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FF00FF"/>
    <a:srgbClr val="FF0066"/>
    <a:srgbClr val="FF6600"/>
    <a:srgbClr val="FFE7F7"/>
    <a:srgbClr val="1933F3"/>
    <a:srgbClr val="E7FDFF"/>
    <a:srgbClr val="C0F1FC"/>
    <a:srgbClr val="D3F5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42" autoAdjust="0"/>
    <p:restoredTop sz="94151" autoAdjust="0"/>
  </p:normalViewPr>
  <p:slideViewPr>
    <p:cSldViewPr>
      <p:cViewPr varScale="1">
        <p:scale>
          <a:sx n="69" d="100"/>
          <a:sy n="69" d="100"/>
        </p:scale>
        <p:origin x="1590" y="7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32BC48F8-95E9-4F67-A92B-41896DA17812}" type="datetimeFigureOut">
              <a:rPr kumimoji="1" lang="ja-JP" altLang="en-US" smtClean="0"/>
              <a:t>2025/7/15</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1030C068-4924-47F5-9E7F-83FB372FEFCA}" type="slidenum">
              <a:rPr kumimoji="1" lang="ja-JP" altLang="en-US" smtClean="0"/>
              <a:t>‹#›</a:t>
            </a:fld>
            <a:endParaRPr kumimoji="1" lang="ja-JP" altLang="en-US"/>
          </a:p>
        </p:txBody>
      </p:sp>
    </p:spTree>
    <p:extLst>
      <p:ext uri="{BB962C8B-B14F-4D97-AF65-F5344CB8AC3E}">
        <p14:creationId xmlns:p14="http://schemas.microsoft.com/office/powerpoint/2010/main" val="26250951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30C068-4924-47F5-9E7F-83FB372FEFCA}" type="slidenum">
              <a:rPr kumimoji="1" lang="ja-JP" altLang="en-US" smtClean="0"/>
              <a:t>1</a:t>
            </a:fld>
            <a:endParaRPr kumimoji="1" lang="ja-JP" altLang="en-US"/>
          </a:p>
        </p:txBody>
      </p:sp>
    </p:spTree>
    <p:extLst>
      <p:ext uri="{BB962C8B-B14F-4D97-AF65-F5344CB8AC3E}">
        <p14:creationId xmlns:p14="http://schemas.microsoft.com/office/powerpoint/2010/main" val="1157468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30C068-4924-47F5-9E7F-83FB372FEFCA}" type="slidenum">
              <a:rPr kumimoji="1" lang="ja-JP" altLang="en-US" smtClean="0"/>
              <a:t>2</a:t>
            </a:fld>
            <a:endParaRPr kumimoji="1" lang="ja-JP" altLang="en-US"/>
          </a:p>
        </p:txBody>
      </p:sp>
    </p:spTree>
    <p:extLst>
      <p:ext uri="{BB962C8B-B14F-4D97-AF65-F5344CB8AC3E}">
        <p14:creationId xmlns:p14="http://schemas.microsoft.com/office/powerpoint/2010/main" val="246393670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B921A3D-9B59-4C71-B3D4-D613B6A40BC7}" type="datetimeFigureOut">
              <a:rPr kumimoji="1" lang="ja-JP" altLang="en-US" smtClean="0"/>
              <a:pPr/>
              <a:t>2025/7/15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44247-CC18-4013-BAFC-E8195A84163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B921A3D-9B59-4C71-B3D4-D613B6A40BC7}" type="datetimeFigureOut">
              <a:rPr kumimoji="1" lang="ja-JP" altLang="en-US" smtClean="0"/>
              <a:pPr/>
              <a:t>2025/7/15</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AA44247-CC18-4013-BAFC-E8195A84163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jpeg" Type="http://schemas.openxmlformats.org/officeDocument/2006/relationships/image"/><Relationship Id="rId5" Target="../media/image3.jpeg" Type="http://schemas.openxmlformats.org/officeDocument/2006/relationships/image"/><Relationship Id="rId6" Target="../media/image4.png" Type="http://schemas.openxmlformats.org/officeDocument/2006/relationships/image"/><Relationship Id="rId7" Target="../media/image5.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002635"/>
            <a:ext cx="6858000" cy="4583029"/>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8496" y="767792"/>
            <a:ext cx="6936191" cy="108200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bg1"/>
                </a:solidFill>
                <a:latin typeface="HGS創英角ｺﾞｼｯｸUB" pitchFamily="50" charset="-128"/>
                <a:ea typeface="HGS創英角ｺﾞｼｯｸUB" pitchFamily="50" charset="-128"/>
              </a:rPr>
              <a:t>合同求人説明会及び業界研究イベント</a:t>
            </a:r>
            <a:endParaRPr lang="en-US" altLang="ja-JP" sz="2200" dirty="0" smtClean="0">
              <a:solidFill>
                <a:schemeClr val="bg1"/>
              </a:solidFill>
              <a:latin typeface="HGS創英角ｺﾞｼｯｸUB" pitchFamily="50" charset="-128"/>
              <a:ea typeface="HGS創英角ｺﾞｼｯｸUB" pitchFamily="50" charset="-128"/>
            </a:endParaRPr>
          </a:p>
          <a:p>
            <a:pPr algn="ctr"/>
            <a:r>
              <a:rPr kumimoji="1" lang="ja-JP" altLang="en-US" sz="4400" dirty="0" smtClean="0">
                <a:solidFill>
                  <a:schemeClr val="bg1"/>
                </a:solidFill>
                <a:latin typeface="HGS創英角ｺﾞｼｯｸUB" pitchFamily="50" charset="-128"/>
                <a:ea typeface="HGS創英角ｺﾞｼｯｸUB" pitchFamily="50" charset="-128"/>
              </a:rPr>
              <a:t>参 加 企 業 募 集 </a:t>
            </a:r>
            <a:endParaRPr lang="en-US" altLang="ja-JP" sz="4800" dirty="0" smtClean="0">
              <a:solidFill>
                <a:schemeClr val="bg1"/>
              </a:solidFill>
              <a:latin typeface="HGS創英角ｺﾞｼｯｸUB" pitchFamily="50" charset="-128"/>
              <a:ea typeface="HGS創英角ｺﾞｼｯｸUB" pitchFamily="50" charset="-128"/>
            </a:endParaRPr>
          </a:p>
        </p:txBody>
      </p:sp>
      <p:sp>
        <p:nvSpPr>
          <p:cNvPr id="5" name="正方形/長方形 4"/>
          <p:cNvSpPr/>
          <p:nvPr/>
        </p:nvSpPr>
        <p:spPr>
          <a:xfrm>
            <a:off x="0" y="406295"/>
            <a:ext cx="6858000" cy="272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F0000"/>
                </a:solidFill>
                <a:latin typeface="HGS創英角ｺﾞｼｯｸUB" panose="020B0900000000000000" pitchFamily="50" charset="-128"/>
                <a:ea typeface="HGS創英角ｺﾞｼｯｸUB" panose="020B0900000000000000" pitchFamily="50" charset="-128"/>
              </a:rPr>
              <a:t>令和８年３月高等学校卒業予定者</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を対象とした</a:t>
            </a:r>
            <a:r>
              <a:rPr lang="ja-JP" altLang="en-US" sz="1400" dirty="0" smtClean="0">
                <a:solidFill>
                  <a:schemeClr val="accent5">
                    <a:lumMod val="75000"/>
                  </a:schemeClr>
                </a:solidFill>
                <a:latin typeface="HGS創英角ｺﾞｼｯｸUB" panose="020B0900000000000000" pitchFamily="50" charset="-128"/>
                <a:ea typeface="HGS創英角ｺﾞｼｯｸUB" panose="020B0900000000000000" pitchFamily="50" charset="-128"/>
              </a:rPr>
              <a:t>説明会</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を開催！</a:t>
            </a:r>
            <a:endPar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endParaRPr>
          </a:p>
          <a:p>
            <a:pPr algn="ct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また、</a:t>
            </a:r>
            <a:r>
              <a:rPr lang="ja-JP" altLang="en-US" sz="1400" dirty="0" smtClean="0">
                <a:solidFill>
                  <a:srgbClr val="FF0000"/>
                </a:solidFill>
                <a:latin typeface="HGS創英角ｺﾞｼｯｸUB" panose="020B0900000000000000" pitchFamily="50" charset="-128"/>
                <a:ea typeface="HGS創英角ｺﾞｼｯｸUB" panose="020B0900000000000000" pitchFamily="50" charset="-128"/>
              </a:rPr>
              <a:t>卒業年次生以外の生徒</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を対象とした</a:t>
            </a:r>
            <a:r>
              <a:rPr lang="ja-JP" altLang="en-US" sz="1400" dirty="0" smtClean="0">
                <a:solidFill>
                  <a:schemeClr val="accent5">
                    <a:lumMod val="75000"/>
                  </a:schemeClr>
                </a:solidFill>
                <a:latin typeface="HGS創英角ｺﾞｼｯｸUB" panose="020B0900000000000000" pitchFamily="50" charset="-128"/>
                <a:ea typeface="HGS創英角ｺﾞｼｯｸUB" panose="020B0900000000000000" pitchFamily="50" charset="-128"/>
              </a:rPr>
              <a:t>業界研究イベント</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も併せて開催！</a:t>
            </a:r>
            <a:endPar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7" name="正方形/長方形 6"/>
          <p:cNvSpPr/>
          <p:nvPr/>
        </p:nvSpPr>
        <p:spPr>
          <a:xfrm>
            <a:off x="-28495" y="1792490"/>
            <a:ext cx="6858000" cy="1888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HGS創英角ｺﾞｼｯｸUB" panose="020B0900000000000000" pitchFamily="50" charset="-128"/>
                <a:ea typeface="HGS創英角ｺﾞｼｯｸUB" panose="020B0900000000000000" pitchFamily="50" charset="-128"/>
              </a:rPr>
              <a:t>と</a:t>
            </a:r>
            <a:r>
              <a:rPr lang="ja-JP" altLang="en-US" sz="1100" dirty="0" smtClean="0">
                <a:solidFill>
                  <a:schemeClr val="tx1"/>
                </a:solidFill>
                <a:latin typeface="HGS創英角ｺﾞｼｯｸUB" panose="020B0900000000000000" pitchFamily="50" charset="-128"/>
                <a:ea typeface="HGS創英角ｺﾞｼｯｸUB" panose="020B0900000000000000" pitchFamily="50" charset="-128"/>
              </a:rPr>
              <a:t>　  き ：</a:t>
            </a:r>
            <a:r>
              <a:rPr lang="ja-JP" altLang="en-US" sz="1600" b="1" dirty="0" smtClean="0">
                <a:solidFill>
                  <a:schemeClr val="tx1"/>
                </a:solidFill>
                <a:latin typeface="HGS創英角ｺﾞｼｯｸUB" panose="020B0900000000000000" pitchFamily="50" charset="-128"/>
                <a:ea typeface="HGS創英角ｺﾞｼｯｸUB" panose="020B0900000000000000" pitchFamily="50" charset="-128"/>
              </a:rPr>
              <a:t>令和７年１０月２８日（火）</a:t>
            </a:r>
            <a:r>
              <a:rPr lang="ja-JP" altLang="en-US" sz="1050" dirty="0" smtClean="0">
                <a:solidFill>
                  <a:schemeClr val="tx1"/>
                </a:solidFill>
                <a:latin typeface="HGS創英角ｺﾞｼｯｸUB" panose="020B0900000000000000" pitchFamily="50" charset="-128"/>
                <a:ea typeface="HGS創英角ｺﾞｼｯｸUB" panose="020B0900000000000000" pitchFamily="50" charset="-128"/>
              </a:rPr>
              <a:t>１３時</a:t>
            </a:r>
            <a:r>
              <a:rPr lang="ja-JP" altLang="en-US" sz="1050" dirty="0">
                <a:solidFill>
                  <a:schemeClr val="tx1"/>
                </a:solidFill>
                <a:latin typeface="HGS創英角ｺﾞｼｯｸUB" panose="020B0900000000000000" pitchFamily="50" charset="-128"/>
                <a:ea typeface="HGS創英角ｺﾞｼｯｸUB" panose="020B0900000000000000" pitchFamily="50" charset="-128"/>
              </a:rPr>
              <a:t>０</a:t>
            </a:r>
            <a:r>
              <a:rPr lang="ja-JP" altLang="en-US" sz="1050" dirty="0" smtClean="0">
                <a:solidFill>
                  <a:schemeClr val="tx1"/>
                </a:solidFill>
                <a:latin typeface="HGS創英角ｺﾞｼｯｸUB" panose="020B0900000000000000" pitchFamily="50" charset="-128"/>
                <a:ea typeface="HGS創英角ｺﾞｼｯｸUB" panose="020B0900000000000000" pitchFamily="50" charset="-128"/>
              </a:rPr>
              <a:t>０分～</a:t>
            </a:r>
            <a:r>
              <a:rPr lang="ja-JP" altLang="en-US" sz="1050" dirty="0">
                <a:solidFill>
                  <a:schemeClr val="tx1"/>
                </a:solidFill>
                <a:latin typeface="HGS創英角ｺﾞｼｯｸUB" panose="020B0900000000000000" pitchFamily="50" charset="-128"/>
                <a:ea typeface="HGS創英角ｺﾞｼｯｸUB" panose="020B0900000000000000" pitchFamily="50" charset="-128"/>
              </a:rPr>
              <a:t>１６</a:t>
            </a:r>
            <a:r>
              <a:rPr lang="ja-JP" altLang="en-US" sz="1050" dirty="0" smtClean="0">
                <a:solidFill>
                  <a:schemeClr val="tx1"/>
                </a:solidFill>
                <a:latin typeface="HGS創英角ｺﾞｼｯｸUB" panose="020B0900000000000000" pitchFamily="50" charset="-128"/>
                <a:ea typeface="HGS創英角ｺﾞｼｯｸUB" panose="020B0900000000000000" pitchFamily="50" charset="-128"/>
              </a:rPr>
              <a:t>時３０分</a:t>
            </a:r>
            <a:endParaRPr lang="en-US" altLang="ja-JP" sz="1050"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100" dirty="0" smtClean="0">
                <a:solidFill>
                  <a:schemeClr val="tx1"/>
                </a:solidFill>
                <a:latin typeface="HGS創英角ｺﾞｼｯｸUB" panose="020B0900000000000000" pitchFamily="50" charset="-128"/>
                <a:ea typeface="HGS創英角ｺﾞｼｯｸUB" panose="020B0900000000000000" pitchFamily="50" charset="-128"/>
              </a:rPr>
              <a:t>と こ ろ ：</a:t>
            </a:r>
            <a:r>
              <a:rPr lang="ja-JP" altLang="en-US" sz="1200" dirty="0" smtClean="0">
                <a:solidFill>
                  <a:schemeClr val="tx1"/>
                </a:solidFill>
                <a:latin typeface="HGS創英角ｺﾞｼｯｸUB" panose="020B0900000000000000" pitchFamily="50" charset="-128"/>
                <a:ea typeface="HGS創英角ｺﾞｼｯｸUB" panose="020B0900000000000000" pitchFamily="50" charset="-128"/>
              </a:rPr>
              <a:t>マイドームおおさか</a:t>
            </a:r>
            <a:r>
              <a:rPr lang="ja-JP" altLang="en-US" sz="1200" dirty="0">
                <a:solidFill>
                  <a:schemeClr val="tx1"/>
                </a:solidFill>
                <a:latin typeface="HGS創英角ｺﾞｼｯｸUB" panose="020B0900000000000000" pitchFamily="50" charset="-128"/>
                <a:ea typeface="HGS創英角ｺﾞｼｯｸUB" panose="020B0900000000000000" pitchFamily="50" charset="-128"/>
              </a:rPr>
              <a:t> </a:t>
            </a:r>
            <a:r>
              <a:rPr lang="ja-JP" altLang="en-US" sz="1200" dirty="0" smtClean="0">
                <a:solidFill>
                  <a:schemeClr val="tx1"/>
                </a:solidFill>
                <a:latin typeface="HGS創英角ｺﾞｼｯｸUB" panose="020B0900000000000000" pitchFamily="50" charset="-128"/>
                <a:ea typeface="HGS創英角ｺﾞｼｯｸUB" panose="020B0900000000000000" pitchFamily="50" charset="-128"/>
              </a:rPr>
              <a:t>１Ｆ展示ホール（Ａ）</a:t>
            </a:r>
            <a:r>
              <a:rPr lang="ja-JP" altLang="en-US" sz="1100" dirty="0" smtClean="0">
                <a:solidFill>
                  <a:schemeClr val="tx1"/>
                </a:solidFill>
                <a:latin typeface="HGS創英角ｺﾞｼｯｸUB" panose="020B0900000000000000" pitchFamily="50" charset="-128"/>
                <a:ea typeface="HGS創英角ｺﾞｼｯｸUB" panose="020B0900000000000000" pitchFamily="50" charset="-128"/>
              </a:rPr>
              <a:t>　　　　　　　　</a:t>
            </a:r>
            <a:endParaRPr lang="en-US" altLang="ja-JP" sz="1100"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100" dirty="0" smtClean="0">
                <a:solidFill>
                  <a:schemeClr val="tx1"/>
                </a:solidFill>
                <a:latin typeface="HGS創英角ｺﾞｼｯｸUB" panose="020B0900000000000000" pitchFamily="50" charset="-128"/>
                <a:ea typeface="HGS創英角ｺﾞｼｯｸUB" panose="020B0900000000000000" pitchFamily="50" charset="-128"/>
              </a:rPr>
              <a:t>　　　　　</a:t>
            </a:r>
            <a:r>
              <a:rPr lang="zh-CN" altLang="en-US" sz="1100" dirty="0" smtClean="0">
                <a:solidFill>
                  <a:schemeClr val="tx1"/>
                </a:solidFill>
                <a:latin typeface="HGS創英角ｺﾞｼｯｸUB" panose="020B0900000000000000" pitchFamily="50" charset="-128"/>
                <a:ea typeface="HGS創英角ｺﾞｼｯｸUB" panose="020B0900000000000000" pitchFamily="50" charset="-128"/>
              </a:rPr>
              <a:t>大阪市</a:t>
            </a:r>
            <a:r>
              <a:rPr lang="ja-JP" altLang="en-US" sz="1100" dirty="0" smtClean="0">
                <a:solidFill>
                  <a:schemeClr val="tx1"/>
                </a:solidFill>
                <a:latin typeface="HGS創英角ｺﾞｼｯｸUB" panose="020B0900000000000000" pitchFamily="50" charset="-128"/>
                <a:ea typeface="HGS創英角ｺﾞｼｯｸUB" panose="020B0900000000000000" pitchFamily="50" charset="-128"/>
              </a:rPr>
              <a:t>中央区本町橋２－５</a:t>
            </a:r>
            <a:endParaRPr lang="en-US" altLang="ja-JP" sz="1100" dirty="0" smtClean="0">
              <a:solidFill>
                <a:schemeClr val="tx1"/>
              </a:solidFill>
              <a:latin typeface="HGS創英角ｺﾞｼｯｸUB" panose="020B0900000000000000" pitchFamily="50" charset="-128"/>
              <a:ea typeface="HGS創英角ｺﾞｼｯｸUB" panose="020B0900000000000000" pitchFamily="50" charset="-128"/>
            </a:endParaRPr>
          </a:p>
          <a:p>
            <a:endParaRPr lang="en-US" altLang="ja-JP" sz="400"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対   象   者：説明会：令和８年３月高等学校卒業予定者</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業界研究：卒業年次生以外の生徒</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参加企業数：４</a:t>
            </a:r>
            <a:r>
              <a:rPr lang="ja-JP" altLang="en-US" sz="1100" dirty="0">
                <a:solidFill>
                  <a:schemeClr val="tx1"/>
                </a:solidFill>
                <a:latin typeface="HG丸ｺﾞｼｯｸM-PRO" panose="020F0600000000000000" pitchFamily="50" charset="-128"/>
                <a:ea typeface="HG丸ｺﾞｼｯｸM-PRO" panose="020F0600000000000000" pitchFamily="50" charset="-128"/>
              </a:rPr>
              <a:t>３</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社</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参 加 見 込：説明会：１００名程度</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業界研究：２００名程度</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内　 　</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容：高卒予定者への求人内容等個別説明及び</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卒業年次生以外の生徒への業界の特徴等の説明</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0" y="8585664"/>
            <a:ext cx="6858000" cy="31260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bg1"/>
                </a:solidFill>
                <a:latin typeface="HGS創英角ｺﾞｼｯｸUB" pitchFamily="50" charset="-128"/>
                <a:ea typeface="HGS創英角ｺﾞｼｯｸUB" pitchFamily="50" charset="-128"/>
              </a:rPr>
              <a:t>参加企業募集期間　令和７年７月２８日（月）まで</a:t>
            </a:r>
            <a:endParaRPr kumimoji="1" lang="ja-JP" altLang="en-US" dirty="0">
              <a:solidFill>
                <a:schemeClr val="bg1"/>
              </a:solidFill>
              <a:latin typeface="HGS創英角ｺﾞｼｯｸUB" pitchFamily="50" charset="-128"/>
              <a:ea typeface="HGS創英角ｺﾞｼｯｸUB" pitchFamily="50" charset="-128"/>
            </a:endParaRPr>
          </a:p>
        </p:txBody>
      </p:sp>
      <p:sp>
        <p:nvSpPr>
          <p:cNvPr id="9" name="テキスト ボックス 8"/>
          <p:cNvSpPr txBox="1"/>
          <p:nvPr/>
        </p:nvSpPr>
        <p:spPr>
          <a:xfrm>
            <a:off x="49696" y="4016102"/>
            <a:ext cx="6858000" cy="4955203"/>
          </a:xfrm>
          <a:prstGeom prst="rect">
            <a:avLst/>
          </a:prstGeom>
          <a:noFill/>
        </p:spPr>
        <p:txBody>
          <a:bodyPr wrap="square" rtlCol="0">
            <a:spAutoFit/>
          </a:bodyPr>
          <a:lstStyle/>
          <a:p>
            <a:r>
              <a:rPr lang="ja-JP" altLang="en-US" sz="1200" b="1" dirty="0" smtClean="0">
                <a:solidFill>
                  <a:srgbClr val="FF0000"/>
                </a:solidFill>
                <a:latin typeface="HG丸ｺﾞｼｯｸM-PRO" pitchFamily="50" charset="-128"/>
                <a:ea typeface="HG丸ｺﾞｼｯｸM-PRO" pitchFamily="50" charset="-128"/>
              </a:rPr>
              <a:t>１．参加するにあたり、以下の（１）～（４）の要件を設けております。</a:t>
            </a:r>
            <a:endParaRPr lang="en-US" altLang="ja-JP" sz="1200" b="1" dirty="0" smtClean="0">
              <a:solidFill>
                <a:srgbClr val="FF0000"/>
              </a:solidFill>
              <a:latin typeface="HG丸ｺﾞｼｯｸM-PRO" pitchFamily="50" charset="-128"/>
              <a:ea typeface="HG丸ｺﾞｼｯｸM-PRO" pitchFamily="50" charset="-128"/>
            </a:endParaRPr>
          </a:p>
          <a:p>
            <a:pPr marL="0" lvl="1"/>
            <a:r>
              <a:rPr lang="ja-JP" altLang="en-US" sz="1200" b="1" dirty="0" smtClean="0">
                <a:latin typeface="HG丸ｺﾞｼｯｸM-PRO" pitchFamily="50" charset="-128"/>
                <a:ea typeface="HG丸ｺﾞｼｯｸM-PRO" pitchFamily="50" charset="-128"/>
              </a:rPr>
              <a:t>（１）　令和８</a:t>
            </a:r>
            <a:r>
              <a:rPr lang="ja-JP" altLang="ja-JP" sz="1200" b="1" dirty="0" smtClean="0">
                <a:latin typeface="HG丸ｺﾞｼｯｸM-PRO" panose="020F0600000000000000" pitchFamily="50" charset="-128"/>
                <a:ea typeface="HG丸ｺﾞｼｯｸM-PRO" panose="020F0600000000000000" pitchFamily="50" charset="-128"/>
              </a:rPr>
              <a:t>年</a:t>
            </a:r>
            <a:r>
              <a:rPr lang="ja-JP" altLang="ja-JP" sz="1200" b="1" dirty="0">
                <a:latin typeface="HG丸ｺﾞｼｯｸM-PRO" panose="020F0600000000000000" pitchFamily="50" charset="-128"/>
                <a:ea typeface="HG丸ｺﾞｼｯｸM-PRO" panose="020F0600000000000000" pitchFamily="50" charset="-128"/>
              </a:rPr>
              <a:t>３月高等学校卒業予定者の高卒用求人申込書</a:t>
            </a:r>
            <a:r>
              <a:rPr lang="ja-JP" altLang="ja-JP" sz="1200" b="1" dirty="0" smtClean="0">
                <a:latin typeface="HG丸ｺﾞｼｯｸM-PRO" panose="020F0600000000000000" pitchFamily="50" charset="-128"/>
                <a:ea typeface="HG丸ｺﾞｼｯｸM-PRO" panose="020F0600000000000000" pitchFamily="50" charset="-128"/>
              </a:rPr>
              <a:t>をハローワーク</a:t>
            </a:r>
            <a:r>
              <a:rPr lang="ja-JP" altLang="ja-JP" sz="1200" b="1" dirty="0">
                <a:latin typeface="HG丸ｺﾞｼｯｸM-PRO" panose="020F0600000000000000" pitchFamily="50" charset="-128"/>
                <a:ea typeface="HG丸ｺﾞｼｯｸM-PRO" panose="020F0600000000000000" pitchFamily="50" charset="-128"/>
              </a:rPr>
              <a:t>へ</a:t>
            </a:r>
            <a:r>
              <a:rPr lang="ja-JP" altLang="ja-JP" sz="1200" b="1" dirty="0" smtClean="0">
                <a:latin typeface="HG丸ｺﾞｼｯｸM-PRO" panose="020F0600000000000000" pitchFamily="50" charset="-128"/>
                <a:ea typeface="HG丸ｺﾞｼｯｸM-PRO" panose="020F0600000000000000" pitchFamily="50" charset="-128"/>
              </a:rPr>
              <a:t>提出して</a:t>
            </a:r>
            <a:endParaRPr lang="en-US" altLang="ja-JP" sz="1200" b="1" dirty="0" smtClean="0">
              <a:latin typeface="HG丸ｺﾞｼｯｸM-PRO" panose="020F0600000000000000" pitchFamily="50" charset="-128"/>
              <a:ea typeface="HG丸ｺﾞｼｯｸM-PRO" panose="020F0600000000000000" pitchFamily="50" charset="-128"/>
            </a:endParaRPr>
          </a:p>
          <a:p>
            <a:pPr marL="0" lvl="1"/>
            <a:r>
              <a:rPr lang="ja-JP" altLang="en-US" sz="1200" b="1" dirty="0" smtClean="0">
                <a:latin typeface="HG丸ｺﾞｼｯｸM-PRO" panose="020F0600000000000000" pitchFamily="50" charset="-128"/>
                <a:ea typeface="HG丸ｺﾞｼｯｸM-PRO" panose="020F0600000000000000" pitchFamily="50" charset="-128"/>
              </a:rPr>
              <a:t>　　　　</a:t>
            </a:r>
            <a:r>
              <a:rPr lang="ja-JP" altLang="ja-JP" sz="1200" b="1" dirty="0" smtClean="0">
                <a:latin typeface="HG丸ｺﾞｼｯｸM-PRO" panose="020F0600000000000000" pitchFamily="50" charset="-128"/>
                <a:ea typeface="HG丸ｺﾞｼｯｸM-PRO" panose="020F0600000000000000" pitchFamily="50" charset="-128"/>
              </a:rPr>
              <a:t>いる</a:t>
            </a:r>
            <a:r>
              <a:rPr lang="ja-JP" altLang="ja-JP" sz="1200" b="1" dirty="0">
                <a:latin typeface="HG丸ｺﾞｼｯｸM-PRO" panose="020F0600000000000000" pitchFamily="50" charset="-128"/>
                <a:ea typeface="HG丸ｺﾞｼｯｸM-PRO" panose="020F0600000000000000" pitchFamily="50" charset="-128"/>
              </a:rPr>
              <a:t>こと</a:t>
            </a:r>
            <a:r>
              <a:rPr lang="ja-JP"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（派遣求人及び請負求人を除く正社員求人に限る。）</a:t>
            </a:r>
            <a:endParaRPr lang="ja-JP"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itchFamily="50" charset="-128"/>
                <a:ea typeface="HG丸ｺﾞｼｯｸM-PRO" pitchFamily="50" charset="-128"/>
              </a:rPr>
              <a:t>（２）　大阪府内の就業場所が含まれている求人であること。</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（３）　ユースエール</a:t>
            </a:r>
            <a:r>
              <a:rPr lang="ja-JP" altLang="en-US" sz="1200" b="1" dirty="0">
                <a:latin typeface="HG丸ｺﾞｼｯｸM-PRO" pitchFamily="50" charset="-128"/>
                <a:ea typeface="HG丸ｺﾞｼｯｸM-PRO" pitchFamily="50" charset="-128"/>
              </a:rPr>
              <a:t>認定企業（</a:t>
            </a:r>
            <a:r>
              <a:rPr lang="en-US" altLang="ja-JP" sz="1200" b="1" dirty="0">
                <a:latin typeface="HG丸ｺﾞｼｯｸM-PRO" pitchFamily="50" charset="-128"/>
                <a:ea typeface="HG丸ｺﾞｼｯｸM-PRO" pitchFamily="50" charset="-128"/>
              </a:rPr>
              <a:t>※</a:t>
            </a:r>
            <a:r>
              <a:rPr lang="ja-JP" altLang="en-US" sz="1200" b="1" dirty="0">
                <a:latin typeface="HG丸ｺﾞｼｯｸM-PRO" pitchFamily="50" charset="-128"/>
                <a:ea typeface="HG丸ｺﾞｼｯｸM-PRO" pitchFamily="50" charset="-128"/>
              </a:rPr>
              <a:t>） 、</a:t>
            </a:r>
            <a:r>
              <a:rPr lang="ja-JP" altLang="en-US" sz="1200" b="1" dirty="0" err="1" smtClean="0">
                <a:latin typeface="HG丸ｺﾞｼｯｸM-PRO" pitchFamily="50" charset="-128"/>
                <a:ea typeface="HG丸ｺﾞｼｯｸM-PRO" pitchFamily="50" charset="-128"/>
              </a:rPr>
              <a:t>くるみん</a:t>
            </a:r>
            <a:r>
              <a:rPr lang="ja-JP" altLang="en-US" sz="1200" b="1" dirty="0" smtClean="0">
                <a:latin typeface="HG丸ｺﾞｼｯｸM-PRO" pitchFamily="50" charset="-128"/>
                <a:ea typeface="HG丸ｺﾞｼｯｸM-PRO" pitchFamily="50" charset="-128"/>
              </a:rPr>
              <a:t>認定（プラチナくるみん含む）企業、</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　　　　えるぼし認定（プラチナえるぼし含む）企業であること。ただし、いずれの認定企業</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　　　　でもない場合は、以下のア～オの基準のうち、より多くの基準を満たしていること。</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　　　　ア　直近３事業年度の新卒者などの正社員として就職した人の離職率が２０％以下</a:t>
            </a:r>
          </a:p>
          <a:p>
            <a:r>
              <a:rPr lang="ja-JP" altLang="en-US" sz="1200" b="1" dirty="0" smtClean="0">
                <a:latin typeface="HG丸ｺﾞｼｯｸM-PRO" pitchFamily="50" charset="-128"/>
                <a:ea typeface="HG丸ｺﾞｼｯｸM-PRO" pitchFamily="50" charset="-128"/>
              </a:rPr>
              <a:t>　　　　イ　前事業年度の正社員の月平均所定外労働時間が２０時間以下</a:t>
            </a:r>
          </a:p>
          <a:p>
            <a:r>
              <a:rPr lang="ja-JP" altLang="en-US" sz="1200" b="1" dirty="0" smtClean="0">
                <a:latin typeface="HG丸ｺﾞｼｯｸM-PRO" pitchFamily="50" charset="-128"/>
                <a:ea typeface="HG丸ｺﾞｼｯｸM-PRO" pitchFamily="50" charset="-128"/>
              </a:rPr>
              <a:t>　　　　ウ　前事業年度の正社員の有給休暇の年間付与日数に対する取得率が平均７０％以上</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　　　　　　又は年間取得日数が平均１０日以上</a:t>
            </a:r>
          </a:p>
          <a:p>
            <a:r>
              <a:rPr lang="ja-JP" altLang="en-US" sz="1200" b="1" dirty="0" smtClean="0">
                <a:latin typeface="HG丸ｺﾞｼｯｸM-PRO" pitchFamily="50" charset="-128"/>
                <a:ea typeface="HG丸ｺﾞｼｯｸM-PRO" pitchFamily="50" charset="-128"/>
              </a:rPr>
              <a:t>　　　　エ　直近３事業年度で男性労働者の育児休業等取得者が１人以上又は女性労働者の育</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　　　　　　児休業等取得率が７５％以上</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　　　　オ　若者の採用や人材育成に積極的に取り組んでいる</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（４）　イベント当日に、</a:t>
            </a:r>
            <a:r>
              <a:rPr lang="ja-JP" altLang="en-US" sz="1200" b="1" u="sng" dirty="0" smtClean="0">
                <a:latin typeface="HG丸ｺﾞｼｯｸM-PRO" pitchFamily="50" charset="-128"/>
                <a:ea typeface="HG丸ｺﾞｼｯｸM-PRO" pitchFamily="50" charset="-128"/>
              </a:rPr>
              <a:t>卒業予定者に対して求人内容等の個別説明を行い、卒業年次生以外の　　　　</a:t>
            </a:r>
            <a:endParaRPr lang="en-US" altLang="ja-JP" sz="1200" b="1" u="sng" dirty="0" smtClean="0">
              <a:latin typeface="HG丸ｺﾞｼｯｸM-PRO" pitchFamily="50" charset="-128"/>
              <a:ea typeface="HG丸ｺﾞｼｯｸM-PRO" pitchFamily="50" charset="-128"/>
            </a:endParaRPr>
          </a:p>
          <a:p>
            <a:r>
              <a:rPr lang="ja-JP" altLang="en-US" sz="1200" b="1" u="sng" dirty="0" smtClean="0">
                <a:latin typeface="HG丸ｺﾞｼｯｸM-PRO" pitchFamily="50" charset="-128"/>
                <a:ea typeface="HG丸ｺﾞｼｯｸM-PRO" pitchFamily="50" charset="-128"/>
              </a:rPr>
              <a:t>　　</a:t>
            </a:r>
            <a:r>
              <a:rPr lang="ja-JP" altLang="en-US" sz="1200" b="1" dirty="0" smtClean="0">
                <a:latin typeface="HG丸ｺﾞｼｯｸM-PRO" pitchFamily="50" charset="-128"/>
                <a:ea typeface="HG丸ｺﾞｼｯｸM-PRO" pitchFamily="50" charset="-128"/>
              </a:rPr>
              <a:t>　　</a:t>
            </a:r>
            <a:r>
              <a:rPr lang="ja-JP" altLang="en-US" sz="1200" b="1" u="sng" dirty="0" smtClean="0">
                <a:latin typeface="HG丸ｺﾞｼｯｸM-PRO" pitchFamily="50" charset="-128"/>
                <a:ea typeface="HG丸ｺﾞｼｯｸM-PRO" pitchFamily="50" charset="-128"/>
              </a:rPr>
              <a:t>生徒に対して業界研究（業界の特徴、仕事内容、働き方等）に係る説明を行うこと。</a:t>
            </a:r>
            <a:endParaRPr lang="en-US" altLang="ja-JP" sz="1200" b="1" u="sng" dirty="0" smtClean="0">
              <a:latin typeface="HG丸ｺﾞｼｯｸM-PRO" pitchFamily="50" charset="-128"/>
              <a:ea typeface="HG丸ｺﾞｼｯｸM-PRO" pitchFamily="50" charset="-128"/>
            </a:endParaRPr>
          </a:p>
          <a:p>
            <a:endParaRPr lang="en-US" altLang="ja-JP" sz="700" b="1" dirty="0" smtClean="0">
              <a:latin typeface="HG丸ｺﾞｼｯｸM-PRO" pitchFamily="50" charset="-128"/>
              <a:ea typeface="HG丸ｺﾞｼｯｸM-PRO" pitchFamily="50" charset="-128"/>
            </a:endParaRPr>
          </a:p>
          <a:p>
            <a:r>
              <a:rPr lang="ja-JP" altLang="en-US" sz="1100" b="1" dirty="0" smtClean="0">
                <a:latin typeface="HG丸ｺﾞｼｯｸM-PRO" pitchFamily="50" charset="-128"/>
                <a:ea typeface="HG丸ｺﾞｼｯｸM-PRO" pitchFamily="50" charset="-128"/>
              </a:rPr>
              <a:t>　　　　</a:t>
            </a:r>
            <a:r>
              <a:rPr lang="en-US" altLang="ja-JP" sz="1100" b="1" u="sng" dirty="0" smtClean="0">
                <a:latin typeface="HG丸ｺﾞｼｯｸM-PRO" pitchFamily="50" charset="-128"/>
                <a:ea typeface="HG丸ｺﾞｼｯｸM-PRO" pitchFamily="50" charset="-128"/>
              </a:rPr>
              <a:t>※</a:t>
            </a:r>
            <a:r>
              <a:rPr lang="ja-JP" altLang="en-US" sz="1100" b="1" u="sng" dirty="0" smtClean="0">
                <a:latin typeface="HG丸ｺﾞｼｯｸM-PRO" pitchFamily="50" charset="-128"/>
                <a:ea typeface="HG丸ｺﾞｼｯｸM-PRO" pitchFamily="50" charset="-128"/>
              </a:rPr>
              <a:t>ユースエール認定制度とは、若者の採用・育成に積極的で、若者の雇用管理の状況などが</a:t>
            </a:r>
            <a:endParaRPr lang="en-US" altLang="ja-JP" sz="1100" b="1" u="sng" dirty="0" smtClean="0">
              <a:latin typeface="HG丸ｺﾞｼｯｸM-PRO" pitchFamily="50" charset="-128"/>
              <a:ea typeface="HG丸ｺﾞｼｯｸM-PRO" pitchFamily="50" charset="-128"/>
            </a:endParaRPr>
          </a:p>
          <a:p>
            <a:r>
              <a:rPr lang="ja-JP" altLang="en-US" sz="1100" b="1" dirty="0" smtClean="0">
                <a:latin typeface="HG丸ｺﾞｼｯｸM-PRO" pitchFamily="50" charset="-128"/>
                <a:ea typeface="HG丸ｺﾞｼｯｸM-PRO" pitchFamily="50" charset="-128"/>
              </a:rPr>
              <a:t>　　　　</a:t>
            </a:r>
            <a:r>
              <a:rPr lang="ja-JP" altLang="en-US" sz="1100" b="1" u="sng" dirty="0" smtClean="0">
                <a:latin typeface="HG丸ｺﾞｼｯｸM-PRO" pitchFamily="50" charset="-128"/>
                <a:ea typeface="HG丸ｺﾞｼｯｸM-PRO" pitchFamily="50" charset="-128"/>
              </a:rPr>
              <a:t>優良な中小企業（常時雇用する労働者が</a:t>
            </a:r>
            <a:r>
              <a:rPr lang="en-US" altLang="ja-JP" sz="1100" b="1" u="sng" dirty="0" smtClean="0">
                <a:latin typeface="HG丸ｺﾞｼｯｸM-PRO" pitchFamily="50" charset="-128"/>
                <a:ea typeface="HG丸ｺﾞｼｯｸM-PRO" pitchFamily="50" charset="-128"/>
              </a:rPr>
              <a:t>300</a:t>
            </a:r>
            <a:r>
              <a:rPr lang="ja-JP" altLang="en-US" sz="1100" b="1" u="sng" dirty="0" smtClean="0">
                <a:latin typeface="HG丸ｺﾞｼｯｸM-PRO" pitchFamily="50" charset="-128"/>
                <a:ea typeface="HG丸ｺﾞｼｯｸM-PRO" pitchFamily="50" charset="-128"/>
              </a:rPr>
              <a:t>人以下の事業主）を、若者雇用促進法に基づき</a:t>
            </a:r>
            <a:endParaRPr lang="en-US" altLang="ja-JP" sz="1100" b="1" u="sng" dirty="0" smtClean="0">
              <a:latin typeface="HG丸ｺﾞｼｯｸM-PRO" pitchFamily="50" charset="-128"/>
              <a:ea typeface="HG丸ｺﾞｼｯｸM-PRO" pitchFamily="50" charset="-128"/>
            </a:endParaRPr>
          </a:p>
          <a:p>
            <a:r>
              <a:rPr lang="ja-JP" altLang="en-US" sz="1100" b="1" dirty="0" smtClean="0">
                <a:latin typeface="HG丸ｺﾞｼｯｸM-PRO" pitchFamily="50" charset="-128"/>
                <a:ea typeface="HG丸ｺﾞｼｯｸM-PRO" pitchFamily="50" charset="-128"/>
              </a:rPr>
              <a:t>　　　　</a:t>
            </a:r>
            <a:r>
              <a:rPr lang="ja-JP" altLang="en-US" sz="1100" b="1" u="sng" dirty="0">
                <a:latin typeface="HG丸ｺﾞｼｯｸM-PRO" pitchFamily="50" charset="-128"/>
                <a:ea typeface="HG丸ｺﾞｼｯｸM-PRO" pitchFamily="50" charset="-128"/>
              </a:rPr>
              <a:t>厚生</a:t>
            </a:r>
            <a:r>
              <a:rPr lang="ja-JP" altLang="en-US" sz="1100" b="1" u="sng" dirty="0" smtClean="0">
                <a:latin typeface="HG丸ｺﾞｼｯｸM-PRO" pitchFamily="50" charset="-128"/>
                <a:ea typeface="HG丸ｺﾞｼｯｸM-PRO" pitchFamily="50" charset="-128"/>
              </a:rPr>
              <a:t>労働大臣が「ユースエール認定企業」として認定する制度です。</a:t>
            </a:r>
            <a:r>
              <a:rPr lang="ja-JP" altLang="en-US" sz="1100" b="1" dirty="0" smtClean="0">
                <a:latin typeface="HG丸ｺﾞｼｯｸM-PRO" pitchFamily="50" charset="-128"/>
                <a:ea typeface="HG丸ｺﾞｼｯｸM-PRO" pitchFamily="50" charset="-128"/>
              </a:rPr>
              <a:t>　　　</a:t>
            </a:r>
          </a:p>
          <a:p>
            <a:r>
              <a:rPr lang="en-US" altLang="ja-JP" sz="1200" b="1" dirty="0" smtClean="0">
                <a:latin typeface="HG丸ｺﾞｼｯｸM-PRO" pitchFamily="50" charset="-128"/>
                <a:ea typeface="HG丸ｺﾞｼｯｸM-PRO" pitchFamily="50" charset="-128"/>
              </a:rPr>
              <a:t>	</a:t>
            </a:r>
          </a:p>
          <a:p>
            <a:r>
              <a:rPr lang="ja-JP" altLang="en-US" sz="1200" b="1" dirty="0" smtClean="0">
                <a:latin typeface="HG丸ｺﾞｼｯｸM-PRO" pitchFamily="50" charset="-128"/>
                <a:ea typeface="HG丸ｺﾞｼｯｸM-PRO" pitchFamily="50" charset="-128"/>
              </a:rPr>
              <a:t>２．参加申込方法</a:t>
            </a:r>
            <a:endParaRPr lang="en-US" altLang="ja-JP" sz="1200" b="1" dirty="0" smtClean="0">
              <a:latin typeface="HG丸ｺﾞｼｯｸM-PRO" pitchFamily="50" charset="-128"/>
              <a:ea typeface="HG丸ｺﾞｼｯｸM-PRO" pitchFamily="50" charset="-128"/>
            </a:endParaRPr>
          </a:p>
          <a:p>
            <a:r>
              <a:rPr lang="ja-JP" altLang="en-US" sz="1200" b="1" dirty="0" smtClean="0">
                <a:latin typeface="HG丸ｺﾞｼｯｸM-PRO" pitchFamily="50" charset="-128"/>
                <a:ea typeface="HG丸ｺﾞｼｯｸM-PRO" pitchFamily="50" charset="-128"/>
              </a:rPr>
              <a:t>　　裏面参加申込みフォームに必要事項を記入の上、郵送またはメールによりお申込みください。</a:t>
            </a:r>
            <a:endParaRPr lang="en-US" altLang="ja-JP" sz="1200" b="1" dirty="0" smtClean="0">
              <a:latin typeface="HG丸ｺﾞｼｯｸM-PRO" pitchFamily="50" charset="-128"/>
              <a:ea typeface="HG丸ｺﾞｼｯｸM-PRO" pitchFamily="50" charset="-128"/>
            </a:endParaRPr>
          </a:p>
          <a:p>
            <a:r>
              <a:rPr lang="ja-JP" altLang="en-US" sz="900" dirty="0" smtClean="0">
                <a:latin typeface="HG丸ｺﾞｼｯｸM-PRO" pitchFamily="50" charset="-128"/>
                <a:ea typeface="HG丸ｺﾞｼｯｸM-PRO" pitchFamily="50" charset="-128"/>
              </a:rPr>
              <a:t>　　≪注意事項≫</a:t>
            </a:r>
            <a:endParaRPr lang="en-US" altLang="ja-JP" sz="900" dirty="0" smtClean="0">
              <a:latin typeface="HG丸ｺﾞｼｯｸM-PRO" pitchFamily="50" charset="-128"/>
              <a:ea typeface="HG丸ｺﾞｼｯｸM-PRO" pitchFamily="50" charset="-128"/>
            </a:endParaRPr>
          </a:p>
          <a:p>
            <a:r>
              <a:rPr lang="ja-JP" altLang="en-US" sz="900" dirty="0" smtClean="0">
                <a:latin typeface="HG丸ｺﾞｼｯｸM-PRO" pitchFamily="50" charset="-128"/>
                <a:ea typeface="HG丸ｺﾞｼｯｸM-PRO" pitchFamily="50" charset="-128"/>
              </a:rPr>
              <a:t>　・参加申込み多数の場合は、基準をより多く満たしている企業から優先的に選定し、同位の場合は抽選となります。</a:t>
            </a:r>
            <a:endParaRPr lang="en-US" altLang="ja-JP" sz="900" dirty="0" smtClean="0">
              <a:latin typeface="HG丸ｺﾞｼｯｸM-PRO" pitchFamily="50" charset="-128"/>
              <a:ea typeface="HG丸ｺﾞｼｯｸM-PRO" pitchFamily="50" charset="-128"/>
            </a:endParaRPr>
          </a:p>
          <a:p>
            <a:r>
              <a:rPr lang="ja-JP" altLang="en-US" sz="900" dirty="0" smtClean="0">
                <a:latin typeface="HG丸ｺﾞｼｯｸM-PRO" pitchFamily="50" charset="-128"/>
                <a:ea typeface="HG丸ｺﾞｼｯｸM-PRO" pitchFamily="50" charset="-128"/>
              </a:rPr>
              <a:t>　・参加の可否は、募集期間経過後に、書面にて通知いたします。</a:t>
            </a:r>
            <a:endParaRPr lang="en-US" altLang="ja-JP" sz="900" dirty="0" smtClean="0">
              <a:latin typeface="HG丸ｺﾞｼｯｸM-PRO" pitchFamily="50" charset="-128"/>
              <a:ea typeface="HG丸ｺﾞｼｯｸM-PRO" pitchFamily="50" charset="-128"/>
            </a:endParaRPr>
          </a:p>
          <a:p>
            <a:endParaRPr lang="en-US" altLang="ja-JP" sz="900" dirty="0" smtClean="0">
              <a:latin typeface="HG丸ｺﾞｼｯｸM-PRO" pitchFamily="50" charset="-128"/>
              <a:ea typeface="HG丸ｺﾞｼｯｸM-PRO" pitchFamily="50" charset="-128"/>
            </a:endParaRPr>
          </a:p>
        </p:txBody>
      </p:sp>
      <p:sp>
        <p:nvSpPr>
          <p:cNvPr id="16" name="Text Box 3"/>
          <p:cNvSpPr txBox="1">
            <a:spLocks noChangeArrowheads="1"/>
          </p:cNvSpPr>
          <p:nvPr/>
        </p:nvSpPr>
        <p:spPr bwMode="auto">
          <a:xfrm>
            <a:off x="0" y="9408498"/>
            <a:ext cx="6957392" cy="506506"/>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lvl="0" algn="just" fontAlgn="base">
              <a:spcBef>
                <a:spcPct val="0"/>
              </a:spcBef>
              <a:spcAft>
                <a:spcPct val="0"/>
              </a:spcAft>
            </a:pPr>
            <a:r>
              <a:rPr kumimoji="1" lang="ja-JP" altLang="en-US" sz="700" b="0" i="0" u="none" strike="noStrike" cap="none" normalizeH="0" baseline="0" dirty="0" smtClean="0">
                <a:ln>
                  <a:noFill/>
                </a:ln>
                <a:solidFill>
                  <a:schemeClr val="tx1"/>
                </a:solidFill>
                <a:effectLst/>
                <a:latin typeface="+mn-ea"/>
                <a:cs typeface="ＭＳ Ｐゴシック" pitchFamily="50" charset="-128"/>
              </a:rPr>
              <a:t>主催：</a:t>
            </a:r>
            <a:r>
              <a:rPr lang="ja-JP" altLang="ja-JP" sz="700" dirty="0">
                <a:latin typeface="+mn-ea"/>
              </a:rPr>
              <a:t>厚生労働省、大阪労働局</a:t>
            </a:r>
            <a:r>
              <a:rPr lang="ja-JP" altLang="ja-JP" sz="700" dirty="0" smtClean="0">
                <a:latin typeface="+mn-ea"/>
              </a:rPr>
              <a:t>、</a:t>
            </a:r>
            <a:r>
              <a:rPr lang="ja-JP" altLang="en-US" sz="700" dirty="0" smtClean="0">
                <a:latin typeface="+mn-ea"/>
              </a:rPr>
              <a:t>公共職業安定所</a:t>
            </a:r>
            <a:r>
              <a:rPr lang="ja-JP" altLang="ja-JP" sz="700" dirty="0" smtClean="0">
                <a:latin typeface="+mn-ea"/>
              </a:rPr>
              <a:t>（</a:t>
            </a:r>
            <a:r>
              <a:rPr lang="ja-JP" altLang="en-US" sz="700" dirty="0" smtClean="0">
                <a:latin typeface="+mn-ea"/>
              </a:rPr>
              <a:t>ハローワーク</a:t>
            </a:r>
            <a:r>
              <a:rPr lang="ja-JP" altLang="ja-JP" sz="700" dirty="0" smtClean="0">
                <a:latin typeface="+mn-ea"/>
              </a:rPr>
              <a:t>）</a:t>
            </a:r>
            <a:r>
              <a:rPr lang="ja-JP" altLang="en-US" sz="700" dirty="0" smtClean="0">
                <a:latin typeface="+mn-ea"/>
              </a:rPr>
              <a:t>、大阪府教育庁、堺市教育委員会</a:t>
            </a:r>
            <a:endParaRPr lang="en-US" altLang="ja-JP" sz="700" dirty="0" smtClean="0">
              <a:latin typeface="+mn-ea"/>
            </a:endParaRPr>
          </a:p>
          <a:p>
            <a:pPr algn="just" fontAlgn="base">
              <a:spcBef>
                <a:spcPct val="0"/>
              </a:spcBef>
              <a:spcAft>
                <a:spcPct val="0"/>
              </a:spcAft>
            </a:pPr>
            <a:r>
              <a:rPr kumimoji="1" lang="ja-JP" altLang="en-US" sz="700" b="0" i="0" u="none" strike="noStrike" cap="none" normalizeH="0" baseline="0" dirty="0" smtClean="0">
                <a:ln>
                  <a:noFill/>
                </a:ln>
                <a:solidFill>
                  <a:schemeClr val="tx1"/>
                </a:solidFill>
                <a:effectLst/>
                <a:latin typeface="+mn-ea"/>
                <a:cs typeface="ＭＳ Ｐゴシック" pitchFamily="50" charset="-128"/>
              </a:rPr>
              <a:t>協力：</a:t>
            </a:r>
            <a:r>
              <a:rPr lang="ja-JP" altLang="en-US" sz="700" dirty="0">
                <a:latin typeface="+mn-ea"/>
              </a:rPr>
              <a:t>（一社）大阪府雇用開発</a:t>
            </a:r>
            <a:r>
              <a:rPr lang="ja-JP" altLang="en-US" sz="700" dirty="0" smtClean="0">
                <a:latin typeface="+mn-ea"/>
              </a:rPr>
              <a:t>協会、</a:t>
            </a:r>
            <a:r>
              <a:rPr lang="ja-JP" altLang="ja-JP" sz="700" dirty="0" smtClean="0">
                <a:latin typeface="+mn-ea"/>
              </a:rPr>
              <a:t>大阪</a:t>
            </a:r>
            <a:r>
              <a:rPr lang="ja-JP" altLang="ja-JP" sz="700" dirty="0">
                <a:latin typeface="+mn-ea"/>
              </a:rPr>
              <a:t>新卒者等人材確保推進本部（大阪労働局・近畿経済産業局・大阪府・大阪市・堺市・（公社）関西経済</a:t>
            </a:r>
            <a:r>
              <a:rPr lang="ja-JP" altLang="ja-JP" sz="700" dirty="0" smtClean="0">
                <a:latin typeface="+mn-ea"/>
              </a:rPr>
              <a:t>連合会</a:t>
            </a:r>
            <a:r>
              <a:rPr lang="ja-JP" altLang="en-US" sz="700" dirty="0" smtClean="0">
                <a:latin typeface="+mn-ea"/>
              </a:rPr>
              <a:t>・</a:t>
            </a:r>
            <a:r>
              <a:rPr lang="zh-TW" altLang="en-US" sz="700" dirty="0" smtClean="0">
                <a:latin typeface="ＭＳ Ｐゴシック" panose="020B0600070205080204" pitchFamily="50" charset="-128"/>
                <a:ea typeface="ＭＳ Ｐゴシック" panose="020B0600070205080204" pitchFamily="50" charset="-128"/>
              </a:rPr>
              <a:t>日本</a:t>
            </a:r>
            <a:r>
              <a:rPr lang="zh-TW" altLang="en-US" sz="700" dirty="0">
                <a:latin typeface="ＭＳ Ｐゴシック" panose="020B0600070205080204" pitchFamily="50" charset="-128"/>
                <a:ea typeface="ＭＳ Ｐゴシック" panose="020B0600070205080204" pitchFamily="50" charset="-128"/>
              </a:rPr>
              <a:t>労働組合総連合会</a:t>
            </a:r>
            <a:r>
              <a:rPr lang="zh-TW" altLang="en-US" sz="700" dirty="0" smtClean="0">
                <a:latin typeface="ＭＳ Ｐゴシック" panose="020B0600070205080204" pitchFamily="50" charset="-128"/>
                <a:ea typeface="ＭＳ Ｐゴシック" panose="020B0600070205080204" pitchFamily="50" charset="-128"/>
              </a:rPr>
              <a:t>大阪府</a:t>
            </a:r>
            <a:r>
              <a:rPr lang="ja-JP" altLang="en-US" sz="700" dirty="0" smtClean="0">
                <a:latin typeface="ＭＳ Ｐゴシック" panose="020B0600070205080204" pitchFamily="50" charset="-128"/>
                <a:ea typeface="ＭＳ Ｐゴシック" panose="020B0600070205080204" pitchFamily="50" charset="-128"/>
              </a:rPr>
              <a:t>　</a:t>
            </a:r>
            <a:endParaRPr lang="en-US" altLang="ja-JP" sz="700" dirty="0" smtClean="0">
              <a:latin typeface="ＭＳ Ｐゴシック" panose="020B0600070205080204" pitchFamily="50" charset="-128"/>
              <a:ea typeface="ＭＳ Ｐゴシック" panose="020B0600070205080204" pitchFamily="50" charset="-128"/>
            </a:endParaRPr>
          </a:p>
          <a:p>
            <a:pPr algn="just" fontAlgn="base">
              <a:spcBef>
                <a:spcPct val="0"/>
              </a:spcBef>
              <a:spcAft>
                <a:spcPct val="0"/>
              </a:spcAft>
            </a:pPr>
            <a:r>
              <a:rPr lang="ja-JP" altLang="en-US" sz="700" dirty="0" smtClean="0">
                <a:latin typeface="ＭＳ Ｐゴシック" panose="020B0600070205080204" pitchFamily="50" charset="-128"/>
                <a:ea typeface="ＭＳ Ｐゴシック" panose="020B0600070205080204" pitchFamily="50" charset="-128"/>
              </a:rPr>
              <a:t>　　　　</a:t>
            </a:r>
            <a:r>
              <a:rPr lang="zh-TW" altLang="en-US" sz="700" dirty="0" smtClean="0">
                <a:latin typeface="ＭＳ Ｐゴシック" panose="020B0600070205080204" pitchFamily="50" charset="-128"/>
                <a:ea typeface="ＭＳ Ｐゴシック" panose="020B0600070205080204" pitchFamily="50" charset="-128"/>
              </a:rPr>
              <a:t>連合会</a:t>
            </a:r>
            <a:r>
              <a:rPr lang="ja-JP" altLang="en-US" sz="700" dirty="0" smtClean="0">
                <a:latin typeface="ＭＳ Ｐゴシック" panose="020B0600070205080204" pitchFamily="50" charset="-128"/>
                <a:ea typeface="ＭＳ Ｐゴシック" panose="020B0600070205080204" pitchFamily="50" charset="-128"/>
              </a:rPr>
              <a:t>・</a:t>
            </a:r>
            <a:r>
              <a:rPr lang="ja-JP" altLang="ja-JP" sz="700" dirty="0" smtClean="0">
                <a:latin typeface="+mn-ea"/>
              </a:rPr>
              <a:t>関西</a:t>
            </a:r>
            <a:r>
              <a:rPr lang="ja-JP" altLang="ja-JP" sz="700" dirty="0">
                <a:latin typeface="+mn-ea"/>
              </a:rPr>
              <a:t>学生</a:t>
            </a:r>
            <a:r>
              <a:rPr lang="ja-JP" altLang="ja-JP" sz="700" dirty="0" smtClean="0">
                <a:latin typeface="+mn-ea"/>
              </a:rPr>
              <a:t>就職指導研究会</a:t>
            </a:r>
            <a:r>
              <a:rPr lang="ja-JP" altLang="ja-JP" sz="700" dirty="0">
                <a:latin typeface="+mn-ea"/>
              </a:rPr>
              <a:t>・大阪府</a:t>
            </a:r>
            <a:r>
              <a:rPr lang="ja-JP" altLang="ja-JP" sz="700" dirty="0" smtClean="0">
                <a:latin typeface="+mn-ea"/>
              </a:rPr>
              <a:t>高等学校進路</a:t>
            </a:r>
            <a:r>
              <a:rPr lang="ja-JP" altLang="ja-JP" sz="700" dirty="0">
                <a:latin typeface="+mn-ea"/>
              </a:rPr>
              <a:t>指導</a:t>
            </a:r>
            <a:r>
              <a:rPr lang="ja-JP" altLang="ja-JP" sz="700" dirty="0" smtClean="0">
                <a:latin typeface="+mn-ea"/>
              </a:rPr>
              <a:t>研究会</a:t>
            </a:r>
            <a:r>
              <a:rPr lang="ja-JP" altLang="ja-JP" sz="700" dirty="0">
                <a:latin typeface="+mn-ea"/>
              </a:rPr>
              <a:t>・（一社）大阪府専修学校各種学校連合会・大阪府中小企業団体</a:t>
            </a:r>
            <a:r>
              <a:rPr lang="ja-JP" altLang="ja-JP" sz="700" dirty="0" smtClean="0">
                <a:latin typeface="+mn-ea"/>
              </a:rPr>
              <a:t>中央会</a:t>
            </a:r>
            <a:r>
              <a:rPr lang="ja-JP" altLang="en-US" sz="700" dirty="0" smtClean="0">
                <a:latin typeface="+mn-ea"/>
              </a:rPr>
              <a:t>）、独立行政法人高齢・障害・求職</a:t>
            </a:r>
            <a:endParaRPr lang="en-US" altLang="ja-JP" sz="700" dirty="0" smtClean="0">
              <a:latin typeface="+mn-ea"/>
            </a:endParaRPr>
          </a:p>
          <a:p>
            <a:pPr algn="just" fontAlgn="base">
              <a:spcBef>
                <a:spcPct val="0"/>
              </a:spcBef>
              <a:spcAft>
                <a:spcPct val="0"/>
              </a:spcAft>
            </a:pPr>
            <a:r>
              <a:rPr lang="ja-JP" altLang="en-US" sz="700" dirty="0" smtClean="0">
                <a:latin typeface="+mn-ea"/>
              </a:rPr>
              <a:t>　　　　者雇用支援機構大阪支部、関西職業能力開発促進センター</a:t>
            </a:r>
            <a:endParaRPr lang="ja-JP" altLang="ja-JP" sz="700" dirty="0">
              <a:latin typeface="+mn-ea"/>
            </a:endParaRPr>
          </a:p>
          <a:p>
            <a:pPr lvl="0" algn="just" fontAlgn="base">
              <a:spcBef>
                <a:spcPct val="0"/>
              </a:spcBef>
              <a:spcAft>
                <a:spcPct val="0"/>
              </a:spcAft>
            </a:pPr>
            <a:endParaRPr kumimoji="1" lang="ja-JP" altLang="en-US" sz="7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endParaRPr>
          </a:p>
        </p:txBody>
      </p:sp>
      <p:sp>
        <p:nvSpPr>
          <p:cNvPr id="22" name="正方形/長方形 21"/>
          <p:cNvSpPr/>
          <p:nvPr/>
        </p:nvSpPr>
        <p:spPr>
          <a:xfrm>
            <a:off x="0" y="3681382"/>
            <a:ext cx="2376264" cy="32767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HGP創英角ｺﾞｼｯｸUB" panose="020B0900000000000000" pitchFamily="50" charset="-128"/>
                <a:ea typeface="HGP創英角ｺﾞｼｯｸUB" panose="020B0900000000000000" pitchFamily="50" charset="-128"/>
              </a:rPr>
              <a:t>参加要件・申込方法等</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26" name="正方形/長方形 25"/>
          <p:cNvSpPr/>
          <p:nvPr/>
        </p:nvSpPr>
        <p:spPr>
          <a:xfrm>
            <a:off x="385921" y="8844990"/>
            <a:ext cx="6858000" cy="702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＜問い合わせ</a:t>
            </a:r>
            <a:r>
              <a:rPr lang="ja-JP" altLang="en-US"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  ハローワーク大阪西　事業所サービス第一部門</a:t>
            </a:r>
            <a:endParaRPr lang="en-US" altLang="ja-JP"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endParaRPr>
          </a:p>
          <a:p>
            <a:r>
              <a:rPr lang="ja-JP" altLang="en-US"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　　　　　　　 　　　　　　 </a:t>
            </a:r>
            <a:r>
              <a:rPr lang="en-US" altLang="ja-JP"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TEL</a:t>
            </a:r>
            <a:r>
              <a:rPr lang="ja-JP" altLang="en-US" sz="1200" dirty="0">
                <a:solidFill>
                  <a:schemeClr val="accent5">
                    <a:lumMod val="50000"/>
                  </a:schemeClr>
                </a:solidFill>
                <a:latin typeface="HGS創英角ｺﾞｼｯｸUB" panose="020B0900000000000000" pitchFamily="50" charset="-128"/>
                <a:ea typeface="HGS創英角ｺﾞｼｯｸUB" panose="020B0900000000000000" pitchFamily="50" charset="-128"/>
              </a:rPr>
              <a:t> </a:t>
            </a:r>
            <a:r>
              <a:rPr lang="ja-JP" altLang="en-US"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０６</a:t>
            </a:r>
            <a:r>
              <a:rPr kumimoji="1" lang="ja-JP" altLang="en-US"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－６５８２－</a:t>
            </a:r>
            <a:r>
              <a:rPr lang="ja-JP" altLang="en-US"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 ５２７１（部門コード３２♯） </a:t>
            </a:r>
            <a:r>
              <a:rPr kumimoji="1" lang="ja-JP" altLang="en-US" sz="1200" dirty="0" smtClean="0">
                <a:solidFill>
                  <a:schemeClr val="accent5">
                    <a:lumMod val="50000"/>
                  </a:schemeClr>
                </a:solidFill>
                <a:latin typeface="HGS創英角ｺﾞｼｯｸUB" panose="020B0900000000000000" pitchFamily="50" charset="-128"/>
                <a:ea typeface="HGS創英角ｺﾞｼｯｸUB" panose="020B0900000000000000" pitchFamily="50" charset="-128"/>
              </a:rPr>
              <a:t>　</a:t>
            </a:r>
            <a:r>
              <a:rPr kumimoji="1" lang="ja-JP" altLang="en-US" dirty="0" smtClean="0">
                <a:solidFill>
                  <a:srgbClr val="00B050"/>
                </a:solidFill>
                <a:ea typeface="ＤＦ特太ゴシック体" pitchFamily="1" charset="-128"/>
              </a:rPr>
              <a:t>　</a:t>
            </a:r>
            <a:endParaRPr kumimoji="1" lang="ja-JP" altLang="en-US" dirty="0">
              <a:solidFill>
                <a:srgbClr val="00B050"/>
              </a:solidFill>
              <a:ea typeface="ＤＦ特太ゴシック体" pitchFamily="1" charset="-128"/>
            </a:endParaRPr>
          </a:p>
        </p:txBody>
      </p:sp>
      <p:grpSp>
        <p:nvGrpSpPr>
          <p:cNvPr id="11" name="グループ化 10"/>
          <p:cNvGrpSpPr/>
          <p:nvPr/>
        </p:nvGrpSpPr>
        <p:grpSpPr>
          <a:xfrm rot="438185">
            <a:off x="3731172" y="2634329"/>
            <a:ext cx="1158614" cy="957187"/>
            <a:chOff x="5916752" y="388495"/>
            <a:chExt cx="895912" cy="787737"/>
          </a:xfrm>
        </p:grpSpPr>
        <p:sp>
          <p:nvSpPr>
            <p:cNvPr id="6" name="星 7 5"/>
            <p:cNvSpPr/>
            <p:nvPr/>
          </p:nvSpPr>
          <p:spPr>
            <a:xfrm rot="987738">
              <a:off x="5916752" y="388495"/>
              <a:ext cx="793655" cy="787737"/>
            </a:xfrm>
            <a:prstGeom prst="star7">
              <a:avLst/>
            </a:prstGeom>
            <a:solidFill>
              <a:srgbClr val="FFFF00"/>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rot="970629">
              <a:off x="6061416" y="625254"/>
              <a:ext cx="751248" cy="523220"/>
            </a:xfrm>
            <a:prstGeom prst="rect">
              <a:avLst/>
            </a:prstGeom>
            <a:noFill/>
            <a:ln>
              <a:noFill/>
            </a:ln>
          </p:spPr>
          <p:txBody>
            <a:bodyPr wrap="square" rtlCol="0">
              <a:spAutoFit/>
            </a:bodyPr>
            <a:lstStyle/>
            <a:p>
              <a:r>
                <a:rPr kumimoji="1" lang="ja-JP" altLang="en-US" sz="1400" dirty="0" smtClean="0"/>
                <a:t>参加</a:t>
              </a:r>
              <a:endParaRPr kumimoji="1" lang="en-US" altLang="ja-JP" sz="1400" dirty="0" smtClean="0"/>
            </a:p>
            <a:p>
              <a:r>
                <a:rPr kumimoji="1" lang="ja-JP" altLang="en-US" sz="1400" dirty="0" smtClean="0"/>
                <a:t>無料</a:t>
              </a:r>
              <a:endParaRPr kumimoji="1" lang="ja-JP" altLang="en-US" sz="1400" dirty="0"/>
            </a:p>
          </p:txBody>
        </p:sp>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743" y="7652066"/>
            <a:ext cx="2096633"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8" descr="C:\Users\sakurai\Desktop\youth_mark_jpgなど\youth_mark.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9051" y="6969224"/>
            <a:ext cx="449288" cy="434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 descr="E:\USR\KMRTKS\デスクトップ\IMG_1779.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69342" y="2496327"/>
            <a:ext cx="1653802" cy="1240352"/>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3737444" y="2036289"/>
            <a:ext cx="2465513" cy="246221"/>
          </a:xfrm>
          <a:prstGeom prst="rect">
            <a:avLst/>
          </a:prstGeom>
          <a:noFill/>
        </p:spPr>
        <p:txBody>
          <a:bodyPr wrap="square" rtlCol="0">
            <a:spAutoFit/>
          </a:bodyPr>
          <a:lstStyle/>
          <a:p>
            <a:r>
              <a:rPr kumimoji="1" lang="en-US" altLang="ja-JP" sz="1000" b="1" dirty="0" smtClean="0">
                <a:solidFill>
                  <a:srgbClr val="FF0000"/>
                </a:solidFill>
              </a:rPr>
              <a:t>※</a:t>
            </a:r>
            <a:r>
              <a:rPr lang="ja-JP" altLang="en-US" sz="1000" b="1" dirty="0">
                <a:solidFill>
                  <a:srgbClr val="FF0000"/>
                </a:solidFill>
              </a:rPr>
              <a:t>企業の方</a:t>
            </a:r>
            <a:r>
              <a:rPr lang="ja-JP" altLang="en-US" sz="1000" b="1" dirty="0" smtClean="0">
                <a:solidFill>
                  <a:srgbClr val="FF0000"/>
                </a:solidFill>
              </a:rPr>
              <a:t>は１２時から受付を開始します。</a:t>
            </a:r>
            <a:endParaRPr kumimoji="1" lang="ja-JP" altLang="en-US" sz="1000" b="1" dirty="0">
              <a:solidFill>
                <a:srgbClr val="FF0000"/>
              </a:solidFill>
            </a:endParaRPr>
          </a:p>
        </p:txBody>
      </p:sp>
      <p:pic>
        <p:nvPicPr>
          <p:cNvPr id="24" name="図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97" y="11814"/>
            <a:ext cx="1189856" cy="367014"/>
          </a:xfrm>
          <a:prstGeom prst="rect">
            <a:avLst/>
          </a:prstGeom>
        </p:spPr>
      </p:pic>
      <p:pic>
        <p:nvPicPr>
          <p:cNvPr id="25" name="図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8132" y="55614"/>
            <a:ext cx="956497" cy="274985"/>
          </a:xfrm>
          <a:prstGeom prst="rect">
            <a:avLst/>
          </a:prstGeom>
        </p:spPr>
      </p:pic>
      <p:sp>
        <p:nvSpPr>
          <p:cNvPr id="23" name="テキスト ボックス 22"/>
          <p:cNvSpPr txBox="1"/>
          <p:nvPr/>
        </p:nvSpPr>
        <p:spPr>
          <a:xfrm>
            <a:off x="2606374" y="3645237"/>
            <a:ext cx="1820221" cy="246221"/>
          </a:xfrm>
          <a:prstGeom prst="rect">
            <a:avLst/>
          </a:prstGeom>
          <a:noFill/>
        </p:spPr>
        <p:txBody>
          <a:bodyPr wrap="square" rtlCol="0">
            <a:spAutoFit/>
          </a:bodyPr>
          <a:lstStyle/>
          <a:p>
            <a:r>
              <a:rPr kumimoji="1" lang="en-US" altLang="ja-JP" sz="1000" b="1" dirty="0" smtClean="0">
                <a:solidFill>
                  <a:srgbClr val="FF0000"/>
                </a:solidFill>
              </a:rPr>
              <a:t>※</a:t>
            </a:r>
            <a:r>
              <a:rPr kumimoji="1" lang="ja-JP" altLang="en-US" sz="1000" b="1" dirty="0" smtClean="0">
                <a:solidFill>
                  <a:srgbClr val="FF0000"/>
                </a:solidFill>
              </a:rPr>
              <a:t>入替制での説明となります</a:t>
            </a:r>
            <a:r>
              <a:rPr lang="ja-JP" altLang="en-US" sz="1000" b="1" dirty="0" smtClean="0">
                <a:solidFill>
                  <a:srgbClr val="FF0000"/>
                </a:solidFill>
              </a:rPr>
              <a:t>。</a:t>
            </a:r>
            <a:endParaRPr kumimoji="1" lang="ja-JP" altLang="en-US" sz="10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9392" y="8721487"/>
            <a:ext cx="7200800" cy="1200066"/>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00" b="1" dirty="0" smtClean="0">
                <a:solidFill>
                  <a:schemeClr val="bg1"/>
                </a:solidFill>
                <a:latin typeface="HGPｺﾞｼｯｸM" panose="020B0600000000000000" pitchFamily="50" charset="-128"/>
                <a:ea typeface="HGPｺﾞｼｯｸM" panose="020B0600000000000000" pitchFamily="50" charset="-128"/>
              </a:rPr>
              <a:t>　</a:t>
            </a:r>
            <a:r>
              <a:rPr lang="en-US" altLang="ja-JP" sz="1400" b="1" dirty="0" smtClean="0">
                <a:solidFill>
                  <a:schemeClr val="bg1"/>
                </a:solidFill>
                <a:latin typeface="HGPｺﾞｼｯｸM" panose="020B0600000000000000" pitchFamily="50" charset="-128"/>
                <a:ea typeface="HGPｺﾞｼｯｸM" panose="020B0600000000000000" pitchFamily="50" charset="-128"/>
              </a:rPr>
              <a:t>【</a:t>
            </a:r>
            <a:r>
              <a:rPr lang="ja-JP" altLang="en-US" sz="1400" b="1" dirty="0" smtClean="0">
                <a:solidFill>
                  <a:schemeClr val="bg1"/>
                </a:solidFill>
                <a:latin typeface="HGPｺﾞｼｯｸM" panose="020B0600000000000000" pitchFamily="50" charset="-128"/>
                <a:ea typeface="HGPｺﾞｼｯｸM" panose="020B0600000000000000" pitchFamily="50" charset="-128"/>
              </a:rPr>
              <a:t>参加申込先</a:t>
            </a:r>
            <a:r>
              <a:rPr lang="en-US" altLang="ja-JP" sz="1400" b="1" dirty="0" smtClean="0">
                <a:solidFill>
                  <a:schemeClr val="bg1"/>
                </a:solidFill>
                <a:latin typeface="HGPｺﾞｼｯｸM" panose="020B0600000000000000" pitchFamily="50" charset="-128"/>
                <a:ea typeface="HGPｺﾞｼｯｸM" panose="020B0600000000000000" pitchFamily="50" charset="-128"/>
              </a:rPr>
              <a:t>】</a:t>
            </a:r>
            <a:r>
              <a:rPr lang="ja-JP" altLang="en-US" sz="1400" b="1" dirty="0">
                <a:solidFill>
                  <a:schemeClr val="bg1"/>
                </a:solidFill>
                <a:latin typeface="HGPｺﾞｼｯｸM" panose="020B0600000000000000" pitchFamily="50" charset="-128"/>
                <a:ea typeface="HGPｺﾞｼｯｸM" panose="020B0600000000000000" pitchFamily="50" charset="-128"/>
              </a:rPr>
              <a:t> </a:t>
            </a:r>
            <a:r>
              <a:rPr lang="ja-JP" altLang="en-US" sz="1400" b="1" dirty="0" smtClean="0">
                <a:solidFill>
                  <a:schemeClr val="bg1"/>
                </a:solidFill>
                <a:latin typeface="HGPｺﾞｼｯｸM" panose="020B0600000000000000" pitchFamily="50" charset="-128"/>
                <a:ea typeface="HGPｺﾞｼｯｸM" panose="020B0600000000000000" pitchFamily="50" charset="-128"/>
              </a:rPr>
              <a:t>大阪西公共職業安定所　事業所サービス第一部門　担当：</a:t>
            </a:r>
            <a:r>
              <a:rPr lang="ja-JP" altLang="en-US" sz="1400" b="1" smtClean="0">
                <a:solidFill>
                  <a:schemeClr val="bg1"/>
                </a:solidFill>
                <a:latin typeface="HGPｺﾞｼｯｸM" panose="020B0600000000000000" pitchFamily="50" charset="-128"/>
                <a:ea typeface="HGPｺﾞｼｯｸM" panose="020B0600000000000000" pitchFamily="50" charset="-128"/>
              </a:rPr>
              <a:t>古高・小西</a:t>
            </a:r>
            <a:endParaRPr lang="en-US" altLang="ja-JP" sz="1400" b="1" dirty="0" smtClean="0">
              <a:solidFill>
                <a:schemeClr val="bg1"/>
              </a:solidFill>
              <a:latin typeface="HGPｺﾞｼｯｸM" panose="020B0600000000000000" pitchFamily="50" charset="-128"/>
              <a:ea typeface="HGPｺﾞｼｯｸM" panose="020B0600000000000000" pitchFamily="50" charset="-128"/>
            </a:endParaRPr>
          </a:p>
          <a:p>
            <a:r>
              <a:rPr lang="ja-JP" altLang="en-US" sz="1400" b="1" dirty="0">
                <a:solidFill>
                  <a:schemeClr val="bg1"/>
                </a:solidFill>
                <a:latin typeface="HGPｺﾞｼｯｸM" panose="020B0600000000000000" pitchFamily="50" charset="-128"/>
                <a:ea typeface="HGPｺﾞｼｯｸM" panose="020B0600000000000000" pitchFamily="50" charset="-128"/>
              </a:rPr>
              <a:t>　</a:t>
            </a:r>
            <a:r>
              <a:rPr lang="ja-JP" altLang="en-US" sz="1400" b="1" dirty="0" smtClean="0">
                <a:solidFill>
                  <a:schemeClr val="bg1"/>
                </a:solidFill>
                <a:latin typeface="HGPｺﾞｼｯｸM" panose="020B0600000000000000" pitchFamily="50" charset="-128"/>
                <a:ea typeface="HGPｺﾞｼｯｸM" panose="020B0600000000000000" pitchFamily="50" charset="-128"/>
              </a:rPr>
              <a:t>　　　　　　　　　大阪府大阪市港区南市岡１－２－３４</a:t>
            </a:r>
            <a:endParaRPr lang="en-US" altLang="ja-JP" sz="1400" b="1" dirty="0">
              <a:solidFill>
                <a:schemeClr val="bg1"/>
              </a:solidFill>
              <a:latin typeface="HGPｺﾞｼｯｸM" panose="020B0600000000000000" pitchFamily="50" charset="-128"/>
              <a:ea typeface="HGPｺﾞｼｯｸM" panose="020B0600000000000000" pitchFamily="50" charset="-128"/>
            </a:endParaRPr>
          </a:p>
          <a:p>
            <a:r>
              <a:rPr lang="ja-JP" altLang="en-US" sz="1200" b="1" dirty="0" smtClean="0">
                <a:solidFill>
                  <a:schemeClr val="bg1"/>
                </a:solidFill>
                <a:latin typeface="HGPｺﾞｼｯｸM" panose="020B0600000000000000" pitchFamily="50" charset="-128"/>
                <a:ea typeface="HGPｺﾞｼｯｸM" panose="020B0600000000000000" pitchFamily="50" charset="-128"/>
              </a:rPr>
              <a:t>　　　　　　　　　　　　　　　　　　</a:t>
            </a:r>
            <a:r>
              <a:rPr lang="en-US" altLang="ja-JP" sz="1600" b="1" dirty="0" smtClean="0">
                <a:solidFill>
                  <a:schemeClr val="bg1"/>
                </a:solidFill>
                <a:latin typeface="HGPｺﾞｼｯｸM" panose="020B0600000000000000" pitchFamily="50" charset="-128"/>
                <a:ea typeface="HGPｺﾞｼｯｸM" panose="020B0600000000000000" pitchFamily="50" charset="-128"/>
              </a:rPr>
              <a:t>TEL</a:t>
            </a:r>
            <a:r>
              <a:rPr lang="ja-JP" altLang="en-US" sz="1600" b="1" dirty="0" smtClean="0">
                <a:solidFill>
                  <a:schemeClr val="bg1"/>
                </a:solidFill>
                <a:latin typeface="HGPｺﾞｼｯｸM" panose="020B0600000000000000" pitchFamily="50" charset="-128"/>
                <a:ea typeface="HGPｺﾞｼｯｸM" panose="020B0600000000000000" pitchFamily="50" charset="-128"/>
              </a:rPr>
              <a:t>：</a:t>
            </a:r>
            <a:r>
              <a:rPr lang="en-US" altLang="ja-JP" sz="1600" b="1" dirty="0" smtClean="0">
                <a:solidFill>
                  <a:schemeClr val="bg1"/>
                </a:solidFill>
                <a:latin typeface="HGPｺﾞｼｯｸM" panose="020B0600000000000000" pitchFamily="50" charset="-128"/>
                <a:ea typeface="HGPｺﾞｼｯｸM" panose="020B0600000000000000" pitchFamily="50" charset="-128"/>
              </a:rPr>
              <a:t>06-6582-5271</a:t>
            </a:r>
            <a:r>
              <a:rPr lang="ja-JP" altLang="en-US" sz="1600" b="1" dirty="0" smtClean="0">
                <a:solidFill>
                  <a:schemeClr val="bg1"/>
                </a:solidFill>
                <a:latin typeface="HGPｺﾞｼｯｸM" panose="020B0600000000000000" pitchFamily="50" charset="-128"/>
                <a:ea typeface="HGPｺﾞｼｯｸM" panose="020B0600000000000000" pitchFamily="50" charset="-128"/>
              </a:rPr>
              <a:t>　（部門コード</a:t>
            </a:r>
            <a:r>
              <a:rPr lang="en-US" altLang="ja-JP" sz="1600" b="1" dirty="0" smtClean="0">
                <a:solidFill>
                  <a:schemeClr val="bg1"/>
                </a:solidFill>
                <a:latin typeface="HGPｺﾞｼｯｸM" panose="020B0600000000000000" pitchFamily="50" charset="-128"/>
                <a:ea typeface="HGPｺﾞｼｯｸM" panose="020B0600000000000000" pitchFamily="50" charset="-128"/>
              </a:rPr>
              <a:t>32</a:t>
            </a:r>
            <a:r>
              <a:rPr lang="ja-JP" altLang="en-US" sz="1600" b="1" dirty="0" smtClean="0">
                <a:solidFill>
                  <a:schemeClr val="bg1"/>
                </a:solidFill>
                <a:latin typeface="HGPｺﾞｼｯｸM" panose="020B0600000000000000" pitchFamily="50" charset="-128"/>
                <a:ea typeface="HGPｺﾞｼｯｸM" panose="020B0600000000000000" pitchFamily="50" charset="-128"/>
              </a:rPr>
              <a:t>♯）</a:t>
            </a:r>
            <a:r>
              <a:rPr lang="ja-JP" altLang="en-US" sz="2000" b="1" dirty="0" smtClean="0">
                <a:solidFill>
                  <a:schemeClr val="bg1"/>
                </a:solidFill>
                <a:latin typeface="HGPｺﾞｼｯｸM" panose="020B0600000000000000" pitchFamily="50" charset="-128"/>
                <a:ea typeface="HGPｺﾞｼｯｸM" panose="020B0600000000000000" pitchFamily="50" charset="-128"/>
              </a:rPr>
              <a:t> </a:t>
            </a:r>
            <a:r>
              <a:rPr lang="en-US" altLang="ja-JP" sz="2000" b="1" dirty="0" smtClean="0">
                <a:solidFill>
                  <a:schemeClr val="bg1"/>
                </a:solidFill>
                <a:latin typeface="HGPｺﾞｼｯｸM" panose="020B0600000000000000" pitchFamily="50" charset="-128"/>
                <a:ea typeface="HGPｺﾞｼｯｸM" panose="020B0600000000000000" pitchFamily="50" charset="-128"/>
              </a:rPr>
              <a:t/>
            </a:r>
            <a:br>
              <a:rPr lang="en-US" altLang="ja-JP" sz="2000" b="1" dirty="0" smtClean="0">
                <a:solidFill>
                  <a:schemeClr val="bg1"/>
                </a:solidFill>
                <a:latin typeface="HGPｺﾞｼｯｸM" panose="020B0600000000000000" pitchFamily="50" charset="-128"/>
                <a:ea typeface="HGPｺﾞｼｯｸM" panose="020B0600000000000000" pitchFamily="50" charset="-128"/>
              </a:rPr>
            </a:br>
            <a:r>
              <a:rPr lang="ja-JP" altLang="en-US" sz="2000" b="1" dirty="0" smtClean="0">
                <a:solidFill>
                  <a:schemeClr val="bg1"/>
                </a:solidFill>
                <a:latin typeface="HGPｺﾞｼｯｸM" panose="020B0600000000000000" pitchFamily="50" charset="-128"/>
                <a:ea typeface="HGPｺﾞｼｯｸM" panose="020B0600000000000000" pitchFamily="50" charset="-128"/>
              </a:rPr>
              <a:t>　　　　　</a:t>
            </a:r>
            <a:r>
              <a:rPr lang="ja-JP" altLang="en-US" sz="2000" b="1" dirty="0">
                <a:solidFill>
                  <a:schemeClr val="bg1"/>
                </a:solidFill>
                <a:latin typeface="HGPｺﾞｼｯｸM" panose="020B0600000000000000" pitchFamily="50" charset="-128"/>
                <a:ea typeface="HGPｺﾞｼｯｸM" panose="020B0600000000000000" pitchFamily="50" charset="-128"/>
              </a:rPr>
              <a:t> </a:t>
            </a:r>
            <a:r>
              <a:rPr lang="en-US" altLang="ja-JP" sz="1400" b="1" dirty="0" smtClean="0">
                <a:solidFill>
                  <a:schemeClr val="bg1"/>
                </a:solidFill>
                <a:latin typeface="HGPｺﾞｼｯｸM" panose="020B0600000000000000" pitchFamily="50" charset="-128"/>
                <a:ea typeface="HGPｺﾞｼｯｸM" panose="020B0600000000000000" pitchFamily="50" charset="-128"/>
              </a:rPr>
              <a:t>E</a:t>
            </a:r>
            <a:r>
              <a:rPr lang="ja-JP" altLang="en-US" sz="1400" b="1" dirty="0" smtClean="0">
                <a:solidFill>
                  <a:schemeClr val="bg1"/>
                </a:solidFill>
                <a:latin typeface="HGPｺﾞｼｯｸM" panose="020B0600000000000000" pitchFamily="50" charset="-128"/>
                <a:ea typeface="HGPｺﾞｼｯｸM" panose="020B0600000000000000" pitchFamily="50" charset="-128"/>
              </a:rPr>
              <a:t>メールアドレス  ：　</a:t>
            </a:r>
            <a:r>
              <a:rPr lang="en-US" altLang="ja-JP" b="1" dirty="0" smtClean="0">
                <a:solidFill>
                  <a:schemeClr val="bg1"/>
                </a:solidFill>
                <a:latin typeface="HGPｺﾞｼｯｸM" panose="020B0600000000000000" pitchFamily="50" charset="-128"/>
                <a:ea typeface="HGPｺﾞｼｯｸM" panose="020B0600000000000000" pitchFamily="50" charset="-128"/>
              </a:rPr>
              <a:t>js-osnishi@mhlw.go.jp</a:t>
            </a:r>
            <a:endParaRPr lang="en-US" altLang="ja-JP" dirty="0">
              <a:solidFill>
                <a:schemeClr val="bg1"/>
              </a:solidFill>
              <a:latin typeface="HGPｺﾞｼｯｸM" panose="020B0600000000000000" pitchFamily="50" charset="-128"/>
              <a:ea typeface="HGPｺﾞｼｯｸM" panose="020B0600000000000000" pitchFamily="50" charset="-128"/>
            </a:endParaRPr>
          </a:p>
        </p:txBody>
      </p:sp>
      <p:sp>
        <p:nvSpPr>
          <p:cNvPr id="5" name="テキスト ボックス 4"/>
          <p:cNvSpPr txBox="1"/>
          <p:nvPr/>
        </p:nvSpPr>
        <p:spPr>
          <a:xfrm>
            <a:off x="823913" y="8100748"/>
            <a:ext cx="5929085" cy="630942"/>
          </a:xfrm>
          <a:prstGeom prst="rect">
            <a:avLst/>
          </a:prstGeom>
          <a:noFill/>
        </p:spPr>
        <p:txBody>
          <a:bodyPr vert="horz" wrap="square" rtlCol="0">
            <a:spAutoFit/>
          </a:bodyPr>
          <a:lstStyle/>
          <a:p>
            <a:r>
              <a:rPr lang="ja-JP" altLang="en-US" sz="1100" dirty="0" smtClean="0">
                <a:latin typeface="HGPｺﾞｼｯｸM" panose="020B0600000000000000" pitchFamily="50" charset="-128"/>
                <a:ea typeface="HGPｺﾞｼｯｸM" panose="020B0600000000000000" pitchFamily="50" charset="-128"/>
              </a:rPr>
              <a:t>　</a:t>
            </a:r>
            <a:r>
              <a:rPr lang="ja-JP" altLang="en-US" sz="1200" dirty="0" smtClean="0">
                <a:latin typeface="HGPｺﾞｼｯｸM" panose="020B0600000000000000" pitchFamily="50" charset="-128"/>
                <a:ea typeface="HGPｺﾞｼｯｸM" panose="020B0600000000000000" pitchFamily="50" charset="-128"/>
              </a:rPr>
              <a:t>申込み多数の場合</a:t>
            </a:r>
            <a:r>
              <a:rPr lang="ja-JP" altLang="en-US" sz="1200" dirty="0">
                <a:latin typeface="HGPｺﾞｼｯｸM" panose="020B0600000000000000" pitchFamily="50" charset="-128"/>
                <a:ea typeface="HGPｺﾞｼｯｸM" panose="020B0600000000000000" pitchFamily="50" charset="-128"/>
              </a:rPr>
              <a:t>は基準をより多く満たしている企業から優先的に選定し、同位の場合は抽選となります</a:t>
            </a:r>
            <a:r>
              <a:rPr lang="ja-JP" altLang="en-US"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参加の当落については、郵送での通知</a:t>
            </a:r>
            <a:r>
              <a:rPr lang="ja-JP" altLang="en-US" sz="1200" dirty="0" smtClean="0">
                <a:latin typeface="HGPｺﾞｼｯｸM" panose="020B0600000000000000" pitchFamily="50" charset="-128"/>
                <a:ea typeface="HGPｺﾞｼｯｸM" panose="020B0600000000000000" pitchFamily="50" charset="-128"/>
              </a:rPr>
              <a:t>をも</a:t>
            </a:r>
            <a:r>
              <a:rPr kumimoji="1" lang="ja-JP" altLang="en-US" sz="1200" dirty="0" smtClean="0">
                <a:latin typeface="HGPｺﾞｼｯｸM" panose="020B0600000000000000" pitchFamily="50" charset="-128"/>
                <a:ea typeface="HGPｺﾞｼｯｸM" panose="020B0600000000000000" pitchFamily="50" charset="-128"/>
              </a:rPr>
              <a:t>って</a:t>
            </a:r>
            <a:r>
              <a:rPr lang="ja-JP" altLang="en-US" sz="1200" dirty="0" smtClean="0">
                <a:latin typeface="HGPｺﾞｼｯｸM" panose="020B0600000000000000" pitchFamily="50" charset="-128"/>
                <a:ea typeface="HGPｺﾞｼｯｸM" panose="020B0600000000000000" pitchFamily="50" charset="-128"/>
              </a:rPr>
              <a:t>させて頂きます。</a:t>
            </a:r>
            <a:endParaRPr lang="en-US" altLang="ja-JP" sz="12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　</a:t>
            </a:r>
            <a:endParaRPr lang="en-US" altLang="ja-JP" sz="1200" dirty="0" smtClean="0">
              <a:latin typeface="HGPｺﾞｼｯｸM" panose="020B0600000000000000" pitchFamily="50" charset="-128"/>
              <a:ea typeface="HGPｺﾞｼｯｸM" panose="020B0600000000000000" pitchFamily="50" charset="-128"/>
            </a:endParaRPr>
          </a:p>
        </p:txBody>
      </p:sp>
      <p:sp>
        <p:nvSpPr>
          <p:cNvPr id="6" name="円/楕円 5"/>
          <p:cNvSpPr/>
          <p:nvPr/>
        </p:nvSpPr>
        <p:spPr>
          <a:xfrm>
            <a:off x="230911" y="7958566"/>
            <a:ext cx="648072" cy="702078"/>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smtClean="0">
                <a:latin typeface="HGPｺﾞｼｯｸM" panose="020B0600000000000000" pitchFamily="50" charset="-128"/>
                <a:ea typeface="HGPｺﾞｼｯｸM" panose="020B0600000000000000" pitchFamily="50" charset="-128"/>
              </a:rPr>
              <a:t>留意</a:t>
            </a:r>
          </a:p>
          <a:p>
            <a:pPr algn="ctr"/>
            <a:r>
              <a:rPr kumimoji="1" lang="ja-JP" altLang="en-US" sz="1400" b="1" dirty="0" smtClean="0">
                <a:latin typeface="HGPｺﾞｼｯｸM" panose="020B0600000000000000" pitchFamily="50" charset="-128"/>
                <a:ea typeface="HGPｺﾞｼｯｸM" panose="020B0600000000000000" pitchFamily="50" charset="-128"/>
              </a:rPr>
              <a:t>事項</a:t>
            </a:r>
            <a:endParaRPr kumimoji="1" lang="ja-JP" altLang="en-US" sz="1400" b="1" dirty="0">
              <a:latin typeface="HGPｺﾞｼｯｸM" panose="020B0600000000000000" pitchFamily="50" charset="-128"/>
              <a:ea typeface="HGPｺﾞｼｯｸM" panose="020B0600000000000000" pitchFamily="50" charset="-128"/>
            </a:endParaRPr>
          </a:p>
        </p:txBody>
      </p:sp>
      <p:sp>
        <p:nvSpPr>
          <p:cNvPr id="9" name="AutoShape 3"/>
          <p:cNvSpPr>
            <a:spLocks noChangeAspect="1" noChangeArrowheads="1" noTextEdit="1"/>
          </p:cNvSpPr>
          <p:nvPr/>
        </p:nvSpPr>
        <p:spPr bwMode="auto">
          <a:xfrm>
            <a:off x="7316389" y="272480"/>
            <a:ext cx="6481763" cy="7988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54" name="正方形/長方形 253"/>
          <p:cNvSpPr/>
          <p:nvPr/>
        </p:nvSpPr>
        <p:spPr>
          <a:xfrm>
            <a:off x="0" y="-39555"/>
            <a:ext cx="6858000" cy="85809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schemeClr val="bg1"/>
                </a:solidFill>
                <a:latin typeface="HGS創英角ｺﾞｼｯｸUB" pitchFamily="50" charset="-128"/>
                <a:ea typeface="HGS創英角ｺﾞｼｯｸUB" pitchFamily="50" charset="-128"/>
              </a:rPr>
              <a:t>2025.10.28</a:t>
            </a:r>
            <a:r>
              <a:rPr lang="ja-JP" altLang="en-US" sz="1200" b="1" dirty="0" smtClean="0">
                <a:solidFill>
                  <a:schemeClr val="bg1"/>
                </a:solidFill>
                <a:latin typeface="HGS創英角ｺﾞｼｯｸUB" pitchFamily="50" charset="-128"/>
                <a:ea typeface="HGS創英角ｺﾞｼｯｸUB" pitchFamily="50" charset="-128"/>
              </a:rPr>
              <a:t>開催　</a:t>
            </a:r>
            <a:r>
              <a:rPr lang="ja-JP" altLang="en-US" dirty="0" smtClean="0">
                <a:solidFill>
                  <a:schemeClr val="bg1"/>
                </a:solidFill>
                <a:latin typeface="HGS創英角ｺﾞｼｯｸUB" pitchFamily="50" charset="-128"/>
                <a:ea typeface="HGS創英角ｺﾞｼｯｸUB" pitchFamily="50" charset="-128"/>
              </a:rPr>
              <a:t>合同</a:t>
            </a:r>
            <a:r>
              <a:rPr lang="ja-JP" altLang="en-US" dirty="0">
                <a:solidFill>
                  <a:schemeClr val="bg1"/>
                </a:solidFill>
                <a:latin typeface="HGS創英角ｺﾞｼｯｸUB" pitchFamily="50" charset="-128"/>
                <a:ea typeface="HGS創英角ｺﾞｼｯｸUB" pitchFamily="50" charset="-128"/>
              </a:rPr>
              <a:t>求人</a:t>
            </a:r>
            <a:r>
              <a:rPr lang="ja-JP" altLang="en-US" dirty="0" smtClean="0">
                <a:solidFill>
                  <a:schemeClr val="bg1"/>
                </a:solidFill>
                <a:latin typeface="HGS創英角ｺﾞｼｯｸUB" pitchFamily="50" charset="-128"/>
                <a:ea typeface="HGS創英角ｺﾞｼｯｸUB" pitchFamily="50" charset="-128"/>
              </a:rPr>
              <a:t>説明会及び業界研究イベント</a:t>
            </a:r>
            <a:endParaRPr lang="en-US" altLang="ja-JP" dirty="0">
              <a:solidFill>
                <a:schemeClr val="bg1"/>
              </a:solidFill>
              <a:latin typeface="HGS創英角ｺﾞｼｯｸUB" pitchFamily="50" charset="-128"/>
              <a:ea typeface="HGS創英角ｺﾞｼｯｸUB" pitchFamily="50" charset="-128"/>
            </a:endParaRPr>
          </a:p>
          <a:p>
            <a:pPr algn="ctr"/>
            <a:r>
              <a:rPr lang="ja-JP" altLang="en-US" sz="2400" dirty="0" smtClean="0">
                <a:solidFill>
                  <a:schemeClr val="bg1"/>
                </a:solidFill>
                <a:latin typeface="HGS創英角ｺﾞｼｯｸUB" pitchFamily="50" charset="-128"/>
                <a:ea typeface="HGS創英角ｺﾞｼｯｸUB" pitchFamily="50" charset="-128"/>
              </a:rPr>
              <a:t>参加申込みフォーム</a:t>
            </a:r>
            <a:endParaRPr lang="en-US" altLang="ja-JP" sz="2400" dirty="0" smtClean="0">
              <a:solidFill>
                <a:schemeClr val="bg1"/>
              </a:solidFill>
              <a:latin typeface="HGS創英角ｺﾞｼｯｸUB" pitchFamily="50" charset="-128"/>
              <a:ea typeface="HGS創英角ｺﾞｼｯｸUB" pitchFamily="50" charset="-128"/>
            </a:endParaRPr>
          </a:p>
        </p:txBody>
      </p:sp>
      <p:sp>
        <p:nvSpPr>
          <p:cNvPr id="209" name="Rectangle 20"/>
          <p:cNvSpPr>
            <a:spLocks noChangeArrowheads="1"/>
          </p:cNvSpPr>
          <p:nvPr/>
        </p:nvSpPr>
        <p:spPr bwMode="auto">
          <a:xfrm>
            <a:off x="340728" y="5227846"/>
            <a:ext cx="6308602" cy="162214"/>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10" name="正方形/長方形 209"/>
          <p:cNvSpPr/>
          <p:nvPr/>
        </p:nvSpPr>
        <p:spPr>
          <a:xfrm>
            <a:off x="291273" y="3368824"/>
            <a:ext cx="6378087" cy="270419"/>
          </a:xfrm>
          <a:prstGeom prst="rect">
            <a:avLst/>
          </a:prstGeom>
          <a:solidFill>
            <a:srgbClr val="FF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211" name="Rectangle 13"/>
          <p:cNvSpPr>
            <a:spLocks noChangeArrowheads="1"/>
          </p:cNvSpPr>
          <p:nvPr/>
        </p:nvSpPr>
        <p:spPr bwMode="auto">
          <a:xfrm>
            <a:off x="188641" y="2883809"/>
            <a:ext cx="136439" cy="3626546"/>
          </a:xfrm>
          <a:prstGeom prst="rect">
            <a:avLst/>
          </a:prstGeom>
          <a:solidFill>
            <a:srgbClr val="FFCC66"/>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13" name="Rectangle 14"/>
          <p:cNvSpPr>
            <a:spLocks noChangeArrowheads="1"/>
          </p:cNvSpPr>
          <p:nvPr/>
        </p:nvSpPr>
        <p:spPr bwMode="auto">
          <a:xfrm>
            <a:off x="2564904" y="2878022"/>
            <a:ext cx="4093865" cy="222354"/>
          </a:xfrm>
          <a:prstGeom prst="rect">
            <a:avLst/>
          </a:prstGeom>
          <a:solidFill>
            <a:srgbClr val="FFCC66"/>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15" name="Rectangle 5"/>
          <p:cNvSpPr>
            <a:spLocks noChangeArrowheads="1"/>
          </p:cNvSpPr>
          <p:nvPr/>
        </p:nvSpPr>
        <p:spPr bwMode="auto">
          <a:xfrm>
            <a:off x="184150" y="1081001"/>
            <a:ext cx="1117600" cy="500460"/>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solidFill>
                <a:srgbClr val="FFFF99"/>
              </a:solidFill>
              <a:latin typeface="HGPｺﾞｼｯｸM" panose="020B0600000000000000" pitchFamily="50" charset="-128"/>
              <a:ea typeface="HGPｺﾞｼｯｸM" panose="020B0600000000000000" pitchFamily="50" charset="-128"/>
            </a:endParaRPr>
          </a:p>
        </p:txBody>
      </p:sp>
      <p:sp>
        <p:nvSpPr>
          <p:cNvPr id="251" name="Rectangle 6"/>
          <p:cNvSpPr>
            <a:spLocks noChangeArrowheads="1"/>
          </p:cNvSpPr>
          <p:nvPr/>
        </p:nvSpPr>
        <p:spPr bwMode="auto">
          <a:xfrm>
            <a:off x="184150" y="1558142"/>
            <a:ext cx="1117600" cy="380075"/>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53" name="Rectangle 7"/>
          <p:cNvSpPr>
            <a:spLocks noChangeArrowheads="1"/>
          </p:cNvSpPr>
          <p:nvPr/>
        </p:nvSpPr>
        <p:spPr bwMode="auto">
          <a:xfrm>
            <a:off x="4619625" y="1486134"/>
            <a:ext cx="537567" cy="380075"/>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69" name="Rectangle 8"/>
          <p:cNvSpPr>
            <a:spLocks noChangeArrowheads="1"/>
          </p:cNvSpPr>
          <p:nvPr/>
        </p:nvSpPr>
        <p:spPr bwMode="auto">
          <a:xfrm>
            <a:off x="188640" y="1946057"/>
            <a:ext cx="1117600" cy="779981"/>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0" name="Rectangle 9"/>
          <p:cNvSpPr>
            <a:spLocks noChangeArrowheads="1"/>
          </p:cNvSpPr>
          <p:nvPr/>
        </p:nvSpPr>
        <p:spPr bwMode="auto">
          <a:xfrm>
            <a:off x="3260725" y="1866209"/>
            <a:ext cx="687388" cy="864096"/>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1" name="Rectangle 14"/>
          <p:cNvSpPr>
            <a:spLocks noChangeArrowheads="1"/>
          </p:cNvSpPr>
          <p:nvPr/>
        </p:nvSpPr>
        <p:spPr bwMode="auto">
          <a:xfrm>
            <a:off x="344487" y="2883810"/>
            <a:ext cx="2243139" cy="485014"/>
          </a:xfrm>
          <a:prstGeom prst="rect">
            <a:avLst/>
          </a:prstGeom>
          <a:solidFill>
            <a:srgbClr val="FFCC66"/>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5" name="Rectangle 16"/>
          <p:cNvSpPr>
            <a:spLocks noChangeArrowheads="1"/>
          </p:cNvSpPr>
          <p:nvPr/>
        </p:nvSpPr>
        <p:spPr bwMode="auto">
          <a:xfrm>
            <a:off x="344488" y="3643071"/>
            <a:ext cx="6321428" cy="17067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7" name="Rectangle 18"/>
          <p:cNvSpPr>
            <a:spLocks noChangeArrowheads="1"/>
          </p:cNvSpPr>
          <p:nvPr/>
        </p:nvSpPr>
        <p:spPr bwMode="auto">
          <a:xfrm>
            <a:off x="332655" y="3813743"/>
            <a:ext cx="2254971" cy="269661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78" name="Rectangle 20"/>
          <p:cNvSpPr>
            <a:spLocks noChangeArrowheads="1"/>
          </p:cNvSpPr>
          <p:nvPr/>
        </p:nvSpPr>
        <p:spPr bwMode="auto">
          <a:xfrm>
            <a:off x="469925" y="4788080"/>
            <a:ext cx="6195988" cy="144015"/>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0" name="Rectangle 22"/>
          <p:cNvSpPr>
            <a:spLocks noChangeArrowheads="1"/>
          </p:cNvSpPr>
          <p:nvPr/>
        </p:nvSpPr>
        <p:spPr bwMode="auto">
          <a:xfrm>
            <a:off x="506413" y="4692144"/>
            <a:ext cx="2081213" cy="555493"/>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2" name="Rectangle 27"/>
          <p:cNvSpPr>
            <a:spLocks noChangeArrowheads="1"/>
          </p:cNvSpPr>
          <p:nvPr/>
        </p:nvSpPr>
        <p:spPr bwMode="auto">
          <a:xfrm>
            <a:off x="506413" y="5111335"/>
            <a:ext cx="2081213" cy="756864"/>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4" name="Rectangle 28"/>
          <p:cNvSpPr>
            <a:spLocks noChangeArrowheads="1"/>
          </p:cNvSpPr>
          <p:nvPr/>
        </p:nvSpPr>
        <p:spPr bwMode="auto">
          <a:xfrm>
            <a:off x="184150" y="6758226"/>
            <a:ext cx="1117600" cy="114710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5" name="Rectangle 29"/>
          <p:cNvSpPr>
            <a:spLocks noChangeArrowheads="1"/>
          </p:cNvSpPr>
          <p:nvPr/>
        </p:nvSpPr>
        <p:spPr bwMode="auto">
          <a:xfrm>
            <a:off x="2924945" y="6758226"/>
            <a:ext cx="724049" cy="1147102"/>
          </a:xfrm>
          <a:prstGeom prst="rect">
            <a:avLst/>
          </a:prstGeom>
          <a:solidFill>
            <a:srgbClr val="FFFF99"/>
          </a:solidFill>
          <a:ln>
            <a:noFill/>
          </a:ln>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286" name="Rectangle 30"/>
          <p:cNvSpPr>
            <a:spLocks noChangeArrowheads="1"/>
          </p:cNvSpPr>
          <p:nvPr/>
        </p:nvSpPr>
        <p:spPr bwMode="auto">
          <a:xfrm>
            <a:off x="746125" y="1108518"/>
            <a:ext cx="24205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フリガナ</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87" name="Rectangle 31"/>
          <p:cNvSpPr>
            <a:spLocks noChangeArrowheads="1"/>
          </p:cNvSpPr>
          <p:nvPr/>
        </p:nvSpPr>
        <p:spPr bwMode="auto">
          <a:xfrm>
            <a:off x="688976" y="1280592"/>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事業所名</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88" name="Rectangle 32"/>
          <p:cNvSpPr>
            <a:spLocks noChangeArrowheads="1"/>
          </p:cNvSpPr>
          <p:nvPr/>
        </p:nvSpPr>
        <p:spPr bwMode="auto">
          <a:xfrm>
            <a:off x="739776" y="1640632"/>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所在地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89" name="Rectangle 33"/>
          <p:cNvSpPr>
            <a:spLocks noChangeArrowheads="1"/>
          </p:cNvSpPr>
          <p:nvPr/>
        </p:nvSpPr>
        <p:spPr bwMode="auto">
          <a:xfrm>
            <a:off x="4802188" y="1563526"/>
            <a:ext cx="20678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ＴＥＬ</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0" name="Rectangle 34"/>
          <p:cNvSpPr>
            <a:spLocks noChangeArrowheads="1"/>
          </p:cNvSpPr>
          <p:nvPr/>
        </p:nvSpPr>
        <p:spPr bwMode="auto">
          <a:xfrm>
            <a:off x="4743451" y="1690791"/>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（代表）</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1" name="Rectangle 35"/>
          <p:cNvSpPr>
            <a:spLocks noChangeArrowheads="1"/>
          </p:cNvSpPr>
          <p:nvPr/>
        </p:nvSpPr>
        <p:spPr bwMode="auto">
          <a:xfrm>
            <a:off x="798512" y="1938217"/>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業種</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2" name="Rectangle 36"/>
          <p:cNvSpPr>
            <a:spLocks noChangeArrowheads="1"/>
          </p:cNvSpPr>
          <p:nvPr/>
        </p:nvSpPr>
        <p:spPr bwMode="auto">
          <a:xfrm>
            <a:off x="3384551" y="2216696"/>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事業内容</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3" name="Rectangle 37"/>
          <p:cNvSpPr>
            <a:spLocks noChangeArrowheads="1"/>
          </p:cNvSpPr>
          <p:nvPr/>
        </p:nvSpPr>
        <p:spPr bwMode="auto">
          <a:xfrm>
            <a:off x="544785" y="2226250"/>
            <a:ext cx="75696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採用職種</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（予定）</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4" name="Rectangle 41"/>
          <p:cNvSpPr>
            <a:spLocks noChangeArrowheads="1"/>
          </p:cNvSpPr>
          <p:nvPr/>
        </p:nvSpPr>
        <p:spPr bwMode="auto">
          <a:xfrm>
            <a:off x="681038" y="2535186"/>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従業員数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5" name="Rectangle 45"/>
          <p:cNvSpPr>
            <a:spLocks noChangeArrowheads="1"/>
          </p:cNvSpPr>
          <p:nvPr/>
        </p:nvSpPr>
        <p:spPr bwMode="auto">
          <a:xfrm>
            <a:off x="2786062" y="3224203"/>
            <a:ext cx="22442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有・無</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6" name="Rectangle 46"/>
          <p:cNvSpPr>
            <a:spLocks noChangeArrowheads="1"/>
          </p:cNvSpPr>
          <p:nvPr/>
        </p:nvSpPr>
        <p:spPr bwMode="auto">
          <a:xfrm>
            <a:off x="3242419" y="3117889"/>
            <a:ext cx="30777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認定年度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7" name="Rectangle 47"/>
          <p:cNvSpPr>
            <a:spLocks noChangeArrowheads="1"/>
          </p:cNvSpPr>
          <p:nvPr/>
        </p:nvSpPr>
        <p:spPr bwMode="auto">
          <a:xfrm>
            <a:off x="3356927" y="333417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8" name="Rectangle 52"/>
          <p:cNvSpPr>
            <a:spLocks noChangeArrowheads="1"/>
          </p:cNvSpPr>
          <p:nvPr/>
        </p:nvSpPr>
        <p:spPr bwMode="auto">
          <a:xfrm>
            <a:off x="1725612" y="3665429"/>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採用年度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99" name="Rectangle 53"/>
          <p:cNvSpPr>
            <a:spLocks noChangeArrowheads="1"/>
          </p:cNvSpPr>
          <p:nvPr/>
        </p:nvSpPr>
        <p:spPr bwMode="auto">
          <a:xfrm>
            <a:off x="2780928" y="3665429"/>
            <a:ext cx="2372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lang="en-US" altLang="ja-JP" sz="800" dirty="0" smtClean="0">
                <a:solidFill>
                  <a:srgbClr val="000000"/>
                </a:solidFill>
                <a:latin typeface="HGPｺﾞｼｯｸM" panose="020B0600000000000000" pitchFamily="50" charset="-128"/>
                <a:ea typeface="HGPｺﾞｼｯｸM" panose="020B0600000000000000" pitchFamily="50" charset="-128"/>
              </a:rPr>
              <a:t>22</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0" name="Rectangle 54"/>
          <p:cNvSpPr>
            <a:spLocks noChangeArrowheads="1"/>
          </p:cNvSpPr>
          <p:nvPr/>
        </p:nvSpPr>
        <p:spPr bwMode="auto">
          <a:xfrm>
            <a:off x="3479788" y="3665429"/>
            <a:ext cx="2372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lang="en-US" altLang="ja-JP" sz="800" dirty="0" smtClean="0">
                <a:solidFill>
                  <a:srgbClr val="000000"/>
                </a:solidFill>
                <a:latin typeface="HGPｺﾞｼｯｸM" panose="020B0600000000000000" pitchFamily="50" charset="-128"/>
                <a:ea typeface="HGPｺﾞｼｯｸM" panose="020B0600000000000000" pitchFamily="50" charset="-128"/>
              </a:rPr>
              <a:t>23</a:t>
            </a:r>
          </a:p>
        </p:txBody>
      </p:sp>
      <p:sp>
        <p:nvSpPr>
          <p:cNvPr id="301" name="Rectangle 55"/>
          <p:cNvSpPr>
            <a:spLocks noChangeArrowheads="1"/>
          </p:cNvSpPr>
          <p:nvPr/>
        </p:nvSpPr>
        <p:spPr bwMode="auto">
          <a:xfrm>
            <a:off x="4149080" y="3665429"/>
            <a:ext cx="2372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lang="en-US" altLang="ja-JP" sz="800" dirty="0" smtClean="0">
                <a:solidFill>
                  <a:srgbClr val="000000"/>
                </a:solidFill>
                <a:latin typeface="HGPｺﾞｼｯｸM" panose="020B0600000000000000" pitchFamily="50" charset="-128"/>
                <a:ea typeface="HGPｺﾞｼｯｸM" panose="020B0600000000000000" pitchFamily="50" charset="-128"/>
              </a:rPr>
              <a:t>24</a:t>
            </a:r>
          </a:p>
        </p:txBody>
      </p:sp>
      <p:sp>
        <p:nvSpPr>
          <p:cNvPr id="302" name="Rectangle 56"/>
          <p:cNvSpPr>
            <a:spLocks noChangeArrowheads="1"/>
          </p:cNvSpPr>
          <p:nvPr/>
        </p:nvSpPr>
        <p:spPr bwMode="auto">
          <a:xfrm>
            <a:off x="4869160" y="3665429"/>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合計</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3" name="Rectangle 57"/>
          <p:cNvSpPr>
            <a:spLocks noChangeArrowheads="1"/>
          </p:cNvSpPr>
          <p:nvPr/>
        </p:nvSpPr>
        <p:spPr bwMode="auto">
          <a:xfrm>
            <a:off x="212726" y="6558081"/>
            <a:ext cx="64176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１・・</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正社員の前事業年度の実績を記入してください。</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r>
              <a:rPr kumimoji="1" lang="en-US"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２・・正社員の直近３事業年度の実績を記入してください</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4" name="Rectangle 58"/>
          <p:cNvSpPr>
            <a:spLocks noChangeArrowheads="1"/>
          </p:cNvSpPr>
          <p:nvPr/>
        </p:nvSpPr>
        <p:spPr bwMode="auto">
          <a:xfrm>
            <a:off x="3717032" y="6869197"/>
            <a:ext cx="19396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ＴＥＬ：</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5" name="Rectangle 59"/>
          <p:cNvSpPr>
            <a:spLocks noChangeArrowheads="1"/>
          </p:cNvSpPr>
          <p:nvPr/>
        </p:nvSpPr>
        <p:spPr bwMode="auto">
          <a:xfrm>
            <a:off x="1323976" y="757512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6" name="Rectangle 60"/>
          <p:cNvSpPr>
            <a:spLocks noChangeArrowheads="1"/>
          </p:cNvSpPr>
          <p:nvPr/>
        </p:nvSpPr>
        <p:spPr bwMode="auto">
          <a:xfrm>
            <a:off x="3717032" y="7125241"/>
            <a:ext cx="20358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ＦＡＸ：</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7" name="Rectangle 61"/>
          <p:cNvSpPr>
            <a:spLocks noChangeArrowheads="1"/>
          </p:cNvSpPr>
          <p:nvPr/>
        </p:nvSpPr>
        <p:spPr bwMode="auto">
          <a:xfrm>
            <a:off x="3140968" y="7504616"/>
            <a:ext cx="26930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メール</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8" name="Rectangle 62"/>
          <p:cNvSpPr>
            <a:spLocks noChangeArrowheads="1"/>
          </p:cNvSpPr>
          <p:nvPr/>
        </p:nvSpPr>
        <p:spPr bwMode="auto">
          <a:xfrm>
            <a:off x="3113208" y="7630161"/>
            <a:ext cx="3157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アドレス</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09" name="Rectangle 63"/>
          <p:cNvSpPr>
            <a:spLocks noChangeArrowheads="1"/>
          </p:cNvSpPr>
          <p:nvPr/>
        </p:nvSpPr>
        <p:spPr bwMode="auto">
          <a:xfrm>
            <a:off x="1616076" y="3911359"/>
            <a:ext cx="61555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新卒採用者数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0" name="Rectangle 64"/>
          <p:cNvSpPr>
            <a:spLocks noChangeArrowheads="1"/>
          </p:cNvSpPr>
          <p:nvPr/>
        </p:nvSpPr>
        <p:spPr bwMode="auto">
          <a:xfrm>
            <a:off x="1616076" y="4214042"/>
            <a:ext cx="561051"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うち</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離職者</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数</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1" name="Rectangle 65"/>
          <p:cNvSpPr>
            <a:spLocks noChangeArrowheads="1"/>
          </p:cNvSpPr>
          <p:nvPr/>
        </p:nvSpPr>
        <p:spPr bwMode="auto">
          <a:xfrm>
            <a:off x="1518524" y="4349089"/>
            <a:ext cx="83035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（20</a:t>
            </a:r>
            <a:r>
              <a:rPr kumimoji="1" lang="en-US"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25</a:t>
            </a:r>
            <a:r>
              <a:rPr kumimoji="1" lang="ja-JP" altLang="ja-JP" sz="800" b="0" i="0" u="none" strike="noStrike" cap="none" normalizeH="0" baseline="0" dirty="0" err="1" smtClean="0">
                <a:ln>
                  <a:noFill/>
                </a:ln>
                <a:solidFill>
                  <a:srgbClr val="000000"/>
                </a:solidFill>
                <a:effectLst/>
                <a:latin typeface="HGPｺﾞｼｯｸM" panose="020B0600000000000000" pitchFamily="50" charset="-128"/>
                <a:ea typeface="HGPｺﾞｼｯｸM" panose="020B0600000000000000" pitchFamily="50" charset="-128"/>
              </a:rPr>
              <a:t>.</a:t>
            </a:r>
            <a:r>
              <a:rPr lang="en-US" altLang="ja-JP" sz="800" dirty="0" smtClean="0">
                <a:solidFill>
                  <a:srgbClr val="000000"/>
                </a:solidFill>
                <a:latin typeface="HGPｺﾞｼｯｸM" panose="020B0600000000000000" pitchFamily="50" charset="-128"/>
                <a:ea typeface="HGPｺﾞｼｯｸM" panose="020B0600000000000000" pitchFamily="50" charset="-128"/>
              </a:rPr>
              <a:t>6</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月末時点）</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2" name="Rectangle 66"/>
          <p:cNvSpPr>
            <a:spLocks noChangeArrowheads="1"/>
          </p:cNvSpPr>
          <p:nvPr/>
        </p:nvSpPr>
        <p:spPr bwMode="auto">
          <a:xfrm>
            <a:off x="316547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3" name="Rectangle 67"/>
          <p:cNvSpPr>
            <a:spLocks noChangeArrowheads="1"/>
          </p:cNvSpPr>
          <p:nvPr/>
        </p:nvSpPr>
        <p:spPr bwMode="auto">
          <a:xfrm>
            <a:off x="316547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4" name="Rectangle 68"/>
          <p:cNvSpPr>
            <a:spLocks noChangeArrowheads="1"/>
          </p:cNvSpPr>
          <p:nvPr/>
        </p:nvSpPr>
        <p:spPr bwMode="auto">
          <a:xfrm>
            <a:off x="452437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5" name="Rectangle 69"/>
          <p:cNvSpPr>
            <a:spLocks noChangeArrowheads="1"/>
          </p:cNvSpPr>
          <p:nvPr/>
        </p:nvSpPr>
        <p:spPr bwMode="auto">
          <a:xfrm>
            <a:off x="452437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6" name="Rectangle 70"/>
          <p:cNvSpPr>
            <a:spLocks noChangeArrowheads="1"/>
          </p:cNvSpPr>
          <p:nvPr/>
        </p:nvSpPr>
        <p:spPr bwMode="auto">
          <a:xfrm>
            <a:off x="384492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7" name="Rectangle 71"/>
          <p:cNvSpPr>
            <a:spLocks noChangeArrowheads="1"/>
          </p:cNvSpPr>
          <p:nvPr/>
        </p:nvSpPr>
        <p:spPr bwMode="auto">
          <a:xfrm>
            <a:off x="384492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8" name="Rectangle 72"/>
          <p:cNvSpPr>
            <a:spLocks noChangeArrowheads="1"/>
          </p:cNvSpPr>
          <p:nvPr/>
        </p:nvSpPr>
        <p:spPr bwMode="auto">
          <a:xfrm>
            <a:off x="5203825" y="404767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19" name="Rectangle 73"/>
          <p:cNvSpPr>
            <a:spLocks noChangeArrowheads="1"/>
          </p:cNvSpPr>
          <p:nvPr/>
        </p:nvSpPr>
        <p:spPr bwMode="auto">
          <a:xfrm>
            <a:off x="5203825" y="4407714"/>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0" name="Rectangle 74"/>
          <p:cNvSpPr>
            <a:spLocks noChangeArrowheads="1"/>
          </p:cNvSpPr>
          <p:nvPr/>
        </p:nvSpPr>
        <p:spPr bwMode="auto">
          <a:xfrm>
            <a:off x="3494088" y="5255662"/>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男性</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1" name="Rectangle 75"/>
          <p:cNvSpPr>
            <a:spLocks noChangeArrowheads="1"/>
          </p:cNvSpPr>
          <p:nvPr/>
        </p:nvSpPr>
        <p:spPr bwMode="auto">
          <a:xfrm>
            <a:off x="5542652" y="5247637"/>
            <a:ext cx="2051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女性</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2" name="Rectangle 76"/>
          <p:cNvSpPr>
            <a:spLocks noChangeArrowheads="1"/>
          </p:cNvSpPr>
          <p:nvPr/>
        </p:nvSpPr>
        <p:spPr bwMode="auto">
          <a:xfrm>
            <a:off x="4437112" y="5508159"/>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3" name="Rectangle 77"/>
          <p:cNvSpPr>
            <a:spLocks noChangeArrowheads="1"/>
          </p:cNvSpPr>
          <p:nvPr/>
        </p:nvSpPr>
        <p:spPr bwMode="auto">
          <a:xfrm>
            <a:off x="5818189" y="3665429"/>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離職率</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4" name="Rectangle 78"/>
          <p:cNvSpPr>
            <a:spLocks noChangeArrowheads="1"/>
          </p:cNvSpPr>
          <p:nvPr/>
        </p:nvSpPr>
        <p:spPr bwMode="auto">
          <a:xfrm>
            <a:off x="6491288" y="4346159"/>
            <a:ext cx="1282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5" name="Rectangle 79"/>
          <p:cNvSpPr>
            <a:spLocks noChangeArrowheads="1"/>
          </p:cNvSpPr>
          <p:nvPr/>
        </p:nvSpPr>
        <p:spPr bwMode="auto">
          <a:xfrm>
            <a:off x="908720" y="4572055"/>
            <a:ext cx="102592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月平均</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所定外労働</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時間</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6" name="Rectangle 80"/>
          <p:cNvSpPr>
            <a:spLocks noChangeArrowheads="1"/>
          </p:cNvSpPr>
          <p:nvPr/>
        </p:nvSpPr>
        <p:spPr bwMode="auto">
          <a:xfrm>
            <a:off x="2004362" y="4572055"/>
            <a:ext cx="2725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ja-JP" altLang="en-US"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１</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7" name="Rectangle 81"/>
          <p:cNvSpPr>
            <a:spLocks noChangeArrowheads="1"/>
          </p:cNvSpPr>
          <p:nvPr/>
        </p:nvSpPr>
        <p:spPr bwMode="auto">
          <a:xfrm>
            <a:off x="6453336" y="5508159"/>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8" name="Rectangle 82"/>
          <p:cNvSpPr>
            <a:spLocks noChangeArrowheads="1"/>
          </p:cNvSpPr>
          <p:nvPr/>
        </p:nvSpPr>
        <p:spPr bwMode="auto">
          <a:xfrm>
            <a:off x="3317503" y="5745088"/>
            <a:ext cx="61555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29" name="Rectangle 83"/>
          <p:cNvSpPr>
            <a:spLocks noChangeArrowheads="1"/>
          </p:cNvSpPr>
          <p:nvPr/>
        </p:nvSpPr>
        <p:spPr bwMode="auto">
          <a:xfrm>
            <a:off x="5116514" y="5745088"/>
            <a:ext cx="61555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0" name="Rectangle 84"/>
          <p:cNvSpPr>
            <a:spLocks noChangeArrowheads="1"/>
          </p:cNvSpPr>
          <p:nvPr/>
        </p:nvSpPr>
        <p:spPr bwMode="auto">
          <a:xfrm>
            <a:off x="2609851" y="665086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1" name="Rectangle 85"/>
          <p:cNvSpPr>
            <a:spLocks noChangeArrowheads="1"/>
          </p:cNvSpPr>
          <p:nvPr/>
        </p:nvSpPr>
        <p:spPr bwMode="auto">
          <a:xfrm>
            <a:off x="2996953" y="6892370"/>
            <a:ext cx="61555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担当者連絡先</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2" name="Rectangle 86"/>
          <p:cNvSpPr>
            <a:spLocks noChangeArrowheads="1"/>
          </p:cNvSpPr>
          <p:nvPr/>
        </p:nvSpPr>
        <p:spPr bwMode="auto">
          <a:xfrm>
            <a:off x="3068960" y="7091479"/>
            <a:ext cx="4247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ＦＡＸ番号</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3" name="Rectangle 87"/>
          <p:cNvSpPr>
            <a:spLocks noChangeArrowheads="1"/>
          </p:cNvSpPr>
          <p:nvPr/>
        </p:nvSpPr>
        <p:spPr bwMode="auto">
          <a:xfrm>
            <a:off x="5373216" y="755964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4" name="Rectangle 88"/>
          <p:cNvSpPr>
            <a:spLocks noChangeArrowheads="1"/>
          </p:cNvSpPr>
          <p:nvPr/>
        </p:nvSpPr>
        <p:spPr bwMode="auto">
          <a:xfrm>
            <a:off x="212725" y="7024795"/>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担</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5" name="Rectangle 89"/>
          <p:cNvSpPr>
            <a:spLocks noChangeArrowheads="1"/>
          </p:cNvSpPr>
          <p:nvPr/>
        </p:nvSpPr>
        <p:spPr bwMode="auto">
          <a:xfrm>
            <a:off x="212725" y="715205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当</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6" name="Rectangle 90"/>
          <p:cNvSpPr>
            <a:spLocks noChangeArrowheads="1"/>
          </p:cNvSpPr>
          <p:nvPr/>
        </p:nvSpPr>
        <p:spPr bwMode="auto">
          <a:xfrm>
            <a:off x="212725" y="7279324"/>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者</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7" name="Rectangle 91"/>
          <p:cNvSpPr>
            <a:spLocks noChangeArrowheads="1"/>
          </p:cNvSpPr>
          <p:nvPr/>
        </p:nvSpPr>
        <p:spPr bwMode="auto">
          <a:xfrm>
            <a:off x="212725" y="7404868"/>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情</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8" name="Rectangle 92"/>
          <p:cNvSpPr>
            <a:spLocks noChangeArrowheads="1"/>
          </p:cNvSpPr>
          <p:nvPr/>
        </p:nvSpPr>
        <p:spPr bwMode="auto">
          <a:xfrm>
            <a:off x="212725" y="7532133"/>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報</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39" name="Rectangle 93"/>
          <p:cNvSpPr>
            <a:spLocks noChangeArrowheads="1"/>
          </p:cNvSpPr>
          <p:nvPr/>
        </p:nvSpPr>
        <p:spPr bwMode="auto">
          <a:xfrm>
            <a:off x="1323976" y="6778864"/>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0" name="Rectangle 94"/>
          <p:cNvSpPr>
            <a:spLocks noChangeArrowheads="1"/>
          </p:cNvSpPr>
          <p:nvPr/>
        </p:nvSpPr>
        <p:spPr bwMode="auto">
          <a:xfrm>
            <a:off x="652462" y="6785743"/>
            <a:ext cx="24205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フリガナ</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1" name="Rectangle 95"/>
          <p:cNvSpPr>
            <a:spLocks noChangeArrowheads="1"/>
          </p:cNvSpPr>
          <p:nvPr/>
        </p:nvSpPr>
        <p:spPr bwMode="auto">
          <a:xfrm>
            <a:off x="285750" y="1722193"/>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2" name="Rectangle 96"/>
          <p:cNvSpPr>
            <a:spLocks noChangeArrowheads="1"/>
          </p:cNvSpPr>
          <p:nvPr/>
        </p:nvSpPr>
        <p:spPr bwMode="auto">
          <a:xfrm>
            <a:off x="285750" y="186620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本</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3" name="Rectangle 97"/>
          <p:cNvSpPr>
            <a:spLocks noChangeArrowheads="1"/>
          </p:cNvSpPr>
          <p:nvPr/>
        </p:nvSpPr>
        <p:spPr bwMode="auto">
          <a:xfrm>
            <a:off x="285750" y="2010225"/>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情</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4" name="Rectangle 98"/>
          <p:cNvSpPr>
            <a:spLocks noChangeArrowheads="1"/>
          </p:cNvSpPr>
          <p:nvPr/>
        </p:nvSpPr>
        <p:spPr bwMode="auto">
          <a:xfrm>
            <a:off x="285750" y="2154241"/>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報</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5" name="Rectangle 99"/>
          <p:cNvSpPr>
            <a:spLocks noChangeArrowheads="1"/>
          </p:cNvSpPr>
          <p:nvPr/>
        </p:nvSpPr>
        <p:spPr bwMode="auto">
          <a:xfrm>
            <a:off x="5661248" y="1634037"/>
            <a:ext cx="64807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err="1" smtClean="0">
                <a:ln>
                  <a:noFill/>
                </a:ln>
                <a:solidFill>
                  <a:srgbClr val="000000"/>
                </a:solidFill>
                <a:effectLst/>
                <a:latin typeface="HGPｺﾞｼｯｸM" panose="020B0600000000000000" pitchFamily="50" charset="-128"/>
                <a:ea typeface="HGPｺﾞｼｯｸM" panose="020B0600000000000000" pitchFamily="50" charset="-128"/>
              </a:rPr>
              <a:t>ー</a:t>
            </a: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r>
              <a:rPr kumimoji="1" lang="ja-JP" altLang="en-US"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a:t>
            </a: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　</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6" name="Rectangle 101"/>
          <p:cNvSpPr>
            <a:spLocks noChangeArrowheads="1"/>
          </p:cNvSpPr>
          <p:nvPr/>
        </p:nvSpPr>
        <p:spPr bwMode="auto">
          <a:xfrm>
            <a:off x="1323976" y="258753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7" name="Rectangle 102"/>
          <p:cNvSpPr>
            <a:spLocks noChangeArrowheads="1"/>
          </p:cNvSpPr>
          <p:nvPr/>
        </p:nvSpPr>
        <p:spPr bwMode="auto">
          <a:xfrm>
            <a:off x="439738" y="7054031"/>
            <a:ext cx="71814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申込担当者氏名</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8" name="Rectangle 103"/>
          <p:cNvSpPr>
            <a:spLocks noChangeArrowheads="1"/>
          </p:cNvSpPr>
          <p:nvPr/>
        </p:nvSpPr>
        <p:spPr bwMode="auto">
          <a:xfrm>
            <a:off x="644624" y="7471913"/>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課係名</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49" name="Rectangle 104"/>
          <p:cNvSpPr>
            <a:spLocks noChangeArrowheads="1"/>
          </p:cNvSpPr>
          <p:nvPr/>
        </p:nvSpPr>
        <p:spPr bwMode="auto">
          <a:xfrm>
            <a:off x="644624" y="7599178"/>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役職名</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0" name="Rectangle 105"/>
          <p:cNvSpPr>
            <a:spLocks noChangeArrowheads="1"/>
          </p:cNvSpPr>
          <p:nvPr/>
        </p:nvSpPr>
        <p:spPr bwMode="auto">
          <a:xfrm>
            <a:off x="3968751" y="7215691"/>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1" name="Rectangle 106"/>
          <p:cNvSpPr>
            <a:spLocks noChangeArrowheads="1"/>
          </p:cNvSpPr>
          <p:nvPr/>
        </p:nvSpPr>
        <p:spPr bwMode="auto">
          <a:xfrm>
            <a:off x="3968751" y="221434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2" name="Rectangle 107"/>
          <p:cNvSpPr>
            <a:spLocks noChangeArrowheads="1"/>
          </p:cNvSpPr>
          <p:nvPr/>
        </p:nvSpPr>
        <p:spPr bwMode="auto">
          <a:xfrm>
            <a:off x="1323976" y="221434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3" name="Rectangle 108"/>
          <p:cNvSpPr>
            <a:spLocks noChangeArrowheads="1"/>
          </p:cNvSpPr>
          <p:nvPr/>
        </p:nvSpPr>
        <p:spPr bwMode="auto">
          <a:xfrm>
            <a:off x="3128962" y="2586289"/>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人</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4" name="Rectangle 110"/>
          <p:cNvSpPr>
            <a:spLocks noChangeArrowheads="1"/>
          </p:cNvSpPr>
          <p:nvPr/>
        </p:nvSpPr>
        <p:spPr bwMode="auto">
          <a:xfrm>
            <a:off x="1323976" y="1094760"/>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5" name="Rectangle 111"/>
          <p:cNvSpPr>
            <a:spLocks noChangeArrowheads="1"/>
          </p:cNvSpPr>
          <p:nvPr/>
        </p:nvSpPr>
        <p:spPr bwMode="auto">
          <a:xfrm>
            <a:off x="1323976" y="146795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6" name="Rectangle 112"/>
          <p:cNvSpPr>
            <a:spLocks noChangeArrowheads="1"/>
          </p:cNvSpPr>
          <p:nvPr/>
        </p:nvSpPr>
        <p:spPr bwMode="auto">
          <a:xfrm>
            <a:off x="1024086" y="5407465"/>
            <a:ext cx="82073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育児休業取得実績</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7" name="Rectangle 113"/>
          <p:cNvSpPr>
            <a:spLocks noChangeArrowheads="1"/>
          </p:cNvSpPr>
          <p:nvPr/>
        </p:nvSpPr>
        <p:spPr bwMode="auto">
          <a:xfrm>
            <a:off x="1024086" y="5556686"/>
            <a:ext cx="82073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取得人数／取得率</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8" name="Rectangle 114"/>
          <p:cNvSpPr>
            <a:spLocks noChangeArrowheads="1"/>
          </p:cNvSpPr>
          <p:nvPr/>
        </p:nvSpPr>
        <p:spPr bwMode="auto">
          <a:xfrm>
            <a:off x="1916832" y="5495130"/>
            <a:ext cx="26449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r>
              <a:rPr kumimoji="1" lang="en-US"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2</a:t>
            </a: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59" name="Rectangle 117"/>
          <p:cNvSpPr>
            <a:spLocks noChangeArrowheads="1"/>
          </p:cNvSpPr>
          <p:nvPr/>
        </p:nvSpPr>
        <p:spPr bwMode="auto">
          <a:xfrm>
            <a:off x="1323975" y="1557852"/>
            <a:ext cx="7694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0" name="Rectangle 126"/>
          <p:cNvSpPr>
            <a:spLocks noChangeArrowheads="1"/>
          </p:cNvSpPr>
          <p:nvPr/>
        </p:nvSpPr>
        <p:spPr bwMode="auto">
          <a:xfrm>
            <a:off x="212725" y="3995233"/>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企</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1" name="Rectangle 127"/>
          <p:cNvSpPr>
            <a:spLocks noChangeArrowheads="1"/>
          </p:cNvSpPr>
          <p:nvPr/>
        </p:nvSpPr>
        <p:spPr bwMode="auto">
          <a:xfrm>
            <a:off x="212725" y="4122497"/>
            <a:ext cx="10259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業</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2" name="Rectangle 128"/>
          <p:cNvSpPr>
            <a:spLocks noChangeArrowheads="1"/>
          </p:cNvSpPr>
          <p:nvPr/>
        </p:nvSpPr>
        <p:spPr bwMode="auto">
          <a:xfrm>
            <a:off x="212725" y="4249762"/>
            <a:ext cx="9297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デ</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3" name="Rectangle 129"/>
          <p:cNvSpPr>
            <a:spLocks noChangeArrowheads="1"/>
          </p:cNvSpPr>
          <p:nvPr/>
        </p:nvSpPr>
        <p:spPr bwMode="auto">
          <a:xfrm rot="5400000">
            <a:off x="214632" y="4387702"/>
            <a:ext cx="9778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ー</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4" name="Rectangle 130"/>
          <p:cNvSpPr>
            <a:spLocks noChangeArrowheads="1"/>
          </p:cNvSpPr>
          <p:nvPr/>
        </p:nvSpPr>
        <p:spPr bwMode="auto">
          <a:xfrm>
            <a:off x="212725" y="4502571"/>
            <a:ext cx="7854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smtClean="0">
                <a:ln>
                  <a:noFill/>
                </a:ln>
                <a:solidFill>
                  <a:srgbClr val="000000"/>
                </a:solidFill>
                <a:effectLst/>
                <a:latin typeface="HGPｺﾞｼｯｸM" panose="020B0600000000000000" pitchFamily="50" charset="-128"/>
                <a:ea typeface="HGPｺﾞｼｯｸM" panose="020B0600000000000000" pitchFamily="50" charset="-128"/>
              </a:rPr>
              <a:t>タ</a:t>
            </a: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5" name="Rectangle 131"/>
          <p:cNvSpPr>
            <a:spLocks noChangeArrowheads="1"/>
          </p:cNvSpPr>
          <p:nvPr/>
        </p:nvSpPr>
        <p:spPr bwMode="auto">
          <a:xfrm>
            <a:off x="388937" y="3090060"/>
            <a:ext cx="5931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1</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6" name="Rectangle 132"/>
          <p:cNvSpPr>
            <a:spLocks noChangeArrowheads="1"/>
          </p:cNvSpPr>
          <p:nvPr/>
        </p:nvSpPr>
        <p:spPr bwMode="auto">
          <a:xfrm>
            <a:off x="1104900" y="3090060"/>
            <a:ext cx="82073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各種認定取得状況</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7" name="Rectangle 133"/>
          <p:cNvSpPr>
            <a:spLocks noChangeArrowheads="1"/>
          </p:cNvSpPr>
          <p:nvPr/>
        </p:nvSpPr>
        <p:spPr bwMode="auto">
          <a:xfrm>
            <a:off x="2828926" y="2942158"/>
            <a:ext cx="78066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ユースエール認定</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8" name="Rectangle 135"/>
          <p:cNvSpPr>
            <a:spLocks noChangeArrowheads="1"/>
          </p:cNvSpPr>
          <p:nvPr/>
        </p:nvSpPr>
        <p:spPr bwMode="auto">
          <a:xfrm>
            <a:off x="545799" y="4035938"/>
            <a:ext cx="881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ア</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69" name="Rectangle 136"/>
          <p:cNvSpPr>
            <a:spLocks noChangeArrowheads="1"/>
          </p:cNvSpPr>
          <p:nvPr/>
        </p:nvSpPr>
        <p:spPr bwMode="auto">
          <a:xfrm>
            <a:off x="556309" y="4585509"/>
            <a:ext cx="769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イ</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0" name="Rectangle 139"/>
          <p:cNvSpPr>
            <a:spLocks noChangeArrowheads="1"/>
          </p:cNvSpPr>
          <p:nvPr/>
        </p:nvSpPr>
        <p:spPr bwMode="auto">
          <a:xfrm>
            <a:off x="556309" y="4960562"/>
            <a:ext cx="8015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1" name="Rectangle 140"/>
          <p:cNvSpPr>
            <a:spLocks noChangeArrowheads="1"/>
          </p:cNvSpPr>
          <p:nvPr/>
        </p:nvSpPr>
        <p:spPr bwMode="auto">
          <a:xfrm>
            <a:off x="5301208" y="4644063"/>
            <a:ext cx="96340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　　　　　　　　　　　時間</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2" name="Rectangle 141"/>
          <p:cNvSpPr>
            <a:spLocks noChangeArrowheads="1"/>
          </p:cNvSpPr>
          <p:nvPr/>
        </p:nvSpPr>
        <p:spPr bwMode="auto">
          <a:xfrm>
            <a:off x="2609851" y="5390061"/>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3" name="Rectangle 142"/>
          <p:cNvSpPr>
            <a:spLocks noChangeArrowheads="1"/>
          </p:cNvSpPr>
          <p:nvPr/>
        </p:nvSpPr>
        <p:spPr bwMode="auto">
          <a:xfrm>
            <a:off x="836712" y="3968113"/>
            <a:ext cx="307777"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新卒者</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4" name="Rectangle 143"/>
          <p:cNvSpPr>
            <a:spLocks noChangeArrowheads="1"/>
          </p:cNvSpPr>
          <p:nvPr/>
        </p:nvSpPr>
        <p:spPr bwMode="auto">
          <a:xfrm>
            <a:off x="786383" y="4093657"/>
            <a:ext cx="41036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採用状況</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375" name="Line 145"/>
          <p:cNvSpPr>
            <a:spLocks noChangeShapeType="1"/>
          </p:cNvSpPr>
          <p:nvPr/>
        </p:nvSpPr>
        <p:spPr bwMode="auto">
          <a:xfrm>
            <a:off x="512762" y="1201386"/>
            <a:ext cx="7826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6" name="Rectangle 146"/>
          <p:cNvSpPr>
            <a:spLocks noChangeArrowheads="1"/>
          </p:cNvSpPr>
          <p:nvPr/>
        </p:nvSpPr>
        <p:spPr bwMode="auto">
          <a:xfrm>
            <a:off x="512762" y="1201386"/>
            <a:ext cx="782638"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7" name="Line 147"/>
          <p:cNvSpPr>
            <a:spLocks noChangeShapeType="1"/>
          </p:cNvSpPr>
          <p:nvPr/>
        </p:nvSpPr>
        <p:spPr bwMode="auto">
          <a:xfrm>
            <a:off x="3940174" y="1873088"/>
            <a:ext cx="1983" cy="8572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8" name="Line 149"/>
          <p:cNvSpPr>
            <a:spLocks noChangeShapeType="1"/>
          </p:cNvSpPr>
          <p:nvPr/>
        </p:nvSpPr>
        <p:spPr bwMode="auto">
          <a:xfrm>
            <a:off x="5157192" y="1506169"/>
            <a:ext cx="0" cy="371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79" name="Line 152"/>
          <p:cNvSpPr>
            <a:spLocks noChangeShapeType="1"/>
          </p:cNvSpPr>
          <p:nvPr/>
        </p:nvSpPr>
        <p:spPr bwMode="auto">
          <a:xfrm flipH="1">
            <a:off x="498976" y="1081003"/>
            <a:ext cx="7435" cy="16493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0" name="Line 159"/>
          <p:cNvSpPr>
            <a:spLocks noChangeShapeType="1"/>
          </p:cNvSpPr>
          <p:nvPr/>
        </p:nvSpPr>
        <p:spPr bwMode="auto">
          <a:xfrm>
            <a:off x="3260724" y="1873088"/>
            <a:ext cx="10379" cy="8572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1" name="Line 161"/>
          <p:cNvSpPr>
            <a:spLocks noChangeShapeType="1"/>
          </p:cNvSpPr>
          <p:nvPr/>
        </p:nvSpPr>
        <p:spPr bwMode="auto">
          <a:xfrm>
            <a:off x="4619625" y="1494734"/>
            <a:ext cx="0" cy="37147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2" name="Line 163"/>
          <p:cNvSpPr>
            <a:spLocks noChangeShapeType="1"/>
          </p:cNvSpPr>
          <p:nvPr/>
        </p:nvSpPr>
        <p:spPr bwMode="auto">
          <a:xfrm>
            <a:off x="1295399" y="1087880"/>
            <a:ext cx="1" cy="16424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3" name="Line 167"/>
          <p:cNvSpPr>
            <a:spLocks noChangeShapeType="1"/>
          </p:cNvSpPr>
          <p:nvPr/>
        </p:nvSpPr>
        <p:spPr bwMode="auto">
          <a:xfrm>
            <a:off x="332654" y="2878526"/>
            <a:ext cx="1" cy="3637745"/>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4" name="Line 169"/>
          <p:cNvSpPr>
            <a:spLocks noChangeShapeType="1"/>
          </p:cNvSpPr>
          <p:nvPr/>
        </p:nvSpPr>
        <p:spPr bwMode="auto">
          <a:xfrm>
            <a:off x="1306240" y="3649950"/>
            <a:ext cx="0" cy="866775"/>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5" name="Line 171"/>
          <p:cNvSpPr>
            <a:spLocks noChangeShapeType="1"/>
          </p:cNvSpPr>
          <p:nvPr/>
        </p:nvSpPr>
        <p:spPr bwMode="auto">
          <a:xfrm>
            <a:off x="3286968" y="3649978"/>
            <a:ext cx="0" cy="84460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6" name="Line 173"/>
          <p:cNvSpPr>
            <a:spLocks noChangeShapeType="1"/>
          </p:cNvSpPr>
          <p:nvPr/>
        </p:nvSpPr>
        <p:spPr bwMode="auto">
          <a:xfrm>
            <a:off x="3944142" y="3656856"/>
            <a:ext cx="0" cy="8631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7" name="Line 176"/>
          <p:cNvSpPr>
            <a:spLocks noChangeShapeType="1"/>
          </p:cNvSpPr>
          <p:nvPr/>
        </p:nvSpPr>
        <p:spPr bwMode="auto">
          <a:xfrm>
            <a:off x="352426" y="6885490"/>
            <a:ext cx="9429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8" name="Rectangle 177"/>
          <p:cNvSpPr>
            <a:spLocks noChangeArrowheads="1"/>
          </p:cNvSpPr>
          <p:nvPr/>
        </p:nvSpPr>
        <p:spPr bwMode="auto">
          <a:xfrm>
            <a:off x="352426" y="6885490"/>
            <a:ext cx="942975"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89" name="Rectangle 178"/>
          <p:cNvSpPr>
            <a:spLocks noChangeArrowheads="1"/>
          </p:cNvSpPr>
          <p:nvPr/>
        </p:nvSpPr>
        <p:spPr bwMode="auto">
          <a:xfrm>
            <a:off x="176213" y="6751347"/>
            <a:ext cx="15875" cy="115398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0" name="Line 179"/>
          <p:cNvSpPr>
            <a:spLocks noChangeShapeType="1"/>
          </p:cNvSpPr>
          <p:nvPr/>
        </p:nvSpPr>
        <p:spPr bwMode="auto">
          <a:xfrm flipH="1">
            <a:off x="681038" y="3656857"/>
            <a:ext cx="18132" cy="252028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1" name="Line 181"/>
          <p:cNvSpPr>
            <a:spLocks noChangeShapeType="1"/>
          </p:cNvSpPr>
          <p:nvPr/>
        </p:nvSpPr>
        <p:spPr bwMode="auto">
          <a:xfrm>
            <a:off x="1295400" y="6765106"/>
            <a:ext cx="0" cy="11264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2" name="Rectangle 182"/>
          <p:cNvSpPr>
            <a:spLocks noChangeArrowheads="1"/>
          </p:cNvSpPr>
          <p:nvPr/>
        </p:nvSpPr>
        <p:spPr bwMode="auto">
          <a:xfrm>
            <a:off x="1295400" y="6765106"/>
            <a:ext cx="6350" cy="11264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3" name="Rectangle 183"/>
          <p:cNvSpPr>
            <a:spLocks noChangeArrowheads="1"/>
          </p:cNvSpPr>
          <p:nvPr/>
        </p:nvSpPr>
        <p:spPr bwMode="auto">
          <a:xfrm>
            <a:off x="6648012" y="6765106"/>
            <a:ext cx="14288" cy="11402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4" name="Line 184"/>
          <p:cNvSpPr>
            <a:spLocks noChangeShapeType="1"/>
          </p:cNvSpPr>
          <p:nvPr/>
        </p:nvSpPr>
        <p:spPr bwMode="auto">
          <a:xfrm flipH="1">
            <a:off x="4649766" y="3672117"/>
            <a:ext cx="0" cy="8168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5" name="Line 188"/>
          <p:cNvSpPr>
            <a:spLocks noChangeShapeType="1"/>
          </p:cNvSpPr>
          <p:nvPr/>
        </p:nvSpPr>
        <p:spPr bwMode="auto">
          <a:xfrm>
            <a:off x="2924944" y="6765106"/>
            <a:ext cx="0" cy="11264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6" name="Rectangle 191"/>
          <p:cNvSpPr>
            <a:spLocks noChangeArrowheads="1"/>
          </p:cNvSpPr>
          <p:nvPr/>
        </p:nvSpPr>
        <p:spPr bwMode="auto">
          <a:xfrm>
            <a:off x="3645024" y="6765106"/>
            <a:ext cx="7938" cy="11264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7" name="Line 192"/>
          <p:cNvSpPr>
            <a:spLocks noChangeShapeType="1"/>
          </p:cNvSpPr>
          <p:nvPr/>
        </p:nvSpPr>
        <p:spPr bwMode="auto">
          <a:xfrm>
            <a:off x="2581273" y="3643070"/>
            <a:ext cx="5619" cy="287320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8" name="Line 194"/>
          <p:cNvSpPr>
            <a:spLocks noChangeShapeType="1"/>
          </p:cNvSpPr>
          <p:nvPr/>
        </p:nvSpPr>
        <p:spPr bwMode="auto">
          <a:xfrm>
            <a:off x="344487" y="6765106"/>
            <a:ext cx="0" cy="11264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399" name="Rectangle 195"/>
          <p:cNvSpPr>
            <a:spLocks noChangeArrowheads="1"/>
          </p:cNvSpPr>
          <p:nvPr/>
        </p:nvSpPr>
        <p:spPr bwMode="auto">
          <a:xfrm>
            <a:off x="344487" y="6765106"/>
            <a:ext cx="7938" cy="11264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0" name="Rectangle 198"/>
          <p:cNvSpPr>
            <a:spLocks noChangeArrowheads="1"/>
          </p:cNvSpPr>
          <p:nvPr/>
        </p:nvSpPr>
        <p:spPr bwMode="auto">
          <a:xfrm>
            <a:off x="192087" y="1074122"/>
            <a:ext cx="6473826" cy="137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1" name="Line 199"/>
          <p:cNvSpPr>
            <a:spLocks noChangeShapeType="1"/>
          </p:cNvSpPr>
          <p:nvPr/>
        </p:nvSpPr>
        <p:spPr bwMode="auto">
          <a:xfrm>
            <a:off x="1301750" y="1201386"/>
            <a:ext cx="53498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2" name="Rectangle 200"/>
          <p:cNvSpPr>
            <a:spLocks noChangeArrowheads="1"/>
          </p:cNvSpPr>
          <p:nvPr/>
        </p:nvSpPr>
        <p:spPr bwMode="auto">
          <a:xfrm>
            <a:off x="1301750" y="1201386"/>
            <a:ext cx="5349876"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3" name="Line 201"/>
          <p:cNvSpPr>
            <a:spLocks noChangeShapeType="1"/>
          </p:cNvSpPr>
          <p:nvPr/>
        </p:nvSpPr>
        <p:spPr bwMode="auto">
          <a:xfrm>
            <a:off x="512762" y="1506169"/>
            <a:ext cx="613886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4" name="Line 203"/>
          <p:cNvSpPr>
            <a:spLocks noChangeShapeType="1"/>
          </p:cNvSpPr>
          <p:nvPr/>
        </p:nvSpPr>
        <p:spPr bwMode="auto">
          <a:xfrm>
            <a:off x="512763" y="1866208"/>
            <a:ext cx="6138862" cy="1143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5" name="Line 206"/>
          <p:cNvSpPr>
            <a:spLocks noChangeShapeType="1"/>
          </p:cNvSpPr>
          <p:nvPr/>
        </p:nvSpPr>
        <p:spPr bwMode="auto">
          <a:xfrm>
            <a:off x="512764" y="2154241"/>
            <a:ext cx="27583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6" name="Line 208"/>
          <p:cNvSpPr>
            <a:spLocks noChangeShapeType="1"/>
          </p:cNvSpPr>
          <p:nvPr/>
        </p:nvSpPr>
        <p:spPr bwMode="auto">
          <a:xfrm>
            <a:off x="506412" y="2442273"/>
            <a:ext cx="276469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7" name="Line 216"/>
          <p:cNvSpPr>
            <a:spLocks noChangeShapeType="1"/>
          </p:cNvSpPr>
          <p:nvPr/>
        </p:nvSpPr>
        <p:spPr bwMode="auto">
          <a:xfrm flipV="1">
            <a:off x="2564904" y="3090058"/>
            <a:ext cx="410445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8" name="Line 218"/>
          <p:cNvSpPr>
            <a:spLocks noChangeShapeType="1"/>
          </p:cNvSpPr>
          <p:nvPr/>
        </p:nvSpPr>
        <p:spPr bwMode="auto">
          <a:xfrm>
            <a:off x="352425" y="3368824"/>
            <a:ext cx="6299200"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09" name="Rectangle 219"/>
          <p:cNvSpPr>
            <a:spLocks noChangeArrowheads="1"/>
          </p:cNvSpPr>
          <p:nvPr/>
        </p:nvSpPr>
        <p:spPr bwMode="auto">
          <a:xfrm>
            <a:off x="352425" y="3649977"/>
            <a:ext cx="6299200"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0" name="Line 220"/>
          <p:cNvSpPr>
            <a:spLocks noChangeShapeType="1"/>
          </p:cNvSpPr>
          <p:nvPr/>
        </p:nvSpPr>
        <p:spPr bwMode="auto">
          <a:xfrm>
            <a:off x="1301751" y="3813743"/>
            <a:ext cx="5349875" cy="0"/>
          </a:xfrm>
          <a:prstGeom prst="line">
            <a:avLst/>
          </a:prstGeom>
          <a:noFill/>
          <a:ln w="31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1" name="Line 224"/>
          <p:cNvSpPr>
            <a:spLocks noChangeShapeType="1"/>
          </p:cNvSpPr>
          <p:nvPr/>
        </p:nvSpPr>
        <p:spPr bwMode="auto">
          <a:xfrm flipV="1">
            <a:off x="506412" y="4500044"/>
            <a:ext cx="6134845" cy="15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2" name="Line 226"/>
          <p:cNvSpPr>
            <a:spLocks noChangeShapeType="1"/>
          </p:cNvSpPr>
          <p:nvPr/>
        </p:nvSpPr>
        <p:spPr bwMode="auto">
          <a:xfrm flipV="1">
            <a:off x="2587626" y="5378774"/>
            <a:ext cx="4053632" cy="1128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3" name="Line 229"/>
          <p:cNvSpPr>
            <a:spLocks noChangeShapeType="1"/>
          </p:cNvSpPr>
          <p:nvPr/>
        </p:nvSpPr>
        <p:spPr bwMode="auto">
          <a:xfrm>
            <a:off x="506412" y="4777838"/>
            <a:ext cx="613484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4" name="Rectangle 236"/>
          <p:cNvSpPr>
            <a:spLocks noChangeArrowheads="1"/>
          </p:cNvSpPr>
          <p:nvPr/>
        </p:nvSpPr>
        <p:spPr bwMode="auto">
          <a:xfrm>
            <a:off x="192089" y="6739442"/>
            <a:ext cx="6473825" cy="137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5" name="Line 237"/>
          <p:cNvSpPr>
            <a:spLocks noChangeShapeType="1"/>
          </p:cNvSpPr>
          <p:nvPr/>
        </p:nvSpPr>
        <p:spPr bwMode="auto">
          <a:xfrm>
            <a:off x="1301752" y="6885490"/>
            <a:ext cx="162319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6" name="Line 239"/>
          <p:cNvSpPr>
            <a:spLocks noChangeShapeType="1"/>
          </p:cNvSpPr>
          <p:nvPr/>
        </p:nvSpPr>
        <p:spPr bwMode="auto">
          <a:xfrm>
            <a:off x="352425" y="7320598"/>
            <a:ext cx="62992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7" name="Rectangle 240"/>
          <p:cNvSpPr>
            <a:spLocks noChangeArrowheads="1"/>
          </p:cNvSpPr>
          <p:nvPr/>
        </p:nvSpPr>
        <p:spPr bwMode="auto">
          <a:xfrm>
            <a:off x="352425" y="7320598"/>
            <a:ext cx="6299200" cy="68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8" name="Rectangle 241"/>
          <p:cNvSpPr>
            <a:spLocks noChangeArrowheads="1"/>
          </p:cNvSpPr>
          <p:nvPr/>
        </p:nvSpPr>
        <p:spPr bwMode="auto">
          <a:xfrm>
            <a:off x="192089" y="7891569"/>
            <a:ext cx="6473825" cy="137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sp>
        <p:nvSpPr>
          <p:cNvPr id="419" name="Rectangle 242"/>
          <p:cNvSpPr>
            <a:spLocks noChangeArrowheads="1"/>
          </p:cNvSpPr>
          <p:nvPr/>
        </p:nvSpPr>
        <p:spPr bwMode="auto">
          <a:xfrm>
            <a:off x="3784651" y="3260490"/>
            <a:ext cx="153888"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20" name="Line 184"/>
          <p:cNvSpPr>
            <a:spLocks noChangeShapeType="1"/>
          </p:cNvSpPr>
          <p:nvPr/>
        </p:nvSpPr>
        <p:spPr bwMode="auto">
          <a:xfrm flipH="1">
            <a:off x="5301208" y="3649978"/>
            <a:ext cx="3970" cy="844516"/>
          </a:xfrm>
          <a:prstGeom prst="line">
            <a:avLst/>
          </a:prstGeom>
          <a:noFill/>
          <a:ln w="635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cxnSp>
        <p:nvCxnSpPr>
          <p:cNvPr id="421" name="直線コネクタ 420"/>
          <p:cNvCxnSpPr/>
          <p:nvPr/>
        </p:nvCxnSpPr>
        <p:spPr>
          <a:xfrm flipH="1">
            <a:off x="176213" y="2883810"/>
            <a:ext cx="7940" cy="36533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2" name="直線コネクタ 421"/>
          <p:cNvCxnSpPr/>
          <p:nvPr/>
        </p:nvCxnSpPr>
        <p:spPr>
          <a:xfrm flipH="1">
            <a:off x="6655156" y="2874289"/>
            <a:ext cx="4274" cy="3636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3" name="テキスト ボックス 422"/>
          <p:cNvSpPr txBox="1"/>
          <p:nvPr/>
        </p:nvSpPr>
        <p:spPr>
          <a:xfrm>
            <a:off x="4241360" y="2878526"/>
            <a:ext cx="816812" cy="215444"/>
          </a:xfrm>
          <a:prstGeom prst="rect">
            <a:avLst/>
          </a:prstGeom>
          <a:noFill/>
        </p:spPr>
        <p:txBody>
          <a:bodyPr wrap="square" rtlCol="0">
            <a:spAutoFit/>
          </a:bodyPr>
          <a:lstStyle/>
          <a:p>
            <a:r>
              <a:rPr kumimoji="1" lang="ja-JP" altLang="en-US" sz="800" dirty="0" err="1" smtClean="0">
                <a:latin typeface="HGPｺﾞｼｯｸM" panose="020B0600000000000000" pitchFamily="50" charset="-128"/>
                <a:ea typeface="HGPｺﾞｼｯｸM" panose="020B0600000000000000" pitchFamily="50" charset="-128"/>
              </a:rPr>
              <a:t>くるみん</a:t>
            </a:r>
            <a:r>
              <a:rPr kumimoji="1" lang="ja-JP" altLang="en-US" sz="800" dirty="0" smtClean="0">
                <a:latin typeface="HGPｺﾞｼｯｸM" panose="020B0600000000000000" pitchFamily="50" charset="-128"/>
                <a:ea typeface="HGPｺﾞｼｯｸM" panose="020B0600000000000000" pitchFamily="50" charset="-128"/>
              </a:rPr>
              <a:t>認定</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24" name="テキスト ボックス 423"/>
          <p:cNvSpPr txBox="1"/>
          <p:nvPr/>
        </p:nvSpPr>
        <p:spPr>
          <a:xfrm>
            <a:off x="5598580" y="2874616"/>
            <a:ext cx="817710"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えるぼし認定</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25" name="Rectangle 45"/>
          <p:cNvSpPr>
            <a:spLocks noChangeArrowheads="1"/>
          </p:cNvSpPr>
          <p:nvPr/>
        </p:nvSpPr>
        <p:spPr bwMode="auto">
          <a:xfrm>
            <a:off x="4198356" y="3224203"/>
            <a:ext cx="22442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有・無</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cxnSp>
        <p:nvCxnSpPr>
          <p:cNvPr id="426" name="直線コネクタ 425"/>
          <p:cNvCxnSpPr/>
          <p:nvPr/>
        </p:nvCxnSpPr>
        <p:spPr>
          <a:xfrm>
            <a:off x="5853333" y="3100377"/>
            <a:ext cx="0" cy="284951"/>
          </a:xfrm>
          <a:prstGeom prst="line">
            <a:avLst/>
          </a:prstGeom>
        </p:spPr>
        <p:style>
          <a:lnRef idx="1">
            <a:schemeClr val="dk1"/>
          </a:lnRef>
          <a:fillRef idx="0">
            <a:schemeClr val="dk1"/>
          </a:fillRef>
          <a:effectRef idx="0">
            <a:schemeClr val="dk1"/>
          </a:effectRef>
          <a:fontRef idx="minor">
            <a:schemeClr val="tx1"/>
          </a:fontRef>
        </p:style>
      </p:cxnSp>
      <p:sp>
        <p:nvSpPr>
          <p:cNvPr id="427" name="Rectangle 45"/>
          <p:cNvSpPr>
            <a:spLocks noChangeArrowheads="1"/>
          </p:cNvSpPr>
          <p:nvPr/>
        </p:nvSpPr>
        <p:spPr bwMode="auto">
          <a:xfrm>
            <a:off x="5475808" y="3213665"/>
            <a:ext cx="22442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有・無</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28" name="Rectangle 46"/>
          <p:cNvSpPr>
            <a:spLocks noChangeArrowheads="1"/>
          </p:cNvSpPr>
          <p:nvPr/>
        </p:nvSpPr>
        <p:spPr bwMode="auto">
          <a:xfrm>
            <a:off x="4594327" y="3118105"/>
            <a:ext cx="30777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認定年度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29" name="Rectangle 46"/>
          <p:cNvSpPr>
            <a:spLocks noChangeArrowheads="1"/>
          </p:cNvSpPr>
          <p:nvPr/>
        </p:nvSpPr>
        <p:spPr bwMode="auto">
          <a:xfrm>
            <a:off x="5884326" y="3105448"/>
            <a:ext cx="85704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認定</a:t>
            </a:r>
            <a:r>
              <a:rPr lang="ja-JP" altLang="en-US" sz="600" dirty="0" smtClean="0">
                <a:solidFill>
                  <a:srgbClr val="000000"/>
                </a:solidFill>
                <a:latin typeface="HGPｺﾞｼｯｸM" panose="020B0600000000000000" pitchFamily="50" charset="-128"/>
                <a:ea typeface="HGPｺﾞｼｯｸM" panose="020B0600000000000000" pitchFamily="50" charset="-128"/>
              </a:rPr>
              <a:t>段階　</a:t>
            </a:r>
            <a:endParaRPr lang="en-US" altLang="ja-JP" sz="600" dirty="0" smtClean="0">
              <a:solidFill>
                <a:srgbClr val="000000"/>
              </a:solidFill>
              <a:latin typeface="HGPｺﾞｼｯｸM" panose="020B0600000000000000" pitchFamily="50" charset="-128"/>
              <a:ea typeface="HGPｺﾞｼｯｸM" panose="020B0600000000000000" pitchFamily="50" charset="-128"/>
            </a:endParaRPr>
          </a:p>
        </p:txBody>
      </p:sp>
      <p:cxnSp>
        <p:nvCxnSpPr>
          <p:cNvPr id="430" name="直線コネクタ 429"/>
          <p:cNvCxnSpPr/>
          <p:nvPr/>
        </p:nvCxnSpPr>
        <p:spPr>
          <a:xfrm>
            <a:off x="2581275" y="2883810"/>
            <a:ext cx="0" cy="468590"/>
          </a:xfrm>
          <a:prstGeom prst="line">
            <a:avLst/>
          </a:prstGeom>
        </p:spPr>
        <p:style>
          <a:lnRef idx="1">
            <a:schemeClr val="dk1"/>
          </a:lnRef>
          <a:fillRef idx="0">
            <a:schemeClr val="dk1"/>
          </a:fillRef>
          <a:effectRef idx="0">
            <a:schemeClr val="dk1"/>
          </a:effectRef>
          <a:fontRef idx="minor">
            <a:schemeClr val="tx1"/>
          </a:fontRef>
        </p:style>
      </p:cxnSp>
      <p:cxnSp>
        <p:nvCxnSpPr>
          <p:cNvPr id="431" name="直線コネクタ 430"/>
          <p:cNvCxnSpPr/>
          <p:nvPr/>
        </p:nvCxnSpPr>
        <p:spPr>
          <a:xfrm>
            <a:off x="3208642" y="3110695"/>
            <a:ext cx="67" cy="258129"/>
          </a:xfrm>
          <a:prstGeom prst="line">
            <a:avLst/>
          </a:prstGeom>
        </p:spPr>
        <p:style>
          <a:lnRef idx="1">
            <a:schemeClr val="dk1"/>
          </a:lnRef>
          <a:fillRef idx="0">
            <a:schemeClr val="dk1"/>
          </a:fillRef>
          <a:effectRef idx="0">
            <a:schemeClr val="dk1"/>
          </a:effectRef>
          <a:fontRef idx="minor">
            <a:schemeClr val="tx1"/>
          </a:fontRef>
        </p:style>
      </p:cxnSp>
      <p:cxnSp>
        <p:nvCxnSpPr>
          <p:cNvPr id="432" name="直線コネクタ 431"/>
          <p:cNvCxnSpPr/>
          <p:nvPr/>
        </p:nvCxnSpPr>
        <p:spPr>
          <a:xfrm>
            <a:off x="3976755" y="2878526"/>
            <a:ext cx="0" cy="483405"/>
          </a:xfrm>
          <a:prstGeom prst="line">
            <a:avLst/>
          </a:prstGeom>
        </p:spPr>
        <p:style>
          <a:lnRef idx="1">
            <a:schemeClr val="dk1"/>
          </a:lnRef>
          <a:fillRef idx="0">
            <a:schemeClr val="dk1"/>
          </a:fillRef>
          <a:effectRef idx="0">
            <a:schemeClr val="dk1"/>
          </a:effectRef>
          <a:fontRef idx="minor">
            <a:schemeClr val="tx1"/>
          </a:fontRef>
        </p:style>
      </p:cxnSp>
      <p:cxnSp>
        <p:nvCxnSpPr>
          <p:cNvPr id="433" name="直線コネクタ 432"/>
          <p:cNvCxnSpPr/>
          <p:nvPr/>
        </p:nvCxnSpPr>
        <p:spPr>
          <a:xfrm>
            <a:off x="5280769" y="2868995"/>
            <a:ext cx="0" cy="483405"/>
          </a:xfrm>
          <a:prstGeom prst="line">
            <a:avLst/>
          </a:prstGeom>
        </p:spPr>
        <p:style>
          <a:lnRef idx="1">
            <a:schemeClr val="dk1"/>
          </a:lnRef>
          <a:fillRef idx="0">
            <a:schemeClr val="dk1"/>
          </a:fillRef>
          <a:effectRef idx="0">
            <a:schemeClr val="dk1"/>
          </a:effectRef>
          <a:fontRef idx="minor">
            <a:schemeClr val="tx1"/>
          </a:fontRef>
        </p:style>
      </p:cxnSp>
      <p:cxnSp>
        <p:nvCxnSpPr>
          <p:cNvPr id="434" name="直線コネクタ 433"/>
          <p:cNvCxnSpPr/>
          <p:nvPr/>
        </p:nvCxnSpPr>
        <p:spPr>
          <a:xfrm>
            <a:off x="506412" y="2883810"/>
            <a:ext cx="0" cy="485014"/>
          </a:xfrm>
          <a:prstGeom prst="line">
            <a:avLst/>
          </a:prstGeom>
        </p:spPr>
        <p:style>
          <a:lnRef idx="1">
            <a:schemeClr val="dk1"/>
          </a:lnRef>
          <a:fillRef idx="0">
            <a:schemeClr val="dk1"/>
          </a:fillRef>
          <a:effectRef idx="0">
            <a:schemeClr val="dk1"/>
          </a:effectRef>
          <a:fontRef idx="minor">
            <a:schemeClr val="tx1"/>
          </a:fontRef>
        </p:style>
      </p:cxnSp>
      <p:cxnSp>
        <p:nvCxnSpPr>
          <p:cNvPr id="435" name="直線コネクタ 434"/>
          <p:cNvCxnSpPr/>
          <p:nvPr/>
        </p:nvCxnSpPr>
        <p:spPr>
          <a:xfrm>
            <a:off x="4562780" y="3100377"/>
            <a:ext cx="67" cy="258129"/>
          </a:xfrm>
          <a:prstGeom prst="line">
            <a:avLst/>
          </a:prstGeom>
        </p:spPr>
        <p:style>
          <a:lnRef idx="1">
            <a:schemeClr val="dk1"/>
          </a:lnRef>
          <a:fillRef idx="0">
            <a:schemeClr val="dk1"/>
          </a:fillRef>
          <a:effectRef idx="0">
            <a:schemeClr val="dk1"/>
          </a:effectRef>
          <a:fontRef idx="minor">
            <a:schemeClr val="tx1"/>
          </a:fontRef>
        </p:style>
      </p:cxnSp>
      <p:sp>
        <p:nvSpPr>
          <p:cNvPr id="436" name="Rectangle 242"/>
          <p:cNvSpPr>
            <a:spLocks noChangeArrowheads="1"/>
          </p:cNvSpPr>
          <p:nvPr/>
        </p:nvSpPr>
        <p:spPr bwMode="auto">
          <a:xfrm>
            <a:off x="5090440" y="3263518"/>
            <a:ext cx="153888"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HGPｺﾞｼｯｸM" panose="020B0600000000000000" pitchFamily="50" charset="-128"/>
                <a:ea typeface="HGPｺﾞｼｯｸM" panose="020B0600000000000000" pitchFamily="50" charset="-128"/>
              </a:rPr>
              <a:t>年度</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37" name="Rectangle 242"/>
          <p:cNvSpPr>
            <a:spLocks noChangeArrowheads="1"/>
          </p:cNvSpPr>
          <p:nvPr/>
        </p:nvSpPr>
        <p:spPr bwMode="auto">
          <a:xfrm>
            <a:off x="6453336" y="3256008"/>
            <a:ext cx="153888"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600" dirty="0">
                <a:solidFill>
                  <a:srgbClr val="000000"/>
                </a:solidFill>
                <a:latin typeface="HGPｺﾞｼｯｸM" panose="020B0600000000000000" pitchFamily="50" charset="-128"/>
                <a:ea typeface="HGPｺﾞｼｯｸM" panose="020B0600000000000000" pitchFamily="50" charset="-128"/>
              </a:rPr>
              <a:t>段階</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38" name="テキスト ボックス 437"/>
          <p:cNvSpPr txBox="1"/>
          <p:nvPr/>
        </p:nvSpPr>
        <p:spPr>
          <a:xfrm>
            <a:off x="1052736" y="3385327"/>
            <a:ext cx="5566581" cy="253916"/>
          </a:xfrm>
          <a:prstGeom prst="rect">
            <a:avLst/>
          </a:prstGeom>
          <a:noFill/>
        </p:spPr>
        <p:txBody>
          <a:bodyPr wrap="square" rtlCol="0">
            <a:spAutoFit/>
          </a:bodyPr>
          <a:lstStyle/>
          <a:p>
            <a:r>
              <a:rPr kumimoji="1" lang="ja-JP" altLang="en-US" sz="1050" b="1" dirty="0" smtClean="0">
                <a:latin typeface="HGPｺﾞｼｯｸM" panose="020B0600000000000000" pitchFamily="50" charset="-128"/>
                <a:ea typeface="HGPｺﾞｼｯｸM" panose="020B0600000000000000" pitchFamily="50" charset="-128"/>
              </a:rPr>
              <a:t>ユースエール認定企業である場合は、企業データ中の以下の記入は省略できます。</a:t>
            </a:r>
            <a:endParaRPr kumimoji="1" lang="ja-JP" altLang="en-US" sz="1050" b="1" dirty="0">
              <a:latin typeface="HGPｺﾞｼｯｸM" panose="020B0600000000000000" pitchFamily="50" charset="-128"/>
              <a:ea typeface="HGPｺﾞｼｯｸM" panose="020B0600000000000000" pitchFamily="50" charset="-128"/>
            </a:endParaRPr>
          </a:p>
        </p:txBody>
      </p:sp>
      <p:cxnSp>
        <p:nvCxnSpPr>
          <p:cNvPr id="439" name="直線コネクタ 438"/>
          <p:cNvCxnSpPr/>
          <p:nvPr/>
        </p:nvCxnSpPr>
        <p:spPr>
          <a:xfrm flipV="1">
            <a:off x="181496" y="2864768"/>
            <a:ext cx="6484419" cy="19042"/>
          </a:xfrm>
          <a:prstGeom prst="line">
            <a:avLst/>
          </a:prstGeom>
        </p:spPr>
        <p:style>
          <a:lnRef idx="1">
            <a:schemeClr val="dk1"/>
          </a:lnRef>
          <a:fillRef idx="0">
            <a:schemeClr val="dk1"/>
          </a:fillRef>
          <a:effectRef idx="0">
            <a:schemeClr val="dk1"/>
          </a:effectRef>
          <a:fontRef idx="minor">
            <a:schemeClr val="tx1"/>
          </a:fontRef>
        </p:style>
      </p:cxnSp>
      <p:cxnSp>
        <p:nvCxnSpPr>
          <p:cNvPr id="440" name="直線コネクタ 439"/>
          <p:cNvCxnSpPr/>
          <p:nvPr/>
        </p:nvCxnSpPr>
        <p:spPr>
          <a:xfrm>
            <a:off x="188640" y="6516271"/>
            <a:ext cx="6452618" cy="0"/>
          </a:xfrm>
          <a:prstGeom prst="line">
            <a:avLst/>
          </a:prstGeom>
        </p:spPr>
        <p:style>
          <a:lnRef idx="1">
            <a:schemeClr val="dk1"/>
          </a:lnRef>
          <a:fillRef idx="0">
            <a:schemeClr val="dk1"/>
          </a:fillRef>
          <a:effectRef idx="0">
            <a:schemeClr val="dk1"/>
          </a:effectRef>
          <a:fontRef idx="minor">
            <a:schemeClr val="tx1"/>
          </a:fontRef>
        </p:style>
      </p:cxnSp>
      <p:cxnSp>
        <p:nvCxnSpPr>
          <p:cNvPr id="441" name="直線コネクタ 440"/>
          <p:cNvCxnSpPr>
            <a:stCxn id="400" idx="1"/>
          </p:cNvCxnSpPr>
          <p:nvPr/>
        </p:nvCxnSpPr>
        <p:spPr>
          <a:xfrm>
            <a:off x="192087" y="1081001"/>
            <a:ext cx="0" cy="1628399"/>
          </a:xfrm>
          <a:prstGeom prst="line">
            <a:avLst/>
          </a:prstGeom>
        </p:spPr>
        <p:style>
          <a:lnRef idx="1">
            <a:schemeClr val="dk1"/>
          </a:lnRef>
          <a:fillRef idx="0">
            <a:schemeClr val="dk1"/>
          </a:fillRef>
          <a:effectRef idx="0">
            <a:schemeClr val="dk1"/>
          </a:effectRef>
          <a:fontRef idx="minor">
            <a:schemeClr val="tx1"/>
          </a:fontRef>
        </p:style>
      </p:cxnSp>
      <p:cxnSp>
        <p:nvCxnSpPr>
          <p:cNvPr id="442" name="直線コネクタ 441"/>
          <p:cNvCxnSpPr/>
          <p:nvPr/>
        </p:nvCxnSpPr>
        <p:spPr>
          <a:xfrm>
            <a:off x="6640526" y="1064568"/>
            <a:ext cx="0" cy="1661470"/>
          </a:xfrm>
          <a:prstGeom prst="line">
            <a:avLst/>
          </a:prstGeom>
        </p:spPr>
        <p:style>
          <a:lnRef idx="1">
            <a:schemeClr val="dk1"/>
          </a:lnRef>
          <a:fillRef idx="0">
            <a:schemeClr val="dk1"/>
          </a:fillRef>
          <a:effectRef idx="0">
            <a:schemeClr val="dk1"/>
          </a:effectRef>
          <a:fontRef idx="minor">
            <a:schemeClr val="tx1"/>
          </a:fontRef>
        </p:style>
      </p:cxnSp>
      <p:cxnSp>
        <p:nvCxnSpPr>
          <p:cNvPr id="443" name="直線コネクタ 442"/>
          <p:cNvCxnSpPr/>
          <p:nvPr/>
        </p:nvCxnSpPr>
        <p:spPr>
          <a:xfrm flipV="1">
            <a:off x="192087" y="2709400"/>
            <a:ext cx="6455925" cy="16638"/>
          </a:xfrm>
          <a:prstGeom prst="line">
            <a:avLst/>
          </a:prstGeom>
        </p:spPr>
        <p:style>
          <a:lnRef idx="1">
            <a:schemeClr val="dk1"/>
          </a:lnRef>
          <a:fillRef idx="0">
            <a:schemeClr val="dk1"/>
          </a:fillRef>
          <a:effectRef idx="0">
            <a:schemeClr val="dk1"/>
          </a:effectRef>
          <a:fontRef idx="minor">
            <a:schemeClr val="tx1"/>
          </a:fontRef>
        </p:style>
      </p:cxnSp>
      <p:sp>
        <p:nvSpPr>
          <p:cNvPr id="444" name="テキスト ボックス 443"/>
          <p:cNvSpPr txBox="1"/>
          <p:nvPr/>
        </p:nvSpPr>
        <p:spPr>
          <a:xfrm>
            <a:off x="620688" y="4777837"/>
            <a:ext cx="1989228" cy="461665"/>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有給休暇取得実績　（</a:t>
            </a:r>
            <a:r>
              <a:rPr kumimoji="1" lang="en-US" altLang="ja-JP" sz="800" dirty="0" smtClean="0">
                <a:latin typeface="HGPｺﾞｼｯｸM" panose="020B0600000000000000" pitchFamily="50" charset="-128"/>
                <a:ea typeface="HGPｺﾞｼｯｸM" panose="020B0600000000000000" pitchFamily="50" charset="-128"/>
              </a:rPr>
              <a:t>※</a:t>
            </a:r>
            <a:r>
              <a:rPr lang="en-US" altLang="ja-JP" sz="800" dirty="0" smtClean="0">
                <a:latin typeface="HGPｺﾞｼｯｸM" panose="020B0600000000000000" pitchFamily="50" charset="-128"/>
                <a:ea typeface="HGPｺﾞｼｯｸM" panose="020B0600000000000000" pitchFamily="50" charset="-128"/>
              </a:rPr>
              <a:t>1</a:t>
            </a:r>
            <a:r>
              <a:rPr kumimoji="1" lang="ja-JP" altLang="en-US" sz="800" dirty="0" smtClean="0">
                <a:latin typeface="HGPｺﾞｼｯｸM" panose="020B0600000000000000" pitchFamily="50" charset="-128"/>
                <a:ea typeface="HGPｺﾞｼｯｸM" panose="020B0600000000000000" pitchFamily="50" charset="-128"/>
              </a:rPr>
              <a:t>）</a:t>
            </a:r>
            <a:endParaRPr kumimoji="1" lang="en-US" altLang="ja-JP" sz="800" dirty="0" smtClean="0">
              <a:latin typeface="HGPｺﾞｼｯｸM" panose="020B0600000000000000" pitchFamily="50" charset="-128"/>
              <a:ea typeface="HGPｺﾞｼｯｸM" panose="020B0600000000000000" pitchFamily="50" charset="-128"/>
            </a:endParaRPr>
          </a:p>
          <a:p>
            <a:r>
              <a:rPr lang="en-US" altLang="ja-JP" sz="800" dirty="0" smtClean="0">
                <a:latin typeface="HGPｺﾞｼｯｸM" panose="020B0600000000000000" pitchFamily="50" charset="-128"/>
                <a:ea typeface="HGPｺﾞｼｯｸM" panose="020B0600000000000000" pitchFamily="50" charset="-128"/>
              </a:rPr>
              <a:t>(</a:t>
            </a:r>
            <a:r>
              <a:rPr lang="ja-JP" altLang="en-US" sz="800" dirty="0" smtClean="0">
                <a:latin typeface="HGPｺﾞｼｯｸM" panose="020B0600000000000000" pitchFamily="50" charset="-128"/>
                <a:ea typeface="HGPｺﾞｼｯｸM" panose="020B0600000000000000" pitchFamily="50" charset="-128"/>
              </a:rPr>
              <a:t>取得率は、前事業年度の正社員の有給休暇取得日数を付与日数で除してください。</a:t>
            </a:r>
            <a:r>
              <a:rPr lang="en-US" altLang="ja-JP" sz="800" dirty="0" smtClean="0">
                <a:latin typeface="HGPｺﾞｼｯｸM" panose="020B0600000000000000" pitchFamily="50" charset="-128"/>
                <a:ea typeface="HGPｺﾞｼｯｸM" panose="020B0600000000000000" pitchFamily="50" charset="-128"/>
              </a:rPr>
              <a:t>)</a:t>
            </a:r>
            <a:endParaRPr kumimoji="1" lang="ja-JP" altLang="en-US" sz="800" dirty="0">
              <a:latin typeface="HGPｺﾞｼｯｸM" panose="020B0600000000000000" pitchFamily="50" charset="-128"/>
              <a:ea typeface="HGPｺﾞｼｯｸM" panose="020B0600000000000000" pitchFamily="50" charset="-128"/>
            </a:endParaRPr>
          </a:p>
        </p:txBody>
      </p:sp>
      <p:cxnSp>
        <p:nvCxnSpPr>
          <p:cNvPr id="445" name="直線コネクタ 444"/>
          <p:cNvCxnSpPr/>
          <p:nvPr/>
        </p:nvCxnSpPr>
        <p:spPr>
          <a:xfrm>
            <a:off x="530273" y="5227846"/>
            <a:ext cx="6128496"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46" name="直線コネクタ 445"/>
          <p:cNvCxnSpPr/>
          <p:nvPr/>
        </p:nvCxnSpPr>
        <p:spPr>
          <a:xfrm>
            <a:off x="2587626" y="4932095"/>
            <a:ext cx="4062718" cy="0"/>
          </a:xfrm>
          <a:prstGeom prst="line">
            <a:avLst/>
          </a:prstGeom>
          <a:ln w="6350"/>
        </p:spPr>
        <p:style>
          <a:lnRef idx="1">
            <a:schemeClr val="dk1"/>
          </a:lnRef>
          <a:fillRef idx="0">
            <a:schemeClr val="dk1"/>
          </a:fillRef>
          <a:effectRef idx="0">
            <a:schemeClr val="dk1"/>
          </a:effectRef>
          <a:fontRef idx="minor">
            <a:schemeClr val="tx1"/>
          </a:fontRef>
        </p:style>
      </p:cxnSp>
      <p:sp>
        <p:nvSpPr>
          <p:cNvPr id="447" name="テキスト ボックス 446"/>
          <p:cNvSpPr txBox="1"/>
          <p:nvPr/>
        </p:nvSpPr>
        <p:spPr>
          <a:xfrm>
            <a:off x="3140968" y="4767174"/>
            <a:ext cx="1713856" cy="215444"/>
          </a:xfrm>
          <a:prstGeom prst="rect">
            <a:avLst/>
          </a:prstGeom>
          <a:noFill/>
        </p:spPr>
        <p:txBody>
          <a:bodyPr wrap="square" rtlCol="0">
            <a:spAutoFit/>
          </a:bodyPr>
          <a:lstStyle/>
          <a:p>
            <a:r>
              <a:rPr lang="ja-JP" altLang="en-US" sz="800" dirty="0">
                <a:latin typeface="HGPｺﾞｼｯｸM" panose="020B0600000000000000" pitchFamily="50" charset="-128"/>
                <a:ea typeface="HGPｺﾞｼｯｸM" panose="020B0600000000000000" pitchFamily="50" charset="-128"/>
              </a:rPr>
              <a:t>有給</a:t>
            </a:r>
            <a:r>
              <a:rPr lang="ja-JP" altLang="en-US" sz="800" dirty="0" smtClean="0">
                <a:latin typeface="HGPｺﾞｼｯｸM" panose="020B0600000000000000" pitchFamily="50" charset="-128"/>
                <a:ea typeface="HGPｺﾞｼｯｸM" panose="020B0600000000000000" pitchFamily="50" charset="-128"/>
              </a:rPr>
              <a:t>休暇取得率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48" name="テキスト ボックス 447"/>
          <p:cNvSpPr txBox="1"/>
          <p:nvPr/>
        </p:nvSpPr>
        <p:spPr>
          <a:xfrm>
            <a:off x="5012835" y="4767174"/>
            <a:ext cx="1905642"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有給休暇平均取得日数</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49" name="Rectangle 66"/>
          <p:cNvSpPr>
            <a:spLocks noChangeArrowheads="1"/>
          </p:cNvSpPr>
          <p:nvPr/>
        </p:nvSpPr>
        <p:spPr bwMode="auto">
          <a:xfrm>
            <a:off x="4443078" y="5092661"/>
            <a:ext cx="11970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700" dirty="0" smtClean="0">
                <a:solidFill>
                  <a:srgbClr val="000000"/>
                </a:solidFill>
                <a:latin typeface="HGPｺﾞｼｯｸM" panose="020B0600000000000000" pitchFamily="50" charset="-128"/>
                <a:ea typeface="HGPｺﾞｼｯｸM" panose="020B0600000000000000"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20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0" name="Rectangle 66"/>
          <p:cNvSpPr>
            <a:spLocks noChangeArrowheads="1"/>
          </p:cNvSpPr>
          <p:nvPr/>
        </p:nvSpPr>
        <p:spPr bwMode="auto">
          <a:xfrm>
            <a:off x="6453336" y="5076374"/>
            <a:ext cx="119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600" dirty="0">
                <a:solidFill>
                  <a:srgbClr val="000000"/>
                </a:solidFill>
                <a:latin typeface="HGPｺﾞｼｯｸM" panose="020B0600000000000000" pitchFamily="50" charset="-128"/>
                <a:ea typeface="HGPｺﾞｼｯｸM" panose="020B0600000000000000" pitchFamily="50" charset="-128"/>
              </a:rPr>
              <a:t>日</a:t>
            </a:r>
            <a:endParaRPr lang="en-US" altLang="ja-JP" sz="600" dirty="0" smtClean="0">
              <a:solidFill>
                <a:srgbClr val="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1" name="Line 226"/>
          <p:cNvSpPr>
            <a:spLocks noChangeShapeType="1"/>
          </p:cNvSpPr>
          <p:nvPr/>
        </p:nvSpPr>
        <p:spPr bwMode="auto">
          <a:xfrm flipV="1">
            <a:off x="2586893" y="5655909"/>
            <a:ext cx="406111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cxnSp>
        <p:nvCxnSpPr>
          <p:cNvPr id="452" name="直線コネクタ 451"/>
          <p:cNvCxnSpPr/>
          <p:nvPr/>
        </p:nvCxnSpPr>
        <p:spPr>
          <a:xfrm>
            <a:off x="506413" y="5889105"/>
            <a:ext cx="6134113" cy="0"/>
          </a:xfrm>
          <a:prstGeom prst="line">
            <a:avLst/>
          </a:prstGeom>
        </p:spPr>
        <p:style>
          <a:lnRef idx="1">
            <a:schemeClr val="dk1"/>
          </a:lnRef>
          <a:fillRef idx="0">
            <a:schemeClr val="dk1"/>
          </a:fillRef>
          <a:effectRef idx="0">
            <a:schemeClr val="dk1"/>
          </a:effectRef>
          <a:fontRef idx="minor">
            <a:schemeClr val="tx1"/>
          </a:fontRef>
        </p:style>
      </p:cxnSp>
      <p:sp>
        <p:nvSpPr>
          <p:cNvPr id="453" name="Rectangle 139"/>
          <p:cNvSpPr>
            <a:spLocks noChangeArrowheads="1"/>
          </p:cNvSpPr>
          <p:nvPr/>
        </p:nvSpPr>
        <p:spPr bwMode="auto">
          <a:xfrm>
            <a:off x="550698" y="5487960"/>
            <a:ext cx="9137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エ</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4" name="Rectangle 139"/>
          <p:cNvSpPr>
            <a:spLocks noChangeArrowheads="1"/>
          </p:cNvSpPr>
          <p:nvPr/>
        </p:nvSpPr>
        <p:spPr bwMode="auto">
          <a:xfrm>
            <a:off x="389168" y="6321152"/>
            <a:ext cx="6732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３</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55" name="テキスト ボックス 454"/>
          <p:cNvSpPr txBox="1"/>
          <p:nvPr/>
        </p:nvSpPr>
        <p:spPr>
          <a:xfrm>
            <a:off x="764704" y="6198622"/>
            <a:ext cx="2341189" cy="33855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今後、ユースエール認定申請</a:t>
            </a:r>
            <a:endParaRPr kumimoji="1" lang="en-US" altLang="ja-JP" sz="800" dirty="0" smtClean="0">
              <a:latin typeface="HGPｺﾞｼｯｸM" panose="020B0600000000000000" pitchFamily="50" charset="-128"/>
              <a:ea typeface="HGPｺﾞｼｯｸM" panose="020B0600000000000000" pitchFamily="50" charset="-128"/>
            </a:endParaRPr>
          </a:p>
          <a:p>
            <a:r>
              <a:rPr lang="ja-JP" altLang="en-US" sz="800" dirty="0">
                <a:latin typeface="HGPｺﾞｼｯｸM" panose="020B0600000000000000" pitchFamily="50" charset="-128"/>
                <a:ea typeface="HGPｺﾞｼｯｸM" panose="020B0600000000000000" pitchFamily="50" charset="-128"/>
              </a:rPr>
              <a:t>　</a:t>
            </a:r>
            <a:r>
              <a:rPr lang="ja-JP" altLang="en-US" sz="800" dirty="0" smtClean="0">
                <a:latin typeface="HGPｺﾞｼｯｸM" panose="020B0600000000000000" pitchFamily="50" charset="-128"/>
                <a:ea typeface="HGPｺﾞｼｯｸM" panose="020B0600000000000000" pitchFamily="50" charset="-128"/>
              </a:rPr>
              <a:t>　　　　　　　　　　　</a:t>
            </a:r>
            <a:r>
              <a:rPr kumimoji="1" lang="ja-JP" altLang="en-US" sz="800" dirty="0" smtClean="0">
                <a:latin typeface="HGPｺﾞｼｯｸM" panose="020B0600000000000000" pitchFamily="50" charset="-128"/>
                <a:ea typeface="HGPｺﾞｼｯｸM" panose="020B0600000000000000" pitchFamily="50" charset="-128"/>
              </a:rPr>
              <a:t>を検討しているか</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56" name="テキスト ボックス 455"/>
          <p:cNvSpPr txBox="1"/>
          <p:nvPr/>
        </p:nvSpPr>
        <p:spPr>
          <a:xfrm>
            <a:off x="3068960" y="6294911"/>
            <a:ext cx="1374118"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検討している</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57" name="テキスト ボックス 456"/>
          <p:cNvSpPr txBox="1"/>
          <p:nvPr/>
        </p:nvSpPr>
        <p:spPr>
          <a:xfrm>
            <a:off x="4852505" y="6294911"/>
            <a:ext cx="1672839"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今のところ、検討していない</a:t>
            </a:r>
            <a:endParaRPr kumimoji="1" lang="ja-JP" altLang="en-US" sz="800" dirty="0">
              <a:latin typeface="HGPｺﾞｼｯｸM" panose="020B0600000000000000" pitchFamily="50" charset="-128"/>
              <a:ea typeface="HGPｺﾞｼｯｸM" panose="020B0600000000000000" pitchFamily="50" charset="-128"/>
            </a:endParaRPr>
          </a:p>
        </p:txBody>
      </p:sp>
      <p:cxnSp>
        <p:nvCxnSpPr>
          <p:cNvPr id="458" name="直線コネクタ 457"/>
          <p:cNvCxnSpPr/>
          <p:nvPr/>
        </p:nvCxnSpPr>
        <p:spPr>
          <a:xfrm>
            <a:off x="1309853" y="4140007"/>
            <a:ext cx="3993340" cy="5772"/>
          </a:xfrm>
          <a:prstGeom prst="line">
            <a:avLst/>
          </a:prstGeom>
          <a:ln w="6350"/>
        </p:spPr>
        <p:style>
          <a:lnRef idx="1">
            <a:schemeClr val="dk1"/>
          </a:lnRef>
          <a:fillRef idx="0">
            <a:schemeClr val="dk1"/>
          </a:fillRef>
          <a:effectRef idx="0">
            <a:schemeClr val="dk1"/>
          </a:effectRef>
          <a:fontRef idx="minor">
            <a:schemeClr val="tx1"/>
          </a:fontRef>
        </p:style>
      </p:cxnSp>
      <p:sp>
        <p:nvSpPr>
          <p:cNvPr id="459" name="Line 171"/>
          <p:cNvSpPr>
            <a:spLocks noChangeShapeType="1"/>
          </p:cNvSpPr>
          <p:nvPr/>
        </p:nvSpPr>
        <p:spPr bwMode="auto">
          <a:xfrm>
            <a:off x="4725144" y="4767174"/>
            <a:ext cx="0" cy="11010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HGPｺﾞｼｯｸM" panose="020B0600000000000000" pitchFamily="50" charset="-128"/>
              <a:ea typeface="HGPｺﾞｼｯｸM" panose="020B0600000000000000" pitchFamily="50" charset="-128"/>
            </a:endParaRPr>
          </a:p>
        </p:txBody>
      </p:sp>
      <p:cxnSp>
        <p:nvCxnSpPr>
          <p:cNvPr id="460" name="直線コネクタ 459"/>
          <p:cNvCxnSpPr/>
          <p:nvPr/>
        </p:nvCxnSpPr>
        <p:spPr>
          <a:xfrm flipH="1">
            <a:off x="509588" y="3656856"/>
            <a:ext cx="3176" cy="2859415"/>
          </a:xfrm>
          <a:prstGeom prst="line">
            <a:avLst/>
          </a:prstGeom>
        </p:spPr>
        <p:style>
          <a:lnRef idx="1">
            <a:schemeClr val="dk1"/>
          </a:lnRef>
          <a:fillRef idx="0">
            <a:schemeClr val="dk1"/>
          </a:fillRef>
          <a:effectRef idx="0">
            <a:schemeClr val="dk1"/>
          </a:effectRef>
          <a:fontRef idx="minor">
            <a:schemeClr val="tx1"/>
          </a:fontRef>
        </p:style>
      </p:cxnSp>
      <p:sp>
        <p:nvSpPr>
          <p:cNvPr id="461" name="Rectangle 131"/>
          <p:cNvSpPr>
            <a:spLocks noChangeArrowheads="1"/>
          </p:cNvSpPr>
          <p:nvPr/>
        </p:nvSpPr>
        <p:spPr bwMode="auto">
          <a:xfrm>
            <a:off x="389168" y="4716282"/>
            <a:ext cx="6732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２</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cxnSp>
        <p:nvCxnSpPr>
          <p:cNvPr id="462" name="直線コネクタ 461"/>
          <p:cNvCxnSpPr/>
          <p:nvPr/>
        </p:nvCxnSpPr>
        <p:spPr>
          <a:xfrm flipV="1">
            <a:off x="332656" y="6177135"/>
            <a:ext cx="6307870" cy="1"/>
          </a:xfrm>
          <a:prstGeom prst="line">
            <a:avLst/>
          </a:prstGeom>
        </p:spPr>
        <p:style>
          <a:lnRef idx="1">
            <a:schemeClr val="dk1"/>
          </a:lnRef>
          <a:fillRef idx="0">
            <a:schemeClr val="dk1"/>
          </a:fillRef>
          <a:effectRef idx="0">
            <a:schemeClr val="dk1"/>
          </a:effectRef>
          <a:fontRef idx="minor">
            <a:schemeClr val="tx1"/>
          </a:fontRef>
        </p:style>
      </p:cxnSp>
      <p:sp>
        <p:nvSpPr>
          <p:cNvPr id="463" name="Rectangle 139"/>
          <p:cNvSpPr>
            <a:spLocks noChangeArrowheads="1"/>
          </p:cNvSpPr>
          <p:nvPr/>
        </p:nvSpPr>
        <p:spPr bwMode="auto">
          <a:xfrm>
            <a:off x="548680" y="5982017"/>
            <a:ext cx="9618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solidFill>
                  <a:srgbClr val="000000"/>
                </a:solidFill>
                <a:latin typeface="HGPｺﾞｼｯｸM" panose="020B0600000000000000" pitchFamily="50" charset="-128"/>
                <a:ea typeface="HGPｺﾞｼｯｸM" panose="020B0600000000000000" pitchFamily="50" charset="-128"/>
              </a:rPr>
              <a:t>オ</a:t>
            </a:r>
            <a:endParaRPr kumimoji="1"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464" name="テキスト ボックス 463"/>
          <p:cNvSpPr txBox="1"/>
          <p:nvPr/>
        </p:nvSpPr>
        <p:spPr>
          <a:xfrm>
            <a:off x="778100" y="5868199"/>
            <a:ext cx="1865734" cy="338554"/>
          </a:xfrm>
          <a:prstGeom prst="rect">
            <a:avLst/>
          </a:prstGeom>
          <a:noFill/>
        </p:spPr>
        <p:txBody>
          <a:bodyPr wrap="square" rtlCol="0">
            <a:spAutoFit/>
          </a:bodyPr>
          <a:lstStyle/>
          <a:p>
            <a:r>
              <a:rPr lang="ja-JP" altLang="en-US" sz="800" dirty="0" smtClean="0">
                <a:latin typeface="HGPｺﾞｼｯｸM" panose="020B0600000000000000" pitchFamily="50" charset="-128"/>
                <a:ea typeface="HGPｺﾞｼｯｸM" panose="020B0600000000000000" pitchFamily="50" charset="-128"/>
                <a:cs typeface="メイリオ" panose="020B0604030504040204" pitchFamily="50" charset="-128"/>
              </a:rPr>
              <a:t>若者の採用や人材育成に積極的に</a:t>
            </a:r>
            <a:endParaRPr lang="en-US" altLang="ja-JP" sz="800" dirty="0" smtClean="0">
              <a:latin typeface="HGPｺﾞｼｯｸM" panose="020B0600000000000000" pitchFamily="50" charset="-128"/>
              <a:ea typeface="HGPｺﾞｼｯｸM" panose="020B0600000000000000" pitchFamily="50" charset="-128"/>
              <a:cs typeface="メイリオ" panose="020B0604030504040204" pitchFamily="50" charset="-128"/>
            </a:endParaRPr>
          </a:p>
          <a:p>
            <a:r>
              <a:rPr kumimoji="1" lang="ja-JP" altLang="en-US" sz="800" dirty="0" smtClean="0">
                <a:latin typeface="HGPｺﾞｼｯｸM" panose="020B0600000000000000" pitchFamily="50" charset="-128"/>
                <a:ea typeface="HGPｺﾞｼｯｸM" panose="020B0600000000000000" pitchFamily="50" charset="-128"/>
                <a:cs typeface="メイリオ" panose="020B0604030504040204" pitchFamily="50" charset="-128"/>
              </a:rPr>
              <a:t>取り組んで</a:t>
            </a:r>
            <a:r>
              <a:rPr kumimoji="1" lang="ja-JP" altLang="en-US" sz="800" dirty="0">
                <a:latin typeface="HGPｺﾞｼｯｸM" panose="020B0600000000000000" pitchFamily="50" charset="-128"/>
                <a:ea typeface="HGPｺﾞｼｯｸM" panose="020B0600000000000000" pitchFamily="50" charset="-128"/>
                <a:cs typeface="メイリオ" panose="020B0604030504040204" pitchFamily="50" charset="-128"/>
              </a:rPr>
              <a:t>いる</a:t>
            </a:r>
          </a:p>
        </p:txBody>
      </p:sp>
      <p:sp>
        <p:nvSpPr>
          <p:cNvPr id="465" name="テキスト ボックス 464"/>
          <p:cNvSpPr txBox="1"/>
          <p:nvPr/>
        </p:nvSpPr>
        <p:spPr>
          <a:xfrm>
            <a:off x="3068960" y="5935850"/>
            <a:ext cx="1374118"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a:t>
            </a:r>
            <a:r>
              <a:rPr lang="ja-JP" altLang="en-US" sz="800" dirty="0">
                <a:latin typeface="HGPｺﾞｼｯｸM" panose="020B0600000000000000" pitchFamily="50" charset="-128"/>
                <a:ea typeface="HGPｺﾞｼｯｸM" panose="020B0600000000000000" pitchFamily="50" charset="-128"/>
              </a:rPr>
              <a:t>はい</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66" name="テキスト ボックス 465"/>
          <p:cNvSpPr txBox="1"/>
          <p:nvPr/>
        </p:nvSpPr>
        <p:spPr>
          <a:xfrm>
            <a:off x="4852505" y="5935850"/>
            <a:ext cx="1672839" cy="215444"/>
          </a:xfrm>
          <a:prstGeom prst="rect">
            <a:avLst/>
          </a:prstGeom>
          <a:noFill/>
        </p:spPr>
        <p:txBody>
          <a:bodyPr wrap="square" rtlCol="0">
            <a:spAutoFit/>
          </a:bodyPr>
          <a:lstStyle/>
          <a:p>
            <a:r>
              <a:rPr kumimoji="1" lang="ja-JP" altLang="en-US" sz="800" dirty="0" smtClean="0">
                <a:latin typeface="HGPｺﾞｼｯｸM" panose="020B0600000000000000" pitchFamily="50" charset="-128"/>
                <a:ea typeface="HGPｺﾞｼｯｸM" panose="020B0600000000000000" pitchFamily="50" charset="-128"/>
              </a:rPr>
              <a:t>□　　</a:t>
            </a:r>
            <a:r>
              <a:rPr lang="ja-JP" altLang="en-US" sz="800" dirty="0">
                <a:latin typeface="HGPｺﾞｼｯｸM" panose="020B0600000000000000" pitchFamily="50" charset="-128"/>
                <a:ea typeface="HGPｺﾞｼｯｸM" panose="020B0600000000000000" pitchFamily="50" charset="-128"/>
              </a:rPr>
              <a:t>いいえ</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773489" y="818540"/>
            <a:ext cx="5895871" cy="307777"/>
          </a:xfrm>
          <a:prstGeom prst="rect">
            <a:avLst/>
          </a:prstGeom>
          <a:noFill/>
        </p:spPr>
        <p:txBody>
          <a:bodyPr wrap="square" rtlCol="0">
            <a:spAutoFit/>
          </a:bodyPr>
          <a:lstStyle/>
          <a:p>
            <a:r>
              <a:rPr kumimoji="1" lang="ja-JP" altLang="en-US" sz="1400" b="1" dirty="0" smtClean="0"/>
              <a:t>各項目を記入の上、郵送または</a:t>
            </a:r>
            <a:r>
              <a:rPr kumimoji="1" lang="en-US" altLang="ja-JP" sz="1400" b="1" dirty="0" smtClean="0"/>
              <a:t>E</a:t>
            </a:r>
            <a:r>
              <a:rPr kumimoji="1" lang="ja-JP" altLang="en-US" sz="1400" b="1" dirty="0" smtClean="0"/>
              <a:t>メール</a:t>
            </a:r>
            <a:r>
              <a:rPr lang="ja-JP" altLang="en-US" sz="1400" b="1" dirty="0" smtClean="0"/>
              <a:t>で提出を</a:t>
            </a:r>
            <a:r>
              <a:rPr kumimoji="1" lang="ja-JP" altLang="en-US" sz="1400" b="1" dirty="0" smtClean="0"/>
              <a:t>お願いします。</a:t>
            </a:r>
            <a:endParaRPr kumimoji="1" lang="ja-JP" altLang="en-US" sz="1400" b="1" dirty="0"/>
          </a:p>
        </p:txBody>
      </p:sp>
    </p:spTree>
    <p:extLst>
      <p:ext uri="{BB962C8B-B14F-4D97-AF65-F5344CB8AC3E}">
        <p14:creationId xmlns:p14="http://schemas.microsoft.com/office/powerpoint/2010/main" val="1381914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E915AD28A9C8B49BAE52417B8E15279" ma:contentTypeVersion="16" ma:contentTypeDescription="新しいドキュメントを作成します。" ma:contentTypeScope="" ma:versionID="97ead5801c1ee49a9dab58871beceb85">
  <xsd:schema xmlns:xsd="http://www.w3.org/2001/XMLSchema" xmlns:xs="http://www.w3.org/2001/XMLSchema" xmlns:p="http://schemas.microsoft.com/office/2006/metadata/properties" xmlns:ns2="34cd02ce-7ee3-4bdc-aa6a-ecabd94313c0" xmlns:ns3="c8886e6d-ca38-4783-ac23-8bd097117a79" targetNamespace="http://schemas.microsoft.com/office/2006/metadata/properties" ma:root="true" ma:fieldsID="567614d033c347c403ba4ccb75ff65a1" ns2:_="" ns3:_="">
    <xsd:import namespace="34cd02ce-7ee3-4bdc-aa6a-ecabd94313c0"/>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_Flow_SignoffStatu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d02ce-7ee3-4bdc-aa6a-ecabd94313c0"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MediaServiceLocation" ma:index="22" nillable="true" ma:displayName="Location" ma:descrip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fe65387-1a4c-4654-8bbb-3801a924103e}"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34cd02ce-7ee3-4bdc-aa6a-ecabd94313c0">
      <UserInfo>
        <DisplayName/>
        <AccountId xsi:nil="true"/>
        <AccountType/>
      </UserInfo>
    </Owner>
    <lcf76f155ced4ddcb4097134ff3c332f xmlns="34cd02ce-7ee3-4bdc-aa6a-ecabd94313c0">
      <Terms xmlns="http://schemas.microsoft.com/office/infopath/2007/PartnerControls"/>
    </lcf76f155ced4ddcb4097134ff3c332f>
    <_Flow_SignoffStatus xmlns="34cd02ce-7ee3-4bdc-aa6a-ecabd94313c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DEB241-C08C-4003-93BA-8E4A3206B5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d02ce-7ee3-4bdc-aa6a-ecabd94313c0"/>
    <ds:schemaRef ds:uri="c8886e6d-ca38-4783-ac23-8bd097117a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978B31-B9D9-4D87-B589-CE1D530CA876}">
  <ds:schemaRefs>
    <ds:schemaRef ds:uri="http://purl.org/dc/dcmitype/"/>
    <ds:schemaRef ds:uri="http://www.w3.org/XML/1998/namespace"/>
    <ds:schemaRef ds:uri="http://purl.org/dc/elements/1.1/"/>
    <ds:schemaRef ds:uri="http://schemas.microsoft.com/office/2006/documentManagement/types"/>
    <ds:schemaRef ds:uri="http://purl.org/dc/terms/"/>
    <ds:schemaRef ds:uri="http://schemas.microsoft.com/office/2006/metadata/properties"/>
    <ds:schemaRef ds:uri="34cd02ce-7ee3-4bdc-aa6a-ecabd94313c0"/>
    <ds:schemaRef ds:uri="http://schemas.microsoft.com/office/infopath/2007/PartnerControls"/>
    <ds:schemaRef ds:uri="http://schemas.openxmlformats.org/package/2006/metadata/core-properties"/>
    <ds:schemaRef ds:uri="c8886e6d-ca38-4783-ac23-8bd097117a79"/>
  </ds:schemaRefs>
</ds:datastoreItem>
</file>

<file path=customXml/itemProps3.xml><?xml version="1.0" encoding="utf-8"?>
<ds:datastoreItem xmlns:ds="http://schemas.openxmlformats.org/officeDocument/2006/customXml" ds:itemID="{EF42705E-F234-4E2E-BDFF-5461D7DD93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Words>1389</Words>
  <PresentationFormat>A4 210 x 297 mm</PresentationFormat>
  <Paragraphs>171</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ＤＦ特太ゴシック体</vt:lpstr>
      <vt:lpstr>HGPｺﾞｼｯｸM</vt:lpstr>
      <vt:lpstr>HGP創英角ｺﾞｼｯｸUB</vt:lpstr>
      <vt:lpstr>HGS創英角ｺﾞｼｯｸUB</vt:lpstr>
      <vt:lpstr>HG丸ｺﾞｼｯｸM-PRO</vt: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0x010100DE915AD28A9C8B49BAE52417B8E15279</vt:lpwstr>
  </property>
</Properties>
</file>