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notesMasterIdLst>
    <p:notesMasterId r:id="rId4"/>
  </p:notesMasterIdLst>
  <p:sldIdLst>
    <p:sldId id="258" r:id="rId2"/>
    <p:sldId id="259" r:id="rId3"/>
  </p:sldIdLst>
  <p:sldSz cx="6858000" cy="9906000" type="A4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FF9900"/>
    <a:srgbClr val="66FF99"/>
    <a:srgbClr val="FF6600"/>
    <a:srgbClr val="009900"/>
    <a:srgbClr val="008000"/>
    <a:srgbClr val="FFCC00"/>
    <a:srgbClr val="66FF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2022" y="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slides/slide1.xml" Type="http://schemas.openxmlformats.org/officeDocument/2006/relationships/slide"/><Relationship Id="rId3" Target="slides/slide2.xml" Type="http://schemas.openxmlformats.org/officeDocument/2006/relationships/slide"/><Relationship Id="rId4" Target="notesMasters/notesMaster1.xml" Type="http://schemas.openxmlformats.org/officeDocument/2006/relationships/notesMaster"/><Relationship Id="rId5" Target="presProps.xml" Type="http://schemas.openxmlformats.org/officeDocument/2006/relationships/presProps"/><Relationship Id="rId6" Target="viewProps.xml" Type="http://schemas.openxmlformats.org/officeDocument/2006/relationships/viewProps"/><Relationship Id="rId7" Target="theme/theme1.xml" Type="http://schemas.openxmlformats.org/officeDocument/2006/relationships/theme"/><Relationship Id="rId8" Target="tableStyles.xml" Type="http://schemas.openxmlformats.org/officeDocument/2006/relationships/tableStyles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9575" cy="498475"/>
          </a:xfrm>
          <a:prstGeom prst="rect">
            <a:avLst/>
          </a:prstGeom>
        </p:spPr>
        <p:txBody>
          <a:bodyPr vert="horz" lIns="91402" tIns="45701" rIns="91402" bIns="4570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451" y="3"/>
            <a:ext cx="2949575" cy="498475"/>
          </a:xfrm>
          <a:prstGeom prst="rect">
            <a:avLst/>
          </a:prstGeom>
        </p:spPr>
        <p:txBody>
          <a:bodyPr vert="horz" lIns="91402" tIns="45701" rIns="91402" bIns="45701" rtlCol="0"/>
          <a:lstStyle>
            <a:lvl1pPr algn="r">
              <a:defRPr sz="1200"/>
            </a:lvl1pPr>
          </a:lstStyle>
          <a:p>
            <a:fld id="{9856BC39-12D6-47DB-BD8C-3DC1DA88B465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1933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2" tIns="45701" rIns="91402" bIns="4570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83141"/>
            <a:ext cx="5443537" cy="3913187"/>
          </a:xfrm>
          <a:prstGeom prst="rect">
            <a:avLst/>
          </a:prstGeom>
        </p:spPr>
        <p:txBody>
          <a:bodyPr vert="horz" lIns="91402" tIns="45701" rIns="91402" bIns="4570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6"/>
            <a:ext cx="2949575" cy="498475"/>
          </a:xfrm>
          <a:prstGeom prst="rect">
            <a:avLst/>
          </a:prstGeom>
        </p:spPr>
        <p:txBody>
          <a:bodyPr vert="horz" lIns="91402" tIns="45701" rIns="91402" bIns="4570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451" y="9440866"/>
            <a:ext cx="2949575" cy="498475"/>
          </a:xfrm>
          <a:prstGeom prst="rect">
            <a:avLst/>
          </a:prstGeom>
        </p:spPr>
        <p:txBody>
          <a:bodyPr vert="horz" lIns="91402" tIns="45701" rIns="91402" bIns="45701" rtlCol="0" anchor="b"/>
          <a:lstStyle>
            <a:lvl1pPr algn="r">
              <a:defRPr sz="1200"/>
            </a:lvl1pPr>
          </a:lstStyle>
          <a:p>
            <a:fld id="{B78492EE-495E-4904-9411-CE19DFB677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655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251200" y="1689900"/>
            <a:ext cx="3611126" cy="7213270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770467"/>
            <a:ext cx="4616035" cy="4512735"/>
          </a:xfrm>
        </p:spPr>
        <p:txBody>
          <a:bodyPr anchor="b">
            <a:normAutofit/>
          </a:bodyPr>
          <a:lstStyle>
            <a:lvl1pPr algn="l">
              <a:defRPr sz="330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" y="5552254"/>
            <a:ext cx="3715688" cy="2763895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AD10-7733-4586-BA28-78F42EE2BE00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AEEF-D298-477E-A47D-A30EF81597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92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00050" y="770467"/>
            <a:ext cx="6057900" cy="4512733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1502" y="5552252"/>
            <a:ext cx="5460999" cy="6604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AD10-7733-4586-BA28-78F42EE2BE00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AEEF-D298-477E-A47D-A30EF81597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6443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770467"/>
            <a:ext cx="6057900" cy="4182533"/>
          </a:xfrm>
        </p:spPr>
        <p:txBody>
          <a:bodyPr anchor="ctr">
            <a:normAutofit/>
          </a:bodyPr>
          <a:lstStyle>
            <a:lvl1pPr algn="l">
              <a:defRPr sz="21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5943600"/>
            <a:ext cx="4787664" cy="27516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AD10-7733-4586-BA28-78F42EE2BE00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AEEF-D298-477E-A47D-A30EF81597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2537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13" y="770467"/>
            <a:ext cx="5144840" cy="4182533"/>
          </a:xfrm>
        </p:spPr>
        <p:txBody>
          <a:bodyPr anchor="ctr">
            <a:normAutofit/>
          </a:bodyPr>
          <a:lstStyle>
            <a:lvl1pPr algn="l">
              <a:defRPr sz="21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00101" y="4953000"/>
            <a:ext cx="4801850" cy="697089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6212657"/>
            <a:ext cx="4786771" cy="248261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AD10-7733-4586-BA28-78F42EE2BE00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AEEF-D298-477E-A47D-A30EF815971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71451" y="10264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2151" y="3999091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1441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4953000"/>
            <a:ext cx="4786771" cy="2451800"/>
          </a:xfrm>
        </p:spPr>
        <p:txBody>
          <a:bodyPr anchor="b">
            <a:normAutofit/>
          </a:bodyPr>
          <a:lstStyle>
            <a:lvl1pPr algn="l">
              <a:defRPr sz="21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7414305"/>
            <a:ext cx="4787664" cy="1280961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AD10-7733-4586-BA28-78F42EE2BE00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AEEF-D298-477E-A47D-A30EF81597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334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13" y="770467"/>
            <a:ext cx="5144840" cy="4182533"/>
          </a:xfrm>
        </p:spPr>
        <p:txBody>
          <a:bodyPr anchor="ctr">
            <a:normAutofit/>
          </a:bodyPr>
          <a:lstStyle>
            <a:lvl1pPr algn="l">
              <a:defRPr sz="21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0050" y="5613400"/>
            <a:ext cx="4786771" cy="151647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7154334"/>
            <a:ext cx="4786770" cy="154093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AD10-7733-4586-BA28-78F42EE2BE00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AEEF-D298-477E-A47D-A30EF815971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71451" y="10264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2151" y="3999091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5775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770467"/>
            <a:ext cx="5644244" cy="418253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100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0050" y="5674549"/>
            <a:ext cx="4786771" cy="121073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6885285"/>
            <a:ext cx="4786770" cy="180998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AD10-7733-4586-BA28-78F42EE2BE00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AEEF-D298-477E-A47D-A30EF81597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862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>
            <a:normAutofit/>
          </a:bodyPr>
          <a:lstStyle>
            <a:lvl1pPr algn="l">
              <a:defRPr sz="21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1" y="770468"/>
            <a:ext cx="4916150" cy="5442190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AD10-7733-4586-BA28-78F42EE2BE00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AEEF-D298-477E-A47D-A30EF81597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414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24804" y="770467"/>
            <a:ext cx="1533146" cy="6383867"/>
          </a:xfrm>
        </p:spPr>
        <p:txBody>
          <a:bodyPr vert="eaVert">
            <a:normAutofit/>
          </a:bodyPr>
          <a:lstStyle>
            <a:lvl1pPr>
              <a:defRPr sz="21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0" y="770467"/>
            <a:ext cx="4387509" cy="7924800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AD10-7733-4586-BA28-78F42EE2BE00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AEEF-D298-477E-A47D-A30EF81597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918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1" y="770467"/>
            <a:ext cx="4916150" cy="5442190"/>
          </a:xfrm>
        </p:spPr>
        <p:txBody>
          <a:bodyPr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AD10-7733-4586-BA28-78F42EE2BE00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AEEF-D298-477E-A47D-A30EF81597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38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861733"/>
            <a:ext cx="4801851" cy="3350919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1" y="6481704"/>
            <a:ext cx="4801850" cy="221356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AD10-7733-4586-BA28-78F42EE2BE00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AEEF-D298-477E-A47D-A30EF81597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95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00051" y="770467"/>
            <a:ext cx="2962475" cy="5442186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3496771" y="770466"/>
            <a:ext cx="2961179" cy="5429956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AD10-7733-4586-BA28-78F42EE2BE00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AEEF-D298-477E-A47D-A30EF81597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253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1" y="770467"/>
            <a:ext cx="2787650" cy="880533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" y="1651001"/>
            <a:ext cx="2959100" cy="4561652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1263" y="818622"/>
            <a:ext cx="2823038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6772" y="1651000"/>
            <a:ext cx="2967529" cy="4549422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AD10-7733-4586-BA28-78F42EE2BE00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AEEF-D298-477E-A47D-A30EF81597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97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AD10-7733-4586-BA28-78F42EE2BE00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AEEF-D298-477E-A47D-A30EF81597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346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AD10-7733-4586-BA28-78F42EE2BE00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AEEF-D298-477E-A47D-A30EF81597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98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0" y="770467"/>
            <a:ext cx="2400300" cy="2201333"/>
          </a:xfrm>
        </p:spPr>
        <p:txBody>
          <a:bodyPr anchor="b">
            <a:normAutofit/>
          </a:bodyPr>
          <a:lstStyle>
            <a:lvl1pPr algn="l">
              <a:defRPr sz="15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770467"/>
            <a:ext cx="3329066" cy="79248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0" y="3191937"/>
            <a:ext cx="2400300" cy="302071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AD10-7733-4586-BA28-78F42EE2BE00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AEEF-D298-477E-A47D-A30EF81597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598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850" y="2091267"/>
            <a:ext cx="2672444" cy="16510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71500" y="1320800"/>
            <a:ext cx="2460731" cy="693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2021" y="3962400"/>
            <a:ext cx="2673167" cy="3008489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AD10-7733-4586-BA28-78F42EE2BE00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0050" y="8915401"/>
            <a:ext cx="4358793" cy="52740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AEEF-D298-477E-A47D-A30EF81597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221795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slideLayouts/slideLayout17.xml" Type="http://schemas.openxmlformats.org/officeDocument/2006/relationships/slideLayout"/><Relationship Id="rId18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003006" y="5625631"/>
            <a:ext cx="1852842" cy="384010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1" y="770468"/>
            <a:ext cx="4916150" cy="5442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72684" y="8915405"/>
            <a:ext cx="900347" cy="52740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069AD10-7733-4586-BA28-78F42EE2BE00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050" y="8915401"/>
            <a:ext cx="4358793" cy="52740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0820" y="8057803"/>
            <a:ext cx="642680" cy="9676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1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28AEEF-D298-477E-A47D-A30EF81597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807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</p:sldLayoutIdLst>
  <p:txStyles>
    <p:titleStyle>
      <a:lvl1pPr algn="l" defTabSz="342900" rtl="0" eaLnBrk="1" latinLnBrk="0" hangingPunct="1">
        <a:spcBef>
          <a:spcPct val="0"/>
        </a:spcBef>
        <a:buNone/>
        <a:defRPr kumimoji="1" sz="24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emf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jpe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https://www.hellowork.mhlw.go.jp/kensaku/GECA110010.do?screenId=GECA110010&amp;action=kyujinhyoBtn&amp;kJNo=2708013916951&amp;kJKbn=1&amp;iNFTeikyoRiyoDtiID=&amp;kSNo=" TargetMode="External" Type="http://schemas.openxmlformats.org/officeDocument/2006/relationships/hyperlink"/><Relationship Id="rId11" Target="https://www.hellowork.mhlw.go.jp/kensaku/GECA110010.do?screenId=GECA110010&amp;action=kyujinhyoBtn&amp;kJNo=2708013917151&amp;kJKbn=1&amp;iNFTeikyoRiyoDtiID=&amp;kSNo=" TargetMode="External" Type="http://schemas.openxmlformats.org/officeDocument/2006/relationships/hyperlink"/><Relationship Id="rId2" Target="../media/image17.png" Type="http://schemas.openxmlformats.org/officeDocument/2006/relationships/image"/><Relationship Id="rId3" Target="../media/image18.png" Type="http://schemas.openxmlformats.org/officeDocument/2006/relationships/image"/><Relationship Id="rId4" Target="../media/image5.png" Type="http://schemas.openxmlformats.org/officeDocument/2006/relationships/image"/><Relationship Id="rId5" Target="../media/image10.emf" Type="http://schemas.openxmlformats.org/officeDocument/2006/relationships/image"/><Relationship Id="rId6" Target="../media/image1.png" Type="http://schemas.openxmlformats.org/officeDocument/2006/relationships/image"/><Relationship Id="rId7" Target="../media/image19.png" Type="http://schemas.openxmlformats.org/officeDocument/2006/relationships/image"/><Relationship Id="rId8" Target="../media/image13.png" Type="http://schemas.openxmlformats.org/officeDocument/2006/relationships/image"/><Relationship Id="rId9" Target="../media/image15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5">
                <a:lumMod val="20000"/>
                <a:lumOff val="80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ホームベース 9"/>
          <p:cNvSpPr/>
          <p:nvPr/>
        </p:nvSpPr>
        <p:spPr>
          <a:xfrm>
            <a:off x="411460" y="2280989"/>
            <a:ext cx="6211102" cy="1221587"/>
          </a:xfrm>
          <a:prstGeom prst="homePlate">
            <a:avLst/>
          </a:prstGeom>
          <a:solidFill>
            <a:srgbClr val="FFFFC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ローチャート : 結合子 34"/>
          <p:cNvSpPr/>
          <p:nvPr/>
        </p:nvSpPr>
        <p:spPr>
          <a:xfrm>
            <a:off x="3759926" y="6010852"/>
            <a:ext cx="2988770" cy="2008594"/>
          </a:xfrm>
          <a:prstGeom prst="ellipse">
            <a:avLst/>
          </a:prstGeom>
          <a:solidFill>
            <a:srgbClr val="FFFF99"/>
          </a:solidFill>
          <a:ln>
            <a:solidFill>
              <a:srgbClr val="CC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ja-JP" altLang="en-US" sz="1950" dirty="0"/>
          </a:p>
        </p:txBody>
      </p:sp>
      <p:sp>
        <p:nvSpPr>
          <p:cNvPr id="95" name="角丸四角形 94"/>
          <p:cNvSpPr/>
          <p:nvPr/>
        </p:nvSpPr>
        <p:spPr>
          <a:xfrm>
            <a:off x="116233" y="8215592"/>
            <a:ext cx="3702873" cy="1600750"/>
          </a:xfrm>
          <a:prstGeom prst="roundRect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2946682" y="4642557"/>
            <a:ext cx="3738042" cy="638230"/>
          </a:xfrm>
          <a:prstGeom prst="rect">
            <a:avLst/>
          </a:prstGeom>
          <a:solidFill>
            <a:srgbClr val="FF9900"/>
          </a:solidFill>
          <a:ln w="4762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★応募にはハローワークの</a:t>
            </a:r>
            <a:r>
              <a:rPr lang="ja-JP" altLang="en-US" sz="1200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紹介状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が必要です。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最寄りのハローワークの窓口で</a:t>
            </a:r>
            <a:r>
              <a:rPr lang="ja-JP" altLang="en-US" sz="1200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紹介状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の発行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を受けてください。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046058" y="2469459"/>
            <a:ext cx="5329664" cy="715581"/>
          </a:xfrm>
          <a:prstGeom prst="rect">
            <a:avLst/>
          </a:prstGeom>
          <a:noFill/>
        </p:spPr>
        <p:txBody>
          <a:bodyPr wrap="none" lIns="99060" tIns="49530" rIns="99060" bIns="49530">
            <a:spAutoFit/>
          </a:bodyPr>
          <a:lstStyle/>
          <a:p>
            <a:pPr algn="ctr"/>
            <a:r>
              <a:rPr lang="ja-JP" altLang="en-US" sz="4000" b="1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近物レックス株式会社</a:t>
            </a:r>
            <a:endParaRPr lang="ja-JP" altLang="en-US" sz="4000" b="1" dirty="0">
              <a:ln w="18415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846465" y="3593106"/>
            <a:ext cx="3106182" cy="346249"/>
          </a:xfrm>
          <a:prstGeom prst="rect">
            <a:avLst/>
          </a:prstGeom>
          <a:noFill/>
        </p:spPr>
        <p:txBody>
          <a:bodyPr wrap="square" lIns="99060" tIns="49530" rIns="99060" bIns="4953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ja-JP" altLang="en-US" sz="1600" b="1" dirty="0">
                <a:ln w="18415" cmpd="sng">
                  <a:noFill/>
                  <a:prstDash val="solid"/>
                </a:ln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ハローワーク堺　</a:t>
            </a:r>
            <a:r>
              <a:rPr lang="en-US" altLang="ja-JP" sz="1600" b="1" dirty="0" smtClean="0">
                <a:ln w="18415" cmpd="sng">
                  <a:noFill/>
                  <a:prstDash val="solid"/>
                </a:ln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1600" b="1" dirty="0">
                <a:ln w="18415" cmpd="sng">
                  <a:noFill/>
                  <a:prstDash val="solid"/>
                </a:ln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階会議室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3136584" y="3554752"/>
            <a:ext cx="866709" cy="379445"/>
            <a:chOff x="-1467544" y="2324208"/>
            <a:chExt cx="671979" cy="355046"/>
          </a:xfrm>
        </p:grpSpPr>
        <p:sp>
          <p:nvSpPr>
            <p:cNvPr id="15" name="平行四辺形 14"/>
            <p:cNvSpPr/>
            <p:nvPr/>
          </p:nvSpPr>
          <p:spPr>
            <a:xfrm>
              <a:off x="-1467544" y="2324208"/>
              <a:ext cx="671979" cy="311051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733" dirty="0">
                <a:solidFill>
                  <a:schemeClr val="tx1"/>
                </a:solidFill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-1381864" y="2336131"/>
              <a:ext cx="500618" cy="343123"/>
            </a:xfrm>
            <a:prstGeom prst="rect">
              <a:avLst/>
            </a:prstGeom>
            <a:noFill/>
          </p:spPr>
          <p:txBody>
            <a:bodyPr wrap="none" lIns="99060" tIns="49530" rIns="99060" bIns="4953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ja-JP" altLang="en-US" sz="1733" b="1" dirty="0">
                  <a:ln w="18415" cmpd="sng">
                    <a:noFill/>
                    <a:prstDash val="solid"/>
                  </a:ln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会場</a:t>
              </a:r>
            </a:p>
          </p:txBody>
        </p:sp>
      </p:grpSp>
      <p:grpSp>
        <p:nvGrpSpPr>
          <p:cNvPr id="54" name="グループ化 53"/>
          <p:cNvGrpSpPr/>
          <p:nvPr/>
        </p:nvGrpSpPr>
        <p:grpSpPr>
          <a:xfrm>
            <a:off x="-3382124" y="5181548"/>
            <a:ext cx="727977" cy="366703"/>
            <a:chOff x="-1467544" y="2310457"/>
            <a:chExt cx="671979" cy="338495"/>
          </a:xfrm>
        </p:grpSpPr>
        <p:sp>
          <p:nvSpPr>
            <p:cNvPr id="55" name="平行四辺形 14"/>
            <p:cNvSpPr/>
            <p:nvPr/>
          </p:nvSpPr>
          <p:spPr>
            <a:xfrm>
              <a:off x="-1467544" y="2324208"/>
              <a:ext cx="671979" cy="311051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733" dirty="0"/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-1429567" y="2310457"/>
              <a:ext cx="596022" cy="338495"/>
            </a:xfrm>
            <a:prstGeom prst="rect">
              <a:avLst/>
            </a:prstGeom>
            <a:noFill/>
          </p:spPr>
          <p:txBody>
            <a:bodyPr wrap="none" lIns="99060" tIns="49530" rIns="99060" bIns="4953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ja-JP" altLang="en-US" sz="1733" b="1" dirty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対象</a:t>
              </a:r>
            </a:p>
          </p:txBody>
        </p:sp>
      </p:grpSp>
      <p:sp>
        <p:nvSpPr>
          <p:cNvPr id="58" name="星 5 57"/>
          <p:cNvSpPr/>
          <p:nvPr/>
        </p:nvSpPr>
        <p:spPr>
          <a:xfrm>
            <a:off x="5652746" y="5478907"/>
            <a:ext cx="381831" cy="310815"/>
          </a:xfrm>
          <a:prstGeom prst="star5">
            <a:avLst>
              <a:gd name="adj" fmla="val 2583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59" name="星 5 58"/>
          <p:cNvSpPr/>
          <p:nvPr/>
        </p:nvSpPr>
        <p:spPr>
          <a:xfrm>
            <a:off x="7410848" y="996089"/>
            <a:ext cx="370340" cy="331138"/>
          </a:xfrm>
          <a:prstGeom prst="star5">
            <a:avLst>
              <a:gd name="adj" fmla="val 2583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52" name="星 5 51"/>
          <p:cNvSpPr/>
          <p:nvPr/>
        </p:nvSpPr>
        <p:spPr>
          <a:xfrm>
            <a:off x="7353688" y="161645"/>
            <a:ext cx="484661" cy="418338"/>
          </a:xfrm>
          <a:prstGeom prst="star5">
            <a:avLst>
              <a:gd name="adj" fmla="val 2583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pic>
        <p:nvPicPr>
          <p:cNvPr id="64" name="Picture 8" descr="\\file4.inside.mhlw.go.jp\個人領域4\UMYHH\ライン\くるま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37" b="-16482"/>
          <a:stretch/>
        </p:blipFill>
        <p:spPr bwMode="auto">
          <a:xfrm>
            <a:off x="-3485801" y="5810998"/>
            <a:ext cx="2410507" cy="37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E:\USR\SKUKWS\デスクトップ\illust43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16" t="50000" b="25000"/>
          <a:stretch/>
        </p:blipFill>
        <p:spPr bwMode="auto">
          <a:xfrm>
            <a:off x="7517027" y="6275117"/>
            <a:ext cx="534497" cy="52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E:\USR\SKUKWS\デスクトップ\illust43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9" t="-4871" r="36961" b="76694"/>
          <a:stretch/>
        </p:blipFill>
        <p:spPr bwMode="auto">
          <a:xfrm>
            <a:off x="6643678" y="6366021"/>
            <a:ext cx="290086" cy="24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星 5 95"/>
          <p:cNvSpPr/>
          <p:nvPr/>
        </p:nvSpPr>
        <p:spPr>
          <a:xfrm>
            <a:off x="6335115" y="5777627"/>
            <a:ext cx="252801" cy="275378"/>
          </a:xfrm>
          <a:prstGeom prst="star5">
            <a:avLst>
              <a:gd name="adj" fmla="val 2583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99" name="角丸四角形 98"/>
          <p:cNvSpPr/>
          <p:nvPr/>
        </p:nvSpPr>
        <p:spPr>
          <a:xfrm>
            <a:off x="162080" y="5643300"/>
            <a:ext cx="3588692" cy="1222158"/>
          </a:xfrm>
          <a:prstGeom prst="roundRect">
            <a:avLst>
              <a:gd name="adj" fmla="val 7338"/>
            </a:avLst>
          </a:prstGeom>
          <a:solidFill>
            <a:schemeClr val="tx1"/>
          </a:solidFill>
          <a:ln w="76200">
            <a:solidFill>
              <a:schemeClr val="accent1">
                <a:lumMod val="75000"/>
              </a:schemeClr>
            </a:solidFill>
            <a:prstDash val="solid"/>
          </a:ln>
          <a:effectLst>
            <a:softEdge rad="3175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ja-JP" sz="2167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192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1192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03" name="グループ化 102"/>
          <p:cNvGrpSpPr/>
          <p:nvPr/>
        </p:nvGrpSpPr>
        <p:grpSpPr>
          <a:xfrm>
            <a:off x="104881" y="6390831"/>
            <a:ext cx="1118704" cy="402653"/>
            <a:chOff x="-1361015" y="2361513"/>
            <a:chExt cx="795480" cy="371679"/>
          </a:xfrm>
        </p:grpSpPr>
        <p:sp>
          <p:nvSpPr>
            <p:cNvPr id="104" name="平行四辺形 14"/>
            <p:cNvSpPr/>
            <p:nvPr/>
          </p:nvSpPr>
          <p:spPr>
            <a:xfrm>
              <a:off x="-1361015" y="2361513"/>
              <a:ext cx="761346" cy="311051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733" dirty="0"/>
            </a:p>
          </p:txBody>
        </p:sp>
        <p:sp>
          <p:nvSpPr>
            <p:cNvPr id="105" name="正方形/長方形 104"/>
            <p:cNvSpPr/>
            <p:nvPr/>
          </p:nvSpPr>
          <p:spPr>
            <a:xfrm>
              <a:off x="-1341546" y="2394697"/>
              <a:ext cx="776011" cy="338495"/>
            </a:xfrm>
            <a:prstGeom prst="rect">
              <a:avLst/>
            </a:prstGeom>
            <a:noFill/>
          </p:spPr>
          <p:txBody>
            <a:bodyPr wrap="none" lIns="99060" tIns="49530" rIns="99060" bIns="4953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ja-JP" altLang="en-US" sz="1733" b="1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就業場所</a:t>
              </a:r>
              <a:endParaRPr lang="ja-JP" altLang="en-US" sz="1733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4" name="星 5 3"/>
          <p:cNvSpPr/>
          <p:nvPr/>
        </p:nvSpPr>
        <p:spPr>
          <a:xfrm>
            <a:off x="31702" y="3221631"/>
            <a:ext cx="3006699" cy="2090213"/>
          </a:xfrm>
          <a:prstGeom prst="star5">
            <a:avLst>
              <a:gd name="adj" fmla="val 3096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7170" y="2329023"/>
            <a:ext cx="703275" cy="105034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5216" y="2193788"/>
            <a:ext cx="746546" cy="1287147"/>
          </a:xfrm>
          <a:prstGeom prst="rect">
            <a:avLst/>
          </a:prstGeom>
        </p:spPr>
      </p:pic>
      <p:grpSp>
        <p:nvGrpSpPr>
          <p:cNvPr id="86" name="グループ化 85"/>
          <p:cNvGrpSpPr/>
          <p:nvPr/>
        </p:nvGrpSpPr>
        <p:grpSpPr>
          <a:xfrm>
            <a:off x="5577568" y="619914"/>
            <a:ext cx="1265651" cy="807028"/>
            <a:chOff x="12326674" y="1021824"/>
            <a:chExt cx="1335520" cy="967376"/>
          </a:xfrm>
        </p:grpSpPr>
        <p:pic>
          <p:nvPicPr>
            <p:cNvPr id="87" name="Picture 2" descr="E:\USR\SKUKWS\デスクトップ\2810福祉人材コーナー写真・イラスト\フレーム・吹き出し\5203a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2052" y="1021824"/>
              <a:ext cx="1330142" cy="967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正方形/長方形 87"/>
            <p:cNvSpPr/>
            <p:nvPr/>
          </p:nvSpPr>
          <p:spPr>
            <a:xfrm>
              <a:off x="12326674" y="1319976"/>
              <a:ext cx="1335520" cy="650127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予約制</a:t>
              </a:r>
              <a:endParaRPr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1733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</a:t>
              </a:r>
              <a:endParaRPr lang="ja-JP" altLang="en-US" sz="1625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109" name="平行四辺形 14"/>
          <p:cNvSpPr/>
          <p:nvPr/>
        </p:nvSpPr>
        <p:spPr>
          <a:xfrm>
            <a:off x="-3450410" y="4519889"/>
            <a:ext cx="1005077" cy="45852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733" dirty="0">
              <a:solidFill>
                <a:schemeClr val="tx1"/>
              </a:solidFill>
            </a:endParaRPr>
          </a:p>
        </p:txBody>
      </p:sp>
      <p:sp>
        <p:nvSpPr>
          <p:cNvPr id="110" name="正方形/長方形 109"/>
          <p:cNvSpPr/>
          <p:nvPr/>
        </p:nvSpPr>
        <p:spPr>
          <a:xfrm>
            <a:off x="-3382124" y="4629412"/>
            <a:ext cx="868506" cy="366703"/>
          </a:xfrm>
          <a:prstGeom prst="rect">
            <a:avLst/>
          </a:prstGeom>
          <a:noFill/>
        </p:spPr>
        <p:txBody>
          <a:bodyPr wrap="none" lIns="99060" tIns="49530" rIns="99060" bIns="4953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ja-JP" altLang="en-US" sz="1733" b="1" dirty="0">
                <a:ln w="18415" cmpd="sng">
                  <a:noFill/>
                  <a:prstDash val="solid"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事業所</a:t>
            </a:r>
          </a:p>
        </p:txBody>
      </p:sp>
      <p:pic>
        <p:nvPicPr>
          <p:cNvPr id="134" name="Picture 3" descr="E:\Usr\SKUKWS\WJWorkArea\V3\1\Work\本所地図(参照)_2018072309345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37" y="8109547"/>
            <a:ext cx="2685813" cy="169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テキスト ボックス 70"/>
          <p:cNvSpPr txBox="1"/>
          <p:nvPr/>
        </p:nvSpPr>
        <p:spPr>
          <a:xfrm>
            <a:off x="147057" y="3856364"/>
            <a:ext cx="2966304" cy="65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83" b="1" dirty="0" smtClean="0">
                <a:solidFill>
                  <a:srgbClr val="008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８</a:t>
            </a:r>
            <a:r>
              <a:rPr lang="en-US" altLang="ja-JP" sz="3683" b="1" dirty="0" smtClean="0">
                <a:solidFill>
                  <a:srgbClr val="008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lang="ja-JP" altLang="en-US" sz="3683" b="1" dirty="0" smtClean="0">
                <a:solidFill>
                  <a:srgbClr val="008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１（金）</a:t>
            </a:r>
            <a:endParaRPr lang="en-US" altLang="ja-JP" sz="3683" b="1" dirty="0">
              <a:solidFill>
                <a:srgbClr val="008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535033" y="4586026"/>
            <a:ext cx="2336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008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14</a:t>
            </a:r>
            <a:r>
              <a:rPr lang="ja-JP" altLang="en-US" sz="2000" b="1" dirty="0">
                <a:solidFill>
                  <a:srgbClr val="008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：</a:t>
            </a:r>
            <a:r>
              <a:rPr lang="en-US" altLang="ja-JP" sz="2000" b="1" dirty="0">
                <a:solidFill>
                  <a:srgbClr val="008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00</a:t>
            </a:r>
            <a:r>
              <a:rPr lang="ja-JP" altLang="en-US" sz="2000" b="1" dirty="0">
                <a:solidFill>
                  <a:srgbClr val="008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r>
              <a:rPr lang="en-US" altLang="ja-JP" sz="2000" b="1" dirty="0">
                <a:solidFill>
                  <a:srgbClr val="008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16</a:t>
            </a:r>
            <a:r>
              <a:rPr lang="ja-JP" altLang="en-US" sz="2000" b="1" dirty="0">
                <a:solidFill>
                  <a:srgbClr val="008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：</a:t>
            </a:r>
            <a:r>
              <a:rPr lang="en-US" altLang="ja-JP" sz="2000" b="1" dirty="0">
                <a:solidFill>
                  <a:srgbClr val="008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00</a:t>
            </a:r>
            <a:endParaRPr lang="ja-JP" altLang="en-US" sz="2000" b="1" dirty="0">
              <a:solidFill>
                <a:srgbClr val="008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164763" y="5786810"/>
            <a:ext cx="3675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ln w="18415" cmpd="sng">
                  <a:noFill/>
                  <a:prstDash val="solid"/>
                </a:ln>
                <a:solidFill>
                  <a:srgbClr val="0000FF"/>
                </a:solidFill>
                <a:latin typeface="メイリオ" panose="020B0604030504040204" pitchFamily="50" charset="-128"/>
                <a:cs typeface="メイリオ" panose="020B0604030504040204" pitchFamily="50" charset="-128"/>
              </a:rPr>
              <a:t>＊</a:t>
            </a:r>
            <a:r>
              <a:rPr lang="en-US" altLang="ja-JP" sz="1600" b="1" dirty="0" smtClean="0">
                <a:ln w="18415" cmpd="sng">
                  <a:noFill/>
                  <a:prstDash val="solid"/>
                </a:ln>
                <a:solidFill>
                  <a:srgbClr val="0000FF"/>
                </a:solidFill>
                <a:latin typeface="メイリオ" panose="020B0604030504040204" pitchFamily="50" charset="-128"/>
                <a:cs typeface="メイリオ" panose="020B0604030504040204" pitchFamily="50" charset="-128"/>
              </a:rPr>
              <a:t>2t</a:t>
            </a:r>
            <a:r>
              <a:rPr lang="ja-JP" altLang="en-US" sz="1600" b="1" dirty="0" smtClean="0">
                <a:ln w="18415" cmpd="sng">
                  <a:noFill/>
                  <a:prstDash val="solid"/>
                </a:ln>
                <a:solidFill>
                  <a:srgbClr val="0000FF"/>
                </a:solidFill>
                <a:latin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600" b="1" dirty="0" smtClean="0">
                <a:ln w="18415" cmpd="sng">
                  <a:noFill/>
                  <a:prstDash val="solid"/>
                </a:ln>
                <a:solidFill>
                  <a:srgbClr val="0000FF"/>
                </a:solidFill>
                <a:latin typeface="メイリオ" panose="020B0604030504040204" pitchFamily="50" charset="-128"/>
                <a:cs typeface="メイリオ" panose="020B0604030504040204" pitchFamily="50" charset="-128"/>
              </a:rPr>
              <a:t>4t </a:t>
            </a:r>
            <a:r>
              <a:rPr lang="ja-JP" altLang="en-US" sz="1600" b="1" dirty="0" smtClean="0">
                <a:ln w="18415" cmpd="sng">
                  <a:noFill/>
                  <a:prstDash val="solid"/>
                </a:ln>
                <a:solidFill>
                  <a:srgbClr val="0000FF"/>
                </a:solidFill>
                <a:latin typeface="メイリオ" panose="020B0604030504040204" pitchFamily="50" charset="-128"/>
                <a:cs typeface="メイリオ" panose="020B0604030504040204" pitchFamily="50" charset="-128"/>
              </a:rPr>
              <a:t>集配ドライバー</a:t>
            </a:r>
            <a:r>
              <a:rPr lang="en-US" altLang="ja-JP" sz="1600" b="1" dirty="0" smtClean="0">
                <a:ln w="18415" cmpd="sng">
                  <a:noFill/>
                  <a:prstDash val="solid"/>
                </a:ln>
                <a:solidFill>
                  <a:srgbClr val="0000FF"/>
                </a:solidFill>
                <a:latin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600" b="1" dirty="0" smtClean="0">
                <a:ln w="18415" cmpd="sng">
                  <a:noFill/>
                  <a:prstDash val="solid"/>
                </a:ln>
                <a:solidFill>
                  <a:srgbClr val="0000FF"/>
                </a:solidFill>
                <a:latin typeface="メイリオ" panose="020B0604030504040204" pitchFamily="50" charset="-128"/>
                <a:cs typeface="メイリオ" panose="020B0604030504040204" pitchFamily="50" charset="-128"/>
              </a:rPr>
              <a:t>正社員</a:t>
            </a:r>
            <a:r>
              <a:rPr lang="en-US" altLang="ja-JP" sz="1600" b="1" dirty="0" smtClean="0">
                <a:ln w="18415" cmpd="sng">
                  <a:noFill/>
                  <a:prstDash val="solid"/>
                </a:ln>
                <a:solidFill>
                  <a:srgbClr val="0000FF"/>
                </a:solidFill>
                <a:latin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</a:p>
          <a:p>
            <a:endParaRPr lang="en-US" altLang="ja-JP" sz="1200" b="1" dirty="0" smtClean="0">
              <a:ln w="18415" cmpd="sng">
                <a:noFill/>
                <a:prstDash val="solid"/>
              </a:ln>
              <a:solidFill>
                <a:srgbClr val="0000FF"/>
              </a:solidFill>
              <a:latin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3960231" y="7296714"/>
            <a:ext cx="2982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書類選考なし！</a:t>
            </a:r>
            <a:r>
              <a:rPr lang="ja-JP" altLang="en-US" sz="11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！</a:t>
            </a:r>
          </a:p>
          <a:p>
            <a:r>
              <a:rPr lang="ja-JP" altLang="en-US" sz="11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直接面接担当者に会えるチャンスです！</a:t>
            </a:r>
            <a:endParaRPr lang="ja-JP" altLang="en-US" sz="11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16233" y="7562584"/>
            <a:ext cx="4028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＊募集中求人の詳細は裏面に記載しております。</a:t>
            </a:r>
            <a:endParaRPr lang="en-US" altLang="ja-JP" sz="12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詳しい募集内容はハローワークの窓口</a:t>
            </a:r>
            <a:r>
              <a:rPr lang="ja-JP" altLang="en-US" sz="12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</a:t>
            </a:r>
            <a:endParaRPr lang="en-US" altLang="ja-JP" sz="120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求人票を見る</a:t>
            </a:r>
            <a:r>
              <a:rPr lang="ja-JP" altLang="en-US" sz="1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ことができます。</a:t>
            </a:r>
          </a:p>
        </p:txBody>
      </p:sp>
      <p:sp>
        <p:nvSpPr>
          <p:cNvPr id="80" name="星 5 79"/>
          <p:cNvSpPr/>
          <p:nvPr/>
        </p:nvSpPr>
        <p:spPr>
          <a:xfrm>
            <a:off x="4407267" y="5484901"/>
            <a:ext cx="230819" cy="246412"/>
          </a:xfrm>
          <a:prstGeom prst="star5">
            <a:avLst>
              <a:gd name="adj" fmla="val 2583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115" name="テキスト ボックス 4"/>
          <p:cNvSpPr txBox="1"/>
          <p:nvPr/>
        </p:nvSpPr>
        <p:spPr>
          <a:xfrm>
            <a:off x="91096" y="8298232"/>
            <a:ext cx="3958385" cy="1293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400" dirty="0">
                <a:solidFill>
                  <a:srgbClr val="008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お問い合わせ</a:t>
            </a:r>
            <a:r>
              <a:rPr lang="ja-JP" altLang="en-US" sz="1400" dirty="0">
                <a:solidFill>
                  <a:srgbClr val="008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en-US" altLang="ja-JP" sz="13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13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6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ハローワーク堺　</a:t>
            </a:r>
            <a:r>
              <a:rPr lang="ja-JP" altLang="en-US" sz="14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人材確保対策コーナー</a:t>
            </a:r>
            <a:r>
              <a:rPr lang="en-US" altLang="ja-JP" sz="14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14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0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堺市堺区南瓦町</a:t>
            </a:r>
            <a:r>
              <a:rPr lang="en-US" altLang="ja-JP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2-29</a:t>
            </a:r>
            <a:r>
              <a:rPr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堺地方合同庁舎</a:t>
            </a:r>
            <a:r>
              <a:rPr lang="en-US" altLang="ja-JP" sz="12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en-US" altLang="ja-JP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</a:t>
            </a:r>
          </a:p>
          <a:p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12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TEL</a:t>
            </a:r>
            <a:r>
              <a:rPr lang="ja-JP" altLang="en-US" sz="1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en-US" altLang="ja-JP" sz="1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072-238-8301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部門コード</a:t>
            </a:r>
            <a:r>
              <a:rPr lang="ja-JP" altLang="en-US" sz="1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４３</a:t>
            </a:r>
            <a:r>
              <a:rPr lang="ja-JP" altLang="en-US" sz="1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＃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0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1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ご利用時間　</a:t>
            </a:r>
            <a:r>
              <a:rPr lang="en-US" altLang="ja-JP" sz="1100" dirty="0" smtClean="0">
                <a:solidFill>
                  <a:schemeClr val="bg1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8:30</a:t>
            </a:r>
            <a:r>
              <a:rPr lang="ja-JP" altLang="en-US" sz="1100" dirty="0" smtClean="0">
                <a:solidFill>
                  <a:schemeClr val="bg1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～</a:t>
            </a:r>
            <a:r>
              <a:rPr lang="en-US" altLang="ja-JP" sz="1100" dirty="0" smtClean="0">
                <a:solidFill>
                  <a:schemeClr val="bg1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17:15</a:t>
            </a:r>
            <a:r>
              <a:rPr lang="ja-JP" altLang="en-US" sz="1100" dirty="0" smtClean="0">
                <a:solidFill>
                  <a:schemeClr val="bg1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（月～金）</a:t>
            </a:r>
            <a:r>
              <a:rPr lang="en-US" altLang="ja-JP" sz="1100" dirty="0" smtClean="0">
                <a:solidFill>
                  <a:schemeClr val="bg1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/>
            </a:r>
            <a:br>
              <a:rPr lang="en-US" altLang="ja-JP" sz="1100" dirty="0" smtClean="0">
                <a:solidFill>
                  <a:schemeClr val="bg1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ja-JP" altLang="en-US" sz="1000" dirty="0" smtClean="0">
                <a:solidFill>
                  <a:schemeClr val="bg1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　　　　　　　　</a:t>
            </a:r>
            <a:r>
              <a:rPr lang="ja-JP" altLang="en-US" sz="1100" dirty="0" smtClean="0">
                <a:solidFill>
                  <a:schemeClr val="bg1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（土・日・休祝日休み）</a:t>
            </a:r>
            <a:endParaRPr kumimoji="1" lang="ja-JP" altLang="en-US" sz="11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16" name="図 115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524" y="9229144"/>
            <a:ext cx="755999" cy="561496"/>
          </a:xfrm>
          <a:prstGeom prst="rect">
            <a:avLst/>
          </a:prstGeom>
          <a:noFill/>
        </p:spPr>
      </p:pic>
      <p:pic>
        <p:nvPicPr>
          <p:cNvPr id="117" name="図 116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809" y="7681365"/>
            <a:ext cx="755999" cy="561496"/>
          </a:xfrm>
          <a:prstGeom prst="rect">
            <a:avLst/>
          </a:prstGeom>
          <a:noFill/>
        </p:spPr>
      </p:pic>
      <p:sp>
        <p:nvSpPr>
          <p:cNvPr id="6" name="楕円 5"/>
          <p:cNvSpPr/>
          <p:nvPr/>
        </p:nvSpPr>
        <p:spPr>
          <a:xfrm>
            <a:off x="-3485801" y="7623398"/>
            <a:ext cx="2677089" cy="1229229"/>
          </a:xfrm>
          <a:prstGeom prst="ellipse">
            <a:avLst/>
          </a:prstGeom>
          <a:solidFill>
            <a:srgbClr val="FF66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7" name="正方形/長方形 96"/>
          <p:cNvSpPr/>
          <p:nvPr/>
        </p:nvSpPr>
        <p:spPr>
          <a:xfrm>
            <a:off x="-1914774" y="3666560"/>
            <a:ext cx="800229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7000" cap="none" spc="300" dirty="0" smtClean="0">
                <a:ln w="11430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就</a:t>
            </a:r>
            <a:endParaRPr lang="ja-JP" altLang="en-US" sz="7000" cap="none" spc="300" dirty="0">
              <a:ln w="11430" cmpd="sng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81" name="グループ化 80"/>
          <p:cNvGrpSpPr/>
          <p:nvPr/>
        </p:nvGrpSpPr>
        <p:grpSpPr>
          <a:xfrm>
            <a:off x="56180" y="5361172"/>
            <a:ext cx="1106070" cy="392136"/>
            <a:chOff x="-3632484" y="4228128"/>
            <a:chExt cx="786497" cy="361972"/>
          </a:xfrm>
        </p:grpSpPr>
        <p:sp>
          <p:nvSpPr>
            <p:cNvPr id="93" name="平行四辺形 14"/>
            <p:cNvSpPr/>
            <p:nvPr/>
          </p:nvSpPr>
          <p:spPr>
            <a:xfrm>
              <a:off x="-3607333" y="4228128"/>
              <a:ext cx="761346" cy="311051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733" dirty="0"/>
            </a:p>
          </p:txBody>
        </p:sp>
        <p:sp>
          <p:nvSpPr>
            <p:cNvPr id="119" name="正方形/長方形 118"/>
            <p:cNvSpPr/>
            <p:nvPr/>
          </p:nvSpPr>
          <p:spPr>
            <a:xfrm>
              <a:off x="-3632484" y="4251605"/>
              <a:ext cx="776011" cy="338495"/>
            </a:xfrm>
            <a:prstGeom prst="rect">
              <a:avLst/>
            </a:prstGeom>
            <a:noFill/>
          </p:spPr>
          <p:txBody>
            <a:bodyPr wrap="none" lIns="99060" tIns="49530" rIns="99060" bIns="4953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ja-JP" altLang="en-US" sz="1733" b="1" dirty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募集職種</a:t>
              </a:r>
            </a:p>
          </p:txBody>
        </p:sp>
      </p:grpSp>
      <p:sp>
        <p:nvSpPr>
          <p:cNvPr id="120" name="正方形/長方形 119"/>
          <p:cNvSpPr/>
          <p:nvPr/>
        </p:nvSpPr>
        <p:spPr>
          <a:xfrm>
            <a:off x="1406769" y="6409510"/>
            <a:ext cx="1528844" cy="346249"/>
          </a:xfrm>
          <a:prstGeom prst="rect">
            <a:avLst/>
          </a:prstGeom>
          <a:noFill/>
        </p:spPr>
        <p:txBody>
          <a:bodyPr wrap="square" lIns="99060" tIns="49530" rIns="99060" bIns="4953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ja-JP" altLang="en-US" sz="1600" b="1" dirty="0">
                <a:ln w="18415" cmpd="sng">
                  <a:noFill/>
                  <a:prstDash val="solid"/>
                </a:ln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600" b="1" dirty="0" smtClean="0">
                <a:ln w="18415" cmpd="sng">
                  <a:noFill/>
                  <a:prstDash val="solid"/>
                </a:ln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堺市美原区</a:t>
            </a:r>
            <a:endParaRPr lang="en-US" altLang="ja-JP" sz="1600" b="1" dirty="0" smtClean="0">
              <a:ln w="18415" cmpd="sng">
                <a:noFill/>
                <a:prstDash val="solid"/>
              </a:ln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-3010230" y="7847449"/>
            <a:ext cx="2529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n w="18415" cmpd="sng">
                  <a:noFill/>
                  <a:prstDash val="solid"/>
                </a:ln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原則転勤なし！</a:t>
            </a:r>
            <a:endParaRPr lang="en-US" altLang="ja-JP" dirty="0" smtClean="0">
              <a:ln w="18415" cmpd="sng">
                <a:noFill/>
                <a:prstDash val="solid"/>
              </a:ln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 smtClean="0">
                <a:ln w="18415" cmpd="sng">
                  <a:noFill/>
                  <a:prstDash val="solid"/>
                </a:ln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未経験でも</a:t>
            </a:r>
            <a:r>
              <a:rPr lang="en-US" altLang="ja-JP" dirty="0" smtClean="0">
                <a:ln w="18415" cmpd="sng">
                  <a:noFill/>
                  <a:prstDash val="solid"/>
                </a:ln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OK</a:t>
            </a:r>
            <a:r>
              <a:rPr lang="ja-JP" altLang="en-US" dirty="0" smtClean="0">
                <a:ln w="18415" cmpd="sng">
                  <a:noFill/>
                  <a:prstDash val="solid"/>
                </a:ln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！</a:t>
            </a:r>
            <a:endParaRPr lang="en-US" altLang="ja-JP" dirty="0" smtClean="0">
              <a:ln w="18415" cmpd="sng">
                <a:noFill/>
                <a:prstDash val="solid"/>
              </a:ln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 smtClean="0">
                <a:ln w="18415" cmpd="sng">
                  <a:noFill/>
                  <a:prstDash val="solid"/>
                </a:ln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男女ともに活躍中！</a:t>
            </a:r>
            <a:endParaRPr lang="en-US" altLang="ja-JP" dirty="0">
              <a:ln w="18415" cmpd="sng">
                <a:noFill/>
                <a:prstDash val="solid"/>
              </a:ln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3960231" y="6212564"/>
            <a:ext cx="2662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面接</a:t>
            </a:r>
            <a:r>
              <a:rPr lang="ja-JP" altLang="en-US" sz="32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</a:t>
            </a:r>
            <a:endParaRPr lang="en-US" altLang="ja-JP" sz="32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32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できます！</a:t>
            </a:r>
            <a:endParaRPr lang="en-US" altLang="ja-JP" sz="32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24" name="図 12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18" b="8659"/>
          <a:stretch/>
        </p:blipFill>
        <p:spPr>
          <a:xfrm>
            <a:off x="-3527229" y="5912570"/>
            <a:ext cx="2579446" cy="355652"/>
          </a:xfrm>
          <a:prstGeom prst="rect">
            <a:avLst/>
          </a:prstGeom>
        </p:spPr>
      </p:pic>
      <p:sp>
        <p:nvSpPr>
          <p:cNvPr id="82" name="正方形/長方形 81"/>
          <p:cNvSpPr/>
          <p:nvPr/>
        </p:nvSpPr>
        <p:spPr>
          <a:xfrm>
            <a:off x="1504700" y="1483353"/>
            <a:ext cx="3856143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5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ドライバーの仕事について詳しく聞きたい！</a:t>
            </a:r>
            <a:endParaRPr lang="en-US" altLang="ja-JP" sz="15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/>
            <a:r>
              <a:rPr lang="ja-JP" altLang="en-US" sz="15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募集中の求人について詳しく聞きたい！</a:t>
            </a:r>
            <a:endParaRPr lang="en-US" altLang="ja-JP" sz="15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/>
            <a:r>
              <a:rPr lang="ja-JP" altLang="en-US" sz="15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面接を受けたい！</a:t>
            </a:r>
            <a:endParaRPr lang="ja-JP" altLang="en-US" sz="15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26" name="図 12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8479" y="1582507"/>
            <a:ext cx="1034975" cy="857546"/>
          </a:xfrm>
          <a:prstGeom prst="rect">
            <a:avLst/>
          </a:prstGeom>
          <a:ln>
            <a:noFill/>
          </a:ln>
        </p:spPr>
      </p:pic>
      <p:pic>
        <p:nvPicPr>
          <p:cNvPr id="79" name="図 78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373039" y="3571537"/>
            <a:ext cx="1034975" cy="857546"/>
          </a:xfrm>
          <a:prstGeom prst="rect">
            <a:avLst/>
          </a:prstGeom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3992127" y="8109547"/>
            <a:ext cx="2692597" cy="168109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正方形/長方形 126"/>
          <p:cNvSpPr/>
          <p:nvPr/>
        </p:nvSpPr>
        <p:spPr>
          <a:xfrm>
            <a:off x="-9530" y="-3842"/>
            <a:ext cx="6890839" cy="3883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8" name="正方形/長方形 127"/>
          <p:cNvSpPr/>
          <p:nvPr/>
        </p:nvSpPr>
        <p:spPr>
          <a:xfrm>
            <a:off x="162079" y="11350"/>
            <a:ext cx="6695921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500" b="1" dirty="0" smtClean="0">
                <a:ln w="12700">
                  <a:solidFill>
                    <a:schemeClr val="tx1"/>
                  </a:solidFill>
                  <a:prstDash val="solid"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運輸のお仕事</a:t>
            </a:r>
            <a:r>
              <a:rPr lang="ja-JP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へ就職を考えておられる皆さまへ</a:t>
            </a:r>
            <a:endParaRPr lang="ja-JP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3" name="平行四辺形 14"/>
          <p:cNvSpPr/>
          <p:nvPr/>
        </p:nvSpPr>
        <p:spPr>
          <a:xfrm>
            <a:off x="89901" y="2208632"/>
            <a:ext cx="979596" cy="493605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733" dirty="0">
              <a:solidFill>
                <a:schemeClr val="tx1"/>
              </a:solidFill>
            </a:endParaRPr>
          </a:p>
        </p:txBody>
      </p:sp>
      <p:sp>
        <p:nvSpPr>
          <p:cNvPr id="90" name="正方形/長方形 89"/>
          <p:cNvSpPr/>
          <p:nvPr/>
        </p:nvSpPr>
        <p:spPr>
          <a:xfrm>
            <a:off x="92093" y="2325458"/>
            <a:ext cx="981628" cy="544500"/>
          </a:xfrm>
          <a:prstGeom prst="rect">
            <a:avLst/>
          </a:prstGeom>
          <a:noFill/>
        </p:spPr>
        <p:txBody>
          <a:bodyPr wrap="none" lIns="99060" tIns="49530" rIns="99060" bIns="4953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ja-JP" altLang="en-US" sz="1733" b="1" dirty="0" smtClean="0">
                <a:ln w="18415" cmpd="sng">
                  <a:noFill/>
                  <a:prstDash val="solid"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事業所</a:t>
            </a:r>
            <a:endParaRPr lang="ja-JP" altLang="en-US" sz="1733" b="1" dirty="0">
              <a:ln w="18415" cmpd="sng">
                <a:noFill/>
                <a:prstDash val="solid"/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096" y="3691997"/>
            <a:ext cx="1215013" cy="121501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0003" y="7498280"/>
            <a:ext cx="1222534" cy="1222534"/>
          </a:xfrm>
          <a:prstGeom prst="rect">
            <a:avLst/>
          </a:prstGeom>
        </p:spPr>
      </p:pic>
      <p:pic>
        <p:nvPicPr>
          <p:cNvPr id="68" name="Picture 3" descr="E:\USR\UMPMJS\デスクトップ\280914掲載\フレーム・ライン\ライン\truck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" t="2424" r="82362" b="-9570"/>
          <a:stretch/>
        </p:blipFill>
        <p:spPr bwMode="auto">
          <a:xfrm>
            <a:off x="-2938602" y="614997"/>
            <a:ext cx="2462436" cy="104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" descr="E:\USR\UMPMJS\デスクトップ\280914掲載\フレーム・ライン\ライン\truck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" t="2424" r="91637" b="-9570"/>
          <a:stretch/>
        </p:blipFill>
        <p:spPr bwMode="auto">
          <a:xfrm>
            <a:off x="206300" y="6768472"/>
            <a:ext cx="1285005" cy="11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7" descr="E:\USR\UMPMJS\デスクトップ\280914掲載\イラスト\ビジネス(人物)・職業等\aisatsu_boushi_nimotsu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746" y="1342451"/>
            <a:ext cx="1117922" cy="111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正方形/長方形 84"/>
          <p:cNvSpPr/>
          <p:nvPr/>
        </p:nvSpPr>
        <p:spPr>
          <a:xfrm>
            <a:off x="-1842058" y="3746732"/>
            <a:ext cx="800229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7000" cap="none" spc="300" dirty="0" smtClean="0">
                <a:ln w="11430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職</a:t>
            </a:r>
            <a:endParaRPr lang="ja-JP" altLang="en-US" sz="7000" cap="none" spc="300" dirty="0">
              <a:ln w="11430" cmpd="sng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2" name="正方形/長方形 91"/>
          <p:cNvSpPr/>
          <p:nvPr/>
        </p:nvSpPr>
        <p:spPr>
          <a:xfrm>
            <a:off x="-2054775" y="4194089"/>
            <a:ext cx="800229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7000" cap="none" spc="300" dirty="0" smtClean="0">
                <a:ln w="11430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相</a:t>
            </a:r>
            <a:endParaRPr lang="ja-JP" altLang="en-US" sz="7000" cap="none" spc="300" dirty="0">
              <a:ln w="11430" cmpd="sng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4" name="正方形/長方形 93"/>
          <p:cNvSpPr/>
          <p:nvPr/>
        </p:nvSpPr>
        <p:spPr>
          <a:xfrm>
            <a:off x="-1925588" y="3581274"/>
            <a:ext cx="800229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7000" cap="none" spc="300" dirty="0" smtClean="0">
                <a:ln w="11430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談</a:t>
            </a:r>
            <a:endParaRPr lang="ja-JP" altLang="en-US" sz="7000" cap="none" spc="300" dirty="0">
              <a:ln w="11430" cmpd="sng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8" name="正方形/長方形 97"/>
          <p:cNvSpPr/>
          <p:nvPr/>
        </p:nvSpPr>
        <p:spPr>
          <a:xfrm>
            <a:off x="-2566285" y="3514705"/>
            <a:ext cx="800229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7000" cap="none" spc="300" dirty="0" smtClean="0">
                <a:ln w="11430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会</a:t>
            </a:r>
            <a:endParaRPr lang="ja-JP" altLang="en-US" sz="7000" cap="none" spc="300" dirty="0">
              <a:ln w="11430" cmpd="sng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0" name="図 99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DBDBDB"/>
              </a:clrFrom>
              <a:clrTo>
                <a:srgbClr val="DBDB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1504" y="6961450"/>
            <a:ext cx="814261" cy="644071"/>
          </a:xfrm>
          <a:prstGeom prst="rect">
            <a:avLst/>
          </a:prstGeom>
        </p:spPr>
      </p:pic>
      <p:pic>
        <p:nvPicPr>
          <p:cNvPr id="102" name="図 101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CCC0DA"/>
              </a:clrFrom>
              <a:clrTo>
                <a:srgbClr val="CCC0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1269" y="6576071"/>
            <a:ext cx="681809" cy="578774"/>
          </a:xfrm>
          <a:prstGeom prst="rect">
            <a:avLst/>
          </a:prstGeom>
        </p:spPr>
      </p:pic>
      <p:sp>
        <p:nvSpPr>
          <p:cNvPr id="84" name="正方形/長方形 83"/>
          <p:cNvSpPr/>
          <p:nvPr/>
        </p:nvSpPr>
        <p:spPr>
          <a:xfrm>
            <a:off x="626900" y="351338"/>
            <a:ext cx="5680322" cy="1200329"/>
          </a:xfrm>
          <a:prstGeom prst="rect">
            <a:avLst/>
          </a:prstGeom>
          <a:noFill/>
          <a:ln>
            <a:noFill/>
          </a:ln>
          <a:effectLst>
            <a:glow rad="63500">
              <a:srgbClr val="5BD078">
                <a:satMod val="175000"/>
                <a:alpha val="40000"/>
              </a:srgb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1" i="0" u="none" strike="noStrike" kern="0" cap="none" spc="300" normalizeH="0" baseline="0" noProof="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45500">
                    <a:schemeClr val="tx1">
                      <a:alpha val="35000"/>
                    </a:schemeClr>
                  </a:glo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就職相談会</a:t>
            </a:r>
          </a:p>
        </p:txBody>
      </p:sp>
      <p:sp>
        <p:nvSpPr>
          <p:cNvPr id="106" name="正方形/長方形 105"/>
          <p:cNvSpPr/>
          <p:nvPr/>
        </p:nvSpPr>
        <p:spPr>
          <a:xfrm>
            <a:off x="2341711" y="6066152"/>
            <a:ext cx="1528844" cy="346249"/>
          </a:xfrm>
          <a:prstGeom prst="rect">
            <a:avLst/>
          </a:prstGeom>
          <a:noFill/>
        </p:spPr>
        <p:txBody>
          <a:bodyPr wrap="square" lIns="99060" tIns="49530" rIns="99060" bIns="4953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ja-JP" altLang="en-US" sz="16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6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未経験</a:t>
            </a:r>
            <a:r>
              <a:rPr lang="en-US" altLang="ja-JP" sz="16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OK</a:t>
            </a:r>
            <a:r>
              <a:rPr lang="ja-JP" altLang="en-US" sz="16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！</a:t>
            </a:r>
            <a:endParaRPr lang="en-US" altLang="ja-JP" sz="1600" b="1" dirty="0" smtClean="0">
              <a:ln w="18415" cmpd="sng">
                <a:noFill/>
                <a:prstDash val="solid"/>
              </a:ln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3892783" y="3023654"/>
            <a:ext cx="2251899" cy="592470"/>
          </a:xfrm>
          <a:prstGeom prst="rect">
            <a:avLst/>
          </a:prstGeom>
          <a:noFill/>
        </p:spPr>
        <p:txBody>
          <a:bodyPr wrap="none" lIns="99060" tIns="49530" rIns="99060" bIns="49530">
            <a:spAutoFit/>
          </a:bodyPr>
          <a:lstStyle/>
          <a:p>
            <a:pPr algn="ctr"/>
            <a:r>
              <a:rPr lang="ja-JP" altLang="en-US" sz="3200" b="1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南大阪支店</a:t>
            </a:r>
            <a:endParaRPr lang="ja-JP" altLang="en-US" sz="3200" b="1" dirty="0">
              <a:ln w="18415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40964" y="6098327"/>
            <a:ext cx="24416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>
                <a:ln w="18415" cmpd="sng">
                  <a:noFill/>
                  <a:prstDash val="solid"/>
                </a:ln>
                <a:solidFill>
                  <a:srgbClr val="0000FF"/>
                </a:solidFill>
                <a:latin typeface="メイリオ" panose="020B0604030504040204" pitchFamily="50" charset="-128"/>
                <a:cs typeface="メイリオ" panose="020B0604030504040204" pitchFamily="50" charset="-128"/>
              </a:rPr>
              <a:t>＊夜勤業務員</a:t>
            </a:r>
            <a:r>
              <a:rPr lang="en-US" altLang="ja-JP" sz="1600" b="1" dirty="0">
                <a:ln w="18415" cmpd="sng">
                  <a:noFill/>
                  <a:prstDash val="solid"/>
                </a:ln>
                <a:solidFill>
                  <a:srgbClr val="0000FF"/>
                </a:solidFill>
                <a:latin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600" b="1" dirty="0">
                <a:ln w="18415" cmpd="sng">
                  <a:noFill/>
                  <a:prstDash val="solid"/>
                </a:ln>
                <a:solidFill>
                  <a:srgbClr val="0000FF"/>
                </a:solidFill>
                <a:latin typeface="メイリオ" panose="020B0604030504040204" pitchFamily="50" charset="-128"/>
                <a:cs typeface="メイリオ" panose="020B0604030504040204" pitchFamily="50" charset="-128"/>
              </a:rPr>
              <a:t>準社員</a:t>
            </a:r>
            <a:r>
              <a:rPr lang="en-US" altLang="ja-JP" sz="1600" b="1" dirty="0">
                <a:ln w="18415" cmpd="sng">
                  <a:noFill/>
                  <a:prstDash val="solid"/>
                </a:ln>
                <a:solidFill>
                  <a:srgbClr val="0000FF"/>
                </a:solidFill>
                <a:latin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</a:p>
        </p:txBody>
      </p:sp>
      <p:pic>
        <p:nvPicPr>
          <p:cNvPr id="107" name="Picture 3" descr="E:\USR\UMPMJS\デスクトップ\280914掲載\フレーム・ライン\ライン\truck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" t="2424" r="91637" b="-9570"/>
          <a:stretch/>
        </p:blipFill>
        <p:spPr bwMode="auto">
          <a:xfrm>
            <a:off x="1313923" y="6783563"/>
            <a:ext cx="1285005" cy="11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3" descr="E:\USR\UMPMJS\デスクトップ\280914掲載\フレーム・ライン\ライン\truck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" t="2424" r="91637" b="-9570"/>
          <a:stretch/>
        </p:blipFill>
        <p:spPr bwMode="auto">
          <a:xfrm>
            <a:off x="2506750" y="6768471"/>
            <a:ext cx="1285005" cy="11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56000">
              <a:schemeClr val="accent3">
                <a:lumMod val="0"/>
                <a:lumOff val="100000"/>
              </a:schemeClr>
            </a:gs>
            <a:gs pos="87000">
              <a:schemeClr val="accent3">
                <a:lumMod val="75000"/>
                <a:lumOff val="2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0648" y="715145"/>
            <a:ext cx="6748192" cy="2020824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＊</a:t>
            </a:r>
            <a:r>
              <a:rPr kumimoji="1" lang="ja-JP" altLang="en-US" sz="5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14300" dist="50800" dir="5400000" algn="ctr" rotWithShape="0">
                    <a:schemeClr val="tx1"/>
                  </a:outerShdw>
                </a:effectLst>
              </a:rPr>
              <a:t>就職相談会求人</a:t>
            </a:r>
            <a:r>
              <a:rPr kumimoji="1" lang="ja-JP" altLang="en-US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＊</a:t>
            </a:r>
            <a:endParaRPr kumimoji="1" lang="ja-JP" altLang="en-US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603" y="5151648"/>
            <a:ext cx="3943900" cy="93358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603" y="5377362"/>
            <a:ext cx="2349757" cy="109268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-4368504" y="7514692"/>
            <a:ext cx="4368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＊そのほか近隣の就業場所もあります。</a:t>
            </a:r>
            <a:endParaRPr kumimoji="1"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事業所へご相談ください。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9632" y="4731921"/>
            <a:ext cx="841325" cy="128714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2145" y="4731921"/>
            <a:ext cx="841325" cy="128714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275949" y="2440556"/>
            <a:ext cx="1087918" cy="901413"/>
          </a:xfrm>
          <a:prstGeom prst="rect">
            <a:avLst/>
          </a:prstGeom>
          <a:ln>
            <a:noFill/>
          </a:ln>
        </p:spPr>
      </p:pic>
      <p:pic>
        <p:nvPicPr>
          <p:cNvPr id="11" name="Picture 8" descr="\\file4.inside.mhlw.go.jp\個人領域4\UMYHH\ライン\くるま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37" b="-16482"/>
          <a:stretch/>
        </p:blipFill>
        <p:spPr bwMode="auto">
          <a:xfrm>
            <a:off x="-3731990" y="6782119"/>
            <a:ext cx="2410507" cy="37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星 5 11"/>
          <p:cNvSpPr/>
          <p:nvPr/>
        </p:nvSpPr>
        <p:spPr>
          <a:xfrm>
            <a:off x="5972895" y="5769349"/>
            <a:ext cx="484661" cy="418338"/>
          </a:xfrm>
          <a:prstGeom prst="star5">
            <a:avLst>
              <a:gd name="adj" fmla="val 2583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13" name="星 5 12"/>
          <p:cNvSpPr/>
          <p:nvPr/>
        </p:nvSpPr>
        <p:spPr>
          <a:xfrm>
            <a:off x="5602555" y="6304479"/>
            <a:ext cx="370340" cy="331138"/>
          </a:xfrm>
          <a:prstGeom prst="star5">
            <a:avLst>
              <a:gd name="adj" fmla="val 2583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5362" y="3762283"/>
            <a:ext cx="857250" cy="857250"/>
          </a:xfrm>
          <a:prstGeom prst="rect">
            <a:avLst/>
          </a:prstGeom>
        </p:spPr>
      </p:pic>
      <p:pic>
        <p:nvPicPr>
          <p:cNvPr id="15" name="Picture 3" descr="E:\USR\UMPMJS\デスクトップ\280914掲載\フレーム・ライン\ライン\truck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" t="2424" r="91637" b="-9570"/>
          <a:stretch/>
        </p:blipFill>
        <p:spPr bwMode="auto">
          <a:xfrm>
            <a:off x="-3291099" y="1930443"/>
            <a:ext cx="1285005" cy="11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DBDBDB"/>
              </a:clrFrom>
              <a:clrTo>
                <a:srgbClr val="DBDB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0" y="239947"/>
            <a:ext cx="988314" cy="781745"/>
          </a:xfrm>
          <a:prstGeom prst="rect">
            <a:avLst/>
          </a:prstGeom>
        </p:spPr>
      </p:pic>
      <p:pic>
        <p:nvPicPr>
          <p:cNvPr id="17" name="Picture 3" descr="E:\USR\UMPMJS\デスクトップ\280914掲載\フレーム・ライン\ライン\truck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" t="2424" r="82362" b="-9570"/>
          <a:stretch/>
        </p:blipFill>
        <p:spPr bwMode="auto">
          <a:xfrm>
            <a:off x="2403526" y="6950391"/>
            <a:ext cx="2462436" cy="104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DBDBDB"/>
              </a:clrFrom>
              <a:clrTo>
                <a:srgbClr val="DBDB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034" y="239947"/>
            <a:ext cx="988314" cy="781745"/>
          </a:xfrm>
          <a:prstGeom prst="rect">
            <a:avLst/>
          </a:prstGeom>
        </p:spPr>
      </p:pic>
      <p:pic>
        <p:nvPicPr>
          <p:cNvPr id="19" name="Picture 3" descr="E:\USR\UMPMJS\デスクトップ\280914掲載\フレーム・ライン\ライン\truck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" t="2424" r="82362" b="-9570"/>
          <a:stretch/>
        </p:blipFill>
        <p:spPr bwMode="auto">
          <a:xfrm>
            <a:off x="19780" y="6990036"/>
            <a:ext cx="2462436" cy="104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E:\USR\UMPMJS\デスクトップ\280914掲載\フレーム・ライン\ライン\truck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" t="2424" r="82362" b="-9570"/>
          <a:stretch/>
        </p:blipFill>
        <p:spPr bwMode="auto">
          <a:xfrm>
            <a:off x="4561844" y="6977068"/>
            <a:ext cx="2462436" cy="104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054854"/>
              </p:ext>
            </p:extLst>
          </p:nvPr>
        </p:nvGraphicFramePr>
        <p:xfrm>
          <a:off x="400050" y="2372030"/>
          <a:ext cx="6341317" cy="2299275"/>
        </p:xfrm>
        <a:graphic>
          <a:graphicData uri="http://schemas.openxmlformats.org/drawingml/2006/table">
            <a:tbl>
              <a:tblPr/>
              <a:tblGrid>
                <a:gridCol w="1534203">
                  <a:extLst>
                    <a:ext uri="{9D8B030D-6E8A-4147-A177-3AD203B41FA5}">
                      <a16:colId xmlns:a16="http://schemas.microsoft.com/office/drawing/2014/main" val="3062009096"/>
                    </a:ext>
                  </a:extLst>
                </a:gridCol>
                <a:gridCol w="903751">
                  <a:extLst>
                    <a:ext uri="{9D8B030D-6E8A-4147-A177-3AD203B41FA5}">
                      <a16:colId xmlns:a16="http://schemas.microsoft.com/office/drawing/2014/main" val="4130068496"/>
                    </a:ext>
                  </a:extLst>
                </a:gridCol>
                <a:gridCol w="844290">
                  <a:extLst>
                    <a:ext uri="{9D8B030D-6E8A-4147-A177-3AD203B41FA5}">
                      <a16:colId xmlns:a16="http://schemas.microsoft.com/office/drawing/2014/main" val="1161897643"/>
                    </a:ext>
                  </a:extLst>
                </a:gridCol>
                <a:gridCol w="1893712">
                  <a:extLst>
                    <a:ext uri="{9D8B030D-6E8A-4147-A177-3AD203B41FA5}">
                      <a16:colId xmlns:a16="http://schemas.microsoft.com/office/drawing/2014/main" val="49326044"/>
                    </a:ext>
                  </a:extLst>
                </a:gridCol>
                <a:gridCol w="1165361">
                  <a:extLst>
                    <a:ext uri="{9D8B030D-6E8A-4147-A177-3AD203B41FA5}">
                      <a16:colId xmlns:a16="http://schemas.microsoft.com/office/drawing/2014/main" val="2948991144"/>
                    </a:ext>
                  </a:extLst>
                </a:gridCol>
              </a:tblGrid>
              <a:tr h="484881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職種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2F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雇用形態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2F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年齢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2F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免許・資格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2F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求人番号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2F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272653"/>
                  </a:ext>
                </a:extLst>
              </a:tr>
              <a:tr h="907197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集配ドライバー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正社員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不問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５トン限定準中型自動車免許　</a:t>
                      </a: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必須</a:t>
                      </a:r>
                      <a:endParaRPr lang="en-US" altLang="ja-JP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ctr" rtl="0" fontAlgn="ctr"/>
                      <a:endParaRPr lang="en-US" altLang="ja-JP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普通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自動車運転免許　必須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游ゴシック" panose="020B0400000000000000" pitchFamily="50" charset="-128"/>
                          <a:hlinkClick r:id="rId10"/>
                        </a:rPr>
                        <a:t>27080-13916951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938916"/>
                  </a:ext>
                </a:extLst>
              </a:tr>
              <a:tr h="907197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夜間業務員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準社員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１８歳以上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フォークリフト運転技能者</a:t>
                      </a:r>
                      <a:b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あれば尚可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游ゴシック" panose="020B0400000000000000" pitchFamily="50" charset="-128"/>
                          <a:hlinkClick r:id="rId11"/>
                        </a:rPr>
                        <a:t>27080-13917151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18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149343"/>
      </p:ext>
    </p:extLst>
  </p:cSld>
  <p:clrMapOvr>
    <a:masterClrMapping/>
  </p:clrMapOvr>
</p:sld>
</file>

<file path=ppt/theme/theme1.xml><?xml version="1.0" encoding="utf-8"?>
<a:theme xmlns:a="http://schemas.openxmlformats.org/drawingml/2006/main" name="スライス">
  <a:themeElements>
    <a:clrScheme name="スライス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スライ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スライ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Words>308</Words>
  <PresentationFormat>A4 210 x 297 mm</PresentationFormat>
  <Paragraphs>65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HGPｺﾞｼｯｸM</vt:lpstr>
      <vt:lpstr>HGP創英角ｺﾞｼｯｸUB</vt:lpstr>
      <vt:lpstr>HGP創英角ﾎﾟｯﾌﾟ体</vt:lpstr>
      <vt:lpstr>HGS創英角ﾎﾟｯﾌﾟ体</vt:lpstr>
      <vt:lpstr>HG丸ｺﾞｼｯｸM-PRO</vt:lpstr>
      <vt:lpstr>メイリオ</vt:lpstr>
      <vt:lpstr>游ゴシック</vt:lpstr>
      <vt:lpstr>Arial</vt:lpstr>
      <vt:lpstr>Century Gothic</vt:lpstr>
      <vt:lpstr>Wingdings 3</vt:lpstr>
      <vt:lpstr>スライス</vt:lpstr>
      <vt:lpstr>PowerPoint プレゼンテーション</vt:lpstr>
      <vt:lpstr>＊就職相談会求人＊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