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3"/>
  </p:notesMasterIdLst>
  <p:sldIdLst>
    <p:sldId id="263" r:id="rId2"/>
  </p:sldIdLst>
  <p:sldSz cx="7559675" cy="10691813"/>
  <p:notesSz cx="6805613" cy="99393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GP創英角ﾎﾟｯﾌﾟ体" panose="040B0A00000000000000" pitchFamily="50" charset="-128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HGS創英角ｺﾞｼｯｸUB" panose="020B0900000000000000" pitchFamily="50" charset="-128"/>
      <p:regular r:id="rId11"/>
    </p:embeddedFont>
    <p:embeddedFont>
      <p:font typeface="HGPｺﾞｼｯｸM" panose="020B0600000000000000" pitchFamily="50" charset="-128"/>
      <p:regular r:id="rId12"/>
    </p:embeddedFont>
    <p:embeddedFont>
      <p:font typeface="07やさしさゴシック" panose="020B0600070205080204" charset="-128"/>
      <p:regular r:id="rId13"/>
    </p:embeddedFont>
    <p:embeddedFont>
      <p:font typeface="游ゴシック Light" panose="020B0300000000000000" pitchFamily="50" charset="-128"/>
      <p:regular r:id="rId14"/>
    </p:embeddedFont>
    <p:embeddedFont>
      <p:font typeface="HGｺﾞｼｯｸE" panose="020B0909000000000000" pitchFamily="49" charset="-128"/>
      <p:regular r:id="rId15"/>
    </p:embeddedFont>
    <p:embeddedFont>
      <p:font typeface="游ゴシック" panose="020B0400000000000000" pitchFamily="50" charset="-128"/>
      <p:regular r:id="rId16"/>
      <p:bold r:id="rId17"/>
    </p:embeddedFont>
    <p:embeddedFont>
      <p:font typeface="あんずもじ2020" panose="020B0600070205080204" charset="-128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99"/>
    <a:srgbClr val="FF9999"/>
    <a:srgbClr val="00CC5C"/>
    <a:srgbClr val="FFFF99"/>
    <a:srgbClr val="CCCCFF"/>
    <a:srgbClr val="CC99FF"/>
    <a:srgbClr val="CC66FF"/>
    <a:srgbClr val="99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047" autoAdjust="0"/>
  </p:normalViewPr>
  <p:slideViewPr>
    <p:cSldViewPr snapToGrid="0">
      <p:cViewPr varScale="1">
        <p:scale>
          <a:sx n="65" d="100"/>
          <a:sy n="65" d="100"/>
        </p:scale>
        <p:origin x="16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7.fntdata" Type="http://schemas.openxmlformats.org/officeDocument/2006/relationships/font"/><Relationship Id="rId11" Target="fonts/font8.fntdata" Type="http://schemas.openxmlformats.org/officeDocument/2006/relationships/font"/><Relationship Id="rId12" Target="fonts/font9.fntdata" Type="http://schemas.openxmlformats.org/officeDocument/2006/relationships/font"/><Relationship Id="rId13" Target="fonts/font10.fntdata" Type="http://schemas.openxmlformats.org/officeDocument/2006/relationships/font"/><Relationship Id="rId14" Target="fonts/font11.fntdata" Type="http://schemas.openxmlformats.org/officeDocument/2006/relationships/font"/><Relationship Id="rId15" Target="fonts/font12.fntdata" Type="http://schemas.openxmlformats.org/officeDocument/2006/relationships/font"/><Relationship Id="rId16" Target="fonts/font13.fntdata" Type="http://schemas.openxmlformats.org/officeDocument/2006/relationships/font"/><Relationship Id="rId17" Target="fonts/font14.fntdata" Type="http://schemas.openxmlformats.org/officeDocument/2006/relationships/font"/><Relationship Id="rId18" Target="fonts/font15.fntdata" Type="http://schemas.openxmlformats.org/officeDocument/2006/relationships/font"/><Relationship Id="rId19" Target="presProps.xml" Type="http://schemas.openxmlformats.org/officeDocument/2006/relationships/presProps"/><Relationship Id="rId2" Target="slides/slide1.xml" Type="http://schemas.openxmlformats.org/officeDocument/2006/relationships/slide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fonts/font1.fntdata" Type="http://schemas.openxmlformats.org/officeDocument/2006/relationships/font"/><Relationship Id="rId5" Target="fonts/font2.fntdata" Type="http://schemas.openxmlformats.org/officeDocument/2006/relationships/font"/><Relationship Id="rId6" Target="fonts/font3.fntdata" Type="http://schemas.openxmlformats.org/officeDocument/2006/relationships/font"/><Relationship Id="rId7" Target="fonts/font4.fntdata" Type="http://schemas.openxmlformats.org/officeDocument/2006/relationships/font"/><Relationship Id="rId8" Target="fonts/font5.fntdata" Type="http://schemas.openxmlformats.org/officeDocument/2006/relationships/font"/><Relationship Id="rId9" Target="fonts/font6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557" cy="497613"/>
          </a:xfrm>
          <a:prstGeom prst="rect">
            <a:avLst/>
          </a:prstGeom>
        </p:spPr>
        <p:txBody>
          <a:bodyPr vert="horz" lIns="93338" tIns="46670" rIns="93338" bIns="4667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430" y="1"/>
            <a:ext cx="2948557" cy="497613"/>
          </a:xfrm>
          <a:prstGeom prst="rect">
            <a:avLst/>
          </a:prstGeom>
        </p:spPr>
        <p:txBody>
          <a:bodyPr vert="horz" lIns="93338" tIns="46670" rIns="93338" bIns="46670" rtlCol="0"/>
          <a:lstStyle>
            <a:lvl1pPr algn="r">
              <a:defRPr sz="1200"/>
            </a:lvl1pPr>
          </a:lstStyle>
          <a:p>
            <a:fld id="{BCA99BCB-6E88-4DC6-A6D1-E6B7FAF450A9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8" tIns="46670" rIns="93338" bIns="466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874"/>
            <a:ext cx="5444490" cy="3913049"/>
          </a:xfrm>
          <a:prstGeom prst="rect">
            <a:avLst/>
          </a:prstGeom>
        </p:spPr>
        <p:txBody>
          <a:bodyPr vert="horz" lIns="93338" tIns="46670" rIns="93338" bIns="4667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726"/>
            <a:ext cx="2948557" cy="497613"/>
          </a:xfrm>
          <a:prstGeom prst="rect">
            <a:avLst/>
          </a:prstGeom>
        </p:spPr>
        <p:txBody>
          <a:bodyPr vert="horz" lIns="93338" tIns="46670" rIns="93338" bIns="4667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430" y="9441726"/>
            <a:ext cx="2948557" cy="497613"/>
          </a:xfrm>
          <a:prstGeom prst="rect">
            <a:avLst/>
          </a:prstGeom>
        </p:spPr>
        <p:txBody>
          <a:bodyPr vert="horz" lIns="93338" tIns="46670" rIns="93338" bIns="46670" rtlCol="0" anchor="b"/>
          <a:lstStyle>
            <a:lvl1pPr algn="r">
              <a:defRPr sz="1200"/>
            </a:lvl1pPr>
          </a:lstStyle>
          <a:p>
            <a:fld id="{45CA58DA-7D31-4A51-8019-F0A553582A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51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76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552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830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3106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382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658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935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6212" algn="l" defTabSz="586552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A58DA-7D31-4A51-8019-F0A553582A3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31762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2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49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89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49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66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37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7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28024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3DAB-93F2-47C4-99A9-27A2F92E788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5968-013B-4B8B-AE40-3444ED3A7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616">
            <a:off x="4587814" y="137053"/>
            <a:ext cx="2964744" cy="944981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628">
            <a:off x="-44230" y="40117"/>
            <a:ext cx="2890281" cy="9783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37145" y="668018"/>
            <a:ext cx="7494348" cy="9848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5800" b="1" spc="-300" dirty="0" smtClean="0">
                <a:solidFill>
                  <a:schemeClr val="accent6">
                    <a:lumMod val="50000"/>
                  </a:schemeClr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ナースセンター</a:t>
            </a:r>
            <a:endParaRPr lang="ja-JP" altLang="en-US" sz="5800" b="1" spc="-300" dirty="0">
              <a:solidFill>
                <a:schemeClr val="accent6">
                  <a:lumMod val="50000"/>
                </a:schemeClr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182153" y="1012015"/>
            <a:ext cx="1249697" cy="1249697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44045" y="1357469"/>
            <a:ext cx="1400719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ja-JP" altLang="en-US" sz="3200" b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あんずもじ2020" panose="02000600000000000000" pitchFamily="2" charset="-128"/>
                <a:ea typeface="あんずもじ2020" panose="02000600000000000000" pitchFamily="2" charset="-128"/>
              </a:rPr>
              <a:t>予約制</a:t>
            </a:r>
            <a:endParaRPr lang="ja-JP" altLang="en-US" sz="3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1358881" y="1453128"/>
            <a:ext cx="4283905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6000" b="1" spc="300" dirty="0" smtClean="0">
                <a:solidFill>
                  <a:schemeClr val="accent6">
                    <a:lumMod val="50000"/>
                  </a:schemeClr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巡回相談</a:t>
            </a:r>
            <a:endParaRPr lang="ja-JP" altLang="en-US" sz="6000" b="1" spc="300" dirty="0">
              <a:solidFill>
                <a:schemeClr val="accent6">
                  <a:lumMod val="50000"/>
                </a:schemeClr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48" name="フローチャート: 端子 47"/>
          <p:cNvSpPr/>
          <p:nvPr/>
        </p:nvSpPr>
        <p:spPr>
          <a:xfrm>
            <a:off x="4778837" y="1478911"/>
            <a:ext cx="2653331" cy="830262"/>
          </a:xfrm>
          <a:prstGeom prst="flowChartTerminator">
            <a:avLst/>
          </a:prstGeom>
          <a:solidFill>
            <a:srgbClr val="CC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これから看護師を目指したい</a:t>
            </a:r>
            <a:endParaRPr lang="en-US" altLang="ja-JP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資格を</a:t>
            </a:r>
            <a:r>
              <a:rPr lang="ja-JP" alt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</a:t>
            </a:r>
            <a:r>
              <a:rPr lang="ja-JP" alt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かして就職したい方</a:t>
            </a:r>
            <a:endParaRPr lang="en-US" altLang="ja-JP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303550" y="9839000"/>
            <a:ext cx="158199" cy="7492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15" dirty="0"/>
              <a:t>　　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46257" y="2744166"/>
            <a:ext cx="6798275" cy="985908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ナースとして働いてきた経験豊富な相談員が、ハローワークを巡回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し職業</a:t>
            </a:r>
            <a:r>
              <a:rPr lang="ja-JP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相談を実施します！最新の医療技術に関する知識、おすすめの病院情報など、専門的なご相談にも応じます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！</a:t>
            </a: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153" y="9700292"/>
            <a:ext cx="7062594" cy="141252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2448842"/>
            <a:ext cx="7515630" cy="149040"/>
          </a:xfrm>
          <a:prstGeom prst="rect">
            <a:avLst/>
          </a:prstGeom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14510"/>
              </p:ext>
            </p:extLst>
          </p:nvPr>
        </p:nvGraphicFramePr>
        <p:xfrm>
          <a:off x="403158" y="7001272"/>
          <a:ext cx="6943307" cy="205257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57218">
                  <a:extLst>
                    <a:ext uri="{9D8B030D-6E8A-4147-A177-3AD203B41FA5}">
                      <a16:colId xmlns:a16="http://schemas.microsoft.com/office/drawing/2014/main" val="2275230154"/>
                    </a:ext>
                  </a:extLst>
                </a:gridCol>
                <a:gridCol w="1157218">
                  <a:extLst>
                    <a:ext uri="{9D8B030D-6E8A-4147-A177-3AD203B41FA5}">
                      <a16:colId xmlns:a16="http://schemas.microsoft.com/office/drawing/2014/main" val="3287836791"/>
                    </a:ext>
                  </a:extLst>
                </a:gridCol>
                <a:gridCol w="1157218">
                  <a:extLst>
                    <a:ext uri="{9D8B030D-6E8A-4147-A177-3AD203B41FA5}">
                      <a16:colId xmlns:a16="http://schemas.microsoft.com/office/drawing/2014/main" val="2656168147"/>
                    </a:ext>
                  </a:extLst>
                </a:gridCol>
                <a:gridCol w="1157218">
                  <a:extLst>
                    <a:ext uri="{9D8B030D-6E8A-4147-A177-3AD203B41FA5}">
                      <a16:colId xmlns:a16="http://schemas.microsoft.com/office/drawing/2014/main" val="2824984459"/>
                    </a:ext>
                  </a:extLst>
                </a:gridCol>
                <a:gridCol w="1157218">
                  <a:extLst>
                    <a:ext uri="{9D8B030D-6E8A-4147-A177-3AD203B41FA5}">
                      <a16:colId xmlns:a16="http://schemas.microsoft.com/office/drawing/2014/main" val="2728624581"/>
                    </a:ext>
                  </a:extLst>
                </a:gridCol>
                <a:gridCol w="165317">
                  <a:extLst>
                    <a:ext uri="{9D8B030D-6E8A-4147-A177-3AD203B41FA5}">
                      <a16:colId xmlns:a16="http://schemas.microsoft.com/office/drawing/2014/main" val="909008602"/>
                    </a:ext>
                  </a:extLst>
                </a:gridCol>
                <a:gridCol w="991900">
                  <a:extLst>
                    <a:ext uri="{9D8B030D-6E8A-4147-A177-3AD203B41FA5}">
                      <a16:colId xmlns:a16="http://schemas.microsoft.com/office/drawing/2014/main" val="731177093"/>
                    </a:ext>
                  </a:extLst>
                </a:gridCol>
              </a:tblGrid>
              <a:tr h="644846">
                <a:tc gridSpan="6">
                  <a:txBody>
                    <a:bodyPr/>
                    <a:lstStyle/>
                    <a:p>
                      <a:r>
                        <a:rPr lang="ja-JP" altLang="en-US" dirty="0" smtClean="0"/>
                        <a:t>　　</a:t>
                      </a:r>
                      <a:endParaRPr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885592"/>
                  </a:ext>
                </a:extLst>
              </a:tr>
              <a:tr h="1407732"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654691"/>
                  </a:ext>
                </a:extLst>
              </a:tr>
            </a:tbl>
          </a:graphicData>
        </a:graphic>
      </p:graphicFrame>
      <p:sp>
        <p:nvSpPr>
          <p:cNvPr id="61" name="正方形/長方形 60"/>
          <p:cNvSpPr/>
          <p:nvPr/>
        </p:nvSpPr>
        <p:spPr>
          <a:xfrm>
            <a:off x="1543899" y="7005940"/>
            <a:ext cx="4917160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3600" spc="-32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令和７年度　開催</a:t>
            </a:r>
            <a:r>
              <a:rPr lang="ja-JP" altLang="en-US" sz="3600" spc="-3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日程</a:t>
            </a:r>
          </a:p>
        </p:txBody>
      </p:sp>
      <p:grpSp>
        <p:nvGrpSpPr>
          <p:cNvPr id="98" name="グループ化 97"/>
          <p:cNvGrpSpPr/>
          <p:nvPr/>
        </p:nvGrpSpPr>
        <p:grpSpPr>
          <a:xfrm>
            <a:off x="674750" y="8573022"/>
            <a:ext cx="424390" cy="425718"/>
            <a:chOff x="4177653" y="3752598"/>
            <a:chExt cx="424390" cy="425718"/>
          </a:xfrm>
        </p:grpSpPr>
        <p:sp>
          <p:nvSpPr>
            <p:cNvPr id="99" name="楕円 98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177653" y="3752598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b="1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b="1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pic>
        <p:nvPicPr>
          <p:cNvPr id="109" name="図 10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35914" r="16457" b="-22034"/>
          <a:stretch/>
        </p:blipFill>
        <p:spPr>
          <a:xfrm rot="19753415">
            <a:off x="96909" y="7218986"/>
            <a:ext cx="1528019" cy="60744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35914" r="16457" b="-22034"/>
          <a:stretch/>
        </p:blipFill>
        <p:spPr>
          <a:xfrm rot="1916735">
            <a:off x="5856216" y="7279761"/>
            <a:ext cx="1528019" cy="607440"/>
          </a:xfrm>
          <a:prstGeom prst="rect">
            <a:avLst/>
          </a:prstGeom>
        </p:spPr>
      </p:pic>
      <p:sp>
        <p:nvSpPr>
          <p:cNvPr id="84" name="正方形/長方形 83"/>
          <p:cNvSpPr/>
          <p:nvPr/>
        </p:nvSpPr>
        <p:spPr>
          <a:xfrm>
            <a:off x="-684463" y="11112646"/>
            <a:ext cx="675464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u="sng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対象者：看護師</a:t>
            </a:r>
            <a:r>
              <a:rPr lang="ja-JP" altLang="en-US" sz="1300" u="sng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免許があり</a:t>
            </a:r>
            <a:r>
              <a:rPr lang="ja-JP" altLang="en-US" sz="1300" u="sng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、医療機関への就業を希望</a:t>
            </a:r>
            <a:r>
              <a:rPr lang="ja-JP" altLang="en-US" sz="1300" u="sng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している</a:t>
            </a:r>
            <a:r>
              <a:rPr lang="ja-JP" altLang="en-US" sz="1300" u="sng" dirty="0" smtClean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方が対象となります</a:t>
            </a:r>
            <a:endParaRPr lang="en-US" altLang="ja-JP" sz="1300" u="sng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>
            <a:off x="1682194" y="8565634"/>
            <a:ext cx="408217" cy="436888"/>
            <a:chOff x="4193826" y="3741428"/>
            <a:chExt cx="408217" cy="436888"/>
          </a:xfrm>
        </p:grpSpPr>
        <p:sp>
          <p:nvSpPr>
            <p:cNvPr id="104" name="楕円 103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4193826" y="3741428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446257" y="9752284"/>
            <a:ext cx="6858000" cy="858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お問い合わせ先</a:t>
            </a:r>
            <a:r>
              <a:rPr kumimoji="1" lang="en-US" altLang="ja-JP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ハローワーク</a:t>
            </a:r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岸和田　人材確保対策コーナー</a:t>
            </a:r>
            <a:endParaRPr kumimoji="1" lang="en-US" altLang="ja-JP" sz="14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　 ☎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０７２－４３１－５５４１</a:t>
            </a:r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（部門コード：４１＃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</a:t>
            </a:r>
            <a:endParaRPr lang="en-US" altLang="ja-JP" sz="14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1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kumimoji="1" lang="ja-JP" altLang="en-US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ＨＰ</a:t>
            </a:r>
            <a:r>
              <a:rPr kumimoji="1" lang="en-US" altLang="ja-JP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】https://jsite.mhlw.go.jp/</a:t>
            </a:r>
            <a:r>
              <a:rPr kumimoji="1" lang="en-US" altLang="ja-JP" sz="1400" dirty="0" err="1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osaka-hellowork</a:t>
            </a:r>
            <a:r>
              <a:rPr kumimoji="1" lang="en-US" altLang="ja-JP" sz="1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/list/kishiwada.html</a:t>
            </a:r>
            <a:endParaRPr kumimoji="1" lang="ja-JP" altLang="en-US" sz="14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59" y="9839000"/>
            <a:ext cx="655779" cy="65577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256032" y="3834993"/>
            <a:ext cx="7090433" cy="2989269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対象者：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准看護師、看護師、保健師、助産師</a:t>
            </a:r>
            <a:endParaRPr kumimoji="1"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 の資格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をお持ちの方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会場：　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ハローワーク岸和田　１階　応接ブース</a:t>
            </a:r>
            <a:endParaRPr kumimoji="1"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（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岸和田市作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才町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１２６４）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予約：　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電話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もしくは</a:t>
            </a:r>
            <a:r>
              <a:rPr kumimoji="1" lang="ja-JP" altLang="en-US" sz="2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総合案内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にて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お申し込み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０７２－４３１－５５４１（部門コード：４１＃）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 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受付時間：平日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8:30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17:15</a:t>
            </a:r>
            <a:r>
              <a:rPr kumimoji="1" lang="ja-JP" altLang="en-US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2115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03157" y="9133356"/>
            <a:ext cx="6943307" cy="5473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：１３：００</a:t>
            </a:r>
            <a:r>
              <a:rPr kumimoji="1"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～１６：００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（各人３０分予約制）</a:t>
            </a:r>
            <a:endParaRPr kumimoji="1" lang="en-US" altLang="ja-JP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4842060" y="6505099"/>
            <a:ext cx="2568124" cy="474547"/>
          </a:xfrm>
          <a:prstGeom prst="wedgeRoundRectCallout">
            <a:avLst>
              <a:gd name="adj1" fmla="val 15284"/>
              <a:gd name="adj2" fmla="val -39354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雇用保険受給中の方は</a:t>
            </a:r>
            <a:endParaRPr kumimoji="1" lang="en-US" altLang="ja-JP" sz="14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求職活動実績になります！</a:t>
            </a:r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57593" y="7675672"/>
            <a:ext cx="1014266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800" spc="-324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en-US" altLang="ja-JP" sz="2600" spc="-324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91446" y="7660971"/>
            <a:ext cx="1014266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8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４日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391804" y="7672963"/>
            <a:ext cx="1014266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8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2600" spc="-324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23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418773" y="7699582"/>
            <a:ext cx="1014266" cy="8925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8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en-US" altLang="ja-JP" sz="2600" spc="-324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18851" y="7699582"/>
            <a:ext cx="1014266" cy="89255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en-US" altLang="ja-JP" sz="2600" spc="-324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22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465411" y="7682575"/>
            <a:ext cx="972464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78" y="3544935"/>
            <a:ext cx="1442171" cy="2292291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2670837" y="8579995"/>
            <a:ext cx="424390" cy="425718"/>
            <a:chOff x="4177653" y="3752598"/>
            <a:chExt cx="424390" cy="425718"/>
          </a:xfrm>
        </p:grpSpPr>
        <p:sp>
          <p:nvSpPr>
            <p:cNvPr id="54" name="楕円 53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4177653" y="3752598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b="1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b="1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664308" y="8553198"/>
            <a:ext cx="423002" cy="439757"/>
            <a:chOff x="4179041" y="3738559"/>
            <a:chExt cx="423002" cy="439757"/>
          </a:xfrm>
        </p:grpSpPr>
        <p:sp>
          <p:nvSpPr>
            <p:cNvPr id="59" name="楕円 58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4179041" y="3738559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b="1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b="1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4670658" y="8589165"/>
            <a:ext cx="423639" cy="409132"/>
            <a:chOff x="4178404" y="3769184"/>
            <a:chExt cx="423639" cy="409132"/>
          </a:xfrm>
        </p:grpSpPr>
        <p:sp>
          <p:nvSpPr>
            <p:cNvPr id="63" name="楕円 62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178404" y="3769184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b="1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b="1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721595" y="8565634"/>
            <a:ext cx="424390" cy="425718"/>
            <a:chOff x="4177653" y="3752598"/>
            <a:chExt cx="424390" cy="425718"/>
          </a:xfrm>
        </p:grpSpPr>
        <p:sp>
          <p:nvSpPr>
            <p:cNvPr id="66" name="楕円 65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177653" y="3752598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b="1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b="1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cxnSp>
        <p:nvCxnSpPr>
          <p:cNvPr id="9" name="直線コネクタ 8"/>
          <p:cNvCxnSpPr/>
          <p:nvPr/>
        </p:nvCxnSpPr>
        <p:spPr>
          <a:xfrm>
            <a:off x="1364390" y="7721624"/>
            <a:ext cx="16607" cy="138926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2373080" y="7738827"/>
            <a:ext cx="4648" cy="132146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349214" y="7681231"/>
            <a:ext cx="16607" cy="138926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362578" y="7685885"/>
            <a:ext cx="16607" cy="138926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380221" y="7659810"/>
            <a:ext cx="16607" cy="138926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69468"/>
              </p:ext>
            </p:extLst>
          </p:nvPr>
        </p:nvGraphicFramePr>
        <p:xfrm>
          <a:off x="8509819" y="7704263"/>
          <a:ext cx="965333" cy="1414161"/>
        </p:xfrm>
        <a:graphic>
          <a:graphicData uri="http://schemas.openxmlformats.org/drawingml/2006/table">
            <a:tbl>
              <a:tblPr/>
              <a:tblGrid>
                <a:gridCol w="965333">
                  <a:extLst>
                    <a:ext uri="{9D8B030D-6E8A-4147-A177-3AD203B41FA5}">
                      <a16:colId xmlns:a16="http://schemas.microsoft.com/office/drawing/2014/main" val="1940798172"/>
                    </a:ext>
                  </a:extLst>
                </a:gridCol>
              </a:tblGrid>
              <a:tr h="141416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192093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82165"/>
              </p:ext>
            </p:extLst>
          </p:nvPr>
        </p:nvGraphicFramePr>
        <p:xfrm>
          <a:off x="6429200" y="7670037"/>
          <a:ext cx="980984" cy="1416008"/>
        </p:xfrm>
        <a:graphic>
          <a:graphicData uri="http://schemas.openxmlformats.org/drawingml/2006/table">
            <a:tbl>
              <a:tblPr/>
              <a:tblGrid>
                <a:gridCol w="980984">
                  <a:extLst>
                    <a:ext uri="{9D8B030D-6E8A-4147-A177-3AD203B41FA5}">
                      <a16:colId xmlns:a16="http://schemas.microsoft.com/office/drawing/2014/main" val="3150991515"/>
                    </a:ext>
                  </a:extLst>
                </a:gridCol>
              </a:tblGrid>
              <a:tr h="141600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76598"/>
                  </a:ext>
                </a:extLst>
              </a:tr>
            </a:tbl>
          </a:graphicData>
        </a:graphic>
      </p:graphicFrame>
      <p:sp>
        <p:nvSpPr>
          <p:cNvPr id="72" name="正方形/長方形 71"/>
          <p:cNvSpPr/>
          <p:nvPr/>
        </p:nvSpPr>
        <p:spPr>
          <a:xfrm>
            <a:off x="6441655" y="7663972"/>
            <a:ext cx="972464" cy="95410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8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２月</a:t>
            </a:r>
            <a:endParaRPr lang="en-US" altLang="ja-JP" sz="2600" spc="-324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25</a:t>
            </a:r>
            <a:r>
              <a:rPr lang="ja-JP" altLang="en-US" sz="2600" spc="-324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endParaRPr lang="ja-JP" altLang="en-US" sz="2600" spc="-324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6707497" y="8579995"/>
            <a:ext cx="424390" cy="425718"/>
            <a:chOff x="4177653" y="3752598"/>
            <a:chExt cx="424390" cy="425718"/>
          </a:xfrm>
        </p:grpSpPr>
        <p:sp>
          <p:nvSpPr>
            <p:cNvPr id="77" name="楕円 76"/>
            <p:cNvSpPr/>
            <p:nvPr/>
          </p:nvSpPr>
          <p:spPr>
            <a:xfrm>
              <a:off x="4203596" y="3779869"/>
              <a:ext cx="398447" cy="3984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4177653" y="3752598"/>
              <a:ext cx="339376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ja-JP" altLang="en-US" sz="2000" b="1" spc="-324" dirty="0" smtClean="0">
                  <a:solidFill>
                    <a:schemeClr val="bg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水</a:t>
              </a:r>
              <a:endParaRPr lang="ja-JP" altLang="en-US" sz="2000" b="1" spc="-324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2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009900"/>
            </a:gs>
            <a:gs pos="100000">
              <a:srgbClr val="5DC450"/>
            </a:gs>
            <a:gs pos="34000">
              <a:srgbClr val="92D050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 sz="2115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273</Words>
  <PresentationFormat>ユーザー設定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Calibri</vt:lpstr>
      <vt:lpstr>HGP創英角ﾎﾟｯﾌﾟ体</vt:lpstr>
      <vt:lpstr>Calibri Light</vt:lpstr>
      <vt:lpstr>Arial</vt:lpstr>
      <vt:lpstr>HGS創英角ｺﾞｼｯｸUB</vt:lpstr>
      <vt:lpstr>HGPｺﾞｼｯｸM</vt:lpstr>
      <vt:lpstr>07やさしさゴシック</vt:lpstr>
      <vt:lpstr>游ゴシック Light</vt:lpstr>
      <vt:lpstr>HGｺﾞｼｯｸE</vt:lpstr>
      <vt:lpstr>游ゴシック</vt:lpstr>
      <vt:lpstr>あんずもじ2020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