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906000" cy="6858000" type="A4"/>
  <p:notesSz cx="9939338" cy="6805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村光宏" initials="中村光宏" lastIdx="1" clrIdx="0">
    <p:extLst>
      <p:ext uri="{19B8F6BF-5375-455C-9EA6-DF929625EA0E}">
        <p15:presenceInfo xmlns:p15="http://schemas.microsoft.com/office/powerpoint/2012/main" userId="中村光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notesMasters/notesMaster1.xml" Type="http://schemas.openxmlformats.org/officeDocument/2006/relationships/notesMaster"/><Relationship Id="rId7" Target="commentAuthors.xml" Type="http://schemas.openxmlformats.org/officeDocument/2006/relationships/commentAuthors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8" y="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5D35-A6D5-4A4D-B4D6-28A62E55EDC7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631" y="3275086"/>
            <a:ext cx="7950078" cy="26794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430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8" y="6464300"/>
            <a:ext cx="430774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EAF21-18B4-4B2E-B1FE-D44E7838C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59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EAF21-18B4-4B2E-B1FE-D44E7838C3B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03537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78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2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0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1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7" y="2133601"/>
            <a:ext cx="3260725" cy="6034088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97302" y="2133601"/>
            <a:ext cx="3260725" cy="6034088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7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39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51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91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1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43181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5613-6C96-4100-BFFC-097E6D4401F5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4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3039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90" indent="-23739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1" y="4210"/>
            <a:ext cx="9777538" cy="4216880"/>
            <a:chOff x="6930" y="10735"/>
            <a:chExt cx="7810511" cy="3451735"/>
          </a:xfrm>
        </p:grpSpPr>
        <p:sp>
          <p:nvSpPr>
            <p:cNvPr id="4" name="正方形/長方形 3"/>
            <p:cNvSpPr/>
            <p:nvPr/>
          </p:nvSpPr>
          <p:spPr>
            <a:xfrm>
              <a:off x="6931" y="10735"/>
              <a:ext cx="1310573" cy="131690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</a:rPr>
                <a:t>ブース</a:t>
              </a:r>
              <a:endParaRPr lang="en-US" altLang="ja-JP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</a:rPr>
                <a:t>番号</a:t>
              </a:r>
              <a:endParaRPr lang="en-US" altLang="ja-JP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bg1"/>
                  </a:solidFill>
                </a:rPr>
                <a:t>（記入不要）</a:t>
              </a:r>
              <a:endParaRPr lang="en-US" altLang="ja-JP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1317503" y="10736"/>
              <a:ext cx="6499938" cy="13168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6000" b="1" dirty="0" smtClean="0">
                  <a:solidFill>
                    <a:schemeClr val="tx1"/>
                  </a:solidFill>
                </a:rPr>
                <a:t>企業名</a:t>
              </a:r>
              <a:endParaRPr lang="ja-JP" altLang="en-US" sz="6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930" y="2101737"/>
              <a:ext cx="5489885" cy="13607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 smtClean="0">
                  <a:solidFill>
                    <a:schemeClr val="tx1"/>
                  </a:solidFill>
                </a:rPr>
                <a:t>アピールポイントを</a:t>
              </a:r>
              <a:endParaRPr lang="en-US" altLang="ja-JP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800" dirty="0" smtClean="0">
                  <a:solidFill>
                    <a:schemeClr val="tx1"/>
                  </a:solidFill>
                </a:rPr>
                <a:t>ひとことでお願いします</a:t>
              </a:r>
              <a:endParaRPr lang="en-US" altLang="ja-JP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931" y="1325514"/>
              <a:ext cx="5496286" cy="77622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</a:rPr>
                <a:t>ひとことアピールポイント</a:t>
              </a:r>
              <a:endParaRPr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-1" y="4221092"/>
            <a:ext cx="9777537" cy="26369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写真や企業ロゴ</a:t>
            </a:r>
            <a:r>
              <a:rPr lang="ja-JP" altLang="en-US" sz="3200" dirty="0" smtClean="0">
                <a:solidFill>
                  <a:schemeClr val="tx1"/>
                </a:solidFill>
              </a:rPr>
              <a:t>など（３枚以上）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841432" y="1652532"/>
            <a:ext cx="936104" cy="90619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会社</a:t>
            </a:r>
            <a:r>
              <a:rPr lang="en-US" altLang="ja-JP" sz="1400" dirty="0"/>
              <a:t>HP</a:t>
            </a:r>
          </a:p>
          <a:p>
            <a:pPr algn="ctr"/>
            <a:r>
              <a:rPr lang="ja-JP" altLang="en-US" sz="1050" dirty="0"/>
              <a:t>（</a:t>
            </a:r>
            <a:r>
              <a:rPr lang="en-US" altLang="ja-JP" sz="1050" dirty="0"/>
              <a:t>2</a:t>
            </a:r>
            <a:r>
              <a:rPr lang="ja-JP" altLang="en-US" sz="1050" dirty="0"/>
              <a:t>次元</a:t>
            </a:r>
            <a:endParaRPr lang="en-US" altLang="ja-JP" sz="1050" dirty="0"/>
          </a:p>
          <a:p>
            <a:pPr algn="ctr"/>
            <a:r>
              <a:rPr lang="ja-JP" altLang="en-US" sz="1050" dirty="0"/>
              <a:t>バーコード）</a:t>
            </a:r>
            <a:endParaRPr lang="en-US" altLang="ja-JP" sz="105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6880490" y="1607456"/>
            <a:ext cx="2897046" cy="2613632"/>
            <a:chOff x="-15213103" y="4098663"/>
            <a:chExt cx="22249396" cy="810840"/>
          </a:xfrm>
        </p:grpSpPr>
        <p:sp>
          <p:nvSpPr>
            <p:cNvPr id="25" name="正方形/長方形 24"/>
            <p:cNvSpPr/>
            <p:nvPr/>
          </p:nvSpPr>
          <p:spPr>
            <a:xfrm>
              <a:off x="-15213095" y="4393779"/>
              <a:ext cx="22249388" cy="51572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・住所　　　　○○○○○○○ 　　</a:t>
              </a:r>
              <a:endParaRPr lang="en-US" altLang="ja-JP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・最寄駅　　　○○駅から徒歩○○分</a:t>
              </a:r>
              <a:endParaRPr lang="en-US" altLang="ja-JP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・創業　　　　昭和○○年</a:t>
              </a:r>
              <a:endParaRPr lang="en-US" altLang="ja-JP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・従業員数　　○○○名　</a:t>
              </a:r>
              <a:r>
                <a:rPr lang="ja-JP" altLang="en-US" sz="16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600" dirty="0">
                  <a:ln w="12700">
                    <a:noFill/>
                  </a:ln>
                  <a:noFill/>
                </a:rPr>
                <a:t>●</a:t>
              </a:r>
              <a:endParaRPr lang="en-US" altLang="ja-JP" sz="1600" dirty="0">
                <a:ln w="12700">
                  <a:noFill/>
                </a:ln>
                <a:noFill/>
              </a:endParaRPr>
            </a:p>
            <a:p>
              <a:endParaRPr lang="en-US" altLang="ja-JP" sz="600" dirty="0">
                <a:ln w="12700">
                  <a:noFill/>
                </a:ln>
                <a:noFill/>
              </a:endParaRPr>
            </a:p>
            <a:p>
              <a:endParaRPr lang="ja-JP" altLang="en-US" sz="600" dirty="0">
                <a:ln w="12700">
                  <a:noFill/>
                </a:ln>
                <a:noFill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-15213103" y="4098663"/>
              <a:ext cx="14073483" cy="295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企業概要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47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/>
          <p:cNvGrpSpPr/>
          <p:nvPr/>
        </p:nvGrpSpPr>
        <p:grpSpPr>
          <a:xfrm>
            <a:off x="1" y="1620409"/>
            <a:ext cx="9849543" cy="2668010"/>
            <a:chOff x="31314" y="2277895"/>
            <a:chExt cx="6724649" cy="1400283"/>
          </a:xfrm>
        </p:grpSpPr>
        <p:sp>
          <p:nvSpPr>
            <p:cNvPr id="30" name="正方形/長方形 29"/>
            <p:cNvSpPr/>
            <p:nvPr/>
          </p:nvSpPr>
          <p:spPr>
            <a:xfrm>
              <a:off x="31315" y="2698021"/>
              <a:ext cx="6724648" cy="98015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企業</a:t>
              </a:r>
              <a:r>
                <a:rPr lang="ja-JP" altLang="en-US" sz="24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</a:t>
              </a:r>
              <a:r>
                <a:rPr lang="ja-JP" altLang="en-US" sz="24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特長や</a:t>
              </a:r>
              <a:r>
                <a:rPr lang="ja-JP" altLang="en-US" sz="24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事業内容などを簡潔に記載して</a:t>
              </a:r>
              <a:r>
                <a:rPr lang="ja-JP" altLang="en-US" sz="24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ください</a:t>
              </a:r>
              <a:endParaRPr lang="en-US" altLang="ja-JP" sz="2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1314" y="2277895"/>
              <a:ext cx="6724649" cy="420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企業の</a:t>
              </a:r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特長・</a:t>
              </a:r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事業内容など</a:t>
              </a: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1" y="4293097"/>
            <a:ext cx="9849544" cy="2564904"/>
            <a:chOff x="43028" y="4826473"/>
            <a:chExt cx="6704950" cy="1581927"/>
          </a:xfrm>
        </p:grpSpPr>
        <p:sp>
          <p:nvSpPr>
            <p:cNvPr id="33" name="正方形/長方形 32"/>
            <p:cNvSpPr/>
            <p:nvPr/>
          </p:nvSpPr>
          <p:spPr>
            <a:xfrm>
              <a:off x="43028" y="5359411"/>
              <a:ext cx="6704950" cy="104898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・○○○○</a:t>
              </a:r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</a:t>
              </a:r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求人番号：○○○○○－○○○○○○</a:t>
              </a:r>
              <a:endParaRPr lang="en-US" altLang="ja-JP" sz="20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・○○○○</a:t>
              </a:r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</a:t>
              </a:r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求人番号：○○○○○－○○○○○○</a:t>
              </a:r>
              <a:endParaRPr lang="en-US" altLang="ja-JP" sz="20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3028" y="4826473"/>
              <a:ext cx="6704950" cy="5329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就職面接会対象求人（</a:t>
              </a:r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職種、</a:t>
              </a:r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求人番号）</a:t>
              </a:r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-1" y="4210"/>
            <a:ext cx="1640633" cy="160881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ブース</a:t>
            </a:r>
            <a:endParaRPr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番号</a:t>
            </a:r>
            <a:endParaRPr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（記入不要）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40632" y="4211"/>
            <a:ext cx="8208912" cy="16088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0" b="1" dirty="0" smtClean="0">
                <a:solidFill>
                  <a:schemeClr val="tx1"/>
                </a:solidFill>
              </a:rPr>
              <a:t>企業名</a:t>
            </a:r>
            <a:endParaRPr lang="ja-JP" alt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2" y="4210"/>
            <a:ext cx="9777538" cy="4216880"/>
            <a:chOff x="6930" y="10735"/>
            <a:chExt cx="7810510" cy="3451735"/>
          </a:xfrm>
        </p:grpSpPr>
        <p:sp>
          <p:nvSpPr>
            <p:cNvPr id="4" name="正方形/長方形 3"/>
            <p:cNvSpPr/>
            <p:nvPr/>
          </p:nvSpPr>
          <p:spPr>
            <a:xfrm>
              <a:off x="6931" y="10735"/>
              <a:ext cx="1310573" cy="131690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</a:rPr>
                <a:t>ブース</a:t>
              </a:r>
              <a:endParaRPr lang="en-US" altLang="ja-JP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</a:rPr>
                <a:t>番号</a:t>
              </a:r>
              <a:endParaRPr lang="en-US" altLang="ja-JP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400" b="1" dirty="0">
                  <a:solidFill>
                    <a:schemeClr val="bg1"/>
                  </a:solidFill>
                </a:rPr>
                <a:t>（記入不要）</a:t>
              </a:r>
              <a:endParaRPr lang="en-US" altLang="ja-JP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1317504" y="10736"/>
              <a:ext cx="6499936" cy="131689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6000" b="1" dirty="0" smtClean="0">
                  <a:solidFill>
                    <a:schemeClr val="tx1"/>
                  </a:solidFill>
                </a:rPr>
                <a:t>株式会社○○○○</a:t>
              </a:r>
              <a:endParaRPr lang="ja-JP" altLang="en-US" sz="6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930" y="2101737"/>
              <a:ext cx="5489885" cy="13607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600" b="1" dirty="0">
                  <a:solidFill>
                    <a:schemeClr val="tx1"/>
                  </a:solidFill>
                </a:rPr>
                <a:t>●●で日本シェア</a:t>
              </a:r>
              <a:r>
                <a:rPr lang="en-US" altLang="ja-JP" sz="3600" b="1" dirty="0">
                  <a:solidFill>
                    <a:schemeClr val="tx1"/>
                  </a:solidFill>
                </a:rPr>
                <a:t>No.1!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931" y="1325514"/>
              <a:ext cx="5496286" cy="77622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</a:rPr>
                <a:t>ひとことアピールポイント</a:t>
              </a:r>
              <a:endParaRPr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-1" y="4221092"/>
            <a:ext cx="9777537" cy="26369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841432" y="1652532"/>
            <a:ext cx="936104" cy="90619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会社</a:t>
            </a:r>
            <a:r>
              <a:rPr lang="en-US" altLang="ja-JP" sz="1400" dirty="0"/>
              <a:t>HP</a:t>
            </a:r>
          </a:p>
          <a:p>
            <a:pPr algn="ctr"/>
            <a:r>
              <a:rPr lang="ja-JP" altLang="en-US" sz="1050" dirty="0"/>
              <a:t>（</a:t>
            </a:r>
            <a:r>
              <a:rPr lang="en-US" altLang="ja-JP" sz="1050" dirty="0"/>
              <a:t>2</a:t>
            </a:r>
            <a:r>
              <a:rPr lang="ja-JP" altLang="en-US" sz="1050" dirty="0"/>
              <a:t>次元</a:t>
            </a:r>
            <a:endParaRPr lang="en-US" altLang="ja-JP" sz="1050" dirty="0"/>
          </a:p>
          <a:p>
            <a:pPr algn="ctr"/>
            <a:r>
              <a:rPr lang="ja-JP" altLang="en-US" sz="1050" dirty="0"/>
              <a:t>バーコード）</a:t>
            </a:r>
            <a:endParaRPr lang="en-US" altLang="ja-JP" sz="105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6880490" y="1607456"/>
            <a:ext cx="2897046" cy="2613632"/>
            <a:chOff x="-15213103" y="4098663"/>
            <a:chExt cx="22249396" cy="810840"/>
          </a:xfrm>
        </p:grpSpPr>
        <p:sp>
          <p:nvSpPr>
            <p:cNvPr id="25" name="正方形/長方形 24"/>
            <p:cNvSpPr/>
            <p:nvPr/>
          </p:nvSpPr>
          <p:spPr>
            <a:xfrm>
              <a:off x="-15213095" y="4393779"/>
              <a:ext cx="22249388" cy="51572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・住所　　　　</a:t>
              </a:r>
              <a:r>
                <a:rPr lang="ja-JP" altLang="en-US" sz="12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○○市○○丁目○○番</a:t>
              </a:r>
              <a:r>
                <a:rPr lang="ja-JP" altLang="en-US" sz="12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</a:t>
              </a:r>
              <a:endParaRPr lang="en-US" altLang="ja-JP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・最寄駅　　　○○駅から徒歩○○分</a:t>
              </a:r>
              <a:endParaRPr lang="en-US" altLang="ja-JP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・創業　　　　昭和○○年</a:t>
              </a:r>
              <a:endParaRPr lang="en-US" altLang="ja-JP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2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・従業員数　　○○○名　</a:t>
              </a:r>
              <a:r>
                <a:rPr lang="ja-JP" altLang="en-US" sz="16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600" dirty="0">
                  <a:ln w="12700">
                    <a:noFill/>
                  </a:ln>
                  <a:noFill/>
                </a:rPr>
                <a:t>●</a:t>
              </a:r>
              <a:endParaRPr lang="en-US" altLang="ja-JP" sz="1600" dirty="0">
                <a:ln w="12700">
                  <a:noFill/>
                </a:ln>
                <a:noFill/>
              </a:endParaRPr>
            </a:p>
            <a:p>
              <a:endParaRPr lang="en-US" altLang="ja-JP" sz="600" dirty="0">
                <a:ln w="12700">
                  <a:noFill/>
                </a:ln>
                <a:noFill/>
              </a:endParaRPr>
            </a:p>
            <a:p>
              <a:endParaRPr lang="ja-JP" altLang="en-US" sz="600" dirty="0">
                <a:ln w="12700">
                  <a:noFill/>
                </a:ln>
                <a:noFill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-15213103" y="4098663"/>
              <a:ext cx="14073483" cy="2946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企業概要</a:t>
              </a: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7905328" y="6955"/>
            <a:ext cx="2000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0000"/>
                </a:solidFill>
              </a:rPr>
              <a:t>（記入例）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447" y="4238338"/>
            <a:ext cx="2397233" cy="262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36" y="4244221"/>
            <a:ext cx="3744416" cy="2636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649" y="4225451"/>
            <a:ext cx="3635888" cy="263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/>
          <p:cNvGrpSpPr/>
          <p:nvPr/>
        </p:nvGrpSpPr>
        <p:grpSpPr>
          <a:xfrm>
            <a:off x="1" y="1620409"/>
            <a:ext cx="9849543" cy="2668010"/>
            <a:chOff x="31314" y="2277895"/>
            <a:chExt cx="6724649" cy="1400283"/>
          </a:xfrm>
        </p:grpSpPr>
        <p:sp>
          <p:nvSpPr>
            <p:cNvPr id="30" name="正方形/長方形 29"/>
            <p:cNvSpPr/>
            <p:nvPr/>
          </p:nvSpPr>
          <p:spPr>
            <a:xfrm>
              <a:off x="31315" y="2698021"/>
              <a:ext cx="6724648" cy="98015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・当社は○○や△△の製造を行う会社です。</a:t>
              </a:r>
              <a:endParaRPr lang="en-US" altLang="ja-JP" sz="20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・未経験の方も多数入社され、活躍中です。</a:t>
              </a:r>
              <a:endParaRPr lang="en-US" altLang="ja-JP" sz="20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・資格（○○や△△）の取得費用は全額会社が負担します！</a:t>
              </a:r>
              <a:endParaRPr lang="en-US" altLang="ja-JP" sz="20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1314" y="2277895"/>
              <a:ext cx="6724649" cy="4201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企業の</a:t>
              </a:r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特長・</a:t>
              </a:r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事業内容など</a:t>
              </a: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1" y="4293097"/>
            <a:ext cx="9849544" cy="2564904"/>
            <a:chOff x="43028" y="4826473"/>
            <a:chExt cx="6704950" cy="1581927"/>
          </a:xfrm>
        </p:grpSpPr>
        <p:sp>
          <p:nvSpPr>
            <p:cNvPr id="33" name="正方形/長方形 32"/>
            <p:cNvSpPr/>
            <p:nvPr/>
          </p:nvSpPr>
          <p:spPr>
            <a:xfrm>
              <a:off x="43028" y="5359411"/>
              <a:ext cx="6704950" cy="104898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・事務職</a:t>
              </a:r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求人番号：○○○○○－○○○○○○</a:t>
              </a:r>
              <a:endParaRPr lang="en-US" altLang="ja-JP" sz="20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・技術職</a:t>
              </a:r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求人番号：○○○○○－○○○○○○</a:t>
              </a:r>
              <a:endParaRPr lang="en-US" altLang="ja-JP" sz="20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43028" y="4826473"/>
              <a:ext cx="6704950" cy="5329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就職面接会対象求人（</a:t>
              </a:r>
              <a:r>
                <a:rPr lang="ja-JP" altLang="en-US" sz="2000" dirty="0" smtClean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職種、</a:t>
              </a:r>
              <a:r>
                <a:rPr lang="ja-JP" altLang="en-US" sz="2000" dirty="0">
                  <a:ln w="12700">
                    <a:noFill/>
                  </a:ln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求人番号）</a:t>
              </a:r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-1" y="4210"/>
            <a:ext cx="1640633" cy="160881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ブース</a:t>
            </a:r>
            <a:endParaRPr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番号</a:t>
            </a:r>
            <a:endParaRPr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（記入不要）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40632" y="4211"/>
            <a:ext cx="8208912" cy="16088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0" b="1" dirty="0">
                <a:solidFill>
                  <a:schemeClr val="tx1"/>
                </a:solidFill>
              </a:rPr>
              <a:t>株式会社○○○</a:t>
            </a:r>
            <a:r>
              <a:rPr lang="ja-JP" altLang="en-US" sz="6000" b="1" dirty="0" smtClean="0">
                <a:solidFill>
                  <a:schemeClr val="tx1"/>
                </a:solidFill>
              </a:rPr>
              <a:t>○</a:t>
            </a:r>
            <a:endParaRPr lang="ja-JP" altLang="en-US" sz="60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33320" y="6955"/>
            <a:ext cx="2072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</a:rPr>
              <a:t>（</a:t>
            </a:r>
            <a:r>
              <a:rPr lang="ja-JP" altLang="en-US" sz="3200" b="1" dirty="0">
                <a:solidFill>
                  <a:srgbClr val="FF0000"/>
                </a:solidFill>
              </a:rPr>
              <a:t>記入例</a:t>
            </a:r>
            <a:r>
              <a:rPr lang="ja-JP" altLang="en-US" sz="2800" b="1" dirty="0">
                <a:solidFill>
                  <a:srgbClr val="FF0000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814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350</Words>
  <PresentationFormat>A4 210 x 297 mm</PresentationFormat>
  <Paragraphs>53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HG丸ｺﾞｼｯｸM-PRO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