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61" r:id="rId5"/>
  </p:sldIdLst>
  <p:sldSz cx="9906000" cy="6858000" type="A4"/>
  <p:notesSz cx="9939338" cy="6805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中村光宏" initials="中村光宏" lastIdx="1" clrIdx="0">
    <p:extLst>
      <p:ext uri="{19B8F6BF-5375-455C-9EA6-DF929625EA0E}">
        <p15:presenceInfo xmlns:p15="http://schemas.microsoft.com/office/powerpoint/2012/main" userId="中村光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90" y="144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slides/slide3.xml" Type="http://schemas.openxmlformats.org/officeDocument/2006/relationships/slide"/><Relationship Id="rId5" Target="slides/slide4.xml" Type="http://schemas.openxmlformats.org/officeDocument/2006/relationships/slide"/><Relationship Id="rId6" Target="notesMasters/notesMaster1.xml" Type="http://schemas.openxmlformats.org/officeDocument/2006/relationships/notesMaster"/><Relationship Id="rId7" Target="commentAuthors.xml" Type="http://schemas.openxmlformats.org/officeDocument/2006/relationships/commentAuthors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774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9278" y="0"/>
            <a:ext cx="4307742" cy="341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155D35-A6D5-4A4D-B4D6-28A62E55EDC7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309938" y="850900"/>
            <a:ext cx="3319462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4631" y="3275086"/>
            <a:ext cx="7950078" cy="267941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6464300"/>
            <a:ext cx="430774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9278" y="6464300"/>
            <a:ext cx="4307742" cy="341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EAF21-18B4-4B2E-B1FE-D44E7838C3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85940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3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AEAF21-18B4-4B2E-B1FE-D44E7838C3B7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035376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7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6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3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495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660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825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991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156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321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3780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25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66714"/>
            <a:ext cx="1671638" cy="78009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7" y="366714"/>
            <a:ext cx="4849813" cy="78009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20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7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0"/>
            <a:ext cx="8420100" cy="1362075"/>
          </a:xfrm>
        </p:spPr>
        <p:txBody>
          <a:bodyPr anchor="t"/>
          <a:lstStyle>
            <a:lvl1pPr algn="l">
              <a:defRPr sz="2769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4"/>
            <a:ext cx="8420100" cy="1500186"/>
          </a:xfrm>
        </p:spPr>
        <p:txBody>
          <a:bodyPr anchor="b"/>
          <a:lstStyle>
            <a:lvl1pPr marL="0" indent="0">
              <a:buNone/>
              <a:defRPr sz="1385">
                <a:solidFill>
                  <a:schemeClr val="tx1">
                    <a:tint val="75000"/>
                  </a:schemeClr>
                </a:solidFill>
              </a:defRPr>
            </a:lvl1pPr>
            <a:lvl2pPr marL="316520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633039" indent="0">
              <a:buNone/>
              <a:defRPr sz="1108">
                <a:solidFill>
                  <a:schemeClr val="tx1">
                    <a:tint val="75000"/>
                  </a:schemeClr>
                </a:solidFill>
              </a:defRPr>
            </a:lvl3pPr>
            <a:lvl4pPr marL="949559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4pPr>
            <a:lvl5pPr marL="126607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5pPr>
            <a:lvl6pPr marL="1582598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6pPr>
            <a:lvl7pPr marL="189911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7pPr>
            <a:lvl8pPr marL="2215637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8pPr>
            <a:lvl9pPr marL="2532156" indent="0">
              <a:buNone/>
              <a:defRPr sz="9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6119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7" y="2133601"/>
            <a:ext cx="3260725" cy="6034088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97302" y="2133601"/>
            <a:ext cx="3260725" cy="6034088"/>
          </a:xfrm>
        </p:spPr>
        <p:txBody>
          <a:bodyPr/>
          <a:lstStyle>
            <a:lvl1pPr>
              <a:defRPr sz="1938"/>
            </a:lvl1pPr>
            <a:lvl2pPr>
              <a:defRPr sz="1662"/>
            </a:lvl2pPr>
            <a:lvl3pPr>
              <a:defRPr sz="138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377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1" y="1535113"/>
            <a:ext cx="4376870" cy="639762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1" y="2174875"/>
            <a:ext cx="4376870" cy="3951288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</p:spPr>
        <p:txBody>
          <a:bodyPr anchor="b"/>
          <a:lstStyle>
            <a:lvl1pPr marL="0" indent="0">
              <a:buNone/>
              <a:defRPr sz="1662" b="1"/>
            </a:lvl1pPr>
            <a:lvl2pPr marL="316520" indent="0">
              <a:buNone/>
              <a:defRPr sz="1385" b="1"/>
            </a:lvl2pPr>
            <a:lvl3pPr marL="633039" indent="0">
              <a:buNone/>
              <a:defRPr sz="1246" b="1"/>
            </a:lvl3pPr>
            <a:lvl4pPr marL="949559" indent="0">
              <a:buNone/>
              <a:defRPr sz="1108" b="1"/>
            </a:lvl4pPr>
            <a:lvl5pPr marL="1266078" indent="0">
              <a:buNone/>
              <a:defRPr sz="1108" b="1"/>
            </a:lvl5pPr>
            <a:lvl6pPr marL="1582598" indent="0">
              <a:buNone/>
              <a:defRPr sz="1108" b="1"/>
            </a:lvl6pPr>
            <a:lvl7pPr marL="1899117" indent="0">
              <a:buNone/>
              <a:defRPr sz="1108" b="1"/>
            </a:lvl7pPr>
            <a:lvl8pPr marL="2215637" indent="0">
              <a:buNone/>
              <a:defRPr sz="1108" b="1"/>
            </a:lvl8pPr>
            <a:lvl9pPr marL="2532156" indent="0">
              <a:buNone/>
              <a:defRPr sz="1108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</p:spPr>
        <p:txBody>
          <a:bodyPr/>
          <a:lstStyle>
            <a:lvl1pPr>
              <a:defRPr sz="1662"/>
            </a:lvl1pPr>
            <a:lvl2pPr>
              <a:defRPr sz="1385"/>
            </a:lvl2pPr>
            <a:lvl3pPr>
              <a:defRPr sz="1246"/>
            </a:lvl3pPr>
            <a:lvl4pPr>
              <a:defRPr sz="1108"/>
            </a:lvl4pPr>
            <a:lvl5pPr>
              <a:defRPr sz="1108"/>
            </a:lvl5pPr>
            <a:lvl6pPr>
              <a:defRPr sz="1108"/>
            </a:lvl6pPr>
            <a:lvl7pPr>
              <a:defRPr sz="1108"/>
            </a:lvl7pPr>
            <a:lvl8pPr>
              <a:defRPr sz="1108"/>
            </a:lvl8pPr>
            <a:lvl9pPr>
              <a:defRPr sz="1108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23900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8519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91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2" y="273051"/>
            <a:ext cx="3259006" cy="1162050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2" y="273051"/>
            <a:ext cx="5537730" cy="5853113"/>
          </a:xfrm>
        </p:spPr>
        <p:txBody>
          <a:bodyPr/>
          <a:lstStyle>
            <a:lvl1pPr>
              <a:defRPr sz="2215"/>
            </a:lvl1pPr>
            <a:lvl2pPr>
              <a:defRPr sz="1938"/>
            </a:lvl2pPr>
            <a:lvl3pPr>
              <a:defRPr sz="1662"/>
            </a:lvl3pPr>
            <a:lvl4pPr>
              <a:defRPr sz="1385"/>
            </a:lvl4pPr>
            <a:lvl5pPr>
              <a:defRPr sz="1385"/>
            </a:lvl5pPr>
            <a:lvl6pPr>
              <a:defRPr sz="1385"/>
            </a:lvl6pPr>
            <a:lvl7pPr>
              <a:defRPr sz="1385"/>
            </a:lvl7pPr>
            <a:lvl8pPr>
              <a:defRPr sz="1385"/>
            </a:lvl8pPr>
            <a:lvl9pPr>
              <a:defRPr sz="138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2" y="1435101"/>
            <a:ext cx="3259006" cy="4691063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116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1"/>
            <a:ext cx="5943600" cy="566738"/>
          </a:xfrm>
        </p:spPr>
        <p:txBody>
          <a:bodyPr anchor="b"/>
          <a:lstStyle>
            <a:lvl1pPr algn="l">
              <a:defRPr sz="1385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2215"/>
            </a:lvl1pPr>
            <a:lvl2pPr marL="316520" indent="0">
              <a:buNone/>
              <a:defRPr sz="1938"/>
            </a:lvl2pPr>
            <a:lvl3pPr marL="633039" indent="0">
              <a:buNone/>
              <a:defRPr sz="1662"/>
            </a:lvl3pPr>
            <a:lvl4pPr marL="949559" indent="0">
              <a:buNone/>
              <a:defRPr sz="1385"/>
            </a:lvl4pPr>
            <a:lvl5pPr marL="1266078" indent="0">
              <a:buNone/>
              <a:defRPr sz="1385"/>
            </a:lvl5pPr>
            <a:lvl6pPr marL="1582598" indent="0">
              <a:buNone/>
              <a:defRPr sz="1385"/>
            </a:lvl6pPr>
            <a:lvl7pPr marL="1899117" indent="0">
              <a:buNone/>
              <a:defRPr sz="1385"/>
            </a:lvl7pPr>
            <a:lvl8pPr marL="2215637" indent="0">
              <a:buNone/>
              <a:defRPr sz="1385"/>
            </a:lvl8pPr>
            <a:lvl9pPr marL="2532156" indent="0">
              <a:buNone/>
              <a:defRPr sz="138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9"/>
            <a:ext cx="5943600" cy="804862"/>
          </a:xfrm>
        </p:spPr>
        <p:txBody>
          <a:bodyPr/>
          <a:lstStyle>
            <a:lvl1pPr marL="0" indent="0">
              <a:buNone/>
              <a:defRPr sz="969"/>
            </a:lvl1pPr>
            <a:lvl2pPr marL="316520" indent="0">
              <a:buNone/>
              <a:defRPr sz="831"/>
            </a:lvl2pPr>
            <a:lvl3pPr marL="633039" indent="0">
              <a:buNone/>
              <a:defRPr sz="692"/>
            </a:lvl3pPr>
            <a:lvl4pPr marL="949559" indent="0">
              <a:buNone/>
              <a:defRPr sz="623"/>
            </a:lvl4pPr>
            <a:lvl5pPr marL="1266078" indent="0">
              <a:buNone/>
              <a:defRPr sz="623"/>
            </a:lvl5pPr>
            <a:lvl6pPr marL="1582598" indent="0">
              <a:buNone/>
              <a:defRPr sz="623"/>
            </a:lvl6pPr>
            <a:lvl7pPr marL="1899117" indent="0">
              <a:buNone/>
              <a:defRPr sz="623"/>
            </a:lvl7pPr>
            <a:lvl8pPr marL="2215637" indent="0">
              <a:buNone/>
              <a:defRPr sz="623"/>
            </a:lvl8pPr>
            <a:lvl9pPr marL="2532156" indent="0">
              <a:buNone/>
              <a:defRPr sz="62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5431817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15613-6C96-4100-BFFC-097E6D4401F5}" type="datetimeFigureOut">
              <a:rPr kumimoji="1" lang="ja-JP" altLang="en-US" smtClean="0"/>
              <a:t>2025/2/7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10896-6EAA-4979-BBC0-1E27739C8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449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3039" rtl="0" eaLnBrk="1" latinLnBrk="0" hangingPunct="1">
        <a:spcBef>
          <a:spcPct val="0"/>
        </a:spcBef>
        <a:buNone/>
        <a:defRPr kumimoji="1" sz="304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7390" indent="-23739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1pPr>
      <a:lvl2pPr marL="514344" indent="-197825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938" kern="1200">
          <a:solidFill>
            <a:schemeClr val="tx1"/>
          </a:solidFill>
          <a:latin typeface="+mn-lt"/>
          <a:ea typeface="+mn-ea"/>
          <a:cs typeface="+mn-cs"/>
        </a:defRPr>
      </a:lvl2pPr>
      <a:lvl3pPr marL="791299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10781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4pPr>
      <a:lvl5pPr marL="142433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5pPr>
      <a:lvl6pPr marL="1740858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6pPr>
      <a:lvl7pPr marL="205737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7pPr>
      <a:lvl8pPr marL="2373897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8pPr>
      <a:lvl9pPr marL="2690416" indent="-158260" algn="l" defTabSz="633039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38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1pPr>
      <a:lvl2pPr marL="316520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2pPr>
      <a:lvl3pPr marL="63303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49559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4pPr>
      <a:lvl5pPr marL="126607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5pPr>
      <a:lvl6pPr marL="1582598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6pPr>
      <a:lvl7pPr marL="189911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7pPr>
      <a:lvl8pPr marL="2215637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8pPr>
      <a:lvl9pPr marL="2532156" algn="l" defTabSz="633039" rtl="0" eaLnBrk="1" latinLnBrk="0" hangingPunct="1">
        <a:defRPr kumimoji="1" sz="12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png" Type="http://schemas.openxmlformats.org/officeDocument/2006/relationships/image"/><Relationship Id="rId4" Target="../media/image2.png" Type="http://schemas.openxmlformats.org/officeDocument/2006/relationships/image"/><Relationship Id="rId5" Target="../media/image3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1" y="4210"/>
            <a:ext cx="9777538" cy="4216880"/>
            <a:chOff x="6930" y="10735"/>
            <a:chExt cx="7810511" cy="3451735"/>
          </a:xfrm>
        </p:grpSpPr>
        <p:sp>
          <p:nvSpPr>
            <p:cNvPr id="4" name="正方形/長方形 3"/>
            <p:cNvSpPr/>
            <p:nvPr/>
          </p:nvSpPr>
          <p:spPr>
            <a:xfrm>
              <a:off x="6931" y="10735"/>
              <a:ext cx="1310573" cy="1316900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</a:rPr>
                <a:t>ブース</a:t>
              </a:r>
              <a:endParaRPr lang="en-US" altLang="ja-JP" sz="16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600" b="1" dirty="0" smtClean="0">
                  <a:solidFill>
                    <a:schemeClr val="bg1"/>
                  </a:solidFill>
                </a:rPr>
                <a:t>番号</a:t>
              </a:r>
              <a:endParaRPr lang="en-US" altLang="ja-JP" sz="1600" b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400" b="1" dirty="0" smtClean="0">
                  <a:solidFill>
                    <a:schemeClr val="bg1"/>
                  </a:solidFill>
                </a:rPr>
                <a:t>（記入不要）</a:t>
              </a:r>
              <a:endParaRPr lang="en-US" altLang="ja-JP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317503" y="10736"/>
              <a:ext cx="6499938" cy="13168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6000" b="1" dirty="0" smtClean="0">
                  <a:solidFill>
                    <a:schemeClr val="tx1"/>
                  </a:solidFill>
                </a:rPr>
                <a:t>企業名</a:t>
              </a:r>
              <a:endParaRPr lang="ja-JP" altLang="en-US" sz="6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930" y="2101737"/>
              <a:ext cx="5489885" cy="13607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dirty="0" smtClean="0">
                  <a:solidFill>
                    <a:schemeClr val="tx1"/>
                  </a:solidFill>
                </a:rPr>
                <a:t>アピールポイントを</a:t>
              </a:r>
              <a:endParaRPr lang="en-US" altLang="ja-JP" sz="28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ja-JP" altLang="en-US" sz="2800" dirty="0" smtClean="0">
                  <a:solidFill>
                    <a:schemeClr val="tx1"/>
                  </a:solidFill>
                </a:rPr>
                <a:t>ひとことでお願いします</a:t>
              </a:r>
              <a:endParaRPr lang="en-US" altLang="ja-JP" sz="2800" dirty="0">
                <a:solidFill>
                  <a:schemeClr val="tx1"/>
                </a:solidFill>
              </a:endParaRP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931" y="1325514"/>
              <a:ext cx="5496286" cy="776222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</a:rPr>
                <a:t>ひとことアピールポイント</a:t>
              </a:r>
              <a:endParaRPr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-1" y="4221092"/>
            <a:ext cx="9777537" cy="26369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>
                <a:solidFill>
                  <a:schemeClr val="tx1"/>
                </a:solidFill>
              </a:rPr>
              <a:t>写真や企業ロゴ</a:t>
            </a:r>
            <a:r>
              <a:rPr lang="ja-JP" altLang="en-US" sz="3200" dirty="0" smtClean="0">
                <a:solidFill>
                  <a:schemeClr val="tx1"/>
                </a:solidFill>
              </a:rPr>
              <a:t>など（３枚以上）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841432" y="1652532"/>
            <a:ext cx="936104" cy="9061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会社</a:t>
            </a:r>
            <a:r>
              <a:rPr lang="en-US" altLang="ja-JP" sz="1400" dirty="0"/>
              <a:t>HP</a:t>
            </a:r>
          </a:p>
          <a:p>
            <a:pPr algn="ctr"/>
            <a:r>
              <a:rPr lang="ja-JP" altLang="en-US" sz="1050" dirty="0"/>
              <a:t>（</a:t>
            </a:r>
            <a:r>
              <a:rPr lang="en-US" altLang="ja-JP" sz="1050" dirty="0"/>
              <a:t>2</a:t>
            </a:r>
            <a:r>
              <a:rPr lang="ja-JP" altLang="en-US" sz="1050" dirty="0"/>
              <a:t>次元</a:t>
            </a:r>
            <a:endParaRPr lang="en-US" altLang="ja-JP" sz="1050" dirty="0"/>
          </a:p>
          <a:p>
            <a:pPr algn="ctr"/>
            <a:r>
              <a:rPr lang="ja-JP" altLang="en-US" sz="1050" dirty="0"/>
              <a:t>バーコード）</a:t>
            </a:r>
            <a:endParaRPr lang="en-US" altLang="ja-JP" sz="105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6880490" y="1607456"/>
            <a:ext cx="2897046" cy="2613632"/>
            <a:chOff x="-15213103" y="4098663"/>
            <a:chExt cx="22249396" cy="810840"/>
          </a:xfrm>
        </p:grpSpPr>
        <p:sp>
          <p:nvSpPr>
            <p:cNvPr id="25" name="正方形/長方形 24"/>
            <p:cNvSpPr/>
            <p:nvPr/>
          </p:nvSpPr>
          <p:spPr>
            <a:xfrm>
              <a:off x="-15213095" y="4393779"/>
              <a:ext cx="22249388" cy="51572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・住所　　　　○○○○○○○ 　　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・最寄駅　　　○○駅から徒歩○○分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・創業　　　　昭和○○年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・従業員数　　○○○名　</a:t>
              </a:r>
              <a:r>
                <a:rPr lang="ja-JP" altLang="en-US" sz="16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600" dirty="0">
                  <a:ln w="12700">
                    <a:noFill/>
                  </a:ln>
                  <a:noFill/>
                </a:rPr>
                <a:t>●</a:t>
              </a:r>
              <a:endParaRPr lang="en-US" altLang="ja-JP" sz="1600" dirty="0">
                <a:ln w="12700">
                  <a:noFill/>
                </a:ln>
                <a:noFill/>
              </a:endParaRPr>
            </a:p>
            <a:p>
              <a:endParaRPr lang="en-US" altLang="ja-JP" sz="600" dirty="0">
                <a:ln w="12700">
                  <a:noFill/>
                </a:ln>
                <a:noFill/>
              </a:endParaRPr>
            </a:p>
            <a:p>
              <a:endParaRPr lang="ja-JP" altLang="en-US" sz="600" dirty="0">
                <a:ln w="12700">
                  <a:noFill/>
                </a:ln>
                <a:noFill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-15213103" y="4098663"/>
              <a:ext cx="14073483" cy="2951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企業概要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744741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/>
          <p:cNvGrpSpPr/>
          <p:nvPr/>
        </p:nvGrpSpPr>
        <p:grpSpPr>
          <a:xfrm>
            <a:off x="1" y="1620409"/>
            <a:ext cx="9849543" cy="2668010"/>
            <a:chOff x="31314" y="2277895"/>
            <a:chExt cx="6724649" cy="1400283"/>
          </a:xfrm>
        </p:grpSpPr>
        <p:sp>
          <p:nvSpPr>
            <p:cNvPr id="30" name="正方形/長方形 29"/>
            <p:cNvSpPr/>
            <p:nvPr/>
          </p:nvSpPr>
          <p:spPr>
            <a:xfrm>
              <a:off x="31315" y="2698021"/>
              <a:ext cx="6724648" cy="98015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企業</a:t>
              </a:r>
              <a:r>
                <a:rPr lang="ja-JP" altLang="en-US" sz="24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の</a:t>
              </a:r>
              <a:r>
                <a:rPr lang="ja-JP" altLang="en-US" sz="24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特長や</a:t>
              </a:r>
              <a:r>
                <a:rPr lang="ja-JP" altLang="en-US" sz="24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事業内容などを簡潔に記載して</a:t>
              </a:r>
              <a:r>
                <a:rPr lang="ja-JP" altLang="en-US" sz="24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ください</a:t>
              </a:r>
              <a:endParaRPr lang="en-US" altLang="ja-JP" sz="24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1314" y="2277895"/>
              <a:ext cx="6724649" cy="420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企業の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特長・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事業内容など</a:t>
              </a: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1" y="4293097"/>
            <a:ext cx="9849544" cy="2564904"/>
            <a:chOff x="43028" y="4826473"/>
            <a:chExt cx="6704950" cy="1581927"/>
          </a:xfrm>
        </p:grpSpPr>
        <p:sp>
          <p:nvSpPr>
            <p:cNvPr id="33" name="正方形/長方形 32"/>
            <p:cNvSpPr/>
            <p:nvPr/>
          </p:nvSpPr>
          <p:spPr>
            <a:xfrm>
              <a:off x="43028" y="5359411"/>
              <a:ext cx="6704950" cy="104898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・○○○○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求人番号：○○○○○－○○○○○○</a:t>
              </a:r>
              <a:endParaRPr lang="en-US" altLang="ja-JP" sz="20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・○○○○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求人番号：○○○○○－○○○○○○</a:t>
              </a:r>
              <a:endParaRPr lang="en-US" altLang="ja-JP" sz="20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3028" y="4826473"/>
              <a:ext cx="6704950" cy="5329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就職面接会対象求人（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職種、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求人番号）</a:t>
              </a: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-1" y="4210"/>
            <a:ext cx="1640633" cy="1608817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ブース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番号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（記入不要）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40632" y="4211"/>
            <a:ext cx="8208912" cy="16088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0" b="1" dirty="0" smtClean="0">
                <a:solidFill>
                  <a:schemeClr val="tx1"/>
                </a:solidFill>
              </a:rPr>
              <a:t>企業名</a:t>
            </a:r>
            <a:endParaRPr lang="ja-JP" altLang="en-US" sz="6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9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グループ化 2"/>
          <p:cNvGrpSpPr/>
          <p:nvPr/>
        </p:nvGrpSpPr>
        <p:grpSpPr>
          <a:xfrm>
            <a:off x="-2" y="4210"/>
            <a:ext cx="9777538" cy="4216880"/>
            <a:chOff x="6930" y="10735"/>
            <a:chExt cx="7810510" cy="3451735"/>
          </a:xfrm>
        </p:grpSpPr>
        <p:sp>
          <p:nvSpPr>
            <p:cNvPr id="4" name="正方形/長方形 3"/>
            <p:cNvSpPr/>
            <p:nvPr/>
          </p:nvSpPr>
          <p:spPr>
            <a:xfrm>
              <a:off x="6931" y="10735"/>
              <a:ext cx="1310573" cy="1316900"/>
            </a:xfrm>
            <a:prstGeom prst="rect">
              <a:avLst/>
            </a:prstGeom>
            <a:solidFill>
              <a:srgbClr val="0066FF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1600" b="1" dirty="0">
                  <a:solidFill>
                    <a:schemeClr val="bg1"/>
                  </a:solidFill>
                </a:rPr>
                <a:t>ブース</a:t>
              </a:r>
              <a:endParaRPr lang="en-US" altLang="ja-JP" sz="1600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600" b="1" dirty="0">
                  <a:solidFill>
                    <a:schemeClr val="bg1"/>
                  </a:solidFill>
                </a:rPr>
                <a:t>番号</a:t>
              </a:r>
              <a:endParaRPr lang="en-US" altLang="ja-JP" sz="1600" b="1" dirty="0">
                <a:solidFill>
                  <a:schemeClr val="bg1"/>
                </a:solidFill>
              </a:endParaRPr>
            </a:p>
            <a:p>
              <a:pPr algn="ctr"/>
              <a:r>
                <a:rPr lang="ja-JP" altLang="en-US" sz="1400" b="1" dirty="0">
                  <a:solidFill>
                    <a:schemeClr val="bg1"/>
                  </a:solidFill>
                </a:rPr>
                <a:t>（記入不要）</a:t>
              </a:r>
              <a:endParaRPr lang="en-US" altLang="ja-JP" sz="1400" b="1" dirty="0">
                <a:solidFill>
                  <a:schemeClr val="bg1"/>
                </a:solidFill>
              </a:endParaRPr>
            </a:p>
          </p:txBody>
        </p:sp>
        <p:sp>
          <p:nvSpPr>
            <p:cNvPr id="5" name="正方形/長方形 4"/>
            <p:cNvSpPr/>
            <p:nvPr/>
          </p:nvSpPr>
          <p:spPr>
            <a:xfrm>
              <a:off x="1317504" y="10736"/>
              <a:ext cx="6499936" cy="131689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6000" b="1" dirty="0" smtClean="0">
                  <a:solidFill>
                    <a:schemeClr val="tx1"/>
                  </a:solidFill>
                </a:rPr>
                <a:t>株式会社○○○○</a:t>
              </a:r>
              <a:endParaRPr lang="ja-JP" altLang="en-US" sz="6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6930" y="2101737"/>
              <a:ext cx="5489885" cy="1360733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3600" b="1" dirty="0">
                  <a:solidFill>
                    <a:schemeClr val="tx1"/>
                  </a:solidFill>
                </a:rPr>
                <a:t>●●で日本シェア</a:t>
              </a:r>
              <a:r>
                <a:rPr lang="en-US" altLang="ja-JP" sz="3600" b="1" dirty="0">
                  <a:solidFill>
                    <a:schemeClr val="tx1"/>
                  </a:solidFill>
                </a:rPr>
                <a:t>No.1!</a:t>
              </a: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6931" y="1325514"/>
              <a:ext cx="5496286" cy="776222"/>
            </a:xfrm>
            <a:prstGeom prst="rect">
              <a:avLst/>
            </a:prstGeom>
            <a:solidFill>
              <a:srgbClr val="FF000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800" b="1" dirty="0">
                  <a:solidFill>
                    <a:schemeClr val="bg1"/>
                  </a:solidFill>
                </a:rPr>
                <a:t>ひとことアピールポイント</a:t>
              </a:r>
              <a:endParaRPr lang="en-US" altLang="ja-JP" sz="28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1" name="正方形/長方形 20"/>
          <p:cNvSpPr/>
          <p:nvPr/>
        </p:nvSpPr>
        <p:spPr>
          <a:xfrm>
            <a:off x="-1" y="4221092"/>
            <a:ext cx="9777537" cy="263690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8841432" y="1652532"/>
            <a:ext cx="936104" cy="90619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400" dirty="0"/>
              <a:t>会社</a:t>
            </a:r>
            <a:r>
              <a:rPr lang="en-US" altLang="ja-JP" sz="1400" dirty="0"/>
              <a:t>HP</a:t>
            </a:r>
          </a:p>
          <a:p>
            <a:pPr algn="ctr"/>
            <a:r>
              <a:rPr lang="ja-JP" altLang="en-US" sz="1050" dirty="0"/>
              <a:t>（</a:t>
            </a:r>
            <a:r>
              <a:rPr lang="en-US" altLang="ja-JP" sz="1050" dirty="0"/>
              <a:t>2</a:t>
            </a:r>
            <a:r>
              <a:rPr lang="ja-JP" altLang="en-US" sz="1050" dirty="0"/>
              <a:t>次元</a:t>
            </a:r>
            <a:endParaRPr lang="en-US" altLang="ja-JP" sz="1050" dirty="0"/>
          </a:p>
          <a:p>
            <a:pPr algn="ctr"/>
            <a:r>
              <a:rPr lang="ja-JP" altLang="en-US" sz="1050" dirty="0"/>
              <a:t>バーコード）</a:t>
            </a:r>
            <a:endParaRPr lang="en-US" altLang="ja-JP" sz="1050" dirty="0"/>
          </a:p>
        </p:txBody>
      </p:sp>
      <p:grpSp>
        <p:nvGrpSpPr>
          <p:cNvPr id="24" name="グループ化 23"/>
          <p:cNvGrpSpPr/>
          <p:nvPr/>
        </p:nvGrpSpPr>
        <p:grpSpPr>
          <a:xfrm>
            <a:off x="6880490" y="1607456"/>
            <a:ext cx="2897046" cy="2613632"/>
            <a:chOff x="-15213103" y="4098663"/>
            <a:chExt cx="22249396" cy="810840"/>
          </a:xfrm>
        </p:grpSpPr>
        <p:sp>
          <p:nvSpPr>
            <p:cNvPr id="25" name="正方形/長方形 24"/>
            <p:cNvSpPr/>
            <p:nvPr/>
          </p:nvSpPr>
          <p:spPr>
            <a:xfrm>
              <a:off x="-15213095" y="4393779"/>
              <a:ext cx="22249388" cy="515724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・住所　　　　</a:t>
              </a:r>
              <a:r>
                <a:rPr lang="ja-JP" altLang="en-US" sz="12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○○市○○丁目○○番</a:t>
              </a:r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・最寄駅　　　○○駅から徒歩○○分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・創業　　　　昭和○○年</a:t>
              </a:r>
              <a:endParaRPr lang="en-US" altLang="ja-JP" sz="12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12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・従業員数　　○○○名　</a:t>
              </a:r>
              <a:r>
                <a:rPr lang="ja-JP" altLang="en-US" sz="16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</a:t>
              </a:r>
              <a:r>
                <a:rPr lang="ja-JP" altLang="en-US" sz="1600" dirty="0">
                  <a:ln w="12700">
                    <a:noFill/>
                  </a:ln>
                  <a:noFill/>
                </a:rPr>
                <a:t>●</a:t>
              </a:r>
              <a:endParaRPr lang="en-US" altLang="ja-JP" sz="1600" dirty="0">
                <a:ln w="12700">
                  <a:noFill/>
                </a:ln>
                <a:noFill/>
              </a:endParaRPr>
            </a:p>
            <a:p>
              <a:endParaRPr lang="en-US" altLang="ja-JP" sz="600" dirty="0">
                <a:ln w="12700">
                  <a:noFill/>
                </a:ln>
                <a:noFill/>
              </a:endParaRPr>
            </a:p>
            <a:p>
              <a:endParaRPr lang="ja-JP" altLang="en-US" sz="600" dirty="0">
                <a:ln w="12700">
                  <a:noFill/>
                </a:ln>
                <a:noFill/>
              </a:endParaRPr>
            </a:p>
          </p:txBody>
        </p:sp>
        <p:sp>
          <p:nvSpPr>
            <p:cNvPr id="26" name="正方形/長方形 25"/>
            <p:cNvSpPr/>
            <p:nvPr/>
          </p:nvSpPr>
          <p:spPr>
            <a:xfrm>
              <a:off x="-15213103" y="4098663"/>
              <a:ext cx="14073483" cy="2946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4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企業概要</a:t>
              </a:r>
            </a:p>
          </p:txBody>
        </p:sp>
      </p:grpSp>
      <p:sp>
        <p:nvSpPr>
          <p:cNvPr id="14" name="テキスト ボックス 13"/>
          <p:cNvSpPr txBox="1"/>
          <p:nvPr/>
        </p:nvSpPr>
        <p:spPr>
          <a:xfrm>
            <a:off x="7905328" y="6955"/>
            <a:ext cx="20006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3200" b="1" dirty="0">
                <a:solidFill>
                  <a:srgbClr val="FF0000"/>
                </a:solidFill>
              </a:rPr>
              <a:t>（記入例）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4447" y="4238338"/>
            <a:ext cx="2397233" cy="26210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図 1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936" y="4244221"/>
            <a:ext cx="3744416" cy="2636912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1649" y="4225451"/>
            <a:ext cx="3635888" cy="263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グループ化 28"/>
          <p:cNvGrpSpPr/>
          <p:nvPr/>
        </p:nvGrpSpPr>
        <p:grpSpPr>
          <a:xfrm>
            <a:off x="1" y="1620409"/>
            <a:ext cx="9849543" cy="2668010"/>
            <a:chOff x="31314" y="2277895"/>
            <a:chExt cx="6724649" cy="1400283"/>
          </a:xfrm>
        </p:grpSpPr>
        <p:sp>
          <p:nvSpPr>
            <p:cNvPr id="30" name="正方形/長方形 29"/>
            <p:cNvSpPr/>
            <p:nvPr/>
          </p:nvSpPr>
          <p:spPr>
            <a:xfrm>
              <a:off x="31315" y="2698021"/>
              <a:ext cx="6724648" cy="980157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・当社は○○や△△の製造を行う会社です。</a:t>
              </a:r>
              <a:endParaRPr lang="en-US" altLang="ja-JP" sz="20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・未経験の方も多数入社され、活躍中です。</a:t>
              </a:r>
              <a:endParaRPr lang="en-US" altLang="ja-JP" sz="2000" dirty="0" smtClean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・資格（○○や△△）の取得費用は全額会社が負担します！</a:t>
              </a:r>
              <a:endParaRPr lang="en-US" altLang="ja-JP" sz="20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31314" y="2277895"/>
              <a:ext cx="6724649" cy="42012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企業の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特長・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事業内容など</a:t>
              </a:r>
            </a:p>
          </p:txBody>
        </p:sp>
      </p:grpSp>
      <p:grpSp>
        <p:nvGrpSpPr>
          <p:cNvPr id="32" name="グループ化 31"/>
          <p:cNvGrpSpPr/>
          <p:nvPr/>
        </p:nvGrpSpPr>
        <p:grpSpPr>
          <a:xfrm>
            <a:off x="1" y="4293097"/>
            <a:ext cx="9849544" cy="2564904"/>
            <a:chOff x="43028" y="4826473"/>
            <a:chExt cx="6704950" cy="1581927"/>
          </a:xfrm>
        </p:grpSpPr>
        <p:sp>
          <p:nvSpPr>
            <p:cNvPr id="33" name="正方形/長方形 32"/>
            <p:cNvSpPr/>
            <p:nvPr/>
          </p:nvSpPr>
          <p:spPr>
            <a:xfrm>
              <a:off x="43028" y="5359411"/>
              <a:ext cx="6704950" cy="1048989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・事務職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求人番号：○○○○○－○○○○○○</a:t>
              </a:r>
              <a:endParaRPr lang="en-US" altLang="ja-JP" sz="20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  <a:p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・技術職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　　　求人番号：○○○○○－○○○○○○</a:t>
              </a:r>
              <a:endParaRPr lang="en-US" altLang="ja-JP" sz="2000" dirty="0">
                <a:ln w="12700">
                  <a:noFill/>
                </a:ln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endParaRPr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43028" y="4826473"/>
              <a:ext cx="6704950" cy="53293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就職面接会対象求人（</a:t>
              </a:r>
              <a:r>
                <a:rPr lang="ja-JP" altLang="en-US" sz="2000" dirty="0" smtClean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職種、</a:t>
              </a:r>
              <a:r>
                <a:rPr lang="ja-JP" altLang="en-US" sz="2000" dirty="0">
                  <a:ln w="12700">
                    <a:noFill/>
                  </a:ln>
                  <a:solidFill>
                    <a:schemeClr val="tx1"/>
                  </a:solidFill>
                  <a:latin typeface="HG丸ｺﾞｼｯｸM-PRO" panose="020F0600000000000000" pitchFamily="50" charset="-128"/>
                  <a:ea typeface="HG丸ｺﾞｼｯｸM-PRO" panose="020F0600000000000000" pitchFamily="50" charset="-128"/>
                </a:rPr>
                <a:t>求人番号）</a:t>
              </a:r>
            </a:p>
          </p:txBody>
        </p:sp>
      </p:grpSp>
      <p:sp>
        <p:nvSpPr>
          <p:cNvPr id="18" name="正方形/長方形 17"/>
          <p:cNvSpPr/>
          <p:nvPr/>
        </p:nvSpPr>
        <p:spPr>
          <a:xfrm>
            <a:off x="-1" y="4210"/>
            <a:ext cx="1640633" cy="1608817"/>
          </a:xfrm>
          <a:prstGeom prst="rect">
            <a:avLst/>
          </a:prstGeom>
          <a:solidFill>
            <a:srgbClr val="0066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ブース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600" b="1" dirty="0">
                <a:solidFill>
                  <a:schemeClr val="bg1"/>
                </a:solidFill>
              </a:rPr>
              <a:t>番号</a:t>
            </a:r>
            <a:endParaRPr lang="en-US" altLang="ja-JP" sz="1600" b="1" dirty="0">
              <a:solidFill>
                <a:schemeClr val="bg1"/>
              </a:solidFill>
            </a:endParaRPr>
          </a:p>
          <a:p>
            <a:pPr algn="ctr"/>
            <a:r>
              <a:rPr lang="ja-JP" altLang="en-US" sz="1400" b="1" dirty="0">
                <a:solidFill>
                  <a:schemeClr val="bg1"/>
                </a:solidFill>
              </a:rPr>
              <a:t>（記入不要）</a:t>
            </a:r>
            <a:endParaRPr lang="en-US" altLang="ja-JP" sz="1400" b="1" dirty="0">
              <a:solidFill>
                <a:schemeClr val="bg1"/>
              </a:solidFill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640632" y="4211"/>
            <a:ext cx="8208912" cy="1608816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6000" b="1" dirty="0">
                <a:solidFill>
                  <a:schemeClr val="tx1"/>
                </a:solidFill>
              </a:rPr>
              <a:t>株式会社○○○</a:t>
            </a:r>
            <a:r>
              <a:rPr lang="ja-JP" altLang="en-US" sz="6000" b="1" dirty="0" smtClean="0">
                <a:solidFill>
                  <a:schemeClr val="tx1"/>
                </a:solidFill>
              </a:rPr>
              <a:t>○</a:t>
            </a:r>
            <a:endParaRPr lang="ja-JP" altLang="en-US" sz="6000" b="1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7833320" y="6955"/>
            <a:ext cx="2072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b="1" dirty="0">
                <a:solidFill>
                  <a:srgbClr val="FF0000"/>
                </a:solidFill>
              </a:rPr>
              <a:t>（</a:t>
            </a:r>
            <a:r>
              <a:rPr lang="ja-JP" altLang="en-US" sz="3200" b="1" dirty="0">
                <a:solidFill>
                  <a:srgbClr val="FF0000"/>
                </a:solidFill>
              </a:rPr>
              <a:t>記入例</a:t>
            </a:r>
            <a:r>
              <a:rPr lang="ja-JP" altLang="en-US" sz="2800" b="1" dirty="0">
                <a:solidFill>
                  <a:srgbClr val="FF0000"/>
                </a:solidFill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28141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Words>350</Words>
  <PresentationFormat>A4 210 x 297 mm</PresentationFormat>
  <Paragraphs>53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HG丸ｺﾞｼｯｸM-PRO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