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谷 隆" initials="大谷" lastIdx="2" clrIdx="0">
    <p:extLst>
      <p:ext uri="{19B8F6BF-5375-455C-9EA6-DF929625EA0E}">
        <p15:presenceInfo xmlns:p15="http://schemas.microsoft.com/office/powerpoint/2012/main" userId="2cb44619fc532e0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FA8C"/>
    <a:srgbClr val="FDFBEE"/>
    <a:srgbClr val="FDE241"/>
    <a:srgbClr val="21F745"/>
    <a:srgbClr val="C00000"/>
    <a:srgbClr val="003300"/>
    <a:srgbClr val="FFFFFF"/>
    <a:srgbClr val="333300"/>
    <a:srgbClr val="00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viewProps.xml" Type="http://schemas.openxmlformats.org/officeDocument/2006/relationships/viewProps"/><Relationship Id="rId11" Target="theme/theme1.xml" Type="http://schemas.openxmlformats.org/officeDocument/2006/relationships/theme"/><Relationship Id="rId12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commentAuthors.xml" Type="http://schemas.openxmlformats.org/officeDocument/2006/relationships/commentAuthors"/><Relationship Id="rId9" Target="presProps.xml" Type="http://schemas.openxmlformats.org/officeDocument/2006/relationships/pres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575" cy="49847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1"/>
            <a:ext cx="2949575" cy="49847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C601DCF2-6A58-45EE-8341-A027BD6CC832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49575" cy="49847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4"/>
            <a:ext cx="2949575" cy="49847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50380306-4ACB-4E7D-A8B9-ECC13B9E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111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099" cy="498693"/>
          </a:xfrm>
          <a:prstGeom prst="rect">
            <a:avLst/>
          </a:prstGeom>
        </p:spPr>
        <p:txBody>
          <a:bodyPr vert="horz" lIns="91109" tIns="45555" rIns="91109" bIns="4555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109" tIns="45555" rIns="91109" bIns="45555" rtlCol="0"/>
          <a:lstStyle>
            <a:lvl1pPr algn="r">
              <a:defRPr sz="1200"/>
            </a:lvl1pPr>
          </a:lstStyle>
          <a:p>
            <a:fld id="{4E01E1F7-08CA-4253-A392-56E3E760EBC9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9" tIns="45555" rIns="91109" bIns="4555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5"/>
          </a:xfrm>
          <a:prstGeom prst="rect">
            <a:avLst/>
          </a:prstGeom>
        </p:spPr>
        <p:txBody>
          <a:bodyPr vert="horz" lIns="91109" tIns="45555" rIns="91109" bIns="4555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50"/>
            <a:ext cx="2949099" cy="498692"/>
          </a:xfrm>
          <a:prstGeom prst="rect">
            <a:avLst/>
          </a:prstGeom>
        </p:spPr>
        <p:txBody>
          <a:bodyPr vert="horz" lIns="91109" tIns="45555" rIns="91109" bIns="4555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50"/>
            <a:ext cx="2949099" cy="498692"/>
          </a:xfrm>
          <a:prstGeom prst="rect">
            <a:avLst/>
          </a:prstGeom>
        </p:spPr>
        <p:txBody>
          <a:bodyPr vert="horz" lIns="91109" tIns="45555" rIns="91109" bIns="45555" rtlCol="0" anchor="b"/>
          <a:lstStyle>
            <a:lvl1pPr algn="r">
              <a:defRPr sz="1200"/>
            </a:lvl1pPr>
          </a:lstStyle>
          <a:p>
            <a:fld id="{087E57FC-E6CF-4CE7-95EA-1C1EFF3A2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693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2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57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81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36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97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86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316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21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369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7206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A7BA2-E754-4B46-AC4C-8CA330EBCA0F}" type="datetimeFigureOut">
              <a:rPr kumimoji="1" lang="ja-JP" altLang="en-US" smtClean="0"/>
              <a:t>2024/11/29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8F6D2-0511-43D8-B1E1-6BE2FC15D3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6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7.jpg" Type="http://schemas.openxmlformats.org/officeDocument/2006/relationships/image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hdphoto1.wdp" Type="http://schemas.microsoft.com/office/2007/relationships/hdphoto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hdphoto2.wdp" Type="http://schemas.microsoft.com/office/2007/relationships/hdphoto"/><Relationship Id="rId8" Target="../media/image5.JPG" Type="http://schemas.openxmlformats.org/officeDocument/2006/relationships/image"/><Relationship Id="rId9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accent1">
                <a:lumMod val="5000"/>
                <a:lumOff val="95000"/>
              </a:schemeClr>
            </a:gs>
            <a:gs pos="30000">
              <a:srgbClr val="C00000"/>
            </a:gs>
            <a:gs pos="70000">
              <a:srgbClr val="C00000"/>
            </a:gs>
            <a:gs pos="50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/>
          <p:cNvGrpSpPr/>
          <p:nvPr/>
        </p:nvGrpSpPr>
        <p:grpSpPr>
          <a:xfrm>
            <a:off x="8401304" y="5183014"/>
            <a:ext cx="1121368" cy="1577445"/>
            <a:chOff x="-2754296" y="2052191"/>
            <a:chExt cx="1121368" cy="1577445"/>
          </a:xfrm>
        </p:grpSpPr>
        <p:pic>
          <p:nvPicPr>
            <p:cNvPr id="743" name="図 742">
              <a:extLst>
                <a:ext uri="{FF2B5EF4-FFF2-40B4-BE49-F238E27FC236}">
                  <a16:creationId xmlns:a16="http://schemas.microsoft.com/office/drawing/2014/main" id="{26C03D58-454E-2CD1-EED3-E3F579136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54296" y="2275274"/>
              <a:ext cx="1121368" cy="1354362"/>
            </a:xfrm>
            <a:prstGeom prst="rect">
              <a:avLst/>
            </a:prstGeom>
          </p:spPr>
        </p:pic>
        <p:pic>
          <p:nvPicPr>
            <p:cNvPr id="54" name="図 53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28665" y1="7789" x2="28665" y2="7789"/>
                          <a14:foregroundMark x1="15969" y1="18760" x2="45288" y2="15913"/>
                          <a14:foregroundMark x1="52880" y1="9548" x2="52880" y2="9548"/>
                          <a14:foregroundMark x1="42016" y1="11642" x2="42016" y2="11642"/>
                          <a14:foregroundMark x1="15314" y1="15243" x2="37042" y2="7035"/>
                          <a14:foregroundMark x1="55497" y1="20184" x2="55497" y2="20184"/>
                          <a14:foregroundMark x1="73298" y1="19849" x2="73298" y2="19849"/>
                          <a14:foregroundMark x1="71990" y1="25126" x2="71990" y2="25126"/>
                          <a14:foregroundMark x1="67539" y1="19849" x2="75785" y2="23032"/>
                          <a14:backgroundMark x1="9031" y1="29062" x2="20419" y2="43551"/>
                          <a14:backgroundMark x1="7723" y1="30821" x2="12173" y2="42881"/>
                          <a14:backgroundMark x1="60471" y1="30821" x2="55497" y2="40034"/>
                          <a14:backgroundMark x1="66230" y1="32245" x2="66230" y2="32245"/>
                          <a14:backgroundMark x1="64398" y1="33250" x2="64398" y2="33250"/>
                          <a14:backgroundMark x1="63743" y1="35762" x2="63743" y2="35762"/>
                          <a14:backgroundMark x1="62435" y1="36851" x2="62435" y2="36851"/>
                          <a14:backgroundMark x1="62435" y1="28308" x2="56675" y2="39280"/>
                          <a14:backgroundMark x1="60471" y1="28643" x2="56021" y2="37186"/>
                          <a14:backgroundMark x1="7068" y1="29397" x2="7068" y2="3894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446" r="23158" b="62418"/>
            <a:stretch/>
          </p:blipFill>
          <p:spPr>
            <a:xfrm>
              <a:off x="-2688827" y="2052191"/>
              <a:ext cx="1018832" cy="877850"/>
            </a:xfrm>
            <a:prstGeom prst="rect">
              <a:avLst/>
            </a:prstGeom>
          </p:spPr>
        </p:pic>
      </p:grpSp>
      <p:pic>
        <p:nvPicPr>
          <p:cNvPr id="744" name="Picture 3" descr="笑う・喜ぶ">
            <a:extLst>
              <a:ext uri="{FF2B5EF4-FFF2-40B4-BE49-F238E27FC236}">
                <a16:creationId xmlns:a16="http://schemas.microsoft.com/office/drawing/2014/main" id="{AFC4EEB8-21AC-92E7-8452-C8D601794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518" y="1999974"/>
            <a:ext cx="633943" cy="71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角丸四角形 6"/>
          <p:cNvSpPr/>
          <p:nvPr/>
        </p:nvSpPr>
        <p:spPr>
          <a:xfrm>
            <a:off x="3627518" y="5508387"/>
            <a:ext cx="3130996" cy="2064431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6" cstate="hq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9832">
                        <a14:foregroundMark x1="14106" y1="60759" x2="14106" y2="607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2068">
            <a:off x="-761691" y="262288"/>
            <a:ext cx="2368900" cy="947618"/>
          </a:xfrm>
          <a:prstGeom prst="rect">
            <a:avLst/>
          </a:prstGeom>
        </p:spPr>
      </p:pic>
      <p:sp>
        <p:nvSpPr>
          <p:cNvPr id="745" name="角丸四角形 710">
            <a:extLst>
              <a:ext uri="{FF2B5EF4-FFF2-40B4-BE49-F238E27FC236}">
                <a16:creationId xmlns:a16="http://schemas.microsoft.com/office/drawing/2014/main" id="{4309DCA0-5A6A-DEDF-3645-59F31AAC3166}"/>
              </a:ext>
            </a:extLst>
          </p:cNvPr>
          <p:cNvSpPr/>
          <p:nvPr/>
        </p:nvSpPr>
        <p:spPr>
          <a:xfrm>
            <a:off x="-3707990" y="5020851"/>
            <a:ext cx="2637251" cy="1452351"/>
          </a:xfrm>
          <a:prstGeom prst="roundRect">
            <a:avLst>
              <a:gd name="adj" fmla="val 14091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67" dirty="0">
              <a:solidFill>
                <a:schemeClr val="tx1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E218F7E-4502-4492-D730-30D6785C5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3168" y="4041945"/>
            <a:ext cx="1263293" cy="531278"/>
          </a:xfrm>
          <a:ln w="22225">
            <a:noFill/>
          </a:ln>
        </p:spPr>
        <p:txBody>
          <a:bodyPr>
            <a:noAutofit/>
          </a:bodyPr>
          <a:lstStyle/>
          <a:p>
            <a:pPr algn="l"/>
            <a:r>
              <a:rPr lang="ja-JP" altLang="en-US" sz="2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令和</a:t>
            </a:r>
            <a:r>
              <a:rPr lang="en-US" altLang="ja-JP" sz="2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6</a:t>
            </a:r>
            <a:r>
              <a:rPr lang="ja-JP" altLang="en-US" sz="24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年</a:t>
            </a:r>
            <a:endParaRPr lang="en-US" altLang="ja-JP" sz="2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50800">
                  <a:schemeClr val="tx1">
                    <a:alpha val="40000"/>
                  </a:scheme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1117" name="テキスト ボックス 1116">
            <a:extLst>
              <a:ext uri="{FF2B5EF4-FFF2-40B4-BE49-F238E27FC236}">
                <a16:creationId xmlns:a16="http://schemas.microsoft.com/office/drawing/2014/main" id="{09D68D64-6233-9C6F-F75D-50379679524D}"/>
              </a:ext>
            </a:extLst>
          </p:cNvPr>
          <p:cNvSpPr txBox="1"/>
          <p:nvPr/>
        </p:nvSpPr>
        <p:spPr>
          <a:xfrm>
            <a:off x="-3956835" y="4682087"/>
            <a:ext cx="41922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+mn-ea"/>
              </a:rPr>
              <a:t>・面接を受ける企業数分の履歴書（写真付き）</a:t>
            </a:r>
            <a:endParaRPr lang="en-US" altLang="ja-JP" sz="1400" dirty="0">
              <a:latin typeface="+mn-ea"/>
            </a:endParaRPr>
          </a:p>
          <a:p>
            <a:r>
              <a:rPr lang="ja-JP" altLang="en-US" sz="1400" dirty="0"/>
              <a:t>・ハローワーク受付票（登録されている方）</a:t>
            </a:r>
            <a:endParaRPr lang="en-US" altLang="ja-JP" sz="1400" dirty="0"/>
          </a:p>
          <a:p>
            <a:r>
              <a:rPr lang="ja-JP" altLang="en-US" sz="1400" dirty="0"/>
              <a:t>・お持ちの方は紹介状</a:t>
            </a:r>
          </a:p>
        </p:txBody>
      </p:sp>
      <p:sp>
        <p:nvSpPr>
          <p:cNvPr id="1118" name="テキスト ボックス 1117">
            <a:extLst>
              <a:ext uri="{FF2B5EF4-FFF2-40B4-BE49-F238E27FC236}">
                <a16:creationId xmlns:a16="http://schemas.microsoft.com/office/drawing/2014/main" id="{C0213AF4-0629-D565-0A88-F3C7FF21426E}"/>
              </a:ext>
            </a:extLst>
          </p:cNvPr>
          <p:cNvSpPr txBox="1"/>
          <p:nvPr/>
        </p:nvSpPr>
        <p:spPr>
          <a:xfrm>
            <a:off x="-3697364" y="3908285"/>
            <a:ext cx="2354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持ち物</a:t>
            </a:r>
            <a:r>
              <a:rPr lang="en-US" altLang="ja-JP" dirty="0"/>
              <a:t>】</a:t>
            </a:r>
            <a:endParaRPr lang="ja-JP" altLang="en-US" dirty="0"/>
          </a:p>
        </p:txBody>
      </p:sp>
      <p:sp>
        <p:nvSpPr>
          <p:cNvPr id="1119" name="角丸四角形 723">
            <a:extLst>
              <a:ext uri="{FF2B5EF4-FFF2-40B4-BE49-F238E27FC236}">
                <a16:creationId xmlns:a16="http://schemas.microsoft.com/office/drawing/2014/main" id="{35A04BC6-25CA-A304-3575-4D442CBAA9CF}"/>
              </a:ext>
            </a:extLst>
          </p:cNvPr>
          <p:cNvSpPr/>
          <p:nvPr/>
        </p:nvSpPr>
        <p:spPr>
          <a:xfrm>
            <a:off x="-6364" y="8244141"/>
            <a:ext cx="4582980" cy="841024"/>
          </a:xfrm>
          <a:prstGeom prst="roundRect">
            <a:avLst>
              <a:gd name="adj" fmla="val 289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lvl="0" algn="ctr"/>
            <a:r>
              <a:rPr lang="en-US" altLang="ja-JP" sz="1200" b="1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事前予約制</a:t>
            </a:r>
            <a:r>
              <a:rPr lang="ja-JP" altLang="en-US" sz="1200" b="1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（企業説明のみ希望する場合も予約が必要です）</a:t>
            </a:r>
            <a:endParaRPr lang="en-US" altLang="ja-JP" sz="1200" b="1" dirty="0">
              <a:solidFill>
                <a:prstClr val="black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lvl="0" algn="ctr"/>
            <a:r>
              <a:rPr lang="ja-JP" altLang="en-US" sz="1200" b="1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ハローワーク窓口で紹介状の交付を受けてください。</a:t>
            </a:r>
            <a:endParaRPr lang="en-US" altLang="ja-JP" sz="1200" b="1" dirty="0">
              <a:solidFill>
                <a:srgbClr val="FF000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※</a:t>
            </a:r>
            <a:r>
              <a:rPr lang="ja-JP" altLang="en-US" sz="1200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予約枠に空きがあれば当日参加申込可能です。</a:t>
            </a:r>
            <a:endParaRPr lang="en-US" altLang="ja-JP" sz="1200" dirty="0">
              <a:solidFill>
                <a:prstClr val="black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lvl="0" algn="ctr"/>
            <a:r>
              <a:rPr lang="ja-JP" altLang="en-US" sz="1200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（当日申込の受付時間は</a:t>
            </a:r>
            <a:r>
              <a:rPr lang="en-US" altLang="ja-JP" sz="1200" b="1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15</a:t>
            </a:r>
            <a:r>
              <a:rPr lang="ja-JP" altLang="en-US" sz="1200" b="1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時</a:t>
            </a:r>
            <a:r>
              <a:rPr lang="en-US" altLang="ja-JP" sz="1200" b="1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20</a:t>
            </a:r>
            <a:r>
              <a:rPr lang="ja-JP" altLang="en-US" sz="1200" b="1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分</a:t>
            </a:r>
            <a:r>
              <a:rPr lang="ja-JP" altLang="en-US" sz="1200" dirty="0">
                <a:solidFill>
                  <a:prstClr val="black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までです。）</a:t>
            </a:r>
            <a:endParaRPr lang="en-US" altLang="ja-JP" sz="1200" dirty="0">
              <a:solidFill>
                <a:prstClr val="black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1120" name="角丸四角形 1119">
            <a:extLst>
              <a:ext uri="{FF2B5EF4-FFF2-40B4-BE49-F238E27FC236}">
                <a16:creationId xmlns:a16="http://schemas.microsoft.com/office/drawing/2014/main" id="{7B5F5136-F2B8-9255-E0C7-1BED9979B0A5}"/>
              </a:ext>
            </a:extLst>
          </p:cNvPr>
          <p:cNvSpPr/>
          <p:nvPr/>
        </p:nvSpPr>
        <p:spPr>
          <a:xfrm>
            <a:off x="-7128" y="9083200"/>
            <a:ext cx="4529926" cy="51551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122" dirty="0"/>
          </a:p>
        </p:txBody>
      </p:sp>
      <p:sp>
        <p:nvSpPr>
          <p:cNvPr id="1121" name="テキスト ボックス 1120">
            <a:extLst>
              <a:ext uri="{FF2B5EF4-FFF2-40B4-BE49-F238E27FC236}">
                <a16:creationId xmlns:a16="http://schemas.microsoft.com/office/drawing/2014/main" id="{70409493-3293-F323-968B-224AA221DA9C}"/>
              </a:ext>
            </a:extLst>
          </p:cNvPr>
          <p:cNvSpPr txBox="1"/>
          <p:nvPr/>
        </p:nvSpPr>
        <p:spPr>
          <a:xfrm>
            <a:off x="173114" y="2078900"/>
            <a:ext cx="69001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270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参加予定の地元企業</a:t>
            </a:r>
            <a:r>
              <a:rPr lang="ja-JP" altLang="en-US" sz="2000" b="1" dirty="0"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  </a:t>
            </a:r>
            <a:r>
              <a:rPr lang="ja-JP" altLang="en-US" b="1" dirty="0"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          </a:t>
            </a:r>
            <a:r>
              <a:rPr lang="ja-JP" altLang="en-US" sz="2800" b="1" dirty="0">
                <a:solidFill>
                  <a:srgbClr val="FFFF00"/>
                </a:solidFill>
                <a:effectLst>
                  <a:glow rad="1270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１</a:t>
            </a:r>
            <a:r>
              <a:rPr lang="en-US" altLang="ja-JP" sz="2800" b="1" dirty="0">
                <a:solidFill>
                  <a:srgbClr val="FFFF00"/>
                </a:solidFill>
                <a:effectLst>
                  <a:glow rad="1270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2 </a:t>
            </a:r>
            <a:r>
              <a:rPr lang="ja-JP" altLang="en-US" sz="2000" b="1" dirty="0">
                <a:solidFill>
                  <a:schemeClr val="bg1"/>
                </a:solidFill>
                <a:effectLst>
                  <a:glow rad="1270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社</a:t>
            </a:r>
            <a:r>
              <a:rPr lang="ja-JP" altLang="en-US" sz="2000" b="1" dirty="0"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r>
              <a:rPr lang="ja-JP" altLang="en-US" sz="2000" b="1" dirty="0"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 </a:t>
            </a:r>
            <a:endParaRPr lang="en-US" altLang="ja-JP" sz="1200" b="1" dirty="0">
              <a:solidFill>
                <a:schemeClr val="bg1"/>
              </a:solidFill>
              <a:effectLst>
                <a:glow rad="50800">
                  <a:schemeClr val="tx1">
                    <a:alpha val="40000"/>
                  </a:scheme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・株式会社 ニッコー　　　　</a:t>
            </a:r>
            <a:r>
              <a:rPr lang="ja-JP" altLang="en-US" sz="1400" b="1" i="1" dirty="0"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             　  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508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安積建設 株式会社　</a:t>
            </a:r>
            <a:endParaRPr lang="en-US" altLang="ja-JP" sz="1400" b="1" i="1" dirty="0">
              <a:solidFill>
                <a:schemeClr val="bg1"/>
              </a:solidFill>
              <a:effectLst>
                <a:glow rad="76200">
                  <a:srgbClr val="C00000">
                    <a:alpha val="7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・医療法人 </a:t>
            </a:r>
            <a:r>
              <a:rPr lang="ja-JP" altLang="en-US" sz="1400" b="1" i="1" dirty="0" err="1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りん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どう会　　　            　　  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508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株式会社 たまゆら</a:t>
            </a:r>
            <a:endParaRPr lang="en-US" altLang="ja-JP" sz="1400" b="1" i="1" dirty="0">
              <a:solidFill>
                <a:schemeClr val="bg1"/>
              </a:solidFill>
              <a:effectLst>
                <a:glow rad="76200">
                  <a:srgbClr val="C00000">
                    <a:alpha val="7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・株式会社 いま・ここ　　　　　　　　　  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508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京阪ビルテクノサービス 株式会社</a:t>
            </a:r>
            <a:endParaRPr lang="en-US" altLang="ja-JP" sz="1400" b="1" i="1" dirty="0">
              <a:solidFill>
                <a:schemeClr val="bg1"/>
              </a:solidFill>
              <a:effectLst>
                <a:glow rad="76200">
                  <a:srgbClr val="C00000">
                    <a:alpha val="7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・株式会社 ＫＨＤ 　            　　　　  　  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508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株式会社 ウィズ・ケアサポート</a:t>
            </a:r>
            <a:endParaRPr lang="en-US" altLang="ja-JP" sz="1400" b="1" i="1" dirty="0">
              <a:solidFill>
                <a:schemeClr val="bg1"/>
              </a:solidFill>
              <a:effectLst>
                <a:glow rad="76200">
                  <a:srgbClr val="C00000">
                    <a:alpha val="7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・共和ゴム 株式会社　　　　　　　　　　  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508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枚方太陽 株式会社</a:t>
            </a:r>
            <a:endParaRPr lang="en-US" altLang="ja-JP" sz="1400" b="1" i="1" dirty="0">
              <a:solidFill>
                <a:schemeClr val="bg1"/>
              </a:solidFill>
              <a:effectLst>
                <a:glow rad="76200">
                  <a:srgbClr val="C00000">
                    <a:alpha val="7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b="1" i="1" dirty="0" smtClean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・株式会社 エターナルライト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　　　　</a:t>
            </a:r>
            <a:r>
              <a:rPr lang="ja-JP" altLang="en-US" sz="1400" b="1" i="1" dirty="0" smtClean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</a:t>
            </a:r>
            <a:r>
              <a:rPr lang="ja-JP" altLang="en-US" sz="1400" b="1" i="1" dirty="0" smtClean="0">
                <a:solidFill>
                  <a:schemeClr val="bg1"/>
                </a:solidFill>
                <a:effectLst>
                  <a:glow rad="508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・</a:t>
            </a:r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株式会社 Ｍｉｚｋａｎ大阪工場</a:t>
            </a:r>
            <a:endParaRPr lang="en-US" altLang="ja-JP" sz="1400" b="1" i="1" dirty="0">
              <a:solidFill>
                <a:schemeClr val="bg1"/>
              </a:solidFill>
              <a:effectLst>
                <a:glow rad="76200">
                  <a:srgbClr val="C00000">
                    <a:alpha val="7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400" b="1" i="1" dirty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 </a:t>
            </a:r>
            <a:r>
              <a:rPr lang="ja-JP" altLang="en-US" sz="1400" b="1" i="1" dirty="0" smtClean="0">
                <a:solidFill>
                  <a:schemeClr val="bg1"/>
                </a:solidFill>
                <a:effectLst>
                  <a:glow rad="76200">
                    <a:srgbClr val="C00000">
                      <a:alpha val="7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                                   </a:t>
            </a:r>
            <a:endParaRPr lang="en-US" altLang="ja-JP" sz="1400" b="1" i="1" dirty="0">
              <a:solidFill>
                <a:schemeClr val="bg1"/>
              </a:solidFill>
              <a:effectLst>
                <a:glow rad="76200">
                  <a:srgbClr val="C00000">
                    <a:alpha val="7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　　　　              　 </a:t>
            </a:r>
            <a:endParaRPr lang="en-US" altLang="ja-JP" sz="1200" b="1" dirty="0">
              <a:solidFill>
                <a:schemeClr val="bg1"/>
              </a:solidFill>
              <a:effectLst>
                <a:glow rad="50800">
                  <a:schemeClr val="tx1">
                    <a:alpha val="40000"/>
                  </a:scheme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                  　　　</a:t>
            </a:r>
            <a:endParaRPr lang="en-US" altLang="ja-JP" sz="1200" b="1" dirty="0">
              <a:solidFill>
                <a:schemeClr val="bg1"/>
              </a:solidFill>
              <a:effectLst>
                <a:glow rad="50800">
                  <a:schemeClr val="tx1">
                    <a:alpha val="40000"/>
                  </a:scheme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200" b="1" dirty="0"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　　　　　　　　　　　　　　　　　　　</a:t>
            </a:r>
            <a:endParaRPr lang="en-US" altLang="ja-JP" sz="1200" b="1" dirty="0">
              <a:effectLst>
                <a:glow rad="50800">
                  <a:schemeClr val="tx1">
                    <a:alpha val="40000"/>
                  </a:scheme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1122" name="テキスト ボックス 1121">
            <a:extLst>
              <a:ext uri="{FF2B5EF4-FFF2-40B4-BE49-F238E27FC236}">
                <a16:creationId xmlns:a16="http://schemas.microsoft.com/office/drawing/2014/main" id="{0B7E9573-433A-0DE9-063E-0DB9147086D0}"/>
              </a:ext>
            </a:extLst>
          </p:cNvPr>
          <p:cNvSpPr txBox="1"/>
          <p:nvPr/>
        </p:nvSpPr>
        <p:spPr>
          <a:xfrm>
            <a:off x="0" y="9028247"/>
            <a:ext cx="458298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u="sng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求人一覧は次ページ以降に掲載しています。</a:t>
            </a:r>
            <a:endParaRPr lang="en-US" altLang="ja-JP" sz="1050" b="1" u="sng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050" b="1" u="sng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また、ハローワーク枚方ＨＰにて求人の詳細を公開しております。</a:t>
            </a:r>
            <a:endParaRPr lang="en-US" altLang="ja-JP" sz="1050" b="1" u="sng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10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</a:t>
            </a:r>
            <a:r>
              <a:rPr lang="en-US" altLang="ja-JP" sz="10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URL</a:t>
            </a:r>
            <a:r>
              <a:rPr lang="ja-JP" altLang="en-US" sz="10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</a:t>
            </a:r>
            <a:r>
              <a:rPr lang="en-US" altLang="ja-JP" sz="105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https://jsite.mhlw.go.jp/osaka-hellowork/list/hirakata/_77435.html</a:t>
            </a:r>
            <a:endParaRPr lang="en-US" altLang="ja-JP" sz="10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1125" name="角丸四角形 706">
            <a:extLst>
              <a:ext uri="{FF2B5EF4-FFF2-40B4-BE49-F238E27FC236}">
                <a16:creationId xmlns:a16="http://schemas.microsoft.com/office/drawing/2014/main" id="{D7483571-CDC9-A28E-65F5-82190AB10911}"/>
              </a:ext>
            </a:extLst>
          </p:cNvPr>
          <p:cNvSpPr/>
          <p:nvPr/>
        </p:nvSpPr>
        <p:spPr>
          <a:xfrm>
            <a:off x="3936271" y="7715212"/>
            <a:ext cx="3329214" cy="1051165"/>
          </a:xfrm>
          <a:prstGeom prst="roundRect">
            <a:avLst>
              <a:gd name="adj" fmla="val 15331"/>
            </a:avLst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【</a:t>
            </a:r>
            <a:r>
              <a:rPr lang="ja-JP" altLang="en-US" sz="16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お問合せ先</a:t>
            </a:r>
            <a:r>
              <a:rPr lang="en-US" altLang="ja-JP" sz="16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】</a:t>
            </a:r>
            <a:endParaRPr lang="en-US" altLang="ja-JP" sz="1600" b="1" dirty="0">
              <a:solidFill>
                <a:srgbClr val="92D050"/>
              </a:solidFill>
              <a:effectLst>
                <a:glow rad="63500">
                  <a:srgbClr val="FF0000">
                    <a:alpha val="4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ハローワーク枚方　職業相談部門  　　　</a:t>
            </a:r>
            <a:endParaRPr lang="en-US" altLang="ja-JP" sz="1200" b="1" dirty="0">
              <a:solidFill>
                <a:schemeClr val="bg1"/>
              </a:solidFill>
              <a:effectLst>
                <a:glow rad="63500">
                  <a:srgbClr val="FF0000">
                    <a:alpha val="4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lang="en-US" altLang="ja-JP" sz="12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TEL 072-841-3363</a:t>
            </a: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（部門コード</a:t>
            </a:r>
            <a:r>
              <a:rPr lang="en-US" altLang="ja-JP" sz="12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4</a:t>
            </a:r>
            <a:r>
              <a:rPr lang="ja-JP" altLang="en-US" sz="1200" b="1" dirty="0"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１＃）</a:t>
            </a:r>
            <a:endParaRPr lang="en-US" altLang="ja-JP" sz="1200" b="1" dirty="0">
              <a:solidFill>
                <a:schemeClr val="bg1"/>
              </a:solidFill>
              <a:effectLst>
                <a:glow rad="63500">
                  <a:srgbClr val="FF0000">
                    <a:alpha val="4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lang="ja-JP" altLang="en-US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（平日　</a:t>
            </a:r>
            <a:r>
              <a:rPr lang="en-US" altLang="ja-JP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8:30</a:t>
            </a:r>
            <a:r>
              <a:rPr lang="ja-JP" altLang="en-US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～</a:t>
            </a:r>
            <a:r>
              <a:rPr lang="en-US" altLang="ja-JP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17:15</a:t>
            </a:r>
            <a:r>
              <a:rPr lang="ja-JP" altLang="en-US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rgbClr val="FF0000">
                      <a:alpha val="4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）</a:t>
            </a:r>
            <a:endParaRPr lang="en-US" altLang="ja-JP" sz="16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rgbClr val="FF0000">
                    <a:alpha val="4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endParaRPr lang="en-US" altLang="ja-JP" sz="1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rgbClr val="FF0000">
                    <a:alpha val="4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6EBC47D-3A04-0676-8EE5-CA81A80170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616" y="8732087"/>
            <a:ext cx="669701" cy="693405"/>
          </a:xfrm>
          <a:prstGeom prst="rect">
            <a:avLst/>
          </a:prstGeom>
        </p:spPr>
      </p:pic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0D6CEC7-DB0E-6320-39FB-06900F60DABB}"/>
              </a:ext>
            </a:extLst>
          </p:cNvPr>
          <p:cNvSpPr/>
          <p:nvPr/>
        </p:nvSpPr>
        <p:spPr>
          <a:xfrm>
            <a:off x="3660822" y="5739148"/>
            <a:ext cx="3817061" cy="1859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各種相談会</a:t>
            </a:r>
            <a:endParaRPr lang="en-US" altLang="ja-JP" sz="2000" b="1" dirty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（受付１３時～１５時）</a:t>
            </a:r>
            <a:endParaRPr lang="en-US" altLang="ja-JP" sz="1600" dirty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〇枚方市就労相談</a:t>
            </a:r>
            <a:endParaRPr lang="en-US" altLang="ja-JP" sz="1400" dirty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　枚方市</a:t>
            </a:r>
            <a:endParaRPr lang="en-US" altLang="ja-JP" sz="1400" dirty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〇</a:t>
            </a:r>
            <a:r>
              <a:rPr lang="ja-JP" altLang="en-US" sz="1400" spc="-110" dirty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職業訓練校の相談</a:t>
            </a:r>
            <a:endParaRPr lang="en-US" altLang="ja-JP" sz="1400" spc="-110" dirty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400" spc="-110" dirty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　北大阪高等職業技術専門校</a:t>
            </a:r>
            <a:endParaRPr lang="en-US" altLang="ja-JP" sz="1400" spc="-110" dirty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〇職業訓練全般の相談、</a:t>
            </a:r>
            <a:endParaRPr lang="en-US" altLang="ja-JP" sz="1400" dirty="0" smtClean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　介護・福祉分野のお仕事相談</a:t>
            </a:r>
            <a:endParaRPr lang="en-US" altLang="ja-JP" sz="1400" dirty="0" smtClean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  <a:effectLst/>
                <a:latin typeface="Kaisei Tokumin ExtraBold" pitchFamily="2" charset="-128"/>
                <a:ea typeface="Kaisei Tokumin ExtraBold" pitchFamily="2" charset="-128"/>
              </a:rPr>
              <a:t>　ハローワーク枚方</a:t>
            </a:r>
            <a:endParaRPr lang="en-US" altLang="ja-JP" sz="1400" dirty="0">
              <a:solidFill>
                <a:srgbClr val="FF0000"/>
              </a:solidFill>
              <a:effectLst/>
              <a:latin typeface="Kaisei Tokumin ExtraBold" pitchFamily="2" charset="-128"/>
              <a:ea typeface="Kaisei Tokumin ExtraBold" pitchFamily="2" charset="-128"/>
            </a:endParaRPr>
          </a:p>
          <a:p>
            <a:endParaRPr lang="en-US" altLang="ja-JP" sz="1400" dirty="0">
              <a:solidFill>
                <a:srgbClr val="FF0000"/>
              </a:solidFill>
              <a:effectLst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A91B4CD-121F-ADA7-CC05-653ADCF74D7B}"/>
              </a:ext>
            </a:extLst>
          </p:cNvPr>
          <p:cNvSpPr/>
          <p:nvPr/>
        </p:nvSpPr>
        <p:spPr>
          <a:xfrm>
            <a:off x="5161179" y="5395475"/>
            <a:ext cx="1390994" cy="36553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ハローワーク枚方で</a:t>
            </a:r>
            <a:endParaRPr lang="en-US" altLang="ja-JP" sz="1000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lang="ja-JP" altLang="en-US" sz="1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同日開催！</a:t>
            </a:r>
            <a:endParaRPr lang="ja-JP" altLang="en-US" sz="1000" b="1" dirty="0">
              <a:solidFill>
                <a:srgbClr val="C0000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9623939"/>
            <a:ext cx="59277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600" dirty="0">
                <a:solidFill>
                  <a:sysClr val="windowText" lastClr="000000"/>
                </a:solidFill>
                <a:effectLst>
                  <a:glow rad="38100">
                    <a:schemeClr val="tx1">
                      <a:alpha val="81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【主催】</a:t>
            </a:r>
            <a:r>
              <a:rPr lang="ja-JP" altLang="en-US" sz="1600" dirty="0">
                <a:solidFill>
                  <a:sysClr val="windowText" lastClr="000000"/>
                </a:solidFill>
                <a:effectLst>
                  <a:glow rad="38100">
                    <a:schemeClr val="tx1">
                      <a:alpha val="81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枚方市　</a:t>
            </a:r>
            <a:r>
              <a:rPr lang="ja-JP" altLang="ja-JP" sz="1600" dirty="0">
                <a:solidFill>
                  <a:sysClr val="windowText" lastClr="000000"/>
                </a:solidFill>
                <a:effectLst>
                  <a:glow rad="38100">
                    <a:schemeClr val="tx1">
                      <a:alpha val="81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ハローワーク枚方</a:t>
            </a:r>
            <a:r>
              <a:rPr lang="ja-JP" altLang="en-US" sz="1600" dirty="0">
                <a:solidFill>
                  <a:sysClr val="windowText" lastClr="000000"/>
                </a:solidFill>
                <a:effectLst>
                  <a:glow rad="38100">
                    <a:schemeClr val="tx1">
                      <a:alpha val="81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r>
              <a:rPr lang="ja-JP" altLang="ja-JP" sz="1600" dirty="0">
                <a:solidFill>
                  <a:sysClr val="windowText" lastClr="000000"/>
                </a:solidFill>
                <a:effectLst>
                  <a:glow rad="38100">
                    <a:schemeClr val="tx1">
                      <a:alpha val="81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枚方雇用開発協会</a:t>
            </a:r>
            <a:r>
              <a:rPr lang="en-US" altLang="ja-JP" sz="1600" dirty="0">
                <a:solidFill>
                  <a:sysClr val="windowText" lastClr="000000"/>
                </a:solidFill>
                <a:effectLst>
                  <a:glow rad="38100">
                    <a:schemeClr val="tx1">
                      <a:alpha val="81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        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A710CA-43B8-AB7B-4ADA-347D74E505B1}"/>
              </a:ext>
            </a:extLst>
          </p:cNvPr>
          <p:cNvSpPr/>
          <p:nvPr/>
        </p:nvSpPr>
        <p:spPr>
          <a:xfrm>
            <a:off x="77644" y="4245628"/>
            <a:ext cx="2896111" cy="874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defTabSz="660380">
              <a:defRPr/>
            </a:pPr>
            <a:r>
              <a:rPr lang="ja-JP" altLang="en-US" sz="1156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京阪枚方市駅下車</a:t>
            </a:r>
            <a:endParaRPr lang="en-US" altLang="ja-JP" sz="1156" dirty="0">
              <a:solidFill>
                <a:srgbClr val="FF000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defTabSz="660380">
              <a:defRPr/>
            </a:pPr>
            <a:r>
              <a:rPr lang="ja-JP" altLang="en-US" sz="1156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約２００ｍ</a:t>
            </a:r>
            <a:endParaRPr lang="en-US" altLang="ja-JP" sz="1156" dirty="0">
              <a:solidFill>
                <a:srgbClr val="FF000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defTabSz="660380">
              <a:lnSpc>
                <a:spcPts val="800"/>
              </a:lnSpc>
              <a:defRPr/>
            </a:pPr>
            <a:endParaRPr lang="en-US" altLang="ja-JP" sz="1156" dirty="0">
              <a:solidFill>
                <a:srgbClr val="FF000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defTabSz="660380">
              <a:defRPr/>
            </a:pPr>
            <a:r>
              <a:rPr lang="en-US" altLang="ja-JP" sz="1156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※</a:t>
            </a:r>
            <a:r>
              <a:rPr lang="ja-JP" altLang="en-US" sz="1156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面接会の実施場所は枚方ビオルネ５Ｆ、</a:t>
            </a:r>
            <a:endParaRPr lang="en-US" altLang="ja-JP" sz="1156" dirty="0">
              <a:solidFill>
                <a:srgbClr val="FF0000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defTabSz="660380">
              <a:defRPr/>
            </a:pPr>
            <a:r>
              <a:rPr lang="ja-JP" altLang="en-US" sz="1156" dirty="0">
                <a:solidFill>
                  <a:srgbClr val="FF0000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ハローワーク枚方は６Ｆです。</a:t>
            </a:r>
          </a:p>
        </p:txBody>
      </p:sp>
      <p:sp>
        <p:nvSpPr>
          <p:cNvPr id="34" name="タイトル 370">
            <a:extLst>
              <a:ext uri="{FF2B5EF4-FFF2-40B4-BE49-F238E27FC236}">
                <a16:creationId xmlns:a16="http://schemas.microsoft.com/office/drawing/2014/main" id="{F10248F8-43B3-762A-8EC8-DFF98967A5DD}"/>
              </a:ext>
            </a:extLst>
          </p:cNvPr>
          <p:cNvSpPr txBox="1">
            <a:spLocks/>
          </p:cNvSpPr>
          <p:nvPr/>
        </p:nvSpPr>
        <p:spPr>
          <a:xfrm>
            <a:off x="-1330988" y="153969"/>
            <a:ext cx="8589705" cy="1961563"/>
          </a:xfrm>
          <a:prstGeom prst="rect">
            <a:avLst/>
          </a:prstGeom>
          <a:noFill/>
          <a:ln>
            <a:noFill/>
          </a:ln>
        </p:spPr>
        <p:txBody>
          <a:bodyPr vert="horz" wrap="square" lIns="132080" tIns="66040" rIns="132080" bIns="66040" rtlCol="0" anchor="b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b="1" dirty="0">
                <a:ln w="15875">
                  <a:solidFill>
                    <a:srgbClr val="FF9900"/>
                  </a:solidFill>
                  <a:prstDash val="solid"/>
                </a:ln>
                <a:solidFill>
                  <a:srgbClr val="21F745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就職</a:t>
            </a:r>
            <a:r>
              <a:rPr lang="ja-JP" altLang="en-US" sz="6600" b="1" dirty="0">
                <a:ln w="15875">
                  <a:solidFill>
                    <a:srgbClr val="FF9900"/>
                  </a:solidFill>
                  <a:prstDash val="solid"/>
                </a:ln>
                <a:solidFill>
                  <a:srgbClr val="21F745"/>
                </a:solidFill>
                <a:effectLst>
                  <a:outerShdw dist="38100" dir="2700000" algn="tl" rotWithShape="0">
                    <a:prstClr val="black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面接</a:t>
            </a:r>
            <a:r>
              <a:rPr lang="ja-JP" altLang="en-US" sz="6600" b="1" dirty="0">
                <a:ln w="15875">
                  <a:solidFill>
                    <a:srgbClr val="FF9900"/>
                  </a:solidFill>
                  <a:prstDash val="solid"/>
                </a:ln>
                <a:solidFill>
                  <a:srgbClr val="21F745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会 </a:t>
            </a:r>
            <a:endParaRPr lang="en-US" altLang="ja-JP" sz="6600" b="1" dirty="0">
              <a:ln w="15875">
                <a:solidFill>
                  <a:srgbClr val="FF9900"/>
                </a:solidFill>
                <a:prstDash val="solid"/>
              </a:ln>
              <a:solidFill>
                <a:srgbClr val="21F745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en-US" altLang="ja-JP" sz="6600" b="1" dirty="0">
                <a:ln w="15875">
                  <a:solidFill>
                    <a:srgbClr val="F010C0"/>
                  </a:solidFill>
                  <a:prstDash val="solid"/>
                </a:ln>
                <a:solidFill>
                  <a:srgbClr val="00CC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               </a:t>
            </a:r>
            <a:r>
              <a:rPr lang="en-US" altLang="ja-JP" sz="5400" b="1" dirty="0">
                <a:ln w="15875">
                  <a:solidFill>
                    <a:srgbClr val="FF9900"/>
                  </a:solidFill>
                  <a:prstDash val="solid"/>
                </a:ln>
                <a:solidFill>
                  <a:srgbClr val="21F745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in</a:t>
            </a:r>
            <a:r>
              <a:rPr lang="en-US" altLang="ja-JP" sz="6600" b="1" dirty="0">
                <a:ln w="15875">
                  <a:solidFill>
                    <a:srgbClr val="FF9900"/>
                  </a:solidFill>
                  <a:prstDash val="solid"/>
                </a:ln>
                <a:solidFill>
                  <a:srgbClr val="21F745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</a:t>
            </a:r>
            <a:r>
              <a:rPr lang="ja-JP" altLang="en-US" sz="6600" b="1" dirty="0">
                <a:ln w="15875">
                  <a:solidFill>
                    <a:srgbClr val="FF9900"/>
                  </a:solidFill>
                  <a:prstDash val="solid"/>
                </a:ln>
                <a:solidFill>
                  <a:srgbClr val="21F745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枚方</a:t>
            </a:r>
            <a:r>
              <a:rPr lang="ja-JP" altLang="en-US" sz="6600" b="1" dirty="0">
                <a:ln w="15875">
                  <a:solidFill>
                    <a:srgbClr val="FF9900"/>
                  </a:solidFill>
                  <a:prstDash val="solid"/>
                </a:ln>
                <a:solidFill>
                  <a:srgbClr val="00CC00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37859" y="1180296"/>
            <a:ext cx="800219" cy="85895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源柔ゴシックX等幅 Regular" panose="020B0309020203020207" pitchFamily="49" charset="-128"/>
              </a:rPr>
              <a:t>次へのトビラを</a:t>
            </a:r>
            <a:r>
              <a:rPr kumimoji="1" lang="ja-JP" altLang="en-US" sz="4000" dirty="0">
                <a:ln>
                  <a:solidFill>
                    <a:srgbClr val="00CC00"/>
                  </a:solidFill>
                </a:ln>
                <a:solidFill>
                  <a:srgbClr val="00CC00"/>
                </a:solidFill>
                <a:effectLst>
                  <a:glow rad="228600">
                    <a:schemeClr val="bg1">
                      <a:alpha val="6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  <a:cs typeface="源柔ゴシックX等幅 Regular" panose="020B0309020203020207" pitchFamily="49" charset="-128"/>
              </a:rPr>
              <a:t>ひら</a:t>
            </a:r>
            <a:r>
              <a:rPr kumimoji="1" lang="ja-JP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源柔ゴシックX等幅 Regular" panose="020B0309020203020207" pitchFamily="49" charset="-128"/>
              </a:rPr>
              <a:t>くとき</a:t>
            </a:r>
            <a:r>
              <a:rPr kumimoji="1" lang="ja-JP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  <a:cs typeface="源柔ゴシックX等幅 Regular" panose="020B0309020203020207" pitchFamily="49" charset="-128"/>
              </a:rPr>
              <a:t>・・</a:t>
            </a:r>
            <a:endParaRPr kumimoji="1" lang="ja-JP" altLang="en-US" sz="4400" dirty="0">
              <a:solidFill>
                <a:schemeClr val="tx1">
                  <a:lumMod val="85000"/>
                  <a:lumOff val="15000"/>
                </a:schemeClr>
              </a:solidFill>
              <a:latin typeface="游明朝 Demibold" panose="02020600000000000000" pitchFamily="18" charset="-128"/>
              <a:ea typeface="游明朝 Demibold" panose="02020600000000000000" pitchFamily="18" charset="-128"/>
              <a:cs typeface="源柔ゴシックX等幅 Regular" panose="020B0309020203020207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1441" y="734641"/>
            <a:ext cx="1270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ひらかた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54814" y="5190811"/>
            <a:ext cx="3050195" cy="315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kumimoji="1" lang="en-US" altLang="ja-JP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13:00</a:t>
            </a:r>
            <a:r>
              <a:rPr kumimoji="1" lang="ja-JP" alt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～</a:t>
            </a:r>
            <a:r>
              <a:rPr kumimoji="1" lang="en-US" altLang="ja-JP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16:00</a:t>
            </a:r>
            <a:endParaRPr kumimoji="1" lang="ja-JP" altLang="en-US" sz="32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40" name="字幕 2">
            <a:extLst>
              <a:ext uri="{FF2B5EF4-FFF2-40B4-BE49-F238E27FC236}">
                <a16:creationId xmlns:a16="http://schemas.microsoft.com/office/drawing/2014/main" id="{3E218F7E-4502-4492-D730-30D6785C5127}"/>
              </a:ext>
            </a:extLst>
          </p:cNvPr>
          <p:cNvSpPr txBox="1">
            <a:spLocks/>
          </p:cNvSpPr>
          <p:nvPr/>
        </p:nvSpPr>
        <p:spPr>
          <a:xfrm>
            <a:off x="3833427" y="4365298"/>
            <a:ext cx="2973991" cy="531278"/>
          </a:xfrm>
          <a:prstGeom prst="rect">
            <a:avLst/>
          </a:prstGeom>
          <a:ln w="2222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4800" b="1" dirty="0">
                <a:solidFill>
                  <a:srgbClr val="21F745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12</a:t>
            </a:r>
            <a:r>
              <a:rPr lang="ja-JP" altLang="en-US" sz="2800" b="1" dirty="0"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月</a:t>
            </a:r>
            <a:r>
              <a:rPr lang="en-US" altLang="ja-JP" sz="4800" b="1" dirty="0">
                <a:solidFill>
                  <a:srgbClr val="21F745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24</a:t>
            </a:r>
            <a:r>
              <a:rPr lang="ja-JP" altLang="en-US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日</a:t>
            </a:r>
            <a:r>
              <a:rPr lang="en-US" altLang="ja-JP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(</a:t>
            </a:r>
            <a:r>
              <a:rPr lang="ja-JP" altLang="en-US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火</a:t>
            </a:r>
            <a:r>
              <a:rPr lang="en-US" altLang="ja-JP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50800">
                    <a:schemeClr val="tx1">
                      <a:alpha val="40000"/>
                    </a:scheme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)</a:t>
            </a:r>
          </a:p>
        </p:txBody>
      </p:sp>
      <p:sp>
        <p:nvSpPr>
          <p:cNvPr id="1114" name="テキスト ボックス 1113">
            <a:extLst>
              <a:ext uri="{FF2B5EF4-FFF2-40B4-BE49-F238E27FC236}">
                <a16:creationId xmlns:a16="http://schemas.microsoft.com/office/drawing/2014/main" id="{73B9E646-A8C7-2138-B495-E10717A8BC40}"/>
              </a:ext>
            </a:extLst>
          </p:cNvPr>
          <p:cNvSpPr txBox="1"/>
          <p:nvPr/>
        </p:nvSpPr>
        <p:spPr>
          <a:xfrm>
            <a:off x="-42021" y="6890702"/>
            <a:ext cx="34703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【</a:t>
            </a:r>
            <a:r>
              <a:rPr lang="ja-JP" altLang="en-US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場所</a:t>
            </a:r>
            <a:r>
              <a:rPr lang="en-US" altLang="ja-JP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】</a:t>
            </a:r>
          </a:p>
          <a:p>
            <a:r>
              <a:rPr lang="ja-JP" altLang="en-US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r>
              <a:rPr lang="ja-JP" altLang="en-US" sz="2000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ビィーゴ</a:t>
            </a:r>
            <a:endParaRPr lang="en-US" altLang="ja-JP" sz="2000" dirty="0">
              <a:solidFill>
                <a:schemeClr val="bg1"/>
              </a:solidFill>
              <a:effectLst>
                <a:glow rad="38100">
                  <a:srgbClr val="C00000">
                    <a:alpha val="65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sz="2000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   イベントルーム</a:t>
            </a:r>
            <a:r>
              <a:rPr lang="ja-JP" altLang="en-US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</a:t>
            </a:r>
            <a:endParaRPr lang="en-US" altLang="ja-JP" dirty="0">
              <a:solidFill>
                <a:schemeClr val="bg1"/>
              </a:solidFill>
              <a:effectLst>
                <a:glow rad="38100">
                  <a:srgbClr val="C00000">
                    <a:alpha val="65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r>
              <a:rPr lang="ja-JP" altLang="en-US" dirty="0">
                <a:solidFill>
                  <a:schemeClr val="bg1"/>
                </a:solidFill>
                <a:effectLst>
                  <a:glow rad="38100">
                    <a:srgbClr val="C00000">
                      <a:alpha val="65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　（枚方ビオルネ５階）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69167" y="9188632"/>
            <a:ext cx="2849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ハローワーク枚方</a:t>
            </a:r>
            <a:r>
              <a:rPr kumimoji="1" lang="en-US" altLang="ja-JP" sz="1100" dirty="0">
                <a:solidFill>
                  <a:schemeClr val="bg1"/>
                </a:solidFill>
                <a:latin typeface="游明朝 Demibold" panose="02020600000000000000" pitchFamily="18" charset="-128"/>
                <a:ea typeface="游明朝 Demibold" panose="02020600000000000000" pitchFamily="18" charset="-128"/>
              </a:rPr>
              <a:t>HP</a:t>
            </a:r>
            <a:endParaRPr kumimoji="1" lang="ja-JP" altLang="en-US" sz="1100" dirty="0">
              <a:solidFill>
                <a:schemeClr val="bg1"/>
              </a:solidFill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665" y="9508987"/>
            <a:ext cx="1035335" cy="382336"/>
          </a:xfrm>
          <a:prstGeom prst="rect">
            <a:avLst/>
          </a:prstGeom>
        </p:spPr>
      </p:pic>
      <p:sp>
        <p:nvSpPr>
          <p:cNvPr id="6" name="星 4 5"/>
          <p:cNvSpPr/>
          <p:nvPr/>
        </p:nvSpPr>
        <p:spPr>
          <a:xfrm>
            <a:off x="1382189" y="1478939"/>
            <a:ext cx="135134" cy="132540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星 4 42"/>
          <p:cNvSpPr/>
          <p:nvPr/>
        </p:nvSpPr>
        <p:spPr>
          <a:xfrm>
            <a:off x="1678890" y="1695238"/>
            <a:ext cx="215900" cy="212988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星 4 43"/>
          <p:cNvSpPr/>
          <p:nvPr/>
        </p:nvSpPr>
        <p:spPr>
          <a:xfrm>
            <a:off x="1274239" y="1733123"/>
            <a:ext cx="107950" cy="93836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星 4 44"/>
          <p:cNvSpPr/>
          <p:nvPr/>
        </p:nvSpPr>
        <p:spPr>
          <a:xfrm>
            <a:off x="1585185" y="1295299"/>
            <a:ext cx="215900" cy="212988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: 結合子 8"/>
          <p:cNvSpPr/>
          <p:nvPr/>
        </p:nvSpPr>
        <p:spPr>
          <a:xfrm>
            <a:off x="1429336" y="1678892"/>
            <a:ext cx="52277" cy="45719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フローチャート: 結合子 45"/>
          <p:cNvSpPr/>
          <p:nvPr/>
        </p:nvSpPr>
        <p:spPr>
          <a:xfrm flipV="1">
            <a:off x="1786840" y="1561653"/>
            <a:ext cx="45719" cy="51844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ローチャート: 結合子 46"/>
          <p:cNvSpPr/>
          <p:nvPr/>
        </p:nvSpPr>
        <p:spPr>
          <a:xfrm>
            <a:off x="1620712" y="1615986"/>
            <a:ext cx="52277" cy="45719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フローチャート: 結合子 47"/>
          <p:cNvSpPr/>
          <p:nvPr/>
        </p:nvSpPr>
        <p:spPr>
          <a:xfrm>
            <a:off x="1765888" y="1928904"/>
            <a:ext cx="52277" cy="45719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ローチャート: 結合子 48"/>
          <p:cNvSpPr/>
          <p:nvPr/>
        </p:nvSpPr>
        <p:spPr>
          <a:xfrm>
            <a:off x="2057593" y="1883185"/>
            <a:ext cx="52277" cy="45719"/>
          </a:xfrm>
          <a:prstGeom prst="flowChartConnector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星 4 49"/>
          <p:cNvSpPr/>
          <p:nvPr/>
        </p:nvSpPr>
        <p:spPr>
          <a:xfrm>
            <a:off x="1495879" y="1782883"/>
            <a:ext cx="135134" cy="132540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星 4 50"/>
          <p:cNvSpPr/>
          <p:nvPr/>
        </p:nvSpPr>
        <p:spPr>
          <a:xfrm>
            <a:off x="1926319" y="1616851"/>
            <a:ext cx="135134" cy="132540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星 4 51"/>
          <p:cNvSpPr/>
          <p:nvPr/>
        </p:nvSpPr>
        <p:spPr>
          <a:xfrm>
            <a:off x="2143599" y="1745297"/>
            <a:ext cx="135134" cy="132540"/>
          </a:xfrm>
          <a:prstGeom prst="star4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A91B4CD-121F-ADA7-CC05-653ADCF74D7B}"/>
              </a:ext>
            </a:extLst>
          </p:cNvPr>
          <p:cNvSpPr/>
          <p:nvPr/>
        </p:nvSpPr>
        <p:spPr>
          <a:xfrm>
            <a:off x="5531523" y="6166910"/>
            <a:ext cx="960389" cy="39648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rgbClr val="C00000"/>
                </a:solidFill>
                <a:effectLst>
                  <a:glow rad="12700">
                    <a:srgbClr val="C00000">
                      <a:alpha val="2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相談会は</a:t>
            </a:r>
            <a:endParaRPr lang="en-US" altLang="ja-JP" sz="1000" b="1" dirty="0">
              <a:solidFill>
                <a:srgbClr val="C00000"/>
              </a:solidFill>
              <a:effectLst>
                <a:glow rad="12700">
                  <a:srgbClr val="C00000">
                    <a:alpha val="20000"/>
                  </a:srgbClr>
                </a:glow>
              </a:effectLst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 algn="ctr"/>
            <a:r>
              <a:rPr lang="ja-JP" altLang="en-US" sz="1000" b="1" dirty="0">
                <a:solidFill>
                  <a:srgbClr val="C00000"/>
                </a:solidFill>
                <a:effectLst>
                  <a:glow rad="12700">
                    <a:srgbClr val="C00000">
                      <a:alpha val="20000"/>
                    </a:srgbClr>
                  </a:glow>
                </a:effectLst>
                <a:latin typeface="游明朝 Demibold" panose="02020600000000000000" pitchFamily="18" charset="-128"/>
                <a:ea typeface="游明朝 Demibold" panose="02020600000000000000" pitchFamily="18" charset="-128"/>
              </a:rPr>
              <a:t>予約不要！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69921" y="5081418"/>
            <a:ext cx="2902378" cy="1812379"/>
            <a:chOff x="-3766491" y="6405117"/>
            <a:chExt cx="4169838" cy="2956483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766491" y="6405117"/>
              <a:ext cx="4169838" cy="2956483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-2783269" y="7777495"/>
              <a:ext cx="586009" cy="193407"/>
            </a:xfrm>
            <a:prstGeom prst="rect">
              <a:avLst/>
            </a:prstGeom>
            <a:solidFill>
              <a:srgbClr val="FDFB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-2887387" y="7836097"/>
              <a:ext cx="690127" cy="1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455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1AD75BD-3039-6320-2EC3-C9E0B5FE4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896036" y="1414007"/>
            <a:ext cx="10650071" cy="7320034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9C516C0-F95B-ADCB-A247-AE7BC34CE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714" y="1"/>
            <a:ext cx="5725086" cy="412376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★　求人一覧表　★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5AD409-9983-1DD4-F8B4-390F3736F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384BB21-DFFA-4A94-5772-B815BEEEF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502869"/>
              </p:ext>
            </p:extLst>
          </p:nvPr>
        </p:nvGraphicFramePr>
        <p:xfrm>
          <a:off x="71718" y="433555"/>
          <a:ext cx="6786282" cy="9494912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884082">
                  <a:extLst>
                    <a:ext uri="{9D8B030D-6E8A-4147-A177-3AD203B41FA5}">
                      <a16:colId xmlns:a16="http://schemas.microsoft.com/office/drawing/2014/main" val="177477370"/>
                    </a:ext>
                  </a:extLst>
                </a:gridCol>
                <a:gridCol w="1993794">
                  <a:extLst>
                    <a:ext uri="{9D8B030D-6E8A-4147-A177-3AD203B41FA5}">
                      <a16:colId xmlns:a16="http://schemas.microsoft.com/office/drawing/2014/main" val="2231303099"/>
                    </a:ext>
                  </a:extLst>
                </a:gridCol>
                <a:gridCol w="705955">
                  <a:extLst>
                    <a:ext uri="{9D8B030D-6E8A-4147-A177-3AD203B41FA5}">
                      <a16:colId xmlns:a16="http://schemas.microsoft.com/office/drawing/2014/main" val="3772956377"/>
                    </a:ext>
                  </a:extLst>
                </a:gridCol>
                <a:gridCol w="827576">
                  <a:extLst>
                    <a:ext uri="{9D8B030D-6E8A-4147-A177-3AD203B41FA5}">
                      <a16:colId xmlns:a16="http://schemas.microsoft.com/office/drawing/2014/main" val="2205838603"/>
                    </a:ext>
                  </a:extLst>
                </a:gridCol>
                <a:gridCol w="1374875">
                  <a:extLst>
                    <a:ext uri="{9D8B030D-6E8A-4147-A177-3AD203B41FA5}">
                      <a16:colId xmlns:a16="http://schemas.microsoft.com/office/drawing/2014/main" val="2622778412"/>
                    </a:ext>
                  </a:extLst>
                </a:gridCol>
              </a:tblGrid>
              <a:tr h="6894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事業所名</a:t>
                      </a:r>
                    </a:p>
                  </a:txBody>
                  <a:tcPr marL="130000" marR="130000" marT="67600" marB="67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職     種</a:t>
                      </a:r>
                    </a:p>
                  </a:txBody>
                  <a:tcPr marL="130000" marR="130000" marT="67600" marB="67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雇用形態</a:t>
                      </a:r>
                    </a:p>
                  </a:txBody>
                  <a:tcPr marL="36000" marR="36000" marT="67600" marB="67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年齢</a:t>
                      </a:r>
                    </a:p>
                  </a:txBody>
                  <a:tcPr marL="130000" marR="130000" marT="67600" marB="676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求人番号</a:t>
                      </a:r>
                    </a:p>
                  </a:txBody>
                  <a:tcPr marL="36000" marR="36000" marT="64800" marB="64800" anchor="ctr"/>
                </a:tc>
                <a:extLst>
                  <a:ext uri="{0D108BD9-81ED-4DB2-BD59-A6C34878D82A}">
                    <a16:rowId xmlns:a16="http://schemas.microsoft.com/office/drawing/2014/main" val="392228132"/>
                  </a:ext>
                </a:extLst>
              </a:tr>
              <a:tr h="473009">
                <a:tc row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  ㈱ニッコー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（枚方市東山２－１３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精肉部門担当（星田店）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27130-16125941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45339"/>
                  </a:ext>
                </a:extLst>
              </a:tr>
              <a:tr h="44993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惣菜部門担当（東山店）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27130-16124641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42228"/>
                  </a:ext>
                </a:extLst>
              </a:tr>
              <a:tr h="44993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食品担当（東山店）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27130-16123741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75288"/>
                  </a:ext>
                </a:extLst>
              </a:tr>
              <a:tr h="449939">
                <a:tc rowSpan="4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安積</a:t>
                      </a:r>
                      <a:r>
                        <a:rPr kumimoji="1" lang="ja-JP" altLang="en-US" sz="1200" dirty="0" smtClean="0">
                          <a:latin typeface="+mn-ea"/>
                          <a:ea typeface="+mn-ea"/>
                        </a:rPr>
                        <a:t>建設㈱</a:t>
                      </a:r>
                      <a:endParaRPr kumimoji="1" lang="en-US" altLang="ja-JP" sz="12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50" dirty="0" smtClean="0">
                          <a:latin typeface="+mn-ea"/>
                          <a:ea typeface="+mn-ea"/>
                        </a:rPr>
                        <a:t>枚方市田口４－５９－</a:t>
                      </a:r>
                      <a:r>
                        <a:rPr kumimoji="1" lang="en-US" altLang="ja-JP" sz="105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kumimoji="1" lang="ja-JP" altLang="en-US" sz="1050" dirty="0" smtClean="0"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電気地中ケーブル施工業務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∼</a:t>
                      </a:r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27130-16121541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878241"/>
                  </a:ext>
                </a:extLst>
              </a:tr>
              <a:tr h="44993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土木技術者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∼</a:t>
                      </a:r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27130-16122441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902436"/>
                  </a:ext>
                </a:extLst>
              </a:tr>
              <a:tr h="44993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営業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27130-16120241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410460"/>
                  </a:ext>
                </a:extLst>
              </a:tr>
              <a:tr h="44993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建築技術者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27130-16119041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76296"/>
                  </a:ext>
                </a:extLst>
              </a:tr>
              <a:tr h="449939">
                <a:tc rowSpan="7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医）りんどう会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枚方市招堤</a:t>
                      </a:r>
                      <a:r>
                        <a:rPr kumimoji="1" lang="ja-JP" altLang="en-US" sz="1050" dirty="0" smtClean="0">
                          <a:latin typeface="+mn-ea"/>
                          <a:ea typeface="+mn-ea"/>
                        </a:rPr>
                        <a:t>元町</a:t>
                      </a:r>
                      <a:endParaRPr kumimoji="1" lang="en-US" altLang="ja-JP" sz="105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dirty="0" smtClean="0">
                          <a:latin typeface="+mn-ea"/>
                          <a:ea typeface="+mn-ea"/>
                        </a:rPr>
                        <a:t>　　　　　　１－３６－６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デイケア介護員（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向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山病院）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27130-16177341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72293"/>
                  </a:ext>
                </a:extLst>
              </a:tr>
              <a:tr h="44993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病棟看護助手（向山病院）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パート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27130-16176041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17248"/>
                  </a:ext>
                </a:extLst>
              </a:tr>
              <a:tr h="522617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病棟看護</a:t>
                      </a:r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助手</a:t>
                      </a:r>
                      <a:endParaRPr kumimoji="1" lang="en-US" altLang="ja-JP" sz="105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夜勤専従・向山病院）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 smtClean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∼</a:t>
                      </a:r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27130-16175141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81568"/>
                  </a:ext>
                </a:extLst>
              </a:tr>
              <a:tr h="47300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看護師（向山病院）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18∼64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27130-16174941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93247"/>
                  </a:ext>
                </a:extLst>
              </a:tr>
              <a:tr h="47300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看護師（向山病院）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パート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27130-16172741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276388"/>
                  </a:ext>
                </a:extLst>
              </a:tr>
              <a:tr h="47300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理学療法士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27130-16171441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229838"/>
                  </a:ext>
                </a:extLst>
              </a:tr>
              <a:tr h="438406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グループホーム</a:t>
                      </a:r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介護員</a:t>
                      </a:r>
                      <a:endParaRPr kumimoji="1" lang="en-US" altLang="ja-JP" sz="105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青翠園）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27130-16168041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030040"/>
                  </a:ext>
                </a:extLst>
              </a:tr>
              <a:tr h="438406">
                <a:tc rowSpan="3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㈱たまゆら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（枚方市南中振３－５－１）</a:t>
                      </a: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配送</a:t>
                      </a:r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スタッフ</a:t>
                      </a:r>
                      <a:endParaRPr kumimoji="1" lang="en-US" altLang="ja-JP" sz="105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事務・倉庫作業有）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パート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不問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27130-16126141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97475"/>
                  </a:ext>
                </a:extLst>
              </a:tr>
              <a:tr h="47300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店舗販売職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27130-16127041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849852"/>
                  </a:ext>
                </a:extLst>
              </a:tr>
              <a:tr h="47300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法人営業職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59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27130-16128341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573991"/>
                  </a:ext>
                </a:extLst>
              </a:tr>
              <a:tr h="473009">
                <a:tc row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㈱いま・ここ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（枚方市</a:t>
                      </a:r>
                      <a:r>
                        <a:rPr kumimoji="1" lang="ja-JP" altLang="en-US" sz="1050" dirty="0" smtClean="0">
                          <a:latin typeface="+mn-ea"/>
                          <a:ea typeface="+mn-ea"/>
                        </a:rPr>
                        <a:t>大垣内町</a:t>
                      </a:r>
                      <a:endParaRPr kumimoji="1" lang="en-US" altLang="ja-JP" sz="105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dirty="0" smtClean="0">
                          <a:latin typeface="+mn-ea"/>
                          <a:ea typeface="+mn-ea"/>
                        </a:rPr>
                        <a:t>　　　　　２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-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-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３　３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F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職業指導員・生活支援員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正社員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27130-16136341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795247"/>
                  </a:ext>
                </a:extLst>
              </a:tr>
              <a:tr h="473009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職業指導員・生活支援員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パート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27130-16135041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63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920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8A77D47-4DBA-7F29-4D8B-3C3B4275C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708188" y="1250169"/>
            <a:ext cx="10267468" cy="731313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1FBC32B-C05F-BE78-6AD0-23DB8CD8E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100533"/>
            <a:ext cx="5829300" cy="437350"/>
          </a:xfrm>
        </p:spPr>
        <p:txBody>
          <a:bodyPr>
            <a:normAutofit/>
          </a:bodyPr>
          <a:lstStyle/>
          <a:p>
            <a:r>
              <a:rPr kumimoji="1" lang="ja-JP" altLang="en-US" sz="1600" dirty="0"/>
              <a:t>★　求人一覧表　★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D2FBDF-D46E-72F1-EADE-8C85732C66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EE755A0-1755-0FBB-8744-587ECC0E93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306883"/>
              </p:ext>
            </p:extLst>
          </p:nvPr>
        </p:nvGraphicFramePr>
        <p:xfrm>
          <a:off x="-17550" y="1255056"/>
          <a:ext cx="6822900" cy="4146583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1960650">
                  <a:extLst>
                    <a:ext uri="{9D8B030D-6E8A-4147-A177-3AD203B41FA5}">
                      <a16:colId xmlns:a16="http://schemas.microsoft.com/office/drawing/2014/main" val="2226618115"/>
                    </a:ext>
                  </a:extLst>
                </a:gridCol>
                <a:gridCol w="2078844">
                  <a:extLst>
                    <a:ext uri="{9D8B030D-6E8A-4147-A177-3AD203B41FA5}">
                      <a16:colId xmlns:a16="http://schemas.microsoft.com/office/drawing/2014/main" val="2319695889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2166119829"/>
                    </a:ext>
                  </a:extLst>
                </a:gridCol>
                <a:gridCol w="832040">
                  <a:extLst>
                    <a:ext uri="{9D8B030D-6E8A-4147-A177-3AD203B41FA5}">
                      <a16:colId xmlns:a16="http://schemas.microsoft.com/office/drawing/2014/main" val="1382525468"/>
                    </a:ext>
                  </a:extLst>
                </a:gridCol>
                <a:gridCol w="1185410">
                  <a:extLst>
                    <a:ext uri="{9D8B030D-6E8A-4147-A177-3AD203B41FA5}">
                      <a16:colId xmlns:a16="http://schemas.microsoft.com/office/drawing/2014/main" val="4148341371"/>
                    </a:ext>
                  </a:extLst>
                </a:gridCol>
              </a:tblGrid>
              <a:tr h="432911">
                <a:tc rowSpan="9"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京阪ビルテクノサービス㈱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（枚方市西禁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野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１－３－３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</a:t>
                      </a:r>
                      <a:endParaRPr kumimoji="1" lang="ja-JP" altLang="en-US" sz="105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清掃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責任者・副責任者候補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契約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社員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27130-16137841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075239"/>
                  </a:ext>
                </a:extLst>
              </a:tr>
              <a:tr h="432911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清掃管理責任者（エリア統括）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契約</a:t>
                      </a:r>
                      <a:endParaRPr kumimoji="1" lang="en-US" altLang="ja-JP" sz="1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社員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64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歳以下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27130-16138241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8911"/>
                  </a:ext>
                </a:extLst>
              </a:tr>
              <a:tr h="516599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警備員</a:t>
                      </a:r>
                      <a:endParaRPr kumimoji="1" lang="en-US" altLang="ja-JP" sz="105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5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施設警備・大阪市都島区）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時給</a:t>
                      </a:r>
                      <a:endParaRPr kumimoji="1" lang="en-US" altLang="ja-JP" sz="9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契約社員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歳以上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27130-16142041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705911"/>
                  </a:ext>
                </a:extLst>
              </a:tr>
              <a:tr h="502950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清掃（ステーションヒル枚方）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パート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不問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27130-16139541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18794"/>
                  </a:ext>
                </a:extLst>
              </a:tr>
              <a:tr h="450420"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警備員</a:t>
                      </a:r>
                      <a:endParaRPr kumimoji="1" lang="en-US" altLang="ja-JP" sz="1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施設警備・大阪市中央区）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時給</a:t>
                      </a:r>
                      <a:endParaRPr kumimoji="1" lang="en-US" altLang="ja-JP" sz="1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契約社員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歳以上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27130-16146541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57063"/>
                  </a:ext>
                </a:extLst>
              </a:tr>
              <a:tr h="432911">
                <a:tc vMerge="1">
                  <a:txBody>
                    <a:bodyPr/>
                    <a:lstStyle/>
                    <a:p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警備員</a:t>
                      </a:r>
                      <a:endParaRPr kumimoji="1" lang="en-US" altLang="ja-JP" sz="1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施設警備・枚方市くずは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時給</a:t>
                      </a:r>
                      <a:endParaRPr kumimoji="1" lang="en-US" altLang="ja-JP" sz="9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契約社員</a:t>
                      </a:r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歳以上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27130-16144841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752317"/>
                  </a:ext>
                </a:extLst>
              </a:tr>
              <a:tr h="43291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警備員（施設警備・枚方市）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時給</a:t>
                      </a:r>
                      <a:endParaRPr kumimoji="1" lang="en-US" altLang="ja-JP" sz="9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0" dirty="0" smtClean="0">
                          <a:latin typeface="+mn-ea"/>
                          <a:ea typeface="+mn-ea"/>
                        </a:rPr>
                        <a:t>契約</a:t>
                      </a:r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社員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歳以上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27130-16143341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381352"/>
                  </a:ext>
                </a:extLst>
              </a:tr>
              <a:tr h="432911">
                <a:tc vMerge="1">
                  <a:txBody>
                    <a:bodyPr/>
                    <a:lstStyle/>
                    <a:p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現場管理責任者（施設警備）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契約</a:t>
                      </a:r>
                      <a:endParaRPr kumimoji="1" lang="en-US" altLang="ja-JP" sz="1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社員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18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歳以上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27130-16141141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020464"/>
                  </a:ext>
                </a:extLst>
              </a:tr>
              <a:tr h="502950">
                <a:tc vMerge="1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清掃</a:t>
                      </a:r>
                      <a:endParaRPr kumimoji="1" lang="en-US" altLang="ja-JP" sz="1000" b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枚方市総合文化芸術センター）</a:t>
                      </a:r>
                    </a:p>
                  </a:txBody>
                  <a:tcPr marL="36000" marR="36000" marT="64800" marB="648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パート</a:t>
                      </a:r>
                    </a:p>
                  </a:txBody>
                  <a:tcPr marL="130000" marR="130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不問</a:t>
                      </a:r>
                    </a:p>
                  </a:txBody>
                  <a:tcPr marL="0" marR="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27130-16140941</a:t>
                      </a:r>
                      <a:endParaRPr kumimoji="1" lang="ja-JP" altLang="en-US" sz="1100" b="0" dirty="0">
                        <a:latin typeface="+mn-ea"/>
                        <a:ea typeface="+mn-ea"/>
                      </a:endParaRPr>
                    </a:p>
                  </a:txBody>
                  <a:tcPr marL="36000" marR="36000" marT="36000" marB="3600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53048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D2CF5BB-4E6A-6852-9051-9D501DD8F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54273"/>
              </p:ext>
            </p:extLst>
          </p:nvPr>
        </p:nvGraphicFramePr>
        <p:xfrm>
          <a:off x="1" y="713903"/>
          <a:ext cx="6857998" cy="541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783">
                  <a:extLst>
                    <a:ext uri="{9D8B030D-6E8A-4147-A177-3AD203B41FA5}">
                      <a16:colId xmlns:a16="http://schemas.microsoft.com/office/drawing/2014/main" val="2921893255"/>
                    </a:ext>
                  </a:extLst>
                </a:gridCol>
                <a:gridCol w="2219825">
                  <a:extLst>
                    <a:ext uri="{9D8B030D-6E8A-4147-A177-3AD203B41FA5}">
                      <a16:colId xmlns:a16="http://schemas.microsoft.com/office/drawing/2014/main" val="3176238784"/>
                    </a:ext>
                  </a:extLst>
                </a:gridCol>
                <a:gridCol w="721895">
                  <a:extLst>
                    <a:ext uri="{9D8B030D-6E8A-4147-A177-3AD203B41FA5}">
                      <a16:colId xmlns:a16="http://schemas.microsoft.com/office/drawing/2014/main" val="2825651410"/>
                    </a:ext>
                  </a:extLst>
                </a:gridCol>
                <a:gridCol w="902367">
                  <a:extLst>
                    <a:ext uri="{9D8B030D-6E8A-4147-A177-3AD203B41FA5}">
                      <a16:colId xmlns:a16="http://schemas.microsoft.com/office/drawing/2014/main" val="303952286"/>
                    </a:ext>
                  </a:extLst>
                </a:gridCol>
                <a:gridCol w="1191128">
                  <a:extLst>
                    <a:ext uri="{9D8B030D-6E8A-4147-A177-3AD203B41FA5}">
                      <a16:colId xmlns:a16="http://schemas.microsoft.com/office/drawing/2014/main" val="196191233"/>
                    </a:ext>
                  </a:extLst>
                </a:gridCol>
              </a:tblGrid>
              <a:tr h="5411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事業所名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職       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雇用形態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年   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求人番号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3235661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3143F9BF-B4E4-72EE-863B-908967F6DC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805037"/>
              </p:ext>
            </p:extLst>
          </p:nvPr>
        </p:nvGraphicFramePr>
        <p:xfrm>
          <a:off x="0" y="5392532"/>
          <a:ext cx="6822899" cy="4300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3677293581"/>
                    </a:ext>
                  </a:extLst>
                </a:gridCol>
                <a:gridCol w="2088012">
                  <a:extLst>
                    <a:ext uri="{9D8B030D-6E8A-4147-A177-3AD203B41FA5}">
                      <a16:colId xmlns:a16="http://schemas.microsoft.com/office/drawing/2014/main" val="575423971"/>
                    </a:ext>
                  </a:extLst>
                </a:gridCol>
                <a:gridCol w="769488">
                  <a:extLst>
                    <a:ext uri="{9D8B030D-6E8A-4147-A177-3AD203B41FA5}">
                      <a16:colId xmlns:a16="http://schemas.microsoft.com/office/drawing/2014/main" val="3268500724"/>
                    </a:ext>
                  </a:extLst>
                </a:gridCol>
                <a:gridCol w="820316">
                  <a:extLst>
                    <a:ext uri="{9D8B030D-6E8A-4147-A177-3AD203B41FA5}">
                      <a16:colId xmlns:a16="http://schemas.microsoft.com/office/drawing/2014/main" val="2829454951"/>
                    </a:ext>
                  </a:extLst>
                </a:gridCol>
                <a:gridCol w="1214683">
                  <a:extLst>
                    <a:ext uri="{9D8B030D-6E8A-4147-A177-3AD203B41FA5}">
                      <a16:colId xmlns:a16="http://schemas.microsoft.com/office/drawing/2014/main" val="2502827515"/>
                    </a:ext>
                  </a:extLst>
                </a:gridCol>
              </a:tblGrid>
              <a:tr h="57646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㈱ＫＨＤ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（枚方市招堤田近２－９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solidFill>
                            <a:schemeClr val="tx1"/>
                          </a:solidFill>
                        </a:rPr>
                        <a:t>電線ケーブル製造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baseline="0" dirty="0">
                          <a:solidFill>
                            <a:schemeClr val="tx1"/>
                          </a:solidFill>
                        </a:rPr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35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7130-1613044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842156"/>
                  </a:ext>
                </a:extLst>
              </a:tr>
              <a:tr h="453258">
                <a:tc rowSpan="9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100" dirty="0"/>
                        <a:t>㈱ウィズ・ケアサポート</a:t>
                      </a:r>
                      <a:endParaRPr kumimoji="1" lang="en-US" altLang="ja-JP" sz="1100" dirty="0"/>
                    </a:p>
                    <a:p>
                      <a:pPr algn="l"/>
                      <a:r>
                        <a:rPr kumimoji="1" lang="ja-JP" altLang="en-US" sz="1050" dirty="0"/>
                        <a:t>（枚方市長尾</a:t>
                      </a:r>
                      <a:r>
                        <a:rPr kumimoji="1" lang="ja-JP" altLang="en-US" sz="1050" dirty="0" smtClean="0"/>
                        <a:t>元町</a:t>
                      </a:r>
                      <a:endParaRPr kumimoji="1" lang="en-US" altLang="ja-JP" sz="1050" dirty="0" smtClean="0"/>
                    </a:p>
                    <a:p>
                      <a:pPr algn="l"/>
                      <a:r>
                        <a:rPr kumimoji="1" lang="ja-JP" altLang="en-US" sz="1050" dirty="0" smtClean="0"/>
                        <a:t>　　　　７－３６－１</a:t>
                      </a:r>
                      <a:r>
                        <a:rPr kumimoji="1" lang="ja-JP" altLang="en-US" sz="1050" dirty="0"/>
                        <a:t>）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グループホーム介護職員（そぉれ）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18</a:t>
                      </a:r>
                      <a:r>
                        <a:rPr kumimoji="1" lang="ja-JP" altLang="en-US" sz="1050" dirty="0"/>
                        <a:t>歳以上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27130-16167141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70503"/>
                  </a:ext>
                </a:extLst>
              </a:tr>
              <a:tr h="453258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グループホーム介護</a:t>
                      </a:r>
                      <a:r>
                        <a:rPr kumimoji="1" lang="ja-JP" altLang="en-US" sz="1100" dirty="0" smtClean="0"/>
                        <a:t>職員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（</a:t>
                      </a:r>
                      <a:r>
                        <a:rPr kumimoji="1" lang="ja-JP" altLang="en-US" sz="1100" dirty="0"/>
                        <a:t>夜勤専従</a:t>
                      </a:r>
                      <a:r>
                        <a:rPr kumimoji="1" lang="en-US" altLang="ja-JP" sz="1100" dirty="0"/>
                        <a:t>/</a:t>
                      </a:r>
                      <a:r>
                        <a:rPr kumimoji="1" lang="ja-JP" altLang="en-US" sz="1100" dirty="0"/>
                        <a:t>そぉれ）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18</a:t>
                      </a:r>
                      <a:r>
                        <a:rPr kumimoji="1" lang="ja-JP" altLang="en-US" sz="1000" dirty="0"/>
                        <a:t>歳以上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27130-16166941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074106"/>
                  </a:ext>
                </a:extLst>
              </a:tr>
              <a:tr h="437070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グループホーム介護補助職員（そぉれ）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27130-16164741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86501"/>
                  </a:ext>
                </a:extLst>
              </a:tr>
              <a:tr h="437070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グループホーム介護</a:t>
                      </a:r>
                      <a:r>
                        <a:rPr kumimoji="1" lang="ja-JP" altLang="en-US" sz="1050" dirty="0" smtClean="0"/>
                        <a:t>職員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（</a:t>
                      </a:r>
                      <a:r>
                        <a:rPr kumimoji="1" lang="ja-JP" altLang="en-US" sz="1050" dirty="0"/>
                        <a:t>そぉれ）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27130-16163441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089293"/>
                  </a:ext>
                </a:extLst>
              </a:tr>
              <a:tr h="437070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グループホーム介護</a:t>
                      </a:r>
                      <a:r>
                        <a:rPr kumimoji="1" lang="ja-JP" altLang="en-US" sz="1050" dirty="0" smtClean="0"/>
                        <a:t>職員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（</a:t>
                      </a:r>
                      <a:r>
                        <a:rPr kumimoji="1" lang="ja-JP" altLang="en-US" sz="1050" dirty="0"/>
                        <a:t>夜勤専従</a:t>
                      </a:r>
                      <a:r>
                        <a:rPr kumimoji="1" lang="en-US" altLang="ja-JP" sz="1050" dirty="0"/>
                        <a:t>/</a:t>
                      </a:r>
                      <a:r>
                        <a:rPr kumimoji="1" lang="ja-JP" altLang="en-US" sz="1050" dirty="0"/>
                        <a:t>そぉれ）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18</a:t>
                      </a:r>
                      <a:r>
                        <a:rPr kumimoji="1" lang="ja-JP" altLang="en-US" sz="1050" dirty="0"/>
                        <a:t>歳以上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27130-16162541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32628"/>
                  </a:ext>
                </a:extLst>
              </a:tr>
              <a:tr h="356484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ケアマネージャー（そぉれ）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27130-16161241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660102"/>
                  </a:ext>
                </a:extLst>
              </a:tr>
              <a:tr h="356484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訪問介護員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27130-16160841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7246"/>
                  </a:ext>
                </a:extLst>
              </a:tr>
              <a:tr h="356484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訪問介護員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27130-16159141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457743"/>
                  </a:ext>
                </a:extLst>
              </a:tr>
              <a:tr h="437070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ケアマネージャー（そぉれ）</a:t>
                      </a:r>
                      <a:endParaRPr kumimoji="1" lang="en-US" altLang="ja-JP" sz="1050" dirty="0"/>
                    </a:p>
                    <a:p>
                      <a:pPr algn="ctr"/>
                      <a:endParaRPr kumimoji="1" lang="ja-JP" altLang="en-US" sz="105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27130-16158941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22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942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80AE7EB-B821-B9BA-2FD6-2FDA7B16DC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722662" y="1264650"/>
            <a:ext cx="10303324" cy="7320034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643DF88B-99BF-EE12-8BD7-0FA909D34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01536FA-BA41-734F-DAFE-2604A1EBDF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287162"/>
              </p:ext>
            </p:extLst>
          </p:nvPr>
        </p:nvGraphicFramePr>
        <p:xfrm>
          <a:off x="-23127" y="1289926"/>
          <a:ext cx="6813177" cy="4743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72">
                  <a:extLst>
                    <a:ext uri="{9D8B030D-6E8A-4147-A177-3AD203B41FA5}">
                      <a16:colId xmlns:a16="http://schemas.microsoft.com/office/drawing/2014/main" val="2412752515"/>
                    </a:ext>
                  </a:extLst>
                </a:gridCol>
                <a:gridCol w="2276336">
                  <a:extLst>
                    <a:ext uri="{9D8B030D-6E8A-4147-A177-3AD203B41FA5}">
                      <a16:colId xmlns:a16="http://schemas.microsoft.com/office/drawing/2014/main" val="3823668581"/>
                    </a:ext>
                  </a:extLst>
                </a:gridCol>
                <a:gridCol w="733872">
                  <a:extLst>
                    <a:ext uri="{9D8B030D-6E8A-4147-A177-3AD203B41FA5}">
                      <a16:colId xmlns:a16="http://schemas.microsoft.com/office/drawing/2014/main" val="3434160752"/>
                    </a:ext>
                  </a:extLst>
                </a:gridCol>
                <a:gridCol w="836880">
                  <a:extLst>
                    <a:ext uri="{9D8B030D-6E8A-4147-A177-3AD203B41FA5}">
                      <a16:colId xmlns:a16="http://schemas.microsoft.com/office/drawing/2014/main" val="2775584124"/>
                    </a:ext>
                  </a:extLst>
                </a:gridCol>
                <a:gridCol w="1166017">
                  <a:extLst>
                    <a:ext uri="{9D8B030D-6E8A-4147-A177-3AD203B41FA5}">
                      <a16:colId xmlns:a16="http://schemas.microsoft.com/office/drawing/2014/main" val="2865865254"/>
                    </a:ext>
                  </a:extLst>
                </a:gridCol>
              </a:tblGrid>
              <a:tr h="544052">
                <a:tc rowSpan="7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㈱エターナルライト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（枚方市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岡東町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　２２－９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　２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就労継続支援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型　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支援員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クオリアステラ）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64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</a:rPr>
                        <a:t>27130-16149641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0086"/>
                  </a:ext>
                </a:extLst>
              </a:tr>
              <a:tr h="538994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就労継続支援</a:t>
                      </a:r>
                      <a:r>
                        <a:rPr kumimoji="1" lang="en-US" altLang="ja-JP" sz="1100" dirty="0"/>
                        <a:t>B</a:t>
                      </a:r>
                      <a:r>
                        <a:rPr kumimoji="1" lang="ja-JP" altLang="en-US" sz="1100" dirty="0"/>
                        <a:t>型　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送迎</a:t>
                      </a:r>
                      <a:r>
                        <a:rPr kumimoji="1" lang="ja-JP" altLang="en-US" sz="1100" dirty="0"/>
                        <a:t>ドライバー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27130-16150041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408980"/>
                  </a:ext>
                </a:extLst>
              </a:tr>
              <a:tr h="544052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放課後等</a:t>
                      </a:r>
                      <a:r>
                        <a:rPr kumimoji="1" lang="ja-JP" altLang="en-US" sz="1100" dirty="0" smtClean="0"/>
                        <a:t>デイサービス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送迎</a:t>
                      </a:r>
                      <a:r>
                        <a:rPr kumimoji="1" lang="ja-JP" altLang="en-US" sz="1100" dirty="0"/>
                        <a:t>ドライバー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27130-16152841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94204"/>
                  </a:ext>
                </a:extLst>
              </a:tr>
              <a:tr h="544052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児童発達支援放課後</a:t>
                      </a:r>
                      <a:r>
                        <a:rPr kumimoji="1" lang="ja-JP" altLang="en-US" sz="1100" dirty="0" smtClean="0"/>
                        <a:t>等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デイサービス</a:t>
                      </a:r>
                      <a:r>
                        <a:rPr kumimoji="1" lang="ja-JP" altLang="en-US" sz="1100" dirty="0"/>
                        <a:t>指導員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64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27130-16156741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565048"/>
                  </a:ext>
                </a:extLst>
              </a:tr>
              <a:tr h="544052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児童発達支援放課後</a:t>
                      </a:r>
                      <a:r>
                        <a:rPr kumimoji="1" lang="ja-JP" altLang="en-US" sz="1100" dirty="0" smtClean="0"/>
                        <a:t>等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デイサービス</a:t>
                      </a:r>
                      <a:r>
                        <a:rPr kumimoji="1" lang="ja-JP" altLang="en-US" sz="1100" dirty="0"/>
                        <a:t>指導員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27130-16155441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569442"/>
                  </a:ext>
                </a:extLst>
              </a:tr>
              <a:tr h="544052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放課後等デイサービス</a:t>
                      </a:r>
                      <a:r>
                        <a:rPr kumimoji="1" lang="ja-JP" altLang="en-US" sz="1100" dirty="0" smtClean="0"/>
                        <a:t>・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児童</a:t>
                      </a:r>
                      <a:r>
                        <a:rPr kumimoji="1" lang="ja-JP" altLang="en-US" sz="1100" dirty="0"/>
                        <a:t>発達支援の指導員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64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27130-16154541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655485"/>
                  </a:ext>
                </a:extLst>
              </a:tr>
              <a:tr h="472808">
                <a:tc vMerge="1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児童発達管理責任者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64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27130-16153241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497944"/>
                  </a:ext>
                </a:extLst>
              </a:tr>
              <a:tr h="472808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 smtClean="0"/>
                        <a:t>㈱Ｍｉｚｋａｎ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　　　大阪</a:t>
                      </a:r>
                      <a:r>
                        <a:rPr kumimoji="1" lang="ja-JP" altLang="en-US" sz="1200" dirty="0"/>
                        <a:t>工場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食品製造補助・軽作業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パート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不問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27130-16178841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669765"/>
                  </a:ext>
                </a:extLst>
              </a:tr>
              <a:tr h="538994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食酢及び味ぽん</a:t>
                      </a:r>
                      <a:r>
                        <a:rPr kumimoji="1" lang="ja-JP" altLang="en-US" sz="1100" dirty="0" smtClean="0"/>
                        <a:t>等調味料の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製造</a:t>
                      </a:r>
                      <a:r>
                        <a:rPr kumimoji="1" lang="ja-JP" altLang="en-US" sz="1100" dirty="0"/>
                        <a:t>スタッフ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/>
                        <a:t>59</a:t>
                      </a:r>
                      <a:r>
                        <a:rPr kumimoji="1" lang="ja-JP" altLang="en-US" sz="1000" dirty="0" smtClean="0"/>
                        <a:t>歳</a:t>
                      </a:r>
                      <a:r>
                        <a:rPr kumimoji="1" lang="ja-JP" altLang="en-US" sz="1000" dirty="0"/>
                        <a:t>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27130-16179241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865518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0AF7DDC4-9A9A-C6E1-6911-EAAA6E824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96850"/>
            <a:ext cx="5840412" cy="412750"/>
          </a:xfrm>
        </p:spPr>
        <p:txBody>
          <a:bodyPr>
            <a:normAutofit/>
          </a:bodyPr>
          <a:lstStyle/>
          <a:p>
            <a:r>
              <a:rPr kumimoji="1" lang="ja-JP" altLang="en-US" sz="1600" dirty="0"/>
              <a:t>★　求人一覧表　★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40501D4A-18AF-8CF9-5C14-79C4DAAE1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810534"/>
              </p:ext>
            </p:extLst>
          </p:nvPr>
        </p:nvGraphicFramePr>
        <p:xfrm>
          <a:off x="1" y="671361"/>
          <a:ext cx="6813177" cy="583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870">
                  <a:extLst>
                    <a:ext uri="{9D8B030D-6E8A-4147-A177-3AD203B41FA5}">
                      <a16:colId xmlns:a16="http://schemas.microsoft.com/office/drawing/2014/main" val="2921893255"/>
                    </a:ext>
                  </a:extLst>
                </a:gridCol>
                <a:gridCol w="2205317">
                  <a:extLst>
                    <a:ext uri="{9D8B030D-6E8A-4147-A177-3AD203B41FA5}">
                      <a16:colId xmlns:a16="http://schemas.microsoft.com/office/drawing/2014/main" val="3176238784"/>
                    </a:ext>
                  </a:extLst>
                </a:gridCol>
                <a:gridCol w="788894">
                  <a:extLst>
                    <a:ext uri="{9D8B030D-6E8A-4147-A177-3AD203B41FA5}">
                      <a16:colId xmlns:a16="http://schemas.microsoft.com/office/drawing/2014/main" val="2825651410"/>
                    </a:ext>
                  </a:extLst>
                </a:gridCol>
                <a:gridCol w="824753">
                  <a:extLst>
                    <a:ext uri="{9D8B030D-6E8A-4147-A177-3AD203B41FA5}">
                      <a16:colId xmlns:a16="http://schemas.microsoft.com/office/drawing/2014/main" val="303952286"/>
                    </a:ext>
                  </a:extLst>
                </a:gridCol>
                <a:gridCol w="1183343">
                  <a:extLst>
                    <a:ext uri="{9D8B030D-6E8A-4147-A177-3AD203B41FA5}">
                      <a16:colId xmlns:a16="http://schemas.microsoft.com/office/drawing/2014/main" val="196191233"/>
                    </a:ext>
                  </a:extLst>
                </a:gridCol>
              </a:tblGrid>
              <a:tr h="5836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事業所名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職      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雇用形態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年   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bg1"/>
                          </a:solidFill>
                        </a:rPr>
                        <a:t>求人番号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3235661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AA354157-1BF6-5A93-8403-5FB08B0B0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368782"/>
              </p:ext>
            </p:extLst>
          </p:nvPr>
        </p:nvGraphicFramePr>
        <p:xfrm>
          <a:off x="-23127" y="6033788"/>
          <a:ext cx="6813178" cy="3122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6509">
                  <a:extLst>
                    <a:ext uri="{9D8B030D-6E8A-4147-A177-3AD203B41FA5}">
                      <a16:colId xmlns:a16="http://schemas.microsoft.com/office/drawing/2014/main" val="1225784179"/>
                    </a:ext>
                  </a:extLst>
                </a:gridCol>
                <a:gridCol w="2277954">
                  <a:extLst>
                    <a:ext uri="{9D8B030D-6E8A-4147-A177-3AD203B41FA5}">
                      <a16:colId xmlns:a16="http://schemas.microsoft.com/office/drawing/2014/main" val="3020282297"/>
                    </a:ext>
                  </a:extLst>
                </a:gridCol>
                <a:gridCol w="742539">
                  <a:extLst>
                    <a:ext uri="{9D8B030D-6E8A-4147-A177-3AD203B41FA5}">
                      <a16:colId xmlns:a16="http://schemas.microsoft.com/office/drawing/2014/main" val="4173251220"/>
                    </a:ext>
                  </a:extLst>
                </a:gridCol>
                <a:gridCol w="829329">
                  <a:extLst>
                    <a:ext uri="{9D8B030D-6E8A-4147-A177-3AD203B41FA5}">
                      <a16:colId xmlns:a16="http://schemas.microsoft.com/office/drawing/2014/main" val="3758774567"/>
                    </a:ext>
                  </a:extLst>
                </a:gridCol>
                <a:gridCol w="1166847">
                  <a:extLst>
                    <a:ext uri="{9D8B030D-6E8A-4147-A177-3AD203B41FA5}">
                      <a16:colId xmlns:a16="http://schemas.microsoft.com/office/drawing/2014/main" val="3701391016"/>
                    </a:ext>
                  </a:extLst>
                </a:gridCol>
              </a:tblGrid>
              <a:tr h="638326"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共和ゴム㈱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（枚方市長尾家具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町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</a:rPr>
                        <a:t>　　　　　　３－４－３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生産管理事務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</a:rPr>
                        <a:t>59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</a:rPr>
                        <a:t>27130-16115741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814349"/>
                  </a:ext>
                </a:extLst>
              </a:tr>
              <a:tr h="638326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品質管理事務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59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27130-16116641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164983"/>
                  </a:ext>
                </a:extLst>
              </a:tr>
              <a:tr h="638326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営業事務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59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27130-16117941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17622"/>
                  </a:ext>
                </a:extLst>
              </a:tr>
              <a:tr h="462409"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/>
                        <a:t>　枚方太陽㈱</a:t>
                      </a:r>
                      <a:endParaRPr kumimoji="1" lang="en-US" altLang="ja-JP" sz="1200" dirty="0"/>
                    </a:p>
                    <a:p>
                      <a:pPr algn="l"/>
                      <a:r>
                        <a:rPr kumimoji="1" lang="ja-JP" altLang="en-US" sz="1050" dirty="0"/>
                        <a:t>（枚方市</a:t>
                      </a:r>
                      <a:r>
                        <a:rPr kumimoji="1" lang="ja-JP" altLang="en-US" sz="1050" dirty="0" smtClean="0"/>
                        <a:t>春日野</a:t>
                      </a:r>
                      <a:endParaRPr kumimoji="1" lang="en-US" altLang="ja-JP" sz="1050" dirty="0" smtClean="0"/>
                    </a:p>
                    <a:p>
                      <a:pPr algn="l"/>
                      <a:r>
                        <a:rPr kumimoji="1" lang="ja-JP" altLang="en-US" sz="1050" dirty="0" smtClean="0"/>
                        <a:t>　　　　１－１１－２７</a:t>
                      </a:r>
                      <a:r>
                        <a:rPr kumimoji="1" lang="ja-JP" altLang="en-US" sz="1050" dirty="0"/>
                        <a:t>）</a:t>
                      </a:r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機械組み立て作業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62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27130-16133941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760550"/>
                  </a:ext>
                </a:extLst>
              </a:tr>
              <a:tr h="404597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機械設計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62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27130-16131741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55596"/>
                  </a:ext>
                </a:extLst>
              </a:tr>
              <a:tr h="340928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機械制御設計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正社員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/>
                        <a:t>62</a:t>
                      </a:r>
                      <a:r>
                        <a:rPr kumimoji="1" lang="ja-JP" altLang="en-US" sz="1000" dirty="0"/>
                        <a:t>歳以下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/>
                        <a:t>27130-16132641</a:t>
                      </a:r>
                      <a:endParaRPr kumimoji="1" lang="ja-JP" altLang="en-US" sz="1100" dirty="0"/>
                    </a:p>
                  </a:txBody>
                  <a:tcPr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005592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B7334D7-1A05-4706-3BF8-E380F0F3DEDA}"/>
              </a:ext>
            </a:extLst>
          </p:cNvPr>
          <p:cNvSpPr txBox="1"/>
          <p:nvPr/>
        </p:nvSpPr>
        <p:spPr>
          <a:xfrm>
            <a:off x="346651" y="9223791"/>
            <a:ext cx="61646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枚方雇用開発協会ホームページ　</a:t>
            </a:r>
            <a:r>
              <a:rPr kumimoji="1" lang="en-US" altLang="ja-JP" dirty="0">
                <a:hlinkClick r:id=""/>
              </a:rPr>
              <a:t>https://hirakatakoyou.org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942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1184</Words>
  <PresentationFormat>A4 210 x 297 mm</PresentationFormat>
  <Paragraphs>344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HGSｺﾞｼｯｸM</vt:lpstr>
      <vt:lpstr>Kaisei Tokumin ExtraBold</vt:lpstr>
      <vt:lpstr>源柔ゴシックX等幅 Regular</vt:lpstr>
      <vt:lpstr>游ゴシック</vt:lpstr>
      <vt:lpstr>游ゴシック Light</vt:lpstr>
      <vt:lpstr>游明朝 Demibold</vt:lpstr>
      <vt:lpstr>Arial</vt:lpstr>
      <vt:lpstr>Calibri</vt:lpstr>
      <vt:lpstr>Calibri Light</vt:lpstr>
      <vt:lpstr>Office テーマ</vt:lpstr>
      <vt:lpstr>PowerPoint プレゼンテーション</vt:lpstr>
      <vt:lpstr>★　求人一覧表　★</vt:lpstr>
      <vt:lpstr>★　求人一覧表　★</vt:lpstr>
      <vt:lpstr>★　求人一覧表　★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