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E6C1"/>
    <a:srgbClr val="767171"/>
    <a:srgbClr val="6A8ED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presProps.xml" Type="http://schemas.openxmlformats.org/officeDocument/2006/relationships/presProps"/><Relationship Id="rId5" Target="viewProps.xml" Type="http://schemas.openxmlformats.org/officeDocument/2006/relationships/viewProps"/><Relationship Id="rId6" Target="theme/theme1.xml" Type="http://schemas.openxmlformats.org/officeDocument/2006/relationships/theme"/><Relationship Id="rId7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935A-02AE-47F3-86AB-5D8C99EAF89C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E8-EFE9-4BDC-B30F-701442E60D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12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935A-02AE-47F3-86AB-5D8C99EAF89C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E8-EFE9-4BDC-B30F-701442E60D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58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935A-02AE-47F3-86AB-5D8C99EAF89C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E8-EFE9-4BDC-B30F-701442E60D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03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935A-02AE-47F3-86AB-5D8C99EAF89C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E8-EFE9-4BDC-B30F-701442E60D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74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935A-02AE-47F3-86AB-5D8C99EAF89C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E8-EFE9-4BDC-B30F-701442E60D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38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935A-02AE-47F3-86AB-5D8C99EAF89C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E8-EFE9-4BDC-B30F-701442E60D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6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935A-02AE-47F3-86AB-5D8C99EAF89C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E8-EFE9-4BDC-B30F-701442E60D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55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935A-02AE-47F3-86AB-5D8C99EAF89C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E8-EFE9-4BDC-B30F-701442E60D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40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935A-02AE-47F3-86AB-5D8C99EAF89C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E8-EFE9-4BDC-B30F-701442E60D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47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935A-02AE-47F3-86AB-5D8C99EAF89C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E8-EFE9-4BDC-B30F-701442E60D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52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935A-02AE-47F3-86AB-5D8C99EAF89C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56E8-EFE9-4BDC-B30F-701442E60D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162798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935A-02AE-47F3-86AB-5D8C99EAF89C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56E8-EFE9-4BDC-B30F-701442E60D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81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gif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hdphoto1.wdp" Type="http://schemas.microsoft.com/office/2007/relationships/hdphoto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6304441"/>
            <a:ext cx="6858000" cy="1567976"/>
          </a:xfrm>
          <a:prstGeom prst="rect">
            <a:avLst/>
          </a:prstGeom>
          <a:solidFill>
            <a:srgbClr val="76717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97750" y="4365449"/>
            <a:ext cx="6955750" cy="1938992"/>
          </a:xfrm>
          <a:prstGeom prst="rect">
            <a:avLst/>
          </a:prstGeom>
          <a:noFill/>
          <a:ln w="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0" b="1" dirty="0" smtClean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ea"/>
              </a:rPr>
              <a:t>日本郵便</a:t>
            </a:r>
            <a:r>
              <a:rPr kumimoji="1" lang="ja-JP" altLang="en-US" sz="3600" b="1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ea"/>
              </a:rPr>
              <a:t>株式会社近畿支社</a:t>
            </a:r>
            <a:r>
              <a:rPr kumimoji="1" lang="en-US" altLang="ja-JP" sz="3600" b="1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+mn-ea"/>
              </a:rPr>
              <a:t/>
            </a:r>
            <a:br>
              <a:rPr kumimoji="1" lang="en-US" altLang="ja-JP" sz="3600" b="1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+mn-ea"/>
              </a:rPr>
            </a:br>
            <a:r>
              <a:rPr kumimoji="1" lang="ja-JP" altLang="en-US" sz="6000" b="1" dirty="0" smtClean="0">
                <a:ln w="254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ea"/>
              </a:rPr>
              <a:t>正社員</a:t>
            </a:r>
            <a:r>
              <a:rPr kumimoji="1" lang="ja-JP" altLang="en-US" sz="2400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+mn-ea"/>
              </a:rPr>
              <a:t>　</a:t>
            </a:r>
            <a:r>
              <a:rPr kumimoji="1" lang="ja-JP" altLang="en-US" sz="4400" b="1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ea"/>
              </a:rPr>
              <a:t>説明会・面接会</a:t>
            </a:r>
            <a:endParaRPr kumimoji="1" lang="ja-JP" altLang="en-US" sz="4400" b="1" dirty="0">
              <a:ln w="285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4537" y="6440063"/>
            <a:ext cx="669766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70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1</a:t>
            </a:r>
            <a:r>
              <a:rPr kumimoji="1" lang="en-US" altLang="ja-JP" sz="470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/16</a:t>
            </a:r>
            <a:r>
              <a:rPr kumimoji="1" lang="ja-JP" altLang="en-US" sz="470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470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470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木</a:t>
            </a:r>
            <a:r>
              <a:rPr kumimoji="1" lang="en-US" altLang="ja-JP" sz="470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)9</a:t>
            </a:r>
            <a:r>
              <a:rPr kumimoji="1" lang="ja-JP" altLang="en-US" sz="470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：</a:t>
            </a:r>
            <a:r>
              <a:rPr kumimoji="1" lang="en-US" altLang="ja-JP" sz="470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3</a:t>
            </a:r>
            <a:r>
              <a:rPr kumimoji="1" lang="en-US" altLang="ja-JP" sz="470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0~15</a:t>
            </a:r>
            <a:r>
              <a:rPr kumimoji="1" lang="ja-JP" altLang="en-US" sz="470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：</a:t>
            </a:r>
            <a:r>
              <a:rPr kumimoji="1" lang="en-US" altLang="ja-JP" sz="4700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5</a:t>
            </a:r>
            <a:r>
              <a:rPr kumimoji="1" lang="en-US" altLang="ja-JP" sz="4700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0</a:t>
            </a:r>
            <a:endParaRPr kumimoji="1" lang="en-US" altLang="ja-JP" sz="4700" dirty="0" smtClean="0">
              <a:ln w="50800">
                <a:solidFill>
                  <a:schemeClr val="bg1"/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1012" y="7188084"/>
            <a:ext cx="69172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500" dirty="0" smtClean="0">
                <a:ln w="412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ハローワーク岸和田</a:t>
            </a:r>
            <a:r>
              <a:rPr kumimoji="1" lang="ja-JP" altLang="en-US" sz="3500" dirty="0">
                <a:ln w="412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　</a:t>
            </a:r>
            <a:r>
              <a:rPr kumimoji="1" lang="ja-JP" altLang="en-US" sz="3500" dirty="0" smtClean="0">
                <a:ln w="412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ea"/>
              </a:rPr>
              <a:t>２階ホール</a:t>
            </a:r>
            <a:endParaRPr kumimoji="1" lang="ja-JP" altLang="en-US" sz="3500" dirty="0">
              <a:ln w="41275">
                <a:solidFill>
                  <a:schemeClr val="bg1"/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80946" y="8093926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55636" y="8299612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100" b="1" dirty="0" smtClean="0">
                <a:ln w="28575">
                  <a:noFill/>
                </a:ln>
                <a:solidFill>
                  <a:srgbClr val="FF0000"/>
                </a:solidFill>
                <a:latin typeface="+mn-ea"/>
              </a:rPr>
              <a:t>面接</a:t>
            </a:r>
            <a:endParaRPr kumimoji="1" lang="en-US" altLang="ja-JP" sz="3100" b="1" dirty="0" smtClean="0">
              <a:ln w="28575">
                <a:noFill/>
              </a:ln>
              <a:solidFill>
                <a:srgbClr val="FF0000"/>
              </a:solidFill>
              <a:latin typeface="+mn-ea"/>
            </a:endParaRPr>
          </a:p>
          <a:p>
            <a:pPr algn="ctr"/>
            <a:r>
              <a:rPr kumimoji="1" lang="ja-JP" altLang="en-US" sz="3100" b="1" dirty="0" smtClean="0">
                <a:ln w="28575">
                  <a:noFill/>
                </a:ln>
                <a:solidFill>
                  <a:srgbClr val="FF0000"/>
                </a:solidFill>
                <a:latin typeface="+mn-ea"/>
              </a:rPr>
              <a:t>予定１回</a:t>
            </a:r>
            <a:endParaRPr kumimoji="1" lang="ja-JP" altLang="en-US" sz="3100" b="1" dirty="0">
              <a:ln w="28575">
                <a:noFill/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楕円 20"/>
          <p:cNvSpPr/>
          <p:nvPr/>
        </p:nvSpPr>
        <p:spPr>
          <a:xfrm>
            <a:off x="5149166" y="8120582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/>
          <p:nvPr/>
        </p:nvSpPr>
        <p:spPr>
          <a:xfrm>
            <a:off x="3457627" y="8089777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/>
        </p:nvSpPr>
        <p:spPr>
          <a:xfrm>
            <a:off x="1760125" y="8081226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06275" y="8299612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ln w="28575">
                  <a:noFill/>
                </a:ln>
                <a:solidFill>
                  <a:srgbClr val="FF0000"/>
                </a:solidFill>
                <a:latin typeface="+mn-ea"/>
              </a:rPr>
              <a:t>配達の</a:t>
            </a:r>
            <a:endParaRPr kumimoji="1" lang="en-US" altLang="ja-JP" sz="3600" b="1" dirty="0" smtClean="0">
              <a:ln w="28575">
                <a:noFill/>
              </a:ln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3600" b="1" dirty="0" smtClean="0">
                <a:ln w="28575">
                  <a:noFill/>
                </a:ln>
                <a:solidFill>
                  <a:srgbClr val="FF0000"/>
                </a:solidFill>
                <a:latin typeface="+mn-ea"/>
              </a:rPr>
              <a:t>お仕事</a:t>
            </a:r>
            <a:endParaRPr kumimoji="1" lang="ja-JP" altLang="en-US" sz="3600" b="1" dirty="0">
              <a:ln w="28575">
                <a:noFill/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87852" y="8330417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ln w="28575">
                  <a:noFill/>
                </a:ln>
                <a:solidFill>
                  <a:srgbClr val="FF0000"/>
                </a:solidFill>
                <a:latin typeface="+mn-ea"/>
              </a:rPr>
              <a:t>未経験</a:t>
            </a:r>
            <a:endParaRPr kumimoji="1" lang="en-US" altLang="ja-JP" sz="3600" b="1" dirty="0" smtClean="0">
              <a:ln w="28575">
                <a:noFill/>
              </a:ln>
              <a:solidFill>
                <a:srgbClr val="FF0000"/>
              </a:solidFill>
              <a:latin typeface="+mn-ea"/>
            </a:endParaRPr>
          </a:p>
          <a:p>
            <a:pPr algn="ctr"/>
            <a:r>
              <a:rPr kumimoji="1" lang="ja-JP" altLang="en-US" sz="3600" b="1" dirty="0" smtClean="0">
                <a:ln w="28575">
                  <a:noFill/>
                </a:ln>
                <a:solidFill>
                  <a:srgbClr val="FF0000"/>
                </a:solidFill>
                <a:latin typeface="+mn-ea"/>
              </a:rPr>
              <a:t>歓迎</a:t>
            </a:r>
            <a:endParaRPr kumimoji="1" lang="ja-JP" altLang="en-US" sz="3600" b="1" dirty="0">
              <a:ln w="28575">
                <a:noFill/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82361" y="8330417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ln w="28575">
                  <a:noFill/>
                </a:ln>
                <a:solidFill>
                  <a:srgbClr val="FF0000"/>
                </a:solidFill>
                <a:latin typeface="+mn-ea"/>
              </a:rPr>
              <a:t>勤務地</a:t>
            </a:r>
            <a:endParaRPr kumimoji="1" lang="en-US" altLang="ja-JP" sz="3600" b="1" dirty="0" smtClean="0">
              <a:ln w="28575">
                <a:noFill/>
              </a:ln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3600" b="1" dirty="0" smtClean="0">
                <a:ln w="28575">
                  <a:noFill/>
                </a:ln>
                <a:solidFill>
                  <a:srgbClr val="FF0000"/>
                </a:solidFill>
                <a:latin typeface="+mn-ea"/>
              </a:rPr>
              <a:t>応相談</a:t>
            </a:r>
            <a:endParaRPr kumimoji="1" lang="ja-JP" altLang="en-US" sz="3600" b="1" dirty="0">
              <a:ln w="28575">
                <a:noFill/>
              </a:ln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569116" y="87199"/>
            <a:ext cx="3226490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3487852" y="97390"/>
            <a:ext cx="3429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ご参加は最寄りのハローワークにご相談ください。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お問合せ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ハローワーク岸和田</a:t>
            </a:r>
            <a:r>
              <a:rPr lang="ja-JP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</a:t>
            </a:r>
            <a:endParaRPr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職業相談部門</a:t>
            </a:r>
            <a:endParaRPr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岸和田市作才町</a:t>
            </a:r>
            <a:r>
              <a:rPr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1264</a:t>
            </a:r>
            <a:endParaRPr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072-431-5541</a:t>
            </a:r>
            <a:endParaRPr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ja-JP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（部門</a:t>
            </a:r>
            <a:r>
              <a:rPr lang="ja-JP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コード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4</a:t>
            </a:r>
            <a:r>
              <a:rPr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ja-JP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♯）</a:t>
            </a:r>
          </a:p>
          <a:p>
            <a:pPr algn="ctr"/>
            <a:r>
              <a:rPr lang="ja-JP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利用時間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8</a:t>
            </a:r>
            <a:r>
              <a:rPr lang="ja-JP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：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30</a:t>
            </a:r>
            <a:r>
              <a:rPr lang="ja-JP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～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17</a:t>
            </a:r>
            <a:r>
              <a:rPr lang="ja-JP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：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15</a:t>
            </a:r>
            <a:b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</a:br>
            <a:r>
              <a:rPr lang="ja-JP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（土・日・祝・年末年始休み）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28" name="グループ化 27"/>
          <p:cNvGrpSpPr>
            <a:grpSpLocks noChangeAspect="1"/>
          </p:cNvGrpSpPr>
          <p:nvPr/>
        </p:nvGrpSpPr>
        <p:grpSpPr>
          <a:xfrm>
            <a:off x="5961571" y="3217284"/>
            <a:ext cx="691855" cy="1411385"/>
            <a:chOff x="0" y="0"/>
            <a:chExt cx="2277647" cy="4493081"/>
          </a:xfrm>
        </p:grpSpPr>
        <p:sp>
          <p:nvSpPr>
            <p:cNvPr id="29" name="円/楕円 175"/>
            <p:cNvSpPr/>
            <p:nvPr/>
          </p:nvSpPr>
          <p:spPr>
            <a:xfrm rot="8128159">
              <a:off x="1473902" y="2924611"/>
              <a:ext cx="242024" cy="240423"/>
            </a:xfrm>
            <a:prstGeom prst="ellipse">
              <a:avLst/>
            </a:prstGeom>
            <a:solidFill>
              <a:srgbClr val="FF99CC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sp>
          <p:nvSpPr>
            <p:cNvPr id="30" name="弦 29"/>
            <p:cNvSpPr/>
            <p:nvPr/>
          </p:nvSpPr>
          <p:spPr>
            <a:xfrm rot="10054584" flipH="1">
              <a:off x="1120327" y="2850044"/>
              <a:ext cx="228286" cy="737952"/>
            </a:xfrm>
            <a:prstGeom prst="chord">
              <a:avLst>
                <a:gd name="adj1" fmla="val 2700000"/>
                <a:gd name="adj2" fmla="val 18683024"/>
              </a:avLst>
            </a:prstGeom>
            <a:solidFill>
              <a:srgbClr val="FF99CC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sp>
          <p:nvSpPr>
            <p:cNvPr id="31" name="弦 30"/>
            <p:cNvSpPr/>
            <p:nvPr/>
          </p:nvSpPr>
          <p:spPr>
            <a:xfrm rot="9184239">
              <a:off x="872967" y="2430260"/>
              <a:ext cx="1104993" cy="236748"/>
            </a:xfrm>
            <a:prstGeom prst="chord">
              <a:avLst>
                <a:gd name="adj1" fmla="val 2700000"/>
                <a:gd name="adj2" fmla="val 18683024"/>
              </a:avLst>
            </a:prstGeom>
            <a:solidFill>
              <a:srgbClr val="FF99CC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sp>
          <p:nvSpPr>
            <p:cNvPr id="32" name="弦 31"/>
            <p:cNvSpPr/>
            <p:nvPr/>
          </p:nvSpPr>
          <p:spPr>
            <a:xfrm rot="11520516" flipH="1">
              <a:off x="660574" y="2818953"/>
              <a:ext cx="222728" cy="746159"/>
            </a:xfrm>
            <a:prstGeom prst="chord">
              <a:avLst>
                <a:gd name="adj1" fmla="val 2700000"/>
                <a:gd name="adj2" fmla="val 18683024"/>
              </a:avLst>
            </a:prstGeom>
            <a:solidFill>
              <a:srgbClr val="FF99CC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sp>
          <p:nvSpPr>
            <p:cNvPr id="33" name="弦 32"/>
            <p:cNvSpPr/>
            <p:nvPr/>
          </p:nvSpPr>
          <p:spPr>
            <a:xfrm rot="1193503">
              <a:off x="0" y="2391349"/>
              <a:ext cx="1099434" cy="231431"/>
            </a:xfrm>
            <a:prstGeom prst="chord">
              <a:avLst>
                <a:gd name="adj1" fmla="val 2700000"/>
                <a:gd name="adj2" fmla="val 18683024"/>
              </a:avLst>
            </a:prstGeom>
            <a:solidFill>
              <a:srgbClr val="FF99CC"/>
            </a:solidFill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sp>
          <p:nvSpPr>
            <p:cNvPr id="34" name="弦 33"/>
            <p:cNvSpPr/>
            <p:nvPr/>
          </p:nvSpPr>
          <p:spPr>
            <a:xfrm rot="5400000">
              <a:off x="-167334" y="2738158"/>
              <a:ext cx="2366307" cy="1143539"/>
            </a:xfrm>
            <a:prstGeom prst="chord">
              <a:avLst>
                <a:gd name="adj1" fmla="val 5493900"/>
                <a:gd name="adj2" fmla="val 1620000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grpSp>
          <p:nvGrpSpPr>
            <p:cNvPr id="35" name="グループ化 34"/>
            <p:cNvGrpSpPr/>
            <p:nvPr/>
          </p:nvGrpSpPr>
          <p:grpSpPr>
            <a:xfrm>
              <a:off x="364133" y="0"/>
              <a:ext cx="1339212" cy="1448642"/>
              <a:chOff x="364133" y="0"/>
              <a:chExt cx="1131669" cy="1334185"/>
            </a:xfrm>
            <a:solidFill>
              <a:srgbClr val="FF99CC"/>
            </a:solidFill>
          </p:grpSpPr>
          <p:sp>
            <p:nvSpPr>
              <p:cNvPr id="57" name="円/楕円 203"/>
              <p:cNvSpPr/>
              <p:nvPr/>
            </p:nvSpPr>
            <p:spPr>
              <a:xfrm rot="20887805">
                <a:off x="364133" y="21648"/>
                <a:ext cx="388003" cy="1312537"/>
              </a:xfrm>
              <a:prstGeom prst="ellipse">
                <a:avLst/>
              </a:prstGeom>
              <a:grpFill/>
              <a:ln>
                <a:solidFill>
                  <a:srgbClr val="FFCC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58" name="円/楕円 204"/>
              <p:cNvSpPr/>
              <p:nvPr/>
            </p:nvSpPr>
            <p:spPr>
              <a:xfrm rot="590045">
                <a:off x="1089486" y="0"/>
                <a:ext cx="406316" cy="1316641"/>
              </a:xfrm>
              <a:prstGeom prst="ellipse">
                <a:avLst/>
              </a:prstGeom>
              <a:grpFill/>
              <a:ln>
                <a:solidFill>
                  <a:srgbClr val="FFCCF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円/楕円 182"/>
            <p:cNvSpPr/>
            <p:nvPr/>
          </p:nvSpPr>
          <p:spPr>
            <a:xfrm>
              <a:off x="227686" y="1191975"/>
              <a:ext cx="1623513" cy="1279300"/>
            </a:xfrm>
            <a:prstGeom prst="ellipse">
              <a:avLst/>
            </a:prstGeom>
            <a:ln>
              <a:solidFill>
                <a:srgbClr val="FF99C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sp>
          <p:nvSpPr>
            <p:cNvPr id="37" name="星 4 36"/>
            <p:cNvSpPr/>
            <p:nvPr/>
          </p:nvSpPr>
          <p:spPr>
            <a:xfrm>
              <a:off x="1971958" y="1274667"/>
              <a:ext cx="305689" cy="332624"/>
            </a:xfrm>
            <a:prstGeom prst="star4">
              <a:avLst/>
            </a:prstGeom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grpSp>
          <p:nvGrpSpPr>
            <p:cNvPr id="38" name="グループ化 37"/>
            <p:cNvGrpSpPr/>
            <p:nvPr/>
          </p:nvGrpSpPr>
          <p:grpSpPr>
            <a:xfrm>
              <a:off x="383106" y="1283335"/>
              <a:ext cx="1325172" cy="497233"/>
              <a:chOff x="383106" y="1283331"/>
              <a:chExt cx="1327337" cy="516713"/>
            </a:xfrm>
          </p:grpSpPr>
          <p:sp>
            <p:nvSpPr>
              <p:cNvPr id="41" name="円/楕円 187"/>
              <p:cNvSpPr/>
              <p:nvPr/>
            </p:nvSpPr>
            <p:spPr>
              <a:xfrm>
                <a:off x="383106" y="1541755"/>
                <a:ext cx="289361" cy="239184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grpSp>
            <p:nvGrpSpPr>
              <p:cNvPr id="42" name="グループ化 41"/>
              <p:cNvGrpSpPr/>
              <p:nvPr/>
            </p:nvGrpSpPr>
            <p:grpSpPr>
              <a:xfrm>
                <a:off x="869731" y="1518687"/>
                <a:ext cx="330112" cy="232326"/>
                <a:chOff x="869736" y="1518675"/>
                <a:chExt cx="182115" cy="127251"/>
              </a:xfrm>
            </p:grpSpPr>
            <p:sp>
              <p:nvSpPr>
                <p:cNvPr id="52" name="Freeform 72"/>
                <p:cNvSpPr>
                  <a:spLocks/>
                </p:cNvSpPr>
                <p:nvPr/>
              </p:nvSpPr>
              <p:spPr bwMode="auto">
                <a:xfrm>
                  <a:off x="924295" y="1518675"/>
                  <a:ext cx="72008" cy="72008"/>
                </a:xfrm>
                <a:custGeom>
                  <a:avLst/>
                  <a:gdLst/>
                  <a:ahLst/>
                  <a:cxnLst>
                    <a:cxn ang="0">
                      <a:pos x="680" y="3"/>
                    </a:cxn>
                    <a:cxn ang="0">
                      <a:pos x="795" y="28"/>
                    </a:cxn>
                    <a:cxn ang="0">
                      <a:pos x="898" y="72"/>
                    </a:cxn>
                    <a:cxn ang="0">
                      <a:pos x="985" y="133"/>
                    </a:cxn>
                    <a:cxn ang="0">
                      <a:pos x="1058" y="207"/>
                    </a:cxn>
                    <a:cxn ang="0">
                      <a:pos x="1115" y="297"/>
                    </a:cxn>
                    <a:cxn ang="0">
                      <a:pos x="1151" y="394"/>
                    </a:cxn>
                    <a:cxn ang="0">
                      <a:pos x="1171" y="498"/>
                    </a:cxn>
                    <a:cxn ang="0">
                      <a:pos x="1171" y="606"/>
                    </a:cxn>
                    <a:cxn ang="0">
                      <a:pos x="1148" y="699"/>
                    </a:cxn>
                    <a:cxn ang="0">
                      <a:pos x="1101" y="779"/>
                    </a:cxn>
                    <a:cxn ang="0">
                      <a:pos x="1038" y="842"/>
                    </a:cxn>
                    <a:cxn ang="0">
                      <a:pos x="958" y="892"/>
                    </a:cxn>
                    <a:cxn ang="0">
                      <a:pos x="867" y="930"/>
                    </a:cxn>
                    <a:cxn ang="0">
                      <a:pos x="765" y="952"/>
                    </a:cxn>
                    <a:cxn ang="0">
                      <a:pos x="652" y="966"/>
                    </a:cxn>
                    <a:cxn ang="0">
                      <a:pos x="579" y="966"/>
                    </a:cxn>
                    <a:cxn ang="0">
                      <a:pos x="466" y="960"/>
                    </a:cxn>
                    <a:cxn ang="0">
                      <a:pos x="358" y="941"/>
                    </a:cxn>
                    <a:cxn ang="0">
                      <a:pos x="259" y="911"/>
                    </a:cxn>
                    <a:cxn ang="0">
                      <a:pos x="173" y="870"/>
                    </a:cxn>
                    <a:cxn ang="0">
                      <a:pos x="102" y="812"/>
                    </a:cxn>
                    <a:cxn ang="0">
                      <a:pos x="47" y="740"/>
                    </a:cxn>
                    <a:cxn ang="0">
                      <a:pos x="14" y="655"/>
                    </a:cxn>
                    <a:cxn ang="0">
                      <a:pos x="0" y="554"/>
                    </a:cxn>
                    <a:cxn ang="0">
                      <a:pos x="11" y="447"/>
                    </a:cxn>
                    <a:cxn ang="0">
                      <a:pos x="42" y="344"/>
                    </a:cxn>
                    <a:cxn ang="0">
                      <a:pos x="88" y="251"/>
                    </a:cxn>
                    <a:cxn ang="0">
                      <a:pos x="154" y="169"/>
                    </a:cxn>
                    <a:cxn ang="0">
                      <a:pos x="237" y="99"/>
                    </a:cxn>
                    <a:cxn ang="0">
                      <a:pos x="331" y="47"/>
                    </a:cxn>
                    <a:cxn ang="0">
                      <a:pos x="440" y="15"/>
                    </a:cxn>
                    <a:cxn ang="0">
                      <a:pos x="562" y="0"/>
                    </a:cxn>
                  </a:cxnLst>
                  <a:rect l="0" t="0" r="r" b="b"/>
                  <a:pathLst>
                    <a:path w="1173" h="966">
                      <a:moveTo>
                        <a:pt x="617" y="0"/>
                      </a:moveTo>
                      <a:lnTo>
                        <a:pt x="680" y="3"/>
                      </a:lnTo>
                      <a:lnTo>
                        <a:pt x="738" y="15"/>
                      </a:lnTo>
                      <a:lnTo>
                        <a:pt x="795" y="28"/>
                      </a:lnTo>
                      <a:lnTo>
                        <a:pt x="848" y="47"/>
                      </a:lnTo>
                      <a:lnTo>
                        <a:pt x="898" y="72"/>
                      </a:lnTo>
                      <a:lnTo>
                        <a:pt x="944" y="99"/>
                      </a:lnTo>
                      <a:lnTo>
                        <a:pt x="985" y="133"/>
                      </a:lnTo>
                      <a:lnTo>
                        <a:pt x="1024" y="169"/>
                      </a:lnTo>
                      <a:lnTo>
                        <a:pt x="1058" y="207"/>
                      </a:lnTo>
                      <a:lnTo>
                        <a:pt x="1088" y="251"/>
                      </a:lnTo>
                      <a:lnTo>
                        <a:pt x="1115" y="297"/>
                      </a:lnTo>
                      <a:lnTo>
                        <a:pt x="1135" y="344"/>
                      </a:lnTo>
                      <a:lnTo>
                        <a:pt x="1151" y="394"/>
                      </a:lnTo>
                      <a:lnTo>
                        <a:pt x="1165" y="447"/>
                      </a:lnTo>
                      <a:lnTo>
                        <a:pt x="1171" y="498"/>
                      </a:lnTo>
                      <a:lnTo>
                        <a:pt x="1173" y="554"/>
                      </a:lnTo>
                      <a:lnTo>
                        <a:pt x="1171" y="606"/>
                      </a:lnTo>
                      <a:lnTo>
                        <a:pt x="1162" y="655"/>
                      </a:lnTo>
                      <a:lnTo>
                        <a:pt x="1148" y="699"/>
                      </a:lnTo>
                      <a:lnTo>
                        <a:pt x="1126" y="740"/>
                      </a:lnTo>
                      <a:lnTo>
                        <a:pt x="1101" y="779"/>
                      </a:lnTo>
                      <a:lnTo>
                        <a:pt x="1073" y="812"/>
                      </a:lnTo>
                      <a:lnTo>
                        <a:pt x="1038" y="842"/>
                      </a:lnTo>
                      <a:lnTo>
                        <a:pt x="1002" y="870"/>
                      </a:lnTo>
                      <a:lnTo>
                        <a:pt x="958" y="892"/>
                      </a:lnTo>
                      <a:lnTo>
                        <a:pt x="914" y="911"/>
                      </a:lnTo>
                      <a:lnTo>
                        <a:pt x="867" y="930"/>
                      </a:lnTo>
                      <a:lnTo>
                        <a:pt x="818" y="941"/>
                      </a:lnTo>
                      <a:lnTo>
                        <a:pt x="765" y="952"/>
                      </a:lnTo>
                      <a:lnTo>
                        <a:pt x="711" y="960"/>
                      </a:lnTo>
                      <a:lnTo>
                        <a:pt x="652" y="966"/>
                      </a:lnTo>
                      <a:lnTo>
                        <a:pt x="598" y="966"/>
                      </a:lnTo>
                      <a:lnTo>
                        <a:pt x="579" y="966"/>
                      </a:lnTo>
                      <a:lnTo>
                        <a:pt x="521" y="966"/>
                      </a:lnTo>
                      <a:lnTo>
                        <a:pt x="466" y="960"/>
                      </a:lnTo>
                      <a:lnTo>
                        <a:pt x="410" y="952"/>
                      </a:lnTo>
                      <a:lnTo>
                        <a:pt x="358" y="941"/>
                      </a:lnTo>
                      <a:lnTo>
                        <a:pt x="308" y="930"/>
                      </a:lnTo>
                      <a:lnTo>
                        <a:pt x="259" y="911"/>
                      </a:lnTo>
                      <a:lnTo>
                        <a:pt x="215" y="892"/>
                      </a:lnTo>
                      <a:lnTo>
                        <a:pt x="173" y="870"/>
                      </a:lnTo>
                      <a:lnTo>
                        <a:pt x="135" y="842"/>
                      </a:lnTo>
                      <a:lnTo>
                        <a:pt x="102" y="812"/>
                      </a:lnTo>
                      <a:lnTo>
                        <a:pt x="72" y="779"/>
                      </a:lnTo>
                      <a:lnTo>
                        <a:pt x="47" y="740"/>
                      </a:lnTo>
                      <a:lnTo>
                        <a:pt x="28" y="699"/>
                      </a:lnTo>
                      <a:lnTo>
                        <a:pt x="14" y="655"/>
                      </a:lnTo>
                      <a:lnTo>
                        <a:pt x="6" y="606"/>
                      </a:lnTo>
                      <a:lnTo>
                        <a:pt x="0" y="554"/>
                      </a:lnTo>
                      <a:lnTo>
                        <a:pt x="2" y="498"/>
                      </a:lnTo>
                      <a:lnTo>
                        <a:pt x="11" y="447"/>
                      </a:lnTo>
                      <a:lnTo>
                        <a:pt x="25" y="394"/>
                      </a:lnTo>
                      <a:lnTo>
                        <a:pt x="42" y="344"/>
                      </a:lnTo>
                      <a:lnTo>
                        <a:pt x="64" y="297"/>
                      </a:lnTo>
                      <a:lnTo>
                        <a:pt x="88" y="251"/>
                      </a:lnTo>
                      <a:lnTo>
                        <a:pt x="121" y="207"/>
                      </a:lnTo>
                      <a:lnTo>
                        <a:pt x="154" y="169"/>
                      </a:lnTo>
                      <a:lnTo>
                        <a:pt x="193" y="133"/>
                      </a:lnTo>
                      <a:lnTo>
                        <a:pt x="237" y="99"/>
                      </a:lnTo>
                      <a:lnTo>
                        <a:pt x="281" y="72"/>
                      </a:lnTo>
                      <a:lnTo>
                        <a:pt x="331" y="47"/>
                      </a:lnTo>
                      <a:lnTo>
                        <a:pt x="386" y="28"/>
                      </a:lnTo>
                      <a:lnTo>
                        <a:pt x="440" y="15"/>
                      </a:lnTo>
                      <a:lnTo>
                        <a:pt x="498" y="3"/>
                      </a:lnTo>
                      <a:lnTo>
                        <a:pt x="562" y="0"/>
                      </a:lnTo>
                      <a:lnTo>
                        <a:pt x="617" y="0"/>
                      </a:lnTo>
                      <a:close/>
                    </a:path>
                  </a:pathLst>
                </a:custGeom>
                <a:solidFill>
                  <a:srgbClr val="FF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/>
                </a:p>
              </p:txBody>
            </p:sp>
            <p:grpSp>
              <p:nvGrpSpPr>
                <p:cNvPr id="53" name="グループ化 52"/>
                <p:cNvGrpSpPr/>
                <p:nvPr/>
              </p:nvGrpSpPr>
              <p:grpSpPr>
                <a:xfrm>
                  <a:off x="869736" y="1600207"/>
                  <a:ext cx="182115" cy="45719"/>
                  <a:chOff x="869736" y="1600207"/>
                  <a:chExt cx="379412" cy="103188"/>
                </a:xfrm>
              </p:grpSpPr>
              <p:sp>
                <p:nvSpPr>
                  <p:cNvPr id="54" name="Freeform 67"/>
                  <p:cNvSpPr>
                    <a:spLocks/>
                  </p:cNvSpPr>
                  <p:nvPr/>
                </p:nvSpPr>
                <p:spPr bwMode="auto">
                  <a:xfrm>
                    <a:off x="869736" y="1600207"/>
                    <a:ext cx="192088" cy="103188"/>
                  </a:xfrm>
                  <a:custGeom>
                    <a:avLst/>
                    <a:gdLst/>
                    <a:ahLst/>
                    <a:cxnLst>
                      <a:cxn ang="0">
                        <a:pos x="949" y="75"/>
                      </a:cxn>
                      <a:cxn ang="0">
                        <a:pos x="930" y="190"/>
                      </a:cxn>
                      <a:cxn ang="0">
                        <a:pos x="894" y="284"/>
                      </a:cxn>
                      <a:cxn ang="0">
                        <a:pos x="844" y="361"/>
                      </a:cxn>
                      <a:cxn ang="0">
                        <a:pos x="782" y="419"/>
                      </a:cxn>
                      <a:cxn ang="0">
                        <a:pos x="707" y="460"/>
                      </a:cxn>
                      <a:cxn ang="0">
                        <a:pos x="624" y="487"/>
                      </a:cxn>
                      <a:cxn ang="0">
                        <a:pos x="536" y="498"/>
                      </a:cxn>
                      <a:cxn ang="0">
                        <a:pos x="476" y="501"/>
                      </a:cxn>
                      <a:cxn ang="0">
                        <a:pos x="385" y="496"/>
                      </a:cxn>
                      <a:cxn ang="0">
                        <a:pos x="299" y="473"/>
                      </a:cxn>
                      <a:cxn ang="0">
                        <a:pos x="222" y="440"/>
                      </a:cxn>
                      <a:cxn ang="0">
                        <a:pos x="154" y="391"/>
                      </a:cxn>
                      <a:cxn ang="0">
                        <a:pos x="98" y="325"/>
                      </a:cxn>
                      <a:cxn ang="0">
                        <a:pos x="55" y="239"/>
                      </a:cxn>
                      <a:cxn ang="0">
                        <a:pos x="27" y="135"/>
                      </a:cxn>
                      <a:cxn ang="0">
                        <a:pos x="16" y="8"/>
                      </a:cxn>
                      <a:cxn ang="0">
                        <a:pos x="8" y="0"/>
                      </a:cxn>
                      <a:cxn ang="0">
                        <a:pos x="0" y="8"/>
                      </a:cxn>
                      <a:cxn ang="0">
                        <a:pos x="11" y="137"/>
                      </a:cxn>
                      <a:cxn ang="0">
                        <a:pos x="38" y="245"/>
                      </a:cxn>
                      <a:cxn ang="0">
                        <a:pos x="85" y="333"/>
                      </a:cxn>
                      <a:cxn ang="0">
                        <a:pos x="143" y="402"/>
                      </a:cxn>
                      <a:cxn ang="0">
                        <a:pos x="214" y="454"/>
                      </a:cxn>
                      <a:cxn ang="0">
                        <a:pos x="294" y="490"/>
                      </a:cxn>
                      <a:cxn ang="0">
                        <a:pos x="385" y="511"/>
                      </a:cxn>
                      <a:cxn ang="0">
                        <a:pos x="476" y="517"/>
                      </a:cxn>
                      <a:cxn ang="0">
                        <a:pos x="539" y="515"/>
                      </a:cxn>
                      <a:cxn ang="0">
                        <a:pos x="630" y="504"/>
                      </a:cxn>
                      <a:cxn ang="0">
                        <a:pos x="715" y="473"/>
                      </a:cxn>
                      <a:cxn ang="0">
                        <a:pos x="789" y="432"/>
                      </a:cxn>
                      <a:cxn ang="0">
                        <a:pos x="855" y="372"/>
                      </a:cxn>
                      <a:cxn ang="0">
                        <a:pos x="908" y="291"/>
                      </a:cxn>
                      <a:cxn ang="0">
                        <a:pos x="947" y="193"/>
                      </a:cxn>
                      <a:cxn ang="0">
                        <a:pos x="966" y="75"/>
                      </a:cxn>
                      <a:cxn ang="0">
                        <a:pos x="966" y="2"/>
                      </a:cxn>
                      <a:cxn ang="0">
                        <a:pos x="955" y="2"/>
                      </a:cxn>
                    </a:cxnLst>
                    <a:rect l="0" t="0" r="r" b="b"/>
                    <a:pathLst>
                      <a:path w="968" h="517">
                        <a:moveTo>
                          <a:pt x="951" y="8"/>
                        </a:moveTo>
                        <a:lnTo>
                          <a:pt x="949" y="75"/>
                        </a:lnTo>
                        <a:lnTo>
                          <a:pt x="941" y="135"/>
                        </a:lnTo>
                        <a:lnTo>
                          <a:pt x="930" y="190"/>
                        </a:lnTo>
                        <a:lnTo>
                          <a:pt x="913" y="239"/>
                        </a:lnTo>
                        <a:lnTo>
                          <a:pt x="894" y="284"/>
                        </a:lnTo>
                        <a:lnTo>
                          <a:pt x="869" y="325"/>
                        </a:lnTo>
                        <a:lnTo>
                          <a:pt x="844" y="361"/>
                        </a:lnTo>
                        <a:lnTo>
                          <a:pt x="814" y="391"/>
                        </a:lnTo>
                        <a:lnTo>
                          <a:pt x="782" y="419"/>
                        </a:lnTo>
                        <a:lnTo>
                          <a:pt x="746" y="440"/>
                        </a:lnTo>
                        <a:lnTo>
                          <a:pt x="707" y="460"/>
                        </a:lnTo>
                        <a:lnTo>
                          <a:pt x="669" y="473"/>
                        </a:lnTo>
                        <a:lnTo>
                          <a:pt x="624" y="487"/>
                        </a:lnTo>
                        <a:lnTo>
                          <a:pt x="583" y="496"/>
                        </a:lnTo>
                        <a:lnTo>
                          <a:pt x="536" y="498"/>
                        </a:lnTo>
                        <a:lnTo>
                          <a:pt x="492" y="501"/>
                        </a:lnTo>
                        <a:lnTo>
                          <a:pt x="476" y="501"/>
                        </a:lnTo>
                        <a:lnTo>
                          <a:pt x="432" y="498"/>
                        </a:lnTo>
                        <a:lnTo>
                          <a:pt x="385" y="496"/>
                        </a:lnTo>
                        <a:lnTo>
                          <a:pt x="344" y="487"/>
                        </a:lnTo>
                        <a:lnTo>
                          <a:pt x="299" y="473"/>
                        </a:lnTo>
                        <a:lnTo>
                          <a:pt x="261" y="460"/>
                        </a:lnTo>
                        <a:lnTo>
                          <a:pt x="222" y="440"/>
                        </a:lnTo>
                        <a:lnTo>
                          <a:pt x="186" y="419"/>
                        </a:lnTo>
                        <a:lnTo>
                          <a:pt x="154" y="391"/>
                        </a:lnTo>
                        <a:lnTo>
                          <a:pt x="124" y="361"/>
                        </a:lnTo>
                        <a:lnTo>
                          <a:pt x="98" y="325"/>
                        </a:lnTo>
                        <a:lnTo>
                          <a:pt x="74" y="284"/>
                        </a:lnTo>
                        <a:lnTo>
                          <a:pt x="55" y="239"/>
                        </a:lnTo>
                        <a:lnTo>
                          <a:pt x="38" y="190"/>
                        </a:lnTo>
                        <a:lnTo>
                          <a:pt x="27" y="135"/>
                        </a:lnTo>
                        <a:lnTo>
                          <a:pt x="19" y="75"/>
                        </a:lnTo>
                        <a:lnTo>
                          <a:pt x="16" y="8"/>
                        </a:lnTo>
                        <a:lnTo>
                          <a:pt x="13" y="2"/>
                        </a:lnTo>
                        <a:lnTo>
                          <a:pt x="8" y="0"/>
                        </a:lnTo>
                        <a:lnTo>
                          <a:pt x="2" y="2"/>
                        </a:lnTo>
                        <a:lnTo>
                          <a:pt x="0" y="8"/>
                        </a:lnTo>
                        <a:lnTo>
                          <a:pt x="2" y="75"/>
                        </a:lnTo>
                        <a:lnTo>
                          <a:pt x="11" y="137"/>
                        </a:lnTo>
                        <a:lnTo>
                          <a:pt x="21" y="193"/>
                        </a:lnTo>
                        <a:lnTo>
                          <a:pt x="38" y="245"/>
                        </a:lnTo>
                        <a:lnTo>
                          <a:pt x="60" y="291"/>
                        </a:lnTo>
                        <a:lnTo>
                          <a:pt x="85" y="333"/>
                        </a:lnTo>
                        <a:lnTo>
                          <a:pt x="113" y="372"/>
                        </a:lnTo>
                        <a:lnTo>
                          <a:pt x="143" y="402"/>
                        </a:lnTo>
                        <a:lnTo>
                          <a:pt x="179" y="432"/>
                        </a:lnTo>
                        <a:lnTo>
                          <a:pt x="214" y="454"/>
                        </a:lnTo>
                        <a:lnTo>
                          <a:pt x="252" y="473"/>
                        </a:lnTo>
                        <a:lnTo>
                          <a:pt x="294" y="490"/>
                        </a:lnTo>
                        <a:lnTo>
                          <a:pt x="338" y="504"/>
                        </a:lnTo>
                        <a:lnTo>
                          <a:pt x="385" y="511"/>
                        </a:lnTo>
                        <a:lnTo>
                          <a:pt x="429" y="515"/>
                        </a:lnTo>
                        <a:lnTo>
                          <a:pt x="476" y="517"/>
                        </a:lnTo>
                        <a:lnTo>
                          <a:pt x="492" y="517"/>
                        </a:lnTo>
                        <a:lnTo>
                          <a:pt x="539" y="515"/>
                        </a:lnTo>
                        <a:lnTo>
                          <a:pt x="586" y="511"/>
                        </a:lnTo>
                        <a:lnTo>
                          <a:pt x="630" y="504"/>
                        </a:lnTo>
                        <a:lnTo>
                          <a:pt x="673" y="490"/>
                        </a:lnTo>
                        <a:lnTo>
                          <a:pt x="715" y="473"/>
                        </a:lnTo>
                        <a:lnTo>
                          <a:pt x="754" y="454"/>
                        </a:lnTo>
                        <a:lnTo>
                          <a:pt x="789" y="432"/>
                        </a:lnTo>
                        <a:lnTo>
                          <a:pt x="825" y="402"/>
                        </a:lnTo>
                        <a:lnTo>
                          <a:pt x="855" y="372"/>
                        </a:lnTo>
                        <a:lnTo>
                          <a:pt x="883" y="333"/>
                        </a:lnTo>
                        <a:lnTo>
                          <a:pt x="908" y="291"/>
                        </a:lnTo>
                        <a:lnTo>
                          <a:pt x="930" y="245"/>
                        </a:lnTo>
                        <a:lnTo>
                          <a:pt x="947" y="193"/>
                        </a:lnTo>
                        <a:lnTo>
                          <a:pt x="957" y="137"/>
                        </a:lnTo>
                        <a:lnTo>
                          <a:pt x="966" y="75"/>
                        </a:lnTo>
                        <a:lnTo>
                          <a:pt x="968" y="8"/>
                        </a:lnTo>
                        <a:lnTo>
                          <a:pt x="966" y="2"/>
                        </a:lnTo>
                        <a:lnTo>
                          <a:pt x="960" y="0"/>
                        </a:lnTo>
                        <a:lnTo>
                          <a:pt x="955" y="2"/>
                        </a:lnTo>
                        <a:lnTo>
                          <a:pt x="951" y="8"/>
                        </a:lnTo>
                        <a:close/>
                      </a:path>
                    </a:pathLst>
                  </a:custGeom>
                  <a:solidFill>
                    <a:srgbClr val="773F2E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55" name="Freeform 68"/>
                  <p:cNvSpPr>
                    <a:spLocks/>
                  </p:cNvSpPr>
                  <p:nvPr/>
                </p:nvSpPr>
                <p:spPr bwMode="auto">
                  <a:xfrm>
                    <a:off x="1058648" y="1600207"/>
                    <a:ext cx="190500" cy="103188"/>
                  </a:xfrm>
                  <a:custGeom>
                    <a:avLst/>
                    <a:gdLst/>
                    <a:ahLst/>
                    <a:cxnLst>
                      <a:cxn ang="0">
                        <a:pos x="4" y="75"/>
                      </a:cxn>
                      <a:cxn ang="0">
                        <a:pos x="23" y="193"/>
                      </a:cxn>
                      <a:cxn ang="0">
                        <a:pos x="58" y="291"/>
                      </a:cxn>
                      <a:cxn ang="0">
                        <a:pos x="111" y="372"/>
                      </a:cxn>
                      <a:cxn ang="0">
                        <a:pos x="177" y="432"/>
                      </a:cxn>
                      <a:cxn ang="0">
                        <a:pos x="254" y="473"/>
                      </a:cxn>
                      <a:cxn ang="0">
                        <a:pos x="340" y="504"/>
                      </a:cxn>
                      <a:cxn ang="0">
                        <a:pos x="430" y="515"/>
                      </a:cxn>
                      <a:cxn ang="0">
                        <a:pos x="491" y="517"/>
                      </a:cxn>
                      <a:cxn ang="0">
                        <a:pos x="584" y="511"/>
                      </a:cxn>
                      <a:cxn ang="0">
                        <a:pos x="673" y="490"/>
                      </a:cxn>
                      <a:cxn ang="0">
                        <a:pos x="755" y="454"/>
                      </a:cxn>
                      <a:cxn ang="0">
                        <a:pos x="823" y="402"/>
                      </a:cxn>
                      <a:cxn ang="0">
                        <a:pos x="885" y="333"/>
                      </a:cxn>
                      <a:cxn ang="0">
                        <a:pos x="928" y="245"/>
                      </a:cxn>
                      <a:cxn ang="0">
                        <a:pos x="959" y="137"/>
                      </a:cxn>
                      <a:cxn ang="0">
                        <a:pos x="967" y="8"/>
                      </a:cxn>
                      <a:cxn ang="0">
                        <a:pos x="959" y="0"/>
                      </a:cxn>
                      <a:cxn ang="0">
                        <a:pos x="951" y="8"/>
                      </a:cxn>
                      <a:cxn ang="0">
                        <a:pos x="942" y="135"/>
                      </a:cxn>
                      <a:cxn ang="0">
                        <a:pos x="915" y="239"/>
                      </a:cxn>
                      <a:cxn ang="0">
                        <a:pos x="870" y="325"/>
                      </a:cxn>
                      <a:cxn ang="0">
                        <a:pos x="813" y="391"/>
                      </a:cxn>
                      <a:cxn ang="0">
                        <a:pos x="746" y="440"/>
                      </a:cxn>
                      <a:cxn ang="0">
                        <a:pos x="667" y="473"/>
                      </a:cxn>
                      <a:cxn ang="0">
                        <a:pos x="581" y="496"/>
                      </a:cxn>
                      <a:cxn ang="0">
                        <a:pos x="491" y="501"/>
                      </a:cxn>
                      <a:cxn ang="0">
                        <a:pos x="430" y="498"/>
                      </a:cxn>
                      <a:cxn ang="0">
                        <a:pos x="342" y="487"/>
                      </a:cxn>
                      <a:cxn ang="0">
                        <a:pos x="259" y="460"/>
                      </a:cxn>
                      <a:cxn ang="0">
                        <a:pos x="188" y="419"/>
                      </a:cxn>
                      <a:cxn ang="0">
                        <a:pos x="124" y="361"/>
                      </a:cxn>
                      <a:cxn ang="0">
                        <a:pos x="75" y="284"/>
                      </a:cxn>
                      <a:cxn ang="0">
                        <a:pos x="39" y="190"/>
                      </a:cxn>
                      <a:cxn ang="0">
                        <a:pos x="20" y="75"/>
                      </a:cxn>
                      <a:cxn ang="0">
                        <a:pos x="15" y="2"/>
                      </a:cxn>
                      <a:cxn ang="0">
                        <a:pos x="4" y="2"/>
                      </a:cxn>
                    </a:cxnLst>
                    <a:rect l="0" t="0" r="r" b="b"/>
                    <a:pathLst>
                      <a:path w="967" h="517">
                        <a:moveTo>
                          <a:pt x="0" y="8"/>
                        </a:moveTo>
                        <a:lnTo>
                          <a:pt x="4" y="75"/>
                        </a:lnTo>
                        <a:lnTo>
                          <a:pt x="9" y="137"/>
                        </a:lnTo>
                        <a:lnTo>
                          <a:pt x="23" y="193"/>
                        </a:lnTo>
                        <a:lnTo>
                          <a:pt x="39" y="245"/>
                        </a:lnTo>
                        <a:lnTo>
                          <a:pt x="58" y="291"/>
                        </a:lnTo>
                        <a:lnTo>
                          <a:pt x="83" y="333"/>
                        </a:lnTo>
                        <a:lnTo>
                          <a:pt x="111" y="372"/>
                        </a:lnTo>
                        <a:lnTo>
                          <a:pt x="144" y="402"/>
                        </a:lnTo>
                        <a:lnTo>
                          <a:pt x="177" y="432"/>
                        </a:lnTo>
                        <a:lnTo>
                          <a:pt x="216" y="454"/>
                        </a:lnTo>
                        <a:lnTo>
                          <a:pt x="254" y="473"/>
                        </a:lnTo>
                        <a:lnTo>
                          <a:pt x="295" y="490"/>
                        </a:lnTo>
                        <a:lnTo>
                          <a:pt x="340" y="504"/>
                        </a:lnTo>
                        <a:lnTo>
                          <a:pt x="383" y="511"/>
                        </a:lnTo>
                        <a:lnTo>
                          <a:pt x="430" y="515"/>
                        </a:lnTo>
                        <a:lnTo>
                          <a:pt x="477" y="517"/>
                        </a:lnTo>
                        <a:lnTo>
                          <a:pt x="491" y="517"/>
                        </a:lnTo>
                        <a:lnTo>
                          <a:pt x="538" y="515"/>
                        </a:lnTo>
                        <a:lnTo>
                          <a:pt x="584" y="511"/>
                        </a:lnTo>
                        <a:lnTo>
                          <a:pt x="628" y="504"/>
                        </a:lnTo>
                        <a:lnTo>
                          <a:pt x="673" y="490"/>
                        </a:lnTo>
                        <a:lnTo>
                          <a:pt x="714" y="473"/>
                        </a:lnTo>
                        <a:lnTo>
                          <a:pt x="755" y="454"/>
                        </a:lnTo>
                        <a:lnTo>
                          <a:pt x="791" y="432"/>
                        </a:lnTo>
                        <a:lnTo>
                          <a:pt x="823" y="402"/>
                        </a:lnTo>
                        <a:lnTo>
                          <a:pt x="857" y="372"/>
                        </a:lnTo>
                        <a:lnTo>
                          <a:pt x="885" y="333"/>
                        </a:lnTo>
                        <a:lnTo>
                          <a:pt x="909" y="291"/>
                        </a:lnTo>
                        <a:lnTo>
                          <a:pt x="928" y="245"/>
                        </a:lnTo>
                        <a:lnTo>
                          <a:pt x="945" y="193"/>
                        </a:lnTo>
                        <a:lnTo>
                          <a:pt x="959" y="137"/>
                        </a:lnTo>
                        <a:lnTo>
                          <a:pt x="964" y="75"/>
                        </a:lnTo>
                        <a:lnTo>
                          <a:pt x="967" y="8"/>
                        </a:lnTo>
                        <a:lnTo>
                          <a:pt x="964" y="2"/>
                        </a:lnTo>
                        <a:lnTo>
                          <a:pt x="959" y="0"/>
                        </a:lnTo>
                        <a:lnTo>
                          <a:pt x="953" y="2"/>
                        </a:lnTo>
                        <a:lnTo>
                          <a:pt x="951" y="8"/>
                        </a:lnTo>
                        <a:lnTo>
                          <a:pt x="947" y="75"/>
                        </a:lnTo>
                        <a:lnTo>
                          <a:pt x="942" y="135"/>
                        </a:lnTo>
                        <a:lnTo>
                          <a:pt x="931" y="190"/>
                        </a:lnTo>
                        <a:lnTo>
                          <a:pt x="915" y="239"/>
                        </a:lnTo>
                        <a:lnTo>
                          <a:pt x="895" y="284"/>
                        </a:lnTo>
                        <a:lnTo>
                          <a:pt x="870" y="325"/>
                        </a:lnTo>
                        <a:lnTo>
                          <a:pt x="844" y="361"/>
                        </a:lnTo>
                        <a:lnTo>
                          <a:pt x="813" y="391"/>
                        </a:lnTo>
                        <a:lnTo>
                          <a:pt x="780" y="419"/>
                        </a:lnTo>
                        <a:lnTo>
                          <a:pt x="746" y="440"/>
                        </a:lnTo>
                        <a:lnTo>
                          <a:pt x="708" y="460"/>
                        </a:lnTo>
                        <a:lnTo>
                          <a:pt x="667" y="473"/>
                        </a:lnTo>
                        <a:lnTo>
                          <a:pt x="626" y="487"/>
                        </a:lnTo>
                        <a:lnTo>
                          <a:pt x="581" y="496"/>
                        </a:lnTo>
                        <a:lnTo>
                          <a:pt x="538" y="498"/>
                        </a:lnTo>
                        <a:lnTo>
                          <a:pt x="491" y="501"/>
                        </a:lnTo>
                        <a:lnTo>
                          <a:pt x="477" y="501"/>
                        </a:lnTo>
                        <a:lnTo>
                          <a:pt x="430" y="498"/>
                        </a:lnTo>
                        <a:lnTo>
                          <a:pt x="386" y="496"/>
                        </a:lnTo>
                        <a:lnTo>
                          <a:pt x="342" y="487"/>
                        </a:lnTo>
                        <a:lnTo>
                          <a:pt x="301" y="473"/>
                        </a:lnTo>
                        <a:lnTo>
                          <a:pt x="259" y="460"/>
                        </a:lnTo>
                        <a:lnTo>
                          <a:pt x="224" y="440"/>
                        </a:lnTo>
                        <a:lnTo>
                          <a:pt x="188" y="419"/>
                        </a:lnTo>
                        <a:lnTo>
                          <a:pt x="154" y="391"/>
                        </a:lnTo>
                        <a:lnTo>
                          <a:pt x="124" y="361"/>
                        </a:lnTo>
                        <a:lnTo>
                          <a:pt x="98" y="325"/>
                        </a:lnTo>
                        <a:lnTo>
                          <a:pt x="75" y="284"/>
                        </a:lnTo>
                        <a:lnTo>
                          <a:pt x="53" y="239"/>
                        </a:lnTo>
                        <a:lnTo>
                          <a:pt x="39" y="190"/>
                        </a:lnTo>
                        <a:lnTo>
                          <a:pt x="26" y="135"/>
                        </a:lnTo>
                        <a:lnTo>
                          <a:pt x="20" y="75"/>
                        </a:lnTo>
                        <a:lnTo>
                          <a:pt x="17" y="8"/>
                        </a:lnTo>
                        <a:lnTo>
                          <a:pt x="15" y="2"/>
                        </a:lnTo>
                        <a:lnTo>
                          <a:pt x="9" y="0"/>
                        </a:lnTo>
                        <a:lnTo>
                          <a:pt x="4" y="2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773F2E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56" name="Freeform 71"/>
                  <p:cNvSpPr>
                    <a:spLocks/>
                  </p:cNvSpPr>
                  <p:nvPr/>
                </p:nvSpPr>
                <p:spPr bwMode="auto">
                  <a:xfrm>
                    <a:off x="1058648" y="1603382"/>
                    <a:ext cx="4763" cy="25400"/>
                  </a:xfrm>
                  <a:custGeom>
                    <a:avLst/>
                    <a:gdLst/>
                    <a:ahLst/>
                    <a:cxnLst>
                      <a:cxn ang="0">
                        <a:pos x="17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4" y="58"/>
                      </a:cxn>
                      <a:cxn ang="0">
                        <a:pos x="9" y="109"/>
                      </a:cxn>
                      <a:cxn ang="0">
                        <a:pos x="12" y="124"/>
                      </a:cxn>
                      <a:cxn ang="0">
                        <a:pos x="28" y="124"/>
                      </a:cxn>
                      <a:cxn ang="0">
                        <a:pos x="20" y="66"/>
                      </a:cxn>
                      <a:cxn ang="0">
                        <a:pos x="17" y="0"/>
                      </a:cxn>
                    </a:cxnLst>
                    <a:rect l="0" t="0" r="r" b="b"/>
                    <a:pathLst>
                      <a:path w="28" h="124">
                        <a:moveTo>
                          <a:pt x="17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58"/>
                        </a:lnTo>
                        <a:lnTo>
                          <a:pt x="9" y="109"/>
                        </a:lnTo>
                        <a:lnTo>
                          <a:pt x="12" y="124"/>
                        </a:lnTo>
                        <a:lnTo>
                          <a:pt x="28" y="124"/>
                        </a:lnTo>
                        <a:lnTo>
                          <a:pt x="20" y="66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6C3B2C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ja-JP" altLang="en-US"/>
                  </a:p>
                </p:txBody>
              </p:sp>
            </p:grpSp>
          </p:grpSp>
          <p:sp>
            <p:nvSpPr>
              <p:cNvPr id="43" name="円/楕円 189"/>
              <p:cNvSpPr/>
              <p:nvPr/>
            </p:nvSpPr>
            <p:spPr>
              <a:xfrm>
                <a:off x="1430414" y="1540983"/>
                <a:ext cx="280029" cy="259061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cxnSp>
            <p:nvCxnSpPr>
              <p:cNvPr id="44" name="直線コネクタ 43"/>
              <p:cNvCxnSpPr/>
              <p:nvPr/>
            </p:nvCxnSpPr>
            <p:spPr>
              <a:xfrm>
                <a:off x="609687" y="1313235"/>
                <a:ext cx="1263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1292215" y="1283331"/>
                <a:ext cx="1263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円/楕円 192"/>
              <p:cNvSpPr/>
              <p:nvPr/>
            </p:nvSpPr>
            <p:spPr>
              <a:xfrm>
                <a:off x="612995" y="1448642"/>
                <a:ext cx="90253" cy="7839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193"/>
              <p:cNvSpPr/>
              <p:nvPr/>
            </p:nvSpPr>
            <p:spPr>
              <a:xfrm>
                <a:off x="1344637" y="1436738"/>
                <a:ext cx="83253" cy="7438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582333" y="1419351"/>
                <a:ext cx="66229" cy="7161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 flipV="1">
                <a:off x="1391169" y="1389019"/>
                <a:ext cx="63487" cy="8504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V="1">
                <a:off x="1389780" y="1365053"/>
                <a:ext cx="16288" cy="11131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H="1" flipV="1">
                <a:off x="642547" y="1379748"/>
                <a:ext cx="8792" cy="10497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ハート 38"/>
            <p:cNvSpPr/>
            <p:nvPr/>
          </p:nvSpPr>
          <p:spPr>
            <a:xfrm>
              <a:off x="559397" y="2621320"/>
              <a:ext cx="873817" cy="587985"/>
            </a:xfrm>
            <a:prstGeom prst="heart">
              <a:avLst/>
            </a:prstGeom>
            <a:solidFill>
              <a:sysClr val="window" lastClr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sp>
          <p:nvSpPr>
            <p:cNvPr id="40" name="テキスト ボックス 186"/>
            <p:cNvSpPr txBox="1"/>
            <p:nvPr/>
          </p:nvSpPr>
          <p:spPr>
            <a:xfrm>
              <a:off x="425822" y="2521048"/>
              <a:ext cx="1448436" cy="133938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000" b="1" dirty="0">
                  <a:latin typeface="HGP創英角ｺﾞｼｯｸUB" pitchFamily="50" charset="-128"/>
                  <a:ea typeface="HGP創英角ｺﾞｼｯｸUB" pitchFamily="50" charset="-128"/>
                </a:rPr>
                <a:t>ＨＷ</a:t>
              </a:r>
            </a:p>
          </p:txBody>
        </p:sp>
      </p:grpSp>
      <p:grpSp>
        <p:nvGrpSpPr>
          <p:cNvPr id="90" name="グループ化 89"/>
          <p:cNvGrpSpPr>
            <a:grpSpLocks noChangeAspect="1"/>
          </p:cNvGrpSpPr>
          <p:nvPr/>
        </p:nvGrpSpPr>
        <p:grpSpPr>
          <a:xfrm>
            <a:off x="5132408" y="3275623"/>
            <a:ext cx="718858" cy="1267760"/>
            <a:chOff x="0" y="0"/>
            <a:chExt cx="1521760" cy="2682010"/>
          </a:xfrm>
        </p:grpSpPr>
        <p:sp>
          <p:nvSpPr>
            <p:cNvPr id="91" name="弦 90"/>
            <p:cNvSpPr/>
            <p:nvPr/>
          </p:nvSpPr>
          <p:spPr>
            <a:xfrm>
              <a:off x="534710" y="1987702"/>
              <a:ext cx="165520" cy="320396"/>
            </a:xfrm>
            <a:prstGeom prst="chord">
              <a:avLst>
                <a:gd name="adj1" fmla="val 2140917"/>
                <a:gd name="adj2" fmla="val 18683024"/>
              </a:avLst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sp>
          <p:nvSpPr>
            <p:cNvPr id="92" name="弦 91"/>
            <p:cNvSpPr/>
            <p:nvPr/>
          </p:nvSpPr>
          <p:spPr>
            <a:xfrm rot="163630">
              <a:off x="873360" y="1978068"/>
              <a:ext cx="170282" cy="323647"/>
            </a:xfrm>
            <a:prstGeom prst="chord">
              <a:avLst>
                <a:gd name="adj1" fmla="val 1453301"/>
                <a:gd name="adj2" fmla="val 18683024"/>
              </a:avLst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grpSp>
          <p:nvGrpSpPr>
            <p:cNvPr id="93" name="グループ化 92"/>
            <p:cNvGrpSpPr/>
            <p:nvPr/>
          </p:nvGrpSpPr>
          <p:grpSpPr>
            <a:xfrm>
              <a:off x="481802" y="1543587"/>
              <a:ext cx="601445" cy="606373"/>
              <a:chOff x="481802" y="1543586"/>
              <a:chExt cx="648538" cy="593772"/>
            </a:xfrm>
          </p:grpSpPr>
          <p:sp>
            <p:nvSpPr>
              <p:cNvPr id="114" name="フリーフォーム 113"/>
              <p:cNvSpPr/>
              <p:nvPr/>
            </p:nvSpPr>
            <p:spPr>
              <a:xfrm>
                <a:off x="805654" y="1755437"/>
                <a:ext cx="324686" cy="370957"/>
              </a:xfrm>
              <a:custGeom>
                <a:avLst/>
                <a:gdLst>
                  <a:gd name="connsiteX0" fmla="*/ 0 w 287482"/>
                  <a:gd name="connsiteY0" fmla="*/ 0 h 618258"/>
                  <a:gd name="connsiteX1" fmla="*/ 287482 w 287482"/>
                  <a:gd name="connsiteY1" fmla="*/ 0 h 618258"/>
                  <a:gd name="connsiteX2" fmla="*/ 287482 w 287482"/>
                  <a:gd name="connsiteY2" fmla="*/ 618258 h 618258"/>
                  <a:gd name="connsiteX3" fmla="*/ 0 w 287482"/>
                  <a:gd name="connsiteY3" fmla="*/ 618258 h 618258"/>
                  <a:gd name="connsiteX4" fmla="*/ 0 w 287482"/>
                  <a:gd name="connsiteY4" fmla="*/ 0 h 618258"/>
                  <a:gd name="connsiteX0" fmla="*/ 0 w 287482"/>
                  <a:gd name="connsiteY0" fmla="*/ 0 h 618258"/>
                  <a:gd name="connsiteX1" fmla="*/ 287482 w 287482"/>
                  <a:gd name="connsiteY1" fmla="*/ 0 h 618258"/>
                  <a:gd name="connsiteX2" fmla="*/ 287482 w 287482"/>
                  <a:gd name="connsiteY2" fmla="*/ 618258 h 618258"/>
                  <a:gd name="connsiteX3" fmla="*/ 0 w 287482"/>
                  <a:gd name="connsiteY3" fmla="*/ 618258 h 618258"/>
                  <a:gd name="connsiteX4" fmla="*/ 91440 w 287482"/>
                  <a:gd name="connsiteY4" fmla="*/ 91732 h 618258"/>
                  <a:gd name="connsiteX0" fmla="*/ 0 w 287482"/>
                  <a:gd name="connsiteY0" fmla="*/ 0 h 618258"/>
                  <a:gd name="connsiteX1" fmla="*/ 287482 w 287482"/>
                  <a:gd name="connsiteY1" fmla="*/ 0 h 618258"/>
                  <a:gd name="connsiteX2" fmla="*/ 287482 w 287482"/>
                  <a:gd name="connsiteY2" fmla="*/ 618258 h 618258"/>
                  <a:gd name="connsiteX3" fmla="*/ 0 w 287482"/>
                  <a:gd name="connsiteY3" fmla="*/ 618258 h 618258"/>
                  <a:gd name="connsiteX4" fmla="*/ 6043 w 287482"/>
                  <a:gd name="connsiteY4" fmla="*/ 65373 h 618258"/>
                  <a:gd name="connsiteX0" fmla="*/ 216776 w 287482"/>
                  <a:gd name="connsiteY0" fmla="*/ 0 h 809367"/>
                  <a:gd name="connsiteX1" fmla="*/ 287482 w 287482"/>
                  <a:gd name="connsiteY1" fmla="*/ 191109 h 809367"/>
                  <a:gd name="connsiteX2" fmla="*/ 287482 w 287482"/>
                  <a:gd name="connsiteY2" fmla="*/ 809367 h 809367"/>
                  <a:gd name="connsiteX3" fmla="*/ 0 w 287482"/>
                  <a:gd name="connsiteY3" fmla="*/ 809367 h 809367"/>
                  <a:gd name="connsiteX4" fmla="*/ 6043 w 287482"/>
                  <a:gd name="connsiteY4" fmla="*/ 256482 h 809367"/>
                  <a:gd name="connsiteX0" fmla="*/ 287482 w 287482"/>
                  <a:gd name="connsiteY0" fmla="*/ 0 h 618258"/>
                  <a:gd name="connsiteX1" fmla="*/ 287482 w 287482"/>
                  <a:gd name="connsiteY1" fmla="*/ 618258 h 618258"/>
                  <a:gd name="connsiteX2" fmla="*/ 0 w 287482"/>
                  <a:gd name="connsiteY2" fmla="*/ 618258 h 618258"/>
                  <a:gd name="connsiteX3" fmla="*/ 6043 w 287482"/>
                  <a:gd name="connsiteY3" fmla="*/ 65373 h 618258"/>
                  <a:gd name="connsiteX0" fmla="*/ 294577 w 294577"/>
                  <a:gd name="connsiteY0" fmla="*/ 13707 h 631965"/>
                  <a:gd name="connsiteX1" fmla="*/ 294577 w 294577"/>
                  <a:gd name="connsiteY1" fmla="*/ 631965 h 631965"/>
                  <a:gd name="connsiteX2" fmla="*/ 7095 w 294577"/>
                  <a:gd name="connsiteY2" fmla="*/ 631965 h 631965"/>
                  <a:gd name="connsiteX3" fmla="*/ 0 w 294577"/>
                  <a:gd name="connsiteY3" fmla="*/ 0 h 631965"/>
                  <a:gd name="connsiteX0" fmla="*/ 320515 w 320515"/>
                  <a:gd name="connsiteY0" fmla="*/ 13707 h 631965"/>
                  <a:gd name="connsiteX1" fmla="*/ 320515 w 320515"/>
                  <a:gd name="connsiteY1" fmla="*/ 631965 h 631965"/>
                  <a:gd name="connsiteX2" fmla="*/ 33033 w 320515"/>
                  <a:gd name="connsiteY2" fmla="*/ 631965 h 631965"/>
                  <a:gd name="connsiteX3" fmla="*/ 0 w 320515"/>
                  <a:gd name="connsiteY3" fmla="*/ 0 h 63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515" h="631965">
                    <a:moveTo>
                      <a:pt x="320515" y="13707"/>
                    </a:moveTo>
                    <a:lnTo>
                      <a:pt x="320515" y="631965"/>
                    </a:lnTo>
                    <a:lnTo>
                      <a:pt x="33033" y="631965"/>
                    </a:lnTo>
                    <a:cubicBezTo>
                      <a:pt x="33033" y="425879"/>
                      <a:pt x="0" y="0"/>
                      <a:pt x="0" y="0"/>
                    </a:cubicBezTo>
                  </a:path>
                </a:pathLst>
              </a:custGeom>
              <a:solidFill>
                <a:srgbClr val="CC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/>
              </a:p>
            </p:txBody>
          </p:sp>
          <p:sp>
            <p:nvSpPr>
              <p:cNvPr id="115" name="フリーフォーム 114"/>
              <p:cNvSpPr/>
              <p:nvPr/>
            </p:nvSpPr>
            <p:spPr>
              <a:xfrm>
                <a:off x="481802" y="1778010"/>
                <a:ext cx="311488" cy="359348"/>
              </a:xfrm>
              <a:custGeom>
                <a:avLst/>
                <a:gdLst>
                  <a:gd name="connsiteX0" fmla="*/ 0 w 294409"/>
                  <a:gd name="connsiteY0" fmla="*/ 0 h 618258"/>
                  <a:gd name="connsiteX1" fmla="*/ 294409 w 294409"/>
                  <a:gd name="connsiteY1" fmla="*/ 0 h 618258"/>
                  <a:gd name="connsiteX2" fmla="*/ 294409 w 294409"/>
                  <a:gd name="connsiteY2" fmla="*/ 618258 h 618258"/>
                  <a:gd name="connsiteX3" fmla="*/ 0 w 294409"/>
                  <a:gd name="connsiteY3" fmla="*/ 618258 h 618258"/>
                  <a:gd name="connsiteX4" fmla="*/ 0 w 294409"/>
                  <a:gd name="connsiteY4" fmla="*/ 0 h 618258"/>
                  <a:gd name="connsiteX0" fmla="*/ 294409 w 386672"/>
                  <a:gd name="connsiteY0" fmla="*/ 0 h 618258"/>
                  <a:gd name="connsiteX1" fmla="*/ 294409 w 386672"/>
                  <a:gd name="connsiteY1" fmla="*/ 618258 h 618258"/>
                  <a:gd name="connsiteX2" fmla="*/ 0 w 386672"/>
                  <a:gd name="connsiteY2" fmla="*/ 618258 h 618258"/>
                  <a:gd name="connsiteX3" fmla="*/ 0 w 386672"/>
                  <a:gd name="connsiteY3" fmla="*/ 0 h 618258"/>
                  <a:gd name="connsiteX4" fmla="*/ 386672 w 386672"/>
                  <a:gd name="connsiteY4" fmla="*/ 91732 h 618258"/>
                  <a:gd name="connsiteX0" fmla="*/ 294409 w 294409"/>
                  <a:gd name="connsiteY0" fmla="*/ 191636 h 809894"/>
                  <a:gd name="connsiteX1" fmla="*/ 294409 w 294409"/>
                  <a:gd name="connsiteY1" fmla="*/ 809894 h 809894"/>
                  <a:gd name="connsiteX2" fmla="*/ 0 w 294409"/>
                  <a:gd name="connsiteY2" fmla="*/ 809894 h 809894"/>
                  <a:gd name="connsiteX3" fmla="*/ 0 w 294409"/>
                  <a:gd name="connsiteY3" fmla="*/ 191636 h 809894"/>
                  <a:gd name="connsiteX4" fmla="*/ 174573 w 294409"/>
                  <a:gd name="connsiteY4" fmla="*/ 0 h 809894"/>
                  <a:gd name="connsiteX0" fmla="*/ 294409 w 294409"/>
                  <a:gd name="connsiteY0" fmla="*/ 0 h 618258"/>
                  <a:gd name="connsiteX1" fmla="*/ 294409 w 294409"/>
                  <a:gd name="connsiteY1" fmla="*/ 618258 h 618258"/>
                  <a:gd name="connsiteX2" fmla="*/ 0 w 294409"/>
                  <a:gd name="connsiteY2" fmla="*/ 618258 h 618258"/>
                  <a:gd name="connsiteX3" fmla="*/ 0 w 294409"/>
                  <a:gd name="connsiteY3" fmla="*/ 0 h 618258"/>
                  <a:gd name="connsiteX0" fmla="*/ 314293 w 314293"/>
                  <a:gd name="connsiteY0" fmla="*/ 0 h 631438"/>
                  <a:gd name="connsiteX1" fmla="*/ 294409 w 314293"/>
                  <a:gd name="connsiteY1" fmla="*/ 631438 h 631438"/>
                  <a:gd name="connsiteX2" fmla="*/ 0 w 314293"/>
                  <a:gd name="connsiteY2" fmla="*/ 631438 h 631438"/>
                  <a:gd name="connsiteX3" fmla="*/ 0 w 314293"/>
                  <a:gd name="connsiteY3" fmla="*/ 13180 h 63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293" h="631438">
                    <a:moveTo>
                      <a:pt x="314293" y="0"/>
                    </a:moveTo>
                    <a:lnTo>
                      <a:pt x="294409" y="631438"/>
                    </a:lnTo>
                    <a:lnTo>
                      <a:pt x="0" y="631438"/>
                    </a:lnTo>
                    <a:lnTo>
                      <a:pt x="0" y="13180"/>
                    </a:lnTo>
                  </a:path>
                </a:pathLst>
              </a:custGeom>
              <a:solidFill>
                <a:srgbClr val="CC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/>
              </a:p>
            </p:txBody>
          </p:sp>
          <p:sp>
            <p:nvSpPr>
              <p:cNvPr id="116" name="フリーフォーム 115"/>
              <p:cNvSpPr/>
              <p:nvPr/>
            </p:nvSpPr>
            <p:spPr>
              <a:xfrm>
                <a:off x="484757" y="1543586"/>
                <a:ext cx="641591" cy="265518"/>
              </a:xfrm>
              <a:custGeom>
                <a:avLst/>
                <a:gdLst>
                  <a:gd name="connsiteX0" fmla="*/ 0 w 638175"/>
                  <a:gd name="connsiteY0" fmla="*/ 0 h 247650"/>
                  <a:gd name="connsiteX1" fmla="*/ 638175 w 638175"/>
                  <a:gd name="connsiteY1" fmla="*/ 0 h 247650"/>
                  <a:gd name="connsiteX2" fmla="*/ 638175 w 638175"/>
                  <a:gd name="connsiteY2" fmla="*/ 247650 h 247650"/>
                  <a:gd name="connsiteX3" fmla="*/ 0 w 638175"/>
                  <a:gd name="connsiteY3" fmla="*/ 247650 h 247650"/>
                  <a:gd name="connsiteX4" fmla="*/ 0 w 638175"/>
                  <a:gd name="connsiteY4" fmla="*/ 0 h 247650"/>
                  <a:gd name="connsiteX0" fmla="*/ 638175 w 729993"/>
                  <a:gd name="connsiteY0" fmla="*/ 247650 h 339578"/>
                  <a:gd name="connsiteX1" fmla="*/ 0 w 729993"/>
                  <a:gd name="connsiteY1" fmla="*/ 247650 h 339578"/>
                  <a:gd name="connsiteX2" fmla="*/ 0 w 729993"/>
                  <a:gd name="connsiteY2" fmla="*/ 0 h 339578"/>
                  <a:gd name="connsiteX3" fmla="*/ 638175 w 729993"/>
                  <a:gd name="connsiteY3" fmla="*/ 0 h 339578"/>
                  <a:gd name="connsiteX4" fmla="*/ 729993 w 729993"/>
                  <a:gd name="connsiteY4" fmla="*/ 339578 h 339578"/>
                  <a:gd name="connsiteX0" fmla="*/ 0 w 969102"/>
                  <a:gd name="connsiteY0" fmla="*/ 564642 h 564642"/>
                  <a:gd name="connsiteX1" fmla="*/ 239109 w 969102"/>
                  <a:gd name="connsiteY1" fmla="*/ 247650 h 564642"/>
                  <a:gd name="connsiteX2" fmla="*/ 239109 w 969102"/>
                  <a:gd name="connsiteY2" fmla="*/ 0 h 564642"/>
                  <a:gd name="connsiteX3" fmla="*/ 877284 w 969102"/>
                  <a:gd name="connsiteY3" fmla="*/ 0 h 564642"/>
                  <a:gd name="connsiteX4" fmla="*/ 969102 w 969102"/>
                  <a:gd name="connsiteY4" fmla="*/ 339578 h 564642"/>
                  <a:gd name="connsiteX0" fmla="*/ 0 w 729993"/>
                  <a:gd name="connsiteY0" fmla="*/ 247650 h 339578"/>
                  <a:gd name="connsiteX1" fmla="*/ 0 w 729993"/>
                  <a:gd name="connsiteY1" fmla="*/ 0 h 339578"/>
                  <a:gd name="connsiteX2" fmla="*/ 638175 w 729993"/>
                  <a:gd name="connsiteY2" fmla="*/ 0 h 339578"/>
                  <a:gd name="connsiteX3" fmla="*/ 729993 w 729993"/>
                  <a:gd name="connsiteY3" fmla="*/ 339578 h 339578"/>
                  <a:gd name="connsiteX0" fmla="*/ 0 w 644243"/>
                  <a:gd name="connsiteY0" fmla="*/ 247650 h 266935"/>
                  <a:gd name="connsiteX1" fmla="*/ 0 w 644243"/>
                  <a:gd name="connsiteY1" fmla="*/ 0 h 266935"/>
                  <a:gd name="connsiteX2" fmla="*/ 638175 w 644243"/>
                  <a:gd name="connsiteY2" fmla="*/ 0 h 266935"/>
                  <a:gd name="connsiteX3" fmla="*/ 644243 w 644243"/>
                  <a:gd name="connsiteY3" fmla="*/ 266935 h 266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4243" h="266935">
                    <a:moveTo>
                      <a:pt x="0" y="247650"/>
                    </a:moveTo>
                    <a:lnTo>
                      <a:pt x="0" y="0"/>
                    </a:lnTo>
                    <a:lnTo>
                      <a:pt x="638175" y="0"/>
                    </a:lnTo>
                    <a:cubicBezTo>
                      <a:pt x="638175" y="82550"/>
                      <a:pt x="644243" y="266935"/>
                      <a:pt x="644243" y="266935"/>
                    </a:cubicBezTo>
                  </a:path>
                </a:pathLst>
              </a:custGeom>
              <a:solidFill>
                <a:srgbClr val="CC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/>
              </a:p>
            </p:txBody>
          </p:sp>
        </p:grpSp>
        <p:sp>
          <p:nvSpPr>
            <p:cNvPr id="94" name="弦 93"/>
            <p:cNvSpPr/>
            <p:nvPr/>
          </p:nvSpPr>
          <p:spPr>
            <a:xfrm rot="9098504">
              <a:off x="764901" y="1243703"/>
              <a:ext cx="730227" cy="175032"/>
            </a:xfrm>
            <a:prstGeom prst="chord">
              <a:avLst>
                <a:gd name="adj1" fmla="val 2700000"/>
                <a:gd name="adj2" fmla="val 18683024"/>
              </a:avLst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sp>
          <p:nvSpPr>
            <p:cNvPr id="95" name="弦 94"/>
            <p:cNvSpPr/>
            <p:nvPr/>
          </p:nvSpPr>
          <p:spPr>
            <a:xfrm rot="18507500">
              <a:off x="103083" y="1265765"/>
              <a:ext cx="702855" cy="158978"/>
            </a:xfrm>
            <a:prstGeom prst="chord">
              <a:avLst>
                <a:gd name="adj1" fmla="val 2700000"/>
                <a:gd name="adj2" fmla="val 18683024"/>
              </a:avLst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sp>
          <p:nvSpPr>
            <p:cNvPr id="96" name="弦 95"/>
            <p:cNvSpPr/>
            <p:nvPr/>
          </p:nvSpPr>
          <p:spPr>
            <a:xfrm rot="5400000">
              <a:off x="-134353" y="1444111"/>
              <a:ext cx="1837290" cy="638507"/>
            </a:xfrm>
            <a:prstGeom prst="chord">
              <a:avLst>
                <a:gd name="adj1" fmla="val 5361401"/>
                <a:gd name="adj2" fmla="val 16200000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sp>
          <p:nvSpPr>
            <p:cNvPr id="97" name="フローチャート : 結合子 9"/>
            <p:cNvSpPr/>
            <p:nvPr/>
          </p:nvSpPr>
          <p:spPr>
            <a:xfrm flipH="1" flipV="1">
              <a:off x="747253" y="1529060"/>
              <a:ext cx="45540" cy="7802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sp>
          <p:nvSpPr>
            <p:cNvPr id="98" name="フローチャート : 結合子 9"/>
            <p:cNvSpPr/>
            <p:nvPr/>
          </p:nvSpPr>
          <p:spPr>
            <a:xfrm flipH="1" flipV="1">
              <a:off x="747253" y="1664725"/>
              <a:ext cx="45540" cy="7802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/>
            </a:p>
          </p:txBody>
        </p:sp>
        <p:sp>
          <p:nvSpPr>
            <p:cNvPr id="99" name="フローチャート : 照合 299"/>
            <p:cNvSpPr/>
            <p:nvPr/>
          </p:nvSpPr>
          <p:spPr>
            <a:xfrm rot="5400000">
              <a:off x="680023" y="1261949"/>
              <a:ext cx="180043" cy="245303"/>
            </a:xfrm>
            <a:prstGeom prst="flowChartCollat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100">
                <a:solidFill>
                  <a:schemeClr val="tx1"/>
                </a:solidFill>
              </a:endParaRPr>
            </a:p>
          </p:txBody>
        </p:sp>
        <p:grpSp>
          <p:nvGrpSpPr>
            <p:cNvPr id="100" name="グループ化 99"/>
            <p:cNvGrpSpPr/>
            <p:nvPr/>
          </p:nvGrpSpPr>
          <p:grpSpPr>
            <a:xfrm>
              <a:off x="0" y="0"/>
              <a:ext cx="1521760" cy="1308723"/>
              <a:chOff x="0" y="0"/>
              <a:chExt cx="1537780" cy="1322578"/>
            </a:xfrm>
          </p:grpSpPr>
          <p:sp>
            <p:nvSpPr>
              <p:cNvPr id="101" name="円/楕円 2"/>
              <p:cNvSpPr/>
              <p:nvPr/>
            </p:nvSpPr>
            <p:spPr>
              <a:xfrm rot="2490895">
                <a:off x="0" y="16286"/>
                <a:ext cx="328868" cy="347127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/>
              </a:p>
            </p:txBody>
          </p:sp>
          <p:sp>
            <p:nvSpPr>
              <p:cNvPr id="102" name="円/楕円 3"/>
              <p:cNvSpPr/>
              <p:nvPr/>
            </p:nvSpPr>
            <p:spPr>
              <a:xfrm rot="8128159">
                <a:off x="1214214" y="0"/>
                <a:ext cx="323566" cy="341852"/>
              </a:xfrm>
              <a:prstGeom prst="ellipse">
                <a:avLst/>
              </a:prstGeom>
              <a:solidFill>
                <a:srgbClr val="6633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/>
              </a:p>
            </p:txBody>
          </p:sp>
          <p:sp>
            <p:nvSpPr>
              <p:cNvPr id="103" name="円/楕円 303"/>
              <p:cNvSpPr/>
              <p:nvPr/>
            </p:nvSpPr>
            <p:spPr>
              <a:xfrm>
                <a:off x="75425" y="65685"/>
                <a:ext cx="1426284" cy="12568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/>
              </a:p>
            </p:txBody>
          </p:sp>
          <p:sp>
            <p:nvSpPr>
              <p:cNvPr id="104" name="円/楕円 4"/>
              <p:cNvSpPr>
                <a:spLocks noChangeAspect="1"/>
              </p:cNvSpPr>
              <p:nvPr/>
            </p:nvSpPr>
            <p:spPr>
              <a:xfrm>
                <a:off x="555686" y="386725"/>
                <a:ext cx="464997" cy="39111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/>
              </a:p>
            </p:txBody>
          </p:sp>
          <p:sp>
            <p:nvSpPr>
              <p:cNvPr id="105" name="円/楕円 5"/>
              <p:cNvSpPr/>
              <p:nvPr/>
            </p:nvSpPr>
            <p:spPr>
              <a:xfrm>
                <a:off x="714794" y="383657"/>
                <a:ext cx="120720" cy="10523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/>
              </a:p>
            </p:txBody>
          </p:sp>
          <p:sp>
            <p:nvSpPr>
              <p:cNvPr id="106" name="アーチ 105"/>
              <p:cNvSpPr/>
              <p:nvPr/>
            </p:nvSpPr>
            <p:spPr>
              <a:xfrm rot="7919233">
                <a:off x="571906" y="426561"/>
                <a:ext cx="205003" cy="124763"/>
              </a:xfrm>
              <a:prstGeom prst="blockArc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アーチ 106"/>
              <p:cNvSpPr/>
              <p:nvPr/>
            </p:nvSpPr>
            <p:spPr>
              <a:xfrm rot="13085400">
                <a:off x="774081" y="421869"/>
                <a:ext cx="211996" cy="121234"/>
              </a:xfrm>
              <a:prstGeom prst="blockArc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フローチャート : 結合子 9"/>
              <p:cNvSpPr/>
              <p:nvPr/>
            </p:nvSpPr>
            <p:spPr>
              <a:xfrm>
                <a:off x="415976" y="301454"/>
                <a:ext cx="103830" cy="9818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/>
              </a:p>
            </p:txBody>
          </p:sp>
          <p:sp>
            <p:nvSpPr>
              <p:cNvPr id="109" name="フローチャート : 結合子 10"/>
              <p:cNvSpPr/>
              <p:nvPr/>
            </p:nvSpPr>
            <p:spPr>
              <a:xfrm>
                <a:off x="1035226" y="301454"/>
                <a:ext cx="103830" cy="9818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/>
              </a:p>
            </p:txBody>
          </p:sp>
          <p:sp>
            <p:nvSpPr>
              <p:cNvPr id="110" name="減算記号 11"/>
              <p:cNvSpPr/>
              <p:nvPr/>
            </p:nvSpPr>
            <p:spPr>
              <a:xfrm>
                <a:off x="413617" y="179431"/>
                <a:ext cx="76167" cy="48231"/>
              </a:xfrm>
              <a:custGeom>
                <a:avLst/>
                <a:gdLst>
                  <a:gd name="connsiteX0" fmla="*/ 16060 w 121162"/>
                  <a:gd name="connsiteY0" fmla="*/ 10810 h 28268"/>
                  <a:gd name="connsiteX1" fmla="*/ 105102 w 121162"/>
                  <a:gd name="connsiteY1" fmla="*/ 10810 h 28268"/>
                  <a:gd name="connsiteX2" fmla="*/ 105102 w 121162"/>
                  <a:gd name="connsiteY2" fmla="*/ 17458 h 28268"/>
                  <a:gd name="connsiteX3" fmla="*/ 16060 w 121162"/>
                  <a:gd name="connsiteY3" fmla="*/ 17458 h 28268"/>
                  <a:gd name="connsiteX4" fmla="*/ 16060 w 121162"/>
                  <a:gd name="connsiteY4" fmla="*/ 10810 h 28268"/>
                  <a:gd name="connsiteX0" fmla="*/ 0 w 89042"/>
                  <a:gd name="connsiteY0" fmla="*/ 1888 h 8536"/>
                  <a:gd name="connsiteX1" fmla="*/ 33248 w 89042"/>
                  <a:gd name="connsiteY1" fmla="*/ 0 h 8536"/>
                  <a:gd name="connsiteX2" fmla="*/ 89042 w 89042"/>
                  <a:gd name="connsiteY2" fmla="*/ 1888 h 8536"/>
                  <a:gd name="connsiteX3" fmla="*/ 89042 w 89042"/>
                  <a:gd name="connsiteY3" fmla="*/ 8536 h 8536"/>
                  <a:gd name="connsiteX4" fmla="*/ 0 w 89042"/>
                  <a:gd name="connsiteY4" fmla="*/ 8536 h 8536"/>
                  <a:gd name="connsiteX5" fmla="*/ 0 w 89042"/>
                  <a:gd name="connsiteY5" fmla="*/ 1888 h 8536"/>
                  <a:gd name="connsiteX0" fmla="*/ 0 w 10000"/>
                  <a:gd name="connsiteY0" fmla="*/ 24906 h 32694"/>
                  <a:gd name="connsiteX1" fmla="*/ 4097 w 10000"/>
                  <a:gd name="connsiteY1" fmla="*/ 0 h 32694"/>
                  <a:gd name="connsiteX2" fmla="*/ 10000 w 10000"/>
                  <a:gd name="connsiteY2" fmla="*/ 24906 h 32694"/>
                  <a:gd name="connsiteX3" fmla="*/ 10000 w 10000"/>
                  <a:gd name="connsiteY3" fmla="*/ 32694 h 32694"/>
                  <a:gd name="connsiteX4" fmla="*/ 0 w 10000"/>
                  <a:gd name="connsiteY4" fmla="*/ 32694 h 32694"/>
                  <a:gd name="connsiteX5" fmla="*/ 0 w 10000"/>
                  <a:gd name="connsiteY5" fmla="*/ 24906 h 32694"/>
                  <a:gd name="connsiteX0" fmla="*/ 10000 w 20269"/>
                  <a:gd name="connsiteY0" fmla="*/ 32694 h 139815"/>
                  <a:gd name="connsiteX1" fmla="*/ 0 w 20269"/>
                  <a:gd name="connsiteY1" fmla="*/ 32694 h 139815"/>
                  <a:gd name="connsiteX2" fmla="*/ 0 w 20269"/>
                  <a:gd name="connsiteY2" fmla="*/ 24906 h 139815"/>
                  <a:gd name="connsiteX3" fmla="*/ 4097 w 20269"/>
                  <a:gd name="connsiteY3" fmla="*/ 0 h 139815"/>
                  <a:gd name="connsiteX4" fmla="*/ 10000 w 20269"/>
                  <a:gd name="connsiteY4" fmla="*/ 24906 h 139815"/>
                  <a:gd name="connsiteX5" fmla="*/ 20269 w 20269"/>
                  <a:gd name="connsiteY5" fmla="*/ 139815 h 139815"/>
                  <a:gd name="connsiteX0" fmla="*/ 10000 w 36834"/>
                  <a:gd name="connsiteY0" fmla="*/ 125046 h 232167"/>
                  <a:gd name="connsiteX1" fmla="*/ 0 w 36834"/>
                  <a:gd name="connsiteY1" fmla="*/ 125046 h 232167"/>
                  <a:gd name="connsiteX2" fmla="*/ 0 w 36834"/>
                  <a:gd name="connsiteY2" fmla="*/ 117258 h 232167"/>
                  <a:gd name="connsiteX3" fmla="*/ 4097 w 36834"/>
                  <a:gd name="connsiteY3" fmla="*/ 92352 h 232167"/>
                  <a:gd name="connsiteX4" fmla="*/ 36834 w 36834"/>
                  <a:gd name="connsiteY4" fmla="*/ 0 h 232167"/>
                  <a:gd name="connsiteX5" fmla="*/ 20269 w 36834"/>
                  <a:gd name="connsiteY5" fmla="*/ 232167 h 232167"/>
                  <a:gd name="connsiteX0" fmla="*/ 0 w 36834"/>
                  <a:gd name="connsiteY0" fmla="*/ 125046 h 232167"/>
                  <a:gd name="connsiteX1" fmla="*/ 0 w 36834"/>
                  <a:gd name="connsiteY1" fmla="*/ 117258 h 232167"/>
                  <a:gd name="connsiteX2" fmla="*/ 4097 w 36834"/>
                  <a:gd name="connsiteY2" fmla="*/ 92352 h 232167"/>
                  <a:gd name="connsiteX3" fmla="*/ 36834 w 36834"/>
                  <a:gd name="connsiteY3" fmla="*/ 0 h 232167"/>
                  <a:gd name="connsiteX4" fmla="*/ 20269 w 36834"/>
                  <a:gd name="connsiteY4" fmla="*/ 232167 h 232167"/>
                  <a:gd name="connsiteX0" fmla="*/ 0 w 20269"/>
                  <a:gd name="connsiteY0" fmla="*/ 32694 h 139815"/>
                  <a:gd name="connsiteX1" fmla="*/ 0 w 20269"/>
                  <a:gd name="connsiteY1" fmla="*/ 24906 h 139815"/>
                  <a:gd name="connsiteX2" fmla="*/ 4097 w 20269"/>
                  <a:gd name="connsiteY2" fmla="*/ 0 h 139815"/>
                  <a:gd name="connsiteX3" fmla="*/ 20269 w 20269"/>
                  <a:gd name="connsiteY3" fmla="*/ 139815 h 139815"/>
                  <a:gd name="connsiteX0" fmla="*/ 0 w 8303"/>
                  <a:gd name="connsiteY0" fmla="*/ 32694 h 37687"/>
                  <a:gd name="connsiteX1" fmla="*/ 0 w 8303"/>
                  <a:gd name="connsiteY1" fmla="*/ 24906 h 37687"/>
                  <a:gd name="connsiteX2" fmla="*/ 4097 w 8303"/>
                  <a:gd name="connsiteY2" fmla="*/ 0 h 37687"/>
                  <a:gd name="connsiteX3" fmla="*/ 8303 w 8303"/>
                  <a:gd name="connsiteY3" fmla="*/ 37687 h 37687"/>
                  <a:gd name="connsiteX0" fmla="*/ 10951 w 20951"/>
                  <a:gd name="connsiteY0" fmla="*/ 19831 h 21156"/>
                  <a:gd name="connsiteX1" fmla="*/ 0 w 20951"/>
                  <a:gd name="connsiteY1" fmla="*/ 0 h 21156"/>
                  <a:gd name="connsiteX2" fmla="*/ 15885 w 20951"/>
                  <a:gd name="connsiteY2" fmla="*/ 11156 h 21156"/>
                  <a:gd name="connsiteX3" fmla="*/ 20951 w 20951"/>
                  <a:gd name="connsiteY3" fmla="*/ 21156 h 21156"/>
                  <a:gd name="connsiteX0" fmla="*/ 0 w 10000"/>
                  <a:gd name="connsiteY0" fmla="*/ 8675 h 10000"/>
                  <a:gd name="connsiteX1" fmla="*/ 4934 w 10000"/>
                  <a:gd name="connsiteY1" fmla="*/ 0 h 10000"/>
                  <a:gd name="connsiteX2" fmla="*/ 10000 w 10000"/>
                  <a:gd name="connsiteY2" fmla="*/ 10000 h 10000"/>
                  <a:gd name="connsiteX0" fmla="*/ 19 w 10019"/>
                  <a:gd name="connsiteY0" fmla="*/ 8675 h 10728"/>
                  <a:gd name="connsiteX1" fmla="*/ 0 w 10019"/>
                  <a:gd name="connsiteY1" fmla="*/ 10274 h 10728"/>
                  <a:gd name="connsiteX2" fmla="*/ 4953 w 10019"/>
                  <a:gd name="connsiteY2" fmla="*/ 0 h 10728"/>
                  <a:gd name="connsiteX3" fmla="*/ 10019 w 10019"/>
                  <a:gd name="connsiteY3" fmla="*/ 10000 h 10728"/>
                  <a:gd name="connsiteX0" fmla="*/ 1951 w 11951"/>
                  <a:gd name="connsiteY0" fmla="*/ 8675 h 29973"/>
                  <a:gd name="connsiteX1" fmla="*/ 0 w 11951"/>
                  <a:gd name="connsiteY1" fmla="*/ 29519 h 29973"/>
                  <a:gd name="connsiteX2" fmla="*/ 6885 w 11951"/>
                  <a:gd name="connsiteY2" fmla="*/ 0 h 29973"/>
                  <a:gd name="connsiteX3" fmla="*/ 11951 w 11951"/>
                  <a:gd name="connsiteY3" fmla="*/ 10000 h 29973"/>
                  <a:gd name="connsiteX0" fmla="*/ 0 w 10000"/>
                  <a:gd name="connsiteY0" fmla="*/ 8896 h 10221"/>
                  <a:gd name="connsiteX1" fmla="*/ 4934 w 10000"/>
                  <a:gd name="connsiteY1" fmla="*/ 221 h 10221"/>
                  <a:gd name="connsiteX2" fmla="*/ 10000 w 10000"/>
                  <a:gd name="connsiteY2" fmla="*/ 10221 h 10221"/>
                  <a:gd name="connsiteX0" fmla="*/ 0 w 9120"/>
                  <a:gd name="connsiteY0" fmla="*/ 8896 h 8896"/>
                  <a:gd name="connsiteX1" fmla="*/ 4934 w 9120"/>
                  <a:gd name="connsiteY1" fmla="*/ 221 h 8896"/>
                  <a:gd name="connsiteX2" fmla="*/ 9120 w 9120"/>
                  <a:gd name="connsiteY2" fmla="*/ 8233 h 8896"/>
                  <a:gd name="connsiteX0" fmla="*/ 0 w 10321"/>
                  <a:gd name="connsiteY0" fmla="*/ 10000 h 10931"/>
                  <a:gd name="connsiteX1" fmla="*/ 5410 w 10321"/>
                  <a:gd name="connsiteY1" fmla="*/ 248 h 10931"/>
                  <a:gd name="connsiteX2" fmla="*/ 10321 w 10321"/>
                  <a:gd name="connsiteY2" fmla="*/ 10931 h 1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21" h="10931">
                    <a:moveTo>
                      <a:pt x="0" y="10000"/>
                    </a:moveTo>
                    <a:cubicBezTo>
                      <a:pt x="1127" y="7969"/>
                      <a:pt x="3582" y="0"/>
                      <a:pt x="5410" y="248"/>
                    </a:cubicBezTo>
                    <a:lnTo>
                      <a:pt x="10321" y="10931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/>
              </a:p>
            </p:txBody>
          </p:sp>
          <p:sp>
            <p:nvSpPr>
              <p:cNvPr id="111" name="円/楕円 311"/>
              <p:cNvSpPr/>
              <p:nvPr/>
            </p:nvSpPr>
            <p:spPr>
              <a:xfrm>
                <a:off x="469185" y="314273"/>
                <a:ext cx="45552" cy="4731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/>
              </a:p>
            </p:txBody>
          </p:sp>
          <p:sp>
            <p:nvSpPr>
              <p:cNvPr id="112" name="減算記号 11"/>
              <p:cNvSpPr/>
              <p:nvPr/>
            </p:nvSpPr>
            <p:spPr>
              <a:xfrm>
                <a:off x="1037356" y="162179"/>
                <a:ext cx="76167" cy="48231"/>
              </a:xfrm>
              <a:custGeom>
                <a:avLst/>
                <a:gdLst>
                  <a:gd name="connsiteX0" fmla="*/ 16060 w 121162"/>
                  <a:gd name="connsiteY0" fmla="*/ 10810 h 28268"/>
                  <a:gd name="connsiteX1" fmla="*/ 105102 w 121162"/>
                  <a:gd name="connsiteY1" fmla="*/ 10810 h 28268"/>
                  <a:gd name="connsiteX2" fmla="*/ 105102 w 121162"/>
                  <a:gd name="connsiteY2" fmla="*/ 17458 h 28268"/>
                  <a:gd name="connsiteX3" fmla="*/ 16060 w 121162"/>
                  <a:gd name="connsiteY3" fmla="*/ 17458 h 28268"/>
                  <a:gd name="connsiteX4" fmla="*/ 16060 w 121162"/>
                  <a:gd name="connsiteY4" fmla="*/ 10810 h 28268"/>
                  <a:gd name="connsiteX0" fmla="*/ 0 w 89042"/>
                  <a:gd name="connsiteY0" fmla="*/ 1888 h 8536"/>
                  <a:gd name="connsiteX1" fmla="*/ 33248 w 89042"/>
                  <a:gd name="connsiteY1" fmla="*/ 0 h 8536"/>
                  <a:gd name="connsiteX2" fmla="*/ 89042 w 89042"/>
                  <a:gd name="connsiteY2" fmla="*/ 1888 h 8536"/>
                  <a:gd name="connsiteX3" fmla="*/ 89042 w 89042"/>
                  <a:gd name="connsiteY3" fmla="*/ 8536 h 8536"/>
                  <a:gd name="connsiteX4" fmla="*/ 0 w 89042"/>
                  <a:gd name="connsiteY4" fmla="*/ 8536 h 8536"/>
                  <a:gd name="connsiteX5" fmla="*/ 0 w 89042"/>
                  <a:gd name="connsiteY5" fmla="*/ 1888 h 8536"/>
                  <a:gd name="connsiteX0" fmla="*/ 0 w 10000"/>
                  <a:gd name="connsiteY0" fmla="*/ 24906 h 32694"/>
                  <a:gd name="connsiteX1" fmla="*/ 4097 w 10000"/>
                  <a:gd name="connsiteY1" fmla="*/ 0 h 32694"/>
                  <a:gd name="connsiteX2" fmla="*/ 10000 w 10000"/>
                  <a:gd name="connsiteY2" fmla="*/ 24906 h 32694"/>
                  <a:gd name="connsiteX3" fmla="*/ 10000 w 10000"/>
                  <a:gd name="connsiteY3" fmla="*/ 32694 h 32694"/>
                  <a:gd name="connsiteX4" fmla="*/ 0 w 10000"/>
                  <a:gd name="connsiteY4" fmla="*/ 32694 h 32694"/>
                  <a:gd name="connsiteX5" fmla="*/ 0 w 10000"/>
                  <a:gd name="connsiteY5" fmla="*/ 24906 h 32694"/>
                  <a:gd name="connsiteX0" fmla="*/ 10000 w 20269"/>
                  <a:gd name="connsiteY0" fmla="*/ 32694 h 139815"/>
                  <a:gd name="connsiteX1" fmla="*/ 0 w 20269"/>
                  <a:gd name="connsiteY1" fmla="*/ 32694 h 139815"/>
                  <a:gd name="connsiteX2" fmla="*/ 0 w 20269"/>
                  <a:gd name="connsiteY2" fmla="*/ 24906 h 139815"/>
                  <a:gd name="connsiteX3" fmla="*/ 4097 w 20269"/>
                  <a:gd name="connsiteY3" fmla="*/ 0 h 139815"/>
                  <a:gd name="connsiteX4" fmla="*/ 10000 w 20269"/>
                  <a:gd name="connsiteY4" fmla="*/ 24906 h 139815"/>
                  <a:gd name="connsiteX5" fmla="*/ 20269 w 20269"/>
                  <a:gd name="connsiteY5" fmla="*/ 139815 h 139815"/>
                  <a:gd name="connsiteX0" fmla="*/ 10000 w 36834"/>
                  <a:gd name="connsiteY0" fmla="*/ 125046 h 232167"/>
                  <a:gd name="connsiteX1" fmla="*/ 0 w 36834"/>
                  <a:gd name="connsiteY1" fmla="*/ 125046 h 232167"/>
                  <a:gd name="connsiteX2" fmla="*/ 0 w 36834"/>
                  <a:gd name="connsiteY2" fmla="*/ 117258 h 232167"/>
                  <a:gd name="connsiteX3" fmla="*/ 4097 w 36834"/>
                  <a:gd name="connsiteY3" fmla="*/ 92352 h 232167"/>
                  <a:gd name="connsiteX4" fmla="*/ 36834 w 36834"/>
                  <a:gd name="connsiteY4" fmla="*/ 0 h 232167"/>
                  <a:gd name="connsiteX5" fmla="*/ 20269 w 36834"/>
                  <a:gd name="connsiteY5" fmla="*/ 232167 h 232167"/>
                  <a:gd name="connsiteX0" fmla="*/ 0 w 36834"/>
                  <a:gd name="connsiteY0" fmla="*/ 125046 h 232167"/>
                  <a:gd name="connsiteX1" fmla="*/ 0 w 36834"/>
                  <a:gd name="connsiteY1" fmla="*/ 117258 h 232167"/>
                  <a:gd name="connsiteX2" fmla="*/ 4097 w 36834"/>
                  <a:gd name="connsiteY2" fmla="*/ 92352 h 232167"/>
                  <a:gd name="connsiteX3" fmla="*/ 36834 w 36834"/>
                  <a:gd name="connsiteY3" fmla="*/ 0 h 232167"/>
                  <a:gd name="connsiteX4" fmla="*/ 20269 w 36834"/>
                  <a:gd name="connsiteY4" fmla="*/ 232167 h 232167"/>
                  <a:gd name="connsiteX0" fmla="*/ 0 w 20269"/>
                  <a:gd name="connsiteY0" fmla="*/ 32694 h 139815"/>
                  <a:gd name="connsiteX1" fmla="*/ 0 w 20269"/>
                  <a:gd name="connsiteY1" fmla="*/ 24906 h 139815"/>
                  <a:gd name="connsiteX2" fmla="*/ 4097 w 20269"/>
                  <a:gd name="connsiteY2" fmla="*/ 0 h 139815"/>
                  <a:gd name="connsiteX3" fmla="*/ 20269 w 20269"/>
                  <a:gd name="connsiteY3" fmla="*/ 139815 h 139815"/>
                  <a:gd name="connsiteX0" fmla="*/ 0 w 8303"/>
                  <a:gd name="connsiteY0" fmla="*/ 32694 h 37687"/>
                  <a:gd name="connsiteX1" fmla="*/ 0 w 8303"/>
                  <a:gd name="connsiteY1" fmla="*/ 24906 h 37687"/>
                  <a:gd name="connsiteX2" fmla="*/ 4097 w 8303"/>
                  <a:gd name="connsiteY2" fmla="*/ 0 h 37687"/>
                  <a:gd name="connsiteX3" fmla="*/ 8303 w 8303"/>
                  <a:gd name="connsiteY3" fmla="*/ 37687 h 37687"/>
                  <a:gd name="connsiteX0" fmla="*/ 10951 w 20951"/>
                  <a:gd name="connsiteY0" fmla="*/ 19831 h 21156"/>
                  <a:gd name="connsiteX1" fmla="*/ 0 w 20951"/>
                  <a:gd name="connsiteY1" fmla="*/ 0 h 21156"/>
                  <a:gd name="connsiteX2" fmla="*/ 15885 w 20951"/>
                  <a:gd name="connsiteY2" fmla="*/ 11156 h 21156"/>
                  <a:gd name="connsiteX3" fmla="*/ 20951 w 20951"/>
                  <a:gd name="connsiteY3" fmla="*/ 21156 h 21156"/>
                  <a:gd name="connsiteX0" fmla="*/ 0 w 10000"/>
                  <a:gd name="connsiteY0" fmla="*/ 8675 h 10000"/>
                  <a:gd name="connsiteX1" fmla="*/ 4934 w 10000"/>
                  <a:gd name="connsiteY1" fmla="*/ 0 h 10000"/>
                  <a:gd name="connsiteX2" fmla="*/ 10000 w 10000"/>
                  <a:gd name="connsiteY2" fmla="*/ 10000 h 10000"/>
                  <a:gd name="connsiteX0" fmla="*/ 19 w 10019"/>
                  <a:gd name="connsiteY0" fmla="*/ 8675 h 10728"/>
                  <a:gd name="connsiteX1" fmla="*/ 0 w 10019"/>
                  <a:gd name="connsiteY1" fmla="*/ 10274 h 10728"/>
                  <a:gd name="connsiteX2" fmla="*/ 4953 w 10019"/>
                  <a:gd name="connsiteY2" fmla="*/ 0 h 10728"/>
                  <a:gd name="connsiteX3" fmla="*/ 10019 w 10019"/>
                  <a:gd name="connsiteY3" fmla="*/ 10000 h 10728"/>
                  <a:gd name="connsiteX0" fmla="*/ 1951 w 11951"/>
                  <a:gd name="connsiteY0" fmla="*/ 8675 h 29973"/>
                  <a:gd name="connsiteX1" fmla="*/ 0 w 11951"/>
                  <a:gd name="connsiteY1" fmla="*/ 29519 h 29973"/>
                  <a:gd name="connsiteX2" fmla="*/ 6885 w 11951"/>
                  <a:gd name="connsiteY2" fmla="*/ 0 h 29973"/>
                  <a:gd name="connsiteX3" fmla="*/ 11951 w 11951"/>
                  <a:gd name="connsiteY3" fmla="*/ 10000 h 29973"/>
                  <a:gd name="connsiteX0" fmla="*/ 0 w 10000"/>
                  <a:gd name="connsiteY0" fmla="*/ 8896 h 10221"/>
                  <a:gd name="connsiteX1" fmla="*/ 4934 w 10000"/>
                  <a:gd name="connsiteY1" fmla="*/ 221 h 10221"/>
                  <a:gd name="connsiteX2" fmla="*/ 10000 w 10000"/>
                  <a:gd name="connsiteY2" fmla="*/ 10221 h 10221"/>
                  <a:gd name="connsiteX0" fmla="*/ 0 w 9120"/>
                  <a:gd name="connsiteY0" fmla="*/ 8896 h 8896"/>
                  <a:gd name="connsiteX1" fmla="*/ 4934 w 9120"/>
                  <a:gd name="connsiteY1" fmla="*/ 221 h 8896"/>
                  <a:gd name="connsiteX2" fmla="*/ 9120 w 9120"/>
                  <a:gd name="connsiteY2" fmla="*/ 8233 h 8896"/>
                  <a:gd name="connsiteX0" fmla="*/ 0 w 10321"/>
                  <a:gd name="connsiteY0" fmla="*/ 10000 h 10931"/>
                  <a:gd name="connsiteX1" fmla="*/ 5410 w 10321"/>
                  <a:gd name="connsiteY1" fmla="*/ 248 h 10931"/>
                  <a:gd name="connsiteX2" fmla="*/ 10321 w 10321"/>
                  <a:gd name="connsiteY2" fmla="*/ 10931 h 1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21" h="10931">
                    <a:moveTo>
                      <a:pt x="0" y="10000"/>
                    </a:moveTo>
                    <a:cubicBezTo>
                      <a:pt x="1127" y="7969"/>
                      <a:pt x="3582" y="0"/>
                      <a:pt x="5410" y="248"/>
                    </a:cubicBezTo>
                    <a:lnTo>
                      <a:pt x="10321" y="10931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/>
              </a:p>
            </p:txBody>
          </p:sp>
          <p:sp>
            <p:nvSpPr>
              <p:cNvPr id="113" name="円/楕円 313"/>
              <p:cNvSpPr/>
              <p:nvPr/>
            </p:nvSpPr>
            <p:spPr>
              <a:xfrm>
                <a:off x="1092678" y="307872"/>
                <a:ext cx="45552" cy="4731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/>
              </a:p>
            </p:txBody>
          </p:sp>
        </p:grpSp>
      </p:grpSp>
      <p:sp>
        <p:nvSpPr>
          <p:cNvPr id="82" name="テキスト ボックス 81"/>
          <p:cNvSpPr txBox="1"/>
          <p:nvPr/>
        </p:nvSpPr>
        <p:spPr>
          <a:xfrm>
            <a:off x="695325" y="3347211"/>
            <a:ext cx="228409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800" dirty="0" smtClean="0"/>
              <a:t>　</a:t>
            </a:r>
            <a:r>
              <a:rPr lang="ja-JP" altLang="ja-JP" sz="800" dirty="0" err="1" smtClean="0"/>
              <a:t>ぽ</a:t>
            </a:r>
            <a:r>
              <a:rPr lang="ja-JP" altLang="ja-JP" sz="800" dirty="0"/>
              <a:t>すくまは日本</a:t>
            </a:r>
            <a:r>
              <a:rPr lang="ja-JP" altLang="ja-JP" sz="800" dirty="0" smtClean="0"/>
              <a:t>郵便</a:t>
            </a:r>
            <a:r>
              <a:rPr lang="ja-JP" altLang="en-US" sz="800" dirty="0" smtClean="0"/>
              <a:t>の</a:t>
            </a:r>
            <a:r>
              <a:rPr lang="ja-JP" altLang="ja-JP" sz="800" dirty="0" smtClean="0"/>
              <a:t>キャラクター</a:t>
            </a:r>
            <a:r>
              <a:rPr lang="ja-JP" altLang="ja-JP" sz="800" dirty="0"/>
              <a:t>です。</a:t>
            </a:r>
            <a:endParaRPr kumimoji="1" lang="ja-JP" altLang="en-US" sz="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695325" y="2971800"/>
            <a:ext cx="952500" cy="333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823" y="-296292"/>
            <a:ext cx="4291506" cy="370976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04" y="2767984"/>
            <a:ext cx="1504266" cy="200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127" r="6645"/>
          <a:stretch/>
        </p:blipFill>
        <p:spPr>
          <a:xfrm>
            <a:off x="142875" y="3153644"/>
            <a:ext cx="3590846" cy="2608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正方形/長方形 12"/>
          <p:cNvSpPr/>
          <p:nvPr/>
        </p:nvSpPr>
        <p:spPr>
          <a:xfrm>
            <a:off x="151005" y="7627339"/>
            <a:ext cx="6530588" cy="207964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127002" y="628152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　仕事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内容：郵便物の配達</a:t>
            </a:r>
            <a:endParaRPr lang="en-US" altLang="ja-JP" b="1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+mn-ea"/>
              </a:rPr>
              <a:t>　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雇用形態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：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正社員</a:t>
            </a:r>
            <a:endParaRPr lang="en-US" altLang="zh-TW" b="1" dirty="0" smtClean="0">
              <a:solidFill>
                <a:schemeClr val="bg1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+mn-ea"/>
              </a:rPr>
              <a:t>　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休　　暇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：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４週８休制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+mn-ea"/>
              </a:rPr>
              <a:t>　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賃金月額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：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２０９，３９０円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～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２３０，１００円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　</a:t>
            </a:r>
            <a:endParaRPr lang="en-US" altLang="ja-JP" b="1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+mn-ea"/>
              </a:rPr>
              <a:t>　就業場所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：近畿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支社管内の郵便局（自宅から通える範囲）</a:t>
            </a:r>
            <a:endParaRPr lang="en-US" altLang="ja-JP" b="1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bg1"/>
                </a:solidFill>
                <a:latin typeface="+mn-ea"/>
              </a:rPr>
              <a:t>　勤務時間：</a:t>
            </a:r>
            <a:r>
              <a:rPr lang="en-US" altLang="ja-JP" b="1" dirty="0">
                <a:solidFill>
                  <a:schemeClr val="bg1"/>
                </a:solidFill>
                <a:latin typeface="+mn-ea"/>
              </a:rPr>
              <a:t>8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：</a:t>
            </a:r>
            <a:r>
              <a:rPr lang="en-US" altLang="ja-JP" b="1" dirty="0">
                <a:solidFill>
                  <a:schemeClr val="bg1"/>
                </a:solidFill>
                <a:latin typeface="+mn-ea"/>
              </a:rPr>
              <a:t>20-17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：</a:t>
            </a:r>
            <a:r>
              <a:rPr lang="en-US" altLang="ja-JP" b="1" dirty="0">
                <a:solidFill>
                  <a:schemeClr val="bg1"/>
                </a:solidFill>
                <a:latin typeface="+mn-ea"/>
              </a:rPr>
              <a:t>20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　</a:t>
            </a:r>
            <a:r>
              <a:rPr lang="en-US" altLang="ja-JP" b="1" dirty="0">
                <a:solidFill>
                  <a:schemeClr val="bg1"/>
                </a:solidFill>
                <a:latin typeface="+mn-ea"/>
              </a:rPr>
              <a:t>10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：</a:t>
            </a:r>
            <a:r>
              <a:rPr lang="en-US" altLang="ja-JP" b="1" dirty="0">
                <a:solidFill>
                  <a:schemeClr val="bg1"/>
                </a:solidFill>
                <a:latin typeface="+mn-ea"/>
              </a:rPr>
              <a:t>20-19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：</a:t>
            </a:r>
            <a:r>
              <a:rPr lang="en-US" altLang="ja-JP" b="1" dirty="0">
                <a:solidFill>
                  <a:schemeClr val="bg1"/>
                </a:solidFill>
                <a:latin typeface="+mn-ea"/>
              </a:rPr>
              <a:t>20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　</a:t>
            </a:r>
            <a:r>
              <a:rPr lang="en-US" altLang="ja-JP" b="1" dirty="0">
                <a:solidFill>
                  <a:schemeClr val="bg1"/>
                </a:solidFill>
                <a:latin typeface="+mn-ea"/>
              </a:rPr>
              <a:t>13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：</a:t>
            </a:r>
            <a:r>
              <a:rPr lang="en-US" altLang="ja-JP" b="1" dirty="0">
                <a:solidFill>
                  <a:schemeClr val="bg1"/>
                </a:solidFill>
                <a:latin typeface="+mn-ea"/>
              </a:rPr>
              <a:t>05-22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：</a:t>
            </a:r>
            <a:r>
              <a:rPr lang="en-US" altLang="ja-JP" b="1" dirty="0">
                <a:solidFill>
                  <a:schemeClr val="bg1"/>
                </a:solidFill>
                <a:latin typeface="+mn-ea"/>
              </a:rPr>
              <a:t>05</a:t>
            </a:r>
          </a:p>
          <a:p>
            <a:r>
              <a:rPr lang="ja-JP" altLang="en-US" b="1" dirty="0">
                <a:solidFill>
                  <a:schemeClr val="bg1"/>
                </a:solidFill>
                <a:latin typeface="+mn-ea"/>
              </a:rPr>
              <a:t>　求人番号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：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２７０１０ー６６２４４１４１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　　　　　　　　　　　　　</a:t>
            </a:r>
          </a:p>
          <a:p>
            <a:r>
              <a:rPr lang="ja-JP" altLang="en-US" b="1" dirty="0">
                <a:solidFill>
                  <a:schemeClr val="bg1"/>
                </a:solidFill>
                <a:latin typeface="+mn-ea"/>
              </a:rPr>
              <a:t>　　　　</a:t>
            </a:r>
            <a:r>
              <a:rPr lang="en-US" altLang="ja-JP" b="1" dirty="0">
                <a:solidFill>
                  <a:schemeClr val="bg1"/>
                </a:solidFill>
                <a:latin typeface="+mn-ea"/>
              </a:rPr>
              <a:t>※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キャリア形成のため、４４歳までの募集です　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30500" y="127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求人内容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7309" y="7723680"/>
            <a:ext cx="6697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【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応募完了時のメモ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】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説明会日時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</a:rPr>
              <a:t>：　</a:t>
            </a:r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</a:rPr>
              <a:t>月</a:t>
            </a:r>
            <a:r>
              <a:rPr kumimoji="1" lang="en-US" altLang="ja-JP" b="1" dirty="0" smtClean="0">
                <a:solidFill>
                  <a:schemeClr val="bg1"/>
                </a:solidFill>
                <a:latin typeface="+mn-ea"/>
              </a:rPr>
              <a:t>16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</a:rPr>
              <a:t>日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　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　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時　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　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分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4102" y="8281685"/>
            <a:ext cx="631730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次の内容を、求人票裏面担当者欄Ｅメールアドレスに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93214" y="8747357"/>
            <a:ext cx="6088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送信してください。件名：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ea"/>
              </a:rPr>
              <a:t>「郵便局　岸和田面接会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」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7475" y="9208878"/>
            <a:ext cx="589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本文：</a:t>
            </a:r>
            <a:r>
              <a:rPr kumimoji="1" lang="ja-JP" altLang="en-US" sz="1500" b="1" dirty="0">
                <a:solidFill>
                  <a:schemeClr val="bg1"/>
                </a:solidFill>
                <a:latin typeface="+mn-ea"/>
              </a:rPr>
              <a:t>氏名</a:t>
            </a:r>
            <a:r>
              <a:rPr kumimoji="1" lang="ja-JP" altLang="en-US" sz="1500" b="1" dirty="0" smtClean="0">
                <a:solidFill>
                  <a:schemeClr val="bg1"/>
                </a:solidFill>
                <a:latin typeface="+mn-ea"/>
              </a:rPr>
              <a:t>、フリガナ、生年</a:t>
            </a:r>
            <a:r>
              <a:rPr kumimoji="1" lang="ja-JP" altLang="en-US" sz="1500" b="1" dirty="0">
                <a:solidFill>
                  <a:schemeClr val="bg1"/>
                </a:solidFill>
                <a:latin typeface="+mn-ea"/>
              </a:rPr>
              <a:t>月日、最終学歴、連絡先電話番号</a:t>
            </a:r>
          </a:p>
        </p:txBody>
      </p:sp>
      <p:sp>
        <p:nvSpPr>
          <p:cNvPr id="15" name="楕円 14"/>
          <p:cNvSpPr/>
          <p:nvPr/>
        </p:nvSpPr>
        <p:spPr>
          <a:xfrm>
            <a:off x="3733799" y="3448050"/>
            <a:ext cx="3151775" cy="22293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22403" y="6177762"/>
            <a:ext cx="748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１</a:t>
            </a:r>
            <a:r>
              <a:rPr lang="en-US" altLang="ja-JP" b="1" dirty="0" smtClean="0">
                <a:solidFill>
                  <a:schemeClr val="bg1"/>
                </a:solidFill>
                <a:latin typeface="+mn-ea"/>
              </a:rPr>
              <a:t>/1</a:t>
            </a:r>
            <a:r>
              <a:rPr lang="en-US" altLang="ja-JP" b="1" dirty="0">
                <a:solidFill>
                  <a:schemeClr val="bg1"/>
                </a:solidFill>
                <a:latin typeface="+mn-ea"/>
              </a:rPr>
              <a:t>6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（木）説明会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　 ９：３０から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ja-JP" b="1" dirty="0" smtClean="0">
                <a:solidFill>
                  <a:schemeClr val="bg1"/>
                </a:solidFill>
                <a:latin typeface="+mn-ea"/>
              </a:rPr>
              <a:t>30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分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程度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）</a:t>
            </a:r>
            <a:endParaRPr lang="ja-JP" altLang="en-US" b="1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　　　　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　 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 面接会　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１０：３０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～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１５：５０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（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各</a:t>
            </a:r>
            <a:r>
              <a:rPr lang="en-US" altLang="ja-JP" b="1" dirty="0" smtClean="0">
                <a:solidFill>
                  <a:schemeClr val="bg1"/>
                </a:solidFill>
                <a:latin typeface="+mn-ea"/>
              </a:rPr>
              <a:t>30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分</a:t>
            </a:r>
            <a:r>
              <a:rPr lang="ja-JP" altLang="en-US" b="1" dirty="0">
                <a:solidFill>
                  <a:schemeClr val="bg1"/>
                </a:solidFill>
                <a:latin typeface="+mn-ea"/>
              </a:rPr>
              <a:t>程度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）</a:t>
            </a:r>
            <a:endParaRPr lang="ja-JP" altLang="en-US" b="1" dirty="0">
              <a:solidFill>
                <a:schemeClr val="bg1"/>
              </a:solidFill>
              <a:latin typeface="+mn-ea"/>
            </a:endParaRPr>
          </a:p>
          <a:p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  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-77237" y="6968002"/>
            <a:ext cx="698707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solidFill>
                  <a:srgbClr val="000000"/>
                </a:solidFill>
                <a:latin typeface="游ゴシック" panose="020B0400000000000000" pitchFamily="50" charset="-128"/>
              </a:rPr>
              <a:t> </a:t>
            </a:r>
            <a:r>
              <a:rPr lang="ja-JP" altLang="en-US" b="1" dirty="0">
                <a:solidFill>
                  <a:srgbClr val="FFFF00"/>
                </a:solidFill>
                <a:latin typeface="+mn-ea"/>
              </a:rPr>
              <a:t>応募には適性検査の受験が必要となります</a:t>
            </a:r>
            <a:r>
              <a:rPr lang="ja-JP" altLang="en-US" b="1" dirty="0" smtClean="0">
                <a:solidFill>
                  <a:srgbClr val="FFFF00"/>
                </a:solidFill>
                <a:latin typeface="+mn-ea"/>
              </a:rPr>
              <a:t>。</a:t>
            </a:r>
            <a:r>
              <a:rPr lang="en-US" altLang="ja-JP" sz="2500" b="1" dirty="0" smtClean="0">
                <a:solidFill>
                  <a:srgbClr val="FFFF00"/>
                </a:solidFill>
                <a:latin typeface="+mn-ea"/>
              </a:rPr>
              <a:t>Web</a:t>
            </a:r>
            <a:r>
              <a:rPr lang="ja-JP" altLang="en-US" sz="2500" b="1" dirty="0">
                <a:solidFill>
                  <a:srgbClr val="FFFF00"/>
                </a:solidFill>
                <a:latin typeface="+mn-ea"/>
              </a:rPr>
              <a:t>受験可能</a:t>
            </a:r>
            <a:r>
              <a:rPr lang="en-US" altLang="ja-JP" sz="2500" b="1" dirty="0">
                <a:solidFill>
                  <a:srgbClr val="FFFF00"/>
                </a:solidFill>
                <a:latin typeface="+mn-ea"/>
              </a:rPr>
              <a:t>!!</a:t>
            </a:r>
            <a:endParaRPr lang="ja-JP" altLang="en-US" sz="2500" dirty="0">
              <a:solidFill>
                <a:srgbClr val="FFFF00"/>
              </a:solidFill>
              <a:latin typeface="+mn-ea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330200" y="8185345"/>
            <a:ext cx="6045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30200" y="8667162"/>
            <a:ext cx="6045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30200" y="9148634"/>
            <a:ext cx="6045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30200" y="9584755"/>
            <a:ext cx="6045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平行四辺形 28"/>
          <p:cNvSpPr/>
          <p:nvPr/>
        </p:nvSpPr>
        <p:spPr bwMode="auto">
          <a:xfrm>
            <a:off x="3841114" y="4402776"/>
            <a:ext cx="1247775" cy="166146"/>
          </a:xfrm>
          <a:custGeom>
            <a:avLst/>
            <a:gdLst>
              <a:gd name="connsiteX0" fmla="*/ 0 w 1031875"/>
              <a:gd name="connsiteY0" fmla="*/ 166146 h 166146"/>
              <a:gd name="connsiteX1" fmla="*/ 41537 w 1031875"/>
              <a:gd name="connsiteY1" fmla="*/ 0 h 166146"/>
              <a:gd name="connsiteX2" fmla="*/ 1031875 w 1031875"/>
              <a:gd name="connsiteY2" fmla="*/ 0 h 166146"/>
              <a:gd name="connsiteX3" fmla="*/ 990339 w 1031875"/>
              <a:gd name="connsiteY3" fmla="*/ 166146 h 166146"/>
              <a:gd name="connsiteX4" fmla="*/ 0 w 1031875"/>
              <a:gd name="connsiteY4" fmla="*/ 166146 h 166146"/>
              <a:gd name="connsiteX0" fmla="*/ 0 w 1031875"/>
              <a:gd name="connsiteY0" fmla="*/ 166146 h 166146"/>
              <a:gd name="connsiteX1" fmla="*/ 132025 w 1031875"/>
              <a:gd name="connsiteY1" fmla="*/ 0 h 166146"/>
              <a:gd name="connsiteX2" fmla="*/ 1031875 w 1031875"/>
              <a:gd name="connsiteY2" fmla="*/ 0 h 166146"/>
              <a:gd name="connsiteX3" fmla="*/ 990339 w 1031875"/>
              <a:gd name="connsiteY3" fmla="*/ 166146 h 166146"/>
              <a:gd name="connsiteX4" fmla="*/ 0 w 1031875"/>
              <a:gd name="connsiteY4" fmla="*/ 166146 h 166146"/>
              <a:gd name="connsiteX0" fmla="*/ 0 w 1108075"/>
              <a:gd name="connsiteY0" fmla="*/ 166146 h 166146"/>
              <a:gd name="connsiteX1" fmla="*/ 132025 w 1108075"/>
              <a:gd name="connsiteY1" fmla="*/ 0 h 166146"/>
              <a:gd name="connsiteX2" fmla="*/ 1108075 w 1108075"/>
              <a:gd name="connsiteY2" fmla="*/ 0 h 166146"/>
              <a:gd name="connsiteX3" fmla="*/ 990339 w 1108075"/>
              <a:gd name="connsiteY3" fmla="*/ 166146 h 166146"/>
              <a:gd name="connsiteX4" fmla="*/ 0 w 1108075"/>
              <a:gd name="connsiteY4" fmla="*/ 166146 h 16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075" h="166146">
                <a:moveTo>
                  <a:pt x="0" y="166146"/>
                </a:moveTo>
                <a:lnTo>
                  <a:pt x="132025" y="0"/>
                </a:lnTo>
                <a:lnTo>
                  <a:pt x="1108075" y="0"/>
                </a:lnTo>
                <a:lnTo>
                  <a:pt x="990339" y="166146"/>
                </a:lnTo>
                <a:lnTo>
                  <a:pt x="0" y="166146"/>
                </a:lnTo>
                <a:close/>
              </a:path>
            </a:pathLst>
          </a:custGeom>
          <a:solidFill>
            <a:srgbClr val="0AE6C1">
              <a:alpha val="3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87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9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S創英角ﾎﾟｯﾌﾟ体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840085" y="3632552"/>
            <a:ext cx="3026440" cy="949819"/>
            <a:chOff x="7702703" y="3720321"/>
            <a:chExt cx="3026440" cy="949819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7702703" y="3720321"/>
              <a:ext cx="3026440" cy="94981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ja-JP" altLang="en-US" sz="2400" dirty="0">
                  <a:ln w="381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福利厚生がとても</a:t>
              </a:r>
            </a:p>
            <a:p>
              <a:pPr algn="ctr"/>
              <a:r>
                <a:rPr lang="ja-JP" altLang="en-US" sz="3200" dirty="0">
                  <a:ln w="381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充実</a:t>
              </a:r>
              <a:r>
                <a:rPr lang="ja-JP" altLang="en-US" sz="2400" dirty="0">
                  <a:ln w="381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しています！</a:t>
              </a:r>
            </a:p>
            <a:p>
              <a:pPr algn="ctr"/>
              <a:r>
                <a:rPr lang="ja-JP" altLang="en-US" sz="2400" dirty="0">
                  <a:ln w="381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仕事とプライベートの</a:t>
              </a:r>
            </a:p>
            <a:p>
              <a:pPr algn="ctr"/>
              <a:r>
                <a:rPr lang="ja-JP" altLang="en-US" sz="2400" dirty="0">
                  <a:ln w="38100"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両立ができます！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702703" y="3720321"/>
              <a:ext cx="3026440" cy="94981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ja-JP" altLang="en-US" sz="2400" dirty="0">
                  <a:ln w="19050">
                    <a:solidFill>
                      <a:schemeClr val="tx1"/>
                    </a:solidFill>
                  </a:ln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福利厚生がとても</a:t>
              </a:r>
            </a:p>
            <a:p>
              <a:pPr algn="ctr"/>
              <a:r>
                <a:rPr lang="ja-JP" altLang="en-US" sz="3200" dirty="0">
                  <a:ln w="19050">
                    <a:solidFill>
                      <a:schemeClr val="tx1"/>
                    </a:solidFill>
                  </a:ln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充実</a:t>
              </a:r>
              <a:r>
                <a:rPr lang="ja-JP" altLang="en-US" sz="2400" dirty="0">
                  <a:ln w="19050">
                    <a:solidFill>
                      <a:schemeClr val="tx1"/>
                    </a:solidFill>
                  </a:ln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しています！</a:t>
              </a:r>
            </a:p>
            <a:p>
              <a:pPr algn="ctr"/>
              <a:r>
                <a:rPr lang="ja-JP" altLang="en-US" sz="2400" dirty="0">
                  <a:ln w="19050">
                    <a:solidFill>
                      <a:schemeClr val="tx1"/>
                    </a:solidFill>
                  </a:ln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仕事とプライベートの</a:t>
              </a:r>
            </a:p>
            <a:p>
              <a:pPr algn="ctr"/>
              <a:r>
                <a:rPr lang="ja-JP" altLang="en-US" sz="2400" dirty="0">
                  <a:ln w="19050">
                    <a:solidFill>
                      <a:schemeClr val="tx1"/>
                    </a:solidFill>
                  </a:ln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両立ができます！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870912" y="3720321"/>
              <a:ext cx="2690022" cy="94981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ja-JP" altLang="en-US" sz="2400" dirty="0" smtClean="0">
                  <a:gradFill>
                    <a:gsLst>
                      <a:gs pos="98421">
                        <a:schemeClr val="bg1"/>
                      </a:gs>
                      <a:gs pos="85000">
                        <a:schemeClr val="bg1">
                          <a:lumMod val="65000"/>
                        </a:schemeClr>
                      </a:gs>
                      <a:gs pos="64000">
                        <a:schemeClr val="bg1">
                          <a:lumMod val="85000"/>
                        </a:schemeClr>
                      </a:gs>
                      <a:gs pos="57000">
                        <a:schemeClr val="bg1">
                          <a:lumMod val="65000"/>
                        </a:schemeClr>
                      </a:gs>
                      <a:gs pos="51000">
                        <a:schemeClr val="bg1"/>
                      </a:gs>
                      <a:gs pos="27000">
                        <a:schemeClr val="bg1">
                          <a:lumMod val="85000"/>
                        </a:schemeClr>
                      </a:gs>
                      <a:gs pos="18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福利厚生がとても</a:t>
              </a:r>
              <a:endParaRPr lang="en-US" altLang="ja-JP" sz="2400" dirty="0" smtClean="0">
                <a:gradFill>
                  <a:gsLst>
                    <a:gs pos="98421">
                      <a:schemeClr val="bg1"/>
                    </a:gs>
                    <a:gs pos="85000">
                      <a:schemeClr val="bg1">
                        <a:lumMod val="65000"/>
                      </a:schemeClr>
                    </a:gs>
                    <a:gs pos="64000">
                      <a:schemeClr val="bg1">
                        <a:lumMod val="85000"/>
                      </a:schemeClr>
                    </a:gs>
                    <a:gs pos="57000">
                      <a:schemeClr val="bg1">
                        <a:lumMod val="65000"/>
                      </a:schemeClr>
                    </a:gs>
                    <a:gs pos="51000">
                      <a:schemeClr val="bg1"/>
                    </a:gs>
                    <a:gs pos="27000">
                      <a:schemeClr val="bg1">
                        <a:lumMod val="85000"/>
                      </a:schemeClr>
                    </a:gs>
                    <a:gs pos="18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  <a:p>
              <a:pPr algn="ctr"/>
              <a:r>
                <a:rPr lang="ja-JP" altLang="en-US" sz="3200" dirty="0" smtClean="0">
                  <a:gradFill>
                    <a:gsLst>
                      <a:gs pos="98421">
                        <a:schemeClr val="bg1"/>
                      </a:gs>
                      <a:gs pos="85000">
                        <a:schemeClr val="bg1">
                          <a:lumMod val="65000"/>
                        </a:schemeClr>
                      </a:gs>
                      <a:gs pos="64000">
                        <a:schemeClr val="bg1">
                          <a:lumMod val="85000"/>
                        </a:schemeClr>
                      </a:gs>
                      <a:gs pos="57000">
                        <a:schemeClr val="bg1">
                          <a:lumMod val="65000"/>
                        </a:schemeClr>
                      </a:gs>
                      <a:gs pos="51000">
                        <a:schemeClr val="bg1"/>
                      </a:gs>
                      <a:gs pos="27000">
                        <a:schemeClr val="bg1">
                          <a:lumMod val="85000"/>
                        </a:schemeClr>
                      </a:gs>
                      <a:gs pos="18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充実</a:t>
              </a:r>
              <a:r>
                <a:rPr lang="ja-JP" altLang="en-US" sz="2400" dirty="0" smtClean="0">
                  <a:gradFill>
                    <a:gsLst>
                      <a:gs pos="98421">
                        <a:schemeClr val="bg1"/>
                      </a:gs>
                      <a:gs pos="85000">
                        <a:schemeClr val="bg1">
                          <a:lumMod val="65000"/>
                        </a:schemeClr>
                      </a:gs>
                      <a:gs pos="64000">
                        <a:schemeClr val="bg1">
                          <a:lumMod val="85000"/>
                        </a:schemeClr>
                      </a:gs>
                      <a:gs pos="57000">
                        <a:schemeClr val="bg1">
                          <a:lumMod val="65000"/>
                        </a:schemeClr>
                      </a:gs>
                      <a:gs pos="51000">
                        <a:schemeClr val="bg1"/>
                      </a:gs>
                      <a:gs pos="27000">
                        <a:schemeClr val="bg1">
                          <a:lumMod val="85000"/>
                        </a:schemeClr>
                      </a:gs>
                      <a:gs pos="18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しています！</a:t>
              </a:r>
              <a:endParaRPr lang="en-US" altLang="ja-JP" sz="2400" dirty="0" smtClean="0">
                <a:gradFill>
                  <a:gsLst>
                    <a:gs pos="98421">
                      <a:schemeClr val="bg1"/>
                    </a:gs>
                    <a:gs pos="85000">
                      <a:schemeClr val="bg1">
                        <a:lumMod val="65000"/>
                      </a:schemeClr>
                    </a:gs>
                    <a:gs pos="64000">
                      <a:schemeClr val="bg1">
                        <a:lumMod val="85000"/>
                      </a:schemeClr>
                    </a:gs>
                    <a:gs pos="57000">
                      <a:schemeClr val="bg1">
                        <a:lumMod val="65000"/>
                      </a:schemeClr>
                    </a:gs>
                    <a:gs pos="51000">
                      <a:schemeClr val="bg1"/>
                    </a:gs>
                    <a:gs pos="27000">
                      <a:schemeClr val="bg1">
                        <a:lumMod val="85000"/>
                      </a:schemeClr>
                    </a:gs>
                    <a:gs pos="18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  <a:p>
              <a:pPr algn="ctr"/>
              <a:r>
                <a:rPr lang="ja-JP" altLang="en-US" sz="2400" dirty="0" smtClean="0">
                  <a:gradFill>
                    <a:gsLst>
                      <a:gs pos="98421">
                        <a:schemeClr val="bg1"/>
                      </a:gs>
                      <a:gs pos="85000">
                        <a:schemeClr val="bg1">
                          <a:lumMod val="65000"/>
                        </a:schemeClr>
                      </a:gs>
                      <a:gs pos="64000">
                        <a:schemeClr val="bg1">
                          <a:lumMod val="85000"/>
                        </a:schemeClr>
                      </a:gs>
                      <a:gs pos="57000">
                        <a:schemeClr val="bg1">
                          <a:lumMod val="65000"/>
                        </a:schemeClr>
                      </a:gs>
                      <a:gs pos="51000">
                        <a:schemeClr val="bg1"/>
                      </a:gs>
                      <a:gs pos="27000">
                        <a:schemeClr val="bg1">
                          <a:lumMod val="85000"/>
                        </a:schemeClr>
                      </a:gs>
                      <a:gs pos="18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仕事とプライベートの</a:t>
              </a:r>
              <a:endParaRPr lang="en-US" altLang="ja-JP" sz="2400" dirty="0" smtClean="0">
                <a:gradFill>
                  <a:gsLst>
                    <a:gs pos="98421">
                      <a:schemeClr val="bg1"/>
                    </a:gs>
                    <a:gs pos="85000">
                      <a:schemeClr val="bg1">
                        <a:lumMod val="65000"/>
                      </a:schemeClr>
                    </a:gs>
                    <a:gs pos="64000">
                      <a:schemeClr val="bg1">
                        <a:lumMod val="85000"/>
                      </a:schemeClr>
                    </a:gs>
                    <a:gs pos="57000">
                      <a:schemeClr val="bg1">
                        <a:lumMod val="65000"/>
                      </a:schemeClr>
                    </a:gs>
                    <a:gs pos="51000">
                      <a:schemeClr val="bg1"/>
                    </a:gs>
                    <a:gs pos="27000">
                      <a:schemeClr val="bg1">
                        <a:lumMod val="85000"/>
                      </a:schemeClr>
                    </a:gs>
                    <a:gs pos="18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  <a:p>
              <a:pPr algn="ctr"/>
              <a:r>
                <a:rPr lang="ja-JP" altLang="en-US" sz="2400" dirty="0" smtClean="0">
                  <a:gradFill>
                    <a:gsLst>
                      <a:gs pos="98421">
                        <a:schemeClr val="bg1"/>
                      </a:gs>
                      <a:gs pos="85000">
                        <a:schemeClr val="bg1">
                          <a:lumMod val="65000"/>
                        </a:schemeClr>
                      </a:gs>
                      <a:gs pos="64000">
                        <a:schemeClr val="bg1">
                          <a:lumMod val="85000"/>
                        </a:schemeClr>
                      </a:gs>
                      <a:gs pos="57000">
                        <a:schemeClr val="bg1">
                          <a:lumMod val="65000"/>
                        </a:schemeClr>
                      </a:gs>
                      <a:gs pos="51000">
                        <a:schemeClr val="bg1"/>
                      </a:gs>
                      <a:gs pos="27000">
                        <a:schemeClr val="bg1">
                          <a:lumMod val="85000"/>
                        </a:schemeClr>
                      </a:gs>
                      <a:gs pos="18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両立ができます！</a:t>
              </a:r>
              <a:endParaRPr lang="ja-JP" altLang="en-US" sz="2400" dirty="0">
                <a:gradFill>
                  <a:gsLst>
                    <a:gs pos="98421">
                      <a:schemeClr val="bg1"/>
                    </a:gs>
                    <a:gs pos="85000">
                      <a:schemeClr val="bg1">
                        <a:lumMod val="65000"/>
                      </a:schemeClr>
                    </a:gs>
                    <a:gs pos="64000">
                      <a:schemeClr val="bg1">
                        <a:lumMod val="85000"/>
                      </a:schemeClr>
                    </a:gs>
                    <a:gs pos="57000">
                      <a:schemeClr val="bg1">
                        <a:lumMod val="65000"/>
                      </a:schemeClr>
                    </a:gs>
                    <a:gs pos="51000">
                      <a:schemeClr val="bg1"/>
                    </a:gs>
                    <a:gs pos="27000">
                      <a:schemeClr val="bg1">
                        <a:lumMod val="85000"/>
                      </a:schemeClr>
                    </a:gs>
                    <a:gs pos="18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3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358</Words>
  <PresentationFormat>A4 210 x 297 mm</PresentationFormat>
  <Paragraphs>50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等线</vt:lpstr>
      <vt:lpstr>HGP創英角ｺﾞｼｯｸUB</vt:lpstr>
      <vt:lpstr>HGS創英角ﾎﾟｯﾌﾟ体</vt:lpstr>
      <vt:lpstr>HG創英角ｺﾞｼｯｸUB</vt:lpstr>
      <vt:lpstr>PMingLiU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