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5"/>
  </p:notesMasterIdLst>
  <p:sldIdLst>
    <p:sldId id="261" r:id="rId2"/>
    <p:sldId id="263" r:id="rId3"/>
    <p:sldId id="262" r:id="rId4"/>
  </p:sldIdLst>
  <p:sldSz cx="10907713" cy="7775575"/>
  <p:notesSz cx="6805613" cy="99393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>
          <p15:clr>
            <a:srgbClr val="A4A3A4"/>
          </p15:clr>
        </p15:guide>
        <p15:guide id="2" pos="34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F000"/>
    <a:srgbClr val="0080CC"/>
    <a:srgbClr val="906E30"/>
    <a:srgbClr val="A4723A"/>
    <a:srgbClr val="664724"/>
    <a:srgbClr val="645226"/>
    <a:srgbClr val="640000"/>
    <a:srgbClr val="3E0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78" y="192"/>
      </p:cViewPr>
      <p:guideLst>
        <p:guide orient="horz" pos="2449"/>
        <p:guide pos="34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9098" cy="498693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43" y="1"/>
            <a:ext cx="2949098" cy="498693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49338" y="1241425"/>
            <a:ext cx="47069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550" tIns="45775" rIns="91550" bIns="4577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650"/>
            <a:ext cx="2949098" cy="498692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43" y="9440650"/>
            <a:ext cx="2949098" cy="498692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5" y="4083978"/>
            <a:ext cx="8180784" cy="18772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049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2151" y="7206355"/>
            <a:ext cx="3683413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310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91" y="414184"/>
            <a:ext cx="9406733" cy="1502833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91" y="2069790"/>
            <a:ext cx="9406733" cy="4933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049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2151" y="7206355"/>
            <a:ext cx="3683413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310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2" y="413978"/>
            <a:ext cx="2351975" cy="6589441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049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2151" y="7206355"/>
            <a:ext cx="3683413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310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91" y="414184"/>
            <a:ext cx="9406733" cy="1502833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91" y="2069790"/>
            <a:ext cx="9406733" cy="49339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049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2151" y="7206355"/>
            <a:ext cx="3683413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310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6" y="1938497"/>
            <a:ext cx="9407902" cy="3234423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6" y="5203518"/>
            <a:ext cx="9407902" cy="1700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049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2151" y="7206355"/>
            <a:ext cx="3683413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310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91" y="414184"/>
            <a:ext cx="9406733" cy="1502833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7" y="2069886"/>
            <a:ext cx="4635777" cy="49335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1" y="2069886"/>
            <a:ext cx="4635777" cy="49335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5049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2151" y="7206355"/>
            <a:ext cx="3683413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310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7" y="413979"/>
            <a:ext cx="9407902" cy="1502918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6"/>
            <a:ext cx="4614473" cy="9341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4"/>
            <a:ext cx="4614473" cy="41775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6"/>
            <a:ext cx="4637199" cy="9341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4"/>
            <a:ext cx="4637199" cy="41775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5049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2151" y="7206355"/>
            <a:ext cx="3683413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310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91" y="414184"/>
            <a:ext cx="9406733" cy="1502833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5049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2151" y="7206355"/>
            <a:ext cx="3683413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310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75049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2151" y="7206355"/>
            <a:ext cx="3683413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310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7" y="518372"/>
            <a:ext cx="3518021" cy="1814301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7" y="2332673"/>
            <a:ext cx="3518021" cy="4321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5049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2151" y="7206355"/>
            <a:ext cx="3683413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310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7" y="518372"/>
            <a:ext cx="3518021" cy="1814301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7" y="2332673"/>
            <a:ext cx="3518021" cy="4321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5049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2151" y="7206355"/>
            <a:ext cx="3683413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310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microsoft.com/office/2007/relationships/hdphoto" Target="../media/hdphoto4.wdp"/><Relationship Id="rId5" Type="http://schemas.openxmlformats.org/officeDocument/2006/relationships/image" Target="../media/image12.png"/><Relationship Id="rId10" Type="http://schemas.openxmlformats.org/officeDocument/2006/relationships/image" Target="../media/image15.jpeg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5.emf"/><Relationship Id="rId3" Type="http://schemas.openxmlformats.org/officeDocument/2006/relationships/image" Target="../media/image18.jpeg"/><Relationship Id="rId7" Type="http://schemas.openxmlformats.org/officeDocument/2006/relationships/image" Target="../media/image20.emf"/><Relationship Id="rId12" Type="http://schemas.microsoft.com/office/2007/relationships/hdphoto" Target="../media/hdphoto3.wdp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Relationship Id="rId6" Type="http://schemas.microsoft.com/office/2007/relationships/hdphoto" Target="../media/hdphoto6.wdp"/><Relationship Id="rId11" Type="http://schemas.openxmlformats.org/officeDocument/2006/relationships/image" Target="../media/image24.jpeg"/><Relationship Id="rId5" Type="http://schemas.openxmlformats.org/officeDocument/2006/relationships/image" Target="../media/image19.jpeg"/><Relationship Id="rId15" Type="http://schemas.openxmlformats.org/officeDocument/2006/relationships/image" Target="../media/image27.png"/><Relationship Id="rId10" Type="http://schemas.openxmlformats.org/officeDocument/2006/relationships/image" Target="../media/image23.emf"/><Relationship Id="rId4" Type="http://schemas.microsoft.com/office/2007/relationships/hdphoto" Target="../media/hdphoto2.wdp"/><Relationship Id="rId9" Type="http://schemas.openxmlformats.org/officeDocument/2006/relationships/image" Target="../media/image22.emf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1" y="-37658"/>
            <a:ext cx="10907710" cy="7872904"/>
            <a:chOff x="1" y="-37658"/>
            <a:chExt cx="10907710" cy="7872904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1" y="-37658"/>
              <a:ext cx="5380568" cy="7872904"/>
              <a:chOff x="5450422" y="154561"/>
              <a:chExt cx="1595271" cy="7771252"/>
            </a:xfrm>
          </p:grpSpPr>
          <p:pic>
            <p:nvPicPr>
              <p:cNvPr id="35" name="図 3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1562"/>
              <a:stretch/>
            </p:blipFill>
            <p:spPr>
              <a:xfrm>
                <a:off x="5450422" y="154561"/>
                <a:ext cx="1595271" cy="7771252"/>
              </a:xfrm>
              <a:prstGeom prst="rect">
                <a:avLst/>
              </a:prstGeom>
            </p:spPr>
          </p:pic>
          <p:pic>
            <p:nvPicPr>
              <p:cNvPr id="36" name="図 3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30" t="75510" r="71562" b="17342"/>
              <a:stretch/>
            </p:blipFill>
            <p:spPr>
              <a:xfrm>
                <a:off x="5767796" y="6573355"/>
                <a:ext cx="1088699" cy="555456"/>
              </a:xfrm>
              <a:prstGeom prst="rect">
                <a:avLst/>
              </a:prstGeom>
            </p:spPr>
          </p:pic>
        </p:grpSp>
        <p:pic>
          <p:nvPicPr>
            <p:cNvPr id="38" name="図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022" y="2161"/>
              <a:ext cx="5609689" cy="7771252"/>
            </a:xfrm>
            <a:prstGeom prst="rect">
              <a:avLst/>
            </a:prstGeom>
          </p:spPr>
        </p:pic>
        <p:pic>
          <p:nvPicPr>
            <p:cNvPr id="37" name="図 3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30" t="75510" r="71562" b="17342"/>
            <a:stretch/>
          </p:blipFill>
          <p:spPr>
            <a:xfrm>
              <a:off x="5072318" y="6449132"/>
              <a:ext cx="1952596" cy="562722"/>
            </a:xfrm>
            <a:prstGeom prst="rect">
              <a:avLst/>
            </a:prstGeom>
          </p:spPr>
        </p:pic>
      </p:grpSp>
      <p:sp>
        <p:nvSpPr>
          <p:cNvPr id="3" name="正方形/長方形 2"/>
          <p:cNvSpPr/>
          <p:nvPr/>
        </p:nvSpPr>
        <p:spPr>
          <a:xfrm>
            <a:off x="4578986" y="494173"/>
            <a:ext cx="58721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7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「転職してよかった」</a:t>
            </a:r>
            <a:endParaRPr lang="en-US" altLang="ja-JP" sz="1700" dirty="0" smtClean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17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17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そう思える待遇が充実！</a:t>
            </a:r>
            <a:endParaRPr lang="ja-JP" altLang="en-US" sz="17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691668" y="2544075"/>
            <a:ext cx="5091458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100" dirty="0" smtClean="0">
                <a:solidFill>
                  <a:srgbClr val="0080CC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社会福祉法人 ○○会</a:t>
            </a:r>
            <a:endParaRPr lang="ja-JP" altLang="en-US" sz="4100" dirty="0">
              <a:solidFill>
                <a:srgbClr val="0080CC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5659094" y="1294185"/>
            <a:ext cx="2817008" cy="1138534"/>
            <a:chOff x="11644275" y="-593083"/>
            <a:chExt cx="2817008" cy="1138534"/>
          </a:xfrm>
        </p:grpSpPr>
        <p:pic>
          <p:nvPicPr>
            <p:cNvPr id="45" name="図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44275" y="-593083"/>
              <a:ext cx="2817008" cy="1138534"/>
            </a:xfrm>
            <a:prstGeom prst="rect">
              <a:avLst/>
            </a:prstGeom>
          </p:spPr>
        </p:pic>
        <p:sp>
          <p:nvSpPr>
            <p:cNvPr id="5" name="正方形/長方形 4"/>
            <p:cNvSpPr/>
            <p:nvPr/>
          </p:nvSpPr>
          <p:spPr>
            <a:xfrm>
              <a:off x="12291543" y="-495102"/>
              <a:ext cx="2004777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800" dirty="0" smtClean="0">
                  <a:solidFill>
                    <a:srgbClr val="FFF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○月</a:t>
              </a:r>
              <a:r>
                <a:rPr lang="ja-JP" altLang="en-US" sz="1800" dirty="0">
                  <a:solidFill>
                    <a:srgbClr val="FFF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○</a:t>
              </a:r>
              <a:r>
                <a:rPr lang="ja-JP" altLang="en-US" sz="1800" dirty="0" smtClean="0">
                  <a:solidFill>
                    <a:srgbClr val="FFF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日（○）</a:t>
              </a:r>
              <a:endParaRPr lang="en-US" altLang="ja-JP" sz="1800" dirty="0" smtClean="0">
                <a:solidFill>
                  <a:srgbClr val="FFF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r>
                <a:rPr lang="en-US" altLang="ja-JP" sz="4000" dirty="0" smtClean="0">
                  <a:solidFill>
                    <a:srgbClr val="FFF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OPEN</a:t>
              </a:r>
              <a:endParaRPr lang="ja-JP" altLang="en-US" sz="4000" dirty="0">
                <a:solidFill>
                  <a:srgbClr val="FFF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3697774" y="3438026"/>
            <a:ext cx="3931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・年間休日</a:t>
            </a:r>
            <a:r>
              <a:rPr lang="en-US" altLang="ja-JP" sz="14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r>
              <a:rPr lang="en-US" altLang="ja-JP" sz="14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120</a:t>
            </a:r>
            <a:r>
              <a:rPr lang="ja-JP" altLang="en-US" sz="14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  <a:endParaRPr lang="en-US" altLang="ja-JP" sz="1400" dirty="0" smtClean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14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・５～７日連休有り</a:t>
            </a:r>
            <a:endParaRPr lang="en-US" altLang="ja-JP" sz="1400" dirty="0" smtClean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14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・評価制度で理想のキャリアを実現！</a:t>
            </a:r>
            <a:endParaRPr lang="en-US" altLang="ja-JP" sz="1400" dirty="0" smtClean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14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・働きながら初任者研修の資格を取得できる！</a:t>
            </a:r>
            <a:endParaRPr lang="en-US" altLang="ja-JP" sz="1400" dirty="0" smtClean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168468" y="6598194"/>
            <a:ext cx="3249032" cy="1033852"/>
            <a:chOff x="11560846" y="5938478"/>
            <a:chExt cx="5372127" cy="686597"/>
          </a:xfrm>
        </p:grpSpPr>
        <p:pic>
          <p:nvPicPr>
            <p:cNvPr id="43" name="図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0846" y="5938478"/>
              <a:ext cx="4992157" cy="686597"/>
            </a:xfrm>
            <a:prstGeom prst="rect">
              <a:avLst/>
            </a:prstGeom>
          </p:spPr>
        </p:pic>
        <p:sp>
          <p:nvSpPr>
            <p:cNvPr id="29" name="正方形/長方形 28"/>
            <p:cNvSpPr/>
            <p:nvPr/>
          </p:nvSpPr>
          <p:spPr>
            <a:xfrm>
              <a:off x="11664415" y="5985929"/>
              <a:ext cx="22365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600" dirty="0" smtClean="0">
                  <a:solidFill>
                    <a:srgbClr val="0080CC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事業所見学会のご案内</a:t>
              </a:r>
              <a:endParaRPr lang="ja-JP" altLang="en-US" sz="1600" dirty="0">
                <a:solidFill>
                  <a:srgbClr val="0080CC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11800461" y="6209959"/>
              <a:ext cx="5132512" cy="198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ja-JP" altLang="en-US" sz="12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○</a:t>
              </a:r>
              <a:r>
                <a:rPr lang="ja-JP" altLang="en-US" sz="12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月・</a:t>
              </a:r>
              <a:r>
                <a:rPr lang="ja-JP" altLang="en-US" sz="12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○</a:t>
              </a:r>
              <a:r>
                <a:rPr lang="ja-JP" altLang="en-US" sz="12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月</a:t>
              </a:r>
              <a:r>
                <a:rPr lang="ja-JP" altLang="en-US" sz="12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は毎週土曜日の</a:t>
              </a:r>
              <a:r>
                <a:rPr lang="en-US" altLang="ja-JP" sz="12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14</a:t>
              </a:r>
              <a:r>
                <a:rPr lang="ja-JP" altLang="en-US" sz="12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時</a:t>
              </a:r>
              <a:r>
                <a:rPr lang="ja-JP" altLang="en-US" sz="12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から</a:t>
              </a:r>
              <a:endParaRPr lang="en-US" altLang="ja-JP" sz="12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en-US" altLang="ja-JP" sz="12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17</a:t>
              </a:r>
              <a:r>
                <a:rPr lang="ja-JP" altLang="en-US" sz="12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時まで随時見学可能です。</a:t>
              </a:r>
              <a:endParaRPr lang="ja-JP" altLang="en-US" sz="1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3899164" y="4683777"/>
            <a:ext cx="3552416" cy="690942"/>
            <a:chOff x="11471202" y="6868195"/>
            <a:chExt cx="4664894" cy="690942"/>
          </a:xfrm>
        </p:grpSpPr>
        <p:pic>
          <p:nvPicPr>
            <p:cNvPr id="44" name="図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1202" y="6868195"/>
              <a:ext cx="4664894" cy="690942"/>
            </a:xfrm>
            <a:prstGeom prst="rect">
              <a:avLst/>
            </a:prstGeom>
          </p:spPr>
        </p:pic>
        <p:sp>
          <p:nvSpPr>
            <p:cNvPr id="31" name="正方形/長方形 30"/>
            <p:cNvSpPr/>
            <p:nvPr/>
          </p:nvSpPr>
          <p:spPr>
            <a:xfrm>
              <a:off x="11763182" y="6973651"/>
              <a:ext cx="41676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200" dirty="0" smtClean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とりあえず見学だけ、まずは話を聞いてみたい</a:t>
              </a:r>
              <a:r>
                <a:rPr lang="zh-TW" altLang="en-US" sz="1200" dirty="0" smtClean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、</a:t>
              </a:r>
              <a:r>
                <a:rPr lang="ja-JP" altLang="en-US" sz="1200" dirty="0" smtClean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という方もお気軽にお問合せ下さい。</a:t>
              </a:r>
              <a:endParaRPr lang="en-US" altLang="zh-TW" sz="1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sp>
        <p:nvSpPr>
          <p:cNvPr id="50" name="正方形/長方形 49"/>
          <p:cNvSpPr/>
          <p:nvPr/>
        </p:nvSpPr>
        <p:spPr>
          <a:xfrm>
            <a:off x="168468" y="6155206"/>
            <a:ext cx="3083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>
                <a:solidFill>
                  <a:srgbClr val="FFFF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★資格取得支援制度有り</a:t>
            </a:r>
            <a:endParaRPr lang="ja-JP" altLang="en-US" sz="2000" dirty="0">
              <a:solidFill>
                <a:srgbClr val="FFFF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027" name="Picture 3" descr="E:\USR\KKXPCS\デスクトップ\写真\kishiwada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95" y="1483316"/>
            <a:ext cx="3269817" cy="245236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グループ化 20"/>
          <p:cNvGrpSpPr/>
          <p:nvPr/>
        </p:nvGrpSpPr>
        <p:grpSpPr>
          <a:xfrm>
            <a:off x="442794" y="432667"/>
            <a:ext cx="4509360" cy="1581376"/>
            <a:chOff x="138000" y="185929"/>
            <a:chExt cx="4509360" cy="1581376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138000" y="185929"/>
              <a:ext cx="4509360" cy="1533319"/>
              <a:chOff x="427972" y="755341"/>
              <a:chExt cx="3214502" cy="2150966"/>
            </a:xfrm>
          </p:grpSpPr>
          <p:sp>
            <p:nvSpPr>
              <p:cNvPr id="2" name="正方形/長方形 1"/>
              <p:cNvSpPr/>
              <p:nvPr/>
            </p:nvSpPr>
            <p:spPr>
              <a:xfrm>
                <a:off x="427972" y="755341"/>
                <a:ext cx="2773218" cy="13469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SlantUp">
                  <a:avLst/>
                </a:prstTxWarp>
                <a:spAutoFit/>
              </a:bodyPr>
              <a:lstStyle/>
              <a:p>
                <a:pPr algn="ctr"/>
                <a:r>
                  <a:rPr lang="ja-JP" altLang="en-US" sz="4400" b="1" cap="none" spc="0" dirty="0" smtClean="0">
                    <a:ln w="31550" cmpd="sng">
                      <a:solidFill>
                        <a:srgbClr val="00B0F0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41275" dist="12700" dir="120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働きやすさで</a:t>
                </a:r>
                <a:endParaRPr lang="en-US" altLang="ja-JP" sz="4400" b="1" cap="none" spc="0" dirty="0" smtClean="0">
                  <a:ln w="31550" cmpd="sng">
                    <a:solidFill>
                      <a:srgbClr val="00B0F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49" name="正方形/長方形 48"/>
              <p:cNvSpPr/>
              <p:nvPr/>
            </p:nvSpPr>
            <p:spPr>
              <a:xfrm>
                <a:off x="869257" y="1559378"/>
                <a:ext cx="2773217" cy="13469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SlantUp">
                  <a:avLst/>
                </a:prstTxWarp>
                <a:spAutoFit/>
              </a:bodyPr>
              <a:lstStyle/>
              <a:p>
                <a:pPr algn="ctr"/>
                <a:r>
                  <a:rPr lang="ja-JP" altLang="en-US" sz="4400" b="1" dirty="0" smtClean="0">
                    <a:ln w="31550" cmpd="sng">
                      <a:solidFill>
                        <a:srgbClr val="00B0F0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41275" dist="12700" dir="120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　選ばれる！</a:t>
                </a:r>
                <a:endParaRPr lang="en-US" altLang="ja-JP" sz="4400" b="1" cap="none" spc="0" dirty="0" smtClean="0">
                  <a:ln w="31550" cmpd="sng">
                    <a:solidFill>
                      <a:srgbClr val="00B0F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15" name="直線コネクタ 14"/>
            <p:cNvCxnSpPr/>
            <p:nvPr/>
          </p:nvCxnSpPr>
          <p:spPr>
            <a:xfrm flipV="1">
              <a:off x="1299120" y="1292442"/>
              <a:ext cx="3348240" cy="474863"/>
            </a:xfrm>
            <a:prstGeom prst="line">
              <a:avLst/>
            </a:prstGeom>
            <a:ln w="66675" cmpd="tri">
              <a:solidFill>
                <a:srgbClr val="FFF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flipV="1">
              <a:off x="185128" y="667647"/>
              <a:ext cx="3917016" cy="538906"/>
            </a:xfrm>
            <a:prstGeom prst="line">
              <a:avLst/>
            </a:prstGeom>
            <a:ln w="66675" cmpd="tri">
              <a:solidFill>
                <a:srgbClr val="FFF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E:\USR\KKXPCS\デスクトップ\写真\IMG_17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35" t="28370" r="1" b="1"/>
          <a:stretch/>
        </p:blipFill>
        <p:spPr bwMode="auto">
          <a:xfrm>
            <a:off x="7819722" y="3522492"/>
            <a:ext cx="2897192" cy="251758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R\KKXPCS\デスクトップ\写真\shisetu4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47" y="5651714"/>
            <a:ext cx="2691594" cy="2020063"/>
          </a:xfrm>
          <a:prstGeom prst="rect">
            <a:avLst/>
          </a:prstGeom>
          <a:noFill/>
          <a:ln w="508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73"/>
          <a:stretch/>
        </p:blipFill>
        <p:spPr>
          <a:xfrm rot="21000000">
            <a:off x="225437" y="3931631"/>
            <a:ext cx="3368204" cy="1879993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 rot="21000000">
            <a:off x="280541" y="4231120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800" dirty="0">
                <a:solidFill>
                  <a:srgbClr val="0080CC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★</a:t>
            </a:r>
            <a:r>
              <a:rPr lang="ja-JP" altLang="en-US" sz="1800" dirty="0" smtClean="0">
                <a:solidFill>
                  <a:srgbClr val="0080CC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ここがポイント★</a:t>
            </a:r>
            <a:endParaRPr lang="en-US" altLang="ja-JP" sz="1800" dirty="0" smtClean="0">
              <a:solidFill>
                <a:srgbClr val="0080CC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 rot="21008710">
            <a:off x="356057" y="4347576"/>
            <a:ext cx="452496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200" dirty="0" smtClean="0">
                <a:solidFill>
                  <a:srgbClr val="0080CC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・ほとんど残業</a:t>
            </a:r>
            <a:r>
              <a:rPr lang="ja-JP" altLang="en-US" sz="1200" dirty="0">
                <a:solidFill>
                  <a:srgbClr val="0080CC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なし！無理なく働ける</a:t>
            </a:r>
          </a:p>
          <a:p>
            <a:pPr>
              <a:lnSpc>
                <a:spcPts val="1800"/>
              </a:lnSpc>
            </a:pPr>
            <a:r>
              <a:rPr lang="ja-JP" altLang="en-US" sz="1200" dirty="0">
                <a:solidFill>
                  <a:srgbClr val="0080CC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・地下鉄○○駅から徒歩○分と駅近！</a:t>
            </a:r>
          </a:p>
          <a:p>
            <a:pPr>
              <a:lnSpc>
                <a:spcPts val="1800"/>
              </a:lnSpc>
            </a:pPr>
            <a:r>
              <a:rPr lang="ja-JP" altLang="en-US" sz="1200" dirty="0" smtClean="0">
                <a:solidFill>
                  <a:srgbClr val="0080CC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・定年制はありません</a:t>
            </a:r>
            <a:endParaRPr lang="en-US" altLang="ja-JP" sz="1200" dirty="0" smtClean="0">
              <a:solidFill>
                <a:srgbClr val="0080CC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200" dirty="0" smtClean="0">
                <a:solidFill>
                  <a:srgbClr val="0080CC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・未経験からのスタートも丁寧</a:t>
            </a:r>
            <a:r>
              <a:rPr lang="ja-JP" altLang="en-US" sz="1200" dirty="0">
                <a:solidFill>
                  <a:srgbClr val="0080CC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に</a:t>
            </a:r>
            <a:r>
              <a:rPr lang="ja-JP" altLang="en-US" sz="1200" dirty="0" smtClean="0">
                <a:solidFill>
                  <a:srgbClr val="0080CC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指導。</a:t>
            </a:r>
            <a:endParaRPr lang="en-US" altLang="ja-JP" sz="1200" dirty="0" smtClean="0">
              <a:solidFill>
                <a:srgbClr val="0080CC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200" dirty="0">
                <a:solidFill>
                  <a:srgbClr val="0080CC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1200" dirty="0" smtClean="0">
                <a:solidFill>
                  <a:srgbClr val="0080CC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安心してご応募下さい。</a:t>
            </a:r>
            <a:endParaRPr lang="ja-JP" altLang="en-US" sz="1200" dirty="0">
              <a:solidFill>
                <a:srgbClr val="0080CC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6487887" y="6324483"/>
            <a:ext cx="4360602" cy="1372251"/>
            <a:chOff x="7495672" y="8045710"/>
            <a:chExt cx="4360602" cy="1372251"/>
          </a:xfrm>
        </p:grpSpPr>
        <p:sp>
          <p:nvSpPr>
            <p:cNvPr id="47" name="正方形/長方形 46"/>
            <p:cNvSpPr/>
            <p:nvPr/>
          </p:nvSpPr>
          <p:spPr>
            <a:xfrm>
              <a:off x="7495672" y="8045710"/>
              <a:ext cx="4360602" cy="13722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7621713" y="8254272"/>
              <a:ext cx="29546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dirty="0" smtClean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ハローワーク泉佐野</a:t>
              </a:r>
              <a:endParaRPr lang="ja-JP" altLang="en-US" sz="24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7710379" y="8675020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800" dirty="0" smtClean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職業相談部門</a:t>
              </a:r>
              <a:endParaRPr lang="ja-JP" altLang="en-US" sz="18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9223521" y="8963565"/>
              <a:ext cx="26276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TEL </a:t>
              </a:r>
              <a:r>
                <a:rPr lang="en-US" altLang="ja-JP" sz="2000" dirty="0" smtClean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072-463-0565</a:t>
              </a:r>
              <a:endParaRPr lang="ja-JP" altLang="en-US" sz="20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9695861" y="8660567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800" dirty="0" smtClean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部門</a:t>
              </a:r>
              <a:r>
                <a:rPr lang="ja-JP" altLang="en-US" sz="1800" dirty="0" smtClean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コード４１＃</a:t>
              </a:r>
              <a:endParaRPr lang="ja-JP" altLang="en-US" sz="18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cxnSp>
        <p:nvCxnSpPr>
          <p:cNvPr id="20" name="直線コネクタ 19"/>
          <p:cNvCxnSpPr/>
          <p:nvPr/>
        </p:nvCxnSpPr>
        <p:spPr>
          <a:xfrm rot="60000" flipV="1">
            <a:off x="412311" y="5433646"/>
            <a:ext cx="3304460" cy="648476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右矢印 26"/>
          <p:cNvSpPr/>
          <p:nvPr/>
        </p:nvSpPr>
        <p:spPr>
          <a:xfrm>
            <a:off x="6487887" y="6065476"/>
            <a:ext cx="1384300" cy="515240"/>
          </a:xfrm>
          <a:prstGeom prst="rightArrow">
            <a:avLst>
              <a:gd name="adj1" fmla="val 50000"/>
              <a:gd name="adj2" fmla="val 3475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>
                <a:solidFill>
                  <a:schemeClr val="tx1"/>
                </a:solidFill>
              </a:rPr>
              <a:t>お問い合わせは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568583" y="133350"/>
            <a:ext cx="1004167" cy="360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smtClean="0">
                <a:solidFill>
                  <a:schemeClr val="tx1"/>
                </a:solidFill>
                <a:latin typeface="+mj-ea"/>
                <a:ea typeface="+mj-ea"/>
              </a:rPr>
              <a:t>別紙１</a:t>
            </a:r>
            <a:endParaRPr kumimoji="1" lang="ja-JP" altLang="en-US" sz="1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7929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/>
          <p:nvPr/>
        </p:nvGrpSpPr>
        <p:grpSpPr>
          <a:xfrm>
            <a:off x="9163" y="12305"/>
            <a:ext cx="10908309" cy="7779945"/>
            <a:chOff x="6532" y="17262"/>
            <a:chExt cx="7776000" cy="10913844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6532" y="17262"/>
              <a:ext cx="7776000" cy="10913844"/>
              <a:chOff x="6532" y="17262"/>
              <a:chExt cx="7776000" cy="10913844"/>
            </a:xfrm>
          </p:grpSpPr>
          <p:pic>
            <p:nvPicPr>
              <p:cNvPr id="3" name="図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2" y="17262"/>
                <a:ext cx="7776000" cy="10913844"/>
              </a:xfrm>
              <a:prstGeom prst="rect">
                <a:avLst/>
              </a:prstGeom>
            </p:spPr>
          </p:pic>
          <p:pic>
            <p:nvPicPr>
              <p:cNvPr id="4" name="図 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633" t="48570" r="8122" b="35028"/>
              <a:stretch/>
            </p:blipFill>
            <p:spPr>
              <a:xfrm>
                <a:off x="4051426" y="6509442"/>
                <a:ext cx="1145373" cy="1346112"/>
              </a:xfrm>
              <a:prstGeom prst="rect">
                <a:avLst/>
              </a:prstGeom>
            </p:spPr>
          </p:pic>
          <p:pic>
            <p:nvPicPr>
              <p:cNvPr id="5" name="図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528" t="47619" r="24401" b="45299"/>
              <a:stretch/>
            </p:blipFill>
            <p:spPr>
              <a:xfrm>
                <a:off x="4145280" y="6165438"/>
                <a:ext cx="1249680" cy="772949"/>
              </a:xfrm>
              <a:prstGeom prst="rect">
                <a:avLst/>
              </a:prstGeom>
            </p:spPr>
          </p:pic>
          <p:pic>
            <p:nvPicPr>
              <p:cNvPr id="6" name="図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528" t="47619" r="24401" b="45299"/>
              <a:stretch/>
            </p:blipFill>
            <p:spPr>
              <a:xfrm>
                <a:off x="3757719" y="6620177"/>
                <a:ext cx="1249680" cy="1109091"/>
              </a:xfrm>
              <a:prstGeom prst="rect">
                <a:avLst/>
              </a:prstGeom>
            </p:spPr>
          </p:pic>
          <p:pic>
            <p:nvPicPr>
              <p:cNvPr id="7" name="図 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97" r="2261" b="72174"/>
              <a:stretch/>
            </p:blipFill>
            <p:spPr>
              <a:xfrm>
                <a:off x="3095519" y="610214"/>
                <a:ext cx="1781281" cy="4622186"/>
              </a:xfrm>
              <a:prstGeom prst="rect">
                <a:avLst/>
              </a:prstGeom>
            </p:spPr>
          </p:pic>
          <p:pic>
            <p:nvPicPr>
              <p:cNvPr id="8" name="図 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97" r="2261" b="72174"/>
              <a:stretch/>
            </p:blipFill>
            <p:spPr>
              <a:xfrm>
                <a:off x="2988840" y="5149850"/>
                <a:ext cx="1635272" cy="831850"/>
              </a:xfrm>
              <a:prstGeom prst="rect">
                <a:avLst/>
              </a:prstGeom>
            </p:spPr>
          </p:pic>
          <p:pic>
            <p:nvPicPr>
              <p:cNvPr id="9" name="図 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97" r="2261" b="72174"/>
              <a:stretch/>
            </p:blipFill>
            <p:spPr>
              <a:xfrm>
                <a:off x="3217440" y="6108700"/>
                <a:ext cx="973560" cy="539750"/>
              </a:xfrm>
              <a:prstGeom prst="rect">
                <a:avLst/>
              </a:prstGeom>
            </p:spPr>
          </p:pic>
          <p:pic>
            <p:nvPicPr>
              <p:cNvPr id="10" name="図 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97" r="2261" b="72174"/>
              <a:stretch/>
            </p:blipFill>
            <p:spPr>
              <a:xfrm>
                <a:off x="2798340" y="6559550"/>
                <a:ext cx="973560" cy="927100"/>
              </a:xfrm>
              <a:prstGeom prst="rect">
                <a:avLst/>
              </a:prstGeom>
            </p:spPr>
          </p:pic>
        </p:grpSp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97" r="2261" b="72174"/>
            <a:stretch/>
          </p:blipFill>
          <p:spPr>
            <a:xfrm>
              <a:off x="2879423" y="5022390"/>
              <a:ext cx="1813347" cy="1181290"/>
            </a:xfrm>
            <a:prstGeom prst="rect">
              <a:avLst/>
            </a:prstGeom>
          </p:spPr>
        </p:pic>
      </p:grpSp>
      <p:sp>
        <p:nvSpPr>
          <p:cNvPr id="14" name="正方形/長方形 13"/>
          <p:cNvSpPr/>
          <p:nvPr/>
        </p:nvSpPr>
        <p:spPr>
          <a:xfrm>
            <a:off x="7568144" y="472092"/>
            <a:ext cx="1723549" cy="301731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とびっきり</a:t>
            </a:r>
            <a:r>
              <a:rPr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endParaRPr lang="en-US" altLang="ja-JP" sz="1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2400"/>
              </a:lnSpc>
            </a:pP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笑顔のために！</a:t>
            </a:r>
            <a:endParaRPr lang="en-US" altLang="ja-JP" sz="1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2400"/>
              </a:lnSpc>
            </a:pPr>
            <a:endParaRPr lang="ja-JP" altLang="en-US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2400"/>
              </a:lnSpc>
            </a:pPr>
            <a:r>
              <a:rPr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あなたの優しさや誠実さを、</a:t>
            </a:r>
            <a:endParaRPr lang="ja-JP" altLang="en-US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2400"/>
              </a:lnSpc>
            </a:pPr>
            <a:r>
              <a:rPr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ここで力に変えて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みませんか。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5900712" y="290320"/>
            <a:ext cx="1015663" cy="6671057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5400" dirty="0" smtClean="0">
                <a:solidFill>
                  <a:srgbClr val="0070C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○○会 デイサービス</a:t>
            </a:r>
            <a:endParaRPr lang="ja-JP" altLang="en-US" sz="5400" dirty="0">
              <a:solidFill>
                <a:srgbClr val="0070C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3" t="1144" r="3828" b="75118"/>
          <a:stretch/>
        </p:blipFill>
        <p:spPr>
          <a:xfrm>
            <a:off x="549419" y="4335849"/>
            <a:ext cx="3614985" cy="1846855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7878164" y="4466229"/>
            <a:ext cx="2268854" cy="1001365"/>
          </a:xfrm>
          <a:prstGeom prst="rect">
            <a:avLst/>
          </a:prstGeom>
          <a:solidFill>
            <a:srgbClr val="645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写真を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入れて</a:t>
            </a:r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ください</a:t>
            </a:r>
            <a:endParaRPr lang="ja-JP" altLang="en-US" sz="1200" dirty="0"/>
          </a:p>
        </p:txBody>
      </p:sp>
      <p:sp>
        <p:nvSpPr>
          <p:cNvPr id="29" name="正方形/長方形 28"/>
          <p:cNvSpPr/>
          <p:nvPr/>
        </p:nvSpPr>
        <p:spPr>
          <a:xfrm>
            <a:off x="549419" y="6524105"/>
            <a:ext cx="122272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お気軽に</a:t>
            </a:r>
          </a:p>
          <a:p>
            <a:pPr algn="ctr"/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ご相談</a:t>
            </a:r>
          </a:p>
          <a:p>
            <a:pPr algn="ctr"/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ください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6841260" y="6430074"/>
            <a:ext cx="4338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施設見学も随時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受付中</a:t>
            </a:r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です。</a:t>
            </a:r>
            <a:endParaRPr lang="en-US" altLang="ja-JP" sz="1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私たちのサービスを是非一度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ご覧</a:t>
            </a:r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ください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825008" y="6982070"/>
            <a:ext cx="46383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solidFill>
                  <a:srgbClr val="FFF000"/>
                </a:solidFill>
              </a:rPr>
              <a:t>TEL</a:t>
            </a:r>
            <a:r>
              <a:rPr lang="en-US" altLang="zh-TW" sz="2800" dirty="0">
                <a:solidFill>
                  <a:srgbClr val="FFF000"/>
                </a:solidFill>
              </a:rPr>
              <a:t> </a:t>
            </a:r>
            <a:r>
              <a:rPr lang="en-US" altLang="zh-TW" sz="2800" dirty="0" smtClean="0">
                <a:solidFill>
                  <a:srgbClr val="FFF000"/>
                </a:solidFill>
              </a:rPr>
              <a:t> </a:t>
            </a:r>
            <a:r>
              <a:rPr lang="en-US" altLang="zh-TW" sz="4400" dirty="0" smtClean="0">
                <a:solidFill>
                  <a:srgbClr val="FFF000"/>
                </a:solidFill>
              </a:rPr>
              <a:t>072-463-0565</a:t>
            </a:r>
            <a:endParaRPr lang="ja-JP" altLang="en-US" sz="4400" dirty="0">
              <a:solidFill>
                <a:srgbClr val="FFF000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5468926" y="7110735"/>
            <a:ext cx="490923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ハローワーク泉佐野</a:t>
            </a:r>
            <a:r>
              <a:rPr lang="en-US" altLang="ja-JP" sz="2000" dirty="0" smtClean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 </a:t>
            </a:r>
            <a:r>
              <a:rPr lang="ja-JP" altLang="en-US" sz="1600" dirty="0" smtClean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  職業相談部門</a:t>
            </a:r>
            <a:endParaRPr lang="en-US" altLang="ja-JP" sz="1800" dirty="0" smtClean="0">
              <a:solidFill>
                <a:schemeClr val="bg1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lang="en-US" altLang="ja-JP" sz="1400" dirty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 </a:t>
            </a:r>
            <a:r>
              <a:rPr lang="en-US" altLang="ja-JP" sz="1400" dirty="0" smtClean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                         </a:t>
            </a:r>
            <a:r>
              <a:rPr lang="ja-JP" altLang="en-US" sz="1400" dirty="0" smtClean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    部門</a:t>
            </a:r>
            <a:r>
              <a:rPr lang="ja-JP" altLang="en-US" sz="1400" dirty="0" smtClean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コード４１＃</a:t>
            </a:r>
            <a:endParaRPr lang="ja-JP" altLang="en-US" sz="1400" dirty="0">
              <a:solidFill>
                <a:schemeClr val="bg1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pic>
        <p:nvPicPr>
          <p:cNvPr id="16" name="Picture 2" descr="E:\USR\KKXPCS\デスクトップ\写真\shisetu4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860" y="3946666"/>
            <a:ext cx="2960391" cy="222179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3" t="1144" r="3828" b="75118"/>
          <a:stretch/>
        </p:blipFill>
        <p:spPr>
          <a:xfrm>
            <a:off x="701819" y="2495641"/>
            <a:ext cx="3614985" cy="1846855"/>
          </a:xfrm>
          <a:prstGeom prst="rect">
            <a:avLst/>
          </a:prstGeom>
        </p:spPr>
      </p:pic>
      <p:pic>
        <p:nvPicPr>
          <p:cNvPr id="1027" name="Picture 3" descr="E:\USR\KKXPCS\デスクトップ\写真\IMG_17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327" t="20943" r="5557"/>
          <a:stretch/>
        </p:blipFill>
        <p:spPr bwMode="auto">
          <a:xfrm>
            <a:off x="4107544" y="2504336"/>
            <a:ext cx="1775767" cy="22362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USR\KKXPCS\デスクトップ\写真\201561214955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97" y="276672"/>
            <a:ext cx="3914775" cy="223837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角丸四角形 19"/>
          <p:cNvSpPr/>
          <p:nvPr/>
        </p:nvSpPr>
        <p:spPr>
          <a:xfrm>
            <a:off x="1831020" y="4946036"/>
            <a:ext cx="3852391" cy="1878151"/>
          </a:xfrm>
          <a:prstGeom prst="roundRect">
            <a:avLst/>
          </a:prstGeom>
          <a:solidFill>
            <a:srgbClr val="66FFFF"/>
          </a:solidFill>
          <a:ln w="34925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メモ 30"/>
          <p:cNvSpPr/>
          <p:nvPr/>
        </p:nvSpPr>
        <p:spPr>
          <a:xfrm rot="20875193">
            <a:off x="545747" y="2587806"/>
            <a:ext cx="3452574" cy="2322128"/>
          </a:xfrm>
          <a:prstGeom prst="foldedCorner">
            <a:avLst/>
          </a:prstGeom>
          <a:solidFill>
            <a:srgbClr val="FFCCFF"/>
          </a:solidFill>
          <a:ln w="444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 rot="20880000">
            <a:off x="385643" y="2820967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★ここがポイント★</a:t>
            </a:r>
            <a:endParaRPr lang="ja-JP" altLang="en-US" sz="2000" b="1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 rot="20820000">
            <a:off x="624231" y="3378226"/>
            <a:ext cx="3297058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ja-JP" altLang="en-US" sz="1600" b="1" dirty="0">
                <a:solidFill>
                  <a:srgbClr val="FF66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無資格・未経験 大歓迎！</a:t>
            </a:r>
          </a:p>
          <a:p>
            <a:pPr>
              <a:lnSpc>
                <a:spcPts val="1600"/>
              </a:lnSpc>
            </a:pPr>
            <a:r>
              <a:rPr lang="ja-JP" altLang="en-US" sz="12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未経験からのスタートの方がほとんどです。</a:t>
            </a:r>
            <a:endParaRPr lang="en-US" altLang="ja-JP" sz="1200" dirty="0" smtClean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2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定年制がないので長く働ける環境が</a:t>
            </a:r>
            <a:r>
              <a:rPr lang="ja-JP" altLang="en-US" sz="12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あります。入職後の研修も充実、資格取得の為の研修制度も整っています</a:t>
            </a:r>
            <a:r>
              <a:rPr lang="ja-JP" altLang="en-US" sz="12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。</a:t>
            </a:r>
            <a:endParaRPr lang="ja-JP" altLang="en-US" sz="12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856094" y="5401116"/>
            <a:ext cx="3927578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ja-JP" altLang="en-US" sz="11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日勤</a:t>
            </a:r>
            <a:r>
              <a:rPr lang="ja-JP" altLang="en-US" sz="11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のみの</a:t>
            </a:r>
            <a:r>
              <a:rPr lang="ja-JP" altLang="en-US" sz="11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勤務体系、交通費</a:t>
            </a:r>
            <a:r>
              <a:rPr lang="ja-JP" altLang="en-US" sz="11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全額</a:t>
            </a:r>
            <a:r>
              <a:rPr lang="ja-JP" altLang="en-US" sz="11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支給、残業</a:t>
            </a:r>
            <a:r>
              <a:rPr lang="ja-JP" altLang="en-US" sz="11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はほぼありません。</a:t>
            </a:r>
            <a:endParaRPr lang="en-US" altLang="ja-JP" sz="11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1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将来、介護のスペシャリストは勿論、継続して働いて頂けるよう、希望に合わせた勤務条件の変更など、キャリアの新たなステージもご用意できます</a:t>
            </a:r>
            <a:r>
              <a:rPr lang="ja-JP" altLang="en-US" sz="11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。入職後の研修も充実、資格取得の為の研修制度も整っています。現在活躍している方のほとんどが未経験からのスタートです</a:t>
            </a:r>
            <a:r>
              <a:rPr lang="ja-JP" altLang="en-US" sz="11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。</a:t>
            </a:r>
            <a:endParaRPr lang="ja-JP" altLang="en-US" sz="11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1990378" y="5157598"/>
            <a:ext cx="1707519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400"/>
              </a:lnSpc>
            </a:pPr>
            <a:r>
              <a:rPr lang="ja-JP" alt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待遇面が充実</a:t>
            </a:r>
          </a:p>
        </p:txBody>
      </p:sp>
      <p:sp>
        <p:nvSpPr>
          <p:cNvPr id="38" name="角丸四角形 37"/>
          <p:cNvSpPr/>
          <p:nvPr/>
        </p:nvSpPr>
        <p:spPr>
          <a:xfrm>
            <a:off x="10121097" y="1528550"/>
            <a:ext cx="690158" cy="10649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ュ</a:t>
            </a:r>
            <a:endParaRPr kumimoji="1" lang="ja-JP" altLang="en-US" sz="2400" dirty="0">
              <a:solidFill>
                <a:schemeClr val="bg1"/>
              </a:solidFill>
              <a:latin typeface="ＤＨＰ平成明朝体W7" panose="02020700000000000000" pitchFamily="18" charset="-128"/>
              <a:ea typeface="ＤＨＰ平成明朝体W7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977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" y="248398"/>
            <a:ext cx="10938656" cy="684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 descr="E:\USR\KKXPCS\デスクトップ\yodo\IMG_1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33000"/>
                    </a14:imgEffect>
                    <a14:imgEffect>
                      <a14:brightnessContrast bright="24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398" y="645870"/>
            <a:ext cx="4439629" cy="333197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USR\KKXPCS\デスクトップ\yodo\fn-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68000"/>
                    </a14:imgEffect>
                    <a14:imgEffect>
                      <a14:saturation sat="66000"/>
                    </a14:imgEffect>
                    <a14:imgEffect>
                      <a14:brightnessContrast bright="25000"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71" y="646671"/>
            <a:ext cx="3695052" cy="492673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90" y="6995983"/>
            <a:ext cx="10978978" cy="85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877944" y="7128802"/>
            <a:ext cx="495222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900" dirty="0" smtClean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rPr>
              <a:t>ハローワーク泉佐野</a:t>
            </a:r>
            <a:r>
              <a:rPr lang="ja-JP" altLang="en-US" sz="2000" dirty="0" smtClean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rPr>
              <a:t>職業相談部門</a:t>
            </a:r>
            <a:endParaRPr lang="en-US" sz="2900" dirty="0">
              <a:solidFill>
                <a:schemeClr val="bg1"/>
              </a:solidFill>
              <a:latin typeface="HGPSoeiKakugothicUB" pitchFamily="50" charset="-128"/>
              <a:ea typeface="HGPSoeiKakugothicUB" pitchFamily="50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946186" y="6911879"/>
            <a:ext cx="3366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latin typeface="+mn-ea"/>
              </a:rPr>
              <a:t>072-463-0565</a:t>
            </a:r>
          </a:p>
          <a:p>
            <a:r>
              <a:rPr lang="ja-JP" altLang="en-US" sz="2400" b="1" dirty="0" smtClean="0">
                <a:solidFill>
                  <a:schemeClr val="bg1"/>
                </a:solidFill>
                <a:latin typeface="+mn-ea"/>
              </a:rPr>
              <a:t>　　（部門コード</a:t>
            </a:r>
            <a:r>
              <a:rPr lang="en-US" altLang="ja-JP" sz="2400" b="1" dirty="0" smtClean="0">
                <a:solidFill>
                  <a:schemeClr val="bg1"/>
                </a:solidFill>
                <a:latin typeface="+mn-ea"/>
              </a:rPr>
              <a:t>41#</a:t>
            </a:r>
            <a:r>
              <a:rPr lang="ja-JP" altLang="en-US" sz="2400" b="1" dirty="0" smtClean="0">
                <a:solidFill>
                  <a:schemeClr val="bg1"/>
                </a:solidFill>
                <a:latin typeface="+mn-ea"/>
              </a:rPr>
              <a:t>）</a:t>
            </a:r>
            <a:endParaRPr lang="en-US" sz="24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1176770" y="4176788"/>
            <a:ext cx="2525072" cy="1283132"/>
            <a:chOff x="1120965" y="4066438"/>
            <a:chExt cx="2525072" cy="1283132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965" y="4066438"/>
              <a:ext cx="2525072" cy="1283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1433005" y="4346469"/>
              <a:ext cx="196955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 smtClean="0">
                  <a:solidFill>
                    <a:schemeClr val="bg1"/>
                  </a:solidFill>
                  <a:latin typeface="HGPSoeiKakugothicUB" pitchFamily="50" charset="-128"/>
                  <a:ea typeface="HGPSoeiKakugothicUB" pitchFamily="50" charset="-128"/>
                </a:rPr>
                <a:t>正社員・</a:t>
              </a:r>
              <a:endParaRPr lang="en-US" altLang="ja-JP" sz="2000" dirty="0" smtClean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endParaRPr>
            </a:p>
            <a:p>
              <a:pPr algn="ctr"/>
              <a:r>
                <a:rPr lang="ja-JP" altLang="en-US" sz="2000" dirty="0" smtClean="0">
                  <a:solidFill>
                    <a:schemeClr val="bg1"/>
                  </a:solidFill>
                  <a:latin typeface="HGPSoeiKakugothicUB" pitchFamily="50" charset="-128"/>
                  <a:ea typeface="HGPSoeiKakugothicUB" pitchFamily="50" charset="-128"/>
                </a:rPr>
                <a:t>定年制なし</a:t>
              </a:r>
              <a:endParaRPr lang="en-US" sz="2000" dirty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endParaRPr>
            </a:p>
          </p:txBody>
        </p:sp>
      </p:grp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80" y="5738592"/>
            <a:ext cx="4313019" cy="59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7723" y="5710484"/>
            <a:ext cx="400110" cy="6184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rPr>
              <a:t>日 </a:t>
            </a:r>
            <a:r>
              <a:rPr lang="ja-JP" altLang="en-US" sz="1400" dirty="0" smtClean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rPr>
              <a:t>時</a:t>
            </a:r>
            <a:endParaRPr lang="en-US" sz="1400" dirty="0">
              <a:solidFill>
                <a:schemeClr val="bg1"/>
              </a:solidFill>
              <a:latin typeface="HGPSoeiKakugothicUB" pitchFamily="50" charset="-128"/>
              <a:ea typeface="HGPSoeiKakugothicUB" pitchFamily="50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61320" y="5815009"/>
            <a:ext cx="3989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○</a:t>
            </a:r>
            <a:r>
              <a:rPr lang="zh-CN" altLang="en-US" sz="2000" dirty="0" smtClean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月</a:t>
            </a:r>
            <a:r>
              <a:rPr lang="ja-JP" altLang="en-US" sz="2000" dirty="0" smtClean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○</a:t>
            </a:r>
            <a:r>
              <a:rPr lang="zh-CN" altLang="en-US" sz="2000" dirty="0" smtClean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日（</a:t>
            </a:r>
            <a:r>
              <a:rPr lang="ja-JP" altLang="en-US" sz="2000" dirty="0" smtClean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○</a:t>
            </a:r>
            <a:r>
              <a:rPr lang="zh-CN" altLang="en-US" sz="2000" dirty="0" smtClean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）</a:t>
            </a:r>
            <a:r>
              <a:rPr lang="ja-JP" altLang="en-US" sz="20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　</a:t>
            </a:r>
            <a:r>
              <a:rPr lang="ja-JP" altLang="en-US" sz="2000" dirty="0" smtClean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○時～○時</a:t>
            </a:r>
            <a:r>
              <a:rPr lang="zh-CN" altLang="en-US" sz="20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　</a:t>
            </a:r>
            <a:endParaRPr lang="en-US" sz="2000" dirty="0">
              <a:solidFill>
                <a:srgbClr val="009944"/>
              </a:solidFill>
              <a:latin typeface="HGPSoeiKakugothicUB" pitchFamily="50" charset="-128"/>
              <a:ea typeface="HGPSoeiKakugothicUB" pitchFamily="50" charset="-128"/>
            </a:endParaRPr>
          </a:p>
        </p:txBody>
      </p:sp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80" y="6365975"/>
            <a:ext cx="4313019" cy="59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6954501" y="7291022"/>
            <a:ext cx="710503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009139"/>
                </a:solidFill>
                <a:latin typeface="MS PGothic" pitchFamily="34" charset="-128"/>
                <a:ea typeface="MS PGothic" pitchFamily="34" charset="-128"/>
              </a:rPr>
              <a:t>TEL</a:t>
            </a:r>
            <a:endParaRPr lang="en-US" sz="2000" dirty="0">
              <a:solidFill>
                <a:srgbClr val="009139"/>
              </a:solidFill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7462" y="6312253"/>
            <a:ext cx="400110" cy="6950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rPr>
              <a:t>場 所</a:t>
            </a:r>
            <a:endParaRPr lang="en-US" sz="1400" dirty="0">
              <a:solidFill>
                <a:schemeClr val="bg1"/>
              </a:solidFill>
              <a:latin typeface="HGPSoeiKakugothicUB" pitchFamily="50" charset="-128"/>
              <a:ea typeface="HGPSoeiKakugothicUB" pitchFamily="50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00608" y="6451788"/>
            <a:ext cx="3989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ハローワーク泉佐野</a:t>
            </a:r>
            <a:r>
              <a:rPr lang="ja-JP" altLang="en-US" sz="20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　</a:t>
            </a:r>
            <a:r>
              <a:rPr lang="ja-JP" altLang="en-US" sz="2000" dirty="0" smtClean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２階会議室</a:t>
            </a:r>
            <a:endParaRPr lang="en-US" altLang="ja-JP" sz="2000" dirty="0" smtClean="0">
              <a:solidFill>
                <a:srgbClr val="009944"/>
              </a:solidFill>
              <a:latin typeface="HGPSoeiKakugothicUB" pitchFamily="50" charset="-128"/>
              <a:ea typeface="HGPSoeiKakugothicUB" pitchFamily="50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46" y="0"/>
            <a:ext cx="10973634" cy="48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43" y="32955"/>
            <a:ext cx="108566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　　　　　　　　　　</a:t>
            </a:r>
            <a:r>
              <a:rPr lang="ja-JP" altLang="en-US" sz="2200" b="1" dirty="0" smtClean="0">
                <a:solidFill>
                  <a:srgbClr val="FFFFCC"/>
                </a:solidFill>
                <a:latin typeface="MS PGothic" pitchFamily="34" charset="-128"/>
                <a:ea typeface="MS PGothic" pitchFamily="34" charset="-128"/>
              </a:rPr>
              <a:t>長く働きたい方に朗報！　　　　　　</a:t>
            </a:r>
            <a:r>
              <a:rPr lang="en-US" altLang="ja-JP" sz="1600" b="1" dirty="0" smtClean="0">
                <a:solidFill>
                  <a:srgbClr val="FFFFCC"/>
                </a:solidFill>
                <a:latin typeface="MS PGothic" pitchFamily="34" charset="-128"/>
                <a:ea typeface="MS PGothic" pitchFamily="34" charset="-128"/>
              </a:rPr>
              <a:t>【</a:t>
            </a:r>
            <a:r>
              <a:rPr lang="ja-JP" altLang="en-US" sz="1600" b="1" dirty="0" smtClean="0">
                <a:solidFill>
                  <a:srgbClr val="FFFFCC"/>
                </a:solidFill>
                <a:latin typeface="MS PGothic" pitchFamily="34" charset="-128"/>
                <a:ea typeface="MS PGothic" pitchFamily="34" charset="-128"/>
              </a:rPr>
              <a:t>警備業界ミニ面接会特集</a:t>
            </a:r>
            <a:r>
              <a:rPr lang="en-US" altLang="ja-JP" sz="1600" b="1" dirty="0" smtClean="0">
                <a:solidFill>
                  <a:srgbClr val="FFFFCC"/>
                </a:solidFill>
                <a:latin typeface="MS PGothic" pitchFamily="34" charset="-128"/>
                <a:ea typeface="MS PGothic" pitchFamily="34" charset="-128"/>
              </a:rPr>
              <a:t>】</a:t>
            </a:r>
            <a:endParaRPr lang="en-US" sz="2200" b="1" dirty="0">
              <a:solidFill>
                <a:srgbClr val="FFFFCC"/>
              </a:solidFill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132675" y="1353648"/>
            <a:ext cx="65405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株式会社 ●●●●</a:t>
            </a:r>
            <a:endParaRPr lang="ja-JP" altLang="en-U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CC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6278" y="640438"/>
            <a:ext cx="7631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 smtClean="0">
                <a:ln w="18000">
                  <a:solidFill>
                    <a:srgbClr val="009139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>関西一円に事業展開！</a:t>
            </a:r>
            <a:endParaRPr lang="en-US" sz="4000" b="1" dirty="0">
              <a:ln w="18000">
                <a:solidFill>
                  <a:srgbClr val="009139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S PGothic" pitchFamily="34" charset="-128"/>
              <a:ea typeface="MS PGothic" pitchFamily="34" charset="-128"/>
            </a:endParaRPr>
          </a:p>
        </p:txBody>
      </p:sp>
      <p:pic>
        <p:nvPicPr>
          <p:cNvPr id="16" name="Picture 4" descr="E:\USR\KKXPCS\デスクトップ\yodo\shisetu4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50000"/>
                    </a14:imgEffect>
                    <a14:imgEffect>
                      <a14:brightnessContrast bright="35000" contras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460" y="4649114"/>
            <a:ext cx="2964120" cy="222459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グループ化 18"/>
          <p:cNvGrpSpPr/>
          <p:nvPr/>
        </p:nvGrpSpPr>
        <p:grpSpPr>
          <a:xfrm rot="931159">
            <a:off x="7174721" y="2847884"/>
            <a:ext cx="3429326" cy="1539758"/>
            <a:chOff x="-2608304" y="3610730"/>
            <a:chExt cx="3429326" cy="1539758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-2608304" y="3610730"/>
              <a:ext cx="3429326" cy="1539758"/>
              <a:chOff x="7139301" y="2553781"/>
              <a:chExt cx="3429326" cy="1539758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9301" y="2553781"/>
                <a:ext cx="3429326" cy="15397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 rot="21307549">
                <a:off x="7500433" y="2964565"/>
                <a:ext cx="2840530" cy="951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ja-JP" altLang="en-US" sz="1600" dirty="0">
                    <a:latin typeface="MS PGothic" pitchFamily="34" charset="-128"/>
                    <a:ea typeface="MS PGothic" pitchFamily="34" charset="-128"/>
                  </a:rPr>
                  <a:t>平均</a:t>
                </a:r>
                <a:r>
                  <a:rPr lang="ja-JP" altLang="en-US" sz="1600" dirty="0" smtClean="0">
                    <a:latin typeface="MS PGothic" pitchFamily="34" charset="-128"/>
                    <a:ea typeface="MS PGothic" pitchFamily="34" charset="-128"/>
                  </a:rPr>
                  <a:t>年齢</a:t>
                </a:r>
                <a:r>
                  <a:rPr lang="en-US" altLang="ja-JP" sz="1600" dirty="0" smtClean="0">
                    <a:latin typeface="MS PGothic" pitchFamily="34" charset="-128"/>
                    <a:ea typeface="MS PGothic" pitchFamily="34" charset="-128"/>
                  </a:rPr>
                  <a:t>50</a:t>
                </a:r>
                <a:r>
                  <a:rPr lang="ja-JP" altLang="en-US" sz="1600" dirty="0" smtClean="0">
                    <a:latin typeface="MS PGothic" pitchFamily="34" charset="-128"/>
                    <a:ea typeface="MS PGothic" pitchFamily="34" charset="-128"/>
                  </a:rPr>
                  <a:t>代</a:t>
                </a:r>
                <a:endParaRPr lang="en-US" altLang="ja-JP" sz="1600" dirty="0" smtClean="0">
                  <a:latin typeface="MS PGothic" pitchFamily="34" charset="-128"/>
                  <a:ea typeface="MS PGothic" pitchFamily="34" charset="-128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n-US" altLang="ja-JP" sz="1600" dirty="0">
                    <a:latin typeface="MS PGothic" pitchFamily="34" charset="-128"/>
                    <a:ea typeface="MS PGothic" pitchFamily="34" charset="-128"/>
                  </a:rPr>
                  <a:t>9</a:t>
                </a:r>
                <a:r>
                  <a:rPr lang="ja-JP" altLang="en-US" sz="1600" dirty="0" smtClean="0">
                    <a:latin typeface="MS PGothic" pitchFamily="34" charset="-128"/>
                    <a:ea typeface="MS PGothic" pitchFamily="34" charset="-128"/>
                  </a:rPr>
                  <a:t>割が</a:t>
                </a:r>
                <a:r>
                  <a:rPr lang="ja-JP" altLang="en-US" sz="1600" dirty="0">
                    <a:latin typeface="MS PGothic" pitchFamily="34" charset="-128"/>
                    <a:ea typeface="MS PGothic" pitchFamily="34" charset="-128"/>
                  </a:rPr>
                  <a:t>未経験</a:t>
                </a:r>
                <a:r>
                  <a:rPr lang="ja-JP" altLang="en-US" sz="1600" dirty="0" smtClean="0">
                    <a:latin typeface="MS PGothic" pitchFamily="34" charset="-128"/>
                    <a:ea typeface="MS PGothic" pitchFamily="34" charset="-128"/>
                  </a:rPr>
                  <a:t>入社</a:t>
                </a:r>
                <a:endParaRPr lang="en-US" altLang="ja-JP" sz="1600" dirty="0" smtClean="0">
                  <a:latin typeface="MS PGothic" pitchFamily="34" charset="-128"/>
                  <a:ea typeface="MS PGothic" pitchFamily="34" charset="-128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altLang="ja-JP" sz="1400" dirty="0" smtClean="0">
                  <a:latin typeface="MS PGothic" pitchFamily="34" charset="-128"/>
                  <a:ea typeface="MS PGothic" pitchFamily="34" charset="-128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ja-JP" altLang="en-US" sz="1600" dirty="0">
                    <a:latin typeface="MS PGothic" pitchFamily="34" charset="-128"/>
                    <a:ea typeface="MS PGothic" pitchFamily="34" charset="-128"/>
                  </a:rPr>
                  <a:t>安心</a:t>
                </a:r>
                <a:r>
                  <a:rPr lang="ja-JP" altLang="en-US" sz="1600" dirty="0" smtClean="0">
                    <a:latin typeface="MS PGothic" pitchFamily="34" charset="-128"/>
                    <a:ea typeface="MS PGothic" pitchFamily="34" charset="-128"/>
                  </a:rPr>
                  <a:t>してご応募ください</a:t>
                </a:r>
                <a:endParaRPr lang="en-US" altLang="ja-JP" sz="1600" dirty="0" smtClean="0">
                  <a:latin typeface="MS PGothic" pitchFamily="34" charset="-128"/>
                  <a:ea typeface="MS PGothic" pitchFamily="34" charset="-128"/>
                </a:endParaRPr>
              </a:p>
            </p:txBody>
          </p:sp>
        </p:grpSp>
        <p:cxnSp>
          <p:nvCxnSpPr>
            <p:cNvPr id="11" name="直線コネクタ 10"/>
            <p:cNvCxnSpPr/>
            <p:nvPr/>
          </p:nvCxnSpPr>
          <p:spPr>
            <a:xfrm rot="60000" flipV="1">
              <a:off x="-2039984" y="4470315"/>
              <a:ext cx="2527801" cy="241354"/>
            </a:xfrm>
            <a:prstGeom prst="line">
              <a:avLst/>
            </a:prstGeom>
            <a:ln w="38100" cmpd="tri">
              <a:solidFill>
                <a:srgbClr val="A472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グループ化 14"/>
          <p:cNvGrpSpPr/>
          <p:nvPr/>
        </p:nvGrpSpPr>
        <p:grpSpPr>
          <a:xfrm>
            <a:off x="468465" y="7132277"/>
            <a:ext cx="1415971" cy="534311"/>
            <a:chOff x="-112556" y="7005061"/>
            <a:chExt cx="2737728" cy="534311"/>
          </a:xfrm>
        </p:grpSpPr>
        <p:sp>
          <p:nvSpPr>
            <p:cNvPr id="14" name="右矢印吹き出し 13"/>
            <p:cNvSpPr/>
            <p:nvPr/>
          </p:nvSpPr>
          <p:spPr>
            <a:xfrm>
              <a:off x="-111319" y="7005061"/>
              <a:ext cx="2736491" cy="534311"/>
            </a:xfrm>
            <a:prstGeom prst="rightArrowCallout">
              <a:avLst>
                <a:gd name="adj1" fmla="val 25000"/>
                <a:gd name="adj2" fmla="val 25000"/>
                <a:gd name="adj3" fmla="val 42858"/>
                <a:gd name="adj4" fmla="val 7452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-112556" y="7030885"/>
              <a:ext cx="24148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solidFill>
                    <a:srgbClr val="009139"/>
                  </a:solidFill>
                  <a:latin typeface="MS PGothic" pitchFamily="34" charset="-128"/>
                  <a:ea typeface="MS PGothic" pitchFamily="34" charset="-128"/>
                </a:rPr>
                <a:t>ご予約</a:t>
              </a:r>
              <a:r>
                <a:rPr lang="ja-JP" altLang="en-US" sz="1200" dirty="0" smtClean="0">
                  <a:solidFill>
                    <a:srgbClr val="009139"/>
                  </a:solidFill>
                  <a:latin typeface="MS PGothic" pitchFamily="34" charset="-128"/>
                  <a:ea typeface="MS PGothic" pitchFamily="34" charset="-128"/>
                </a:rPr>
                <a:t>・</a:t>
              </a:r>
              <a:endParaRPr lang="en-US" altLang="ja-JP" sz="1200" dirty="0" smtClean="0">
                <a:solidFill>
                  <a:srgbClr val="009139"/>
                </a:solidFill>
                <a:latin typeface="MS PGothic" pitchFamily="34" charset="-128"/>
                <a:ea typeface="MS PGothic" pitchFamily="34" charset="-128"/>
              </a:endParaRPr>
            </a:p>
            <a:p>
              <a:r>
                <a:rPr lang="ja-JP" altLang="en-US" sz="1200" dirty="0" smtClean="0">
                  <a:solidFill>
                    <a:srgbClr val="009139"/>
                  </a:solidFill>
                  <a:latin typeface="MS PGothic" pitchFamily="34" charset="-128"/>
                  <a:ea typeface="MS PGothic" pitchFamily="34" charset="-128"/>
                </a:rPr>
                <a:t>お問い合わせ</a:t>
              </a:r>
              <a:endParaRPr lang="en-US" sz="1200" dirty="0">
                <a:solidFill>
                  <a:srgbClr val="009139"/>
                </a:solidFill>
                <a:latin typeface="MS PGothic" pitchFamily="34" charset="-128"/>
                <a:ea typeface="MS PGothic" pitchFamily="34" charset="-128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062835" y="5623469"/>
            <a:ext cx="2908094" cy="1283132"/>
            <a:chOff x="6913528" y="4066438"/>
            <a:chExt cx="2908094" cy="1283132"/>
          </a:xfrm>
        </p:grpSpPr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081" y="4066438"/>
              <a:ext cx="2525072" cy="1283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6913528" y="4406379"/>
              <a:ext cx="290809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800" dirty="0" smtClean="0">
                  <a:solidFill>
                    <a:schemeClr val="bg1"/>
                  </a:solidFill>
                  <a:latin typeface="HGPSoeiKakugothicUB" pitchFamily="50" charset="-128"/>
                  <a:ea typeface="HGPSoeiKakugothicUB" pitchFamily="50" charset="-128"/>
                </a:rPr>
                <a:t>魅力の昇給制度</a:t>
              </a:r>
              <a:endParaRPr lang="en-US" altLang="ja-JP" sz="1800" dirty="0" smtClean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endParaRPr>
            </a:p>
            <a:p>
              <a:pPr algn="ctr"/>
              <a:r>
                <a:rPr lang="ja-JP" altLang="en-US" sz="1800" dirty="0" smtClean="0">
                  <a:solidFill>
                    <a:schemeClr val="bg1"/>
                  </a:solidFill>
                  <a:latin typeface="HGPSoeiKakugothicUB" pitchFamily="50" charset="-128"/>
                  <a:ea typeface="HGPSoeiKakugothicUB" pitchFamily="50" charset="-128"/>
                </a:rPr>
                <a:t>あります！</a:t>
              </a:r>
              <a:endParaRPr lang="en-US" sz="1800" dirty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6054612" y="4247199"/>
            <a:ext cx="2525072" cy="1283132"/>
            <a:chOff x="4140672" y="4066438"/>
            <a:chExt cx="2525072" cy="1283132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672" y="4066438"/>
              <a:ext cx="2525072" cy="1283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4269184" y="4399911"/>
              <a:ext cx="23464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800" dirty="0" smtClean="0">
                  <a:solidFill>
                    <a:schemeClr val="bg1"/>
                  </a:solidFill>
                  <a:latin typeface="HGPSoeiKakugothicUB" pitchFamily="50" charset="-128"/>
                  <a:ea typeface="HGPSoeiKakugothicUB" pitchFamily="50" charset="-128"/>
                </a:rPr>
                <a:t>週に２～</a:t>
              </a:r>
              <a:r>
                <a:rPr lang="en-US" altLang="ja-JP" sz="1800" dirty="0" smtClean="0">
                  <a:solidFill>
                    <a:schemeClr val="bg1"/>
                  </a:solidFill>
                  <a:latin typeface="HGPSoeiKakugothicUB" pitchFamily="50" charset="-128"/>
                  <a:ea typeface="HGPSoeiKakugothicUB" pitchFamily="50" charset="-128"/>
                </a:rPr>
                <a:t>3</a:t>
              </a:r>
              <a:r>
                <a:rPr lang="ja-JP" altLang="en-US" sz="1800" dirty="0" smtClean="0">
                  <a:solidFill>
                    <a:schemeClr val="bg1"/>
                  </a:solidFill>
                  <a:latin typeface="HGPSoeiKakugothicUB" pitchFamily="50" charset="-128"/>
                  <a:ea typeface="HGPSoeiKakugothicUB" pitchFamily="50" charset="-128"/>
                </a:rPr>
                <a:t>日の</a:t>
              </a:r>
              <a:endParaRPr lang="en-US" altLang="ja-JP" sz="1800" dirty="0" smtClean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endParaRPr>
            </a:p>
            <a:p>
              <a:pPr algn="ctr"/>
              <a:r>
                <a:rPr lang="ja-JP" altLang="en-US" sz="1800" dirty="0" smtClean="0">
                  <a:solidFill>
                    <a:schemeClr val="bg1"/>
                  </a:solidFill>
                  <a:latin typeface="HGPSoeiKakugothicUB" pitchFamily="50" charset="-128"/>
                  <a:ea typeface="HGPSoeiKakugothicUB" pitchFamily="50" charset="-128"/>
                </a:rPr>
                <a:t>勤務もＯＫ！</a:t>
              </a:r>
              <a:endParaRPr lang="en-US" sz="1800" dirty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endParaRPr>
            </a:p>
          </p:txBody>
        </p:sp>
      </p:grpSp>
      <p:sp>
        <p:nvSpPr>
          <p:cNvPr id="41" name="TextBox 5"/>
          <p:cNvSpPr txBox="1"/>
          <p:nvPr/>
        </p:nvSpPr>
        <p:spPr>
          <a:xfrm>
            <a:off x="168006" y="639754"/>
            <a:ext cx="2058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solidFill>
                  <a:srgbClr val="FFFF99"/>
                </a:solidFill>
                <a:latin typeface="MS PGothic" pitchFamily="34" charset="-128"/>
                <a:ea typeface="MS PGothic" pitchFamily="34" charset="-128"/>
              </a:rPr>
              <a:t>施設外観の写真</a:t>
            </a:r>
            <a:endParaRPr lang="en-US" sz="1400" b="1" dirty="0">
              <a:solidFill>
                <a:srgbClr val="FFFF99"/>
              </a:solidFill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42" name="TextBox 5"/>
          <p:cNvSpPr txBox="1"/>
          <p:nvPr/>
        </p:nvSpPr>
        <p:spPr>
          <a:xfrm>
            <a:off x="8835500" y="617768"/>
            <a:ext cx="2058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solidFill>
                  <a:srgbClr val="FFFF99"/>
                </a:solidFill>
                <a:latin typeface="MS PGothic" pitchFamily="34" charset="-128"/>
                <a:ea typeface="MS PGothic" pitchFamily="34" charset="-128"/>
              </a:rPr>
              <a:t>アピールポイントの写真</a:t>
            </a:r>
            <a:endParaRPr lang="en-US" sz="1400" b="1" dirty="0">
              <a:solidFill>
                <a:srgbClr val="FFFF99"/>
              </a:solidFill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45" name="TextBox 5"/>
          <p:cNvSpPr txBox="1"/>
          <p:nvPr/>
        </p:nvSpPr>
        <p:spPr>
          <a:xfrm>
            <a:off x="9370688" y="6554520"/>
            <a:ext cx="2058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solidFill>
                  <a:srgbClr val="FFFF99"/>
                </a:solidFill>
                <a:latin typeface="MS PGothic" pitchFamily="34" charset="-128"/>
                <a:ea typeface="MS PGothic" pitchFamily="34" charset="-128"/>
              </a:rPr>
              <a:t>施設の様子など</a:t>
            </a:r>
            <a:endParaRPr lang="en-US" sz="1400" b="1" dirty="0">
              <a:solidFill>
                <a:srgbClr val="FFFF99"/>
              </a:solidFill>
              <a:latin typeface="MS PGothic" pitchFamily="34" charset="-128"/>
              <a:ea typeface="MS PGothic" pitchFamily="34" charset="-128"/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4300892" y="2869951"/>
            <a:ext cx="1644388" cy="2224536"/>
            <a:chOff x="-2298645" y="3515610"/>
            <a:chExt cx="1644388" cy="2224536"/>
          </a:xfrm>
        </p:grpSpPr>
        <p:sp>
          <p:nvSpPr>
            <p:cNvPr id="21" name="円/楕円 20"/>
            <p:cNvSpPr/>
            <p:nvPr/>
          </p:nvSpPr>
          <p:spPr>
            <a:xfrm>
              <a:off x="-2298645" y="3515610"/>
              <a:ext cx="1644388" cy="222453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5" name="グループ化 24"/>
            <p:cNvGrpSpPr/>
            <p:nvPr/>
          </p:nvGrpSpPr>
          <p:grpSpPr>
            <a:xfrm>
              <a:off x="-2211209" y="3799217"/>
              <a:ext cx="1556952" cy="1737361"/>
              <a:chOff x="-2211209" y="3799217"/>
              <a:chExt cx="1556952" cy="1737361"/>
            </a:xfrm>
          </p:grpSpPr>
          <p:pic>
            <p:nvPicPr>
              <p:cNvPr id="1026" name="Picture 2" descr="E:\USR\KKXPCS\デスクトップ\素材\人\job_keibiin_man_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11209" y="3799961"/>
                <a:ext cx="1007238" cy="17366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3" descr="E:\USR\KKXPCS\デスクトップ\素材\人\job_keibiin_woman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658303" y="3799217"/>
                <a:ext cx="1004046" cy="17311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07057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349</TotalTime>
  <Words>487</Words>
  <Application>Microsoft Office PowerPoint</Application>
  <PresentationFormat>ユーザー設定</PresentationFormat>
  <Paragraphs>78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20" baseType="lpstr">
      <vt:lpstr>ＤＨＰ平成明朝体W7</vt:lpstr>
      <vt:lpstr>HGPSoeiKakugothicUB</vt:lpstr>
      <vt:lpstr>HGP創英角ﾎﾟｯﾌﾟ体</vt:lpstr>
      <vt:lpstr>HGS創英角ｺﾞｼｯｸUB</vt:lpstr>
      <vt:lpstr>HGS創英角ﾎﾟｯﾌﾟ体</vt:lpstr>
      <vt:lpstr>HGｺﾞｼｯｸE</vt:lpstr>
      <vt:lpstr>HGｺﾞｼｯｸM</vt:lpstr>
      <vt:lpstr>HG創英角ｺﾞｼｯｸUB</vt:lpstr>
      <vt:lpstr>MS PGothic</vt:lpstr>
      <vt:lpstr>MS PGothic</vt:lpstr>
      <vt:lpstr>ＭＳ ゴシック</vt:lpstr>
      <vt:lpstr>新細明體</vt:lpstr>
      <vt:lpstr>メイリオ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小柳久深</dc:creator>
  <cp:lastModifiedBy>土葛誠司</cp:lastModifiedBy>
  <cp:revision>52</cp:revision>
  <cp:lastPrinted>2021-09-30T02:14:27Z</cp:lastPrinted>
  <dcterms:created xsi:type="dcterms:W3CDTF">2013-08-07T01:16:52Z</dcterms:created>
  <dcterms:modified xsi:type="dcterms:W3CDTF">2021-09-30T02:25:45Z</dcterms:modified>
</cp:coreProperties>
</file>