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35" r:id="rId1"/>
  </p:sldMasterIdLst>
  <p:notesMasterIdLst>
    <p:notesMasterId r:id="rId3"/>
  </p:notesMasterIdLst>
  <p:handoutMasterIdLst>
    <p:handoutMasterId r:id="rId4"/>
  </p:handoutMasterIdLst>
  <p:sldIdLst>
    <p:sldId id="350" r:id="rId2"/>
  </p:sldIdLst>
  <p:sldSz cx="9901238"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19">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2F"/>
    <a:srgbClr val="FFC000"/>
    <a:srgbClr val="385D8A"/>
    <a:srgbClr val="FFFFCC"/>
    <a:srgbClr val="FFFF66"/>
    <a:srgbClr val="FF99CC"/>
    <a:srgbClr val="FFCCCC"/>
    <a:srgbClr val="33CC33"/>
    <a:srgbClr val="0066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6942" autoAdjust="0"/>
  </p:normalViewPr>
  <p:slideViewPr>
    <p:cSldViewPr>
      <p:cViewPr>
        <p:scale>
          <a:sx n="100" d="100"/>
          <a:sy n="100" d="100"/>
        </p:scale>
        <p:origin x="-420" y="-90"/>
      </p:cViewPr>
      <p:guideLst>
        <p:guide orient="horz" pos="2160"/>
        <p:guide pos="3119"/>
      </p:guideLst>
    </p:cSldViewPr>
  </p:slideViewPr>
  <p:notesTextViewPr>
    <p:cViewPr>
      <p:scale>
        <a:sx n="1" d="1"/>
        <a:sy n="1" d="1"/>
      </p:scale>
      <p:origin x="0" y="0"/>
    </p:cViewPr>
  </p:notesTextViewPr>
  <p:sorterViewPr>
    <p:cViewPr>
      <p:scale>
        <a:sx n="100" d="100"/>
        <a:sy n="100" d="100"/>
      </p:scale>
      <p:origin x="0" y="1926"/>
    </p:cViewPr>
  </p:sorterViewPr>
  <p:notesViewPr>
    <p:cSldViewPr>
      <p:cViewPr>
        <p:scale>
          <a:sx n="100" d="100"/>
          <a:sy n="100" d="100"/>
        </p:scale>
        <p:origin x="-1824" y="36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E26CE940-9D5E-4F0B-90C1-65519C4D94C9}" type="datetimeFigureOut">
              <a:rPr kumimoji="1" lang="ja-JP" altLang="en-US" smtClean="0"/>
              <a:pPr/>
              <a:t>2016/12/12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DACDB13-0595-4028-BADF-C062F1BD1C4E}" type="slidenum">
              <a:rPr kumimoji="1" lang="ja-JP" altLang="en-US" smtClean="0"/>
              <a:pPr/>
              <a:t>‹#›</a:t>
            </a:fld>
            <a:endParaRPr kumimoji="1" lang="ja-JP" altLang="en-US"/>
          </a:p>
        </p:txBody>
      </p:sp>
    </p:spTree>
    <p:extLst>
      <p:ext uri="{BB962C8B-B14F-4D97-AF65-F5344CB8AC3E}">
        <p14:creationId xmlns:p14="http://schemas.microsoft.com/office/powerpoint/2010/main" val="31650870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F491838-3436-452D-A55E-D39517F212C4}" type="datetimeFigureOut">
              <a:rPr kumimoji="1" lang="ja-JP" altLang="en-US" smtClean="0"/>
              <a:pPr/>
              <a:t>2016/12/12</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C3E4DF3-3F70-4A0C-851A-EDC29006A9BB}" type="slidenum">
              <a:rPr kumimoji="1" lang="ja-JP" altLang="en-US" smtClean="0"/>
              <a:pPr/>
              <a:t>‹#›</a:t>
            </a:fld>
            <a:endParaRPr kumimoji="1" lang="ja-JP" altLang="en-US"/>
          </a:p>
        </p:txBody>
      </p:sp>
    </p:spTree>
    <p:extLst>
      <p:ext uri="{BB962C8B-B14F-4D97-AF65-F5344CB8AC3E}">
        <p14:creationId xmlns:p14="http://schemas.microsoft.com/office/powerpoint/2010/main" val="4708464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78450" cy="3725863"/>
          </a:xfrm>
        </p:spPr>
      </p:sp>
      <p:sp>
        <p:nvSpPr>
          <p:cNvPr id="3" name="ノート プレースホルダー 2"/>
          <p:cNvSpPr>
            <a:spLocks noGrp="1"/>
          </p:cNvSpPr>
          <p:nvPr>
            <p:ph type="body" idx="1"/>
          </p:nvPr>
        </p:nvSpPr>
        <p:spPr/>
        <p: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（前年度比　全国平均約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１５</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被災三県約２１％）</a:t>
            </a:r>
            <a:endParaRPr kumimoji="1" lang="ja-JP" altLang="en-US" dirty="0"/>
          </a:p>
        </p:txBody>
      </p:sp>
      <p:sp>
        <p:nvSpPr>
          <p:cNvPr id="4" name="スライド番号プレースホルダー 3"/>
          <p:cNvSpPr>
            <a:spLocks noGrp="1"/>
          </p:cNvSpPr>
          <p:nvPr>
            <p:ph type="sldNum" sz="quarter" idx="10"/>
          </p:nvPr>
        </p:nvSpPr>
        <p:spPr/>
        <p:txBody>
          <a:bodyPr/>
          <a:lstStyle/>
          <a:p>
            <a:fld id="{92BF3802-E8BC-4E58-9881-A7438B847581}"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3760373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4" y="2130445"/>
            <a:ext cx="8416052"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187" y="3886200"/>
            <a:ext cx="69308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fld id="{FF747753-61BF-4C03-A5B0-C1343D6957F9}"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439C2CD6-9194-43B3-B7E8-5E5EA528B02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932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7A0003F8-7967-43BC-B050-5B7CB5C91797}"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12D12A3-33D2-4321-849C-B2CB1141295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5656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76599" y="274657"/>
            <a:ext cx="2411709"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317" y="274657"/>
            <a:ext cx="7075259"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99B6530F-C1FE-4D1C-99E5-4D4DFDC344B7}"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3854767E-564C-4BC8-AA25-3767C7774C0F}"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90924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BF146122-BDE7-4815-9E16-E922082720F9}"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B614A5B2-B030-4A47-8802-036773AB27CF}"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4850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1" y="4406920"/>
            <a:ext cx="8416052"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131" y="2906713"/>
            <a:ext cx="841605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fld id="{B13EBBBC-B5C7-4A44-A842-9B94FDA04CB7}"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E7500ED9-E553-43E1-8CB6-1234724A09DF}"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2265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317" y="1600206"/>
            <a:ext cx="4742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3965" y="1600206"/>
            <a:ext cx="47443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fld id="{0316E504-A4A0-4750-A4E2-D5534277CFCF}"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C5C24405-DAA0-406E-89F6-2C7253047BEB}"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8475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4638"/>
            <a:ext cx="8911114"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067" y="1535113"/>
            <a:ext cx="43747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067"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29694" y="1535113"/>
            <a:ext cx="4376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29694"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fld id="{98EBBDFF-6A01-45D9-82A0-E9ACEAFC3BCE}"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33458046-5278-4B68-ABCD-7F891AF5025B}"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2029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fld id="{E0F123E7-95C5-47CA-BC65-74DE3DD1A44D}"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6667F8C2-B893-4F02-9BBC-2A42D496D71A}"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0475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20119F56-43EC-42E7-9179-B657A6614E48}"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EABF4BF2-4724-4592-A53F-FF37165077C9}"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12195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3050"/>
            <a:ext cx="3257439"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1112" y="273067"/>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062" y="1435103"/>
            <a:ext cx="32574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AECFA8E5-DC53-4760-9B9D-2D650FA83200}"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6D3CE1A4-FFB5-4CA1-94F2-D28679CA010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52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4" y="4800600"/>
            <a:ext cx="5940743"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0714" y="612775"/>
            <a:ext cx="594074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0714" y="5367338"/>
            <a:ext cx="59407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1B8CB133-2797-45D5-B35E-CC93B2F49003}" type="datetimeFigureOut">
              <a:rPr lang="ja-JP" altLang="en-US" smtClean="0">
                <a:solidFill>
                  <a:prstClr val="black">
                    <a:tint val="75000"/>
                  </a:prstClr>
                </a:solidFill>
              </a:rPr>
              <a:pPr>
                <a:defRPr/>
              </a:pPr>
              <a:t>2016/12/12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96EE4251-CC99-44BA-8022-A0F8A1672E3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9156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062" y="274638"/>
            <a:ext cx="8911114"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062" y="1600206"/>
            <a:ext cx="8911114"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064" y="6356370"/>
            <a:ext cx="23102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0B09F44D-53EE-4B7F-A6D9-737CAA0F9DB8}" type="datetimeFigureOut">
              <a:rPr lang="ja-JP" altLang="en-US" smtClean="0">
                <a:solidFill>
                  <a:prstClr val="black">
                    <a:tint val="75000"/>
                  </a:prstClr>
                </a:solidFill>
                <a:latin typeface="Arial" charset="0"/>
              </a:rPr>
              <a:pPr fontAlgn="base">
                <a:spcBef>
                  <a:spcPct val="0"/>
                </a:spcBef>
                <a:spcAft>
                  <a:spcPct val="0"/>
                </a:spcAft>
                <a:defRPr/>
              </a:pPr>
              <a:t>2016/12/12</a:t>
            </a:fld>
            <a:endParaRPr lang="ja-JP" altLang="en-US">
              <a:solidFill>
                <a:prstClr val="black">
                  <a:tint val="75000"/>
                </a:prstClr>
              </a:solidFill>
              <a:latin typeface="Arial" charset="0"/>
            </a:endParaRPr>
          </a:p>
        </p:txBody>
      </p:sp>
      <p:sp>
        <p:nvSpPr>
          <p:cNvPr id="5" name="フッター プレースホルダ 4"/>
          <p:cNvSpPr>
            <a:spLocks noGrp="1"/>
          </p:cNvSpPr>
          <p:nvPr>
            <p:ph type="ftr" sz="quarter" idx="3"/>
          </p:nvPr>
        </p:nvSpPr>
        <p:spPr>
          <a:xfrm>
            <a:off x="3382924" y="6356370"/>
            <a:ext cx="31353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ja-JP" altLang="en-US">
              <a:solidFill>
                <a:prstClr val="black">
                  <a:tint val="75000"/>
                </a:prstClr>
              </a:solidFill>
              <a:latin typeface="Arial" charset="0"/>
            </a:endParaRPr>
          </a:p>
        </p:txBody>
      </p:sp>
      <p:sp>
        <p:nvSpPr>
          <p:cNvPr id="6" name="スライド番号プレースホルダ 5"/>
          <p:cNvSpPr>
            <a:spLocks noGrp="1"/>
          </p:cNvSpPr>
          <p:nvPr>
            <p:ph type="sldNum" sz="quarter" idx="4"/>
          </p:nvPr>
        </p:nvSpPr>
        <p:spPr>
          <a:xfrm>
            <a:off x="7095888" y="6356370"/>
            <a:ext cx="23102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9346C310-8697-4852-BEB6-036CE25343D1}" type="slidenum">
              <a:rPr lang="ja-JP" altLang="en-US" smtClean="0">
                <a:solidFill>
                  <a:prstClr val="black">
                    <a:tint val="75000"/>
                  </a:prstClr>
                </a:solidFill>
                <a:latin typeface="Arial" charset="0"/>
              </a:rPr>
              <a:pPr fontAlgn="base">
                <a:spcBef>
                  <a:spcPct val="0"/>
                </a:spcBef>
                <a:spcAft>
                  <a:spcPct val="0"/>
                </a:spcAft>
                <a:defRPr/>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7498954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11" Type="http://schemas.openxmlformats.org/officeDocument/2006/relationships/image" Target="../media/image9.gif"/><Relationship Id="rId5" Type="http://schemas.openxmlformats.org/officeDocument/2006/relationships/image" Target="../media/image3.gif"/><Relationship Id="rId10" Type="http://schemas.openxmlformats.org/officeDocument/2006/relationships/image" Target="../media/image8.jpeg"/><Relationship Id="rId4" Type="http://schemas.openxmlformats.org/officeDocument/2006/relationships/image" Target="../media/image2.gif"/><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角丸四角形 95"/>
          <p:cNvSpPr/>
          <p:nvPr/>
        </p:nvSpPr>
        <p:spPr>
          <a:xfrm>
            <a:off x="92338" y="4293097"/>
            <a:ext cx="9682815" cy="2506736"/>
          </a:xfrm>
          <a:prstGeom prst="roundRect">
            <a:avLst>
              <a:gd name="adj" fmla="val 16036"/>
            </a:avLst>
          </a:prstGeom>
          <a:solidFill>
            <a:schemeClr val="accent6">
              <a:lumMod val="40000"/>
              <a:lumOff val="60000"/>
            </a:schemeClr>
          </a:solidFill>
          <a:effectLst>
            <a:softEdge rad="31750"/>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fontAlgn="base">
              <a:spcBef>
                <a:spcPct val="0"/>
              </a:spcBef>
              <a:spcAft>
                <a:spcPct val="0"/>
              </a:spcAft>
            </a:pPr>
            <a:endParaRPr lang="ja-JP" altLang="en-US" sz="2800">
              <a:solidFill>
                <a:prstClr val="black">
                  <a:hueOff val="0"/>
                  <a:satOff val="0"/>
                  <a:lumOff val="0"/>
                  <a:alphaOff val="0"/>
                </a:prstClr>
              </a:solidFill>
            </a:endParaRPr>
          </a:p>
        </p:txBody>
      </p:sp>
      <p:sp>
        <p:nvSpPr>
          <p:cNvPr id="26" name="Rectangle 6"/>
          <p:cNvSpPr>
            <a:spLocks noChangeArrowheads="1"/>
          </p:cNvSpPr>
          <p:nvPr/>
        </p:nvSpPr>
        <p:spPr bwMode="auto">
          <a:xfrm>
            <a:off x="2" y="-261610"/>
            <a:ext cx="1846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en-US" sz="2800">
              <a:solidFill>
                <a:prstClr val="black"/>
              </a:solidFill>
              <a:latin typeface="Arial" charset="0"/>
            </a:endParaRPr>
          </a:p>
        </p:txBody>
      </p:sp>
      <p:sp>
        <p:nvSpPr>
          <p:cNvPr id="51" name="サブタイトル 2"/>
          <p:cNvSpPr>
            <a:spLocks noGrp="1"/>
          </p:cNvSpPr>
          <p:nvPr>
            <p:ph type="subTitle" idx="1"/>
          </p:nvPr>
        </p:nvSpPr>
        <p:spPr>
          <a:xfrm>
            <a:off x="54077" y="692696"/>
            <a:ext cx="9847178" cy="864000"/>
          </a:xfrm>
        </p:spPr>
        <p:txBody>
          <a:bodyPr>
            <a:normAutofit/>
          </a:bodyPr>
          <a:lstStyle/>
          <a:p>
            <a:pPr algn="l" fontAlgn="base">
              <a:spcBef>
                <a:spcPct val="0"/>
              </a:spcBef>
              <a:spcAft>
                <a:spcPct val="0"/>
              </a:spcAft>
            </a:pPr>
            <a:r>
              <a:rPr lang="ja-JP" altLang="en-US" sz="1600" dirty="0" smtClean="0">
                <a:solidFill>
                  <a:schemeClr val="tx1"/>
                </a:solidFill>
                <a:latin typeface="+mn-ea"/>
              </a:rPr>
              <a:t>　</a:t>
            </a:r>
            <a:r>
              <a:rPr kumimoji="1" lang="ja-JP" altLang="en-US" sz="1400" dirty="0" smtClean="0">
                <a:solidFill>
                  <a:prstClr val="black"/>
                </a:solidFill>
                <a:latin typeface="+mn-ea"/>
              </a:rPr>
              <a:t>労働者の募集と職場定着を促進するためには</a:t>
            </a:r>
            <a:r>
              <a:rPr lang="ja-JP" altLang="en-US" sz="1400" dirty="0" smtClean="0">
                <a:solidFill>
                  <a:prstClr val="black"/>
                </a:solidFill>
                <a:latin typeface="+mn-ea"/>
              </a:rPr>
              <a:t>、事業主自身による職場自体の魅力</a:t>
            </a:r>
            <a:r>
              <a:rPr lang="en-US" altLang="ja-JP" sz="1400" dirty="0" smtClean="0">
                <a:solidFill>
                  <a:prstClr val="black"/>
                </a:solidFill>
                <a:latin typeface="+mn-ea"/>
              </a:rPr>
              <a:t>UP</a:t>
            </a:r>
            <a:r>
              <a:rPr lang="ja-JP" altLang="en-US" sz="1400" dirty="0" smtClean="0">
                <a:solidFill>
                  <a:prstClr val="black"/>
                </a:solidFill>
                <a:latin typeface="+mn-ea"/>
              </a:rPr>
              <a:t>を図っていく必要があることから、</a:t>
            </a:r>
            <a:r>
              <a:rPr kumimoji="1" lang="ja-JP" altLang="en-US" sz="1400" dirty="0" smtClean="0">
                <a:solidFill>
                  <a:prstClr val="black"/>
                </a:solidFill>
                <a:latin typeface="+mn-ea"/>
              </a:rPr>
              <a:t>雇用管理制度の改善による「魅力ある職場づくり」の必要性やメリット等について広く普及・啓発するとともに、その具体的な取組を促進する</a:t>
            </a:r>
            <a:r>
              <a:rPr lang="ja-JP" altLang="en-US" sz="1400" dirty="0" smtClean="0">
                <a:solidFill>
                  <a:prstClr val="black">
                    <a:lumMod val="95000"/>
                    <a:lumOff val="5000"/>
                  </a:prstClr>
                </a:solidFill>
                <a:latin typeface="+mn-ea"/>
              </a:rPr>
              <a:t>個別</a:t>
            </a:r>
            <a:r>
              <a:rPr lang="ja-JP" altLang="en-US" sz="1400" dirty="0">
                <a:solidFill>
                  <a:prstClr val="black">
                    <a:lumMod val="95000"/>
                    <a:lumOff val="5000"/>
                  </a:prstClr>
                </a:solidFill>
                <a:latin typeface="+mn-ea"/>
              </a:rPr>
              <a:t>相談支援（コンサルティング</a:t>
            </a:r>
            <a:r>
              <a:rPr lang="ja-JP" altLang="en-US" sz="1400" dirty="0" smtClean="0">
                <a:solidFill>
                  <a:prstClr val="black">
                    <a:lumMod val="95000"/>
                    <a:lumOff val="5000"/>
                  </a:prstClr>
                </a:solidFill>
                <a:latin typeface="+mn-ea"/>
              </a:rPr>
              <a:t>）</a:t>
            </a:r>
            <a:r>
              <a:rPr kumimoji="1" lang="ja-JP" altLang="en-US" sz="1400" dirty="0" smtClean="0">
                <a:solidFill>
                  <a:prstClr val="black"/>
                </a:solidFill>
                <a:latin typeface="+mn-ea"/>
              </a:rPr>
              <a:t>事業を実施。</a:t>
            </a:r>
            <a:endParaRPr kumimoji="1" lang="en-US" altLang="ja-JP" sz="1400" dirty="0" smtClean="0">
              <a:solidFill>
                <a:srgbClr val="0066FF"/>
              </a:solidFill>
              <a:latin typeface="+mn-ea"/>
            </a:endParaRPr>
          </a:p>
        </p:txBody>
      </p:sp>
      <p:grpSp>
        <p:nvGrpSpPr>
          <p:cNvPr id="18" name="グループ化 17"/>
          <p:cNvGrpSpPr/>
          <p:nvPr/>
        </p:nvGrpSpPr>
        <p:grpSpPr>
          <a:xfrm>
            <a:off x="223666" y="1844824"/>
            <a:ext cx="1520875" cy="1761461"/>
            <a:chOff x="127629" y="1615303"/>
            <a:chExt cx="1389885" cy="1213451"/>
          </a:xfrm>
        </p:grpSpPr>
        <p:sp>
          <p:nvSpPr>
            <p:cNvPr id="78" name="角丸四角形 77"/>
            <p:cNvSpPr/>
            <p:nvPr/>
          </p:nvSpPr>
          <p:spPr>
            <a:xfrm>
              <a:off x="127629" y="1615303"/>
              <a:ext cx="1334492" cy="1213451"/>
            </a:xfrm>
            <a:prstGeom prst="roundRect">
              <a:avLst>
                <a:gd name="adj" fmla="val 16036"/>
              </a:avLst>
            </a:prstGeom>
            <a:solidFill>
              <a:schemeClr val="accent6">
                <a:lumMod val="40000"/>
                <a:lumOff val="60000"/>
              </a:schemeClr>
            </a:solidFill>
            <a:effectLst>
              <a:softEdge rad="31750"/>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fontAlgn="base">
                <a:spcBef>
                  <a:spcPct val="0"/>
                </a:spcBef>
                <a:spcAft>
                  <a:spcPct val="0"/>
                </a:spcAft>
              </a:pPr>
              <a:endParaRPr lang="ja-JP" altLang="en-US" sz="2800">
                <a:solidFill>
                  <a:prstClr val="black">
                    <a:hueOff val="0"/>
                    <a:satOff val="0"/>
                    <a:lumOff val="0"/>
                    <a:alphaOff val="0"/>
                  </a:prstClr>
                </a:solidFill>
              </a:endParaRP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423" y="1932913"/>
              <a:ext cx="801871" cy="770256"/>
            </a:xfrm>
            <a:prstGeom prst="rect">
              <a:avLst/>
            </a:prstGeom>
          </p:spPr>
        </p:pic>
        <p:sp>
          <p:nvSpPr>
            <p:cNvPr id="54" name="テキスト ボックス 53"/>
            <p:cNvSpPr txBox="1"/>
            <p:nvPr/>
          </p:nvSpPr>
          <p:spPr>
            <a:xfrm>
              <a:off x="165735" y="1632931"/>
              <a:ext cx="1351779" cy="212024"/>
            </a:xfrm>
            <a:prstGeom prst="rect">
              <a:avLst/>
            </a:prstGeom>
            <a:noFill/>
          </p:spPr>
          <p:txBody>
            <a:bodyPr wrap="square" rtlCol="0">
              <a:spAutoFit/>
            </a:bodyPr>
            <a:lstStyle/>
            <a:p>
              <a:pPr fontAlgn="base">
                <a:spcBef>
                  <a:spcPct val="0"/>
                </a:spcBef>
                <a:spcAft>
                  <a:spcPct val="0"/>
                </a:spcAft>
              </a:pPr>
              <a:r>
                <a:rPr lang="ja-JP" altLang="en-US" sz="1400" b="1" u="sng" dirty="0" smtClean="0">
                  <a:solidFill>
                    <a:prstClr val="black"/>
                  </a:solidFill>
                  <a:latin typeface="+mn-ea"/>
                </a:rPr>
                <a:t>都道府県労働局</a:t>
              </a:r>
              <a:endParaRPr lang="en-US" altLang="ja-JP" sz="1400" b="1" u="sng" dirty="0" smtClean="0">
                <a:solidFill>
                  <a:prstClr val="black"/>
                </a:solidFill>
                <a:latin typeface="+mn-ea"/>
              </a:endParaRPr>
            </a:p>
          </p:txBody>
        </p:sp>
      </p:grpSp>
      <p:sp>
        <p:nvSpPr>
          <p:cNvPr id="94" name="テキスト ボックス 93"/>
          <p:cNvSpPr txBox="1"/>
          <p:nvPr/>
        </p:nvSpPr>
        <p:spPr>
          <a:xfrm>
            <a:off x="1278211" y="2740550"/>
            <a:ext cx="1296141" cy="276999"/>
          </a:xfrm>
          <a:prstGeom prst="rect">
            <a:avLst/>
          </a:prstGeom>
          <a:noFill/>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r>
              <a:rPr lang="ja-JP" altLang="en-US" sz="1200" b="1" dirty="0" smtClean="0">
                <a:solidFill>
                  <a:prstClr val="black">
                    <a:lumMod val="95000"/>
                    <a:lumOff val="5000"/>
                  </a:prstClr>
                </a:solidFill>
                <a:latin typeface="ＭＳ Ｐゴシック"/>
                <a:ea typeface="ＭＳ Ｐゴシック"/>
              </a:rPr>
              <a:t>委託</a:t>
            </a:r>
            <a:endParaRPr lang="en-US" altLang="ja-JP" sz="1200" b="1" dirty="0">
              <a:solidFill>
                <a:prstClr val="black">
                  <a:lumMod val="95000"/>
                  <a:lumOff val="5000"/>
                </a:prstClr>
              </a:solidFill>
              <a:latin typeface="ＭＳ Ｐゴシック"/>
              <a:ea typeface="ＭＳ Ｐゴシック"/>
            </a:endParaRPr>
          </a:p>
        </p:txBody>
      </p:sp>
      <p:grpSp>
        <p:nvGrpSpPr>
          <p:cNvPr id="2" name="グループ化 1"/>
          <p:cNvGrpSpPr/>
          <p:nvPr/>
        </p:nvGrpSpPr>
        <p:grpSpPr>
          <a:xfrm>
            <a:off x="-305965" y="1588834"/>
            <a:ext cx="10081119" cy="3105176"/>
            <a:chOff x="-3076321" y="1848419"/>
            <a:chExt cx="11544531" cy="5669092"/>
          </a:xfrm>
        </p:grpSpPr>
        <p:grpSp>
          <p:nvGrpSpPr>
            <p:cNvPr id="40" name="グループ化 39"/>
            <p:cNvGrpSpPr/>
            <p:nvPr/>
          </p:nvGrpSpPr>
          <p:grpSpPr>
            <a:xfrm>
              <a:off x="-3076321" y="1848419"/>
              <a:ext cx="11544531" cy="5669092"/>
              <a:chOff x="-2600269" y="1972568"/>
              <a:chExt cx="11544531" cy="5669092"/>
            </a:xfrm>
          </p:grpSpPr>
          <p:sp>
            <p:nvSpPr>
              <p:cNvPr id="97" name="角丸四角形 96"/>
              <p:cNvSpPr/>
              <p:nvPr/>
            </p:nvSpPr>
            <p:spPr>
              <a:xfrm>
                <a:off x="341385" y="1972568"/>
                <a:ext cx="8602877" cy="4731674"/>
              </a:xfrm>
              <a:prstGeom prst="roundRect">
                <a:avLst>
                  <a:gd name="adj" fmla="val 16036"/>
                </a:avLst>
              </a:prstGeom>
              <a:solidFill>
                <a:schemeClr val="accent6">
                  <a:lumMod val="40000"/>
                  <a:lumOff val="60000"/>
                </a:schemeClr>
              </a:solidFill>
              <a:effectLst>
                <a:softEdge rad="31750"/>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fontAlgn="base">
                  <a:spcBef>
                    <a:spcPct val="0"/>
                  </a:spcBef>
                  <a:spcAft>
                    <a:spcPct val="0"/>
                  </a:spcAft>
                </a:pPr>
                <a:endParaRPr lang="ja-JP" altLang="en-US" sz="2800">
                  <a:solidFill>
                    <a:prstClr val="black">
                      <a:hueOff val="0"/>
                      <a:satOff val="0"/>
                      <a:lumOff val="0"/>
                      <a:alphaOff val="0"/>
                    </a:prstClr>
                  </a:solidFill>
                </a:endParaRPr>
              </a:p>
            </p:txBody>
          </p:sp>
          <p:sp>
            <p:nvSpPr>
              <p:cNvPr id="98" name="正方形/長方形 97"/>
              <p:cNvSpPr/>
              <p:nvPr/>
            </p:nvSpPr>
            <p:spPr>
              <a:xfrm>
                <a:off x="211667" y="2089483"/>
                <a:ext cx="1898369" cy="804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r>
                  <a:rPr lang="ja-JP" altLang="en-US" sz="1400" b="1" u="sng" dirty="0">
                    <a:solidFill>
                      <a:sysClr val="windowText" lastClr="000000"/>
                    </a:solidFill>
                    <a:latin typeface="ＭＳ Ｐゴシック"/>
                  </a:rPr>
                  <a:t>民間団体</a:t>
                </a:r>
                <a:r>
                  <a:rPr lang="ja-JP" altLang="en-US" sz="1400" b="1" u="sng" dirty="0" smtClean="0">
                    <a:solidFill>
                      <a:sysClr val="windowText" lastClr="000000"/>
                    </a:solidFill>
                    <a:latin typeface="ＭＳ Ｐゴシック"/>
                  </a:rPr>
                  <a:t>等</a:t>
                </a:r>
                <a:endParaRPr lang="en-US" altLang="ja-JP" sz="1400" b="1" u="sng" dirty="0">
                  <a:solidFill>
                    <a:sysClr val="windowText" lastClr="000000"/>
                  </a:solidFill>
                  <a:latin typeface="ＭＳ Ｐゴシック"/>
                </a:endParaRPr>
              </a:p>
            </p:txBody>
          </p:sp>
          <p:grpSp>
            <p:nvGrpSpPr>
              <p:cNvPr id="63" name="グループ化 62"/>
              <p:cNvGrpSpPr/>
              <p:nvPr/>
            </p:nvGrpSpPr>
            <p:grpSpPr>
              <a:xfrm>
                <a:off x="1256088" y="3495845"/>
                <a:ext cx="5459270" cy="3085672"/>
                <a:chOff x="3495318" y="939206"/>
                <a:chExt cx="5459270" cy="3085672"/>
              </a:xfrm>
            </p:grpSpPr>
            <p:sp>
              <p:nvSpPr>
                <p:cNvPr id="104" name="角丸四角形 103"/>
                <p:cNvSpPr/>
                <p:nvPr/>
              </p:nvSpPr>
              <p:spPr>
                <a:xfrm>
                  <a:off x="3495318" y="1460857"/>
                  <a:ext cx="5459270" cy="2564021"/>
                </a:xfrm>
                <a:prstGeom prst="roundRect">
                  <a:avLst>
                    <a:gd name="adj" fmla="val 30566"/>
                  </a:avLst>
                </a:prstGeom>
                <a:solidFill>
                  <a:schemeClr val="accent3">
                    <a:lumMod val="40000"/>
                    <a:lumOff val="60000"/>
                    <a:alpha val="70000"/>
                  </a:schemeClr>
                </a:solidFill>
                <a:effectLst>
                  <a:softEdge rad="31750"/>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fontAlgn="base">
                    <a:spcBef>
                      <a:spcPct val="0"/>
                    </a:spcBef>
                    <a:spcAft>
                      <a:spcPct val="0"/>
                    </a:spcAft>
                  </a:pPr>
                  <a:endParaRPr lang="ja-JP" altLang="en-US" sz="2800">
                    <a:solidFill>
                      <a:prstClr val="black">
                        <a:hueOff val="0"/>
                        <a:satOff val="0"/>
                        <a:lumOff val="0"/>
                        <a:alphaOff val="0"/>
                      </a:prstClr>
                    </a:solidFill>
                  </a:endParaRPr>
                </a:p>
              </p:txBody>
            </p:sp>
            <p:sp>
              <p:nvSpPr>
                <p:cNvPr id="107" name="正方形/長方形 106"/>
                <p:cNvSpPr/>
                <p:nvPr/>
              </p:nvSpPr>
              <p:spPr>
                <a:xfrm>
                  <a:off x="7461039" y="939206"/>
                  <a:ext cx="1363685" cy="360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endParaRPr lang="en-US" altLang="ja-JP" sz="1200" b="1" dirty="0" smtClean="0">
                    <a:solidFill>
                      <a:sysClr val="windowText" lastClr="000000"/>
                    </a:solidFill>
                    <a:latin typeface="HGPｺﾞｼｯｸM" panose="020B0600000000000000" pitchFamily="50" charset="-128"/>
                    <a:ea typeface="HGPｺﾞｼｯｸM" panose="020B0600000000000000" pitchFamily="50" charset="-128"/>
                  </a:endParaRPr>
                </a:p>
              </p:txBody>
            </p:sp>
          </p:grpSp>
          <p:grpSp>
            <p:nvGrpSpPr>
              <p:cNvPr id="21" name="グループ化 20"/>
              <p:cNvGrpSpPr/>
              <p:nvPr/>
            </p:nvGrpSpPr>
            <p:grpSpPr>
              <a:xfrm>
                <a:off x="1857372" y="2045534"/>
                <a:ext cx="6921969" cy="2054266"/>
                <a:chOff x="-398819" y="2954254"/>
                <a:chExt cx="6921969" cy="2054266"/>
              </a:xfrm>
            </p:grpSpPr>
            <p:sp>
              <p:nvSpPr>
                <p:cNvPr id="114" name="角丸四角形 113"/>
                <p:cNvSpPr/>
                <p:nvPr/>
              </p:nvSpPr>
              <p:spPr>
                <a:xfrm>
                  <a:off x="-398819" y="2954254"/>
                  <a:ext cx="6921969" cy="1971962"/>
                </a:xfrm>
                <a:prstGeom prst="roundRect">
                  <a:avLst>
                    <a:gd name="adj" fmla="val 30566"/>
                  </a:avLst>
                </a:prstGeom>
                <a:solidFill>
                  <a:schemeClr val="accent3">
                    <a:lumMod val="40000"/>
                    <a:lumOff val="60000"/>
                    <a:alpha val="70000"/>
                  </a:schemeClr>
                </a:solidFill>
                <a:effectLst>
                  <a:softEdge rad="31750"/>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fontAlgn="base">
                    <a:spcBef>
                      <a:spcPct val="0"/>
                    </a:spcBef>
                    <a:spcAft>
                      <a:spcPct val="0"/>
                    </a:spcAft>
                  </a:pPr>
                  <a:endParaRPr lang="ja-JP" altLang="en-US" sz="2800">
                    <a:solidFill>
                      <a:prstClr val="black">
                        <a:hueOff val="0"/>
                        <a:satOff val="0"/>
                        <a:lumOff val="0"/>
                        <a:alphaOff val="0"/>
                      </a:prstClr>
                    </a:solidFill>
                  </a:endParaRPr>
                </a:p>
              </p:txBody>
            </p:sp>
            <p:pic>
              <p:nvPicPr>
                <p:cNvPr id="101" name="Picture 4" descr="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20" y="2954254"/>
                  <a:ext cx="1147107" cy="1183178"/>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190944" y="4285548"/>
                  <a:ext cx="1683977" cy="722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base">
                    <a:spcBef>
                      <a:spcPct val="0"/>
                    </a:spcBef>
                    <a:spcAft>
                      <a:spcPct val="0"/>
                    </a:spcAft>
                  </a:pPr>
                  <a:r>
                    <a:rPr lang="ja-JP" altLang="en-US" sz="1100" dirty="0" smtClean="0">
                      <a:solidFill>
                        <a:sysClr val="windowText" lastClr="000000"/>
                      </a:solidFill>
                      <a:latin typeface="+mn-ea"/>
                    </a:rPr>
                    <a:t>事業の統括等</a:t>
                  </a:r>
                  <a:endParaRPr lang="en-US" altLang="ja-JP" sz="1100" dirty="0" smtClean="0">
                    <a:solidFill>
                      <a:sysClr val="windowText" lastClr="000000"/>
                    </a:solidFill>
                    <a:latin typeface="+mn-ea"/>
                  </a:endParaRPr>
                </a:p>
              </p:txBody>
            </p:sp>
          </p:grpSp>
          <p:pic>
            <p:nvPicPr>
              <p:cNvPr id="100" name="Picture 2" descr="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166" y="3013461"/>
                <a:ext cx="754073" cy="1135502"/>
              </a:xfrm>
              <a:prstGeom prst="rect">
                <a:avLst/>
              </a:prstGeom>
              <a:noFill/>
              <a:extLst>
                <a:ext uri="{909E8E84-426E-40DD-AFC4-6F175D3DCCD1}">
                  <a14:hiddenFill xmlns:a14="http://schemas.microsoft.com/office/drawing/2010/main">
                    <a:solidFill>
                      <a:srgbClr val="FFFFFF"/>
                    </a:solidFill>
                  </a14:hiddenFill>
                </a:ext>
              </a:extLst>
            </p:spPr>
          </p:pic>
          <p:sp>
            <p:nvSpPr>
              <p:cNvPr id="116" name="正方形/長方形 115"/>
              <p:cNvSpPr/>
              <p:nvPr/>
            </p:nvSpPr>
            <p:spPr>
              <a:xfrm>
                <a:off x="-2600269" y="6837536"/>
                <a:ext cx="1898369" cy="804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r>
                  <a:rPr lang="ja-JP" altLang="en-US" sz="1400" b="1" u="sng" dirty="0">
                    <a:solidFill>
                      <a:sysClr val="windowText" lastClr="000000"/>
                    </a:solidFill>
                    <a:latin typeface="ＭＳ Ｐゴシック"/>
                  </a:rPr>
                  <a:t>企業</a:t>
                </a:r>
                <a:endParaRPr lang="en-US" altLang="ja-JP" sz="1400" b="1" u="sng" dirty="0">
                  <a:solidFill>
                    <a:sysClr val="windowText" lastClr="000000"/>
                  </a:solidFill>
                  <a:latin typeface="ＭＳ Ｐゴシック"/>
                </a:endParaRPr>
              </a:p>
            </p:txBody>
          </p:sp>
        </p:grpSp>
        <p:sp>
          <p:nvSpPr>
            <p:cNvPr id="171" name="テキスト ボックス 170"/>
            <p:cNvSpPr txBox="1"/>
            <p:nvPr/>
          </p:nvSpPr>
          <p:spPr>
            <a:xfrm>
              <a:off x="2262392" y="4238552"/>
              <a:ext cx="2627039" cy="758571"/>
            </a:xfrm>
            <a:prstGeom prst="rect">
              <a:avLst/>
            </a:prstGeom>
            <a:noFill/>
          </p:spPr>
          <p:txBody>
            <a:bodyPr wrap="square" rtlCol="0">
              <a:spAutoFit/>
            </a:bodyPr>
            <a:lstStyle/>
            <a:p>
              <a:pPr fontAlgn="base">
                <a:spcBef>
                  <a:spcPct val="0"/>
                </a:spcBef>
                <a:spcAft>
                  <a:spcPct val="0"/>
                </a:spcAft>
              </a:pPr>
              <a:r>
                <a:rPr lang="ja-JP" altLang="en-US" sz="1050" dirty="0" smtClean="0">
                  <a:solidFill>
                    <a:prstClr val="black"/>
                  </a:solidFill>
                  <a:latin typeface="+mn-ea"/>
                </a:rPr>
                <a:t>社会保険労務士や中小企業診断士、企業労務経験のある者等を委嘱</a:t>
              </a:r>
              <a:endParaRPr lang="en-US" altLang="ja-JP" sz="1050" dirty="0" smtClean="0">
                <a:solidFill>
                  <a:prstClr val="black"/>
                </a:solidFill>
                <a:latin typeface="+mn-ea"/>
              </a:endParaRPr>
            </a:p>
          </p:txBody>
        </p:sp>
      </p:grpSp>
      <p:sp>
        <p:nvSpPr>
          <p:cNvPr id="1030" name="角丸四角形 1029"/>
          <p:cNvSpPr/>
          <p:nvPr/>
        </p:nvSpPr>
        <p:spPr>
          <a:xfrm>
            <a:off x="17994" y="1559300"/>
            <a:ext cx="9860838" cy="5280699"/>
          </a:xfrm>
          <a:prstGeom prst="roundRect">
            <a:avLst>
              <a:gd name="adj" fmla="val 5624"/>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2800">
              <a:solidFill>
                <a:prstClr val="white"/>
              </a:solidFill>
            </a:endParaRPr>
          </a:p>
        </p:txBody>
      </p:sp>
      <p:sp>
        <p:nvSpPr>
          <p:cNvPr id="93" name="タイトル 5"/>
          <p:cNvSpPr txBox="1">
            <a:spLocks/>
          </p:cNvSpPr>
          <p:nvPr/>
        </p:nvSpPr>
        <p:spPr>
          <a:xfrm>
            <a:off x="18" y="0"/>
            <a:ext cx="9901237" cy="764704"/>
          </a:xfrm>
          <a:prstGeom prst="rect">
            <a:avLst/>
          </a:prstGeom>
          <a:solidFill>
            <a:srgbClr val="2D2DB9">
              <a:lumMod val="50000"/>
            </a:srgbClr>
          </a:solidFill>
          <a:ln>
            <a:noFill/>
          </a:ln>
        </p:spPr>
        <p:txBody>
          <a:bodyPr vert="horz" lIns="91440" tIns="45720" rIns="91440" bIns="45720" rtlCol="0" anchor="ctr">
            <a:noAutofit/>
          </a:bodyPr>
          <a:lstStyle/>
          <a:p>
            <a:pPr algn="ctr">
              <a:spcBef>
                <a:spcPct val="0"/>
              </a:spcBef>
              <a:defRPr/>
            </a:pPr>
            <a:r>
              <a:rPr kumimoji="0" lang="ja-JP" altLang="en-US" sz="2000" kern="0" dirty="0" smtClean="0">
                <a:solidFill>
                  <a:prstClr val="white"/>
                </a:solidFill>
                <a:latin typeface="HGP創英角ｺﾞｼｯｸUB" pitchFamily="50" charset="-128"/>
                <a:ea typeface="HGP創英角ｺﾞｼｯｸUB" pitchFamily="50" charset="-128"/>
              </a:rPr>
              <a:t>建設業  </a:t>
            </a:r>
            <a:r>
              <a:rPr kumimoji="0" lang="ja-JP" altLang="en-US" sz="2000" kern="0" dirty="0" smtClean="0">
                <a:solidFill>
                  <a:prstClr val="white"/>
                </a:solidFill>
                <a:latin typeface="HGP創英角ｺﾞｼｯｸUB" pitchFamily="50" charset="-128"/>
                <a:ea typeface="HGP創英角ｺﾞｼｯｸUB" pitchFamily="50" charset="-128"/>
              </a:rPr>
              <a:t>「魅力ある職場づくり」の実現による若年労働者等の確保</a:t>
            </a:r>
            <a:r>
              <a:rPr kumimoji="0" lang="ja-JP" altLang="en-US" sz="2000" kern="0" dirty="0" smtClean="0">
                <a:solidFill>
                  <a:prstClr val="white"/>
                </a:solidFill>
                <a:latin typeface="HGP創英角ｺﾞｼｯｸUB" pitchFamily="50" charset="-128"/>
                <a:ea typeface="HGP創英角ｺﾞｼｯｸUB" pitchFamily="50" charset="-128"/>
              </a:rPr>
              <a:t>・定着</a:t>
            </a:r>
            <a:endParaRPr kumimoji="0" lang="en-US" altLang="ja-JP" sz="2000" kern="0" dirty="0" smtClean="0">
              <a:solidFill>
                <a:prstClr val="white"/>
              </a:solidFill>
              <a:latin typeface="HGP創英角ｺﾞｼｯｸUB" pitchFamily="50" charset="-128"/>
              <a:ea typeface="HGP創英角ｺﾞｼｯｸUB" pitchFamily="50" charset="-128"/>
            </a:endParaRPr>
          </a:p>
          <a:p>
            <a:pPr algn="ctr">
              <a:spcBef>
                <a:spcPct val="0"/>
              </a:spcBef>
              <a:defRPr/>
            </a:pPr>
            <a:r>
              <a:rPr kumimoji="0" lang="ja-JP" altLang="en-US" sz="2000" kern="0" dirty="0" smtClean="0">
                <a:solidFill>
                  <a:prstClr val="white"/>
                </a:solidFill>
                <a:latin typeface="HGP創英角ｺﾞｼｯｸUB" pitchFamily="50" charset="-128"/>
                <a:ea typeface="HGP創英角ｺﾞｼｯｸUB" pitchFamily="50" charset="-128"/>
              </a:rPr>
              <a:t>～雇用管理改善促進事業の実施～</a:t>
            </a:r>
            <a:endParaRPr kumimoji="0" lang="ja-JP" altLang="en-US" sz="2000" kern="0" dirty="0">
              <a:solidFill>
                <a:prstClr val="white"/>
              </a:solidFill>
              <a:latin typeface="HGP創英角ｺﾞｼｯｸUB" pitchFamily="50" charset="-128"/>
              <a:ea typeface="HGP創英角ｺﾞｼｯｸUB" pitchFamily="50" charset="-128"/>
            </a:endParaRPr>
          </a:p>
        </p:txBody>
      </p:sp>
      <p:grpSp>
        <p:nvGrpSpPr>
          <p:cNvPr id="38" name="グループ化 37"/>
          <p:cNvGrpSpPr/>
          <p:nvPr/>
        </p:nvGrpSpPr>
        <p:grpSpPr>
          <a:xfrm>
            <a:off x="5071809" y="1656000"/>
            <a:ext cx="4611581" cy="1099087"/>
            <a:chOff x="2418847" y="1551678"/>
            <a:chExt cx="2076034" cy="1599194"/>
          </a:xfrm>
        </p:grpSpPr>
        <p:sp>
          <p:nvSpPr>
            <p:cNvPr id="36" name="円/楕円 35"/>
            <p:cNvSpPr/>
            <p:nvPr/>
          </p:nvSpPr>
          <p:spPr>
            <a:xfrm>
              <a:off x="2418847" y="1551678"/>
              <a:ext cx="2012663" cy="148838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2800">
                <a:solidFill>
                  <a:prstClr val="white"/>
                </a:solidFill>
              </a:endParaRPr>
            </a:p>
          </p:txBody>
        </p:sp>
        <p:pic>
          <p:nvPicPr>
            <p:cNvPr id="125" name="Picture 6" descr="C:\Users\HYWBI\AppData\Local\Microsoft\Windows\Temporary Internet Files\Content.IE5\KK8661GW\MC90029756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24853" y="1656439"/>
              <a:ext cx="451467" cy="455643"/>
            </a:xfrm>
            <a:prstGeom prst="rect">
              <a:avLst/>
            </a:prstGeom>
            <a:noFill/>
            <a:extLst>
              <a:ext uri="{909E8E84-426E-40DD-AFC4-6F175D3DCCD1}">
                <a14:hiddenFill xmlns:a14="http://schemas.microsoft.com/office/drawing/2010/main">
                  <a:solidFill>
                    <a:srgbClr val="FFFFFF"/>
                  </a:solidFill>
                </a14:hiddenFill>
              </a:ext>
            </a:extLst>
          </p:spPr>
        </p:pic>
        <p:sp>
          <p:nvSpPr>
            <p:cNvPr id="119" name="テキスト ボックス 118"/>
            <p:cNvSpPr txBox="1"/>
            <p:nvPr/>
          </p:nvSpPr>
          <p:spPr>
            <a:xfrm>
              <a:off x="2696243" y="2109687"/>
              <a:ext cx="1798638" cy="1041185"/>
            </a:xfrm>
            <a:prstGeom prst="rect">
              <a:avLst/>
            </a:prstGeom>
            <a:noFill/>
          </p:spPr>
          <p:txBody>
            <a:bodyPr wrap="square" rtlCol="0">
              <a:spAutoFit/>
            </a:bodyPr>
            <a:lstStyle/>
            <a:p>
              <a:pPr fontAlgn="base">
                <a:spcBef>
                  <a:spcPct val="0"/>
                </a:spcBef>
                <a:spcAft>
                  <a:spcPct val="0"/>
                </a:spcAft>
              </a:pPr>
              <a:r>
                <a:rPr lang="ja-JP" altLang="en-US" sz="1050" dirty="0">
                  <a:solidFill>
                    <a:prstClr val="black"/>
                  </a:solidFill>
                  <a:latin typeface="+mn-ea"/>
                </a:rPr>
                <a:t>・推進</a:t>
              </a:r>
              <a:r>
                <a:rPr lang="ja-JP" altLang="en-US" sz="1050" dirty="0" smtClean="0">
                  <a:solidFill>
                    <a:prstClr val="black"/>
                  </a:solidFill>
                  <a:latin typeface="+mn-ea"/>
                </a:rPr>
                <a:t>委員会による事業の</a:t>
              </a:r>
              <a:r>
                <a:rPr lang="ja-JP" altLang="en-US" sz="1050" dirty="0">
                  <a:solidFill>
                    <a:prstClr val="black"/>
                  </a:solidFill>
                  <a:latin typeface="+mn-ea"/>
                </a:rPr>
                <a:t>企画</a:t>
              </a:r>
              <a:r>
                <a:rPr lang="ja-JP" altLang="en-US" sz="1050" dirty="0" smtClean="0">
                  <a:solidFill>
                    <a:prstClr val="black"/>
                  </a:solidFill>
                  <a:latin typeface="+mn-ea"/>
                </a:rPr>
                <a:t>立案や実施計画の策定・進捗管理、報告書の取りまとめ等</a:t>
              </a:r>
              <a:endParaRPr lang="en-US" altLang="ja-JP" sz="1050" dirty="0" smtClean="0">
                <a:solidFill>
                  <a:prstClr val="black"/>
                </a:solidFill>
                <a:latin typeface="+mn-ea"/>
              </a:endParaRPr>
            </a:p>
            <a:p>
              <a:pPr fontAlgn="base">
                <a:spcBef>
                  <a:spcPct val="0"/>
                </a:spcBef>
                <a:spcAft>
                  <a:spcPct val="0"/>
                </a:spcAft>
              </a:pPr>
              <a:r>
                <a:rPr lang="ja-JP" altLang="en-US" sz="1050" dirty="0" smtClean="0">
                  <a:solidFill>
                    <a:prstClr val="black"/>
                  </a:solidFill>
                  <a:latin typeface="+mn-ea"/>
                </a:rPr>
                <a:t>・雇用</a:t>
              </a:r>
              <a:r>
                <a:rPr lang="ja-JP" altLang="en-US" sz="1050" dirty="0">
                  <a:solidFill>
                    <a:prstClr val="black"/>
                  </a:solidFill>
                  <a:latin typeface="+mn-ea"/>
                </a:rPr>
                <a:t>管理改善事例の周知啓発報告書の作成</a:t>
              </a:r>
              <a:endParaRPr lang="en-US" altLang="ja-JP" sz="1050" dirty="0">
                <a:solidFill>
                  <a:prstClr val="black"/>
                </a:solidFill>
                <a:latin typeface="+mn-ea"/>
              </a:endParaRPr>
            </a:p>
            <a:p>
              <a:pPr fontAlgn="base">
                <a:spcBef>
                  <a:spcPct val="0"/>
                </a:spcBef>
                <a:spcAft>
                  <a:spcPct val="0"/>
                </a:spcAft>
              </a:pPr>
              <a:endParaRPr lang="en-US" altLang="ja-JP" sz="900" dirty="0" smtClean="0">
                <a:solidFill>
                  <a:prstClr val="black"/>
                </a:solidFill>
                <a:latin typeface="HGPｺﾞｼｯｸM" panose="020B0600000000000000" pitchFamily="50" charset="-128"/>
                <a:ea typeface="HGPｺﾞｼｯｸM" panose="020B0600000000000000" pitchFamily="50" charset="-128"/>
              </a:endParaRPr>
            </a:p>
          </p:txBody>
        </p:sp>
      </p:grpSp>
      <p:sp>
        <p:nvSpPr>
          <p:cNvPr id="15" name="正方形/長方形 14"/>
          <p:cNvSpPr/>
          <p:nvPr/>
        </p:nvSpPr>
        <p:spPr>
          <a:xfrm>
            <a:off x="342107" y="1412776"/>
            <a:ext cx="1218752" cy="293050"/>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r>
              <a:rPr lang="en-US" altLang="ja-JP" sz="1400" b="1" dirty="0" smtClean="0">
                <a:solidFill>
                  <a:prstClr val="black"/>
                </a:solidFill>
              </a:rPr>
              <a:t>【 </a:t>
            </a:r>
            <a:r>
              <a:rPr lang="ja-JP" altLang="en-US" sz="1400" b="1" dirty="0" smtClean="0">
                <a:solidFill>
                  <a:prstClr val="black"/>
                </a:solidFill>
              </a:rPr>
              <a:t>事業内容 </a:t>
            </a:r>
            <a:r>
              <a:rPr lang="en-US" altLang="ja-JP" sz="1400" b="1" dirty="0" smtClean="0">
                <a:solidFill>
                  <a:prstClr val="black"/>
                </a:solidFill>
              </a:rPr>
              <a:t>】</a:t>
            </a:r>
            <a:endParaRPr lang="ja-JP" altLang="en-US" sz="1400" b="1" dirty="0">
              <a:solidFill>
                <a:prstClr val="black"/>
              </a:solidFill>
            </a:endParaRPr>
          </a:p>
        </p:txBody>
      </p:sp>
      <p:sp>
        <p:nvSpPr>
          <p:cNvPr id="75" name="下矢印 74"/>
          <p:cNvSpPr/>
          <p:nvPr/>
        </p:nvSpPr>
        <p:spPr>
          <a:xfrm>
            <a:off x="4806603" y="5949280"/>
            <a:ext cx="1740927" cy="229527"/>
          </a:xfrm>
          <a:prstGeom prst="downArrow">
            <a:avLst/>
          </a:prstGeom>
          <a:solidFill>
            <a:srgbClr val="FFC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右矢印 2"/>
          <p:cNvSpPr/>
          <p:nvPr/>
        </p:nvSpPr>
        <p:spPr>
          <a:xfrm>
            <a:off x="1710259" y="2276872"/>
            <a:ext cx="432047" cy="475979"/>
          </a:xfrm>
          <a:prstGeom prst="rightArrow">
            <a:avLst/>
          </a:prstGeom>
          <a:solidFill>
            <a:schemeClr val="tx1"/>
          </a:solidFill>
          <a:ln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図形 75"/>
          <p:cNvSpPr/>
          <p:nvPr/>
        </p:nvSpPr>
        <p:spPr>
          <a:xfrm rot="4479580" flipV="1">
            <a:off x="2035775" y="3100015"/>
            <a:ext cx="1066843" cy="1341961"/>
          </a:xfrm>
          <a:prstGeom prst="swooshArrow">
            <a:avLst>
              <a:gd name="adj1" fmla="val 25916"/>
              <a:gd name="adj2" fmla="val 33099"/>
            </a:avLst>
          </a:prstGeom>
          <a:solidFill>
            <a:schemeClr val="bg2">
              <a:lumMod val="75000"/>
            </a:schemeClr>
          </a:solidFill>
          <a:scene3d>
            <a:camera prst="orthographicFront">
              <a:rot lat="0" lon="21000001" rev="21000000"/>
            </a:camera>
            <a:lightRig rig="threePt" dir="t"/>
          </a:scene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0" name="図形 79"/>
          <p:cNvSpPr/>
          <p:nvPr/>
        </p:nvSpPr>
        <p:spPr>
          <a:xfrm rot="14973987" flipH="1" flipV="1">
            <a:off x="7073537" y="2501521"/>
            <a:ext cx="1727350" cy="2203360"/>
          </a:xfrm>
          <a:prstGeom prst="swooshArrow">
            <a:avLst>
              <a:gd name="adj1" fmla="val 25916"/>
              <a:gd name="adj2" fmla="val 33099"/>
            </a:avLst>
          </a:prstGeom>
          <a:solidFill>
            <a:schemeClr val="bg2">
              <a:lumMod val="75000"/>
            </a:schemeClr>
          </a:solidFill>
          <a:scene3d>
            <a:camera prst="orthographicFront">
              <a:rot lat="0" lon="21000001" rev="21000000"/>
            </a:camera>
            <a:lightRig rig="threePt" dir="t"/>
          </a:scene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pic>
        <p:nvPicPr>
          <p:cNvPr id="5" name="Picture 3" descr="C:\Users\HYWBI\AppData\Local\Microsoft\Windows\Temporary Internet Files\Content.IE5\7WY9GE0X\collage[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46971" y="1700806"/>
            <a:ext cx="972000" cy="390236"/>
          </a:xfrm>
          <a:prstGeom prst="rect">
            <a:avLst/>
          </a:prstGeom>
          <a:noFill/>
          <a:extLst>
            <a:ext uri="{909E8E84-426E-40DD-AFC4-6F175D3DCCD1}">
              <a14:hiddenFill xmlns:a14="http://schemas.microsoft.com/office/drawing/2010/main">
                <a:solidFill>
                  <a:srgbClr val="FFFFFF"/>
                </a:solidFill>
              </a14:hiddenFill>
            </a:ext>
          </a:extLst>
        </p:spPr>
      </p:pic>
      <p:grpSp>
        <p:nvGrpSpPr>
          <p:cNvPr id="166" name="グループ化 165"/>
          <p:cNvGrpSpPr/>
          <p:nvPr/>
        </p:nvGrpSpPr>
        <p:grpSpPr>
          <a:xfrm>
            <a:off x="2497252" y="6222903"/>
            <a:ext cx="7061879" cy="734489"/>
            <a:chOff x="4034029" y="6397302"/>
            <a:chExt cx="4981832" cy="324492"/>
          </a:xfrm>
        </p:grpSpPr>
        <p:sp>
          <p:nvSpPr>
            <p:cNvPr id="167" name="円/楕円 166"/>
            <p:cNvSpPr/>
            <p:nvPr/>
          </p:nvSpPr>
          <p:spPr>
            <a:xfrm>
              <a:off x="4034029" y="6397302"/>
              <a:ext cx="4981832" cy="240139"/>
            </a:xfrm>
            <a:prstGeom prst="ellipse">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68" name="テキスト ボックス 17"/>
            <p:cNvSpPr txBox="1">
              <a:spLocks noChangeArrowheads="1"/>
            </p:cNvSpPr>
            <p:nvPr/>
          </p:nvSpPr>
          <p:spPr bwMode="auto">
            <a:xfrm>
              <a:off x="4249609" y="6436250"/>
              <a:ext cx="4548340" cy="285544"/>
            </a:xfrm>
            <a:prstGeom prst="rect">
              <a:avLst/>
            </a:prstGeom>
            <a:noFill/>
            <a:ln w="9525">
              <a:noFill/>
              <a:miter lim="800000"/>
              <a:headEnd/>
              <a:tailEnd/>
            </a:ln>
          </p:spPr>
          <p:txBody>
            <a:bodyPr vert="horz" wrap="square">
              <a:spAutoFit/>
            </a:bodyPr>
            <a:lstStyle/>
            <a:p>
              <a:pPr algn="ctr" fontAlgn="base">
                <a:spcBef>
                  <a:spcPct val="0"/>
                </a:spcBef>
                <a:spcAft>
                  <a:spcPct val="0"/>
                </a:spcAft>
                <a:defRPr/>
              </a:pPr>
              <a:r>
                <a:rPr lang="ja-JP" altLang="en-US" b="1" dirty="0" smtClean="0">
                  <a:solidFill>
                    <a:srgbClr val="FF0000"/>
                  </a:solidFill>
                  <a:latin typeface="Arial" charset="0"/>
                </a:rPr>
                <a:t>「魅力ある職場づくり」の実現による若年労働者等の確保・定着</a:t>
              </a:r>
              <a:endParaRPr lang="en-US" altLang="ja-JP" b="1" dirty="0">
                <a:solidFill>
                  <a:srgbClr val="FF0000"/>
                </a:solidFill>
                <a:latin typeface="Arial" charset="0"/>
              </a:endParaRPr>
            </a:p>
          </p:txBody>
        </p:sp>
      </p:grpSp>
      <p:pic>
        <p:nvPicPr>
          <p:cNvPr id="10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479011" y="5661264"/>
            <a:ext cx="1240110" cy="720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8" name="円/楕円 107"/>
          <p:cNvSpPr/>
          <p:nvPr/>
        </p:nvSpPr>
        <p:spPr>
          <a:xfrm>
            <a:off x="1638251" y="3501008"/>
            <a:ext cx="790566" cy="326426"/>
          </a:xfrm>
          <a:prstGeom prst="ellipse">
            <a:avLst/>
          </a:prstGeom>
          <a:solidFill>
            <a:schemeClr val="lt1">
              <a:alpha val="70000"/>
            </a:schemeClr>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fontAlgn="base">
              <a:spcBef>
                <a:spcPct val="0"/>
              </a:spcBef>
              <a:spcAft>
                <a:spcPct val="0"/>
              </a:spcAft>
            </a:pPr>
            <a:r>
              <a:rPr lang="ja-JP" altLang="en-US" sz="1400" b="1" dirty="0" smtClean="0">
                <a:solidFill>
                  <a:srgbClr val="FF0000"/>
                </a:solidFill>
              </a:rPr>
              <a:t>訪問</a:t>
            </a:r>
            <a:endParaRPr lang="ja-JP" altLang="en-US" sz="1400" b="1" dirty="0">
              <a:solidFill>
                <a:srgbClr val="FF0000"/>
              </a:solidFill>
            </a:endParaRPr>
          </a:p>
        </p:txBody>
      </p:sp>
      <p:sp>
        <p:nvSpPr>
          <p:cNvPr id="102" name="円/楕円 101"/>
          <p:cNvSpPr/>
          <p:nvPr/>
        </p:nvSpPr>
        <p:spPr>
          <a:xfrm>
            <a:off x="8334995" y="3212976"/>
            <a:ext cx="790566" cy="326426"/>
          </a:xfrm>
          <a:prstGeom prst="ellipse">
            <a:avLst/>
          </a:prstGeom>
          <a:solidFill>
            <a:schemeClr val="lt1">
              <a:alpha val="70000"/>
            </a:schemeClr>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fontAlgn="base">
              <a:spcBef>
                <a:spcPct val="0"/>
              </a:spcBef>
              <a:spcAft>
                <a:spcPct val="0"/>
              </a:spcAft>
            </a:pPr>
            <a:r>
              <a:rPr lang="ja-JP" altLang="en-US" sz="1400" b="1" dirty="0" smtClean="0">
                <a:solidFill>
                  <a:srgbClr val="FF0000"/>
                </a:solidFill>
              </a:rPr>
              <a:t>訪問</a:t>
            </a:r>
            <a:endParaRPr lang="ja-JP" altLang="en-US" sz="1400" b="1" dirty="0">
              <a:solidFill>
                <a:srgbClr val="FF0000"/>
              </a:solidFill>
            </a:endParaRPr>
          </a:p>
        </p:txBody>
      </p:sp>
      <p:sp>
        <p:nvSpPr>
          <p:cNvPr id="70" name="テキスト ボックス 69"/>
          <p:cNvSpPr txBox="1"/>
          <p:nvPr/>
        </p:nvSpPr>
        <p:spPr>
          <a:xfrm>
            <a:off x="4302547" y="2708920"/>
            <a:ext cx="1656000" cy="276999"/>
          </a:xfrm>
          <a:prstGeom prst="rect">
            <a:avLst/>
          </a:prstGeom>
          <a:noFill/>
          <a:ln w="3175">
            <a:no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r>
              <a:rPr lang="ja-JP" altLang="en-US" sz="1200" b="1" u="sng" dirty="0">
                <a:solidFill>
                  <a:sysClr val="windowText" lastClr="000000"/>
                </a:solidFill>
                <a:latin typeface="+mn-ea"/>
                <a:ea typeface="+mn-ea"/>
              </a:rPr>
              <a:t>雇用管理</a:t>
            </a:r>
            <a:r>
              <a:rPr lang="ja-JP" altLang="en-US" sz="1200" b="1" u="sng" dirty="0" smtClean="0">
                <a:solidFill>
                  <a:sysClr val="windowText" lastClr="000000"/>
                </a:solidFill>
                <a:latin typeface="+mn-ea"/>
                <a:ea typeface="+mn-ea"/>
              </a:rPr>
              <a:t>アドバイザー</a:t>
            </a:r>
            <a:endParaRPr lang="en-US" altLang="ja-JP" sz="1200" b="1" u="sng" dirty="0">
              <a:solidFill>
                <a:sysClr val="windowText" lastClr="000000"/>
              </a:solidFill>
              <a:latin typeface="+mn-ea"/>
              <a:ea typeface="+mn-ea"/>
            </a:endParaRPr>
          </a:p>
        </p:txBody>
      </p:sp>
      <p:sp>
        <p:nvSpPr>
          <p:cNvPr id="71" name="テキスト ボックス 70"/>
          <p:cNvSpPr txBox="1"/>
          <p:nvPr/>
        </p:nvSpPr>
        <p:spPr>
          <a:xfrm>
            <a:off x="3726627" y="2232000"/>
            <a:ext cx="1296000" cy="276999"/>
          </a:xfrm>
          <a:prstGeom prst="rect">
            <a:avLst/>
          </a:prstGeom>
          <a:noFill/>
          <a:ln w="3175">
            <a:no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r>
              <a:rPr lang="ja-JP" altLang="en-US" sz="1200" b="1" u="sng" dirty="0" smtClean="0">
                <a:solidFill>
                  <a:sysClr val="windowText" lastClr="000000"/>
                </a:solidFill>
                <a:latin typeface="+mn-ea"/>
                <a:ea typeface="+mn-ea"/>
              </a:rPr>
              <a:t>コーディネーター</a:t>
            </a:r>
            <a:endParaRPr lang="en-US" altLang="ja-JP" sz="1200" b="1" u="sng" dirty="0">
              <a:solidFill>
                <a:sysClr val="windowText" lastClr="000000"/>
              </a:solidFill>
              <a:latin typeface="+mn-ea"/>
              <a:ea typeface="+mn-ea"/>
            </a:endParaRPr>
          </a:p>
        </p:txBody>
      </p:sp>
      <p:grpSp>
        <p:nvGrpSpPr>
          <p:cNvPr id="1041" name="グループ化 1040"/>
          <p:cNvGrpSpPr/>
          <p:nvPr/>
        </p:nvGrpSpPr>
        <p:grpSpPr>
          <a:xfrm>
            <a:off x="356627" y="4284000"/>
            <a:ext cx="8482419" cy="995558"/>
            <a:chOff x="3804990" y="3350475"/>
            <a:chExt cx="4580210" cy="825910"/>
          </a:xfrm>
        </p:grpSpPr>
        <p:grpSp>
          <p:nvGrpSpPr>
            <p:cNvPr id="44" name="グループ化 43"/>
            <p:cNvGrpSpPr/>
            <p:nvPr/>
          </p:nvGrpSpPr>
          <p:grpSpPr>
            <a:xfrm>
              <a:off x="3804990" y="3350475"/>
              <a:ext cx="1303160" cy="825907"/>
              <a:chOff x="5245347" y="5880675"/>
              <a:chExt cx="1181978" cy="729924"/>
            </a:xfrm>
          </p:grpSpPr>
          <p:pic>
            <p:nvPicPr>
              <p:cNvPr id="82" name="Picture 3" descr="C:\Users\KYSMP\AppData\Local\Microsoft\Windows\Temporary Internet Files\Content.IE5\99SIH08G\MC900434814[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5097" y="6008812"/>
                <a:ext cx="942228" cy="601787"/>
              </a:xfrm>
              <a:prstGeom prst="rect">
                <a:avLst/>
              </a:prstGeom>
              <a:noFill/>
              <a:extLst>
                <a:ext uri="{909E8E84-426E-40DD-AFC4-6F175D3DCCD1}">
                  <a14:hiddenFill xmlns:a14="http://schemas.microsoft.com/office/drawing/2010/main">
                    <a:solidFill>
                      <a:srgbClr val="FFFFFF"/>
                    </a:solidFill>
                  </a14:hiddenFill>
                </a:ext>
              </a:extLst>
            </p:spPr>
          </p:pic>
          <p:sp>
            <p:nvSpPr>
              <p:cNvPr id="86" name="正方形/長方形 85"/>
              <p:cNvSpPr/>
              <p:nvPr/>
            </p:nvSpPr>
            <p:spPr>
              <a:xfrm>
                <a:off x="5245347" y="5880675"/>
                <a:ext cx="733477" cy="360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r>
                  <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rPr>
                  <a:t>A</a:t>
                </a:r>
                <a:r>
                  <a:rPr lang="ja-JP" altLang="en-US" sz="1050" dirty="0" smtClean="0">
                    <a:solidFill>
                      <a:sysClr val="windowText" lastClr="000000"/>
                    </a:solidFill>
                    <a:latin typeface="HGPｺﾞｼｯｸM" panose="020B0600000000000000" pitchFamily="50" charset="-128"/>
                    <a:ea typeface="HGPｺﾞｼｯｸM" panose="020B0600000000000000" pitchFamily="50" charset="-128"/>
                  </a:rPr>
                  <a:t>社</a:t>
                </a:r>
                <a:endPar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endParaRPr>
              </a:p>
            </p:txBody>
          </p:sp>
        </p:grpSp>
        <p:grpSp>
          <p:nvGrpSpPr>
            <p:cNvPr id="133" name="グループ化 132"/>
            <p:cNvGrpSpPr/>
            <p:nvPr/>
          </p:nvGrpSpPr>
          <p:grpSpPr>
            <a:xfrm>
              <a:off x="5391302" y="3350483"/>
              <a:ext cx="1329822" cy="825902"/>
              <a:chOff x="5820030" y="5880698"/>
              <a:chExt cx="1206156" cy="729921"/>
            </a:xfrm>
          </p:grpSpPr>
          <p:pic>
            <p:nvPicPr>
              <p:cNvPr id="134" name="Picture 3" descr="C:\Users\KYSMP\AppData\Local\Microsoft\Windows\Temporary Internet Files\Content.IE5\99SIH08G\MC900434814[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6891" y="6008834"/>
                <a:ext cx="959295" cy="601785"/>
              </a:xfrm>
              <a:prstGeom prst="rect">
                <a:avLst/>
              </a:prstGeom>
              <a:noFill/>
              <a:extLst>
                <a:ext uri="{909E8E84-426E-40DD-AFC4-6F175D3DCCD1}">
                  <a14:hiddenFill xmlns:a14="http://schemas.microsoft.com/office/drawing/2010/main">
                    <a:solidFill>
                      <a:srgbClr val="FFFFFF"/>
                    </a:solidFill>
                  </a14:hiddenFill>
                </a:ext>
              </a:extLst>
            </p:spPr>
          </p:pic>
          <p:sp>
            <p:nvSpPr>
              <p:cNvPr id="135" name="正方形/長方形 134"/>
              <p:cNvSpPr/>
              <p:nvPr/>
            </p:nvSpPr>
            <p:spPr>
              <a:xfrm>
                <a:off x="5820030" y="5880698"/>
                <a:ext cx="733477" cy="360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r>
                  <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rPr>
                  <a:t>B</a:t>
                </a:r>
                <a:r>
                  <a:rPr lang="ja-JP" altLang="en-US" sz="1050" dirty="0" smtClean="0">
                    <a:solidFill>
                      <a:sysClr val="windowText" lastClr="000000"/>
                    </a:solidFill>
                    <a:latin typeface="HGPｺﾞｼｯｸM" panose="020B0600000000000000" pitchFamily="50" charset="-128"/>
                    <a:ea typeface="HGPｺﾞｼｯｸM" panose="020B0600000000000000" pitchFamily="50" charset="-128"/>
                  </a:rPr>
                  <a:t>社</a:t>
                </a:r>
                <a:endPar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endParaRPr>
              </a:p>
            </p:txBody>
          </p:sp>
        </p:grpSp>
        <p:grpSp>
          <p:nvGrpSpPr>
            <p:cNvPr id="139" name="グループ化 138"/>
            <p:cNvGrpSpPr/>
            <p:nvPr/>
          </p:nvGrpSpPr>
          <p:grpSpPr>
            <a:xfrm>
              <a:off x="6993296" y="3350484"/>
              <a:ext cx="1391904" cy="825893"/>
              <a:chOff x="6170060" y="5838747"/>
              <a:chExt cx="1262467" cy="729915"/>
            </a:xfrm>
          </p:grpSpPr>
          <p:pic>
            <p:nvPicPr>
              <p:cNvPr id="141" name="Picture 3" descr="C:\Users\KYSMP\AppData\Local\Microsoft\Windows\Temporary Internet Files\Content.IE5\99SIH08G\MC900434814[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16827" y="5966877"/>
                <a:ext cx="1015700" cy="601785"/>
              </a:xfrm>
              <a:prstGeom prst="rect">
                <a:avLst/>
              </a:prstGeom>
              <a:noFill/>
              <a:extLst>
                <a:ext uri="{909E8E84-426E-40DD-AFC4-6F175D3DCCD1}">
                  <a14:hiddenFill xmlns:a14="http://schemas.microsoft.com/office/drawing/2010/main">
                    <a:solidFill>
                      <a:srgbClr val="FFFFFF"/>
                    </a:solidFill>
                  </a14:hiddenFill>
                </a:ext>
              </a:extLst>
            </p:spPr>
          </p:pic>
          <p:sp>
            <p:nvSpPr>
              <p:cNvPr id="142" name="正方形/長方形 141"/>
              <p:cNvSpPr/>
              <p:nvPr/>
            </p:nvSpPr>
            <p:spPr>
              <a:xfrm>
                <a:off x="6170060" y="5838747"/>
                <a:ext cx="733477" cy="3603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base">
                  <a:spcBef>
                    <a:spcPct val="0"/>
                  </a:spcBef>
                  <a:spcAft>
                    <a:spcPct val="0"/>
                  </a:spcAft>
                </a:pPr>
                <a:r>
                  <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rPr>
                  <a:t>C</a:t>
                </a:r>
                <a:r>
                  <a:rPr lang="ja-JP" altLang="en-US" sz="1050" dirty="0" smtClean="0">
                    <a:solidFill>
                      <a:sysClr val="windowText" lastClr="000000"/>
                    </a:solidFill>
                    <a:latin typeface="HGPｺﾞｼｯｸM" panose="020B0600000000000000" pitchFamily="50" charset="-128"/>
                    <a:ea typeface="HGPｺﾞｼｯｸM" panose="020B0600000000000000" pitchFamily="50" charset="-128"/>
                  </a:rPr>
                  <a:t>社</a:t>
                </a:r>
                <a:endParaRPr lang="en-US" altLang="ja-JP" sz="1050" dirty="0" smtClean="0">
                  <a:solidFill>
                    <a:sysClr val="windowText" lastClr="000000"/>
                  </a:solidFill>
                  <a:latin typeface="HGPｺﾞｼｯｸM" panose="020B0600000000000000" pitchFamily="50" charset="-128"/>
                  <a:ea typeface="HGPｺﾞｼｯｸM" panose="020B0600000000000000" pitchFamily="50" charset="-128"/>
                </a:endParaRPr>
              </a:p>
            </p:txBody>
          </p:sp>
        </p:grpSp>
      </p:grpSp>
      <p:sp>
        <p:nvSpPr>
          <p:cNvPr id="25" name="角丸四角形 24"/>
          <p:cNvSpPr/>
          <p:nvPr/>
        </p:nvSpPr>
        <p:spPr>
          <a:xfrm>
            <a:off x="792658" y="5157193"/>
            <a:ext cx="8749963" cy="504056"/>
          </a:xfrm>
          <a:prstGeom prst="roundRect">
            <a:avLst/>
          </a:prstGeom>
          <a:solidFill>
            <a:srgbClr val="FFFF00"/>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rPr>
              <a:t>　労働者の</a:t>
            </a:r>
            <a:r>
              <a:rPr lang="ja-JP" altLang="en-US" sz="1200" b="1" dirty="0" smtClean="0">
                <a:solidFill>
                  <a:schemeClr val="tx1"/>
                </a:solidFill>
              </a:rPr>
              <a:t>確保・</a:t>
            </a:r>
            <a:r>
              <a:rPr kumimoji="1" lang="ja-JP" altLang="en-US" sz="1200" b="1" dirty="0" smtClean="0">
                <a:solidFill>
                  <a:schemeClr val="tx1"/>
                </a:solidFill>
              </a:rPr>
              <a:t>定着に資する雇用管理改善の相談支援</a:t>
            </a:r>
            <a:endParaRPr kumimoji="1" lang="en-US" altLang="ja-JP" sz="1200" b="1" dirty="0" smtClean="0">
              <a:solidFill>
                <a:schemeClr val="tx1"/>
              </a:solidFill>
            </a:endParaRPr>
          </a:p>
          <a:p>
            <a:r>
              <a:rPr lang="ja-JP" altLang="en-US" sz="1200" dirty="0" smtClean="0">
                <a:solidFill>
                  <a:schemeClr val="tx1"/>
                </a:solidFill>
              </a:rPr>
              <a:t>　　</a:t>
            </a:r>
            <a:r>
              <a:rPr lang="ja-JP" altLang="en-US" sz="1100" dirty="0" smtClean="0">
                <a:solidFill>
                  <a:schemeClr val="tx1"/>
                </a:solidFill>
              </a:rPr>
              <a:t>・評価・処遇制度（採用、配置、賃金体系、諸手当制度等）　</a:t>
            </a:r>
            <a:r>
              <a:rPr lang="ja-JP" altLang="en-US" sz="1100" dirty="0">
                <a:solidFill>
                  <a:schemeClr val="tx1"/>
                </a:solidFill>
              </a:rPr>
              <a:t>　</a:t>
            </a:r>
            <a:r>
              <a:rPr kumimoji="1" lang="ja-JP" altLang="en-US" sz="1100" dirty="0" smtClean="0">
                <a:solidFill>
                  <a:schemeClr val="tx1"/>
                </a:solidFill>
              </a:rPr>
              <a:t>・研修体系制度　</a:t>
            </a:r>
            <a:r>
              <a:rPr lang="ja-JP" altLang="en-US" sz="1100" dirty="0">
                <a:solidFill>
                  <a:schemeClr val="tx1"/>
                </a:solidFill>
              </a:rPr>
              <a:t>　</a:t>
            </a:r>
            <a:r>
              <a:rPr kumimoji="1" lang="ja-JP" altLang="en-US" sz="1100" dirty="0" smtClean="0">
                <a:solidFill>
                  <a:schemeClr val="tx1"/>
                </a:solidFill>
              </a:rPr>
              <a:t>・健康づくり制度　　</a:t>
            </a:r>
            <a:r>
              <a:rPr lang="ja-JP" altLang="en-US" sz="1100" dirty="0" smtClean="0">
                <a:solidFill>
                  <a:schemeClr val="tx1"/>
                </a:solidFill>
              </a:rPr>
              <a:t>・休暇・労働時間制度　</a:t>
            </a:r>
            <a:r>
              <a:rPr lang="ja-JP" altLang="en-US" sz="1100" dirty="0">
                <a:solidFill>
                  <a:schemeClr val="tx1"/>
                </a:solidFill>
              </a:rPr>
              <a:t>　</a:t>
            </a:r>
            <a:r>
              <a:rPr lang="ja-JP" altLang="en-US" sz="1100" dirty="0" smtClean="0">
                <a:solidFill>
                  <a:schemeClr val="tx1"/>
                </a:solidFill>
              </a:rPr>
              <a:t>・福利厚生　等</a:t>
            </a:r>
            <a:endParaRPr lang="en-US" altLang="ja-JP" sz="1200" b="1" dirty="0">
              <a:solidFill>
                <a:prstClr val="black">
                  <a:lumMod val="95000"/>
                  <a:lumOff val="5000"/>
                </a:prstClr>
              </a:solidFill>
              <a:latin typeface="+mn-ea"/>
            </a:endParaRPr>
          </a:p>
          <a:p>
            <a:endParaRPr kumimoji="1" lang="en-US" altLang="ja-JP" sz="1100" dirty="0" smtClean="0">
              <a:solidFill>
                <a:schemeClr val="tx1"/>
              </a:solidFill>
            </a:endParaRPr>
          </a:p>
          <a:p>
            <a:endParaRPr kumimoji="1" lang="en-US" altLang="ja-JP" sz="1100" dirty="0">
              <a:solidFill>
                <a:schemeClr val="tx1"/>
              </a:solidFill>
            </a:endParaRPr>
          </a:p>
          <a:p>
            <a:r>
              <a:rPr kumimoji="1" lang="ja-JP" altLang="en-US" sz="1100" dirty="0" smtClean="0">
                <a:solidFill>
                  <a:schemeClr val="tx1"/>
                </a:solidFill>
              </a:rPr>
              <a:t>　</a:t>
            </a:r>
            <a:endParaRPr kumimoji="1" lang="en-US" altLang="ja-JP" sz="1100" dirty="0" smtClean="0">
              <a:solidFill>
                <a:schemeClr val="tx1"/>
              </a:solidFill>
            </a:endParaRPr>
          </a:p>
          <a:p>
            <a:endParaRPr kumimoji="1" lang="en-US" altLang="ja-JP" sz="1200" dirty="0" smtClean="0">
              <a:solidFill>
                <a:schemeClr val="tx1"/>
              </a:solidFill>
            </a:endParaRPr>
          </a:p>
          <a:p>
            <a:endParaRPr kumimoji="1" lang="ja-JP" altLang="en-US" sz="1400" b="1" dirty="0">
              <a:solidFill>
                <a:schemeClr val="tx1"/>
              </a:solidFill>
            </a:endParaRPr>
          </a:p>
        </p:txBody>
      </p:sp>
      <p:grpSp>
        <p:nvGrpSpPr>
          <p:cNvPr id="8" name="グループ化 7"/>
          <p:cNvGrpSpPr/>
          <p:nvPr/>
        </p:nvGrpSpPr>
        <p:grpSpPr>
          <a:xfrm>
            <a:off x="1998291" y="4356000"/>
            <a:ext cx="1151993" cy="864007"/>
            <a:chOff x="2253189" y="4356000"/>
            <a:chExt cx="1041110" cy="792000"/>
          </a:xfrm>
        </p:grpSpPr>
        <p:pic>
          <p:nvPicPr>
            <p:cNvPr id="1029"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78887" y="4356000"/>
              <a:ext cx="1015412"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7" name="グループ化 76"/>
            <p:cNvGrpSpPr/>
            <p:nvPr/>
          </p:nvGrpSpPr>
          <p:grpSpPr>
            <a:xfrm>
              <a:off x="2253189" y="4356000"/>
              <a:ext cx="540000" cy="792000"/>
              <a:chOff x="10245159" y="2678928"/>
              <a:chExt cx="898148" cy="1087037"/>
            </a:xfrm>
          </p:grpSpPr>
          <p:sp>
            <p:nvSpPr>
              <p:cNvPr id="79" name="テキスト ボックス 78"/>
              <p:cNvSpPr txBox="1"/>
              <p:nvPr/>
            </p:nvSpPr>
            <p:spPr>
              <a:xfrm>
                <a:off x="10245159" y="2678928"/>
                <a:ext cx="898148" cy="1084584"/>
              </a:xfrm>
              <a:prstGeom prst="rect">
                <a:avLst/>
              </a:prstGeom>
              <a:solidFill>
                <a:schemeClr val="bg1"/>
              </a:solidFill>
              <a:ln w="3175">
                <a:no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endParaRPr lang="en-US" altLang="ja-JP" sz="1200" b="1" dirty="0">
                  <a:solidFill>
                    <a:prstClr val="black">
                      <a:lumMod val="95000"/>
                      <a:lumOff val="5000"/>
                    </a:prstClr>
                  </a:solidFill>
                  <a:latin typeface="ＭＳ Ｐゴシック"/>
                  <a:ea typeface="ＭＳ Ｐゴシック"/>
                </a:endParaRPr>
              </a:p>
            </p:txBody>
          </p:sp>
          <p:pic>
            <p:nvPicPr>
              <p:cNvPr id="81" name="Picture 2" descr="がんばろう"/>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245159" y="2952000"/>
                <a:ext cx="898148" cy="813965"/>
              </a:xfrm>
              <a:prstGeom prst="rect">
                <a:avLst/>
              </a:prstGeom>
              <a:solidFill>
                <a:srgbClr val="FFFFFF"/>
              </a:solidFill>
              <a:extLst/>
            </p:spPr>
          </p:pic>
        </p:grpSp>
      </p:grpSp>
      <p:grpSp>
        <p:nvGrpSpPr>
          <p:cNvPr id="11" name="グループ化 10"/>
          <p:cNvGrpSpPr/>
          <p:nvPr/>
        </p:nvGrpSpPr>
        <p:grpSpPr>
          <a:xfrm>
            <a:off x="5130707" y="4355992"/>
            <a:ext cx="1260072" cy="864000"/>
            <a:chOff x="5130707" y="4355992"/>
            <a:chExt cx="1260072" cy="792000"/>
          </a:xfrm>
        </p:grpSpPr>
        <p:grpSp>
          <p:nvGrpSpPr>
            <p:cNvPr id="10" name="グループ化 9"/>
            <p:cNvGrpSpPr/>
            <p:nvPr/>
          </p:nvGrpSpPr>
          <p:grpSpPr>
            <a:xfrm>
              <a:off x="5130707" y="4355992"/>
              <a:ext cx="648000" cy="792000"/>
              <a:chOff x="9983283" y="4387789"/>
              <a:chExt cx="648001" cy="862050"/>
            </a:xfrm>
          </p:grpSpPr>
          <p:sp>
            <p:nvSpPr>
              <p:cNvPr id="83" name="テキスト ボックス 82"/>
              <p:cNvSpPr txBox="1"/>
              <p:nvPr/>
            </p:nvSpPr>
            <p:spPr>
              <a:xfrm>
                <a:off x="9983284" y="4387789"/>
                <a:ext cx="648000" cy="862050"/>
              </a:xfrm>
              <a:prstGeom prst="rect">
                <a:avLst/>
              </a:prstGeom>
              <a:solidFill>
                <a:schemeClr val="bg1"/>
              </a:solidFill>
              <a:ln w="3175">
                <a:no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endParaRPr lang="en-US" altLang="ja-JP" sz="1200" b="1" dirty="0">
                  <a:solidFill>
                    <a:prstClr val="black">
                      <a:lumMod val="95000"/>
                      <a:lumOff val="5000"/>
                    </a:prstClr>
                  </a:solidFill>
                  <a:latin typeface="ＭＳ Ｐゴシック"/>
                  <a:ea typeface="ＭＳ Ｐゴシック"/>
                </a:endParaRPr>
              </a:p>
            </p:txBody>
          </p:sp>
          <p:pic>
            <p:nvPicPr>
              <p:cNvPr id="85" name="Picture 9" descr="C:\Users\whrwc\Desktop\yjimageXR28VUQG.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983283" y="4644000"/>
                <a:ext cx="539993" cy="600366"/>
              </a:xfrm>
              <a:prstGeom prst="rect">
                <a:avLst/>
              </a:prstGeom>
              <a:solidFill>
                <a:srgbClr val="FFFFFF"/>
              </a:solidFill>
            </p:spPr>
          </p:pic>
        </p:grpSp>
        <p:pic>
          <p:nvPicPr>
            <p:cNvPr id="42"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670699" y="4355992"/>
              <a:ext cx="720080" cy="791999"/>
            </a:xfrm>
            <a:prstGeom prst="rect">
              <a:avLst/>
            </a:prstGeom>
            <a:solidFill>
              <a:srgbClr val="FFFFFF"/>
            </a:solidFill>
            <a:ln>
              <a:noFill/>
            </a:ln>
            <a:effectLst/>
          </p:spPr>
        </p:pic>
      </p:grpSp>
      <p:grpSp>
        <p:nvGrpSpPr>
          <p:cNvPr id="9" name="グループ化 8"/>
          <p:cNvGrpSpPr/>
          <p:nvPr/>
        </p:nvGrpSpPr>
        <p:grpSpPr>
          <a:xfrm>
            <a:off x="8173646" y="4356000"/>
            <a:ext cx="1313477" cy="864000"/>
            <a:chOff x="8173646" y="4356000"/>
            <a:chExt cx="1313477" cy="792000"/>
          </a:xfrm>
        </p:grpSpPr>
        <p:pic>
          <p:nvPicPr>
            <p:cNvPr id="33" name="Picture 8"/>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821646" y="4356000"/>
              <a:ext cx="665477" cy="792000"/>
            </a:xfrm>
            <a:prstGeom prst="rect">
              <a:avLst/>
            </a:prstGeom>
            <a:solidFill>
              <a:srgbClr val="FFFFFF"/>
            </a:solidFill>
            <a:ln>
              <a:noFill/>
            </a:ln>
            <a:effectLst/>
          </p:spPr>
        </p:pic>
        <p:grpSp>
          <p:nvGrpSpPr>
            <p:cNvPr id="7" name="グループ化 6"/>
            <p:cNvGrpSpPr/>
            <p:nvPr/>
          </p:nvGrpSpPr>
          <p:grpSpPr>
            <a:xfrm>
              <a:off x="8173646" y="4356000"/>
              <a:ext cx="648000" cy="792000"/>
              <a:chOff x="10245159" y="2678928"/>
              <a:chExt cx="898148" cy="1087037"/>
            </a:xfrm>
          </p:grpSpPr>
          <p:sp>
            <p:nvSpPr>
              <p:cNvPr id="110" name="テキスト ボックス 109"/>
              <p:cNvSpPr txBox="1"/>
              <p:nvPr/>
            </p:nvSpPr>
            <p:spPr>
              <a:xfrm>
                <a:off x="10245159" y="2678928"/>
                <a:ext cx="898148" cy="1084584"/>
              </a:xfrm>
              <a:prstGeom prst="rect">
                <a:avLst/>
              </a:prstGeom>
              <a:solidFill>
                <a:schemeClr val="bg1"/>
              </a:solidFill>
              <a:ln w="3175">
                <a:no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endParaRPr lang="en-US" altLang="ja-JP" sz="1200" b="1" dirty="0">
                  <a:solidFill>
                    <a:prstClr val="black">
                      <a:lumMod val="95000"/>
                      <a:lumOff val="5000"/>
                    </a:prstClr>
                  </a:solidFill>
                  <a:latin typeface="ＭＳ Ｐゴシック"/>
                  <a:ea typeface="ＭＳ Ｐゴシック"/>
                </a:endParaRPr>
              </a:p>
            </p:txBody>
          </p:sp>
          <p:pic>
            <p:nvPicPr>
              <p:cNvPr id="73" name="Picture 2" descr="がんばろう"/>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245159" y="3006974"/>
                <a:ext cx="898148" cy="758991"/>
              </a:xfrm>
              <a:prstGeom prst="rect">
                <a:avLst/>
              </a:prstGeom>
              <a:solidFill>
                <a:srgbClr val="FFFFFF"/>
              </a:solidFill>
              <a:extLst/>
            </p:spPr>
          </p:pic>
        </p:grpSp>
      </p:grpSp>
      <p:pic>
        <p:nvPicPr>
          <p:cNvPr id="170" name="Picture 2" descr="がんばろう"/>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78411" y="2780928"/>
            <a:ext cx="1296023" cy="1092395"/>
          </a:xfrm>
          <a:prstGeom prst="rect">
            <a:avLst/>
          </a:prstGeom>
          <a:noFill/>
          <a:extLst>
            <a:ext uri="{909E8E84-426E-40DD-AFC4-6F175D3DCCD1}">
              <a14:hiddenFill xmlns:a14="http://schemas.microsoft.com/office/drawing/2010/main">
                <a:solidFill>
                  <a:srgbClr val="FFFFFF"/>
                </a:solidFill>
              </a14:hiddenFill>
            </a:ext>
          </a:extLst>
        </p:spPr>
      </p:pic>
      <p:sp>
        <p:nvSpPr>
          <p:cNvPr id="87" name="図形 86"/>
          <p:cNvSpPr/>
          <p:nvPr/>
        </p:nvSpPr>
        <p:spPr>
          <a:xfrm rot="15242483" flipH="1" flipV="1">
            <a:off x="4191346" y="3027020"/>
            <a:ext cx="1262835" cy="1469956"/>
          </a:xfrm>
          <a:prstGeom prst="swooshArrow">
            <a:avLst>
              <a:gd name="adj1" fmla="val 25916"/>
              <a:gd name="adj2" fmla="val 33099"/>
            </a:avLst>
          </a:prstGeom>
          <a:solidFill>
            <a:schemeClr val="bg2">
              <a:lumMod val="75000"/>
            </a:schemeClr>
          </a:solidFill>
          <a:scene3d>
            <a:camera prst="orthographicFront">
              <a:rot lat="0" lon="21000001" rev="21000000"/>
            </a:camera>
            <a:lightRig rig="threePt" dir="t"/>
          </a:scene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5" name="円/楕円 104"/>
          <p:cNvSpPr/>
          <p:nvPr/>
        </p:nvSpPr>
        <p:spPr>
          <a:xfrm>
            <a:off x="4446563" y="3573016"/>
            <a:ext cx="790566" cy="359533"/>
          </a:xfrm>
          <a:prstGeom prst="ellipse">
            <a:avLst/>
          </a:prstGeom>
          <a:solidFill>
            <a:schemeClr val="lt1">
              <a:alpha val="70000"/>
            </a:schemeClr>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fontAlgn="base">
              <a:spcBef>
                <a:spcPct val="0"/>
              </a:spcBef>
              <a:spcAft>
                <a:spcPct val="0"/>
              </a:spcAft>
            </a:pPr>
            <a:r>
              <a:rPr lang="ja-JP" altLang="en-US" sz="1400" b="1" dirty="0" smtClean="0">
                <a:solidFill>
                  <a:srgbClr val="FF0000"/>
                </a:solidFill>
              </a:rPr>
              <a:t>訪問</a:t>
            </a:r>
            <a:endParaRPr lang="ja-JP" altLang="en-US" sz="1400" b="1" dirty="0">
              <a:solidFill>
                <a:srgbClr val="FF0000"/>
              </a:solidFill>
            </a:endParaRPr>
          </a:p>
        </p:txBody>
      </p:sp>
      <p:sp>
        <p:nvSpPr>
          <p:cNvPr id="88" name="テキスト ボックス 87"/>
          <p:cNvSpPr txBox="1"/>
          <p:nvPr/>
        </p:nvSpPr>
        <p:spPr>
          <a:xfrm>
            <a:off x="5407147" y="3356992"/>
            <a:ext cx="2351784" cy="461665"/>
          </a:xfrm>
          <a:prstGeom prst="rect">
            <a:avLst/>
          </a:prstGeom>
          <a:solidFill>
            <a:schemeClr val="bg1"/>
          </a:solidFill>
          <a:ln w="3175">
            <a:solidFill>
              <a:schemeClr val="tx1"/>
            </a:solid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r>
              <a:rPr lang="ja-JP" altLang="en-US" sz="1200" b="1" dirty="0" smtClean="0">
                <a:solidFill>
                  <a:prstClr val="black">
                    <a:lumMod val="95000"/>
                    <a:lumOff val="5000"/>
                  </a:prstClr>
                </a:solidFill>
                <a:latin typeface="ＭＳ Ｐゴシック"/>
                <a:ea typeface="ＭＳ Ｐゴシック"/>
              </a:rPr>
              <a:t>企業訪問による</a:t>
            </a:r>
            <a:endParaRPr lang="en-US" altLang="ja-JP" sz="1200" b="1" dirty="0" smtClean="0">
              <a:solidFill>
                <a:prstClr val="black">
                  <a:lumMod val="95000"/>
                  <a:lumOff val="5000"/>
                </a:prstClr>
              </a:solidFill>
              <a:latin typeface="ＭＳ Ｐゴシック"/>
              <a:ea typeface="ＭＳ Ｐゴシック"/>
            </a:endParaRPr>
          </a:p>
          <a:p>
            <a:pPr fontAlgn="base">
              <a:spcBef>
                <a:spcPct val="0"/>
              </a:spcBef>
              <a:spcAft>
                <a:spcPct val="0"/>
              </a:spcAft>
            </a:pPr>
            <a:r>
              <a:rPr lang="ja-JP" altLang="en-US" sz="1200" b="1" dirty="0" smtClean="0">
                <a:solidFill>
                  <a:prstClr val="black">
                    <a:lumMod val="95000"/>
                    <a:lumOff val="5000"/>
                  </a:prstClr>
                </a:solidFill>
                <a:latin typeface="ＭＳ Ｐゴシック"/>
                <a:ea typeface="ＭＳ Ｐゴシック"/>
              </a:rPr>
              <a:t>個別相談支援（コンサルティング）</a:t>
            </a:r>
            <a:endParaRPr lang="en-US" altLang="ja-JP" sz="1200" b="1" dirty="0">
              <a:solidFill>
                <a:prstClr val="black">
                  <a:lumMod val="95000"/>
                  <a:lumOff val="5000"/>
                </a:prstClr>
              </a:solidFill>
              <a:latin typeface="ＭＳ Ｐゴシック"/>
              <a:ea typeface="ＭＳ Ｐゴシック"/>
            </a:endParaRPr>
          </a:p>
        </p:txBody>
      </p:sp>
      <p:sp>
        <p:nvSpPr>
          <p:cNvPr id="84" name="テキスト ボックス 83"/>
          <p:cNvSpPr txBox="1"/>
          <p:nvPr/>
        </p:nvSpPr>
        <p:spPr>
          <a:xfrm>
            <a:off x="3768139" y="5661248"/>
            <a:ext cx="3864832" cy="307777"/>
          </a:xfrm>
          <a:prstGeom prst="rect">
            <a:avLst/>
          </a:prstGeom>
          <a:solidFill>
            <a:schemeClr val="bg1"/>
          </a:solidFill>
          <a:ln w="3175">
            <a:solidFill>
              <a:schemeClr val="tx1"/>
            </a:solidFill>
          </a:ln>
        </p:spPr>
        <p:txBody>
          <a:bodyPr wrap="square" rtlCol="0">
            <a:spAutoFit/>
          </a:bodyPr>
          <a:lstStyle>
            <a:defPPr>
              <a:defRPr lang="ja-JP"/>
            </a:defPPr>
            <a:lvl1pPr algn="ctr">
              <a:defRPr sz="1400">
                <a:solidFill>
                  <a:schemeClr val="tx1">
                    <a:lumMod val="75000"/>
                    <a:lumOff val="25000"/>
                  </a:schemeClr>
                </a:solidFill>
                <a:latin typeface="HGP創英角ｺﾞｼｯｸUB" panose="020B0900000000000000" pitchFamily="50" charset="-128"/>
                <a:ea typeface="HGP創英角ｺﾞｼｯｸUB" panose="020B0900000000000000" pitchFamily="50" charset="-128"/>
              </a:defRPr>
            </a:lvl1pPr>
          </a:lstStyle>
          <a:p>
            <a:pPr fontAlgn="base">
              <a:spcBef>
                <a:spcPct val="0"/>
              </a:spcBef>
              <a:spcAft>
                <a:spcPct val="0"/>
              </a:spcAft>
            </a:pPr>
            <a:r>
              <a:rPr lang="ja-JP" altLang="en-US" b="1" dirty="0" smtClean="0">
                <a:solidFill>
                  <a:prstClr val="black">
                    <a:lumMod val="95000"/>
                    <a:lumOff val="5000"/>
                  </a:prstClr>
                </a:solidFill>
                <a:latin typeface="ＭＳ Ｐゴシック"/>
                <a:ea typeface="ＭＳ Ｐゴシック"/>
              </a:rPr>
              <a:t>雇用管理制度の導入</a:t>
            </a:r>
            <a:endParaRPr lang="en-US" altLang="ja-JP" b="1" dirty="0">
              <a:solidFill>
                <a:prstClr val="black">
                  <a:lumMod val="95000"/>
                  <a:lumOff val="5000"/>
                </a:prstClr>
              </a:solidFill>
              <a:latin typeface="ＭＳ Ｐゴシック"/>
              <a:ea typeface="ＭＳ Ｐゴシック"/>
            </a:endParaRPr>
          </a:p>
        </p:txBody>
      </p:sp>
      <p:sp>
        <p:nvSpPr>
          <p:cNvPr id="89" name="雲形吹き出し 88"/>
          <p:cNvSpPr/>
          <p:nvPr/>
        </p:nvSpPr>
        <p:spPr bwMode="auto">
          <a:xfrm>
            <a:off x="54075" y="5661248"/>
            <a:ext cx="2983125" cy="983873"/>
          </a:xfrm>
          <a:prstGeom prst="cloudCallout">
            <a:avLst>
              <a:gd name="adj1" fmla="val 91700"/>
              <a:gd name="adj2" fmla="val -33772"/>
            </a:avLst>
          </a:prstGeom>
          <a:gradFill>
            <a:gsLst>
              <a:gs pos="0">
                <a:schemeClr val="bg1"/>
              </a:gs>
              <a:gs pos="51000">
                <a:schemeClr val="accent1">
                  <a:tint val="44500"/>
                  <a:satMod val="160000"/>
                </a:schemeClr>
              </a:gs>
              <a:gs pos="100000">
                <a:schemeClr val="accent1">
                  <a:tint val="23500"/>
                  <a:satMod val="160000"/>
                </a:schemeClr>
              </a:gs>
            </a:gsLst>
            <a:lin ang="5400000" scaled="0"/>
          </a:grad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fontAlgn="base">
              <a:spcBef>
                <a:spcPct val="0"/>
              </a:spcBef>
              <a:spcAft>
                <a:spcPct val="0"/>
              </a:spcAft>
            </a:pPr>
            <a:r>
              <a:rPr lang="ja-JP" altLang="en-US" sz="1100" b="1" dirty="0">
                <a:latin typeface="+mn-ea"/>
              </a:rPr>
              <a:t>助成制度活用のアドバイス</a:t>
            </a:r>
            <a:endParaRPr lang="en-US" altLang="ja-JP" sz="1100" b="1" dirty="0">
              <a:latin typeface="+mn-ea"/>
            </a:endParaRPr>
          </a:p>
          <a:p>
            <a:pPr fontAlgn="base">
              <a:spcBef>
                <a:spcPct val="0"/>
              </a:spcBef>
              <a:spcAft>
                <a:spcPct val="0"/>
              </a:spcAft>
            </a:pPr>
            <a:r>
              <a:rPr lang="ja-JP" altLang="en-US" sz="900" dirty="0">
                <a:latin typeface="+mn-ea"/>
              </a:rPr>
              <a:t>　</a:t>
            </a:r>
            <a:r>
              <a:rPr lang="ja-JP" altLang="en-US" sz="800" dirty="0">
                <a:latin typeface="+mn-ea"/>
              </a:rPr>
              <a:t>雇用管理制度を新たに導入する場合に、職場定着支援助成金及び建設労働者確保育成助成金等の対象となる場合</a:t>
            </a:r>
            <a:r>
              <a:rPr lang="ja-JP" altLang="en-US" sz="800" dirty="0" smtClean="0">
                <a:latin typeface="+mn-ea"/>
              </a:rPr>
              <a:t>あり</a:t>
            </a:r>
            <a:endParaRPr lang="ja-JP" altLang="en-US" sz="800" dirty="0">
              <a:latin typeface="+mn-ea"/>
            </a:endParaRPr>
          </a:p>
        </p:txBody>
      </p:sp>
    </p:spTree>
    <p:extLst>
      <p:ext uri="{BB962C8B-B14F-4D97-AF65-F5344CB8AC3E}">
        <p14:creationId xmlns:p14="http://schemas.microsoft.com/office/powerpoint/2010/main" val="1496870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scene3d>
          <a:camera prst="orthographicFront">
            <a:rot lat="0" lon="20999999" rev="20999999"/>
          </a:camera>
          <a:lightRig rig="threePt" dir="t"/>
        </a:scene3d>
      </a:spPr>
      <a:bodyPr/>
      <a:lstStyle/>
      <a: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12190</TotalTime>
  <Words>143</Words>
  <Application>Microsoft Office PowerPoint</Application>
  <PresentationFormat>ユーザー設定</PresentationFormat>
  <Paragraphs>33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735</cp:revision>
  <cp:lastPrinted>2016-09-27T07:27:01Z</cp:lastPrinted>
  <dcterms:created xsi:type="dcterms:W3CDTF">2013-12-16T06:41:49Z</dcterms:created>
  <dcterms:modified xsi:type="dcterms:W3CDTF">2016-12-12T08:12:34Z</dcterms:modified>
</cp:coreProperties>
</file>