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61"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2" y="117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CE7B35A-D9C5-4759-98EA-A18B36F0DF37}" type="datetimeFigureOut">
              <a:rPr kumimoji="1" lang="ja-JP" altLang="en-US" smtClean="0"/>
              <a:t>2016/11/24</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9EA8248-E339-4467-97D1-DFCF4305B8A6}" type="slidenum">
              <a:rPr kumimoji="1" lang="ja-JP" altLang="en-US" smtClean="0"/>
              <a:t>‹#›</a:t>
            </a:fld>
            <a:endParaRPr kumimoji="1" lang="ja-JP" altLang="en-US"/>
          </a:p>
        </p:txBody>
      </p:sp>
    </p:spTree>
    <p:extLst>
      <p:ext uri="{BB962C8B-B14F-4D97-AF65-F5344CB8AC3E}">
        <p14:creationId xmlns:p14="http://schemas.microsoft.com/office/powerpoint/2010/main" val="30511680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41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0FA3E3-B753-48AF-809B-CA80A6AEB6A3}" type="slidenum">
              <a:rPr lang="ja-JP" altLang="en-US" smtClean="0">
                <a:solidFill>
                  <a:srgbClr val="000000"/>
                </a:solidFill>
                <a:ea typeface="ＭＳ Ｐゴシック" charset="-128"/>
              </a:rPr>
              <a:pPr/>
              <a:t>1</a:t>
            </a:fld>
            <a:endParaRPr lang="ja-JP" altLang="en-US" smtClean="0">
              <a:solidFill>
                <a:srgbClr val="000000"/>
              </a:solidFill>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xfrm>
            <a:off x="714375" y="746125"/>
            <a:ext cx="5378450"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ja-JP" altLang="en-US" dirty="0" smtClean="0"/>
              <a:t>○三つ目は、建設労働者の雇用の改善と技能の向上を目指す</a:t>
            </a:r>
            <a:endParaRPr lang="en-US" altLang="ja-JP" dirty="0" smtClean="0"/>
          </a:p>
          <a:p>
            <a:pPr>
              <a:spcBef>
                <a:spcPct val="0"/>
              </a:spcBef>
            </a:pPr>
            <a:r>
              <a:rPr lang="ja-JP" altLang="en-US" dirty="0" smtClean="0"/>
              <a:t>建設事業主や建設事業主を支援する「</a:t>
            </a:r>
            <a:r>
              <a:rPr lang="ja-JP" altLang="en-US" dirty="0"/>
              <a:t>建設労働者確保育成助成金</a:t>
            </a:r>
            <a:r>
              <a:rPr lang="ja-JP" altLang="en-US" dirty="0" smtClean="0"/>
              <a:t>」。</a:t>
            </a:r>
            <a:endParaRPr lang="ja-JP" altLang="en-US" dirty="0"/>
          </a:p>
          <a:p>
            <a:pPr>
              <a:spcBef>
                <a:spcPct val="0"/>
              </a:spcBef>
            </a:pPr>
            <a:endParaRPr lang="ja-JP" altLang="en-US" dirty="0"/>
          </a:p>
          <a:p>
            <a:pPr>
              <a:spcBef>
                <a:spcPct val="0"/>
              </a:spcBef>
            </a:pPr>
            <a:r>
              <a:rPr lang="ja-JP" altLang="en-US" dirty="0" smtClean="0"/>
              <a:t>○今年度</a:t>
            </a:r>
            <a:r>
              <a:rPr lang="ja-JP" altLang="en-US" dirty="0"/>
              <a:t>（</a:t>
            </a:r>
            <a:r>
              <a:rPr lang="en-US" altLang="ja-JP" dirty="0"/>
              <a:t>H26</a:t>
            </a:r>
            <a:r>
              <a:rPr lang="ja-JP" altLang="en-US" dirty="0"/>
              <a:t>年度</a:t>
            </a:r>
            <a:r>
              <a:rPr lang="ja-JP" altLang="en-US" dirty="0" smtClean="0"/>
              <a:t>）予算額の</a:t>
            </a:r>
            <a:r>
              <a:rPr lang="ja-JP" altLang="en-US" dirty="0"/>
              <a:t>４８億２千万円（うち新助成金４１．５億円</a:t>
            </a:r>
            <a:r>
              <a:rPr lang="ja-JP" altLang="en-US" dirty="0" smtClean="0"/>
              <a:t>）から</a:t>
            </a:r>
            <a:endParaRPr lang="en-US" altLang="ja-JP" dirty="0" smtClean="0"/>
          </a:p>
          <a:p>
            <a:pPr>
              <a:spcBef>
                <a:spcPct val="0"/>
              </a:spcBef>
            </a:pPr>
            <a:r>
              <a:rPr lang="ja-JP" altLang="en-US" dirty="0" smtClean="0"/>
              <a:t>３億円</a:t>
            </a:r>
            <a:r>
              <a:rPr lang="ja-JP" altLang="en-US" dirty="0"/>
              <a:t>ほど増額と</a:t>
            </a:r>
            <a:r>
              <a:rPr lang="ja-JP" altLang="en-US" dirty="0" smtClean="0"/>
              <a:t>なり、平成２７年度は５１．４億円</a:t>
            </a:r>
            <a:r>
              <a:rPr lang="ja-JP" altLang="en-US" dirty="0"/>
              <a:t>と</a:t>
            </a:r>
            <a:r>
              <a:rPr lang="ja-JP" altLang="en-US" dirty="0" smtClean="0"/>
              <a:t>なる見込み。</a:t>
            </a:r>
            <a:endParaRPr lang="ja-JP" altLang="en-US" dirty="0"/>
          </a:p>
          <a:p>
            <a:pPr>
              <a:spcBef>
                <a:spcPct val="0"/>
              </a:spcBef>
            </a:pPr>
            <a:endParaRPr lang="ja-JP" altLang="en-US" dirty="0"/>
          </a:p>
          <a:p>
            <a:pPr>
              <a:spcBef>
                <a:spcPct val="0"/>
              </a:spcBef>
            </a:pPr>
            <a:r>
              <a:rPr lang="ja-JP" altLang="en-US" dirty="0" smtClean="0"/>
              <a:t>○来年度に向けて、拡充等を</a:t>
            </a:r>
            <a:r>
              <a:rPr lang="ja-JP" altLang="en-US" dirty="0"/>
              <a:t>予定している</a:t>
            </a:r>
            <a:r>
              <a:rPr lang="ja-JP" altLang="en-US" dirty="0" smtClean="0"/>
              <a:t>。</a:t>
            </a:r>
            <a:endParaRPr lang="en-US" altLang="ja-JP" dirty="0" smtClean="0"/>
          </a:p>
          <a:p>
            <a:pPr>
              <a:spcBef>
                <a:spcPct val="0"/>
              </a:spcBef>
            </a:pPr>
            <a:endParaRPr lang="en-US" altLang="ja-JP" dirty="0"/>
          </a:p>
          <a:p>
            <a:pPr>
              <a:spcBef>
                <a:spcPct val="0"/>
              </a:spcBef>
            </a:pPr>
            <a:r>
              <a:rPr lang="ja-JP" altLang="en-US" dirty="0" smtClean="0"/>
              <a:t>→</a:t>
            </a:r>
            <a:r>
              <a:rPr lang="ja-JP" altLang="en-US" dirty="0"/>
              <a:t>→→</a:t>
            </a:r>
            <a:r>
              <a:rPr lang="en-US" altLang="ja-JP" dirty="0" smtClean="0"/>
              <a:t>【</a:t>
            </a:r>
            <a:r>
              <a:rPr lang="ja-JP" altLang="en-US" dirty="0" smtClean="0"/>
              <a:t>拡充内容は、次頁の資料</a:t>
            </a:r>
            <a:r>
              <a:rPr lang="en-US" altLang="ja-JP" dirty="0" smtClean="0"/>
              <a:t>】</a:t>
            </a:r>
            <a:endParaRPr lang="en-US" altLang="ja-JP" dirty="0"/>
          </a:p>
          <a:p>
            <a:pPr>
              <a:spcBef>
                <a:spcPct val="0"/>
              </a:spcBef>
            </a:pPr>
            <a:endParaRPr lang="en-US" altLang="ja-JP" dirty="0" smtClean="0"/>
          </a:p>
          <a:p>
            <a:pPr>
              <a:spcBef>
                <a:spcPct val="0"/>
              </a:spcBef>
            </a:pPr>
            <a:endParaRPr lang="en-US" altLang="ja-JP" dirty="0"/>
          </a:p>
          <a:p>
            <a:pPr eaLnBrk="1" hangingPunct="1">
              <a:spcBef>
                <a:spcPct val="0"/>
              </a:spcBef>
            </a:pPr>
            <a:endParaRPr lang="ja-JP" altLang="en-US" dirty="0" smtClean="0"/>
          </a:p>
        </p:txBody>
      </p:sp>
      <p:sp>
        <p:nvSpPr>
          <p:cNvPr id="4" name="スライド番号プレースホルダー 3"/>
          <p:cNvSpPr>
            <a:spLocks noGrp="1"/>
          </p:cNvSpPr>
          <p:nvPr>
            <p:ph type="sldNum" sz="quarter" idx="5"/>
          </p:nvPr>
        </p:nvSpPr>
        <p:spPr>
          <a:xfrm>
            <a:off x="3856038" y="9440863"/>
            <a:ext cx="2949575" cy="496887"/>
          </a:xfrm>
        </p:spPr>
        <p:txBody>
          <a:bodyPr/>
          <a:lstStyle/>
          <a:p>
            <a:pPr>
              <a:defRPr/>
            </a:pPr>
            <a:fld id="{9962392B-E5E6-464D-905B-56ABC8897F68}" type="slidenum">
              <a:rPr lang="en-US" altLang="ja-JP" smtClean="0">
                <a:solidFill>
                  <a:prstClr val="black"/>
                </a:solidFill>
              </a:rPr>
              <a:pPr>
                <a:defRPr/>
              </a:pPr>
              <a:t>2</a:t>
            </a:fld>
            <a:endParaRPr lang="en-US" altLang="ja-JP" dirty="0">
              <a:solidFill>
                <a:prstClr val="black"/>
              </a:solidFill>
            </a:endParaRPr>
          </a:p>
        </p:txBody>
      </p:sp>
    </p:spTree>
    <p:extLst>
      <p:ext uri="{BB962C8B-B14F-4D97-AF65-F5344CB8AC3E}">
        <p14:creationId xmlns:p14="http://schemas.microsoft.com/office/powerpoint/2010/main" val="3913855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18B7919-EEF6-4304-B8E1-8D9C53008F82}" type="datetimeFigureOut">
              <a:rPr kumimoji="1" lang="ja-JP" altLang="en-US" smtClean="0"/>
              <a:t>2016/11/24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3116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8B7919-EEF6-4304-B8E1-8D9C53008F82}" type="datetimeFigureOut">
              <a:rPr kumimoji="1" lang="ja-JP" altLang="en-US" smtClean="0"/>
              <a:t>2016/11/24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2331418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8B7919-EEF6-4304-B8E1-8D9C53008F82}" type="datetimeFigureOut">
              <a:rPr kumimoji="1" lang="ja-JP" altLang="en-US" smtClean="0"/>
              <a:t>2016/11/24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254439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8B7919-EEF6-4304-B8E1-8D9C53008F82}" type="datetimeFigureOut">
              <a:rPr kumimoji="1" lang="ja-JP" altLang="en-US" smtClean="0"/>
              <a:t>2016/11/24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1910008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18B7919-EEF6-4304-B8E1-8D9C53008F82}" type="datetimeFigureOut">
              <a:rPr kumimoji="1" lang="ja-JP" altLang="en-US" smtClean="0"/>
              <a:t>2016/11/24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1723803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18B7919-EEF6-4304-B8E1-8D9C53008F82}" type="datetimeFigureOut">
              <a:rPr kumimoji="1" lang="ja-JP" altLang="en-US" smtClean="0"/>
              <a:t>2016/11/24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1702422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18B7919-EEF6-4304-B8E1-8D9C53008F82}" type="datetimeFigureOut">
              <a:rPr kumimoji="1" lang="ja-JP" altLang="en-US" smtClean="0"/>
              <a:t>2016/11/24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543047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18B7919-EEF6-4304-B8E1-8D9C53008F82}" type="datetimeFigureOut">
              <a:rPr kumimoji="1" lang="ja-JP" altLang="en-US" smtClean="0"/>
              <a:t>2016/11/24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2841988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18B7919-EEF6-4304-B8E1-8D9C53008F82}" type="datetimeFigureOut">
              <a:rPr kumimoji="1" lang="ja-JP" altLang="en-US" smtClean="0"/>
              <a:t>2016/11/24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1377189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8B7919-EEF6-4304-B8E1-8D9C53008F82}" type="datetimeFigureOut">
              <a:rPr kumimoji="1" lang="ja-JP" altLang="en-US" smtClean="0"/>
              <a:t>2016/11/24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92150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8B7919-EEF6-4304-B8E1-8D9C53008F82}" type="datetimeFigureOut">
              <a:rPr kumimoji="1" lang="ja-JP" altLang="en-US" smtClean="0"/>
              <a:t>2016/11/24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1533820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B7919-EEF6-4304-B8E1-8D9C53008F82}" type="datetimeFigureOut">
              <a:rPr kumimoji="1" lang="ja-JP" altLang="en-US" smtClean="0"/>
              <a:t>2016/11/24</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988FE-6F7C-4B9E-BE0C-AFBEFD822F4F}" type="slidenum">
              <a:rPr kumimoji="1" lang="ja-JP" altLang="en-US" smtClean="0"/>
              <a:t>‹#›</a:t>
            </a:fld>
            <a:endParaRPr kumimoji="1" lang="ja-JP" altLang="en-US"/>
          </a:p>
        </p:txBody>
      </p:sp>
    </p:spTree>
    <p:extLst>
      <p:ext uri="{BB962C8B-B14F-4D97-AF65-F5344CB8AC3E}">
        <p14:creationId xmlns:p14="http://schemas.microsoft.com/office/powerpoint/2010/main" val="1317820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94472" y="19358"/>
            <a:ext cx="9517327" cy="324000"/>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b="1" dirty="0" smtClean="0">
                <a:solidFill>
                  <a:schemeClr val="tx1"/>
                </a:solidFill>
                <a:latin typeface="メイリオ" pitchFamily="50" charset="-128"/>
                <a:ea typeface="メイリオ" pitchFamily="50" charset="-128"/>
              </a:rPr>
              <a:t>職場定着支援助</a:t>
            </a:r>
            <a:r>
              <a:rPr lang="ja-JP" altLang="en-US" sz="2000" b="1" dirty="0">
                <a:solidFill>
                  <a:schemeClr val="tx1"/>
                </a:solidFill>
                <a:latin typeface="メイリオ" pitchFamily="50" charset="-128"/>
                <a:ea typeface="メイリオ" pitchFamily="50" charset="-128"/>
              </a:rPr>
              <a:t>成金の概要（個別企業向け）</a:t>
            </a:r>
          </a:p>
        </p:txBody>
      </p:sp>
      <p:sp>
        <p:nvSpPr>
          <p:cNvPr id="21" name="正方形/長方形 20"/>
          <p:cNvSpPr/>
          <p:nvPr/>
        </p:nvSpPr>
        <p:spPr>
          <a:xfrm>
            <a:off x="116463" y="728712"/>
            <a:ext cx="9673075" cy="828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endParaRPr lang="en-US" altLang="ja-JP" sz="700" dirty="0">
              <a:solidFill>
                <a:schemeClr val="tx1"/>
              </a:solidFill>
              <a:latin typeface="+mn-ea"/>
            </a:endParaRPr>
          </a:p>
          <a:p>
            <a:pPr>
              <a:defRPr/>
            </a:pPr>
            <a:r>
              <a:rPr lang="ja-JP" altLang="en-US" sz="1050" dirty="0" smtClean="0">
                <a:solidFill>
                  <a:schemeClr val="tx1"/>
                </a:solidFill>
                <a:latin typeface="+mn-ea"/>
              </a:rPr>
              <a:t>○　全国的な雇用情勢の改善や景気好転に伴い、建設、介護等の分野で人材不足が顕著となっており、これらの分野では採用意欲がありながら人材が確保できない等の</a:t>
            </a:r>
            <a:endParaRPr lang="en-US" altLang="ja-JP" sz="1050" dirty="0" smtClean="0">
              <a:solidFill>
                <a:schemeClr val="tx1"/>
              </a:solidFill>
              <a:latin typeface="+mn-ea"/>
            </a:endParaRPr>
          </a:p>
          <a:p>
            <a:pPr>
              <a:defRPr/>
            </a:pPr>
            <a:r>
              <a:rPr lang="ja-JP" altLang="en-US" sz="1050" dirty="0">
                <a:solidFill>
                  <a:schemeClr val="tx1"/>
                </a:solidFill>
                <a:latin typeface="+mn-ea"/>
              </a:rPr>
              <a:t>　</a:t>
            </a:r>
            <a:r>
              <a:rPr lang="ja-JP" altLang="en-US" sz="1050" dirty="0" smtClean="0">
                <a:solidFill>
                  <a:schemeClr val="tx1"/>
                </a:solidFill>
                <a:latin typeface="+mn-ea"/>
              </a:rPr>
              <a:t>雇用管理上の課題を抱えている。</a:t>
            </a:r>
            <a:endParaRPr lang="en-US" altLang="ja-JP" sz="1050" dirty="0" smtClean="0">
              <a:solidFill>
                <a:schemeClr val="tx1"/>
              </a:solidFill>
              <a:latin typeface="+mn-ea"/>
            </a:endParaRPr>
          </a:p>
          <a:p>
            <a:pPr>
              <a:defRPr/>
            </a:pPr>
            <a:r>
              <a:rPr lang="ja-JP" altLang="en-US" sz="1050" dirty="0" smtClean="0">
                <a:solidFill>
                  <a:schemeClr val="tx1"/>
                </a:solidFill>
                <a:latin typeface="+mn-ea"/>
              </a:rPr>
              <a:t>○　雇用管理改善（魅力ある職場づくり）を通じて従業員の離職率の低下に</a:t>
            </a:r>
            <a:r>
              <a:rPr lang="ja-JP" altLang="en-US" sz="1050" dirty="0">
                <a:solidFill>
                  <a:schemeClr val="tx1"/>
                </a:solidFill>
                <a:latin typeface="+mn-ea"/>
              </a:rPr>
              <a:t>取り組む</a:t>
            </a:r>
            <a:r>
              <a:rPr lang="ja-JP" altLang="en-US" sz="1050" dirty="0" smtClean="0">
                <a:solidFill>
                  <a:schemeClr val="tx1"/>
                </a:solidFill>
                <a:latin typeface="+mn-ea"/>
              </a:rPr>
              <a:t>事業主に対して助成を行うことにより、労働者の職場定着を促進させ、人材不足の解</a:t>
            </a:r>
            <a:endParaRPr lang="en-US" altLang="ja-JP" sz="1050" dirty="0" smtClean="0">
              <a:solidFill>
                <a:schemeClr val="tx1"/>
              </a:solidFill>
              <a:latin typeface="+mn-ea"/>
            </a:endParaRPr>
          </a:p>
          <a:p>
            <a:pPr>
              <a:defRPr/>
            </a:pPr>
            <a:r>
              <a:rPr lang="ja-JP" altLang="en-US" sz="1050" dirty="0">
                <a:solidFill>
                  <a:schemeClr val="tx1"/>
                </a:solidFill>
                <a:latin typeface="+mn-ea"/>
              </a:rPr>
              <a:t>　</a:t>
            </a:r>
            <a:r>
              <a:rPr lang="ja-JP" altLang="en-US" sz="1050" dirty="0" smtClean="0">
                <a:solidFill>
                  <a:schemeClr val="tx1"/>
                </a:solidFill>
                <a:latin typeface="+mn-ea"/>
              </a:rPr>
              <a:t>消、魅力的な雇用創出を図る。</a:t>
            </a:r>
            <a:endParaRPr lang="en-US" altLang="ja-JP" sz="1050" dirty="0" smtClean="0">
              <a:solidFill>
                <a:schemeClr val="tx1"/>
              </a:solidFill>
              <a:latin typeface="+mn-ea"/>
            </a:endParaRPr>
          </a:p>
        </p:txBody>
      </p:sp>
      <p:sp>
        <p:nvSpPr>
          <p:cNvPr id="26" name="正方形/長方形 25"/>
          <p:cNvSpPr/>
          <p:nvPr/>
        </p:nvSpPr>
        <p:spPr>
          <a:xfrm>
            <a:off x="77748" y="1700808"/>
            <a:ext cx="9673074" cy="50131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endParaRPr lang="en-US" altLang="ja-JP" sz="500" dirty="0" smtClean="0">
              <a:solidFill>
                <a:schemeClr val="tx1"/>
              </a:solidFill>
              <a:latin typeface="+mn-ea"/>
            </a:endParaRPr>
          </a:p>
          <a:p>
            <a:pPr>
              <a:defRPr/>
            </a:pPr>
            <a:endParaRPr lang="en-US" altLang="ja-JP" sz="600" dirty="0" smtClean="0">
              <a:solidFill>
                <a:schemeClr val="tx1"/>
              </a:solidFill>
              <a:latin typeface="+mn-ea"/>
            </a:endParaRPr>
          </a:p>
          <a:p>
            <a:pPr>
              <a:defRPr/>
            </a:pPr>
            <a:r>
              <a:rPr lang="ja-JP" altLang="en-US" sz="1050" dirty="0">
                <a:solidFill>
                  <a:schemeClr val="tx1"/>
                </a:solidFill>
                <a:latin typeface="+mn-ea"/>
              </a:rPr>
              <a:t>　</a:t>
            </a:r>
            <a:r>
              <a:rPr lang="ja-JP" altLang="en-US" sz="1050" dirty="0" smtClean="0">
                <a:solidFill>
                  <a:schemeClr val="tx1"/>
                </a:solidFill>
                <a:latin typeface="+mn-ea"/>
              </a:rPr>
              <a:t>事業</a:t>
            </a:r>
            <a:r>
              <a:rPr lang="ja-JP" altLang="en-US" sz="1050" dirty="0">
                <a:solidFill>
                  <a:schemeClr val="tx1"/>
                </a:solidFill>
                <a:latin typeface="+mn-ea"/>
              </a:rPr>
              <a:t>主</a:t>
            </a:r>
            <a:r>
              <a:rPr lang="ja-JP" altLang="en-US" sz="1050" dirty="0" smtClean="0">
                <a:solidFill>
                  <a:schemeClr val="tx1"/>
                </a:solidFill>
                <a:latin typeface="+mn-ea"/>
              </a:rPr>
              <a:t>が、雇用管理改善につながる以下の事項について、就業規則・労働協約を変更することにより制度を新たに導入した場合及び、介護福祉機器の導入等を行った場合に助成金を支給する。</a:t>
            </a:r>
            <a:endParaRPr lang="en-US" altLang="ja-JP" sz="1050" b="1" dirty="0" smtClean="0">
              <a:solidFill>
                <a:schemeClr val="tx1"/>
              </a:solidFill>
              <a:latin typeface="+mn-ea"/>
            </a:endParaRPr>
          </a:p>
        </p:txBody>
      </p:sp>
      <p:sp>
        <p:nvSpPr>
          <p:cNvPr id="28" name="角丸四角形 27"/>
          <p:cNvSpPr/>
          <p:nvPr/>
        </p:nvSpPr>
        <p:spPr>
          <a:xfrm>
            <a:off x="350489" y="548680"/>
            <a:ext cx="1716191" cy="28803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b="1" dirty="0" smtClean="0">
                <a:latin typeface="メイリオ" pitchFamily="50" charset="-128"/>
                <a:ea typeface="メイリオ" pitchFamily="50" charset="-128"/>
              </a:rPr>
              <a:t>趣　旨</a:t>
            </a:r>
            <a:endParaRPr kumimoji="1" lang="ja-JP" altLang="en-US" sz="1400" b="1" dirty="0">
              <a:latin typeface="メイリオ" pitchFamily="50" charset="-128"/>
              <a:ea typeface="メイリオ" pitchFamily="50" charset="-128"/>
            </a:endParaRPr>
          </a:p>
        </p:txBody>
      </p:sp>
      <p:sp>
        <p:nvSpPr>
          <p:cNvPr id="29" name="角丸四角形 28"/>
          <p:cNvSpPr/>
          <p:nvPr/>
        </p:nvSpPr>
        <p:spPr>
          <a:xfrm>
            <a:off x="356489" y="1575867"/>
            <a:ext cx="1716191" cy="28803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b="1" dirty="0" smtClean="0">
                <a:latin typeface="メイリオ" pitchFamily="50" charset="-128"/>
                <a:ea typeface="メイリオ" pitchFamily="50" charset="-128"/>
              </a:rPr>
              <a:t>事 業 の 概 要</a:t>
            </a:r>
            <a:endParaRPr kumimoji="1" lang="ja-JP" altLang="en-US" sz="1400" b="1" dirty="0">
              <a:latin typeface="メイリオ" pitchFamily="50" charset="-128"/>
              <a:ea typeface="メイリオ" pitchFamily="50" charset="-128"/>
            </a:endParaRPr>
          </a:p>
        </p:txBody>
      </p:sp>
      <p:sp>
        <p:nvSpPr>
          <p:cNvPr id="33" name="テキスト ボックス 32"/>
          <p:cNvSpPr txBox="1"/>
          <p:nvPr/>
        </p:nvSpPr>
        <p:spPr>
          <a:xfrm>
            <a:off x="6669191" y="332656"/>
            <a:ext cx="3198354" cy="451406"/>
          </a:xfrm>
          <a:prstGeom prst="rect">
            <a:avLst/>
          </a:prstGeom>
          <a:noFill/>
        </p:spPr>
        <p:txBody>
          <a:bodyPr wrap="square" rtlCol="0" anchor="b" anchorCtr="0">
            <a:spAutoFit/>
          </a:bodyPr>
          <a:lstStyle/>
          <a:p>
            <a:pPr algn="r">
              <a:lnSpc>
                <a:spcPts val="1400"/>
              </a:lnSpc>
            </a:pPr>
            <a:r>
              <a:rPr lang="ja-JP" altLang="en-US" sz="1200" u="sng" dirty="0" smtClean="0"/>
              <a:t>平成</a:t>
            </a:r>
            <a:r>
              <a:rPr lang="en-US" altLang="ja-JP" sz="1200" u="sng" dirty="0" smtClean="0">
                <a:latin typeface="+mn-ea"/>
              </a:rPr>
              <a:t>2</a:t>
            </a:r>
            <a:r>
              <a:rPr lang="en-US" altLang="ja-JP" sz="1200" u="sng" dirty="0">
                <a:latin typeface="+mn-ea"/>
              </a:rPr>
              <a:t>9</a:t>
            </a:r>
            <a:r>
              <a:rPr lang="ja-JP" altLang="en-US" sz="1200" u="sng" dirty="0" smtClean="0"/>
              <a:t>年度要求額</a:t>
            </a:r>
            <a:r>
              <a:rPr lang="ja-JP" altLang="en-US" sz="1200" u="sng" dirty="0"/>
              <a:t>　　</a:t>
            </a:r>
            <a:r>
              <a:rPr lang="ja-JP" altLang="en-US" sz="1100" u="sng" dirty="0" smtClean="0"/>
              <a:t>１１，１０８，７００千円</a:t>
            </a:r>
            <a:endParaRPr lang="ja-JP" altLang="en-US" sz="1200" u="sng" dirty="0" smtClean="0"/>
          </a:p>
          <a:p>
            <a:pPr algn="r">
              <a:lnSpc>
                <a:spcPts val="1400"/>
              </a:lnSpc>
            </a:pPr>
            <a:r>
              <a:rPr lang="ja-JP" altLang="en-US" sz="1050" dirty="0" smtClean="0"/>
              <a:t>（平成</a:t>
            </a:r>
            <a:r>
              <a:rPr lang="en-US" altLang="ja-JP" sz="1050" dirty="0" smtClean="0">
                <a:latin typeface="+mn-ea"/>
              </a:rPr>
              <a:t>28</a:t>
            </a:r>
            <a:r>
              <a:rPr lang="ja-JP" altLang="en-US" sz="1050" dirty="0" smtClean="0"/>
              <a:t>年度予算額　</a:t>
            </a:r>
            <a:r>
              <a:rPr lang="ja-JP" altLang="en-US" sz="1000" dirty="0" smtClean="0"/>
              <a:t>５，９６３，８４０千円</a:t>
            </a:r>
            <a:r>
              <a:rPr lang="ja-JP" altLang="en-US" sz="1200" dirty="0" smtClean="0"/>
              <a:t>）</a:t>
            </a:r>
            <a:endParaRPr lang="ja-JP" altLang="en-US" sz="1200" dirty="0"/>
          </a:p>
        </p:txBody>
      </p:sp>
      <p:sp>
        <p:nvSpPr>
          <p:cNvPr id="10" name="テキスト ボックス 9"/>
          <p:cNvSpPr txBox="1"/>
          <p:nvPr/>
        </p:nvSpPr>
        <p:spPr>
          <a:xfrm>
            <a:off x="114773" y="2348880"/>
            <a:ext cx="4838227" cy="4216539"/>
          </a:xfrm>
          <a:prstGeom prst="rect">
            <a:avLst/>
          </a:prstGeom>
          <a:noFill/>
        </p:spPr>
        <p:txBody>
          <a:bodyPr wrap="square" rtlCol="0">
            <a:spAutoFit/>
          </a:bodyPr>
          <a:lstStyle/>
          <a:p>
            <a:pPr>
              <a:defRPr/>
            </a:pPr>
            <a:endParaRPr lang="en-US" altLang="ja-JP" sz="400" b="1" dirty="0" smtClean="0">
              <a:latin typeface="+mn-ea"/>
            </a:endParaRPr>
          </a:p>
          <a:p>
            <a:pPr>
              <a:defRPr/>
            </a:pPr>
            <a:r>
              <a:rPr lang="ja-JP" altLang="en-US" sz="1050" b="1" dirty="0" smtClean="0">
                <a:latin typeface="+mn-ea"/>
              </a:rPr>
              <a:t>１</a:t>
            </a:r>
            <a:r>
              <a:rPr lang="ja-JP" altLang="en-US" sz="1050" b="1" dirty="0">
                <a:latin typeface="+mn-ea"/>
              </a:rPr>
              <a:t>　雇用管理</a:t>
            </a:r>
            <a:r>
              <a:rPr lang="ja-JP" altLang="en-US" sz="1050" b="1" dirty="0" smtClean="0">
                <a:latin typeface="+mn-ea"/>
              </a:rPr>
              <a:t>制度助成コース　</a:t>
            </a:r>
            <a:endParaRPr lang="en-US" altLang="ja-JP" sz="1050" b="1" u="sng" dirty="0" smtClean="0">
              <a:latin typeface="+mn-ea"/>
            </a:endParaRPr>
          </a:p>
          <a:p>
            <a:pPr>
              <a:defRPr/>
            </a:pPr>
            <a:r>
              <a:rPr lang="ja-JP" altLang="en-US" sz="1050" b="1" dirty="0" smtClean="0">
                <a:latin typeface="+mn-ea"/>
              </a:rPr>
              <a:t>　（１）制度導入助成</a:t>
            </a:r>
            <a:endParaRPr lang="en-US" altLang="ja-JP" sz="1050" b="1" dirty="0" smtClean="0">
              <a:latin typeface="+mn-ea"/>
            </a:endParaRPr>
          </a:p>
          <a:p>
            <a:pPr>
              <a:defRPr/>
            </a:pPr>
            <a:r>
              <a:rPr lang="ja-JP" altLang="en-US" sz="1050" dirty="0" smtClean="0">
                <a:latin typeface="+mn-ea"/>
              </a:rPr>
              <a:t>　　　　導入する制度に応じて、以下の①～④の合計額を助成。 また、保育関連</a:t>
            </a:r>
            <a:endParaRPr lang="en-US" altLang="ja-JP" sz="1050" dirty="0" smtClean="0">
              <a:latin typeface="+mn-ea"/>
            </a:endParaRPr>
          </a:p>
          <a:p>
            <a:pPr>
              <a:defRPr/>
            </a:pPr>
            <a:r>
              <a:rPr lang="en-US" altLang="ja-JP" sz="1050" dirty="0">
                <a:latin typeface="+mn-ea"/>
              </a:rPr>
              <a:t> </a:t>
            </a:r>
            <a:r>
              <a:rPr lang="en-US" altLang="ja-JP" sz="1050" dirty="0" smtClean="0">
                <a:latin typeface="+mn-ea"/>
              </a:rPr>
              <a:t>    </a:t>
            </a:r>
            <a:r>
              <a:rPr lang="ja-JP" altLang="en-US" sz="1050" dirty="0" smtClean="0">
                <a:latin typeface="+mn-ea"/>
              </a:rPr>
              <a:t>事業主においては⑤短時間正社員制度を導入した場合に</a:t>
            </a:r>
            <a:r>
              <a:rPr lang="en-US" altLang="ja-JP" sz="1050" b="1" dirty="0" smtClean="0">
                <a:latin typeface="+mn-ea"/>
              </a:rPr>
              <a:t>10</a:t>
            </a:r>
            <a:r>
              <a:rPr lang="ja-JP" altLang="en-US" sz="1050" b="1" dirty="0" smtClean="0">
                <a:latin typeface="+mn-ea"/>
              </a:rPr>
              <a:t>万円</a:t>
            </a:r>
            <a:r>
              <a:rPr lang="ja-JP" altLang="en-US" sz="1050" dirty="0" smtClean="0">
                <a:latin typeface="+mn-ea"/>
              </a:rPr>
              <a:t>を助成。</a:t>
            </a:r>
            <a:endParaRPr lang="en-US" altLang="ja-JP" sz="1050" dirty="0" smtClean="0">
              <a:latin typeface="+mn-ea"/>
            </a:endParaRPr>
          </a:p>
          <a:p>
            <a:pPr>
              <a:defRPr/>
            </a:pPr>
            <a:endParaRPr lang="en-US" altLang="ja-JP" sz="1050" u="sng" dirty="0" smtClean="0">
              <a:latin typeface="+mn-ea"/>
            </a:endParaRPr>
          </a:p>
          <a:p>
            <a:pPr>
              <a:defRPr/>
            </a:pPr>
            <a:endParaRPr lang="en-US" altLang="ja-JP" sz="1050" u="sng" dirty="0" smtClean="0">
              <a:latin typeface="+mn-ea"/>
            </a:endParaRPr>
          </a:p>
          <a:p>
            <a:pPr>
              <a:defRPr/>
            </a:pPr>
            <a:endParaRPr lang="en-US" altLang="ja-JP" sz="1050" u="sng" dirty="0">
              <a:latin typeface="+mn-ea"/>
            </a:endParaRPr>
          </a:p>
          <a:p>
            <a:pPr>
              <a:defRPr/>
            </a:pPr>
            <a:endParaRPr lang="en-US" altLang="ja-JP" sz="1050" u="sng" dirty="0">
              <a:latin typeface="+mn-ea"/>
            </a:endParaRPr>
          </a:p>
          <a:p>
            <a:pPr>
              <a:defRPr/>
            </a:pPr>
            <a:endParaRPr lang="en-US" altLang="ja-JP" sz="1050" u="sng" dirty="0" smtClean="0">
              <a:latin typeface="+mn-ea"/>
            </a:endParaRPr>
          </a:p>
          <a:p>
            <a:pPr>
              <a:defRPr/>
            </a:pPr>
            <a:endParaRPr lang="en-US" altLang="ja-JP" sz="1050" b="1" dirty="0" smtClean="0">
              <a:latin typeface="+mn-ea"/>
            </a:endParaRPr>
          </a:p>
          <a:p>
            <a:pPr>
              <a:defRPr/>
            </a:pPr>
            <a:r>
              <a:rPr lang="ja-JP" altLang="en-US" sz="1050" b="1" dirty="0" smtClean="0">
                <a:latin typeface="+mn-ea"/>
              </a:rPr>
              <a:t>　（２）目標</a:t>
            </a:r>
            <a:r>
              <a:rPr lang="ja-JP" altLang="en-US" sz="1050" b="1" dirty="0">
                <a:latin typeface="+mn-ea"/>
              </a:rPr>
              <a:t>達成</a:t>
            </a:r>
            <a:r>
              <a:rPr lang="ja-JP" altLang="en-US" sz="1050" b="1" dirty="0" smtClean="0">
                <a:latin typeface="+mn-ea"/>
              </a:rPr>
              <a:t>助成</a:t>
            </a:r>
            <a:endParaRPr lang="en-US" altLang="ja-JP" sz="1050" b="1" dirty="0" smtClean="0">
              <a:latin typeface="+mn-ea"/>
            </a:endParaRPr>
          </a:p>
          <a:p>
            <a:pPr>
              <a:defRPr/>
            </a:pPr>
            <a:r>
              <a:rPr lang="ja-JP" altLang="en-US" sz="1050" b="1" dirty="0">
                <a:latin typeface="+mn-ea"/>
              </a:rPr>
              <a:t>　</a:t>
            </a:r>
            <a:r>
              <a:rPr lang="ja-JP" altLang="en-US" sz="1050" dirty="0" smtClean="0"/>
              <a:t>　　　</a:t>
            </a:r>
            <a:r>
              <a:rPr lang="ja-JP" altLang="en-US" sz="1050" dirty="0" smtClean="0">
                <a:latin typeface="+mn-ea"/>
              </a:rPr>
              <a:t>制度導入前</a:t>
            </a:r>
            <a:r>
              <a:rPr lang="ja-JP" altLang="en-US" sz="1050" dirty="0">
                <a:latin typeface="+mn-ea"/>
              </a:rPr>
              <a:t>に策定する雇用管理制度整備計画において、制度導入に</a:t>
            </a:r>
            <a:r>
              <a:rPr lang="ja-JP" altLang="en-US" sz="1050" dirty="0" smtClean="0">
                <a:latin typeface="+mn-ea"/>
              </a:rPr>
              <a:t>よる</a:t>
            </a:r>
            <a:endParaRPr lang="en-US" altLang="ja-JP" sz="1050" dirty="0" smtClean="0">
              <a:latin typeface="+mn-ea"/>
            </a:endParaRPr>
          </a:p>
          <a:p>
            <a:pPr>
              <a:lnSpc>
                <a:spcPts val="1500"/>
              </a:lnSpc>
              <a:defRPr/>
            </a:pPr>
            <a:r>
              <a:rPr lang="en-US" altLang="ja-JP" sz="1050" dirty="0">
                <a:latin typeface="+mn-ea"/>
              </a:rPr>
              <a:t> </a:t>
            </a:r>
            <a:r>
              <a:rPr lang="en-US" altLang="ja-JP" sz="1050" dirty="0" smtClean="0">
                <a:latin typeface="+mn-ea"/>
              </a:rPr>
              <a:t>    </a:t>
            </a:r>
            <a:r>
              <a:rPr lang="ja-JP" altLang="en-US" sz="1050" dirty="0" smtClean="0">
                <a:latin typeface="+mn-ea"/>
              </a:rPr>
              <a:t>効果</a:t>
            </a:r>
            <a:r>
              <a:rPr lang="ja-JP" altLang="en-US" sz="1050" dirty="0">
                <a:latin typeface="+mn-ea"/>
              </a:rPr>
              <a:t>として、計画期間終了から　１年経過後の離職率低下に係る目標</a:t>
            </a:r>
            <a:r>
              <a:rPr lang="ja-JP" altLang="en-US" sz="1050" dirty="0" smtClean="0">
                <a:latin typeface="+mn-ea"/>
              </a:rPr>
              <a:t>の設定</a:t>
            </a:r>
            <a:endParaRPr lang="en-US" altLang="ja-JP" sz="1050" dirty="0" smtClean="0">
              <a:latin typeface="+mn-ea"/>
            </a:endParaRPr>
          </a:p>
          <a:p>
            <a:pPr>
              <a:lnSpc>
                <a:spcPts val="1500"/>
              </a:lnSpc>
              <a:defRPr/>
            </a:pPr>
            <a:r>
              <a:rPr lang="en-US" altLang="ja-JP" sz="1050" dirty="0">
                <a:latin typeface="+mn-ea"/>
              </a:rPr>
              <a:t> </a:t>
            </a:r>
            <a:r>
              <a:rPr lang="en-US" altLang="ja-JP" sz="1050" dirty="0" smtClean="0">
                <a:latin typeface="+mn-ea"/>
              </a:rPr>
              <a:t>    </a:t>
            </a:r>
            <a:r>
              <a:rPr lang="ja-JP" altLang="en-US" sz="1050" dirty="0" smtClean="0">
                <a:latin typeface="+mn-ea"/>
              </a:rPr>
              <a:t>を</a:t>
            </a:r>
            <a:r>
              <a:rPr lang="ja-JP" altLang="en-US" sz="1050" dirty="0">
                <a:latin typeface="+mn-ea"/>
              </a:rPr>
              <a:t>義務づけ、当該目標を達成できた場合、（１）の助成に加え、</a:t>
            </a:r>
            <a:r>
              <a:rPr lang="ja-JP" altLang="en-US" sz="1050" b="1" u="sng" dirty="0">
                <a:solidFill>
                  <a:srgbClr val="FF0000"/>
                </a:solidFill>
                <a:latin typeface="+mn-ea"/>
              </a:rPr>
              <a:t>５７万円（</a:t>
            </a:r>
            <a:r>
              <a:rPr lang="ja-JP" altLang="en-US" sz="1050" b="1" u="sng" dirty="0" smtClean="0">
                <a:solidFill>
                  <a:srgbClr val="FF0000"/>
                </a:solidFill>
                <a:latin typeface="+mn-ea"/>
              </a:rPr>
              <a:t>生産性</a:t>
            </a:r>
            <a:endParaRPr lang="en-US" altLang="ja-JP" sz="1050" b="1" u="sng" dirty="0" smtClean="0">
              <a:solidFill>
                <a:srgbClr val="FF0000"/>
              </a:solidFill>
              <a:latin typeface="+mn-ea"/>
            </a:endParaRPr>
          </a:p>
          <a:p>
            <a:pPr>
              <a:lnSpc>
                <a:spcPts val="1500"/>
              </a:lnSpc>
              <a:defRPr/>
            </a:pPr>
            <a:r>
              <a:rPr lang="en-US" altLang="ja-JP" sz="1050" b="1" dirty="0">
                <a:solidFill>
                  <a:srgbClr val="FF0000"/>
                </a:solidFill>
                <a:latin typeface="+mn-ea"/>
              </a:rPr>
              <a:t> </a:t>
            </a:r>
            <a:r>
              <a:rPr lang="en-US" altLang="ja-JP" sz="1050" b="1" dirty="0" smtClean="0">
                <a:solidFill>
                  <a:srgbClr val="FF0000"/>
                </a:solidFill>
                <a:latin typeface="+mn-ea"/>
              </a:rPr>
              <a:t>    </a:t>
            </a:r>
            <a:r>
              <a:rPr lang="ja-JP" altLang="en-US" sz="1050" b="1" u="sng" dirty="0" smtClean="0">
                <a:solidFill>
                  <a:srgbClr val="FF0000"/>
                </a:solidFill>
                <a:latin typeface="+mn-ea"/>
              </a:rPr>
              <a:t>要件</a:t>
            </a:r>
            <a:r>
              <a:rPr lang="ja-JP" altLang="en-US" sz="1050" b="1" u="sng" dirty="0">
                <a:solidFill>
                  <a:srgbClr val="FF0000"/>
                </a:solidFill>
                <a:latin typeface="+mn-ea"/>
              </a:rPr>
              <a:t>を満たした場合は７２万円）</a:t>
            </a:r>
            <a:r>
              <a:rPr lang="ja-JP" altLang="en-US" sz="1050" dirty="0">
                <a:latin typeface="+mn-ea"/>
              </a:rPr>
              <a:t>を助成する。</a:t>
            </a:r>
            <a:endParaRPr lang="en-US" altLang="ja-JP" sz="1050" dirty="0">
              <a:latin typeface="+mn-ea"/>
            </a:endParaRPr>
          </a:p>
          <a:p>
            <a:pPr lvl="0">
              <a:defRPr/>
            </a:pPr>
            <a:endParaRPr lang="en-US" altLang="ja-JP" sz="1050" dirty="0">
              <a:latin typeface="+mn-ea"/>
            </a:endParaRPr>
          </a:p>
          <a:p>
            <a:pPr>
              <a:lnSpc>
                <a:spcPts val="1500"/>
              </a:lnSpc>
              <a:defRPr/>
            </a:pPr>
            <a:r>
              <a:rPr lang="ja-JP" altLang="en-US" sz="1050" b="1" dirty="0" smtClean="0">
                <a:latin typeface="+mn-ea"/>
              </a:rPr>
              <a:t>２</a:t>
            </a:r>
            <a:r>
              <a:rPr lang="ja-JP" altLang="en-US" sz="1050" b="1" dirty="0">
                <a:latin typeface="+mn-ea"/>
              </a:rPr>
              <a:t>　介護福祉機器等</a:t>
            </a:r>
            <a:r>
              <a:rPr lang="ja-JP" altLang="en-US" sz="1050" b="1" dirty="0" smtClean="0">
                <a:latin typeface="+mn-ea"/>
              </a:rPr>
              <a:t>助成コース</a:t>
            </a:r>
            <a:r>
              <a:rPr lang="ja-JP" altLang="en-US" sz="1050" b="1" dirty="0">
                <a:latin typeface="+mn-ea"/>
              </a:rPr>
              <a:t>　</a:t>
            </a:r>
            <a:r>
              <a:rPr lang="en-US" altLang="ja-JP" sz="1050" b="1" dirty="0">
                <a:latin typeface="+mn-ea"/>
              </a:rPr>
              <a:t>【</a:t>
            </a:r>
            <a:r>
              <a:rPr lang="ja-JP" altLang="en-US" sz="1050" b="1" dirty="0">
                <a:latin typeface="+mn-ea"/>
              </a:rPr>
              <a:t>対象事業主：</a:t>
            </a:r>
            <a:r>
              <a:rPr lang="ja-JP" altLang="en-US" sz="1050" b="1" dirty="0" smtClean="0">
                <a:latin typeface="+mn-ea"/>
              </a:rPr>
              <a:t>介護事業</a:t>
            </a:r>
            <a:r>
              <a:rPr lang="ja-JP" altLang="en-US" sz="1050" b="1" dirty="0">
                <a:latin typeface="+mn-ea"/>
              </a:rPr>
              <a:t>主</a:t>
            </a:r>
            <a:r>
              <a:rPr lang="en-US" altLang="ja-JP" sz="1050" b="1" dirty="0">
                <a:latin typeface="+mn-ea"/>
              </a:rPr>
              <a:t>】</a:t>
            </a:r>
          </a:p>
          <a:p>
            <a:pPr>
              <a:lnSpc>
                <a:spcPts val="1500"/>
              </a:lnSpc>
              <a:defRPr/>
            </a:pPr>
            <a:r>
              <a:rPr lang="ja-JP" altLang="en-US" sz="1050" b="1" dirty="0">
                <a:solidFill>
                  <a:srgbClr val="FF0000"/>
                </a:solidFill>
                <a:latin typeface="ＭＳ Ｐゴシック"/>
              </a:rPr>
              <a:t>　（１）機器導入等助成</a:t>
            </a:r>
            <a:r>
              <a:rPr lang="ja-JP" altLang="en-US" sz="1050" dirty="0">
                <a:solidFill>
                  <a:srgbClr val="FF0000"/>
                </a:solidFill>
                <a:latin typeface="ＭＳ Ｐゴシック"/>
              </a:rPr>
              <a:t>　</a:t>
            </a:r>
            <a:endParaRPr lang="en-US" altLang="ja-JP" sz="1050" b="1" dirty="0">
              <a:latin typeface="+mn-ea"/>
            </a:endParaRPr>
          </a:p>
          <a:p>
            <a:pPr>
              <a:defRPr/>
            </a:pPr>
            <a:r>
              <a:rPr lang="en-US" altLang="ja-JP" sz="1050" b="1" dirty="0">
                <a:latin typeface="+mn-ea"/>
              </a:rPr>
              <a:t>    </a:t>
            </a:r>
            <a:r>
              <a:rPr lang="ja-JP" altLang="en-US" sz="1050" b="1" dirty="0">
                <a:latin typeface="+mn-ea"/>
              </a:rPr>
              <a:t>　 </a:t>
            </a:r>
            <a:r>
              <a:rPr lang="ja-JP" altLang="en-US" sz="1050" dirty="0">
                <a:latin typeface="+mn-ea"/>
              </a:rPr>
              <a:t>介護福祉機器を導入等した場合、</a:t>
            </a:r>
            <a:r>
              <a:rPr lang="ja-JP" altLang="en-US" sz="1050" b="1" u="sng" dirty="0">
                <a:solidFill>
                  <a:srgbClr val="FF0000"/>
                </a:solidFill>
                <a:latin typeface="+mn-ea"/>
              </a:rPr>
              <a:t>導入費用の１／４</a:t>
            </a:r>
            <a:r>
              <a:rPr lang="ja-JP" altLang="en-US" sz="1050" dirty="0">
                <a:latin typeface="+mn-ea"/>
              </a:rPr>
              <a:t>を助成（</a:t>
            </a:r>
            <a:r>
              <a:rPr lang="ja-JP" altLang="en-US" sz="1050" b="1" u="sng" dirty="0">
                <a:solidFill>
                  <a:srgbClr val="FF0000"/>
                </a:solidFill>
                <a:latin typeface="+mn-ea"/>
              </a:rPr>
              <a:t>上限１５０万円</a:t>
            </a:r>
            <a:r>
              <a:rPr lang="ja-JP" altLang="en-US" sz="1050" dirty="0">
                <a:latin typeface="+mn-ea"/>
              </a:rPr>
              <a:t>）。</a:t>
            </a:r>
            <a:endParaRPr lang="en-US" altLang="ja-JP" sz="1050" dirty="0">
              <a:latin typeface="+mn-ea"/>
            </a:endParaRPr>
          </a:p>
          <a:p>
            <a:pPr>
              <a:defRPr/>
            </a:pPr>
            <a:r>
              <a:rPr lang="ja-JP" altLang="en-US" sz="1050" b="1" dirty="0">
                <a:solidFill>
                  <a:srgbClr val="FF0000"/>
                </a:solidFill>
                <a:latin typeface="ＭＳ Ｐゴシック"/>
              </a:rPr>
              <a:t>　（２）目標達成助成</a:t>
            </a:r>
            <a:r>
              <a:rPr lang="ja-JP" altLang="en-US" sz="1050" dirty="0">
                <a:solidFill>
                  <a:srgbClr val="FF0000"/>
                </a:solidFill>
                <a:latin typeface="ＭＳ Ｐゴシック"/>
              </a:rPr>
              <a:t>　</a:t>
            </a:r>
            <a:endParaRPr lang="en-US" altLang="ja-JP" sz="1050" b="1" dirty="0">
              <a:latin typeface="+mn-ea"/>
            </a:endParaRPr>
          </a:p>
          <a:p>
            <a:pPr>
              <a:defRPr/>
            </a:pPr>
            <a:r>
              <a:rPr lang="ja-JP" altLang="en-US" sz="1050" dirty="0">
                <a:latin typeface="+mn-ea"/>
              </a:rPr>
              <a:t>　　　　</a:t>
            </a:r>
            <a:r>
              <a:rPr lang="ja-JP" altLang="ja-JP" sz="1050" u="sng" dirty="0">
                <a:latin typeface="+mn-ea"/>
              </a:rPr>
              <a:t>機器導入前に策定する導入・運用計画において、計画期間終了から１年</a:t>
            </a:r>
            <a:r>
              <a:rPr lang="ja-JP" altLang="ja-JP" sz="1050" u="sng" dirty="0" smtClean="0">
                <a:latin typeface="+mn-ea"/>
              </a:rPr>
              <a:t>経過</a:t>
            </a:r>
            <a:endParaRPr lang="en-US" altLang="ja-JP" sz="1050" u="sng" dirty="0" smtClean="0">
              <a:latin typeface="+mn-ea"/>
            </a:endParaRPr>
          </a:p>
          <a:p>
            <a:pPr>
              <a:defRPr/>
            </a:pPr>
            <a:r>
              <a:rPr lang="en-US" altLang="ja-JP" sz="1050" dirty="0">
                <a:latin typeface="+mn-ea"/>
              </a:rPr>
              <a:t> </a:t>
            </a:r>
            <a:r>
              <a:rPr lang="en-US" altLang="ja-JP" sz="1050" dirty="0" smtClean="0">
                <a:latin typeface="+mn-ea"/>
              </a:rPr>
              <a:t>    </a:t>
            </a:r>
            <a:r>
              <a:rPr lang="ja-JP" altLang="ja-JP" sz="1050" u="sng" dirty="0" smtClean="0">
                <a:latin typeface="+mn-ea"/>
              </a:rPr>
              <a:t>後</a:t>
            </a:r>
            <a:r>
              <a:rPr lang="ja-JP" altLang="ja-JP" sz="1050" u="sng" dirty="0">
                <a:latin typeface="+mn-ea"/>
              </a:rPr>
              <a:t>の離職率に係る目標の設定を</a:t>
            </a:r>
            <a:r>
              <a:rPr lang="ja-JP" altLang="en-US" sz="1050" u="sng" dirty="0">
                <a:latin typeface="+mn-ea"/>
              </a:rPr>
              <a:t>義務</a:t>
            </a:r>
            <a:r>
              <a:rPr lang="ja-JP" altLang="ja-JP" sz="1050" u="sng" dirty="0">
                <a:latin typeface="+mn-ea"/>
              </a:rPr>
              <a:t>付け、当該目標を達成できた</a:t>
            </a:r>
            <a:r>
              <a:rPr lang="ja-JP" altLang="ja-JP" sz="1050" u="sng" dirty="0" smtClean="0">
                <a:latin typeface="+mn-ea"/>
              </a:rPr>
              <a:t>場合</a:t>
            </a:r>
            <a:r>
              <a:rPr lang="ja-JP" altLang="ja-JP" sz="1050" u="sng" dirty="0">
                <a:latin typeface="+mn-ea"/>
              </a:rPr>
              <a:t>に、</a:t>
            </a:r>
            <a:r>
              <a:rPr lang="ja-JP" altLang="en-US" sz="1050" u="sng" dirty="0">
                <a:latin typeface="+mn-ea"/>
              </a:rPr>
              <a:t>（１</a:t>
            </a:r>
            <a:r>
              <a:rPr lang="ja-JP" altLang="en-US" sz="1050" u="sng" dirty="0" smtClean="0">
                <a:latin typeface="+mn-ea"/>
              </a:rPr>
              <a:t>）</a:t>
            </a:r>
            <a:endParaRPr lang="en-US" altLang="ja-JP" sz="1050" u="sng" dirty="0" smtClean="0">
              <a:latin typeface="+mn-ea"/>
            </a:endParaRPr>
          </a:p>
          <a:p>
            <a:pPr>
              <a:defRPr/>
            </a:pPr>
            <a:r>
              <a:rPr lang="en-US" altLang="ja-JP" sz="1050" dirty="0">
                <a:latin typeface="+mn-ea"/>
              </a:rPr>
              <a:t> </a:t>
            </a:r>
            <a:r>
              <a:rPr lang="en-US" altLang="ja-JP" sz="1050" dirty="0" smtClean="0">
                <a:latin typeface="+mn-ea"/>
              </a:rPr>
              <a:t>   </a:t>
            </a:r>
            <a:r>
              <a:rPr lang="en-US" altLang="ja-JP" sz="1050" u="sng" dirty="0" smtClean="0">
                <a:latin typeface="+mn-ea"/>
              </a:rPr>
              <a:t> </a:t>
            </a:r>
            <a:r>
              <a:rPr lang="ja-JP" altLang="ja-JP" sz="1050" u="sng" dirty="0" smtClean="0">
                <a:latin typeface="+mn-ea"/>
              </a:rPr>
              <a:t>の</a:t>
            </a:r>
            <a:r>
              <a:rPr lang="ja-JP" altLang="ja-JP" sz="1050" u="sng" dirty="0">
                <a:latin typeface="+mn-ea"/>
              </a:rPr>
              <a:t>助成に加え、</a:t>
            </a:r>
            <a:r>
              <a:rPr lang="ja-JP" altLang="ja-JP" sz="1050" b="1" u="sng" dirty="0">
                <a:solidFill>
                  <a:srgbClr val="FF0000"/>
                </a:solidFill>
                <a:latin typeface="+mn-ea"/>
              </a:rPr>
              <a:t>導入費用の</a:t>
            </a:r>
            <a:r>
              <a:rPr lang="ja-JP" altLang="en-US" sz="1050" b="1" u="sng" dirty="0">
                <a:solidFill>
                  <a:srgbClr val="FF0000"/>
                </a:solidFill>
                <a:latin typeface="+mn-ea"/>
              </a:rPr>
              <a:t>２０％（生産性要件を満たした場合は３５％）</a:t>
            </a:r>
            <a:r>
              <a:rPr lang="ja-JP" altLang="en-US" sz="1050" u="sng" dirty="0">
                <a:latin typeface="+mn-ea"/>
              </a:rPr>
              <a:t>を</a:t>
            </a:r>
            <a:r>
              <a:rPr lang="ja-JP" altLang="en-US" sz="1050" u="sng" dirty="0" smtClean="0">
                <a:latin typeface="+mn-ea"/>
              </a:rPr>
              <a:t>助成</a:t>
            </a:r>
            <a:endParaRPr lang="en-US" altLang="ja-JP" sz="1050" u="sng" dirty="0" smtClean="0">
              <a:latin typeface="+mn-ea"/>
            </a:endParaRPr>
          </a:p>
          <a:p>
            <a:pPr>
              <a:defRPr/>
            </a:pPr>
            <a:r>
              <a:rPr lang="en-US" altLang="ja-JP" sz="1050" dirty="0">
                <a:latin typeface="+mn-ea"/>
              </a:rPr>
              <a:t> </a:t>
            </a:r>
            <a:r>
              <a:rPr lang="en-US" altLang="ja-JP" sz="1050" dirty="0" smtClean="0">
                <a:latin typeface="+mn-ea"/>
              </a:rPr>
              <a:t>   </a:t>
            </a:r>
            <a:r>
              <a:rPr lang="ja-JP" altLang="ja-JP" sz="1050" u="sng" dirty="0" smtClean="0">
                <a:latin typeface="+mn-ea"/>
              </a:rPr>
              <a:t>（</a:t>
            </a:r>
            <a:r>
              <a:rPr lang="ja-JP" altLang="ja-JP" sz="1050" b="1" u="sng" dirty="0">
                <a:solidFill>
                  <a:srgbClr val="FF0000"/>
                </a:solidFill>
                <a:latin typeface="+mn-ea"/>
              </a:rPr>
              <a:t>上限</a:t>
            </a:r>
            <a:r>
              <a:rPr lang="ja-JP" altLang="en-US" sz="1050" b="1" u="sng" dirty="0">
                <a:solidFill>
                  <a:srgbClr val="FF0000"/>
                </a:solidFill>
                <a:latin typeface="+mn-ea"/>
              </a:rPr>
              <a:t>１５０</a:t>
            </a:r>
            <a:r>
              <a:rPr lang="ja-JP" altLang="ja-JP" sz="1050" b="1" u="sng" dirty="0">
                <a:solidFill>
                  <a:srgbClr val="FF0000"/>
                </a:solidFill>
                <a:latin typeface="+mn-ea"/>
              </a:rPr>
              <a:t>万円</a:t>
            </a:r>
            <a:r>
              <a:rPr lang="ja-JP" altLang="ja-JP" sz="1050" u="sng" dirty="0">
                <a:latin typeface="+mn-ea"/>
              </a:rPr>
              <a:t>）。</a:t>
            </a:r>
            <a:endParaRPr lang="en-US" altLang="ja-JP" sz="1050" strike="dblStrike" dirty="0">
              <a:solidFill>
                <a:srgbClr val="FF0000"/>
              </a:solidFill>
              <a:latin typeface="+mn-ea"/>
            </a:endParaRPr>
          </a:p>
        </p:txBody>
      </p:sp>
      <p:sp>
        <p:nvSpPr>
          <p:cNvPr id="11" name="テキスト ボックス 10"/>
          <p:cNvSpPr txBox="1"/>
          <p:nvPr/>
        </p:nvSpPr>
        <p:spPr>
          <a:xfrm>
            <a:off x="5044058" y="2348880"/>
            <a:ext cx="4783580" cy="3901068"/>
          </a:xfrm>
          <a:prstGeom prst="rect">
            <a:avLst/>
          </a:prstGeom>
          <a:noFill/>
        </p:spPr>
        <p:txBody>
          <a:bodyPr wrap="square" rtlCol="0">
            <a:spAutoFit/>
          </a:bodyPr>
          <a:lstStyle/>
          <a:p>
            <a:pPr>
              <a:defRPr/>
            </a:pPr>
            <a:endParaRPr lang="en-US" altLang="ja-JP" sz="400" b="1" dirty="0" smtClean="0">
              <a:latin typeface="+mn-ea"/>
            </a:endParaRPr>
          </a:p>
          <a:p>
            <a:pPr>
              <a:defRPr/>
            </a:pPr>
            <a:r>
              <a:rPr lang="ja-JP" altLang="en-US" sz="1050" b="1" dirty="0" smtClean="0">
                <a:latin typeface="+mn-ea"/>
              </a:rPr>
              <a:t>３</a:t>
            </a:r>
            <a:r>
              <a:rPr lang="ja-JP" altLang="en-US" sz="1050" b="1" dirty="0">
                <a:latin typeface="+mn-ea"/>
              </a:rPr>
              <a:t>　介護労働者雇用管理制度</a:t>
            </a:r>
            <a:r>
              <a:rPr lang="ja-JP" altLang="en-US" sz="1050" b="1" dirty="0" smtClean="0">
                <a:latin typeface="+mn-ea"/>
              </a:rPr>
              <a:t>助成コース</a:t>
            </a:r>
            <a:r>
              <a:rPr lang="ja-JP" altLang="en-US" sz="1050" b="1" dirty="0">
                <a:latin typeface="+mn-ea"/>
              </a:rPr>
              <a:t>　</a:t>
            </a:r>
            <a:r>
              <a:rPr lang="en-US" altLang="ja-JP" sz="1050" b="1" dirty="0">
                <a:latin typeface="+mn-ea"/>
              </a:rPr>
              <a:t>【</a:t>
            </a:r>
            <a:r>
              <a:rPr lang="ja-JP" altLang="en-US" sz="1050" b="1" dirty="0">
                <a:latin typeface="+mn-ea"/>
              </a:rPr>
              <a:t>対象事業主：</a:t>
            </a:r>
            <a:r>
              <a:rPr lang="ja-JP" altLang="en-US" sz="1050" b="1" dirty="0" smtClean="0">
                <a:latin typeface="+mn-ea"/>
              </a:rPr>
              <a:t>介護事業</a:t>
            </a:r>
            <a:r>
              <a:rPr lang="ja-JP" altLang="en-US" sz="1050" b="1" dirty="0">
                <a:latin typeface="+mn-ea"/>
              </a:rPr>
              <a:t>主</a:t>
            </a:r>
            <a:r>
              <a:rPr lang="en-US" altLang="ja-JP" sz="1050" b="1" u="sng" dirty="0">
                <a:latin typeface="+mn-ea"/>
              </a:rPr>
              <a:t>】</a:t>
            </a:r>
          </a:p>
          <a:p>
            <a:pPr>
              <a:defRPr/>
            </a:pPr>
            <a:r>
              <a:rPr lang="ja-JP" altLang="en-US" sz="1050" dirty="0">
                <a:latin typeface="+mn-ea"/>
              </a:rPr>
              <a:t>　　</a:t>
            </a:r>
            <a:r>
              <a:rPr lang="ja-JP" altLang="en-US" sz="1050" b="1" dirty="0">
                <a:latin typeface="+mn-ea"/>
              </a:rPr>
              <a:t>（１）制度整備助成</a:t>
            </a:r>
            <a:r>
              <a:rPr lang="ja-JP" altLang="en-US" sz="1050" dirty="0">
                <a:latin typeface="+mn-ea"/>
              </a:rPr>
              <a:t>　　</a:t>
            </a:r>
            <a:endParaRPr lang="en-US" altLang="ja-JP" sz="1050" dirty="0">
              <a:latin typeface="+mn-ea"/>
            </a:endParaRPr>
          </a:p>
          <a:p>
            <a:pPr>
              <a:defRPr/>
            </a:pPr>
            <a:r>
              <a:rPr lang="ja-JP" altLang="en-US" sz="1050" dirty="0">
                <a:latin typeface="+mn-ea"/>
              </a:rPr>
              <a:t>　　　　賃金制度を整備（賃金テーブルの設定等）した場合、</a:t>
            </a:r>
            <a:r>
              <a:rPr lang="ja-JP" altLang="en-US" sz="1050" b="1" dirty="0">
                <a:latin typeface="+mn-ea"/>
              </a:rPr>
              <a:t>５０万円</a:t>
            </a:r>
            <a:r>
              <a:rPr lang="ja-JP" altLang="en-US" sz="1050" dirty="0">
                <a:latin typeface="+mn-ea"/>
              </a:rPr>
              <a:t>を助成。</a:t>
            </a:r>
            <a:endParaRPr lang="en-US" altLang="ja-JP" sz="1050" dirty="0">
              <a:latin typeface="+mn-ea"/>
            </a:endParaRPr>
          </a:p>
          <a:p>
            <a:pPr>
              <a:defRPr/>
            </a:pPr>
            <a:r>
              <a:rPr lang="ja-JP" altLang="en-US" sz="1050" dirty="0">
                <a:latin typeface="+mn-ea"/>
              </a:rPr>
              <a:t>　</a:t>
            </a:r>
            <a:r>
              <a:rPr lang="ja-JP" altLang="en-US" sz="1050" dirty="0" smtClean="0">
                <a:latin typeface="+mn-ea"/>
              </a:rPr>
              <a:t>  </a:t>
            </a:r>
            <a:r>
              <a:rPr lang="ja-JP" altLang="en-US" sz="1050" b="1" dirty="0" smtClean="0">
                <a:latin typeface="+mn-ea"/>
              </a:rPr>
              <a:t>（</a:t>
            </a:r>
            <a:r>
              <a:rPr lang="ja-JP" altLang="en-US" sz="1050" b="1" dirty="0">
                <a:latin typeface="+mn-ea"/>
              </a:rPr>
              <a:t>２）目標達成助成</a:t>
            </a:r>
            <a:endParaRPr lang="en-US" altLang="ja-JP" sz="1050" b="1" dirty="0">
              <a:latin typeface="+mn-ea"/>
            </a:endParaRPr>
          </a:p>
          <a:p>
            <a:pPr>
              <a:defRPr/>
            </a:pPr>
            <a:r>
              <a:rPr lang="ja-JP" altLang="en-US" sz="1050" dirty="0">
                <a:latin typeface="+mn-ea"/>
              </a:rPr>
              <a:t>　　　  </a:t>
            </a:r>
            <a:r>
              <a:rPr lang="ja-JP" altLang="ja-JP" sz="1050" dirty="0" smtClean="0"/>
              <a:t>１</a:t>
            </a:r>
            <a:r>
              <a:rPr lang="ja-JP" altLang="ja-JP" sz="1050" dirty="0"/>
              <a:t>（２）と</a:t>
            </a:r>
            <a:r>
              <a:rPr lang="ja-JP" altLang="en-US" sz="1050" dirty="0"/>
              <a:t>同様、</a:t>
            </a:r>
            <a:r>
              <a:rPr lang="ja-JP" altLang="en-US" sz="1050" dirty="0">
                <a:latin typeface="+mn-ea"/>
              </a:rPr>
              <a:t>計画期間終了から１年経過後の離職率低下に</a:t>
            </a:r>
            <a:r>
              <a:rPr lang="ja-JP" altLang="en-US" sz="1050" dirty="0" smtClean="0">
                <a:latin typeface="+mn-ea"/>
              </a:rPr>
              <a:t>係る目標</a:t>
            </a:r>
            <a:endParaRPr lang="en-US" altLang="ja-JP" sz="1050" dirty="0" smtClean="0">
              <a:latin typeface="+mn-ea"/>
            </a:endParaRPr>
          </a:p>
          <a:p>
            <a:pPr>
              <a:defRPr/>
            </a:pPr>
            <a:r>
              <a:rPr lang="en-US" altLang="ja-JP" sz="1050" dirty="0">
                <a:latin typeface="+mn-ea"/>
              </a:rPr>
              <a:t> </a:t>
            </a:r>
            <a:r>
              <a:rPr lang="en-US" altLang="ja-JP" sz="1050" dirty="0" smtClean="0">
                <a:latin typeface="+mn-ea"/>
              </a:rPr>
              <a:t>     </a:t>
            </a:r>
            <a:r>
              <a:rPr lang="ja-JP" altLang="en-US" sz="1050" dirty="0" smtClean="0">
                <a:latin typeface="+mn-ea"/>
              </a:rPr>
              <a:t>を</a:t>
            </a:r>
            <a:r>
              <a:rPr lang="ja-JP" altLang="en-US" sz="1050" dirty="0">
                <a:latin typeface="+mn-ea"/>
              </a:rPr>
              <a:t>達成できた場合、（１）の助成に加え、</a:t>
            </a:r>
            <a:r>
              <a:rPr lang="ja-JP" altLang="en-US" sz="1050" b="1" u="sng" dirty="0">
                <a:solidFill>
                  <a:srgbClr val="FF0000"/>
                </a:solidFill>
                <a:latin typeface="+mn-ea"/>
              </a:rPr>
              <a:t>５７万円（生産性要件を</a:t>
            </a:r>
            <a:r>
              <a:rPr lang="ja-JP" altLang="en-US" sz="1050" b="1" u="sng" dirty="0" smtClean="0">
                <a:solidFill>
                  <a:srgbClr val="FF0000"/>
                </a:solidFill>
                <a:latin typeface="+mn-ea"/>
              </a:rPr>
              <a:t>満たした場合</a:t>
            </a:r>
            <a:endParaRPr lang="en-US" altLang="ja-JP" sz="1050" b="1" u="sng" dirty="0" smtClean="0">
              <a:solidFill>
                <a:srgbClr val="FF0000"/>
              </a:solidFill>
              <a:latin typeface="+mn-ea"/>
            </a:endParaRPr>
          </a:p>
          <a:p>
            <a:pPr>
              <a:defRPr/>
            </a:pPr>
            <a:r>
              <a:rPr lang="en-US" altLang="ja-JP" sz="1050" b="1" dirty="0">
                <a:solidFill>
                  <a:srgbClr val="FF0000"/>
                </a:solidFill>
                <a:latin typeface="+mn-ea"/>
              </a:rPr>
              <a:t> </a:t>
            </a:r>
            <a:r>
              <a:rPr lang="en-US" altLang="ja-JP" sz="1050" b="1" dirty="0" smtClean="0">
                <a:solidFill>
                  <a:srgbClr val="FF0000"/>
                </a:solidFill>
                <a:latin typeface="+mn-ea"/>
              </a:rPr>
              <a:t>     </a:t>
            </a:r>
            <a:r>
              <a:rPr lang="ja-JP" altLang="en-US" sz="1050" b="1" u="sng" dirty="0" smtClean="0">
                <a:solidFill>
                  <a:srgbClr val="FF0000"/>
                </a:solidFill>
                <a:latin typeface="+mn-ea"/>
              </a:rPr>
              <a:t>は</a:t>
            </a:r>
            <a:r>
              <a:rPr lang="ja-JP" altLang="en-US" sz="1050" b="1" u="sng" dirty="0">
                <a:solidFill>
                  <a:srgbClr val="FF0000"/>
                </a:solidFill>
                <a:latin typeface="+mn-ea"/>
              </a:rPr>
              <a:t>７２万円）</a:t>
            </a:r>
            <a:r>
              <a:rPr lang="ja-JP" altLang="en-US" sz="1050" dirty="0">
                <a:latin typeface="+mn-ea"/>
              </a:rPr>
              <a:t>を助成</a:t>
            </a:r>
            <a:r>
              <a:rPr lang="ja-JP" altLang="en-US" sz="1050" dirty="0" smtClean="0">
                <a:latin typeface="+mn-ea"/>
              </a:rPr>
              <a:t>。</a:t>
            </a:r>
            <a:endParaRPr lang="en-US" altLang="ja-JP" sz="1050" dirty="0" smtClean="0">
              <a:latin typeface="+mn-ea"/>
            </a:endParaRPr>
          </a:p>
          <a:p>
            <a:pPr>
              <a:defRPr/>
            </a:pPr>
            <a:r>
              <a:rPr lang="en-US" altLang="ja-JP" sz="1050" dirty="0">
                <a:latin typeface="+mn-ea"/>
              </a:rPr>
              <a:t> </a:t>
            </a:r>
            <a:r>
              <a:rPr lang="en-US" altLang="ja-JP" sz="1050" dirty="0" smtClean="0">
                <a:latin typeface="+mn-ea"/>
              </a:rPr>
              <a:t>        </a:t>
            </a:r>
            <a:r>
              <a:rPr lang="ja-JP" altLang="en-US" sz="1050" dirty="0" smtClean="0">
                <a:latin typeface="+mn-ea"/>
              </a:rPr>
              <a:t>また</a:t>
            </a:r>
            <a:r>
              <a:rPr lang="ja-JP" altLang="en-US" sz="1050" dirty="0">
                <a:latin typeface="+mn-ea"/>
              </a:rPr>
              <a:t>、</a:t>
            </a:r>
            <a:r>
              <a:rPr lang="ja-JP" altLang="ja-JP" sz="1050" dirty="0"/>
              <a:t>計画期間終了３年経過後に</a:t>
            </a:r>
            <a:r>
              <a:rPr lang="ja-JP" altLang="en-US" sz="1050" dirty="0" smtClean="0"/>
              <a:t>離職率</a:t>
            </a:r>
            <a:r>
              <a:rPr lang="en-US" altLang="ja-JP" sz="1050" dirty="0" smtClean="0"/>
              <a:t> </a:t>
            </a:r>
            <a:r>
              <a:rPr lang="ja-JP" altLang="en-US" sz="1050" dirty="0" smtClean="0"/>
              <a:t>が</a:t>
            </a:r>
            <a:r>
              <a:rPr lang="ja-JP" altLang="en-US" sz="1050" dirty="0"/>
              <a:t>上昇</a:t>
            </a:r>
            <a:r>
              <a:rPr lang="ja-JP" altLang="en-US" sz="1050" dirty="0" smtClean="0"/>
              <a:t>しなかった</a:t>
            </a:r>
            <a:r>
              <a:rPr lang="ja-JP" altLang="ja-JP" sz="1050" dirty="0"/>
              <a:t>場合、</a:t>
            </a:r>
            <a:r>
              <a:rPr lang="ja-JP" altLang="ja-JP" sz="1050" dirty="0" smtClean="0"/>
              <a:t>さらに</a:t>
            </a:r>
            <a:endParaRPr lang="en-US" altLang="ja-JP" sz="1050" dirty="0" smtClean="0"/>
          </a:p>
          <a:p>
            <a:pPr>
              <a:defRPr/>
            </a:pPr>
            <a:r>
              <a:rPr lang="en-US" altLang="ja-JP" sz="1050" b="1" dirty="0">
                <a:solidFill>
                  <a:srgbClr val="FF0000"/>
                </a:solidFill>
              </a:rPr>
              <a:t> </a:t>
            </a:r>
            <a:r>
              <a:rPr lang="en-US" altLang="ja-JP" sz="1050" b="1" dirty="0" smtClean="0">
                <a:solidFill>
                  <a:srgbClr val="FF0000"/>
                </a:solidFill>
              </a:rPr>
              <a:t>       </a:t>
            </a:r>
            <a:r>
              <a:rPr lang="ja-JP" altLang="en-US" sz="1050" b="1" u="sng" dirty="0" smtClean="0">
                <a:solidFill>
                  <a:srgbClr val="FF0000"/>
                </a:solidFill>
              </a:rPr>
              <a:t>８５．５</a:t>
            </a:r>
            <a:r>
              <a:rPr lang="ja-JP" altLang="ja-JP" sz="1050" b="1" u="sng" dirty="0" smtClean="0">
                <a:solidFill>
                  <a:srgbClr val="FF0000"/>
                </a:solidFill>
              </a:rPr>
              <a:t>万円</a:t>
            </a:r>
            <a:r>
              <a:rPr lang="ja-JP" altLang="en-US" sz="1050" b="1" u="sng" dirty="0">
                <a:solidFill>
                  <a:srgbClr val="FF0000"/>
                </a:solidFill>
              </a:rPr>
              <a:t>（生産性要件を満たした場合</a:t>
            </a:r>
            <a:r>
              <a:rPr lang="ja-JP" altLang="en-US" sz="1050" b="1" u="sng" dirty="0" smtClean="0">
                <a:solidFill>
                  <a:srgbClr val="FF0000"/>
                </a:solidFill>
              </a:rPr>
              <a:t>は１０８万円</a:t>
            </a:r>
            <a:r>
              <a:rPr lang="ja-JP" altLang="en-US" sz="1050" b="1" u="sng" dirty="0">
                <a:solidFill>
                  <a:srgbClr val="FF0000"/>
                </a:solidFill>
              </a:rPr>
              <a:t>）</a:t>
            </a:r>
            <a:r>
              <a:rPr lang="ja-JP" altLang="ja-JP" sz="1050" dirty="0"/>
              <a:t>を助成。</a:t>
            </a:r>
            <a:endParaRPr lang="en-US" altLang="ja-JP" sz="1050" b="1" dirty="0">
              <a:latin typeface="+mn-ea"/>
            </a:endParaRPr>
          </a:p>
          <a:p>
            <a:pPr>
              <a:defRPr/>
            </a:pPr>
            <a:endParaRPr lang="en-US" altLang="ja-JP" sz="1050" b="1" dirty="0" smtClean="0">
              <a:latin typeface="+mn-ea"/>
            </a:endParaRPr>
          </a:p>
          <a:p>
            <a:pPr>
              <a:defRPr/>
            </a:pPr>
            <a:endParaRPr lang="en-US" altLang="ja-JP" sz="1050" b="1" dirty="0">
              <a:latin typeface="+mn-ea"/>
            </a:endParaRPr>
          </a:p>
          <a:p>
            <a:pPr>
              <a:defRPr/>
            </a:pPr>
            <a:endParaRPr lang="en-US" altLang="ja-JP" sz="1050" b="1" dirty="0" smtClean="0">
              <a:latin typeface="+mn-ea"/>
            </a:endParaRPr>
          </a:p>
          <a:p>
            <a:pPr lvl="0">
              <a:defRPr/>
            </a:pPr>
            <a:endParaRPr lang="en-US" altLang="ja-JP" sz="1050" b="1" u="sng" dirty="0" smtClean="0">
              <a:solidFill>
                <a:srgbClr val="FF0000"/>
              </a:solidFill>
              <a:latin typeface="ＭＳ Ｐゴシック"/>
            </a:endParaRPr>
          </a:p>
          <a:p>
            <a:pPr lvl="0">
              <a:defRPr/>
            </a:pPr>
            <a:endParaRPr lang="en-US" altLang="ja-JP" sz="1050" b="1" u="sng" dirty="0">
              <a:solidFill>
                <a:srgbClr val="FF0000"/>
              </a:solidFill>
              <a:latin typeface="ＭＳ Ｐゴシック"/>
            </a:endParaRPr>
          </a:p>
          <a:p>
            <a:pPr lvl="0">
              <a:defRPr/>
            </a:pPr>
            <a:r>
              <a:rPr lang="ja-JP" altLang="en-US" sz="1050" b="1" u="sng" dirty="0" smtClean="0">
                <a:latin typeface="ＭＳ Ｐゴシック"/>
              </a:rPr>
              <a:t>４</a:t>
            </a:r>
            <a:r>
              <a:rPr lang="ja-JP" altLang="en-US" sz="1050" b="1" u="sng" dirty="0">
                <a:latin typeface="ＭＳ Ｐゴシック"/>
              </a:rPr>
              <a:t>　保育労働者雇用管理制度助成コース　</a:t>
            </a:r>
            <a:r>
              <a:rPr lang="en-US" altLang="ja-JP" sz="1050" b="1" u="sng" dirty="0">
                <a:latin typeface="ＭＳ Ｐゴシック"/>
              </a:rPr>
              <a:t>【</a:t>
            </a:r>
            <a:r>
              <a:rPr lang="ja-JP" altLang="en-US" sz="1050" b="1" u="sng" dirty="0">
                <a:latin typeface="ＭＳ Ｐゴシック"/>
              </a:rPr>
              <a:t>対象事業主：保育関連事業主</a:t>
            </a:r>
            <a:r>
              <a:rPr lang="en-US" altLang="ja-JP" sz="1050" b="1" u="sng" dirty="0" smtClean="0">
                <a:latin typeface="ＭＳ Ｐゴシック"/>
              </a:rPr>
              <a:t>】</a:t>
            </a:r>
            <a:endParaRPr lang="en-US" altLang="ja-JP" sz="200" dirty="0" smtClean="0">
              <a:latin typeface="ＭＳ Ｐゴシック"/>
            </a:endParaRPr>
          </a:p>
          <a:p>
            <a:pPr lvl="0">
              <a:defRPr/>
            </a:pPr>
            <a:r>
              <a:rPr lang="ja-JP" altLang="en-US" sz="1050" b="1" dirty="0" smtClean="0">
                <a:latin typeface="ＭＳ Ｐゴシック"/>
              </a:rPr>
              <a:t>　（</a:t>
            </a:r>
            <a:r>
              <a:rPr lang="ja-JP" altLang="en-US" sz="1050" b="1" dirty="0">
                <a:latin typeface="ＭＳ Ｐゴシック"/>
              </a:rPr>
              <a:t>１）制度整備助成</a:t>
            </a:r>
            <a:r>
              <a:rPr lang="ja-JP" altLang="en-US" sz="1050" dirty="0">
                <a:latin typeface="ＭＳ Ｐゴシック"/>
              </a:rPr>
              <a:t>　　</a:t>
            </a:r>
            <a:endParaRPr lang="en-US" altLang="ja-JP" sz="1050" dirty="0">
              <a:latin typeface="ＭＳ Ｐゴシック"/>
            </a:endParaRPr>
          </a:p>
          <a:p>
            <a:pPr lvl="0">
              <a:defRPr/>
            </a:pPr>
            <a:r>
              <a:rPr lang="ja-JP" altLang="en-US" sz="1050" dirty="0">
                <a:latin typeface="ＭＳ Ｐゴシック"/>
              </a:rPr>
              <a:t>　　　　賃金制度を整備（賃金テーブルの設定等）した場合、</a:t>
            </a:r>
            <a:r>
              <a:rPr lang="ja-JP" altLang="en-US" sz="1050" b="1" dirty="0">
                <a:latin typeface="ＭＳ Ｐゴシック"/>
              </a:rPr>
              <a:t>５０万円</a:t>
            </a:r>
            <a:r>
              <a:rPr lang="ja-JP" altLang="en-US" sz="1050" dirty="0">
                <a:latin typeface="ＭＳ Ｐゴシック"/>
              </a:rPr>
              <a:t>を助成。</a:t>
            </a:r>
            <a:endParaRPr lang="en-US" altLang="ja-JP" sz="1050" dirty="0">
              <a:latin typeface="ＭＳ Ｐゴシック"/>
            </a:endParaRPr>
          </a:p>
          <a:p>
            <a:pPr lvl="0">
              <a:defRPr/>
            </a:pPr>
            <a:r>
              <a:rPr lang="ja-JP" altLang="en-US" sz="1050" dirty="0">
                <a:latin typeface="ＭＳ Ｐゴシック"/>
              </a:rPr>
              <a:t>　</a:t>
            </a:r>
            <a:r>
              <a:rPr lang="ja-JP" altLang="en-US" sz="1050" b="1" dirty="0">
                <a:latin typeface="ＭＳ Ｐゴシック"/>
              </a:rPr>
              <a:t>（２）目標達成助成</a:t>
            </a:r>
            <a:endParaRPr lang="en-US" altLang="ja-JP" sz="1050" b="1" dirty="0">
              <a:latin typeface="ＭＳ Ｐゴシック"/>
            </a:endParaRPr>
          </a:p>
          <a:p>
            <a:pPr lvl="0">
              <a:defRPr/>
            </a:pPr>
            <a:r>
              <a:rPr lang="ja-JP" altLang="en-US" sz="1050" dirty="0">
                <a:solidFill>
                  <a:prstClr val="black"/>
                </a:solidFill>
                <a:latin typeface="ＭＳ Ｐゴシック"/>
              </a:rPr>
              <a:t>　　　  </a:t>
            </a:r>
            <a:r>
              <a:rPr lang="ja-JP" altLang="ja-JP" sz="1050" dirty="0" smtClean="0">
                <a:solidFill>
                  <a:prstClr val="black"/>
                </a:solidFill>
              </a:rPr>
              <a:t>１</a:t>
            </a:r>
            <a:r>
              <a:rPr lang="ja-JP" altLang="ja-JP" sz="1050" dirty="0">
                <a:solidFill>
                  <a:prstClr val="black"/>
                </a:solidFill>
              </a:rPr>
              <a:t>（２）と</a:t>
            </a:r>
            <a:r>
              <a:rPr lang="ja-JP" altLang="en-US" sz="1050" dirty="0">
                <a:solidFill>
                  <a:prstClr val="black"/>
                </a:solidFill>
              </a:rPr>
              <a:t>同様、</a:t>
            </a:r>
            <a:r>
              <a:rPr lang="ja-JP" altLang="en-US" sz="1050" dirty="0">
                <a:solidFill>
                  <a:prstClr val="black"/>
                </a:solidFill>
                <a:latin typeface="ＭＳ Ｐゴシック"/>
              </a:rPr>
              <a:t>計画期間終了から１年経過後の離職率低下に係る</a:t>
            </a:r>
            <a:r>
              <a:rPr lang="ja-JP" altLang="en-US" sz="1050" dirty="0" smtClean="0">
                <a:solidFill>
                  <a:prstClr val="black"/>
                </a:solidFill>
                <a:latin typeface="ＭＳ Ｐゴシック"/>
              </a:rPr>
              <a:t>目標</a:t>
            </a:r>
            <a:endParaRPr lang="en-US" altLang="ja-JP" sz="1050" dirty="0" smtClean="0">
              <a:solidFill>
                <a:prstClr val="black"/>
              </a:solidFill>
              <a:latin typeface="ＭＳ Ｐゴシック"/>
            </a:endParaRPr>
          </a:p>
          <a:p>
            <a:pPr lvl="0">
              <a:defRPr/>
            </a:pPr>
            <a:r>
              <a:rPr lang="en-US" altLang="ja-JP" sz="1050" dirty="0">
                <a:solidFill>
                  <a:prstClr val="black"/>
                </a:solidFill>
                <a:latin typeface="ＭＳ Ｐゴシック"/>
              </a:rPr>
              <a:t> </a:t>
            </a:r>
            <a:r>
              <a:rPr lang="en-US" altLang="ja-JP" sz="1050" dirty="0" smtClean="0">
                <a:solidFill>
                  <a:prstClr val="black"/>
                </a:solidFill>
                <a:latin typeface="ＭＳ Ｐゴシック"/>
              </a:rPr>
              <a:t>     </a:t>
            </a:r>
            <a:r>
              <a:rPr lang="ja-JP" altLang="en-US" sz="1050" dirty="0" smtClean="0">
                <a:solidFill>
                  <a:prstClr val="black"/>
                </a:solidFill>
                <a:latin typeface="ＭＳ Ｐゴシック"/>
              </a:rPr>
              <a:t>を</a:t>
            </a:r>
            <a:r>
              <a:rPr lang="ja-JP" altLang="en-US" sz="1050" dirty="0">
                <a:solidFill>
                  <a:prstClr val="black"/>
                </a:solidFill>
                <a:latin typeface="ＭＳ Ｐゴシック"/>
              </a:rPr>
              <a:t>達成できた場合、（１）の助成に加え、　</a:t>
            </a:r>
            <a:r>
              <a:rPr lang="ja-JP" altLang="en-US" sz="1050" b="1" u="sng" dirty="0">
                <a:solidFill>
                  <a:srgbClr val="FF0000"/>
                </a:solidFill>
                <a:latin typeface="+mn-ea"/>
              </a:rPr>
              <a:t>５７万円（生産性要件を満たした</a:t>
            </a:r>
            <a:r>
              <a:rPr lang="ja-JP" altLang="en-US" sz="1050" b="1" u="sng" dirty="0" smtClean="0">
                <a:solidFill>
                  <a:srgbClr val="FF0000"/>
                </a:solidFill>
                <a:latin typeface="+mn-ea"/>
              </a:rPr>
              <a:t>場合</a:t>
            </a:r>
            <a:endParaRPr lang="en-US" altLang="ja-JP" sz="1050" b="1" u="sng" dirty="0" smtClean="0">
              <a:solidFill>
                <a:srgbClr val="FF0000"/>
              </a:solidFill>
              <a:latin typeface="+mn-ea"/>
            </a:endParaRPr>
          </a:p>
          <a:p>
            <a:pPr lvl="0">
              <a:defRPr/>
            </a:pPr>
            <a:r>
              <a:rPr lang="en-US" altLang="ja-JP" sz="1050" b="1" dirty="0">
                <a:solidFill>
                  <a:srgbClr val="FF0000"/>
                </a:solidFill>
                <a:latin typeface="+mn-ea"/>
              </a:rPr>
              <a:t> </a:t>
            </a:r>
            <a:r>
              <a:rPr lang="en-US" altLang="ja-JP" sz="1050" b="1" dirty="0" smtClean="0">
                <a:solidFill>
                  <a:srgbClr val="FF0000"/>
                </a:solidFill>
                <a:latin typeface="+mn-ea"/>
              </a:rPr>
              <a:t>     </a:t>
            </a:r>
            <a:r>
              <a:rPr lang="ja-JP" altLang="en-US" sz="1050" b="1" u="sng" dirty="0" smtClean="0">
                <a:solidFill>
                  <a:srgbClr val="FF0000"/>
                </a:solidFill>
                <a:latin typeface="+mn-ea"/>
              </a:rPr>
              <a:t>は</a:t>
            </a:r>
            <a:r>
              <a:rPr lang="ja-JP" altLang="en-US" sz="1050" b="1" u="sng" dirty="0">
                <a:solidFill>
                  <a:srgbClr val="FF0000"/>
                </a:solidFill>
                <a:latin typeface="+mn-ea"/>
              </a:rPr>
              <a:t>７２万円）</a:t>
            </a:r>
            <a:r>
              <a:rPr lang="ja-JP" altLang="en-US" sz="1050" dirty="0">
                <a:solidFill>
                  <a:prstClr val="black"/>
                </a:solidFill>
                <a:latin typeface="ＭＳ Ｐゴシック"/>
              </a:rPr>
              <a:t>を助成。</a:t>
            </a:r>
            <a:endParaRPr lang="en-US" altLang="ja-JP" sz="1050" dirty="0">
              <a:solidFill>
                <a:prstClr val="black"/>
              </a:solidFill>
              <a:latin typeface="ＭＳ Ｐゴシック"/>
            </a:endParaRPr>
          </a:p>
          <a:p>
            <a:pPr lvl="0">
              <a:defRPr/>
            </a:pPr>
            <a:r>
              <a:rPr lang="ja-JP" altLang="en-US" sz="1050" dirty="0">
                <a:solidFill>
                  <a:prstClr val="black"/>
                </a:solidFill>
                <a:latin typeface="ＭＳ Ｐゴシック"/>
              </a:rPr>
              <a:t>　　　　また、</a:t>
            </a:r>
            <a:r>
              <a:rPr lang="ja-JP" altLang="ja-JP" sz="1050" dirty="0">
                <a:solidFill>
                  <a:prstClr val="black"/>
                </a:solidFill>
              </a:rPr>
              <a:t>計画期間終了３年経過後に</a:t>
            </a:r>
            <a:r>
              <a:rPr lang="ja-JP" altLang="en-US" sz="1050" dirty="0">
                <a:solidFill>
                  <a:prstClr val="black"/>
                </a:solidFill>
              </a:rPr>
              <a:t>離職率が上昇しなかった</a:t>
            </a:r>
            <a:r>
              <a:rPr lang="ja-JP" altLang="ja-JP" sz="1050" dirty="0">
                <a:solidFill>
                  <a:prstClr val="black"/>
                </a:solidFill>
              </a:rPr>
              <a:t>場合、</a:t>
            </a:r>
            <a:r>
              <a:rPr lang="ja-JP" altLang="ja-JP" sz="1050" dirty="0" smtClean="0">
                <a:solidFill>
                  <a:prstClr val="black"/>
                </a:solidFill>
              </a:rPr>
              <a:t>さらに</a:t>
            </a:r>
            <a:endParaRPr lang="en-US" altLang="ja-JP" sz="1050" dirty="0" smtClean="0">
              <a:solidFill>
                <a:prstClr val="black"/>
              </a:solidFill>
            </a:endParaRPr>
          </a:p>
          <a:p>
            <a:pPr lvl="0">
              <a:defRPr/>
            </a:pPr>
            <a:r>
              <a:rPr lang="en-US" altLang="ja-JP" sz="1050" b="1" dirty="0">
                <a:solidFill>
                  <a:prstClr val="black"/>
                </a:solidFill>
              </a:rPr>
              <a:t> </a:t>
            </a:r>
            <a:r>
              <a:rPr lang="en-US" altLang="ja-JP" sz="1050" b="1" dirty="0" smtClean="0">
                <a:solidFill>
                  <a:prstClr val="black"/>
                </a:solidFill>
              </a:rPr>
              <a:t>       </a:t>
            </a:r>
            <a:r>
              <a:rPr lang="ja-JP" altLang="en-US" sz="1050" b="1" u="sng" dirty="0" smtClean="0">
                <a:solidFill>
                  <a:srgbClr val="FF0000"/>
                </a:solidFill>
              </a:rPr>
              <a:t>８５．５</a:t>
            </a:r>
            <a:r>
              <a:rPr lang="ja-JP" altLang="ja-JP" sz="1050" b="1" u="sng" dirty="0" smtClean="0">
                <a:solidFill>
                  <a:srgbClr val="FF0000"/>
                </a:solidFill>
              </a:rPr>
              <a:t>万円</a:t>
            </a:r>
            <a:r>
              <a:rPr lang="ja-JP" altLang="en-US" sz="1050" b="1" u="sng" dirty="0">
                <a:solidFill>
                  <a:srgbClr val="FF0000"/>
                </a:solidFill>
              </a:rPr>
              <a:t>（生産性要件を満たした場合は１０８万円）</a:t>
            </a:r>
            <a:r>
              <a:rPr lang="ja-JP" altLang="ja-JP" sz="1050" dirty="0">
                <a:solidFill>
                  <a:prstClr val="black"/>
                </a:solidFill>
              </a:rPr>
              <a:t>を助成。</a:t>
            </a:r>
            <a:endParaRPr lang="en-US" altLang="ja-JP" sz="1050" b="1" u="sng" dirty="0">
              <a:latin typeface="+mn-ea"/>
            </a:endParaRPr>
          </a:p>
        </p:txBody>
      </p:sp>
      <p:sp>
        <p:nvSpPr>
          <p:cNvPr id="12" name="大かっこ 11"/>
          <p:cNvSpPr/>
          <p:nvPr/>
        </p:nvSpPr>
        <p:spPr>
          <a:xfrm>
            <a:off x="114774" y="3212976"/>
            <a:ext cx="4799512" cy="71053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050" dirty="0"/>
              <a:t>①評価・処遇</a:t>
            </a:r>
            <a:r>
              <a:rPr lang="ja-JP" altLang="en-US" sz="1050" dirty="0" smtClean="0"/>
              <a:t>制度：１０万円</a:t>
            </a:r>
            <a:r>
              <a:rPr lang="ja-JP" altLang="en-US" sz="1050" dirty="0"/>
              <a:t>　</a:t>
            </a:r>
            <a:r>
              <a:rPr lang="ja-JP" altLang="en-US" sz="1050" dirty="0" smtClean="0"/>
              <a:t>　　　　②</a:t>
            </a:r>
            <a:r>
              <a:rPr lang="ja-JP" altLang="en-US" sz="1050" dirty="0"/>
              <a:t>研修</a:t>
            </a:r>
            <a:r>
              <a:rPr lang="ja-JP" altLang="en-US" sz="1050" dirty="0" smtClean="0"/>
              <a:t>制度 ：１０万円　</a:t>
            </a:r>
            <a:endParaRPr lang="en-US" altLang="ja-JP" sz="1050" dirty="0" smtClean="0"/>
          </a:p>
          <a:p>
            <a:r>
              <a:rPr lang="ja-JP" altLang="en-US" sz="1050" dirty="0" smtClean="0"/>
              <a:t>③</a:t>
            </a:r>
            <a:r>
              <a:rPr lang="ja-JP" altLang="en-US" sz="1050" dirty="0"/>
              <a:t>健康づくり</a:t>
            </a:r>
            <a:r>
              <a:rPr lang="ja-JP" altLang="en-US" sz="1050" dirty="0" smtClean="0"/>
              <a:t>制度 ：１０万円</a:t>
            </a:r>
            <a:r>
              <a:rPr lang="ja-JP" altLang="en-US" sz="1050" dirty="0"/>
              <a:t>　</a:t>
            </a:r>
            <a:r>
              <a:rPr lang="ja-JP" altLang="en-US" sz="1050" dirty="0" smtClean="0"/>
              <a:t>　　　　④</a:t>
            </a:r>
            <a:r>
              <a:rPr lang="ja-JP" altLang="en-US" sz="1050" dirty="0"/>
              <a:t>メンター</a:t>
            </a:r>
            <a:r>
              <a:rPr lang="ja-JP" altLang="en-US" sz="1050" dirty="0" smtClean="0"/>
              <a:t>制度：１０万円　　　</a:t>
            </a:r>
            <a:endParaRPr lang="en-US" altLang="ja-JP" sz="1050" dirty="0" smtClean="0"/>
          </a:p>
          <a:p>
            <a:r>
              <a:rPr lang="ja-JP" altLang="en-US" sz="1050" dirty="0" smtClean="0"/>
              <a:t>⑤短時間正社員制度：１０万円</a:t>
            </a:r>
            <a:r>
              <a:rPr lang="en-US" altLang="ja-JP" sz="1050" dirty="0" smtClean="0"/>
              <a:t>【</a:t>
            </a:r>
            <a:r>
              <a:rPr lang="ja-JP" altLang="en-US" sz="1050" dirty="0" smtClean="0"/>
              <a:t>保育関連事業主</a:t>
            </a:r>
            <a:r>
              <a:rPr lang="en-US" altLang="ja-JP" sz="1050" dirty="0" smtClean="0"/>
              <a:t>】</a:t>
            </a:r>
            <a:endParaRPr lang="en-US" altLang="ja-JP" sz="1050" dirty="0"/>
          </a:p>
        </p:txBody>
      </p:sp>
      <p:sp>
        <p:nvSpPr>
          <p:cNvPr id="3" name="角丸四角形 2"/>
          <p:cNvSpPr/>
          <p:nvPr/>
        </p:nvSpPr>
        <p:spPr>
          <a:xfrm>
            <a:off x="116463" y="2348880"/>
            <a:ext cx="4908545" cy="2664296"/>
          </a:xfrm>
          <a:prstGeom prst="roundRect">
            <a:avLst>
              <a:gd name="adj" fmla="val 10232"/>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135513" y="5013176"/>
            <a:ext cx="4908545" cy="1552243"/>
          </a:xfrm>
          <a:prstGeom prst="roundRect">
            <a:avLst>
              <a:gd name="adj" fmla="val 10232"/>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5044057" y="4207396"/>
            <a:ext cx="4667741" cy="2358023"/>
          </a:xfrm>
          <a:prstGeom prst="roundRect">
            <a:avLst>
              <a:gd name="adj" fmla="val 10232"/>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5025008" y="2348880"/>
            <a:ext cx="4667741" cy="1858516"/>
          </a:xfrm>
          <a:prstGeom prst="roundRect">
            <a:avLst>
              <a:gd name="adj" fmla="val 10232"/>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9165536" y="44624"/>
            <a:ext cx="612000" cy="252000"/>
          </a:xfrm>
          <a:prstGeom prst="rect">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別添</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06985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正方形/長方形 43"/>
          <p:cNvSpPr/>
          <p:nvPr/>
        </p:nvSpPr>
        <p:spPr>
          <a:xfrm>
            <a:off x="5033945" y="1048201"/>
            <a:ext cx="4754285" cy="863299"/>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tIns="216000"/>
          <a:lstStyle/>
          <a:p>
            <a:pPr>
              <a:defRPr/>
            </a:pPr>
            <a:endParaRPr lang="ja-JP" altLang="en-US" sz="1100" dirty="0">
              <a:solidFill>
                <a:prstClr val="black"/>
              </a:solidFill>
            </a:endParaRPr>
          </a:p>
        </p:txBody>
      </p:sp>
      <p:sp>
        <p:nvSpPr>
          <p:cNvPr id="64" name="正方形/長方形 63"/>
          <p:cNvSpPr/>
          <p:nvPr/>
        </p:nvSpPr>
        <p:spPr>
          <a:xfrm>
            <a:off x="5024416" y="4752000"/>
            <a:ext cx="4754285" cy="979564"/>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tIns="216000"/>
          <a:lstStyle/>
          <a:p>
            <a:pPr>
              <a:defRPr/>
            </a:pPr>
            <a:endParaRPr lang="ja-JP" altLang="en-US" sz="1100" dirty="0">
              <a:solidFill>
                <a:prstClr val="black"/>
              </a:solidFill>
            </a:endParaRPr>
          </a:p>
        </p:txBody>
      </p:sp>
      <p:sp>
        <p:nvSpPr>
          <p:cNvPr id="28" name="正方形/長方形 27"/>
          <p:cNvSpPr/>
          <p:nvPr/>
        </p:nvSpPr>
        <p:spPr>
          <a:xfrm>
            <a:off x="126343" y="2161802"/>
            <a:ext cx="4754285" cy="1868866"/>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tIns="216000"/>
          <a:lstStyle/>
          <a:p>
            <a:pPr>
              <a:defRPr/>
            </a:pPr>
            <a:r>
              <a:rPr lang="en-US" altLang="ja-JP" dirty="0" smtClean="0">
                <a:solidFill>
                  <a:prstClr val="white"/>
                </a:solidFill>
                <a:latin typeface="ＭＳ ゴシック" pitchFamily="49" charset="-128"/>
                <a:ea typeface="ＭＳ ゴシック" pitchFamily="49" charset="-128"/>
              </a:rPr>
              <a:t/>
            </a:r>
            <a:br>
              <a:rPr lang="en-US" altLang="ja-JP" dirty="0" smtClean="0">
                <a:solidFill>
                  <a:prstClr val="white"/>
                </a:solidFill>
                <a:latin typeface="ＭＳ ゴシック" pitchFamily="49" charset="-128"/>
                <a:ea typeface="ＭＳ ゴシック" pitchFamily="49" charset="-128"/>
              </a:rPr>
            </a:br>
            <a:r>
              <a:rPr lang="ja-JP" altLang="en-US" sz="1000" dirty="0" smtClean="0">
                <a:solidFill>
                  <a:prstClr val="black"/>
                </a:solidFill>
                <a:latin typeface="ＭＳ ゴシック" pitchFamily="49" charset="-128"/>
                <a:ea typeface="ＭＳ ゴシック" pitchFamily="49" charset="-128"/>
              </a:rPr>
              <a:t>　</a:t>
            </a:r>
            <a:endParaRPr lang="en-US" altLang="ja-JP" sz="1000" dirty="0">
              <a:solidFill>
                <a:prstClr val="black"/>
              </a:solidFill>
              <a:latin typeface="ＭＳ ゴシック" pitchFamily="49" charset="-128"/>
              <a:ea typeface="ＭＳ ゴシック" pitchFamily="49" charset="-128"/>
            </a:endParaRPr>
          </a:p>
        </p:txBody>
      </p:sp>
      <p:sp>
        <p:nvSpPr>
          <p:cNvPr id="24" name="正方形/長方形 23"/>
          <p:cNvSpPr/>
          <p:nvPr/>
        </p:nvSpPr>
        <p:spPr>
          <a:xfrm>
            <a:off x="126343" y="1048201"/>
            <a:ext cx="4754285" cy="901399"/>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tIns="216000"/>
          <a:lstStyle/>
          <a:p>
            <a:pPr>
              <a:defRPr/>
            </a:pPr>
            <a:r>
              <a:rPr lang="en-US" altLang="ja-JP" dirty="0">
                <a:solidFill>
                  <a:prstClr val="white"/>
                </a:solidFill>
                <a:latin typeface="ＭＳ ゴシック" pitchFamily="49" charset="-128"/>
                <a:ea typeface="ＭＳ ゴシック" pitchFamily="49" charset="-128"/>
              </a:rPr>
              <a:t/>
            </a:r>
            <a:br>
              <a:rPr lang="en-US" altLang="ja-JP" dirty="0">
                <a:solidFill>
                  <a:prstClr val="white"/>
                </a:solidFill>
                <a:latin typeface="ＭＳ ゴシック" pitchFamily="49" charset="-128"/>
                <a:ea typeface="ＭＳ ゴシック" pitchFamily="49" charset="-128"/>
              </a:rPr>
            </a:br>
            <a:r>
              <a:rPr lang="ja-JP" altLang="en-US" sz="1100" dirty="0">
                <a:solidFill>
                  <a:prstClr val="black"/>
                </a:solidFill>
                <a:latin typeface="ＭＳ ゴシック" pitchFamily="49" charset="-128"/>
                <a:ea typeface="ＭＳ ゴシック" pitchFamily="49" charset="-128"/>
              </a:rPr>
              <a:t>　</a:t>
            </a:r>
            <a:endParaRPr lang="ja-JP" altLang="en-US" sz="1000" dirty="0">
              <a:solidFill>
                <a:prstClr val="black"/>
              </a:solidFill>
            </a:endParaRPr>
          </a:p>
        </p:txBody>
      </p:sp>
      <p:sp>
        <p:nvSpPr>
          <p:cNvPr id="63" name="角丸四角形 62"/>
          <p:cNvSpPr/>
          <p:nvPr/>
        </p:nvSpPr>
        <p:spPr>
          <a:xfrm>
            <a:off x="5723728" y="5411316"/>
            <a:ext cx="4594351" cy="286756"/>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rIns="36000" anchor="ctr"/>
          <a:lstStyle/>
          <a:p>
            <a:r>
              <a:rPr lang="en-US" altLang="ja-JP" sz="900" dirty="0" smtClean="0">
                <a:solidFill>
                  <a:prstClr val="black"/>
                </a:solidFill>
                <a:latin typeface="ＭＳ ゴシック" pitchFamily="49" charset="-128"/>
                <a:ea typeface="ＭＳ ゴシック" pitchFamily="49" charset="-128"/>
              </a:rPr>
              <a:t>1</a:t>
            </a:r>
            <a:r>
              <a:rPr lang="ja-JP" altLang="en-US" sz="900" dirty="0" smtClean="0">
                <a:solidFill>
                  <a:prstClr val="black"/>
                </a:solidFill>
                <a:latin typeface="ＭＳ ゴシック" pitchFamily="49" charset="-128"/>
                <a:ea typeface="ＭＳ ゴシック" pitchFamily="49" charset="-128"/>
              </a:rPr>
              <a:t>人あたり年</a:t>
            </a:r>
            <a:r>
              <a:rPr lang="en-US" altLang="ja-JP" sz="900" dirty="0" smtClean="0">
                <a:solidFill>
                  <a:prstClr val="black"/>
                </a:solidFill>
                <a:latin typeface="ＭＳ ゴシック" pitchFamily="49" charset="-128"/>
                <a:ea typeface="ＭＳ ゴシック" pitchFamily="49" charset="-128"/>
              </a:rPr>
              <a:t>10</a:t>
            </a:r>
            <a:r>
              <a:rPr lang="ja-JP" altLang="en-US" sz="900" dirty="0">
                <a:solidFill>
                  <a:prstClr val="black"/>
                </a:solidFill>
                <a:latin typeface="ＭＳ ゴシック" pitchFamily="49" charset="-128"/>
                <a:ea typeface="ＭＳ ゴシック" pitchFamily="49" charset="-128"/>
              </a:rPr>
              <a:t>万</a:t>
            </a:r>
            <a:r>
              <a:rPr lang="ja-JP" altLang="en-US" sz="900" dirty="0" smtClean="0">
                <a:solidFill>
                  <a:prstClr val="black"/>
                </a:solidFill>
                <a:latin typeface="ＭＳ ゴシック" pitchFamily="49" charset="-128"/>
                <a:ea typeface="ＭＳ ゴシック" pitchFamily="49" charset="-128"/>
              </a:rPr>
              <a:t>円</a:t>
            </a:r>
            <a:r>
              <a:rPr lang="ja-JP" altLang="en-US" sz="900" dirty="0" smtClean="0">
                <a:solidFill>
                  <a:schemeClr val="tx1"/>
                </a:solidFill>
                <a:latin typeface="ＭＳ ゴシック" panose="020B0609070205080204" pitchFamily="49" charset="-128"/>
                <a:ea typeface="ＭＳ ゴシック" panose="020B0609070205080204" pitchFamily="49" charset="-128"/>
              </a:rPr>
              <a:t> </a:t>
            </a:r>
            <a:r>
              <a:rPr lang="en-US" altLang="ja-JP" sz="900" dirty="0" smtClean="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生産性要件</a:t>
            </a:r>
            <a:r>
              <a:rPr lang="ja-JP" altLang="en-US" sz="900" dirty="0" smtClean="0">
                <a:solidFill>
                  <a:prstClr val="black"/>
                </a:solidFill>
                <a:latin typeface="ＭＳ ゴシック" pitchFamily="49" charset="-128"/>
                <a:ea typeface="ＭＳ ゴシック" pitchFamily="49" charset="-128"/>
              </a:rPr>
              <a:t>達成</a:t>
            </a:r>
            <a:r>
              <a:rPr lang="en-US" altLang="ja-JP" sz="900" dirty="0" smtClean="0">
                <a:solidFill>
                  <a:prstClr val="black"/>
                </a:solidFill>
                <a:latin typeface="ＭＳ ゴシック" pitchFamily="49" charset="-128"/>
                <a:ea typeface="ＭＳ ゴシック" pitchFamily="49" charset="-128"/>
              </a:rPr>
              <a:t>12</a:t>
            </a:r>
            <a:r>
              <a:rPr lang="ja-JP" altLang="en-US" sz="900" dirty="0" smtClean="0">
                <a:solidFill>
                  <a:prstClr val="black"/>
                </a:solidFill>
                <a:latin typeface="ＭＳ ゴシック" pitchFamily="49" charset="-128"/>
                <a:ea typeface="ＭＳ ゴシック" pitchFamily="49" charset="-128"/>
              </a:rPr>
              <a:t>万円</a:t>
            </a:r>
            <a:r>
              <a:rPr lang="ja-JP" altLang="en-US" sz="900" dirty="0">
                <a:solidFill>
                  <a:prstClr val="black"/>
                </a:solidFill>
                <a:latin typeface="ＭＳ ゴシック" pitchFamily="49" charset="-128"/>
                <a:ea typeface="ＭＳ ゴシック" pitchFamily="49" charset="-128"/>
              </a:rPr>
              <a:t>、</a:t>
            </a:r>
            <a:r>
              <a:rPr lang="ja-JP" altLang="en-US" sz="900" dirty="0" smtClean="0">
                <a:solidFill>
                  <a:prstClr val="black"/>
                </a:solidFill>
                <a:latin typeface="ＭＳ ゴシック" pitchFamily="49" charset="-128"/>
                <a:ea typeface="ＭＳ ゴシック" pitchFamily="49" charset="-128"/>
              </a:rPr>
              <a:t>未達成</a:t>
            </a:r>
            <a:r>
              <a:rPr lang="en-US" altLang="ja-JP" sz="900" dirty="0" smtClean="0">
                <a:solidFill>
                  <a:prstClr val="black"/>
                </a:solidFill>
                <a:latin typeface="ＭＳ ゴシック" pitchFamily="49" charset="-128"/>
                <a:ea typeface="ＭＳ ゴシック" pitchFamily="49" charset="-128"/>
              </a:rPr>
              <a:t>9.5</a:t>
            </a:r>
            <a:r>
              <a:rPr lang="ja-JP" altLang="en-US" sz="900" dirty="0" smtClean="0">
                <a:solidFill>
                  <a:prstClr val="black"/>
                </a:solidFill>
                <a:latin typeface="ＭＳ ゴシック" pitchFamily="49" charset="-128"/>
                <a:ea typeface="ＭＳ ゴシック" pitchFamily="49" charset="-128"/>
              </a:rPr>
              <a:t>万円</a:t>
            </a:r>
            <a:r>
              <a:rPr lang="en-US" altLang="ja-JP" sz="900" dirty="0" smtClean="0">
                <a:solidFill>
                  <a:prstClr val="black"/>
                </a:solidFill>
                <a:latin typeface="ＭＳ ゴシック" pitchFamily="49" charset="-128"/>
                <a:ea typeface="ＭＳ ゴシック" pitchFamily="49" charset="-128"/>
              </a:rPr>
              <a:t>)</a:t>
            </a:r>
            <a:r>
              <a:rPr lang="ja-JP" altLang="en-US" sz="900" dirty="0" smtClean="0">
                <a:solidFill>
                  <a:schemeClr val="tx1"/>
                </a:solidFill>
                <a:latin typeface="ＭＳ ゴシック" panose="020B0609070205080204" pitchFamily="49" charset="-128"/>
                <a:ea typeface="ＭＳ ゴシック" panose="020B0609070205080204" pitchFamily="49" charset="-128"/>
              </a:rPr>
              <a:t>（最大</a:t>
            </a:r>
            <a:r>
              <a:rPr lang="en-US" altLang="ja-JP" sz="900" dirty="0" smtClean="0">
                <a:solidFill>
                  <a:schemeClr val="tx1"/>
                </a:solidFill>
                <a:latin typeface="ＭＳ ゴシック" panose="020B0609070205080204" pitchFamily="49" charset="-128"/>
                <a:ea typeface="ＭＳ ゴシック" panose="020B0609070205080204" pitchFamily="49" charset="-128"/>
              </a:rPr>
              <a:t>3</a:t>
            </a:r>
            <a:r>
              <a:rPr lang="ja-JP" altLang="en-US" sz="900" dirty="0" smtClean="0">
                <a:solidFill>
                  <a:schemeClr val="tx1"/>
                </a:solidFill>
                <a:latin typeface="ＭＳ ゴシック" panose="020B0609070205080204" pitchFamily="49" charset="-128"/>
                <a:ea typeface="ＭＳ ゴシック" panose="020B0609070205080204" pitchFamily="49" charset="-128"/>
              </a:rPr>
              <a:t>年間）</a:t>
            </a:r>
            <a:endParaRPr lang="en-US" altLang="ja-JP" sz="900" dirty="0">
              <a:solidFill>
                <a:schemeClr val="tx1"/>
              </a:solidFill>
              <a:latin typeface="ＭＳ ゴシック" panose="020B0609070205080204" pitchFamily="49" charset="-128"/>
              <a:ea typeface="ＭＳ ゴシック" panose="020B0609070205080204" pitchFamily="49" charset="-128"/>
            </a:endParaRPr>
          </a:p>
        </p:txBody>
      </p:sp>
      <p:sp>
        <p:nvSpPr>
          <p:cNvPr id="15" name="角丸四角形 14"/>
          <p:cNvSpPr/>
          <p:nvPr/>
        </p:nvSpPr>
        <p:spPr>
          <a:xfrm>
            <a:off x="5012389" y="4161012"/>
            <a:ext cx="4723354" cy="358775"/>
          </a:xfrm>
          <a:prstGeom prst="round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rIns="36000" anchor="ctr"/>
          <a:lstStyle/>
          <a:p>
            <a:pPr>
              <a:defRPr/>
            </a:pPr>
            <a:r>
              <a:rPr lang="en-US" altLang="ja-JP" sz="1000" dirty="0" smtClean="0">
                <a:solidFill>
                  <a:schemeClr val="tx1"/>
                </a:solidFill>
                <a:latin typeface="ＭＳ ゴシック" panose="020B0609070205080204" pitchFamily="49" charset="-128"/>
                <a:ea typeface="ＭＳ ゴシック" panose="020B0609070205080204" pitchFamily="49" charset="-128"/>
              </a:rPr>
              <a:t>【</a:t>
            </a:r>
            <a:r>
              <a:rPr lang="ja-JP" altLang="en-US" sz="1000" dirty="0" smtClean="0">
                <a:solidFill>
                  <a:schemeClr val="tx1"/>
                </a:solidFill>
                <a:latin typeface="ＭＳ ゴシック" panose="020B0609070205080204" pitchFamily="49" charset="-128"/>
                <a:ea typeface="ＭＳ ゴシック" panose="020B0609070205080204" pitchFamily="49" charset="-128"/>
              </a:rPr>
              <a:t>助成率</a:t>
            </a:r>
            <a:r>
              <a:rPr lang="en-US" altLang="ja-JP" sz="1000" dirty="0" smtClean="0">
                <a:solidFill>
                  <a:schemeClr val="tx1"/>
                </a:solidFill>
                <a:latin typeface="ＭＳ ゴシック" panose="020B0609070205080204" pitchFamily="49" charset="-128"/>
                <a:ea typeface="ＭＳ ゴシック" panose="020B0609070205080204" pitchFamily="49" charset="-128"/>
              </a:rPr>
              <a:t>】</a:t>
            </a:r>
          </a:p>
          <a:p>
            <a:pPr>
              <a:defRPr/>
            </a:pPr>
            <a:r>
              <a:rPr lang="en-US" altLang="ja-JP" sz="1000" dirty="0" smtClean="0">
                <a:solidFill>
                  <a:schemeClr val="tx1"/>
                </a:solidFill>
                <a:latin typeface="ＭＳ ゴシック" panose="020B0609070205080204" pitchFamily="49" charset="-128"/>
                <a:ea typeface="ＭＳ ゴシック" panose="020B0609070205080204" pitchFamily="49" charset="-128"/>
              </a:rPr>
              <a:t>  (</a:t>
            </a:r>
            <a:r>
              <a:rPr lang="ja-JP" altLang="en-US" sz="900" dirty="0" smtClean="0">
                <a:solidFill>
                  <a:schemeClr val="tx1"/>
                </a:solidFill>
                <a:latin typeface="ＭＳ ゴシック" panose="020B0609070205080204" pitchFamily="49" charset="-128"/>
                <a:ea typeface="ＭＳ ゴシック" panose="020B0609070205080204" pitchFamily="49" charset="-128"/>
              </a:rPr>
              <a:t>経費助成</a:t>
            </a:r>
            <a:r>
              <a:rPr lang="en-US" altLang="ja-JP" sz="900" dirty="0" smtClean="0">
                <a:solidFill>
                  <a:schemeClr val="tx1"/>
                </a:solidFill>
                <a:latin typeface="ＭＳ ゴシック" panose="020B0609070205080204" pitchFamily="49" charset="-128"/>
                <a:ea typeface="ＭＳ ゴシック" panose="020B0609070205080204" pitchFamily="49" charset="-128"/>
              </a:rPr>
              <a:t>) </a:t>
            </a:r>
            <a:r>
              <a:rPr lang="ja-JP" altLang="en-US" sz="900" dirty="0" smtClean="0">
                <a:solidFill>
                  <a:schemeClr val="tx1"/>
                </a:solidFill>
                <a:latin typeface="ＭＳ ゴシック" panose="020B0609070205080204" pitchFamily="49" charset="-128"/>
                <a:ea typeface="ＭＳ ゴシック" panose="020B0609070205080204" pitchFamily="49" charset="-128"/>
              </a:rPr>
              <a:t>中小建設事業主     </a:t>
            </a:r>
            <a:r>
              <a:rPr lang="en-US" altLang="ja-JP" sz="900" dirty="0" smtClean="0">
                <a:solidFill>
                  <a:schemeClr val="tx1"/>
                </a:solidFill>
                <a:latin typeface="ＭＳ ゴシック" panose="020B0609070205080204" pitchFamily="49" charset="-128"/>
                <a:ea typeface="ＭＳ ゴシック" panose="020B0609070205080204" pitchFamily="49" charset="-128"/>
              </a:rPr>
              <a:t>2/3</a:t>
            </a:r>
            <a:r>
              <a:rPr lang="ja-JP" altLang="en-US" sz="900" dirty="0" smtClean="0">
                <a:solidFill>
                  <a:schemeClr val="tx1"/>
                </a:solidFill>
                <a:latin typeface="ＭＳ ゴシック" panose="020B0609070205080204" pitchFamily="49" charset="-128"/>
                <a:ea typeface="ＭＳ ゴシック" panose="020B0609070205080204" pitchFamily="49" charset="-128"/>
              </a:rPr>
              <a:t>（</a:t>
            </a:r>
            <a:r>
              <a:rPr lang="ja-JP" altLang="en-US" sz="900" dirty="0">
                <a:solidFill>
                  <a:schemeClr val="tx1"/>
                </a:solidFill>
                <a:latin typeface="ＭＳ ゴシック" panose="020B0609070205080204" pitchFamily="49" charset="-128"/>
                <a:ea typeface="ＭＳ ゴシック" panose="020B0609070205080204" pitchFamily="49" charset="-128"/>
              </a:rPr>
              <a:t>生産性要件</a:t>
            </a:r>
            <a:r>
              <a:rPr lang="ja-JP" altLang="en-US" sz="900" dirty="0" smtClean="0">
                <a:solidFill>
                  <a:schemeClr val="tx1"/>
                </a:solidFill>
                <a:latin typeface="ＭＳ ゴシック" panose="020B0609070205080204" pitchFamily="49" charset="-128"/>
                <a:ea typeface="ＭＳ ゴシック" panose="020B0609070205080204" pitchFamily="49" charset="-128"/>
              </a:rPr>
              <a:t>達成 </a:t>
            </a:r>
            <a:r>
              <a:rPr lang="en-US" altLang="ja-JP" sz="900" dirty="0" smtClean="0">
                <a:solidFill>
                  <a:schemeClr val="tx1"/>
                </a:solidFill>
                <a:latin typeface="ＭＳ ゴシック" panose="020B0609070205080204" pitchFamily="49" charset="-128"/>
                <a:ea typeface="ＭＳ ゴシック" panose="020B0609070205080204" pitchFamily="49" charset="-128"/>
              </a:rPr>
              <a:t>3/4 </a:t>
            </a:r>
            <a:r>
              <a:rPr lang="en-US" altLang="ja-JP" sz="900" dirty="0">
                <a:solidFill>
                  <a:schemeClr val="tx1"/>
                </a:solidFill>
                <a:latin typeface="ＭＳ ゴシック" panose="020B0609070205080204" pitchFamily="49" charset="-128"/>
                <a:ea typeface="ＭＳ ゴシック" panose="020B0609070205080204" pitchFamily="49" charset="-128"/>
              </a:rPr>
              <a:t>,</a:t>
            </a:r>
            <a:r>
              <a:rPr lang="ja-JP" altLang="en-US" sz="900" dirty="0" smtClean="0">
                <a:solidFill>
                  <a:schemeClr val="tx1"/>
                </a:solidFill>
                <a:latin typeface="ＭＳ ゴシック" panose="020B0609070205080204" pitchFamily="49" charset="-128"/>
                <a:ea typeface="ＭＳ ゴシック" panose="020B0609070205080204" pitchFamily="49" charset="-128"/>
              </a:rPr>
              <a:t>未達成 </a:t>
            </a:r>
            <a:r>
              <a:rPr lang="en-US" altLang="ja-JP" sz="900" dirty="0" smtClean="0">
                <a:solidFill>
                  <a:schemeClr val="tx1"/>
                </a:solidFill>
                <a:latin typeface="ＭＳ ゴシック" panose="020B0609070205080204" pitchFamily="49" charset="-128"/>
                <a:ea typeface="ＭＳ ゴシック" panose="020B0609070205080204" pitchFamily="49" charset="-128"/>
              </a:rPr>
              <a:t>3/5</a:t>
            </a:r>
            <a:r>
              <a:rPr lang="ja-JP" altLang="en-US" sz="900" dirty="0" smtClean="0">
                <a:solidFill>
                  <a:schemeClr val="tx1"/>
                </a:solidFill>
                <a:latin typeface="ＭＳ ゴシック" panose="020B0609070205080204" pitchFamily="49" charset="-128"/>
                <a:ea typeface="ＭＳ ゴシック" panose="020B0609070205080204" pitchFamily="49" charset="-128"/>
              </a:rPr>
              <a:t> ）</a:t>
            </a:r>
            <a:endParaRPr lang="en-US" altLang="ja-JP" sz="900" dirty="0">
              <a:solidFill>
                <a:schemeClr val="tx1"/>
              </a:solidFill>
              <a:latin typeface="ＭＳ ゴシック" panose="020B0609070205080204" pitchFamily="49" charset="-128"/>
              <a:ea typeface="ＭＳ ゴシック" panose="020B0609070205080204" pitchFamily="49" charset="-128"/>
            </a:endParaRPr>
          </a:p>
          <a:p>
            <a:pPr marL="714375">
              <a:defRPr/>
            </a:pPr>
            <a:r>
              <a:rPr lang="ja-JP" altLang="en-US" sz="900" dirty="0">
                <a:solidFill>
                  <a:schemeClr val="tx1"/>
                </a:solidFill>
                <a:latin typeface="ＭＳ ゴシック" panose="020B0609070205080204" pitchFamily="49" charset="-128"/>
                <a:ea typeface="ＭＳ ゴシック" panose="020B0609070205080204" pitchFamily="49" charset="-128"/>
              </a:rPr>
              <a:t> </a:t>
            </a:r>
            <a:r>
              <a:rPr lang="ja-JP" altLang="en-US" sz="900" dirty="0" smtClean="0">
                <a:solidFill>
                  <a:schemeClr val="tx1"/>
                </a:solidFill>
                <a:latin typeface="ＭＳ ゴシック" panose="020B0609070205080204" pitchFamily="49" charset="-128"/>
                <a:ea typeface="ＭＳ ゴシック" panose="020B0609070205080204" pitchFamily="49" charset="-128"/>
              </a:rPr>
              <a:t>中小建設事業主以外 </a:t>
            </a:r>
            <a:r>
              <a:rPr lang="en-US" altLang="ja-JP" sz="900" dirty="0" smtClean="0">
                <a:solidFill>
                  <a:schemeClr val="tx1"/>
                </a:solidFill>
                <a:latin typeface="ＭＳ ゴシック" panose="020B0609070205080204" pitchFamily="49" charset="-128"/>
                <a:ea typeface="ＭＳ ゴシック" panose="020B0609070205080204" pitchFamily="49" charset="-128"/>
              </a:rPr>
              <a:t>1/2</a:t>
            </a:r>
            <a:r>
              <a:rPr lang="ja-JP" altLang="en-US" sz="900" dirty="0" smtClean="0">
                <a:solidFill>
                  <a:schemeClr val="tx1"/>
                </a:solidFill>
                <a:latin typeface="ＭＳ ゴシック" panose="020B0609070205080204" pitchFamily="49" charset="-128"/>
                <a:ea typeface="ＭＳ ゴシック" panose="020B0609070205080204" pitchFamily="49" charset="-128"/>
              </a:rPr>
              <a:t>（</a:t>
            </a:r>
            <a:r>
              <a:rPr lang="ja-JP" altLang="en-US" sz="900" dirty="0">
                <a:solidFill>
                  <a:schemeClr val="tx1"/>
                </a:solidFill>
                <a:latin typeface="ＭＳ ゴシック" panose="020B0609070205080204" pitchFamily="49" charset="-128"/>
                <a:ea typeface="ＭＳ ゴシック" panose="020B0609070205080204" pitchFamily="49" charset="-128"/>
              </a:rPr>
              <a:t>生産性要件</a:t>
            </a:r>
            <a:r>
              <a:rPr lang="ja-JP" altLang="en-US" sz="900" dirty="0" smtClean="0">
                <a:solidFill>
                  <a:schemeClr val="tx1"/>
                </a:solidFill>
                <a:latin typeface="ＭＳ ゴシック" panose="020B0609070205080204" pitchFamily="49" charset="-128"/>
                <a:ea typeface="ＭＳ ゴシック" panose="020B0609070205080204" pitchFamily="49" charset="-128"/>
              </a:rPr>
              <a:t>達成 </a:t>
            </a:r>
            <a:r>
              <a:rPr lang="en-US" altLang="ja-JP" sz="900" dirty="0" smtClean="0">
                <a:solidFill>
                  <a:schemeClr val="tx1"/>
                </a:solidFill>
                <a:latin typeface="ＭＳ ゴシック" panose="020B0609070205080204" pitchFamily="49" charset="-128"/>
                <a:ea typeface="ＭＳ ゴシック" panose="020B0609070205080204" pitchFamily="49" charset="-128"/>
              </a:rPr>
              <a:t>3/5</a:t>
            </a:r>
            <a:r>
              <a:rPr lang="en-US" altLang="ja-JP" sz="900" dirty="0">
                <a:solidFill>
                  <a:schemeClr val="tx1"/>
                </a:solidFill>
                <a:latin typeface="ＭＳ ゴシック" panose="020B0609070205080204" pitchFamily="49" charset="-128"/>
                <a:ea typeface="ＭＳ ゴシック" panose="020B0609070205080204" pitchFamily="49" charset="-128"/>
              </a:rPr>
              <a:t>,</a:t>
            </a:r>
            <a:r>
              <a:rPr lang="ja-JP" altLang="en-US" sz="900" dirty="0" smtClean="0">
                <a:solidFill>
                  <a:schemeClr val="tx1"/>
                </a:solidFill>
                <a:latin typeface="ＭＳ ゴシック" panose="020B0609070205080204" pitchFamily="49" charset="-128"/>
                <a:ea typeface="ＭＳ ゴシック" panose="020B0609070205080204" pitchFamily="49" charset="-128"/>
              </a:rPr>
              <a:t>未達成 </a:t>
            </a:r>
            <a:r>
              <a:rPr lang="en-US" altLang="ja-JP" sz="900" dirty="0" smtClean="0">
                <a:solidFill>
                  <a:schemeClr val="tx1"/>
                </a:solidFill>
                <a:latin typeface="ＭＳ ゴシック" panose="020B0609070205080204" pitchFamily="49" charset="-128"/>
                <a:ea typeface="ＭＳ ゴシック" panose="020B0609070205080204" pitchFamily="49" charset="-128"/>
              </a:rPr>
              <a:t>9/20</a:t>
            </a:r>
            <a:r>
              <a:rPr lang="ja-JP" altLang="en-US" sz="900" dirty="0" smtClean="0">
                <a:solidFill>
                  <a:schemeClr val="tx1"/>
                </a:solidFill>
                <a:latin typeface="ＭＳ ゴシック" panose="020B0609070205080204" pitchFamily="49" charset="-128"/>
                <a:ea typeface="ＭＳ ゴシック" panose="020B0609070205080204" pitchFamily="49" charset="-128"/>
              </a:rPr>
              <a:t> ）</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p>
            <a:pPr>
              <a:defRPr/>
            </a:pPr>
            <a:r>
              <a:rPr lang="ja-JP" altLang="en-US" sz="800" dirty="0" smtClean="0">
                <a:solidFill>
                  <a:prstClr val="black"/>
                </a:solidFill>
                <a:latin typeface="ＭＳ ゴシック" pitchFamily="49" charset="-128"/>
                <a:ea typeface="ＭＳ ゴシック" pitchFamily="49" charset="-128"/>
              </a:rPr>
              <a:t>　　　（</a:t>
            </a:r>
            <a:r>
              <a:rPr lang="ja-JP" altLang="en-US" sz="800" dirty="0">
                <a:solidFill>
                  <a:prstClr val="black"/>
                </a:solidFill>
                <a:latin typeface="ＭＳ ゴシック" pitchFamily="49" charset="-128"/>
                <a:ea typeface="ＭＳ ゴシック" pitchFamily="49" charset="-128"/>
              </a:rPr>
              <a:t>事業</a:t>
            </a:r>
            <a:r>
              <a:rPr lang="ja-JP" altLang="en-US" sz="800" dirty="0" smtClean="0">
                <a:solidFill>
                  <a:prstClr val="black"/>
                </a:solidFill>
                <a:latin typeface="ＭＳ ゴシック" pitchFamily="49" charset="-128"/>
                <a:ea typeface="ＭＳ ゴシック" pitchFamily="49" charset="-128"/>
              </a:rPr>
              <a:t>主</a:t>
            </a:r>
            <a:r>
              <a:rPr lang="en-US" altLang="ja-JP" sz="800" dirty="0" smtClean="0">
                <a:solidFill>
                  <a:prstClr val="black"/>
                </a:solidFill>
                <a:latin typeface="ＭＳ ゴシック" pitchFamily="49" charset="-128"/>
                <a:ea typeface="ＭＳ ゴシック" pitchFamily="49" charset="-128"/>
              </a:rPr>
              <a:t>:200</a:t>
            </a:r>
            <a:r>
              <a:rPr lang="ja-JP" altLang="en-US" sz="800" dirty="0">
                <a:solidFill>
                  <a:prstClr val="black"/>
                </a:solidFill>
                <a:latin typeface="ＭＳ ゴシック" pitchFamily="49" charset="-128"/>
                <a:ea typeface="ＭＳ ゴシック" pitchFamily="49" charset="-128"/>
              </a:rPr>
              <a:t>万円を</a:t>
            </a:r>
            <a:r>
              <a:rPr lang="ja-JP" altLang="en-US" sz="800" dirty="0" smtClean="0">
                <a:solidFill>
                  <a:prstClr val="black"/>
                </a:solidFill>
                <a:latin typeface="ＭＳ ゴシック" pitchFamily="49" charset="-128"/>
                <a:ea typeface="ＭＳ ゴシック" pitchFamily="49" charset="-128"/>
              </a:rPr>
              <a:t>上限</a:t>
            </a:r>
            <a:r>
              <a:rPr lang="ja-JP" altLang="en-US" sz="800" dirty="0">
                <a:solidFill>
                  <a:prstClr val="black"/>
                </a:solidFill>
                <a:latin typeface="ＭＳ ゴシック" pitchFamily="49" charset="-128"/>
                <a:ea typeface="ＭＳ ゴシック" pitchFamily="49" charset="-128"/>
              </a:rPr>
              <a:t>、</a:t>
            </a:r>
            <a:r>
              <a:rPr lang="ja-JP" altLang="en-US" sz="800" dirty="0" smtClean="0">
                <a:solidFill>
                  <a:prstClr val="black"/>
                </a:solidFill>
                <a:latin typeface="ＭＳ ゴシック" pitchFamily="49" charset="-128"/>
                <a:ea typeface="ＭＳ ゴシック" pitchFamily="49" charset="-128"/>
              </a:rPr>
              <a:t>事業</a:t>
            </a:r>
            <a:r>
              <a:rPr lang="ja-JP" altLang="en-US" sz="800" dirty="0">
                <a:solidFill>
                  <a:prstClr val="black"/>
                </a:solidFill>
                <a:latin typeface="ＭＳ ゴシック" pitchFamily="49" charset="-128"/>
                <a:ea typeface="ＭＳ ゴシック" pitchFamily="49" charset="-128"/>
              </a:rPr>
              <a:t>主</a:t>
            </a:r>
            <a:r>
              <a:rPr lang="ja-JP" altLang="en-US" sz="800" dirty="0" smtClean="0">
                <a:solidFill>
                  <a:prstClr val="black"/>
                </a:solidFill>
                <a:latin typeface="ＭＳ ゴシック" pitchFamily="49" charset="-128"/>
                <a:ea typeface="ＭＳ ゴシック" pitchFamily="49" charset="-128"/>
              </a:rPr>
              <a:t>団体</a:t>
            </a:r>
            <a:r>
              <a:rPr lang="en-US" altLang="ja-JP" sz="800" dirty="0" smtClean="0">
                <a:solidFill>
                  <a:prstClr val="black"/>
                </a:solidFill>
                <a:latin typeface="ＭＳ ゴシック" pitchFamily="49" charset="-128"/>
                <a:ea typeface="ＭＳ ゴシック" pitchFamily="49" charset="-128"/>
              </a:rPr>
              <a:t>:</a:t>
            </a:r>
            <a:r>
              <a:rPr lang="ja-JP" altLang="en-US" sz="800" dirty="0" smtClean="0">
                <a:solidFill>
                  <a:prstClr val="black"/>
                </a:solidFill>
                <a:latin typeface="ＭＳ ゴシック" pitchFamily="49" charset="-128"/>
                <a:ea typeface="ＭＳ ゴシック" pitchFamily="49" charset="-128"/>
              </a:rPr>
              <a:t>団体</a:t>
            </a:r>
            <a:r>
              <a:rPr lang="ja-JP" altLang="en-US" sz="800" dirty="0">
                <a:solidFill>
                  <a:prstClr val="black"/>
                </a:solidFill>
                <a:latin typeface="ＭＳ ゴシック" pitchFamily="49" charset="-128"/>
                <a:ea typeface="ＭＳ ゴシック" pitchFamily="49" charset="-128"/>
              </a:rPr>
              <a:t>の規模に応じて</a:t>
            </a:r>
            <a:r>
              <a:rPr lang="ja-JP" altLang="en-US" sz="800" dirty="0" smtClean="0">
                <a:solidFill>
                  <a:prstClr val="black"/>
                </a:solidFill>
                <a:latin typeface="ＭＳ ゴシック" pitchFamily="49" charset="-128"/>
                <a:ea typeface="ＭＳ ゴシック" pitchFamily="49" charset="-128"/>
              </a:rPr>
              <a:t>上限</a:t>
            </a:r>
            <a:r>
              <a:rPr lang="en-US" altLang="ja-JP" sz="800" dirty="0" smtClean="0">
                <a:solidFill>
                  <a:prstClr val="black"/>
                </a:solidFill>
                <a:latin typeface="ＭＳ ゴシック" pitchFamily="49" charset="-128"/>
                <a:ea typeface="ＭＳ ゴシック" pitchFamily="49" charset="-128"/>
              </a:rPr>
              <a:t>1,000</a:t>
            </a:r>
            <a:r>
              <a:rPr lang="ja-JP" altLang="en-US" sz="800" dirty="0" smtClean="0">
                <a:solidFill>
                  <a:prstClr val="black"/>
                </a:solidFill>
                <a:latin typeface="ＭＳ ゴシック" pitchFamily="49" charset="-128"/>
                <a:ea typeface="ＭＳ ゴシック" pitchFamily="49" charset="-128"/>
              </a:rPr>
              <a:t>万円</a:t>
            </a:r>
            <a:r>
              <a:rPr lang="ja-JP" altLang="en-US" sz="800" dirty="0">
                <a:solidFill>
                  <a:prstClr val="black"/>
                </a:solidFill>
                <a:latin typeface="ＭＳ ゴシック" pitchFamily="49" charset="-128"/>
                <a:ea typeface="ＭＳ ゴシック" pitchFamily="49" charset="-128"/>
              </a:rPr>
              <a:t>また</a:t>
            </a:r>
            <a:r>
              <a:rPr lang="ja-JP" altLang="en-US" sz="800" dirty="0" smtClean="0">
                <a:solidFill>
                  <a:prstClr val="black"/>
                </a:solidFill>
                <a:latin typeface="ＭＳ ゴシック" pitchFamily="49" charset="-128"/>
                <a:ea typeface="ＭＳ ゴシック" pitchFamily="49" charset="-128"/>
              </a:rPr>
              <a:t>は</a:t>
            </a:r>
            <a:r>
              <a:rPr lang="en-US" altLang="ja-JP" sz="800" dirty="0" smtClean="0">
                <a:solidFill>
                  <a:prstClr val="black"/>
                </a:solidFill>
                <a:latin typeface="ＭＳ ゴシック" pitchFamily="49" charset="-128"/>
                <a:ea typeface="ＭＳ ゴシック" pitchFamily="49" charset="-128"/>
              </a:rPr>
              <a:t>2,000</a:t>
            </a:r>
            <a:r>
              <a:rPr lang="ja-JP" altLang="en-US" sz="800" dirty="0" smtClean="0">
                <a:solidFill>
                  <a:prstClr val="black"/>
                </a:solidFill>
                <a:latin typeface="ＭＳ ゴシック" pitchFamily="49" charset="-128"/>
                <a:ea typeface="ＭＳ ゴシック" pitchFamily="49" charset="-128"/>
              </a:rPr>
              <a:t>万円）</a:t>
            </a:r>
            <a:endParaRPr lang="en-US" altLang="ja-JP" sz="800" dirty="0">
              <a:solidFill>
                <a:prstClr val="black"/>
              </a:solidFill>
              <a:latin typeface="ＭＳ ゴシック" pitchFamily="49" charset="-128"/>
              <a:ea typeface="ＭＳ ゴシック" pitchFamily="49" charset="-128"/>
            </a:endParaRPr>
          </a:p>
          <a:p>
            <a:pPr>
              <a:defRPr/>
            </a:pPr>
            <a:endParaRPr lang="ja-JP" altLang="en-US" sz="800" dirty="0"/>
          </a:p>
          <a:p>
            <a:pPr>
              <a:defRPr/>
            </a:pPr>
            <a:endParaRPr lang="en-US" altLang="ja-JP" sz="800" dirty="0">
              <a:solidFill>
                <a:schemeClr val="tx1"/>
              </a:solidFill>
              <a:latin typeface="ＭＳ ゴシック" panose="020B0609070205080204" pitchFamily="49" charset="-128"/>
              <a:ea typeface="ＭＳ ゴシック" panose="020B0609070205080204" pitchFamily="49" charset="-128"/>
            </a:endParaRPr>
          </a:p>
        </p:txBody>
      </p:sp>
      <p:sp>
        <p:nvSpPr>
          <p:cNvPr id="43" name="角丸四角形 42"/>
          <p:cNvSpPr/>
          <p:nvPr/>
        </p:nvSpPr>
        <p:spPr>
          <a:xfrm>
            <a:off x="5057463" y="1359740"/>
            <a:ext cx="4748935" cy="413077"/>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rIns="36000" anchor="ctr"/>
          <a:lstStyle/>
          <a:p>
            <a:r>
              <a:rPr lang="ja-JP" altLang="en-US" sz="1050" dirty="0" smtClean="0">
                <a:solidFill>
                  <a:prstClr val="black"/>
                </a:solidFill>
                <a:latin typeface="ＭＳ ゴシック" pitchFamily="49" charset="-128"/>
                <a:ea typeface="ＭＳ ゴシック" pitchFamily="49" charset="-128"/>
              </a:rPr>
              <a:t>　</a:t>
            </a:r>
            <a:r>
              <a:rPr lang="ja-JP" altLang="en-US" sz="1050" b="1" u="sng" dirty="0" smtClean="0">
                <a:solidFill>
                  <a:prstClr val="black"/>
                </a:solidFill>
                <a:latin typeface="ＭＳ ゴシック" pitchFamily="49" charset="-128"/>
                <a:ea typeface="ＭＳ ゴシック" pitchFamily="49" charset="-128"/>
              </a:rPr>
              <a:t>職業</a:t>
            </a:r>
            <a:r>
              <a:rPr lang="ja-JP" altLang="en-US" sz="1050" b="1" u="sng" dirty="0">
                <a:solidFill>
                  <a:prstClr val="black"/>
                </a:solidFill>
                <a:latin typeface="ＭＳ ゴシック" pitchFamily="49" charset="-128"/>
                <a:ea typeface="ＭＳ ゴシック" pitchFamily="49" charset="-128"/>
              </a:rPr>
              <a:t>経験の不足などから</a:t>
            </a:r>
            <a:r>
              <a:rPr lang="ja-JP" altLang="en-US" sz="1050" b="1" u="sng" dirty="0">
                <a:solidFill>
                  <a:schemeClr val="tx1"/>
                </a:solidFill>
              </a:rPr>
              <a:t>就職に不安のある若年者（３５歳未満）や女性を対象として、トライアル雇用を行った場合の支援措置である奨励金に上乗せ</a:t>
            </a:r>
            <a:r>
              <a:rPr lang="ja-JP" altLang="en-US" sz="1050" b="1" u="sng" dirty="0" smtClean="0">
                <a:solidFill>
                  <a:schemeClr val="tx1"/>
                </a:solidFill>
              </a:rPr>
              <a:t>助成</a:t>
            </a:r>
            <a:endParaRPr lang="en-US" altLang="ja-JP" sz="1050" b="1" u="sng" dirty="0" smtClean="0">
              <a:solidFill>
                <a:schemeClr val="tx1"/>
              </a:solidFill>
            </a:endParaRPr>
          </a:p>
          <a:p>
            <a:pPr>
              <a:lnSpc>
                <a:spcPts val="300"/>
              </a:lnSpc>
            </a:pPr>
            <a:endParaRPr lang="en-US" altLang="ja-JP" sz="1000" dirty="0">
              <a:solidFill>
                <a:schemeClr val="tx1"/>
              </a:solidFill>
            </a:endParaRPr>
          </a:p>
          <a:p>
            <a:r>
              <a:rPr lang="en-US" altLang="ja-JP" sz="1000" dirty="0" smtClean="0">
                <a:solidFill>
                  <a:prstClr val="black"/>
                </a:solidFill>
                <a:latin typeface="ＭＳ ゴシック" pitchFamily="49" charset="-128"/>
                <a:ea typeface="ＭＳ ゴシック" pitchFamily="49" charset="-128"/>
              </a:rPr>
              <a:t>【</a:t>
            </a:r>
            <a:r>
              <a:rPr lang="ja-JP" altLang="en-US" sz="1000" dirty="0">
                <a:solidFill>
                  <a:prstClr val="black"/>
                </a:solidFill>
                <a:latin typeface="ＭＳ ゴシック" pitchFamily="49" charset="-128"/>
                <a:ea typeface="ＭＳ ゴシック" pitchFamily="49" charset="-128"/>
              </a:rPr>
              <a:t>助成</a:t>
            </a:r>
            <a:r>
              <a:rPr lang="ja-JP" altLang="en-US" sz="1000" dirty="0" smtClean="0">
                <a:solidFill>
                  <a:prstClr val="black"/>
                </a:solidFill>
                <a:latin typeface="ＭＳ ゴシック" pitchFamily="49" charset="-128"/>
                <a:ea typeface="ＭＳ ゴシック" pitchFamily="49" charset="-128"/>
              </a:rPr>
              <a:t>額</a:t>
            </a:r>
            <a:r>
              <a:rPr lang="en-US" altLang="ja-JP" sz="1000" dirty="0" smtClean="0">
                <a:solidFill>
                  <a:prstClr val="black"/>
                </a:solidFill>
                <a:latin typeface="ＭＳ ゴシック" pitchFamily="49" charset="-128"/>
                <a:ea typeface="ＭＳ ゴシック" pitchFamily="49" charset="-128"/>
              </a:rPr>
              <a:t>】</a:t>
            </a:r>
            <a:r>
              <a:rPr lang="en-US" altLang="ja-JP" sz="900" dirty="0" smtClean="0">
                <a:solidFill>
                  <a:prstClr val="black"/>
                </a:solidFill>
                <a:latin typeface="ＭＳ ゴシック" pitchFamily="49" charset="-128"/>
                <a:ea typeface="ＭＳ ゴシック" pitchFamily="49" charset="-128"/>
              </a:rPr>
              <a:t>1</a:t>
            </a:r>
            <a:r>
              <a:rPr lang="ja-JP" altLang="en-US" sz="900" dirty="0" smtClean="0">
                <a:solidFill>
                  <a:prstClr val="black"/>
                </a:solidFill>
                <a:latin typeface="ＭＳ ゴシック" pitchFamily="49" charset="-128"/>
                <a:ea typeface="ＭＳ ゴシック" pitchFamily="49" charset="-128"/>
              </a:rPr>
              <a:t>人あたり</a:t>
            </a:r>
            <a:r>
              <a:rPr lang="ja-JP" altLang="en-US" sz="900" dirty="0" smtClean="0">
                <a:solidFill>
                  <a:schemeClr val="tx1"/>
                </a:solidFill>
                <a:latin typeface="ＭＳ ゴシック" panose="020B0609070205080204" pitchFamily="49" charset="-128"/>
                <a:ea typeface="ＭＳ ゴシック" panose="020B0609070205080204" pitchFamily="49" charset="-128"/>
              </a:rPr>
              <a:t>月 </a:t>
            </a:r>
            <a:r>
              <a:rPr lang="en-US" altLang="ja-JP" sz="900" dirty="0" smtClean="0">
                <a:solidFill>
                  <a:schemeClr val="tx1"/>
                </a:solidFill>
                <a:latin typeface="ＭＳ ゴシック" panose="020B0609070205080204" pitchFamily="49" charset="-128"/>
                <a:ea typeface="ＭＳ ゴシック" panose="020B0609070205080204" pitchFamily="49" charset="-128"/>
              </a:rPr>
              <a:t>4</a:t>
            </a:r>
            <a:r>
              <a:rPr lang="ja-JP" altLang="en-US" sz="900" dirty="0" smtClean="0">
                <a:solidFill>
                  <a:schemeClr val="tx1"/>
                </a:solidFill>
                <a:latin typeface="ＭＳ ゴシック" panose="020B0609070205080204" pitchFamily="49" charset="-128"/>
                <a:ea typeface="ＭＳ ゴシック" panose="020B0609070205080204" pitchFamily="49" charset="-128"/>
              </a:rPr>
              <a:t>万円（最大 </a:t>
            </a:r>
            <a:r>
              <a:rPr lang="en-US" altLang="ja-JP" sz="900" dirty="0" smtClean="0">
                <a:solidFill>
                  <a:schemeClr val="tx1"/>
                </a:solidFill>
                <a:latin typeface="ＭＳ ゴシック" panose="020B0609070205080204" pitchFamily="49" charset="-128"/>
                <a:ea typeface="ＭＳ ゴシック" panose="020B0609070205080204" pitchFamily="49" charset="-128"/>
              </a:rPr>
              <a:t>3</a:t>
            </a:r>
            <a:r>
              <a:rPr lang="ja-JP" altLang="en-US" sz="900" dirty="0" smtClean="0">
                <a:solidFill>
                  <a:schemeClr val="tx1"/>
                </a:solidFill>
                <a:latin typeface="ＭＳ ゴシック" panose="020B0609070205080204" pitchFamily="49" charset="-128"/>
                <a:ea typeface="ＭＳ ゴシック" panose="020B0609070205080204" pitchFamily="49" charset="-128"/>
              </a:rPr>
              <a:t>ヶ月間）</a:t>
            </a:r>
            <a:endParaRPr lang="en-US" altLang="ja-JP" sz="900" dirty="0">
              <a:solidFill>
                <a:schemeClr val="tx1"/>
              </a:solidFill>
              <a:latin typeface="ＭＳ ゴシック" panose="020B0609070205080204" pitchFamily="49" charset="-128"/>
              <a:ea typeface="ＭＳ ゴシック" panose="020B0609070205080204" pitchFamily="49" charset="-128"/>
            </a:endParaRPr>
          </a:p>
        </p:txBody>
      </p:sp>
      <p:sp>
        <p:nvSpPr>
          <p:cNvPr id="20" name="角丸四角形 19"/>
          <p:cNvSpPr/>
          <p:nvPr/>
        </p:nvSpPr>
        <p:spPr>
          <a:xfrm>
            <a:off x="106" y="4293097"/>
            <a:ext cx="4852263" cy="617467"/>
          </a:xfrm>
          <a:prstGeom prst="round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rIns="0" anchor="ctr"/>
          <a:lstStyle/>
          <a:p>
            <a:pPr marL="85725" indent="95250">
              <a:defRPr/>
            </a:pPr>
            <a:r>
              <a:rPr lang="ja-JP" altLang="en-US" sz="1000" b="1" u="sng" dirty="0" smtClean="0">
                <a:solidFill>
                  <a:prstClr val="black"/>
                </a:solidFill>
                <a:latin typeface="ＭＳ ゴシック" pitchFamily="49" charset="-128"/>
                <a:ea typeface="ＭＳ ゴシック" pitchFamily="49" charset="-128"/>
              </a:rPr>
              <a:t>若年及び女性労働者の</a:t>
            </a:r>
            <a:r>
              <a:rPr lang="ja-JP" altLang="en-US" sz="1000" b="1" u="sng" dirty="0">
                <a:solidFill>
                  <a:prstClr val="black"/>
                </a:solidFill>
                <a:latin typeface="ＭＳ ゴシック" pitchFamily="49" charset="-128"/>
                <a:ea typeface="ＭＳ ゴシック" pitchFamily="49" charset="-128"/>
              </a:rPr>
              <a:t>入職や定着を図るため、就業規則や労働協約を変更することにより雇用管理改善につながる制度（①評価・処遇制度、②研修制度、③健康づくり制度、④メンター制度）を新たに導入し、実際に適用した場合に</a:t>
            </a:r>
            <a:r>
              <a:rPr lang="ja-JP" altLang="en-US" sz="1000" b="1" u="sng" dirty="0" smtClean="0">
                <a:solidFill>
                  <a:prstClr val="black"/>
                </a:solidFill>
                <a:latin typeface="ＭＳ ゴシック" pitchFamily="49" charset="-128"/>
                <a:ea typeface="ＭＳ ゴシック" pitchFamily="49" charset="-128"/>
              </a:rPr>
              <a:t>助成</a:t>
            </a:r>
            <a:endParaRPr lang="en-US" altLang="ja-JP" sz="1000" u="sng" dirty="0">
              <a:solidFill>
                <a:prstClr val="black"/>
              </a:solidFill>
              <a:latin typeface="ＭＳ ゴシック" pitchFamily="49" charset="-128"/>
              <a:ea typeface="ＭＳ ゴシック" pitchFamily="49" charset="-128"/>
            </a:endParaRPr>
          </a:p>
        </p:txBody>
      </p:sp>
      <p:sp>
        <p:nvSpPr>
          <p:cNvPr id="6" name="角丸四角形 5"/>
          <p:cNvSpPr/>
          <p:nvPr/>
        </p:nvSpPr>
        <p:spPr>
          <a:xfrm>
            <a:off x="116614" y="1412776"/>
            <a:ext cx="4754202" cy="360000"/>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rIns="36000" anchor="ctr"/>
          <a:lstStyle/>
          <a:p>
            <a:pPr>
              <a:defRPr/>
            </a:pPr>
            <a:r>
              <a:rPr lang="ja-JP" altLang="en-US" sz="1000" b="1" dirty="0" smtClean="0">
                <a:solidFill>
                  <a:prstClr val="black"/>
                </a:solidFill>
                <a:latin typeface="ＭＳ ゴシック" pitchFamily="49" charset="-128"/>
                <a:ea typeface="ＭＳ ゴシック" pitchFamily="49" charset="-128"/>
              </a:rPr>
              <a:t> </a:t>
            </a:r>
            <a:r>
              <a:rPr lang="ja-JP" altLang="en-US" sz="1050" b="1" u="sng" dirty="0" smtClean="0">
                <a:solidFill>
                  <a:prstClr val="black"/>
                </a:solidFill>
                <a:latin typeface="ＭＳ ゴシック" pitchFamily="49" charset="-128"/>
                <a:ea typeface="ＭＳ ゴシック" pitchFamily="49" charset="-128"/>
              </a:rPr>
              <a:t>職業</a:t>
            </a:r>
            <a:r>
              <a:rPr lang="ja-JP" altLang="en-US" sz="1050" b="1" u="sng" dirty="0">
                <a:solidFill>
                  <a:prstClr val="black"/>
                </a:solidFill>
                <a:latin typeface="ＭＳ ゴシック" pitchFamily="49" charset="-128"/>
                <a:ea typeface="ＭＳ ゴシック" pitchFamily="49" charset="-128"/>
              </a:rPr>
              <a:t>能力開発促進法に規定する認定職業訓練また</a:t>
            </a:r>
            <a:r>
              <a:rPr lang="ja-JP" altLang="en-US" sz="1050" b="1" u="sng" dirty="0" smtClean="0">
                <a:solidFill>
                  <a:prstClr val="black"/>
                </a:solidFill>
                <a:latin typeface="ＭＳ ゴシック" pitchFamily="49" charset="-128"/>
                <a:ea typeface="ＭＳ ゴシック" pitchFamily="49" charset="-128"/>
              </a:rPr>
              <a:t>は指導員</a:t>
            </a:r>
            <a:r>
              <a:rPr lang="ja-JP" altLang="en-US" sz="1050" b="1" u="sng" dirty="0">
                <a:solidFill>
                  <a:prstClr val="black"/>
                </a:solidFill>
                <a:latin typeface="ＭＳ ゴシック" pitchFamily="49" charset="-128"/>
                <a:ea typeface="ＭＳ ゴシック" pitchFamily="49" charset="-128"/>
              </a:rPr>
              <a:t>訓練のうち、建設関連の訓練を実施した場合に</a:t>
            </a:r>
            <a:r>
              <a:rPr lang="ja-JP" altLang="en-US" sz="1050" b="1" u="sng" dirty="0" smtClean="0">
                <a:solidFill>
                  <a:prstClr val="black"/>
                </a:solidFill>
                <a:latin typeface="ＭＳ ゴシック" pitchFamily="49" charset="-128"/>
                <a:ea typeface="ＭＳ ゴシック" pitchFamily="49" charset="-128"/>
              </a:rPr>
              <a:t>助成</a:t>
            </a:r>
            <a:endParaRPr lang="en-US" altLang="ja-JP" sz="1050" b="1" u="sng" dirty="0" smtClean="0">
              <a:solidFill>
                <a:prstClr val="black"/>
              </a:solidFill>
              <a:latin typeface="ＭＳ ゴシック" pitchFamily="49" charset="-128"/>
              <a:ea typeface="ＭＳ ゴシック" pitchFamily="49" charset="-128"/>
            </a:endParaRPr>
          </a:p>
          <a:p>
            <a:pPr>
              <a:lnSpc>
                <a:spcPts val="300"/>
              </a:lnSpc>
              <a:defRPr/>
            </a:pPr>
            <a:endParaRPr lang="ja-JP" altLang="en-US" sz="1000" dirty="0">
              <a:solidFill>
                <a:prstClr val="black"/>
              </a:solidFill>
            </a:endParaRPr>
          </a:p>
          <a:p>
            <a:pPr>
              <a:defRPr/>
            </a:pPr>
            <a:r>
              <a:rPr lang="en-US" altLang="ja-JP" sz="1000" dirty="0" smtClean="0">
                <a:solidFill>
                  <a:prstClr val="black"/>
                </a:solidFill>
                <a:latin typeface="ＭＳ ゴシック" pitchFamily="49" charset="-128"/>
                <a:ea typeface="ＭＳ ゴシック" pitchFamily="49" charset="-128"/>
              </a:rPr>
              <a:t>【</a:t>
            </a:r>
            <a:r>
              <a:rPr lang="ja-JP" altLang="en-US" sz="1000" dirty="0" smtClean="0">
                <a:solidFill>
                  <a:prstClr val="black"/>
                </a:solidFill>
                <a:latin typeface="ＭＳ ゴシック" pitchFamily="49" charset="-128"/>
                <a:ea typeface="ＭＳ ゴシック" pitchFamily="49" charset="-128"/>
              </a:rPr>
              <a:t>助成率･額</a:t>
            </a:r>
            <a:r>
              <a:rPr lang="en-US" altLang="ja-JP" sz="1000" dirty="0" smtClean="0">
                <a:solidFill>
                  <a:prstClr val="black"/>
                </a:solidFill>
                <a:latin typeface="ＭＳ ゴシック" pitchFamily="49" charset="-128"/>
                <a:ea typeface="ＭＳ ゴシック" pitchFamily="49" charset="-128"/>
              </a:rPr>
              <a:t>】 (</a:t>
            </a:r>
            <a:r>
              <a:rPr lang="ja-JP" altLang="en-US" sz="900" dirty="0" smtClean="0">
                <a:solidFill>
                  <a:prstClr val="black"/>
                </a:solidFill>
                <a:latin typeface="ＭＳ ゴシック" pitchFamily="49" charset="-128"/>
                <a:ea typeface="ＭＳ ゴシック" pitchFamily="49" charset="-128"/>
              </a:rPr>
              <a:t>経費助成</a:t>
            </a:r>
            <a:r>
              <a:rPr lang="en-US" altLang="ja-JP" sz="900" dirty="0" smtClean="0">
                <a:solidFill>
                  <a:prstClr val="black"/>
                </a:solidFill>
                <a:latin typeface="ＭＳ ゴシック" pitchFamily="49" charset="-128"/>
                <a:ea typeface="ＭＳ ゴシック" pitchFamily="49" charset="-128"/>
              </a:rPr>
              <a:t>)</a:t>
            </a:r>
            <a:r>
              <a:rPr lang="ja-JP" altLang="en-US" sz="900" dirty="0" smtClean="0">
                <a:solidFill>
                  <a:prstClr val="black"/>
                </a:solidFill>
                <a:latin typeface="ＭＳ ゴシック" pitchFamily="49" charset="-128"/>
                <a:ea typeface="ＭＳ ゴシック" pitchFamily="49" charset="-128"/>
              </a:rPr>
              <a:t> 補助対象経費の </a:t>
            </a:r>
            <a:r>
              <a:rPr lang="en-US" altLang="ja-JP" sz="900" dirty="0" smtClean="0">
                <a:solidFill>
                  <a:prstClr val="black"/>
                </a:solidFill>
                <a:latin typeface="ＭＳ ゴシック" pitchFamily="49" charset="-128"/>
                <a:ea typeface="ＭＳ ゴシック" pitchFamily="49" charset="-128"/>
              </a:rPr>
              <a:t>1/6</a:t>
            </a:r>
            <a:endParaRPr lang="en-US" altLang="ja-JP" sz="900" dirty="0">
              <a:solidFill>
                <a:prstClr val="black"/>
              </a:solidFill>
              <a:latin typeface="ＭＳ ゴシック" pitchFamily="49" charset="-128"/>
              <a:ea typeface="ＭＳ ゴシック" pitchFamily="49" charset="-128"/>
            </a:endParaRPr>
          </a:p>
          <a:p>
            <a:pPr>
              <a:defRPr/>
            </a:pPr>
            <a:r>
              <a:rPr lang="ja-JP" altLang="en-US" sz="900" dirty="0" smtClean="0">
                <a:solidFill>
                  <a:prstClr val="black"/>
                </a:solidFill>
                <a:latin typeface="ＭＳ ゴシック" pitchFamily="49" charset="-128"/>
                <a:ea typeface="ＭＳ ゴシック" pitchFamily="49" charset="-128"/>
              </a:rPr>
              <a:t>　　　　　　</a:t>
            </a:r>
            <a:r>
              <a:rPr lang="ja-JP" altLang="en-US" sz="900" dirty="0">
                <a:solidFill>
                  <a:prstClr val="black"/>
                </a:solidFill>
                <a:latin typeface="ＭＳ ゴシック" pitchFamily="49" charset="-128"/>
                <a:ea typeface="ＭＳ ゴシック" pitchFamily="49" charset="-128"/>
              </a:rPr>
              <a:t> </a:t>
            </a:r>
            <a:r>
              <a:rPr lang="ja-JP" altLang="en-US" sz="900" dirty="0" smtClean="0">
                <a:solidFill>
                  <a:prstClr val="black"/>
                </a:solidFill>
                <a:latin typeface="ＭＳ ゴシック" pitchFamily="49" charset="-128"/>
                <a:ea typeface="ＭＳ ゴシック" pitchFamily="49" charset="-128"/>
              </a:rPr>
              <a:t>   </a:t>
            </a:r>
            <a:r>
              <a:rPr lang="en-US" altLang="ja-JP" sz="900" dirty="0" smtClean="0">
                <a:solidFill>
                  <a:prstClr val="black"/>
                </a:solidFill>
                <a:latin typeface="ＭＳ ゴシック" pitchFamily="49" charset="-128"/>
                <a:ea typeface="ＭＳ ゴシック" pitchFamily="49" charset="-128"/>
              </a:rPr>
              <a:t>(</a:t>
            </a:r>
            <a:r>
              <a:rPr lang="ja-JP" altLang="en-US" sz="900" dirty="0" smtClean="0">
                <a:solidFill>
                  <a:prstClr val="black"/>
                </a:solidFill>
                <a:latin typeface="ＭＳ ゴシック" pitchFamily="49" charset="-128"/>
                <a:ea typeface="ＭＳ ゴシック" pitchFamily="49" charset="-128"/>
              </a:rPr>
              <a:t>賃金助成</a:t>
            </a:r>
            <a:r>
              <a:rPr lang="en-US" altLang="ja-JP" sz="900" dirty="0" smtClean="0">
                <a:solidFill>
                  <a:prstClr val="black"/>
                </a:solidFill>
                <a:latin typeface="ＭＳ ゴシック" pitchFamily="49" charset="-128"/>
                <a:ea typeface="ＭＳ ゴシック" pitchFamily="49" charset="-128"/>
              </a:rPr>
              <a:t>) </a:t>
            </a:r>
            <a:r>
              <a:rPr lang="ja-JP" altLang="en-US" sz="900" dirty="0" smtClean="0">
                <a:solidFill>
                  <a:prstClr val="black"/>
                </a:solidFill>
                <a:latin typeface="ＭＳ ゴシック" pitchFamily="49" charset="-128"/>
                <a:ea typeface="ＭＳ ゴシック" pitchFamily="49" charset="-128"/>
              </a:rPr>
              <a:t>日額 </a:t>
            </a:r>
            <a:r>
              <a:rPr lang="en-US" altLang="ja-JP" sz="900" dirty="0">
                <a:solidFill>
                  <a:prstClr val="black"/>
                </a:solidFill>
                <a:latin typeface="ＭＳ ゴシック" pitchFamily="49" charset="-128"/>
                <a:ea typeface="ＭＳ ゴシック" pitchFamily="49" charset="-128"/>
              </a:rPr>
              <a:t>5,000</a:t>
            </a:r>
            <a:r>
              <a:rPr lang="ja-JP" altLang="en-US" sz="900" dirty="0" smtClean="0">
                <a:solidFill>
                  <a:prstClr val="black"/>
                </a:solidFill>
                <a:latin typeface="ＭＳ ゴシック" pitchFamily="49" charset="-128"/>
                <a:ea typeface="ＭＳ ゴシック" pitchFamily="49" charset="-128"/>
              </a:rPr>
              <a:t>円 </a:t>
            </a:r>
            <a:r>
              <a:rPr lang="en-US" altLang="ja-JP" sz="900" dirty="0" smtClean="0">
                <a:solidFill>
                  <a:prstClr val="black"/>
                </a:solidFill>
                <a:latin typeface="ＭＳ ゴシック" pitchFamily="49" charset="-128"/>
                <a:ea typeface="ＭＳ ゴシック" pitchFamily="49" charset="-128"/>
              </a:rPr>
              <a:t>(</a:t>
            </a:r>
            <a:r>
              <a:rPr lang="ja-JP" altLang="en-US" sz="900" dirty="0" smtClean="0">
                <a:solidFill>
                  <a:prstClr val="black"/>
                </a:solidFill>
                <a:latin typeface="ＭＳ ゴシック" pitchFamily="49" charset="-128"/>
                <a:ea typeface="ＭＳ ゴシック" pitchFamily="49" charset="-128"/>
              </a:rPr>
              <a:t>生産性</a:t>
            </a:r>
            <a:r>
              <a:rPr lang="ja-JP" altLang="en-US" sz="900" dirty="0">
                <a:solidFill>
                  <a:prstClr val="black"/>
                </a:solidFill>
                <a:latin typeface="ＭＳ ゴシック" pitchFamily="49" charset="-128"/>
                <a:ea typeface="ＭＳ ゴシック" pitchFamily="49" charset="-128"/>
              </a:rPr>
              <a:t>要件</a:t>
            </a:r>
            <a:r>
              <a:rPr lang="ja-JP" altLang="en-US" sz="900" dirty="0" smtClean="0">
                <a:solidFill>
                  <a:prstClr val="black"/>
                </a:solidFill>
                <a:latin typeface="ＭＳ ゴシック" pitchFamily="49" charset="-128"/>
                <a:ea typeface="ＭＳ ゴシック" pitchFamily="49" charset="-128"/>
              </a:rPr>
              <a:t>達成 </a:t>
            </a:r>
            <a:r>
              <a:rPr lang="en-US" altLang="ja-JP" sz="900" dirty="0" smtClean="0">
                <a:solidFill>
                  <a:prstClr val="black"/>
                </a:solidFill>
                <a:latin typeface="ＭＳ ゴシック" pitchFamily="49" charset="-128"/>
                <a:ea typeface="ＭＳ ゴシック" pitchFamily="49" charset="-128"/>
              </a:rPr>
              <a:t>6,000</a:t>
            </a:r>
            <a:r>
              <a:rPr lang="ja-JP" altLang="en-US" sz="900" dirty="0" smtClean="0">
                <a:solidFill>
                  <a:prstClr val="black"/>
                </a:solidFill>
                <a:latin typeface="ＭＳ ゴシック" pitchFamily="49" charset="-128"/>
                <a:ea typeface="ＭＳ ゴシック" pitchFamily="49" charset="-128"/>
              </a:rPr>
              <a:t>円</a:t>
            </a:r>
            <a:r>
              <a:rPr lang="ja-JP" altLang="en-US" sz="900" dirty="0">
                <a:solidFill>
                  <a:prstClr val="black"/>
                </a:solidFill>
                <a:latin typeface="ＭＳ ゴシック" pitchFamily="49" charset="-128"/>
                <a:ea typeface="ＭＳ ゴシック" pitchFamily="49" charset="-128"/>
              </a:rPr>
              <a:t>、</a:t>
            </a:r>
            <a:r>
              <a:rPr lang="ja-JP" altLang="en-US" sz="900" dirty="0" smtClean="0">
                <a:solidFill>
                  <a:prstClr val="black"/>
                </a:solidFill>
                <a:latin typeface="ＭＳ ゴシック" pitchFamily="49" charset="-128"/>
                <a:ea typeface="ＭＳ ゴシック" pitchFamily="49" charset="-128"/>
              </a:rPr>
              <a:t>未達成 </a:t>
            </a:r>
            <a:r>
              <a:rPr lang="en-US" altLang="ja-JP" sz="900" dirty="0" smtClean="0">
                <a:solidFill>
                  <a:prstClr val="black"/>
                </a:solidFill>
                <a:latin typeface="ＭＳ ゴシック" pitchFamily="49" charset="-128"/>
                <a:ea typeface="ＭＳ ゴシック" pitchFamily="49" charset="-128"/>
              </a:rPr>
              <a:t>4,750</a:t>
            </a:r>
            <a:r>
              <a:rPr lang="ja-JP" altLang="en-US" sz="900" dirty="0" smtClean="0">
                <a:solidFill>
                  <a:prstClr val="black"/>
                </a:solidFill>
                <a:latin typeface="ＭＳ ゴシック" pitchFamily="49" charset="-128"/>
                <a:ea typeface="ＭＳ ゴシック" pitchFamily="49" charset="-128"/>
              </a:rPr>
              <a:t>円</a:t>
            </a:r>
            <a:r>
              <a:rPr lang="en-US" altLang="ja-JP" sz="900" dirty="0" smtClean="0">
                <a:solidFill>
                  <a:prstClr val="black"/>
                </a:solidFill>
                <a:latin typeface="ＭＳ ゴシック" pitchFamily="49" charset="-128"/>
                <a:ea typeface="ＭＳ ゴシック" pitchFamily="49" charset="-128"/>
              </a:rPr>
              <a:t>)</a:t>
            </a:r>
            <a:r>
              <a:rPr lang="ja-JP" altLang="en-US" sz="900" dirty="0" smtClean="0">
                <a:solidFill>
                  <a:prstClr val="black"/>
                </a:solidFill>
                <a:latin typeface="ＭＳ ゴシック" pitchFamily="49" charset="-128"/>
                <a:ea typeface="ＭＳ ゴシック" pitchFamily="49" charset="-128"/>
              </a:rPr>
              <a:t> </a:t>
            </a:r>
            <a:endParaRPr lang="ja-JP" altLang="en-US" sz="900" dirty="0">
              <a:solidFill>
                <a:prstClr val="black"/>
              </a:solidFill>
              <a:latin typeface="ＭＳ ゴシック" pitchFamily="49" charset="-128"/>
              <a:ea typeface="ＭＳ ゴシック" pitchFamily="49" charset="-128"/>
            </a:endParaRPr>
          </a:p>
        </p:txBody>
      </p:sp>
      <p:sp>
        <p:nvSpPr>
          <p:cNvPr id="29" name="正方形/長方形 28"/>
          <p:cNvSpPr/>
          <p:nvPr/>
        </p:nvSpPr>
        <p:spPr>
          <a:xfrm>
            <a:off x="126061" y="4207708"/>
            <a:ext cx="4754285" cy="2630684"/>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tIns="216000"/>
          <a:lstStyle/>
          <a:p>
            <a:pPr>
              <a:defRPr/>
            </a:pPr>
            <a:r>
              <a:rPr lang="en-US" altLang="ja-JP" dirty="0">
                <a:solidFill>
                  <a:prstClr val="white"/>
                </a:solidFill>
                <a:latin typeface="ＭＳ ゴシック" pitchFamily="49" charset="-128"/>
                <a:ea typeface="ＭＳ ゴシック" pitchFamily="49" charset="-128"/>
              </a:rPr>
              <a:t/>
            </a:r>
            <a:br>
              <a:rPr lang="en-US" altLang="ja-JP" dirty="0">
                <a:solidFill>
                  <a:prstClr val="white"/>
                </a:solidFill>
                <a:latin typeface="ＭＳ ゴシック" pitchFamily="49" charset="-128"/>
                <a:ea typeface="ＭＳ ゴシック" pitchFamily="49" charset="-128"/>
              </a:rPr>
            </a:br>
            <a:r>
              <a:rPr lang="ja-JP" altLang="en-US" sz="1100" dirty="0">
                <a:solidFill>
                  <a:prstClr val="black"/>
                </a:solidFill>
                <a:latin typeface="ＭＳ ゴシック" pitchFamily="49" charset="-128"/>
                <a:ea typeface="ＭＳ ゴシック" pitchFamily="49" charset="-128"/>
              </a:rPr>
              <a:t>　</a:t>
            </a:r>
            <a:endParaRPr lang="en-US" altLang="ja-JP" sz="1100" dirty="0">
              <a:solidFill>
                <a:prstClr val="black"/>
              </a:solidFill>
              <a:latin typeface="ＭＳ ゴシック" pitchFamily="49" charset="-128"/>
              <a:ea typeface="ＭＳ ゴシック" pitchFamily="49" charset="-128"/>
            </a:endParaRPr>
          </a:p>
        </p:txBody>
      </p:sp>
      <p:sp>
        <p:nvSpPr>
          <p:cNvPr id="55" name="正方形/長方形 54"/>
          <p:cNvSpPr/>
          <p:nvPr/>
        </p:nvSpPr>
        <p:spPr>
          <a:xfrm>
            <a:off x="142073" y="63675"/>
            <a:ext cx="9706749" cy="50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anchor="ctr"/>
          <a:lstStyle/>
          <a:p>
            <a:pPr>
              <a:defRPr/>
            </a:pPr>
            <a:r>
              <a:rPr lang="ja-JP" altLang="en-US" sz="2800" dirty="0" smtClean="0">
                <a:solidFill>
                  <a:prstClr val="white"/>
                </a:solidFill>
                <a:latin typeface="ＭＳ Ｐゴシック"/>
              </a:rPr>
              <a:t>　　　　　　　建設</a:t>
            </a:r>
            <a:r>
              <a:rPr lang="ja-JP" altLang="en-US" sz="2800" dirty="0">
                <a:solidFill>
                  <a:prstClr val="white"/>
                </a:solidFill>
                <a:latin typeface="ＭＳ Ｐゴシック"/>
              </a:rPr>
              <a:t>労働者確保育成</a:t>
            </a:r>
            <a:r>
              <a:rPr lang="ja-JP" altLang="en-US" sz="2800" dirty="0" smtClean="0">
                <a:solidFill>
                  <a:prstClr val="white"/>
                </a:solidFill>
                <a:latin typeface="ＭＳ Ｐゴシック"/>
              </a:rPr>
              <a:t>助成金の概要　　　</a:t>
            </a:r>
            <a:endParaRPr lang="en-US" altLang="ja-JP" sz="2800" dirty="0">
              <a:solidFill>
                <a:prstClr val="white"/>
              </a:solidFill>
              <a:latin typeface="ＭＳ Ｐゴシック"/>
            </a:endParaRPr>
          </a:p>
        </p:txBody>
      </p:sp>
      <p:sp>
        <p:nvSpPr>
          <p:cNvPr id="30" name="正方形/長方形 29"/>
          <p:cNvSpPr/>
          <p:nvPr/>
        </p:nvSpPr>
        <p:spPr>
          <a:xfrm>
            <a:off x="5025571" y="2060848"/>
            <a:ext cx="4754285" cy="253366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tIns="216000"/>
          <a:lstStyle/>
          <a:p>
            <a:pPr>
              <a:defRPr/>
            </a:pPr>
            <a:r>
              <a:rPr lang="en-US" altLang="ja-JP" dirty="0">
                <a:solidFill>
                  <a:prstClr val="white"/>
                </a:solidFill>
                <a:latin typeface="ＭＳ ゴシック" pitchFamily="49" charset="-128"/>
                <a:ea typeface="ＭＳ ゴシック" pitchFamily="49" charset="-128"/>
              </a:rPr>
              <a:t/>
            </a:r>
            <a:br>
              <a:rPr lang="en-US" altLang="ja-JP" dirty="0">
                <a:solidFill>
                  <a:prstClr val="white"/>
                </a:solidFill>
                <a:latin typeface="ＭＳ ゴシック" pitchFamily="49" charset="-128"/>
                <a:ea typeface="ＭＳ ゴシック" pitchFamily="49" charset="-128"/>
              </a:rPr>
            </a:br>
            <a:r>
              <a:rPr lang="ja-JP" altLang="en-US" sz="1100" dirty="0">
                <a:solidFill>
                  <a:prstClr val="black"/>
                </a:solidFill>
                <a:latin typeface="ＭＳ ゴシック" pitchFamily="49" charset="-128"/>
                <a:ea typeface="ＭＳ ゴシック" pitchFamily="49" charset="-128"/>
              </a:rPr>
              <a:t>　</a:t>
            </a:r>
            <a:endParaRPr lang="en-US" altLang="ja-JP" sz="1100" dirty="0">
              <a:solidFill>
                <a:prstClr val="black"/>
              </a:solidFill>
              <a:latin typeface="ＭＳ ゴシック" pitchFamily="49" charset="-128"/>
              <a:ea typeface="ＭＳ ゴシック" pitchFamily="49" charset="-128"/>
            </a:endParaRPr>
          </a:p>
        </p:txBody>
      </p:sp>
      <p:sp>
        <p:nvSpPr>
          <p:cNvPr id="5" name="正方形/長方形 4"/>
          <p:cNvSpPr/>
          <p:nvPr/>
        </p:nvSpPr>
        <p:spPr>
          <a:xfrm>
            <a:off x="126343" y="980728"/>
            <a:ext cx="4754285" cy="261272"/>
          </a:xfrm>
          <a:prstGeom prst="rect">
            <a:avLst/>
          </a:prstGeom>
          <a:solidFill>
            <a:srgbClr val="95B3D7"/>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smtClean="0">
                <a:solidFill>
                  <a:prstClr val="black"/>
                </a:solidFill>
                <a:latin typeface="ＭＳ ゴシック" pitchFamily="49" charset="-128"/>
                <a:ea typeface="ＭＳ ゴシック" pitchFamily="49" charset="-128"/>
              </a:rPr>
              <a:t>◆ 認定訓練コース</a:t>
            </a:r>
            <a:endParaRPr lang="ja-JP" altLang="en-US" sz="1000" dirty="0">
              <a:solidFill>
                <a:prstClr val="black"/>
              </a:solidFill>
            </a:endParaRPr>
          </a:p>
        </p:txBody>
      </p:sp>
      <p:sp>
        <p:nvSpPr>
          <p:cNvPr id="10" name="正方形/長方形 9"/>
          <p:cNvSpPr/>
          <p:nvPr/>
        </p:nvSpPr>
        <p:spPr>
          <a:xfrm>
            <a:off x="126144" y="1998365"/>
            <a:ext cx="4754285" cy="261272"/>
          </a:xfrm>
          <a:prstGeom prst="rect">
            <a:avLst/>
          </a:prstGeom>
          <a:solidFill>
            <a:srgbClr val="95B3D7"/>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smtClean="0">
                <a:solidFill>
                  <a:prstClr val="black"/>
                </a:solidFill>
                <a:latin typeface="ＭＳ ゴシック" pitchFamily="49" charset="-128"/>
                <a:ea typeface="ＭＳ ゴシック" pitchFamily="49" charset="-128"/>
              </a:rPr>
              <a:t>◆ 技能実習コース</a:t>
            </a:r>
            <a:endParaRPr lang="en-US" altLang="ja-JP" sz="1000" dirty="0">
              <a:solidFill>
                <a:prstClr val="black"/>
              </a:solidFill>
              <a:latin typeface="ＭＳ ゴシック" pitchFamily="49" charset="-128"/>
              <a:ea typeface="ＭＳ ゴシック" pitchFamily="49" charset="-128"/>
            </a:endParaRPr>
          </a:p>
        </p:txBody>
      </p:sp>
      <p:sp>
        <p:nvSpPr>
          <p:cNvPr id="8" name="角丸四角形 7"/>
          <p:cNvSpPr/>
          <p:nvPr/>
        </p:nvSpPr>
        <p:spPr>
          <a:xfrm>
            <a:off x="2083547" y="2484149"/>
            <a:ext cx="2763486" cy="617406"/>
          </a:xfrm>
          <a:prstGeom prst="roundRect">
            <a:avLst/>
          </a:prstGeom>
          <a:solidFill>
            <a:srgbClr val="C6FEEF"/>
          </a:solidFill>
          <a:ln w="9525">
            <a:solidFill>
              <a:srgbClr val="8CADD4"/>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defRPr/>
            </a:pPr>
            <a:r>
              <a:rPr lang="ja-JP" altLang="en-US" sz="900" dirty="0">
                <a:solidFill>
                  <a:prstClr val="black"/>
                </a:solidFill>
                <a:latin typeface="ＭＳ ゴシック" pitchFamily="49" charset="-128"/>
                <a:ea typeface="ＭＳ ゴシック" pitchFamily="49" charset="-128"/>
              </a:rPr>
              <a:t>○安衛法に基づく特別教育や教習及び技能</a:t>
            </a:r>
            <a:r>
              <a:rPr lang="ja-JP" altLang="en-US" sz="900" dirty="0" smtClean="0">
                <a:solidFill>
                  <a:prstClr val="black"/>
                </a:solidFill>
                <a:latin typeface="ＭＳ ゴシック" pitchFamily="49" charset="-128"/>
                <a:ea typeface="ＭＳ ゴシック" pitchFamily="49" charset="-128"/>
              </a:rPr>
              <a:t>講習</a:t>
            </a:r>
          </a:p>
          <a:p>
            <a:pPr>
              <a:defRPr/>
            </a:pPr>
            <a:r>
              <a:rPr lang="ja-JP" altLang="en-US" sz="900" dirty="0" smtClean="0">
                <a:solidFill>
                  <a:prstClr val="black"/>
                </a:solidFill>
                <a:latin typeface="ＭＳ ゴシック" pitchFamily="49" charset="-128"/>
                <a:ea typeface="ＭＳ ゴシック" pitchFamily="49" charset="-128"/>
              </a:rPr>
              <a:t>○能開法に規定する技能検定試験のための事前講習</a:t>
            </a:r>
          </a:p>
          <a:p>
            <a:pPr>
              <a:defRPr/>
            </a:pPr>
            <a:r>
              <a:rPr lang="ja-JP" altLang="en-US" sz="900" dirty="0" smtClean="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建設業法施行規則に規定する登録基幹技</a:t>
            </a:r>
            <a:r>
              <a:rPr lang="ja-JP" altLang="en-US" sz="900" dirty="0">
                <a:solidFill>
                  <a:schemeClr val="tx1"/>
                </a:solidFill>
                <a:latin typeface="ＭＳ ゴシック" pitchFamily="49" charset="-128"/>
                <a:ea typeface="ＭＳ ゴシック" pitchFamily="49" charset="-128"/>
              </a:rPr>
              <a:t>能者</a:t>
            </a:r>
            <a:r>
              <a:rPr lang="ja-JP" altLang="en-US" sz="900" dirty="0" smtClean="0">
                <a:solidFill>
                  <a:schemeClr val="tx1"/>
                </a:solidFill>
                <a:latin typeface="ＭＳ ゴシック" pitchFamily="49" charset="-128"/>
                <a:ea typeface="ＭＳ ゴシック" pitchFamily="49" charset="-128"/>
              </a:rPr>
              <a:t>講習</a:t>
            </a:r>
            <a:endParaRPr lang="en-US" altLang="ja-JP" sz="900" dirty="0" smtClean="0">
              <a:solidFill>
                <a:prstClr val="black"/>
              </a:solidFill>
              <a:latin typeface="ＭＳ ゴシック" pitchFamily="49" charset="-128"/>
              <a:ea typeface="ＭＳ ゴシック" pitchFamily="49" charset="-128"/>
            </a:endParaRPr>
          </a:p>
          <a:p>
            <a:pPr>
              <a:defRPr/>
            </a:pPr>
            <a:r>
              <a:rPr lang="ja-JP" altLang="en-US" sz="900" dirty="0" smtClean="0">
                <a:solidFill>
                  <a:prstClr val="black"/>
                </a:solidFill>
                <a:latin typeface="ＭＳ ゴシック" pitchFamily="49" charset="-128"/>
                <a:ea typeface="ＭＳ ゴシック" pitchFamily="49" charset="-128"/>
              </a:rPr>
              <a:t>○</a:t>
            </a:r>
            <a:r>
              <a:rPr lang="ja-JP" altLang="en-US" sz="900" dirty="0">
                <a:solidFill>
                  <a:schemeClr val="tx1"/>
                </a:solidFill>
                <a:latin typeface="ＭＳ ゴシック" pitchFamily="49" charset="-128"/>
                <a:ea typeface="ＭＳ ゴシック" pitchFamily="49" charset="-128"/>
              </a:rPr>
              <a:t>上記以外の建設工事に直接関連する</a:t>
            </a:r>
            <a:r>
              <a:rPr lang="ja-JP" altLang="en-US" sz="900" dirty="0" smtClean="0">
                <a:solidFill>
                  <a:schemeClr val="tx1"/>
                </a:solidFill>
                <a:latin typeface="ＭＳ ゴシック" pitchFamily="49" charset="-128"/>
                <a:ea typeface="ＭＳ ゴシック" pitchFamily="49" charset="-128"/>
              </a:rPr>
              <a:t>実習　</a:t>
            </a:r>
            <a:r>
              <a:rPr lang="ja-JP" altLang="en-US" sz="900" dirty="0" smtClean="0">
                <a:solidFill>
                  <a:prstClr val="black"/>
                </a:solidFill>
                <a:latin typeface="ＭＳ ゴシック" pitchFamily="49" charset="-128"/>
                <a:ea typeface="ＭＳ ゴシック" pitchFamily="49" charset="-128"/>
              </a:rPr>
              <a:t>など</a:t>
            </a:r>
            <a:r>
              <a:rPr lang="ja-JP" altLang="en-US" sz="900" dirty="0">
                <a:solidFill>
                  <a:prstClr val="black"/>
                </a:solidFill>
                <a:latin typeface="ＭＳ ゴシック" panose="020B0609070205080204" pitchFamily="49" charset="-128"/>
                <a:ea typeface="ＭＳ ゴシック" panose="020B0609070205080204" pitchFamily="49" charset="-128"/>
              </a:rPr>
              <a:t>　</a:t>
            </a:r>
            <a:r>
              <a:rPr lang="ja-JP" altLang="en-US" sz="1100" dirty="0">
                <a:solidFill>
                  <a:prstClr val="black"/>
                </a:solidFill>
              </a:rPr>
              <a:t>　　　　　　　　　　　　　　　　　　　　 </a:t>
            </a:r>
            <a:endParaRPr lang="en-US" altLang="ja-JP" sz="1100" dirty="0">
              <a:solidFill>
                <a:prstClr val="black"/>
              </a:solidFill>
            </a:endParaRPr>
          </a:p>
        </p:txBody>
      </p:sp>
      <p:sp>
        <p:nvSpPr>
          <p:cNvPr id="14" name="正方形/長方形 13"/>
          <p:cNvSpPr/>
          <p:nvPr/>
        </p:nvSpPr>
        <p:spPr>
          <a:xfrm>
            <a:off x="5025043" y="1979315"/>
            <a:ext cx="4754285" cy="270000"/>
          </a:xfrm>
          <a:prstGeom prst="rect">
            <a:avLst/>
          </a:prstGeom>
          <a:solidFill>
            <a:srgbClr val="95B3D7"/>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smtClean="0">
                <a:solidFill>
                  <a:prstClr val="black"/>
                </a:solidFill>
                <a:latin typeface="ＭＳ ゴシック" pitchFamily="49" charset="-128"/>
                <a:ea typeface="ＭＳ ゴシック" pitchFamily="49" charset="-128"/>
              </a:rPr>
              <a:t>◆　若年者及び女性に魅力ある職場づくり事業コース</a:t>
            </a:r>
            <a:endParaRPr lang="en-US" altLang="ja-JP" sz="1200" dirty="0" smtClean="0">
              <a:solidFill>
                <a:prstClr val="black"/>
              </a:solidFill>
              <a:latin typeface="ＭＳ ゴシック" pitchFamily="49" charset="-128"/>
              <a:ea typeface="ＭＳ ゴシック" pitchFamily="49" charset="-128"/>
            </a:endParaRPr>
          </a:p>
        </p:txBody>
      </p:sp>
      <p:sp>
        <p:nvSpPr>
          <p:cNvPr id="17" name="角丸四角形 16"/>
          <p:cNvSpPr/>
          <p:nvPr/>
        </p:nvSpPr>
        <p:spPr>
          <a:xfrm>
            <a:off x="5193522" y="2667480"/>
            <a:ext cx="4538182" cy="1227477"/>
          </a:xfrm>
          <a:prstGeom prst="roundRect">
            <a:avLst/>
          </a:prstGeom>
          <a:solidFill>
            <a:srgbClr val="C6FEEF"/>
          </a:solidFill>
          <a:ln w="9525">
            <a:solidFill>
              <a:srgbClr val="8CADD4"/>
            </a:solidFill>
          </a:ln>
        </p:spPr>
        <p:style>
          <a:lnRef idx="2">
            <a:schemeClr val="accent1">
              <a:shade val="50000"/>
            </a:schemeClr>
          </a:lnRef>
          <a:fillRef idx="1">
            <a:schemeClr val="accent1"/>
          </a:fillRef>
          <a:effectRef idx="0">
            <a:schemeClr val="accent1"/>
          </a:effectRef>
          <a:fontRef idx="minor">
            <a:schemeClr val="lt1"/>
          </a:fontRef>
        </p:style>
        <p:txBody>
          <a:bodyPr lIns="72000" rIns="54000" anchor="ctr"/>
          <a:lstStyle/>
          <a:p>
            <a:pPr>
              <a:defRPr/>
            </a:pPr>
            <a:endParaRPr lang="en-US" altLang="ja-JP" sz="1000" dirty="0">
              <a:solidFill>
                <a:prstClr val="black"/>
              </a:solidFill>
              <a:latin typeface="ＭＳ ゴシック" panose="020B0609070205080204" pitchFamily="49" charset="-128"/>
              <a:ea typeface="ＭＳ ゴシック" panose="020B0609070205080204" pitchFamily="49" charset="-128"/>
            </a:endParaRPr>
          </a:p>
        </p:txBody>
      </p:sp>
      <p:sp>
        <p:nvSpPr>
          <p:cNvPr id="19" name="正方形/長方形 18"/>
          <p:cNvSpPr/>
          <p:nvPr/>
        </p:nvSpPr>
        <p:spPr>
          <a:xfrm>
            <a:off x="126342" y="4077072"/>
            <a:ext cx="4754285" cy="261272"/>
          </a:xfrm>
          <a:prstGeom prst="rect">
            <a:avLst/>
          </a:prstGeom>
          <a:solidFill>
            <a:srgbClr val="95B3D7"/>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smtClean="0">
                <a:solidFill>
                  <a:prstClr val="black"/>
                </a:solidFill>
                <a:latin typeface="ＭＳ ゴシック" pitchFamily="49" charset="-128"/>
                <a:ea typeface="ＭＳ ゴシック" pitchFamily="49" charset="-128"/>
              </a:rPr>
              <a:t>◆ 雇用</a:t>
            </a:r>
            <a:r>
              <a:rPr lang="ja-JP" altLang="en-US" sz="1200" dirty="0">
                <a:solidFill>
                  <a:prstClr val="black"/>
                </a:solidFill>
                <a:latin typeface="ＭＳ ゴシック" pitchFamily="49" charset="-128"/>
                <a:ea typeface="ＭＳ ゴシック" pitchFamily="49" charset="-128"/>
              </a:rPr>
              <a:t>管理</a:t>
            </a:r>
            <a:r>
              <a:rPr lang="ja-JP" altLang="en-US" sz="1200" dirty="0" smtClean="0">
                <a:solidFill>
                  <a:prstClr val="black"/>
                </a:solidFill>
                <a:latin typeface="ＭＳ ゴシック" pitchFamily="49" charset="-128"/>
                <a:ea typeface="ＭＳ ゴシック" pitchFamily="49" charset="-128"/>
              </a:rPr>
              <a:t>制度助成コース</a:t>
            </a:r>
            <a:endParaRPr lang="en-US" altLang="ja-JP" sz="1200" dirty="0" smtClean="0">
              <a:solidFill>
                <a:prstClr val="black"/>
              </a:solidFill>
              <a:latin typeface="ＭＳ ゴシック" pitchFamily="49" charset="-128"/>
              <a:ea typeface="ＭＳ ゴシック" pitchFamily="49" charset="-128"/>
            </a:endParaRPr>
          </a:p>
        </p:txBody>
      </p:sp>
      <p:grpSp>
        <p:nvGrpSpPr>
          <p:cNvPr id="7" name="グループ化 6"/>
          <p:cNvGrpSpPr/>
          <p:nvPr/>
        </p:nvGrpSpPr>
        <p:grpSpPr>
          <a:xfrm>
            <a:off x="5024417" y="5796000"/>
            <a:ext cx="4752570" cy="739792"/>
            <a:chOff x="5021991" y="5510266"/>
            <a:chExt cx="4752001" cy="673611"/>
          </a:xfrm>
        </p:grpSpPr>
        <p:sp>
          <p:nvSpPr>
            <p:cNvPr id="23" name="正方形/長方形 22"/>
            <p:cNvSpPr/>
            <p:nvPr/>
          </p:nvSpPr>
          <p:spPr>
            <a:xfrm>
              <a:off x="5021992" y="5510266"/>
              <a:ext cx="4752000" cy="215900"/>
            </a:xfrm>
            <a:prstGeom prst="rect">
              <a:avLst/>
            </a:prstGeom>
            <a:solidFill>
              <a:srgbClr val="95B3D7"/>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prstClr val="black"/>
                  </a:solidFill>
                  <a:latin typeface="ＭＳ ゴシック" pitchFamily="49" charset="-128"/>
                  <a:ea typeface="ＭＳ ゴシック" pitchFamily="49" charset="-128"/>
                </a:rPr>
                <a:t>◆ その他</a:t>
              </a:r>
            </a:p>
          </p:txBody>
        </p:sp>
        <p:sp>
          <p:nvSpPr>
            <p:cNvPr id="31" name="正方形/長方形 30"/>
            <p:cNvSpPr/>
            <p:nvPr/>
          </p:nvSpPr>
          <p:spPr>
            <a:xfrm>
              <a:off x="5021991" y="5510266"/>
              <a:ext cx="4752000" cy="673611"/>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tIns="36000"/>
            <a:lstStyle/>
            <a:p>
              <a:pPr>
                <a:defRPr/>
              </a:pPr>
              <a:endParaRPr lang="en-US" altLang="ja-JP" sz="1100" dirty="0">
                <a:solidFill>
                  <a:prstClr val="black"/>
                </a:solidFill>
                <a:latin typeface="ＭＳ ゴシック" pitchFamily="49" charset="-128"/>
                <a:ea typeface="ＭＳ ゴシック" pitchFamily="49" charset="-128"/>
              </a:endParaRPr>
            </a:p>
          </p:txBody>
        </p:sp>
      </p:grpSp>
      <p:sp>
        <p:nvSpPr>
          <p:cNvPr id="37" name="テキスト ボックス 36"/>
          <p:cNvSpPr txBox="1"/>
          <p:nvPr/>
        </p:nvSpPr>
        <p:spPr>
          <a:xfrm>
            <a:off x="173682" y="2291730"/>
            <a:ext cx="4635233" cy="1738938"/>
          </a:xfrm>
          <a:prstGeom prst="rect">
            <a:avLst/>
          </a:prstGeom>
          <a:noFill/>
        </p:spPr>
        <p:txBody>
          <a:bodyPr wrap="square" lIns="0" tIns="0" rIns="0" bIns="0" rtlCol="0">
            <a:spAutoFit/>
          </a:bodyPr>
          <a:lstStyle/>
          <a:p>
            <a:pPr>
              <a:defRPr/>
            </a:pPr>
            <a:r>
              <a:rPr lang="ja-JP" altLang="en-US" sz="1000" b="1" dirty="0" smtClean="0">
                <a:solidFill>
                  <a:prstClr val="black"/>
                </a:solidFill>
                <a:latin typeface="ＭＳ ゴシック" pitchFamily="49" charset="-128"/>
                <a:ea typeface="ＭＳ ゴシック" pitchFamily="49" charset="-128"/>
              </a:rPr>
              <a:t> </a:t>
            </a:r>
            <a:r>
              <a:rPr lang="ja-JP" altLang="en-US" sz="1050" b="1" u="sng" dirty="0" smtClean="0">
                <a:solidFill>
                  <a:prstClr val="black"/>
                </a:solidFill>
                <a:latin typeface="ＭＳ ゴシック" pitchFamily="49" charset="-128"/>
                <a:ea typeface="ＭＳ ゴシック" pitchFamily="49" charset="-128"/>
              </a:rPr>
              <a:t>若年労働者等の</a:t>
            </a:r>
            <a:r>
              <a:rPr lang="ja-JP" altLang="en-US" sz="1050" b="1" u="sng" dirty="0">
                <a:solidFill>
                  <a:prstClr val="black"/>
                </a:solidFill>
                <a:latin typeface="ＭＳ ゴシック" pitchFamily="49" charset="-128"/>
                <a:ea typeface="ＭＳ ゴシック" pitchFamily="49" charset="-128"/>
              </a:rPr>
              <a:t>育成と熟練技能の維持・向上を図るため</a:t>
            </a:r>
            <a:r>
              <a:rPr lang="ja-JP" altLang="en-US" sz="1050" b="1" u="sng" dirty="0" smtClean="0">
                <a:solidFill>
                  <a:prstClr val="black"/>
                </a:solidFill>
                <a:latin typeface="ＭＳ ゴシック" pitchFamily="49" charset="-128"/>
                <a:ea typeface="ＭＳ ゴシック" pitchFamily="49" charset="-128"/>
              </a:rPr>
              <a:t>、キャリア</a:t>
            </a:r>
            <a:r>
              <a:rPr lang="ja-JP" altLang="en-US" sz="1050" b="1" u="sng" dirty="0">
                <a:solidFill>
                  <a:prstClr val="black"/>
                </a:solidFill>
                <a:latin typeface="ＭＳ ゴシック" pitchFamily="49" charset="-128"/>
                <a:ea typeface="ＭＳ ゴシック" pitchFamily="49" charset="-128"/>
              </a:rPr>
              <a:t>に応じた技能実習を実施した場合に</a:t>
            </a:r>
            <a:r>
              <a:rPr lang="ja-JP" altLang="en-US" sz="1050" b="1" u="sng" dirty="0" smtClean="0">
                <a:solidFill>
                  <a:prstClr val="black"/>
                </a:solidFill>
                <a:latin typeface="ＭＳ ゴシック" pitchFamily="49" charset="-128"/>
                <a:ea typeface="ＭＳ ゴシック" pitchFamily="49" charset="-128"/>
              </a:rPr>
              <a:t>助成</a:t>
            </a:r>
            <a:endParaRPr lang="en-US" altLang="ja-JP" sz="1050" b="1" u="sng" dirty="0" smtClean="0">
              <a:solidFill>
                <a:prstClr val="black"/>
              </a:solidFill>
              <a:latin typeface="ＭＳ ゴシック" pitchFamily="49" charset="-128"/>
              <a:ea typeface="ＭＳ ゴシック" pitchFamily="49" charset="-128"/>
            </a:endParaRPr>
          </a:p>
          <a:p>
            <a:pPr>
              <a:defRPr/>
            </a:pPr>
            <a:endParaRPr lang="en-US" altLang="ja-JP" sz="1000" dirty="0" smtClean="0">
              <a:solidFill>
                <a:prstClr val="black"/>
              </a:solidFill>
              <a:latin typeface="ＭＳ ゴシック" pitchFamily="49" charset="-128"/>
              <a:ea typeface="ＭＳ ゴシック" pitchFamily="49" charset="-128"/>
            </a:endParaRPr>
          </a:p>
          <a:p>
            <a:pPr>
              <a:lnSpc>
                <a:spcPts val="600"/>
              </a:lnSpc>
              <a:defRPr/>
            </a:pPr>
            <a:endParaRPr lang="en-US" altLang="ja-JP" sz="900" dirty="0">
              <a:solidFill>
                <a:prstClr val="black"/>
              </a:solidFill>
              <a:latin typeface="ＭＳ ゴシック" pitchFamily="49" charset="-128"/>
              <a:ea typeface="ＭＳ ゴシック" pitchFamily="49" charset="-128"/>
            </a:endParaRPr>
          </a:p>
          <a:p>
            <a:pPr>
              <a:defRPr/>
            </a:pPr>
            <a:r>
              <a:rPr lang="en-US" altLang="ja-JP" sz="1000" dirty="0" smtClean="0">
                <a:solidFill>
                  <a:prstClr val="black"/>
                </a:solidFill>
                <a:latin typeface="ＭＳ ゴシック" pitchFamily="49" charset="-128"/>
                <a:ea typeface="ＭＳ ゴシック" pitchFamily="49" charset="-128"/>
              </a:rPr>
              <a:t>【</a:t>
            </a:r>
            <a:r>
              <a:rPr lang="ja-JP" altLang="en-US" sz="1000" dirty="0">
                <a:solidFill>
                  <a:prstClr val="black"/>
                </a:solidFill>
                <a:latin typeface="ＭＳ ゴシック" pitchFamily="49" charset="-128"/>
                <a:ea typeface="ＭＳ ゴシック" pitchFamily="49" charset="-128"/>
              </a:rPr>
              <a:t>助成率･額</a:t>
            </a:r>
            <a:r>
              <a:rPr lang="en-US" altLang="ja-JP" sz="1000" dirty="0">
                <a:solidFill>
                  <a:prstClr val="black"/>
                </a:solidFill>
                <a:latin typeface="ＭＳ ゴシック" pitchFamily="49" charset="-128"/>
                <a:ea typeface="ＭＳ ゴシック" pitchFamily="49" charset="-128"/>
              </a:rPr>
              <a:t>】</a:t>
            </a:r>
            <a:endParaRPr lang="en-US" altLang="ja-JP" sz="1000" dirty="0" smtClean="0">
              <a:solidFill>
                <a:prstClr val="black"/>
              </a:solidFill>
              <a:latin typeface="ＭＳ ゴシック" pitchFamily="49" charset="-128"/>
              <a:ea typeface="ＭＳ ゴシック" pitchFamily="49" charset="-128"/>
            </a:endParaRPr>
          </a:p>
          <a:p>
            <a:pPr marL="266700" indent="-266700"/>
            <a:r>
              <a:rPr lang="en-US" altLang="ja-JP" sz="900" dirty="0" smtClean="0">
                <a:latin typeface="ＭＳ ゴシック" panose="020B0609070205080204" pitchFamily="49" charset="-128"/>
                <a:ea typeface="ＭＳ ゴシック" panose="020B0609070205080204" pitchFamily="49" charset="-128"/>
              </a:rPr>
              <a:t>  20</a:t>
            </a:r>
            <a:r>
              <a:rPr lang="ja-JP" altLang="en-US" sz="900" dirty="0">
                <a:latin typeface="ＭＳ ゴシック" panose="020B0609070205080204" pitchFamily="49" charset="-128"/>
                <a:ea typeface="ＭＳ ゴシック" panose="020B0609070205080204" pitchFamily="49" charset="-128"/>
              </a:rPr>
              <a:t>人以下の中小建設事業主　　 　</a:t>
            </a:r>
            <a:endParaRPr lang="en-US" altLang="ja-JP" sz="900" dirty="0">
              <a:latin typeface="ＭＳ ゴシック" panose="020B0609070205080204" pitchFamily="49" charset="-128"/>
              <a:ea typeface="ＭＳ ゴシック" panose="020B0609070205080204" pitchFamily="49" charset="-128"/>
            </a:endParaRPr>
          </a:p>
          <a:p>
            <a:pPr marL="266700" indent="-266700"/>
            <a:r>
              <a:rPr lang="en-US" altLang="ja-JP" sz="900" dirty="0">
                <a:latin typeface="ＭＳ ゴシック" panose="020B0609070205080204" pitchFamily="49" charset="-128"/>
                <a:ea typeface="ＭＳ ゴシック" panose="020B0609070205080204" pitchFamily="49" charset="-128"/>
              </a:rPr>
              <a:t>  </a:t>
            </a:r>
            <a:r>
              <a:rPr lang="en-US" altLang="ja-JP" sz="900" dirty="0" smtClean="0">
                <a:latin typeface="ＭＳ ゴシック" panose="020B0609070205080204" pitchFamily="49" charset="-128"/>
                <a:ea typeface="ＭＳ ゴシック" panose="020B0609070205080204" pitchFamily="49" charset="-128"/>
              </a:rPr>
              <a:t>  (</a:t>
            </a:r>
            <a:r>
              <a:rPr lang="ja-JP" altLang="en-US" sz="900" dirty="0" smtClean="0">
                <a:latin typeface="ＭＳ ゴシック" panose="020B0609070205080204" pitchFamily="49" charset="-128"/>
                <a:ea typeface="ＭＳ ゴシック" panose="020B0609070205080204" pitchFamily="49" charset="-128"/>
              </a:rPr>
              <a:t>経費助成</a:t>
            </a:r>
            <a:r>
              <a:rPr lang="en-US" altLang="ja-JP" sz="900" dirty="0" smtClean="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　</a:t>
            </a:r>
            <a:r>
              <a:rPr lang="en-US" altLang="ja-JP" sz="900" dirty="0" smtClean="0">
                <a:latin typeface="ＭＳ ゴシック" panose="020B0609070205080204" pitchFamily="49" charset="-128"/>
                <a:ea typeface="ＭＳ ゴシック" panose="020B0609070205080204" pitchFamily="49" charset="-128"/>
              </a:rPr>
              <a:t>4/5</a:t>
            </a:r>
            <a:r>
              <a:rPr lang="ja-JP" altLang="en-US" sz="900" dirty="0">
                <a:latin typeface="ＭＳ ゴシック" panose="020B0609070205080204" pitchFamily="49" charset="-128"/>
                <a:ea typeface="ＭＳ ゴシック" panose="020B0609070205080204" pitchFamily="49" charset="-128"/>
              </a:rPr>
              <a:t>（生産性要件</a:t>
            </a:r>
            <a:r>
              <a:rPr lang="ja-JP" altLang="en-US" sz="900" dirty="0" smtClean="0">
                <a:latin typeface="ＭＳ ゴシック" panose="020B0609070205080204" pitchFamily="49" charset="-128"/>
                <a:ea typeface="ＭＳ ゴシック" panose="020B0609070205080204" pitchFamily="49" charset="-128"/>
              </a:rPr>
              <a:t>達成 </a:t>
            </a:r>
            <a:r>
              <a:rPr lang="en-US" altLang="ja-JP" sz="900" dirty="0" smtClean="0">
                <a:latin typeface="ＭＳ ゴシック" panose="020B0609070205080204" pitchFamily="49" charset="-128"/>
                <a:ea typeface="ＭＳ ゴシック" panose="020B0609070205080204" pitchFamily="49" charset="-128"/>
              </a:rPr>
              <a:t>9/10,</a:t>
            </a:r>
            <a:r>
              <a:rPr lang="ja-JP" altLang="en-US" sz="900" dirty="0" smtClean="0">
                <a:latin typeface="ＭＳ ゴシック" panose="020B0609070205080204" pitchFamily="49" charset="-128"/>
                <a:ea typeface="ＭＳ ゴシック" panose="020B0609070205080204" pitchFamily="49" charset="-128"/>
              </a:rPr>
              <a:t>未達成 </a:t>
            </a:r>
            <a:r>
              <a:rPr lang="en-US" altLang="ja-JP" sz="900" dirty="0" smtClean="0">
                <a:latin typeface="ＭＳ ゴシック" panose="020B0609070205080204" pitchFamily="49" charset="-128"/>
                <a:ea typeface="ＭＳ ゴシック" panose="020B0609070205080204" pitchFamily="49" charset="-128"/>
              </a:rPr>
              <a:t>3/4</a:t>
            </a:r>
            <a:r>
              <a:rPr lang="ja-JP" altLang="en-US" sz="900" dirty="0" smtClean="0">
                <a:latin typeface="ＭＳ ゴシック" panose="020B0609070205080204" pitchFamily="49" charset="-128"/>
                <a:ea typeface="ＭＳ ゴシック" panose="020B0609070205080204" pitchFamily="49" charset="-128"/>
              </a:rPr>
              <a:t> ）</a:t>
            </a:r>
            <a:endParaRPr lang="en-US" altLang="ja-JP" sz="900" dirty="0" smtClean="0">
              <a:latin typeface="ＭＳ ゴシック" panose="020B0609070205080204" pitchFamily="49" charset="-128"/>
              <a:ea typeface="ＭＳ ゴシック" panose="020B0609070205080204" pitchFamily="49" charset="-128"/>
            </a:endParaRPr>
          </a:p>
          <a:p>
            <a:pPr marL="266700" indent="-266700"/>
            <a:r>
              <a:rPr lang="ja-JP" altLang="en-US" sz="900" dirty="0">
                <a:latin typeface="ＭＳ ゴシック" panose="020B0609070205080204" pitchFamily="49" charset="-128"/>
                <a:ea typeface="ＭＳ ゴシック" panose="020B0609070205080204" pitchFamily="49" charset="-128"/>
              </a:rPr>
              <a:t>　</a:t>
            </a:r>
            <a:r>
              <a:rPr lang="ja-JP" altLang="en-US" sz="900" dirty="0" smtClean="0">
                <a:latin typeface="ＭＳ ゴシック" panose="020B0609070205080204" pitchFamily="49" charset="-128"/>
                <a:ea typeface="ＭＳ ゴシック" panose="020B0609070205080204" pitchFamily="49" charset="-128"/>
              </a:rPr>
              <a:t>  </a:t>
            </a:r>
            <a:r>
              <a:rPr lang="en-US" altLang="ja-JP" sz="9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賃金助成</a:t>
            </a:r>
            <a:r>
              <a:rPr lang="en-US" altLang="ja-JP" sz="9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  日額 </a:t>
            </a:r>
            <a:r>
              <a:rPr lang="en-US" altLang="ja-JP" sz="900" dirty="0" smtClean="0">
                <a:latin typeface="ＭＳ ゴシック" panose="020B0609070205080204" pitchFamily="49" charset="-128"/>
                <a:ea typeface="ＭＳ ゴシック" panose="020B0609070205080204" pitchFamily="49" charset="-128"/>
              </a:rPr>
              <a:t>8,000</a:t>
            </a:r>
            <a:r>
              <a:rPr lang="ja-JP" altLang="en-US" sz="900" dirty="0">
                <a:latin typeface="ＭＳ ゴシック" panose="020B0609070205080204" pitchFamily="49" charset="-128"/>
                <a:ea typeface="ＭＳ ゴシック" panose="020B0609070205080204" pitchFamily="49" charset="-128"/>
              </a:rPr>
              <a:t>円（生産性要件</a:t>
            </a:r>
            <a:r>
              <a:rPr lang="ja-JP" altLang="en-US" sz="900" dirty="0" smtClean="0">
                <a:latin typeface="ＭＳ ゴシック" panose="020B0609070205080204" pitchFamily="49" charset="-128"/>
                <a:ea typeface="ＭＳ ゴシック" panose="020B0609070205080204" pitchFamily="49" charset="-128"/>
              </a:rPr>
              <a:t>達成 </a:t>
            </a:r>
            <a:r>
              <a:rPr lang="en-US" altLang="ja-JP" sz="900" dirty="0" smtClean="0">
                <a:latin typeface="ＭＳ ゴシック" panose="020B0609070205080204" pitchFamily="49" charset="-128"/>
                <a:ea typeface="ＭＳ ゴシック" panose="020B0609070205080204" pitchFamily="49" charset="-128"/>
              </a:rPr>
              <a:t>9,600</a:t>
            </a:r>
            <a:r>
              <a:rPr lang="ja-JP" altLang="en-US" sz="900" dirty="0">
                <a:latin typeface="ＭＳ ゴシック" panose="020B0609070205080204" pitchFamily="49" charset="-128"/>
                <a:ea typeface="ＭＳ ゴシック" panose="020B0609070205080204" pitchFamily="49" charset="-128"/>
              </a:rPr>
              <a:t>円、</a:t>
            </a:r>
            <a:r>
              <a:rPr lang="ja-JP" altLang="en-US" sz="900" dirty="0" smtClean="0">
                <a:latin typeface="ＭＳ ゴシック" panose="020B0609070205080204" pitchFamily="49" charset="-128"/>
                <a:ea typeface="ＭＳ ゴシック" panose="020B0609070205080204" pitchFamily="49" charset="-128"/>
              </a:rPr>
              <a:t>未達成 </a:t>
            </a:r>
            <a:r>
              <a:rPr lang="en-US" altLang="ja-JP" sz="900" dirty="0" smtClean="0">
                <a:latin typeface="ＭＳ ゴシック" panose="020B0609070205080204" pitchFamily="49" charset="-128"/>
                <a:ea typeface="ＭＳ ゴシック" panose="020B0609070205080204" pitchFamily="49" charset="-128"/>
              </a:rPr>
              <a:t>7,600</a:t>
            </a:r>
            <a:r>
              <a:rPr lang="ja-JP" altLang="en-US" sz="900" dirty="0">
                <a:latin typeface="ＭＳ ゴシック" panose="020B0609070205080204" pitchFamily="49" charset="-128"/>
                <a:ea typeface="ＭＳ ゴシック" panose="020B0609070205080204" pitchFamily="49" charset="-128"/>
              </a:rPr>
              <a:t>円）</a:t>
            </a:r>
            <a:endParaRPr lang="en-US" altLang="ja-JP" sz="900" b="1" dirty="0">
              <a:latin typeface="ＭＳ ゴシック" panose="020B0609070205080204" pitchFamily="49" charset="-128"/>
              <a:ea typeface="ＭＳ ゴシック" panose="020B0609070205080204" pitchFamily="49" charset="-128"/>
            </a:endParaRPr>
          </a:p>
          <a:p>
            <a:pPr marL="266700" indent="-266700"/>
            <a:r>
              <a:rPr lang="ja-JP" altLang="en-US" sz="900" dirty="0" smtClean="0">
                <a:latin typeface="ＭＳ ゴシック" panose="020B0609070205080204" pitchFamily="49" charset="-128"/>
                <a:ea typeface="ＭＳ ゴシック" panose="020B0609070205080204" pitchFamily="49" charset="-128"/>
              </a:rPr>
              <a:t>  中小</a:t>
            </a:r>
            <a:r>
              <a:rPr lang="ja-JP" altLang="en-US" sz="900" dirty="0">
                <a:latin typeface="ＭＳ ゴシック" panose="020B0609070205080204" pitchFamily="49" charset="-128"/>
                <a:ea typeface="ＭＳ ゴシック" panose="020B0609070205080204" pitchFamily="49" charset="-128"/>
              </a:rPr>
              <a:t>建設事業主（</a:t>
            </a:r>
            <a:r>
              <a:rPr lang="en-US" altLang="ja-JP" sz="900" dirty="0">
                <a:latin typeface="ＭＳ ゴシック" panose="020B0609070205080204" pitchFamily="49" charset="-128"/>
                <a:ea typeface="ＭＳ ゴシック" panose="020B0609070205080204" pitchFamily="49" charset="-128"/>
              </a:rPr>
              <a:t>20</a:t>
            </a:r>
            <a:r>
              <a:rPr lang="ja-JP" altLang="en-US" sz="900" dirty="0">
                <a:latin typeface="ＭＳ ゴシック" panose="020B0609070205080204" pitchFamily="49" charset="-128"/>
                <a:ea typeface="ＭＳ ゴシック" panose="020B0609070205080204" pitchFamily="49" charset="-128"/>
              </a:rPr>
              <a:t>人以下建設事業主は除く）　　</a:t>
            </a:r>
            <a:endParaRPr lang="en-US" altLang="ja-JP" sz="900" dirty="0">
              <a:latin typeface="ＭＳ ゴシック" panose="020B0609070205080204" pitchFamily="49" charset="-128"/>
              <a:ea typeface="ＭＳ ゴシック" panose="020B0609070205080204" pitchFamily="49" charset="-128"/>
            </a:endParaRPr>
          </a:p>
          <a:p>
            <a:pPr marL="266700" indent="-266700"/>
            <a:r>
              <a:rPr lang="ja-JP" altLang="en-US" sz="900" dirty="0">
                <a:latin typeface="ＭＳ ゴシック" panose="020B0609070205080204" pitchFamily="49" charset="-128"/>
                <a:ea typeface="ＭＳ ゴシック" panose="020B0609070205080204" pitchFamily="49" charset="-128"/>
              </a:rPr>
              <a:t>　</a:t>
            </a:r>
            <a:r>
              <a:rPr lang="ja-JP" altLang="en-US" sz="900" dirty="0" smtClean="0">
                <a:latin typeface="ＭＳ ゴシック" panose="020B0609070205080204" pitchFamily="49" charset="-128"/>
                <a:ea typeface="ＭＳ ゴシック" panose="020B0609070205080204" pitchFamily="49" charset="-128"/>
              </a:rPr>
              <a:t>  </a:t>
            </a:r>
            <a:r>
              <a:rPr lang="en-US" altLang="ja-JP" sz="9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経費助成</a:t>
            </a:r>
            <a:r>
              <a:rPr lang="en-US" altLang="ja-JP" sz="9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  </a:t>
            </a:r>
            <a:r>
              <a:rPr lang="en-US" altLang="ja-JP" sz="900" dirty="0">
                <a:latin typeface="ＭＳ ゴシック" panose="020B0609070205080204" pitchFamily="49" charset="-128"/>
                <a:ea typeface="ＭＳ ゴシック" panose="020B0609070205080204" pitchFamily="49" charset="-128"/>
              </a:rPr>
              <a:t>2/3</a:t>
            </a:r>
            <a:r>
              <a:rPr lang="ja-JP" altLang="en-US" sz="900" dirty="0">
                <a:latin typeface="ＭＳ ゴシック" panose="020B0609070205080204" pitchFamily="49" charset="-128"/>
                <a:ea typeface="ＭＳ ゴシック" panose="020B0609070205080204" pitchFamily="49" charset="-128"/>
              </a:rPr>
              <a:t>（生産性要件</a:t>
            </a:r>
            <a:r>
              <a:rPr lang="ja-JP" altLang="en-US" sz="900" dirty="0" smtClean="0">
                <a:latin typeface="ＭＳ ゴシック" panose="020B0609070205080204" pitchFamily="49" charset="-128"/>
                <a:ea typeface="ＭＳ ゴシック" panose="020B0609070205080204" pitchFamily="49" charset="-128"/>
              </a:rPr>
              <a:t>達成 </a:t>
            </a:r>
            <a:r>
              <a:rPr lang="en-US" altLang="ja-JP" sz="900" dirty="0" smtClean="0">
                <a:latin typeface="ＭＳ ゴシック" panose="020B0609070205080204" pitchFamily="49" charset="-128"/>
                <a:ea typeface="ＭＳ ゴシック" panose="020B0609070205080204" pitchFamily="49" charset="-128"/>
              </a:rPr>
              <a:t>3/4,</a:t>
            </a:r>
            <a:r>
              <a:rPr lang="ja-JP" altLang="en-US" sz="900" dirty="0" smtClean="0">
                <a:latin typeface="ＭＳ ゴシック" panose="020B0609070205080204" pitchFamily="49" charset="-128"/>
                <a:ea typeface="ＭＳ ゴシック" panose="020B0609070205080204" pitchFamily="49" charset="-128"/>
              </a:rPr>
              <a:t>未達成 </a:t>
            </a:r>
            <a:r>
              <a:rPr lang="en-US" altLang="ja-JP" sz="900" dirty="0" smtClean="0">
                <a:latin typeface="ＭＳ ゴシック" panose="020B0609070205080204" pitchFamily="49" charset="-128"/>
                <a:ea typeface="ＭＳ ゴシック" panose="020B0609070205080204" pitchFamily="49" charset="-128"/>
              </a:rPr>
              <a:t>3/5</a:t>
            </a:r>
            <a:r>
              <a:rPr lang="en-US" altLang="ja-JP" sz="900" dirty="0">
                <a:latin typeface="ＭＳ ゴシック" panose="020B0609070205080204" pitchFamily="49" charset="-128"/>
                <a:ea typeface="ＭＳ ゴシック" panose="020B0609070205080204" pitchFamily="49" charset="-128"/>
              </a:rPr>
              <a:t>)</a:t>
            </a:r>
          </a:p>
          <a:p>
            <a:pPr marL="266700" indent="-266700"/>
            <a:r>
              <a:rPr lang="ja-JP" altLang="en-US" sz="900" dirty="0">
                <a:latin typeface="ＭＳ ゴシック" panose="020B0609070205080204" pitchFamily="49" charset="-128"/>
                <a:ea typeface="ＭＳ ゴシック" panose="020B0609070205080204" pitchFamily="49" charset="-128"/>
              </a:rPr>
              <a:t>　 </a:t>
            </a:r>
            <a:r>
              <a:rPr lang="ja-JP" altLang="en-US" sz="900" dirty="0" smtClean="0">
                <a:latin typeface="ＭＳ ゴシック" panose="020B0609070205080204" pitchFamily="49" charset="-128"/>
                <a:ea typeface="ＭＳ ゴシック" panose="020B0609070205080204" pitchFamily="49" charset="-128"/>
              </a:rPr>
              <a:t> </a:t>
            </a:r>
            <a:r>
              <a:rPr lang="en-US" altLang="ja-JP" sz="9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賃金助成</a:t>
            </a:r>
            <a:r>
              <a:rPr lang="en-US" altLang="ja-JP" sz="9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  日額 </a:t>
            </a:r>
            <a:r>
              <a:rPr lang="en-US" altLang="ja-JP" sz="900" dirty="0" smtClean="0">
                <a:latin typeface="ＭＳ ゴシック" panose="020B0609070205080204" pitchFamily="49" charset="-128"/>
                <a:ea typeface="ＭＳ ゴシック" panose="020B0609070205080204" pitchFamily="49" charset="-128"/>
              </a:rPr>
              <a:t>7,000</a:t>
            </a:r>
            <a:r>
              <a:rPr lang="ja-JP" altLang="en-US" sz="900" dirty="0">
                <a:latin typeface="ＭＳ ゴシック" panose="020B0609070205080204" pitchFamily="49" charset="-128"/>
                <a:ea typeface="ＭＳ ゴシック" panose="020B0609070205080204" pitchFamily="49" charset="-128"/>
              </a:rPr>
              <a:t>円（生産性要件</a:t>
            </a:r>
            <a:r>
              <a:rPr lang="ja-JP" altLang="en-US" sz="900" dirty="0" smtClean="0">
                <a:latin typeface="ＭＳ ゴシック" panose="020B0609070205080204" pitchFamily="49" charset="-128"/>
                <a:ea typeface="ＭＳ ゴシック" panose="020B0609070205080204" pitchFamily="49" charset="-128"/>
              </a:rPr>
              <a:t>達成 </a:t>
            </a:r>
            <a:r>
              <a:rPr lang="en-US" altLang="ja-JP" sz="900" dirty="0" smtClean="0">
                <a:latin typeface="ＭＳ ゴシック" panose="020B0609070205080204" pitchFamily="49" charset="-128"/>
                <a:ea typeface="ＭＳ ゴシック" panose="020B0609070205080204" pitchFamily="49" charset="-128"/>
              </a:rPr>
              <a:t>8,400</a:t>
            </a:r>
            <a:r>
              <a:rPr lang="ja-JP" altLang="en-US" sz="900" dirty="0">
                <a:latin typeface="ＭＳ ゴシック" panose="020B0609070205080204" pitchFamily="49" charset="-128"/>
                <a:ea typeface="ＭＳ ゴシック" panose="020B0609070205080204" pitchFamily="49" charset="-128"/>
              </a:rPr>
              <a:t>円、</a:t>
            </a:r>
            <a:r>
              <a:rPr lang="ja-JP" altLang="en-US" sz="900" dirty="0" smtClean="0">
                <a:latin typeface="ＭＳ ゴシック" panose="020B0609070205080204" pitchFamily="49" charset="-128"/>
                <a:ea typeface="ＭＳ ゴシック" panose="020B0609070205080204" pitchFamily="49" charset="-128"/>
              </a:rPr>
              <a:t>未達成 </a:t>
            </a:r>
            <a:r>
              <a:rPr lang="en-US" altLang="ja-JP" sz="900" dirty="0" smtClean="0">
                <a:latin typeface="ＭＳ ゴシック" panose="020B0609070205080204" pitchFamily="49" charset="-128"/>
                <a:ea typeface="ＭＳ ゴシック" panose="020B0609070205080204" pitchFamily="49" charset="-128"/>
              </a:rPr>
              <a:t>6,650</a:t>
            </a:r>
            <a:r>
              <a:rPr lang="ja-JP" altLang="en-US" sz="900" dirty="0">
                <a:latin typeface="ＭＳ ゴシック" panose="020B0609070205080204" pitchFamily="49" charset="-128"/>
                <a:ea typeface="ＭＳ ゴシック" panose="020B0609070205080204" pitchFamily="49" charset="-128"/>
              </a:rPr>
              <a:t>円）</a:t>
            </a:r>
            <a:endParaRPr lang="en-US" altLang="ja-JP" sz="900" b="1" dirty="0">
              <a:latin typeface="ＭＳ ゴシック" panose="020B0609070205080204" pitchFamily="49" charset="-128"/>
              <a:ea typeface="ＭＳ ゴシック" panose="020B0609070205080204" pitchFamily="49" charset="-128"/>
            </a:endParaRPr>
          </a:p>
          <a:p>
            <a:pPr>
              <a:defRPr/>
            </a:pPr>
            <a:r>
              <a:rPr lang="ja-JP" altLang="en-US" sz="900" dirty="0" smtClean="0">
                <a:solidFill>
                  <a:prstClr val="black"/>
                </a:solidFill>
                <a:latin typeface="ＭＳ ゴシック" pitchFamily="49" charset="-128"/>
                <a:ea typeface="ＭＳ ゴシック" pitchFamily="49" charset="-128"/>
              </a:rPr>
              <a:t>  中小建設事業主以外は </a:t>
            </a:r>
            <a:r>
              <a:rPr lang="en-US" altLang="ja-JP" sz="900" dirty="0" smtClean="0">
                <a:solidFill>
                  <a:prstClr val="black"/>
                </a:solidFill>
                <a:latin typeface="ＭＳ ゴシック" pitchFamily="49" charset="-128"/>
                <a:ea typeface="ＭＳ ゴシック" pitchFamily="49" charset="-128"/>
              </a:rPr>
              <a:t>1/2</a:t>
            </a:r>
            <a:r>
              <a:rPr lang="ja-JP" altLang="en-US" sz="900" dirty="0">
                <a:latin typeface="ＭＳ ゴシック" panose="020B0609070205080204" pitchFamily="49" charset="-128"/>
                <a:ea typeface="ＭＳ ゴシック" panose="020B0609070205080204" pitchFamily="49" charset="-128"/>
              </a:rPr>
              <a:t>（生産性要件</a:t>
            </a:r>
            <a:r>
              <a:rPr lang="ja-JP" altLang="en-US" sz="900" dirty="0" smtClean="0">
                <a:latin typeface="ＭＳ ゴシック" panose="020B0609070205080204" pitchFamily="49" charset="-128"/>
                <a:ea typeface="ＭＳ ゴシック" panose="020B0609070205080204" pitchFamily="49" charset="-128"/>
              </a:rPr>
              <a:t>達成 </a:t>
            </a:r>
            <a:r>
              <a:rPr lang="en-US" altLang="ja-JP" sz="900" dirty="0" smtClean="0">
                <a:latin typeface="ＭＳ ゴシック" panose="020B0609070205080204" pitchFamily="49" charset="-128"/>
                <a:ea typeface="ＭＳ ゴシック" panose="020B0609070205080204" pitchFamily="49" charset="-128"/>
              </a:rPr>
              <a:t>3/5</a:t>
            </a:r>
            <a:r>
              <a:rPr lang="en-US" altLang="ja-JP" sz="900" dirty="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未達成 </a:t>
            </a:r>
            <a:r>
              <a:rPr lang="en-US" altLang="ja-JP" sz="900" dirty="0" smtClean="0">
                <a:latin typeface="ＭＳ ゴシック" panose="020B0609070205080204" pitchFamily="49" charset="-128"/>
                <a:ea typeface="ＭＳ ゴシック" panose="020B0609070205080204" pitchFamily="49" charset="-128"/>
              </a:rPr>
              <a:t>9/20)</a:t>
            </a:r>
            <a:r>
              <a:rPr lang="en-US" altLang="ja-JP" sz="900" dirty="0">
                <a:solidFill>
                  <a:prstClr val="black"/>
                </a:solidFill>
                <a:latin typeface="ＭＳ ゴシック" pitchFamily="49" charset="-128"/>
                <a:ea typeface="ＭＳ ゴシック" pitchFamily="49" charset="-128"/>
              </a:rPr>
              <a:t>(</a:t>
            </a:r>
            <a:r>
              <a:rPr lang="ja-JP" altLang="en-US" sz="900" dirty="0" smtClean="0">
                <a:solidFill>
                  <a:prstClr val="black"/>
                </a:solidFill>
                <a:latin typeface="ＭＳ ゴシック" pitchFamily="49" charset="-128"/>
                <a:ea typeface="ＭＳ ゴシック" pitchFamily="49" charset="-128"/>
              </a:rPr>
              <a:t>女性</a:t>
            </a:r>
            <a:r>
              <a:rPr lang="ja-JP" altLang="en-US" sz="900" dirty="0">
                <a:solidFill>
                  <a:prstClr val="black"/>
                </a:solidFill>
                <a:latin typeface="ＭＳ ゴシック" pitchFamily="49" charset="-128"/>
                <a:ea typeface="ＭＳ ゴシック" pitchFamily="49" charset="-128"/>
              </a:rPr>
              <a:t>が</a:t>
            </a:r>
            <a:r>
              <a:rPr lang="ja-JP" altLang="en-US" sz="900" dirty="0" smtClean="0">
                <a:solidFill>
                  <a:prstClr val="black"/>
                </a:solidFill>
                <a:latin typeface="ＭＳ ゴシック" pitchFamily="49" charset="-128"/>
                <a:ea typeface="ＭＳ ゴシック" pitchFamily="49" charset="-128"/>
              </a:rPr>
              <a:t>対象</a:t>
            </a:r>
            <a:r>
              <a:rPr lang="ja-JP" altLang="en-US" sz="900" dirty="0">
                <a:solidFill>
                  <a:prstClr val="black"/>
                </a:solidFill>
                <a:latin typeface="ＭＳ ゴシック" pitchFamily="49" charset="-128"/>
                <a:ea typeface="ＭＳ ゴシック" pitchFamily="49" charset="-128"/>
              </a:rPr>
              <a:t>の</a:t>
            </a:r>
            <a:r>
              <a:rPr lang="ja-JP" altLang="en-US" sz="900" dirty="0" smtClean="0">
                <a:solidFill>
                  <a:prstClr val="black"/>
                </a:solidFill>
                <a:latin typeface="ＭＳ ゴシック" pitchFamily="49" charset="-128"/>
                <a:ea typeface="ＭＳ ゴシック" pitchFamily="49" charset="-128"/>
              </a:rPr>
              <a:t>場合のみ</a:t>
            </a:r>
            <a:r>
              <a:rPr lang="en-US" altLang="ja-JP" sz="900" dirty="0" smtClean="0">
                <a:solidFill>
                  <a:prstClr val="black"/>
                </a:solidFill>
                <a:latin typeface="ＭＳ ゴシック" pitchFamily="49" charset="-128"/>
                <a:ea typeface="ＭＳ ゴシック" pitchFamily="49" charset="-128"/>
              </a:rPr>
              <a:t>)</a:t>
            </a:r>
            <a:endParaRPr lang="en-US" altLang="ja-JP" sz="900" dirty="0">
              <a:solidFill>
                <a:prstClr val="black"/>
              </a:solidFill>
              <a:latin typeface="ＭＳ ゴシック" pitchFamily="49" charset="-128"/>
              <a:ea typeface="ＭＳ ゴシック" pitchFamily="49" charset="-128"/>
            </a:endParaRPr>
          </a:p>
        </p:txBody>
      </p:sp>
      <p:sp>
        <p:nvSpPr>
          <p:cNvPr id="41" name="テキスト ボックス 40"/>
          <p:cNvSpPr txBox="1"/>
          <p:nvPr/>
        </p:nvSpPr>
        <p:spPr>
          <a:xfrm>
            <a:off x="5097086" y="6048001"/>
            <a:ext cx="4705365" cy="754053"/>
          </a:xfrm>
          <a:prstGeom prst="rect">
            <a:avLst/>
          </a:prstGeom>
          <a:noFill/>
        </p:spPr>
        <p:txBody>
          <a:bodyPr wrap="square" rtlCol="0">
            <a:spAutoFit/>
          </a:bodyPr>
          <a:lstStyle/>
          <a:p>
            <a:pPr>
              <a:defRPr/>
            </a:pPr>
            <a:r>
              <a:rPr lang="ja-JP" altLang="en-US" sz="1050" b="1" dirty="0">
                <a:solidFill>
                  <a:prstClr val="black"/>
                </a:solidFill>
                <a:latin typeface="ＭＳ ゴシック" pitchFamily="49" charset="-128"/>
                <a:ea typeface="ＭＳ ゴシック" pitchFamily="49" charset="-128"/>
              </a:rPr>
              <a:t>　</a:t>
            </a:r>
            <a:r>
              <a:rPr lang="ja-JP" altLang="en-US" sz="1050" b="1" u="sng" dirty="0" smtClean="0">
                <a:solidFill>
                  <a:prstClr val="black"/>
                </a:solidFill>
                <a:latin typeface="ＭＳ ゴシック" pitchFamily="49" charset="-128"/>
                <a:ea typeface="ＭＳ ゴシック" pitchFamily="49" charset="-128"/>
              </a:rPr>
              <a:t>広域的</a:t>
            </a:r>
            <a:r>
              <a:rPr lang="ja-JP" altLang="en-US" sz="1050" b="1" u="sng" dirty="0">
                <a:solidFill>
                  <a:prstClr val="black"/>
                </a:solidFill>
                <a:latin typeface="ＭＳ ゴシック" pitchFamily="49" charset="-128"/>
                <a:ea typeface="ＭＳ ゴシック" pitchFamily="49" charset="-128"/>
              </a:rPr>
              <a:t>な職業訓練の推進活動や、被災三県における作業員宿舎等の</a:t>
            </a:r>
            <a:r>
              <a:rPr lang="ja-JP" altLang="en-US" sz="1050" b="1" u="sng" dirty="0" smtClean="0">
                <a:solidFill>
                  <a:prstClr val="black"/>
                </a:solidFill>
                <a:latin typeface="ＭＳ ゴシック" pitchFamily="49" charset="-128"/>
                <a:ea typeface="ＭＳ ゴシック" pitchFamily="49" charset="-128"/>
              </a:rPr>
              <a:t>確保、建設</a:t>
            </a:r>
            <a:r>
              <a:rPr lang="ja-JP" altLang="en-US" sz="1050" b="1" u="sng" dirty="0">
                <a:solidFill>
                  <a:prstClr val="black"/>
                </a:solidFill>
                <a:latin typeface="ＭＳ ゴシック" pitchFamily="49" charset="-128"/>
                <a:ea typeface="ＭＳ ゴシック" pitchFamily="49" charset="-128"/>
              </a:rPr>
              <a:t>現場の女性専用トイレ・更衣室の整備に</a:t>
            </a:r>
            <a:r>
              <a:rPr lang="ja-JP" altLang="en-US" sz="1050" b="1" u="sng" dirty="0" smtClean="0">
                <a:solidFill>
                  <a:prstClr val="black"/>
                </a:solidFill>
                <a:latin typeface="ＭＳ ゴシック" pitchFamily="49" charset="-128"/>
                <a:ea typeface="ＭＳ ゴシック" pitchFamily="49" charset="-128"/>
              </a:rPr>
              <a:t>対して助成</a:t>
            </a:r>
            <a:endParaRPr lang="en-US" altLang="ja-JP" sz="1050" b="1" u="sng" dirty="0">
              <a:solidFill>
                <a:prstClr val="black"/>
              </a:solidFill>
              <a:latin typeface="ＭＳ ゴシック" pitchFamily="49" charset="-128"/>
              <a:ea typeface="ＭＳ ゴシック" pitchFamily="49" charset="-128"/>
            </a:endParaRPr>
          </a:p>
          <a:p>
            <a:pPr>
              <a:defRPr/>
            </a:pPr>
            <a:endParaRPr lang="en-US" altLang="ja-JP" sz="1100" dirty="0">
              <a:solidFill>
                <a:prstClr val="black"/>
              </a:solidFill>
              <a:latin typeface="ＭＳ ゴシック" pitchFamily="49" charset="-128"/>
              <a:ea typeface="ＭＳ ゴシック" pitchFamily="49" charset="-128"/>
            </a:endParaRPr>
          </a:p>
          <a:p>
            <a:pPr>
              <a:defRPr/>
            </a:pPr>
            <a:r>
              <a:rPr lang="ja-JP" altLang="en-US" sz="1000" dirty="0" smtClean="0">
                <a:solidFill>
                  <a:prstClr val="black"/>
                </a:solidFill>
                <a:latin typeface="ＭＳ ゴシック" pitchFamily="49" charset="-128"/>
                <a:ea typeface="ＭＳ ゴシック" pitchFamily="49" charset="-128"/>
              </a:rPr>
              <a:t>　　</a:t>
            </a:r>
            <a:r>
              <a:rPr lang="en-US" altLang="ja-JP" sz="1000" dirty="0" smtClean="0">
                <a:solidFill>
                  <a:prstClr val="black"/>
                </a:solidFill>
                <a:latin typeface="ＭＳ ゴシック" pitchFamily="49" charset="-128"/>
                <a:ea typeface="ＭＳ ゴシック" pitchFamily="49" charset="-128"/>
              </a:rPr>
              <a:t>※</a:t>
            </a:r>
            <a:r>
              <a:rPr lang="ja-JP" altLang="en-US" sz="1000" dirty="0" smtClean="0">
                <a:solidFill>
                  <a:prstClr val="black"/>
                </a:solidFill>
                <a:latin typeface="ＭＳ ゴシック" pitchFamily="49" charset="-128"/>
                <a:ea typeface="ＭＳ ゴシック" pitchFamily="49" charset="-128"/>
              </a:rPr>
              <a:t>　</a:t>
            </a:r>
            <a:r>
              <a:rPr lang="ja-JP" altLang="en-US" sz="1000" dirty="0" smtClean="0">
                <a:latin typeface="ＭＳ ゴシック" panose="020B0609070205080204" pitchFamily="49" charset="-128"/>
                <a:ea typeface="ＭＳ ゴシック" panose="020B0609070205080204" pitchFamily="49" charset="-128"/>
              </a:rPr>
              <a:t>生産性</a:t>
            </a:r>
            <a:r>
              <a:rPr lang="ja-JP" altLang="en-US" sz="1000" dirty="0">
                <a:latin typeface="ＭＳ ゴシック" panose="020B0609070205080204" pitchFamily="49" charset="-128"/>
                <a:ea typeface="ＭＳ ゴシック" panose="020B0609070205080204" pitchFamily="49" charset="-128"/>
              </a:rPr>
              <a:t>要件</a:t>
            </a:r>
            <a:r>
              <a:rPr lang="ja-JP" altLang="en-US" sz="1000" dirty="0" smtClean="0">
                <a:latin typeface="ＭＳ ゴシック" panose="020B0609070205080204" pitchFamily="49" charset="-128"/>
                <a:ea typeface="ＭＳ ゴシック" panose="020B0609070205080204" pitchFamily="49" charset="-128"/>
              </a:rPr>
              <a:t>：</a:t>
            </a:r>
            <a:r>
              <a:rPr lang="en-US" altLang="ja-JP" sz="1000" dirty="0" smtClean="0">
                <a:latin typeface="ＭＳ ゴシック" panose="020B0609070205080204" pitchFamily="49" charset="-128"/>
                <a:ea typeface="ＭＳ ゴシック" panose="020B0609070205080204" pitchFamily="49" charset="-128"/>
              </a:rPr>
              <a:t>3</a:t>
            </a:r>
            <a:r>
              <a:rPr lang="ja-JP" altLang="en-US" sz="1000" dirty="0" smtClean="0">
                <a:latin typeface="ＭＳ ゴシック" panose="020B0609070205080204" pitchFamily="49" charset="-128"/>
                <a:ea typeface="ＭＳ ゴシック" panose="020B0609070205080204" pitchFamily="49" charset="-128"/>
              </a:rPr>
              <a:t>年間</a:t>
            </a:r>
            <a:r>
              <a:rPr lang="ja-JP" altLang="en-US" sz="1000" dirty="0">
                <a:latin typeface="ＭＳ ゴシック" panose="020B0609070205080204" pitchFamily="49" charset="-128"/>
                <a:ea typeface="ＭＳ ゴシック" panose="020B0609070205080204" pitchFamily="49" charset="-128"/>
              </a:rPr>
              <a:t>の生産性伸び率</a:t>
            </a:r>
            <a:r>
              <a:rPr lang="en-US" altLang="ja-JP" sz="1000" dirty="0">
                <a:latin typeface="ＭＳ ゴシック" panose="020B0609070205080204" pitchFamily="49" charset="-128"/>
                <a:ea typeface="ＭＳ ゴシック" panose="020B0609070205080204" pitchFamily="49" charset="-128"/>
              </a:rPr>
              <a:t>6</a:t>
            </a:r>
            <a:r>
              <a:rPr lang="ja-JP" altLang="en-US" sz="1000" dirty="0">
                <a:latin typeface="ＭＳ ゴシック" panose="020B0609070205080204" pitchFamily="49" charset="-128"/>
                <a:ea typeface="ＭＳ ゴシック" panose="020B0609070205080204" pitchFamily="49" charset="-128"/>
              </a:rPr>
              <a:t>％（年平均</a:t>
            </a:r>
            <a:r>
              <a:rPr lang="en-US" altLang="ja-JP" sz="1000" dirty="0">
                <a:latin typeface="ＭＳ ゴシック" panose="020B0609070205080204" pitchFamily="49" charset="-128"/>
                <a:ea typeface="ＭＳ ゴシック" panose="020B0609070205080204" pitchFamily="49" charset="-128"/>
              </a:rPr>
              <a:t>2</a:t>
            </a:r>
            <a:r>
              <a:rPr lang="ja-JP" altLang="en-US" sz="1000" dirty="0">
                <a:latin typeface="ＭＳ ゴシック" panose="020B0609070205080204" pitchFamily="49" charset="-128"/>
                <a:ea typeface="ＭＳ ゴシック" panose="020B0609070205080204" pitchFamily="49" charset="-128"/>
              </a:rPr>
              <a:t>％）を</a:t>
            </a:r>
            <a:r>
              <a:rPr lang="ja-JP" altLang="en-US" sz="1000" dirty="0" smtClean="0">
                <a:latin typeface="ＭＳ ゴシック" panose="020B0609070205080204" pitchFamily="49" charset="-128"/>
                <a:ea typeface="ＭＳ ゴシック" panose="020B0609070205080204" pitchFamily="49" charset="-128"/>
              </a:rPr>
              <a:t>要件</a:t>
            </a:r>
            <a:endParaRPr lang="en-US" altLang="ja-JP" sz="1000" dirty="0">
              <a:latin typeface="ＭＳ ゴシック" panose="020B0609070205080204" pitchFamily="49" charset="-128"/>
              <a:ea typeface="ＭＳ ゴシック" panose="020B0609070205080204" pitchFamily="49" charset="-128"/>
            </a:endParaRPr>
          </a:p>
        </p:txBody>
      </p:sp>
      <p:sp>
        <p:nvSpPr>
          <p:cNvPr id="42" name="正方形/長方形 41"/>
          <p:cNvSpPr/>
          <p:nvPr/>
        </p:nvSpPr>
        <p:spPr>
          <a:xfrm>
            <a:off x="5035101" y="972000"/>
            <a:ext cx="4754285" cy="270000"/>
          </a:xfrm>
          <a:prstGeom prst="rect">
            <a:avLst/>
          </a:prstGeom>
          <a:solidFill>
            <a:srgbClr val="95B3D7"/>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smtClean="0">
                <a:solidFill>
                  <a:prstClr val="black"/>
                </a:solidFill>
                <a:latin typeface="ＭＳ ゴシック" pitchFamily="49" charset="-128"/>
                <a:ea typeface="ＭＳ ゴシック" pitchFamily="49" charset="-128"/>
              </a:rPr>
              <a:t>◆ 建設業　若年・女性労働者向けトライアル雇用助成コース</a:t>
            </a:r>
            <a:endParaRPr lang="en-US" altLang="ja-JP" sz="1200" dirty="0" smtClean="0">
              <a:solidFill>
                <a:prstClr val="black"/>
              </a:solidFill>
              <a:latin typeface="ＭＳ ゴシック" pitchFamily="49" charset="-128"/>
              <a:ea typeface="ＭＳ ゴシック" pitchFamily="49" charset="-128"/>
            </a:endParaRPr>
          </a:p>
        </p:txBody>
      </p:sp>
      <p:sp>
        <p:nvSpPr>
          <p:cNvPr id="18" name="右中かっこ 17"/>
          <p:cNvSpPr/>
          <p:nvPr/>
        </p:nvSpPr>
        <p:spPr>
          <a:xfrm>
            <a:off x="3565879" y="5486006"/>
            <a:ext cx="162397" cy="576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右中かっこ 45"/>
          <p:cNvSpPr/>
          <p:nvPr/>
        </p:nvSpPr>
        <p:spPr>
          <a:xfrm>
            <a:off x="3544870" y="6165304"/>
            <a:ext cx="162078" cy="576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角丸四角形 46"/>
          <p:cNvSpPr/>
          <p:nvPr/>
        </p:nvSpPr>
        <p:spPr>
          <a:xfrm>
            <a:off x="3709783" y="5517232"/>
            <a:ext cx="1152554" cy="497813"/>
          </a:xfrm>
          <a:prstGeom prst="roundRect">
            <a:avLst/>
          </a:prstGeom>
          <a:solidFill>
            <a:srgbClr val="FDE6D3"/>
          </a:solidFill>
          <a:ln w="15875">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lIns="72000" rIns="54000" anchor="ctr"/>
          <a:lstStyle/>
          <a:p>
            <a:pPr>
              <a:defRPr/>
            </a:pPr>
            <a:endParaRPr lang="en-US" altLang="ja-JP" sz="1100" dirty="0">
              <a:solidFill>
                <a:prstClr val="black"/>
              </a:solidFill>
            </a:endParaRPr>
          </a:p>
        </p:txBody>
      </p:sp>
      <p:sp>
        <p:nvSpPr>
          <p:cNvPr id="48" name="角丸四角形 47"/>
          <p:cNvSpPr/>
          <p:nvPr/>
        </p:nvSpPr>
        <p:spPr>
          <a:xfrm>
            <a:off x="3709783" y="6327569"/>
            <a:ext cx="1152554" cy="420441"/>
          </a:xfrm>
          <a:prstGeom prst="roundRect">
            <a:avLst/>
          </a:prstGeom>
          <a:solidFill>
            <a:srgbClr val="C6FEEF"/>
          </a:solidFill>
          <a:ln w="15875">
            <a:solidFill>
              <a:srgbClr val="8CADD4"/>
            </a:solidFill>
          </a:ln>
        </p:spPr>
        <p:style>
          <a:lnRef idx="2">
            <a:schemeClr val="accent1">
              <a:shade val="50000"/>
            </a:schemeClr>
          </a:lnRef>
          <a:fillRef idx="1">
            <a:schemeClr val="accent1"/>
          </a:fillRef>
          <a:effectRef idx="0">
            <a:schemeClr val="accent1"/>
          </a:effectRef>
          <a:fontRef idx="minor">
            <a:schemeClr val="lt1"/>
          </a:fontRef>
        </p:style>
        <p:txBody>
          <a:bodyPr lIns="72000" rIns="54000" anchor="ctr"/>
          <a:lstStyle/>
          <a:p>
            <a:pPr>
              <a:defRPr/>
            </a:pPr>
            <a:endParaRPr lang="en-US" altLang="ja-JP" sz="1100" dirty="0">
              <a:solidFill>
                <a:prstClr val="black"/>
              </a:solidFill>
            </a:endParaRPr>
          </a:p>
        </p:txBody>
      </p:sp>
      <p:sp>
        <p:nvSpPr>
          <p:cNvPr id="49" name="テキスト ボックス 48"/>
          <p:cNvSpPr txBox="1"/>
          <p:nvPr/>
        </p:nvSpPr>
        <p:spPr>
          <a:xfrm>
            <a:off x="3619740" y="5579948"/>
            <a:ext cx="1332641" cy="369332"/>
          </a:xfrm>
          <a:prstGeom prst="rect">
            <a:avLst/>
          </a:prstGeom>
          <a:noFill/>
          <a:ln>
            <a:noFill/>
          </a:ln>
        </p:spPr>
        <p:txBody>
          <a:bodyPr wrap="square" rtlCol="0">
            <a:spAutoFit/>
          </a:bodyPr>
          <a:lstStyle/>
          <a:p>
            <a:pPr algn="ctr">
              <a:defRPr/>
            </a:pPr>
            <a:r>
              <a:rPr lang="ja-JP" altLang="en-US" sz="900" dirty="0" smtClean="0">
                <a:solidFill>
                  <a:prstClr val="black"/>
                </a:solidFill>
                <a:latin typeface="ＭＳ ゴシック" pitchFamily="49" charset="-128"/>
                <a:ea typeface="ＭＳ ゴシック" pitchFamily="49" charset="-128"/>
              </a:rPr>
              <a:t>職場定着支援助成金</a:t>
            </a:r>
            <a:endParaRPr lang="en-US" altLang="ja-JP" sz="900" dirty="0" smtClean="0">
              <a:solidFill>
                <a:prstClr val="black"/>
              </a:solidFill>
              <a:latin typeface="ＭＳ ゴシック" pitchFamily="49" charset="-128"/>
              <a:ea typeface="ＭＳ ゴシック" pitchFamily="49" charset="-128"/>
            </a:endParaRPr>
          </a:p>
          <a:p>
            <a:pPr algn="ctr">
              <a:defRPr/>
            </a:pPr>
            <a:r>
              <a:rPr lang="en-US" altLang="ja-JP" sz="900" dirty="0" smtClean="0">
                <a:solidFill>
                  <a:prstClr val="black"/>
                </a:solidFill>
                <a:latin typeface="ＭＳ ゴシック" pitchFamily="49" charset="-128"/>
                <a:ea typeface="ＭＳ ゴシック" pitchFamily="49" charset="-128"/>
              </a:rPr>
              <a:t>(</a:t>
            </a:r>
            <a:r>
              <a:rPr lang="ja-JP" altLang="en-US" sz="900" dirty="0" smtClean="0">
                <a:solidFill>
                  <a:prstClr val="black"/>
                </a:solidFill>
                <a:latin typeface="ＭＳ ゴシック" pitchFamily="49" charset="-128"/>
                <a:ea typeface="ＭＳ ゴシック" pitchFamily="49" charset="-128"/>
              </a:rPr>
              <a:t>個別企業助成コース</a:t>
            </a:r>
            <a:r>
              <a:rPr lang="en-US" altLang="ja-JP" sz="900" dirty="0" smtClean="0">
                <a:solidFill>
                  <a:prstClr val="black"/>
                </a:solidFill>
                <a:latin typeface="ＭＳ ゴシック" pitchFamily="49" charset="-128"/>
                <a:ea typeface="ＭＳ ゴシック" pitchFamily="49" charset="-128"/>
              </a:rPr>
              <a:t>)</a:t>
            </a:r>
            <a:endParaRPr lang="en-US" altLang="ja-JP" sz="900" dirty="0">
              <a:solidFill>
                <a:prstClr val="black"/>
              </a:solidFill>
              <a:latin typeface="ＭＳ ゴシック" pitchFamily="49" charset="-128"/>
              <a:ea typeface="ＭＳ ゴシック" pitchFamily="49" charset="-128"/>
            </a:endParaRPr>
          </a:p>
        </p:txBody>
      </p:sp>
      <p:sp>
        <p:nvSpPr>
          <p:cNvPr id="50" name="テキスト ボックス 49"/>
          <p:cNvSpPr txBox="1"/>
          <p:nvPr/>
        </p:nvSpPr>
        <p:spPr>
          <a:xfrm>
            <a:off x="3601731" y="6354000"/>
            <a:ext cx="1332641" cy="369332"/>
          </a:xfrm>
          <a:prstGeom prst="rect">
            <a:avLst/>
          </a:prstGeom>
          <a:noFill/>
        </p:spPr>
        <p:txBody>
          <a:bodyPr wrap="square" rtlCol="0">
            <a:spAutoFit/>
          </a:bodyPr>
          <a:lstStyle/>
          <a:p>
            <a:pPr algn="ctr">
              <a:defRPr/>
            </a:pPr>
            <a:r>
              <a:rPr lang="ja-JP" altLang="en-US" sz="900" dirty="0" smtClean="0">
                <a:solidFill>
                  <a:prstClr val="black"/>
                </a:solidFill>
                <a:latin typeface="ＭＳ ゴシック" pitchFamily="49" charset="-128"/>
                <a:ea typeface="ＭＳ ゴシック" pitchFamily="49" charset="-128"/>
              </a:rPr>
              <a:t>建設労働者確保</a:t>
            </a:r>
            <a:endParaRPr lang="en-US" altLang="ja-JP" sz="900" dirty="0" smtClean="0">
              <a:solidFill>
                <a:prstClr val="black"/>
              </a:solidFill>
              <a:latin typeface="ＭＳ ゴシック" pitchFamily="49" charset="-128"/>
              <a:ea typeface="ＭＳ ゴシック" pitchFamily="49" charset="-128"/>
            </a:endParaRPr>
          </a:p>
          <a:p>
            <a:pPr algn="ctr">
              <a:defRPr/>
            </a:pPr>
            <a:r>
              <a:rPr lang="ja-JP" altLang="en-US" sz="900" dirty="0" smtClean="0">
                <a:solidFill>
                  <a:prstClr val="black"/>
                </a:solidFill>
                <a:latin typeface="ＭＳ ゴシック" pitchFamily="49" charset="-128"/>
                <a:ea typeface="ＭＳ ゴシック" pitchFamily="49" charset="-128"/>
              </a:rPr>
              <a:t>育成助成金</a:t>
            </a:r>
            <a:endParaRPr lang="en-US" altLang="ja-JP" sz="900" dirty="0">
              <a:solidFill>
                <a:prstClr val="black"/>
              </a:solidFill>
              <a:latin typeface="ＭＳ ゴシック" pitchFamily="49" charset="-128"/>
              <a:ea typeface="ＭＳ ゴシック" pitchFamily="49" charset="-128"/>
            </a:endParaRPr>
          </a:p>
        </p:txBody>
      </p:sp>
      <p:sp>
        <p:nvSpPr>
          <p:cNvPr id="51" name="テキスト ボックス 50"/>
          <p:cNvSpPr txBox="1"/>
          <p:nvPr/>
        </p:nvSpPr>
        <p:spPr>
          <a:xfrm>
            <a:off x="5145804" y="2699396"/>
            <a:ext cx="4614994" cy="1200329"/>
          </a:xfrm>
          <a:prstGeom prst="rect">
            <a:avLst/>
          </a:prstGeom>
          <a:noFill/>
        </p:spPr>
        <p:txBody>
          <a:bodyPr wrap="square" rtlCol="0">
            <a:spAutoFit/>
          </a:bodyPr>
          <a:lstStyle/>
          <a:p>
            <a:pPr>
              <a:defRPr/>
            </a:pPr>
            <a:r>
              <a:rPr lang="ja-JP" altLang="en-US" sz="900" dirty="0" smtClean="0">
                <a:solidFill>
                  <a:prstClr val="black"/>
                </a:solidFill>
                <a:latin typeface="ＭＳ ゴシック" pitchFamily="49" charset="-128"/>
                <a:ea typeface="ＭＳ ゴシック" pitchFamily="49" charset="-128"/>
              </a:rPr>
              <a:t>（事業主向けメニュー）</a:t>
            </a:r>
            <a:endParaRPr lang="en-US" altLang="ja-JP" sz="900" dirty="0" smtClean="0">
              <a:solidFill>
                <a:prstClr val="black"/>
              </a:solidFill>
              <a:latin typeface="ＭＳ ゴシック" pitchFamily="49" charset="-128"/>
              <a:ea typeface="ＭＳ ゴシック" pitchFamily="49" charset="-128"/>
            </a:endParaRPr>
          </a:p>
          <a:p>
            <a:pPr>
              <a:defRPr/>
            </a:pPr>
            <a:r>
              <a:rPr lang="ja-JP" altLang="en-US" sz="900" dirty="0" smtClean="0">
                <a:solidFill>
                  <a:prstClr val="black"/>
                </a:solidFill>
                <a:latin typeface="ＭＳ ゴシック" pitchFamily="49" charset="-128"/>
                <a:ea typeface="ＭＳ ゴシック" pitchFamily="49" charset="-128"/>
              </a:rPr>
              <a:t>　○ </a:t>
            </a:r>
            <a:r>
              <a:rPr lang="ja-JP" altLang="ja-JP" sz="900" dirty="0" smtClean="0">
                <a:solidFill>
                  <a:prstClr val="black"/>
                </a:solidFill>
                <a:latin typeface="ＭＳ ゴシック" pitchFamily="49" charset="-128"/>
                <a:ea typeface="ＭＳ ゴシック" pitchFamily="49" charset="-128"/>
              </a:rPr>
              <a:t>現場</a:t>
            </a:r>
            <a:r>
              <a:rPr lang="ja-JP" altLang="ja-JP" sz="900" dirty="0">
                <a:solidFill>
                  <a:prstClr val="black"/>
                </a:solidFill>
                <a:latin typeface="ＭＳ ゴシック" pitchFamily="49" charset="-128"/>
                <a:ea typeface="ＭＳ ゴシック" pitchFamily="49" charset="-128"/>
              </a:rPr>
              <a:t>見学会や体験実習、インターンシップ</a:t>
            </a:r>
            <a:r>
              <a:rPr lang="ja-JP" altLang="en-US" sz="900" dirty="0">
                <a:solidFill>
                  <a:prstClr val="black"/>
                </a:solidFill>
                <a:latin typeface="ＭＳ ゴシック" pitchFamily="49" charset="-128"/>
                <a:ea typeface="ＭＳ ゴシック" pitchFamily="49" charset="-128"/>
              </a:rPr>
              <a:t>等の</a:t>
            </a:r>
            <a:r>
              <a:rPr lang="ja-JP" altLang="ja-JP" sz="900" dirty="0">
                <a:solidFill>
                  <a:prstClr val="black"/>
                </a:solidFill>
                <a:latin typeface="ＭＳ ゴシック" pitchFamily="49" charset="-128"/>
                <a:ea typeface="ＭＳ ゴシック" pitchFamily="49" charset="-128"/>
              </a:rPr>
              <a:t>建設業の魅力</a:t>
            </a:r>
            <a:r>
              <a:rPr lang="ja-JP" altLang="ja-JP" sz="900" dirty="0" smtClean="0">
                <a:solidFill>
                  <a:prstClr val="black"/>
                </a:solidFill>
                <a:latin typeface="ＭＳ ゴシック" pitchFamily="49" charset="-128"/>
                <a:ea typeface="ＭＳ ゴシック" pitchFamily="49" charset="-128"/>
              </a:rPr>
              <a:t>を伝える</a:t>
            </a:r>
            <a:r>
              <a:rPr lang="ja-JP" altLang="ja-JP" sz="900" dirty="0">
                <a:solidFill>
                  <a:prstClr val="black"/>
                </a:solidFill>
                <a:latin typeface="ＭＳ ゴシック" pitchFamily="49" charset="-128"/>
                <a:ea typeface="ＭＳ ゴシック" pitchFamily="49" charset="-128"/>
              </a:rPr>
              <a:t>取組</a:t>
            </a:r>
            <a:r>
              <a:rPr lang="ja-JP" altLang="en-US" sz="900" dirty="0">
                <a:solidFill>
                  <a:prstClr val="black"/>
                </a:solidFill>
                <a:latin typeface="ＭＳ ゴシック" pitchFamily="49" charset="-128"/>
                <a:ea typeface="ＭＳ ゴシック" pitchFamily="49" charset="-128"/>
              </a:rPr>
              <a:t>　</a:t>
            </a:r>
            <a:r>
              <a:rPr lang="ja-JP" altLang="ja-JP" sz="900" dirty="0" smtClean="0">
                <a:solidFill>
                  <a:prstClr val="black"/>
                </a:solidFill>
                <a:latin typeface="ＭＳ ゴシック" pitchFamily="49" charset="-128"/>
                <a:ea typeface="ＭＳ ゴシック" pitchFamily="49" charset="-128"/>
              </a:rPr>
              <a:t>など</a:t>
            </a:r>
            <a:endParaRPr lang="ja-JP" altLang="ja-JP" sz="900" dirty="0">
              <a:solidFill>
                <a:prstClr val="black"/>
              </a:solidFill>
              <a:latin typeface="ＭＳ ゴシック" pitchFamily="49" charset="-128"/>
              <a:ea typeface="ＭＳ ゴシック" pitchFamily="49" charset="-128"/>
            </a:endParaRPr>
          </a:p>
          <a:p>
            <a:pPr>
              <a:defRPr/>
            </a:pPr>
            <a:r>
              <a:rPr lang="ja-JP" altLang="en-US" sz="900" dirty="0" smtClean="0">
                <a:solidFill>
                  <a:prstClr val="black"/>
                </a:solidFill>
                <a:latin typeface="ＭＳ ゴシック" pitchFamily="49" charset="-128"/>
                <a:ea typeface="ＭＳ ゴシック" pitchFamily="49" charset="-128"/>
              </a:rPr>
              <a:t>（事業主団体向けメニュー）</a:t>
            </a:r>
            <a:endParaRPr lang="en-US" altLang="ja-JP" sz="900" dirty="0" smtClean="0">
              <a:solidFill>
                <a:prstClr val="black"/>
              </a:solidFill>
              <a:latin typeface="ＭＳ ゴシック" pitchFamily="49" charset="-128"/>
              <a:ea typeface="ＭＳ ゴシック" pitchFamily="49" charset="-128"/>
            </a:endParaRPr>
          </a:p>
          <a:p>
            <a:pPr>
              <a:defRPr/>
            </a:pPr>
            <a:r>
              <a:rPr lang="ja-JP" altLang="en-US" sz="900" dirty="0" smtClean="0">
                <a:solidFill>
                  <a:prstClr val="black"/>
                </a:solidFill>
                <a:latin typeface="ＭＳ ゴシック" pitchFamily="49" charset="-128"/>
                <a:ea typeface="ＭＳ ゴシック" pitchFamily="49" charset="-128"/>
              </a:rPr>
              <a:t>　○ 調査</a:t>
            </a:r>
            <a:r>
              <a:rPr lang="ja-JP" altLang="en-US" sz="900" dirty="0">
                <a:solidFill>
                  <a:prstClr val="black"/>
                </a:solidFill>
                <a:latin typeface="ＭＳ ゴシック" pitchFamily="49" charset="-128"/>
                <a:ea typeface="ＭＳ ゴシック" pitchFamily="49" charset="-128"/>
              </a:rPr>
              <a:t>・事業計画策定事業</a:t>
            </a:r>
            <a:endParaRPr lang="en-US" altLang="ja-JP" sz="900" dirty="0">
              <a:solidFill>
                <a:prstClr val="black"/>
              </a:solidFill>
              <a:latin typeface="ＭＳ ゴシック" pitchFamily="49" charset="-128"/>
              <a:ea typeface="ＭＳ ゴシック" pitchFamily="49" charset="-128"/>
            </a:endParaRPr>
          </a:p>
          <a:p>
            <a:pPr>
              <a:defRPr/>
            </a:pPr>
            <a:r>
              <a:rPr lang="ja-JP" altLang="en-US" sz="900" dirty="0" smtClean="0">
                <a:solidFill>
                  <a:prstClr val="black"/>
                </a:solidFill>
                <a:latin typeface="ＭＳ ゴシック" pitchFamily="49" charset="-128"/>
                <a:ea typeface="ＭＳ ゴシック" pitchFamily="49" charset="-128"/>
              </a:rPr>
              <a:t>　</a:t>
            </a:r>
            <a:r>
              <a:rPr lang="ja-JP" altLang="ja-JP" sz="900" dirty="0" smtClean="0">
                <a:solidFill>
                  <a:prstClr val="black"/>
                </a:solidFill>
                <a:latin typeface="ＭＳ ゴシック" pitchFamily="49" charset="-128"/>
                <a:ea typeface="ＭＳ ゴシック" pitchFamily="49" charset="-128"/>
              </a:rPr>
              <a:t>○</a:t>
            </a:r>
            <a:r>
              <a:rPr lang="en-US" altLang="ja-JP" sz="900" dirty="0" smtClean="0">
                <a:solidFill>
                  <a:prstClr val="black"/>
                </a:solidFill>
                <a:latin typeface="ＭＳ ゴシック" pitchFamily="49" charset="-128"/>
                <a:ea typeface="ＭＳ ゴシック" pitchFamily="49" charset="-128"/>
              </a:rPr>
              <a:t> </a:t>
            </a:r>
            <a:r>
              <a:rPr lang="ja-JP" altLang="en-US" sz="900" dirty="0" smtClean="0">
                <a:solidFill>
                  <a:prstClr val="black"/>
                </a:solidFill>
                <a:latin typeface="ＭＳ ゴシック" pitchFamily="49" charset="-128"/>
                <a:ea typeface="ＭＳ ゴシック" pitchFamily="49" charset="-128"/>
              </a:rPr>
              <a:t>入</a:t>
            </a:r>
            <a:r>
              <a:rPr lang="ja-JP" altLang="en-US" sz="900" dirty="0">
                <a:solidFill>
                  <a:prstClr val="black"/>
                </a:solidFill>
                <a:latin typeface="ＭＳ ゴシック" pitchFamily="49" charset="-128"/>
                <a:ea typeface="ＭＳ ゴシック" pitchFamily="49" charset="-128"/>
              </a:rPr>
              <a:t>職・職場定着事業</a:t>
            </a:r>
            <a:endParaRPr lang="en-US" altLang="ja-JP" sz="900" dirty="0">
              <a:solidFill>
                <a:prstClr val="black"/>
              </a:solidFill>
              <a:latin typeface="ＭＳ ゴシック" pitchFamily="49" charset="-128"/>
              <a:ea typeface="ＭＳ ゴシック" pitchFamily="49" charset="-128"/>
            </a:endParaRPr>
          </a:p>
          <a:p>
            <a:pPr>
              <a:defRPr/>
            </a:pPr>
            <a:r>
              <a:rPr lang="ja-JP" altLang="en-US" sz="900" dirty="0">
                <a:solidFill>
                  <a:prstClr val="black"/>
                </a:solidFill>
                <a:latin typeface="ＭＳ ゴシック" pitchFamily="49" charset="-128"/>
                <a:ea typeface="ＭＳ ゴシック" pitchFamily="49" charset="-128"/>
              </a:rPr>
              <a:t>　</a:t>
            </a:r>
            <a:r>
              <a:rPr lang="ja-JP" altLang="en-US" sz="900" dirty="0" smtClean="0">
                <a:solidFill>
                  <a:prstClr val="black"/>
                </a:solidFill>
                <a:latin typeface="ＭＳ ゴシック" pitchFamily="49" charset="-128"/>
                <a:ea typeface="ＭＳ ゴシック" pitchFamily="49" charset="-128"/>
              </a:rPr>
              <a:t>　 若年者</a:t>
            </a:r>
            <a:r>
              <a:rPr lang="ja-JP" altLang="en-US" sz="900" dirty="0">
                <a:solidFill>
                  <a:prstClr val="black"/>
                </a:solidFill>
                <a:latin typeface="ＭＳ ゴシック" pitchFamily="49" charset="-128"/>
                <a:ea typeface="ＭＳ ゴシック" pitchFamily="49" charset="-128"/>
              </a:rPr>
              <a:t>及び女性の入職や定着に係る諸問題の改善を図る取組</a:t>
            </a:r>
            <a:endParaRPr lang="en-US" altLang="ja-JP" sz="900" dirty="0">
              <a:solidFill>
                <a:prstClr val="black"/>
              </a:solidFill>
              <a:latin typeface="ＭＳ ゴシック" pitchFamily="49" charset="-128"/>
              <a:ea typeface="ＭＳ ゴシック" pitchFamily="49" charset="-128"/>
            </a:endParaRPr>
          </a:p>
          <a:p>
            <a:pPr marL="85725" indent="-85725">
              <a:defRPr/>
            </a:pPr>
            <a:r>
              <a:rPr lang="ja-JP" altLang="en-US" sz="900" dirty="0" smtClean="0">
                <a:solidFill>
                  <a:prstClr val="black"/>
                </a:solidFill>
                <a:latin typeface="ＭＳ ゴシック" pitchFamily="49" charset="-128"/>
                <a:ea typeface="ＭＳ ゴシック" pitchFamily="49" charset="-128"/>
              </a:rPr>
              <a:t>　  （</a:t>
            </a:r>
            <a:r>
              <a:rPr lang="ja-JP" altLang="en-US" sz="900" dirty="0">
                <a:solidFill>
                  <a:prstClr val="black"/>
                </a:solidFill>
                <a:latin typeface="ＭＳ ゴシック" pitchFamily="49" charset="-128"/>
                <a:ea typeface="ＭＳ ゴシック" pitchFamily="49" charset="-128"/>
              </a:rPr>
              <a:t>学生や教員に対する現場見学会や体験学習など魅力を伝える取組</a:t>
            </a:r>
            <a:r>
              <a:rPr lang="ja-JP" altLang="en-US" sz="900" dirty="0" smtClean="0">
                <a:solidFill>
                  <a:prstClr val="black"/>
                </a:solidFill>
                <a:latin typeface="ＭＳ ゴシック" pitchFamily="49" charset="-128"/>
                <a:ea typeface="ＭＳ ゴシック" pitchFamily="49" charset="-128"/>
              </a:rPr>
              <a:t>、妊娠</a:t>
            </a:r>
            <a:r>
              <a:rPr lang="ja-JP" altLang="en-US" sz="900" dirty="0">
                <a:solidFill>
                  <a:prstClr val="black"/>
                </a:solidFill>
                <a:latin typeface="ＭＳ ゴシック" pitchFamily="49" charset="-128"/>
                <a:ea typeface="ＭＳ ゴシック" pitchFamily="49" charset="-128"/>
              </a:rPr>
              <a:t>･育児</a:t>
            </a:r>
            <a:r>
              <a:rPr lang="ja-JP" altLang="en-US" sz="900" dirty="0" smtClean="0">
                <a:solidFill>
                  <a:prstClr val="black"/>
                </a:solidFill>
                <a:latin typeface="ＭＳ ゴシック" pitchFamily="49" charset="-128"/>
                <a:ea typeface="ＭＳ ゴシック" pitchFamily="49" charset="-128"/>
              </a:rPr>
              <a:t>や</a:t>
            </a:r>
            <a:endParaRPr lang="en-US" altLang="ja-JP" sz="900" dirty="0" smtClean="0">
              <a:solidFill>
                <a:prstClr val="black"/>
              </a:solidFill>
              <a:latin typeface="ＭＳ ゴシック" pitchFamily="49" charset="-128"/>
              <a:ea typeface="ＭＳ ゴシック" pitchFamily="49" charset="-128"/>
            </a:endParaRPr>
          </a:p>
          <a:p>
            <a:pPr marL="85725" indent="-85725">
              <a:defRPr/>
            </a:pPr>
            <a:r>
              <a:rPr lang="ja-JP" altLang="en-US" sz="900" dirty="0">
                <a:solidFill>
                  <a:prstClr val="black"/>
                </a:solidFill>
                <a:latin typeface="ＭＳ ゴシック" pitchFamily="49" charset="-128"/>
                <a:ea typeface="ＭＳ ゴシック" pitchFamily="49" charset="-128"/>
              </a:rPr>
              <a:t>　</a:t>
            </a:r>
            <a:r>
              <a:rPr lang="ja-JP" altLang="en-US" sz="900" dirty="0" smtClean="0">
                <a:solidFill>
                  <a:prstClr val="black"/>
                </a:solidFill>
                <a:latin typeface="ＭＳ ゴシック" pitchFamily="49" charset="-128"/>
                <a:ea typeface="ＭＳ ゴシック" pitchFamily="49" charset="-128"/>
              </a:rPr>
              <a:t>  　キャリアアップに</a:t>
            </a:r>
            <a:r>
              <a:rPr lang="ja-JP" altLang="en-US" sz="900" dirty="0">
                <a:solidFill>
                  <a:prstClr val="black"/>
                </a:solidFill>
                <a:latin typeface="ＭＳ ゴシック" pitchFamily="49" charset="-128"/>
                <a:ea typeface="ＭＳ ゴシック" pitchFamily="49" charset="-128"/>
              </a:rPr>
              <a:t>係る情報交換会の</a:t>
            </a:r>
            <a:r>
              <a:rPr lang="ja-JP" altLang="en-US" sz="900" dirty="0" smtClean="0">
                <a:solidFill>
                  <a:prstClr val="black"/>
                </a:solidFill>
                <a:latin typeface="ＭＳ ゴシック" pitchFamily="49" charset="-128"/>
                <a:ea typeface="ＭＳ ゴシック" pitchFamily="49" charset="-128"/>
              </a:rPr>
              <a:t>開催</a:t>
            </a:r>
            <a:r>
              <a:rPr lang="ja-JP" altLang="en-US" sz="900" dirty="0">
                <a:solidFill>
                  <a:prstClr val="black"/>
                </a:solidFill>
                <a:latin typeface="ＭＳ ゴシック" pitchFamily="49" charset="-128"/>
                <a:ea typeface="ＭＳ ゴシック" pitchFamily="49" charset="-128"/>
              </a:rPr>
              <a:t>　など）</a:t>
            </a:r>
            <a:endParaRPr lang="en-US" altLang="ja-JP" sz="900" dirty="0">
              <a:solidFill>
                <a:prstClr val="black"/>
              </a:solidFill>
              <a:latin typeface="ＭＳ ゴシック" panose="020B0609070205080204" pitchFamily="49" charset="-128"/>
              <a:ea typeface="ＭＳ ゴシック" panose="020B0609070205080204" pitchFamily="49" charset="-128"/>
            </a:endParaRPr>
          </a:p>
        </p:txBody>
      </p:sp>
      <p:sp>
        <p:nvSpPr>
          <p:cNvPr id="22" name="十字形 21"/>
          <p:cNvSpPr>
            <a:spLocks noChangeAspect="1"/>
          </p:cNvSpPr>
          <p:nvPr/>
        </p:nvSpPr>
        <p:spPr>
          <a:xfrm>
            <a:off x="4117086" y="6093033"/>
            <a:ext cx="172342" cy="172053"/>
          </a:xfrm>
          <a:prstGeom prst="plu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00" dirty="0">
              <a:latin typeface="ＤＨＰ特太ゴシック体" panose="020B0500000000000000" pitchFamily="50" charset="-128"/>
              <a:ea typeface="ＤＨＰ特太ゴシック体" panose="020B0500000000000000" pitchFamily="50" charset="-128"/>
            </a:endParaRPr>
          </a:p>
        </p:txBody>
      </p:sp>
      <p:sp>
        <p:nvSpPr>
          <p:cNvPr id="53" name="大かっこ 52"/>
          <p:cNvSpPr/>
          <p:nvPr/>
        </p:nvSpPr>
        <p:spPr>
          <a:xfrm>
            <a:off x="7872823" y="181532"/>
            <a:ext cx="1856731" cy="287337"/>
          </a:xfrm>
          <a:prstGeom prst="bracketPair">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r>
              <a:rPr lang="en-US" altLang="ja-JP" sz="1200" dirty="0">
                <a:solidFill>
                  <a:prstClr val="black"/>
                </a:solidFill>
                <a:latin typeface="ＭＳ ゴシック" pitchFamily="49" charset="-128"/>
                <a:ea typeface="ＭＳ ゴシック" pitchFamily="49" charset="-128"/>
              </a:rPr>
              <a:t>H</a:t>
            </a:r>
            <a:r>
              <a:rPr lang="en-US" altLang="ja-JP" sz="1200" dirty="0" smtClean="0">
                <a:solidFill>
                  <a:prstClr val="black"/>
                </a:solidFill>
                <a:latin typeface="ＭＳ ゴシック" pitchFamily="49" charset="-128"/>
                <a:ea typeface="ＭＳ ゴシック" pitchFamily="49" charset="-128"/>
              </a:rPr>
              <a:t>29</a:t>
            </a:r>
            <a:r>
              <a:rPr lang="ja-JP" altLang="en-US" sz="1200" dirty="0" smtClean="0">
                <a:solidFill>
                  <a:prstClr val="black"/>
                </a:solidFill>
                <a:latin typeface="ＭＳ ゴシック" pitchFamily="49" charset="-128"/>
                <a:ea typeface="ＭＳ ゴシック" pitchFamily="49" charset="-128"/>
              </a:rPr>
              <a:t>要求額</a:t>
            </a:r>
            <a:r>
              <a:rPr lang="ja-JP" altLang="en-US" sz="1200" dirty="0">
                <a:solidFill>
                  <a:prstClr val="black"/>
                </a:solidFill>
                <a:latin typeface="ＭＳ ゴシック" pitchFamily="49" charset="-128"/>
                <a:ea typeface="ＭＳ ゴシック" pitchFamily="49" charset="-128"/>
              </a:rPr>
              <a:t>　</a:t>
            </a:r>
            <a:r>
              <a:rPr lang="ja-JP" altLang="en-US" sz="1400" dirty="0">
                <a:solidFill>
                  <a:prstClr val="black"/>
                </a:solidFill>
                <a:latin typeface="ＭＳ ゴシック" pitchFamily="49" charset="-128"/>
                <a:ea typeface="ＭＳ ゴシック" pitchFamily="49" charset="-128"/>
              </a:rPr>
              <a:t>５２</a:t>
            </a:r>
            <a:r>
              <a:rPr lang="ja-JP" altLang="en-US" sz="1200" dirty="0" smtClean="0">
                <a:solidFill>
                  <a:prstClr val="black"/>
                </a:solidFill>
                <a:latin typeface="ＭＳ ゴシック" pitchFamily="49" charset="-128"/>
                <a:ea typeface="ＭＳ ゴシック" pitchFamily="49" charset="-128"/>
              </a:rPr>
              <a:t>億円</a:t>
            </a:r>
            <a:endParaRPr lang="ja-JP" altLang="en-US" sz="1200" dirty="0">
              <a:solidFill>
                <a:prstClr val="black"/>
              </a:solidFill>
              <a:latin typeface="ＭＳ ゴシック" pitchFamily="49" charset="-128"/>
              <a:ea typeface="ＭＳ ゴシック" pitchFamily="49" charset="-128"/>
            </a:endParaRPr>
          </a:p>
        </p:txBody>
      </p:sp>
      <p:sp>
        <p:nvSpPr>
          <p:cNvPr id="54" name="正方形/長方形 53"/>
          <p:cNvSpPr/>
          <p:nvPr/>
        </p:nvSpPr>
        <p:spPr>
          <a:xfrm>
            <a:off x="-1963093" y="477367"/>
            <a:ext cx="1584938" cy="503709"/>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j-ea"/>
                <a:ea typeface="+mj-ea"/>
              </a:rPr>
              <a:t>「</a:t>
            </a:r>
            <a:r>
              <a:rPr lang="en-US" altLang="ja-JP" sz="1400" dirty="0" smtClean="0">
                <a:latin typeface="+mj-ea"/>
                <a:ea typeface="+mj-ea"/>
              </a:rPr>
              <a:t>1,000</a:t>
            </a:r>
            <a:r>
              <a:rPr lang="ja-JP" altLang="en-US" sz="1400" dirty="0" smtClean="0">
                <a:latin typeface="+mj-ea"/>
                <a:ea typeface="+mj-ea"/>
              </a:rPr>
              <a:t>分の１」の記載</a:t>
            </a:r>
            <a:r>
              <a:rPr lang="ja-JP" altLang="en-US" sz="1400" dirty="0">
                <a:solidFill>
                  <a:srgbClr val="FF0000"/>
                </a:solidFill>
                <a:latin typeface="+mj-ea"/>
                <a:ea typeface="+mj-ea"/>
              </a:rPr>
              <a:t>あり</a:t>
            </a:r>
            <a:endParaRPr kumimoji="1" lang="ja-JP" altLang="en-US" sz="1400" dirty="0">
              <a:solidFill>
                <a:srgbClr val="FF0000"/>
              </a:solidFill>
              <a:latin typeface="+mj-ea"/>
              <a:ea typeface="+mj-ea"/>
            </a:endParaRPr>
          </a:p>
        </p:txBody>
      </p:sp>
      <p:sp>
        <p:nvSpPr>
          <p:cNvPr id="56" name="サブタイトル 2"/>
          <p:cNvSpPr>
            <a:spLocks noGrp="1"/>
          </p:cNvSpPr>
          <p:nvPr>
            <p:ph type="subTitle" idx="1"/>
          </p:nvPr>
        </p:nvSpPr>
        <p:spPr>
          <a:xfrm>
            <a:off x="250549" y="548681"/>
            <a:ext cx="9613027" cy="504825"/>
          </a:xfrm>
        </p:spPr>
        <p:txBody>
          <a:bodyPr rtlCol="0">
            <a:normAutofit/>
          </a:bodyPr>
          <a:lstStyle/>
          <a:p>
            <a:pPr algn="l" eaLnBrk="1" fontAlgn="auto" hangingPunct="1">
              <a:spcAft>
                <a:spcPts val="0"/>
              </a:spcAft>
              <a:buFont typeface="Arial" panose="020B0604020202020204" pitchFamily="34" charset="0"/>
              <a:buNone/>
              <a:defRPr/>
            </a:pPr>
            <a:r>
              <a:rPr lang="ja-JP" altLang="en-US" sz="1100" dirty="0" smtClean="0">
                <a:solidFill>
                  <a:schemeClr val="tx1"/>
                </a:solidFill>
                <a:latin typeface="ＭＳ ゴシック" pitchFamily="49" charset="-128"/>
                <a:ea typeface="ＭＳ ゴシック" pitchFamily="49" charset="-128"/>
              </a:rPr>
              <a:t>建設労働者の雇用の改善等に関する法律に基づき、建設事業主から通常の雇用保険料に</a:t>
            </a:r>
            <a:r>
              <a:rPr lang="ja-JP" altLang="en-US" sz="1100" dirty="0">
                <a:solidFill>
                  <a:schemeClr val="tx1"/>
                </a:solidFill>
                <a:latin typeface="ＭＳ ゴシック" pitchFamily="49" charset="-128"/>
                <a:ea typeface="ＭＳ ゴシック" pitchFamily="49" charset="-128"/>
              </a:rPr>
              <a:t>１</a:t>
            </a:r>
            <a:r>
              <a:rPr lang="en-US" altLang="ja-JP" sz="1100" dirty="0" smtClean="0">
                <a:solidFill>
                  <a:schemeClr val="tx1"/>
                </a:solidFill>
                <a:latin typeface="ＭＳ ゴシック" pitchFamily="49" charset="-128"/>
                <a:ea typeface="ＭＳ ゴシック" pitchFamily="49" charset="-128"/>
              </a:rPr>
              <a:t>/1000</a:t>
            </a:r>
            <a:r>
              <a:rPr lang="ja-JP" altLang="en-US" sz="1100" dirty="0" smtClean="0">
                <a:solidFill>
                  <a:schemeClr val="tx1"/>
                </a:solidFill>
                <a:latin typeface="ＭＳ ゴシック" pitchFamily="49" charset="-128"/>
                <a:ea typeface="ＭＳ ゴシック" pitchFamily="49" charset="-128"/>
              </a:rPr>
              <a:t>の率を上乗せ徴収された財源で、建設労働者の雇用の安定並びに能力の開発及び向上を図るための特別の支援を</a:t>
            </a:r>
            <a:r>
              <a:rPr lang="ja-JP" altLang="en-US" sz="1100" dirty="0">
                <a:solidFill>
                  <a:schemeClr val="tx1"/>
                </a:solidFill>
                <a:latin typeface="ＭＳ ゴシック" pitchFamily="49" charset="-128"/>
                <a:ea typeface="ＭＳ ゴシック" pitchFamily="49" charset="-128"/>
              </a:rPr>
              <a:t>実施</a:t>
            </a:r>
          </a:p>
        </p:txBody>
      </p:sp>
      <p:sp>
        <p:nvSpPr>
          <p:cNvPr id="60" name="テキスト ボックス 59"/>
          <p:cNvSpPr txBox="1"/>
          <p:nvPr/>
        </p:nvSpPr>
        <p:spPr>
          <a:xfrm>
            <a:off x="180087" y="5517233"/>
            <a:ext cx="3383095" cy="492443"/>
          </a:xfrm>
          <a:prstGeom prst="rect">
            <a:avLst/>
          </a:prstGeom>
          <a:solidFill>
            <a:srgbClr val="FDE6D3"/>
          </a:solidFill>
          <a:ln cmpd="sng">
            <a:solidFill>
              <a:srgbClr val="FF9966"/>
            </a:solidFill>
          </a:ln>
        </p:spPr>
        <p:txBody>
          <a:bodyPr wrap="square" lIns="0" tIns="0" rIns="0" bIns="0" rtlCol="0">
            <a:spAutoFit/>
          </a:bodyPr>
          <a:lstStyle/>
          <a:p>
            <a:pPr lvl="0"/>
            <a:r>
              <a:rPr lang="ja-JP" altLang="en-US" sz="800" dirty="0">
                <a:latin typeface="ＭＳ ゴシック" panose="020B0609070205080204" pitchFamily="49" charset="-128"/>
                <a:ea typeface="ＭＳ ゴシック" panose="020B0609070205080204" pitchFamily="49" charset="-128"/>
              </a:rPr>
              <a:t>（１）</a:t>
            </a:r>
            <a:r>
              <a:rPr lang="ja-JP" altLang="en-US" sz="800" dirty="0" smtClean="0">
                <a:latin typeface="ＭＳ ゴシック" panose="020B0609070205080204" pitchFamily="49" charset="-128"/>
                <a:ea typeface="ＭＳ ゴシック" panose="020B0609070205080204" pitchFamily="49" charset="-128"/>
              </a:rPr>
              <a:t>雇用</a:t>
            </a:r>
            <a:r>
              <a:rPr lang="ja-JP" altLang="en-US" sz="800" dirty="0">
                <a:latin typeface="ＭＳ ゴシック" panose="020B0609070205080204" pitchFamily="49" charset="-128"/>
                <a:ea typeface="ＭＳ ゴシック" panose="020B0609070205080204" pitchFamily="49" charset="-128"/>
              </a:rPr>
              <a:t>管理制度を新たに導入･実施⇒①～④の区分</a:t>
            </a:r>
            <a:r>
              <a:rPr lang="ja-JP" altLang="en-US" sz="800" dirty="0" smtClean="0">
                <a:latin typeface="ＭＳ ゴシック" panose="020B0609070205080204" pitchFamily="49" charset="-128"/>
                <a:ea typeface="ＭＳ ゴシック" panose="020B0609070205080204" pitchFamily="49" charset="-128"/>
              </a:rPr>
              <a:t>単位</a:t>
            </a:r>
            <a:r>
              <a:rPr lang="en-US" altLang="ja-JP" sz="800" dirty="0" smtClean="0">
                <a:latin typeface="ＭＳ ゴシック" panose="020B0609070205080204" pitchFamily="49" charset="-128"/>
                <a:ea typeface="ＭＳ ゴシック" panose="020B0609070205080204" pitchFamily="49" charset="-128"/>
              </a:rPr>
              <a:t>10</a:t>
            </a:r>
            <a:r>
              <a:rPr lang="ja-JP" altLang="en-US" sz="800" dirty="0" smtClean="0">
                <a:latin typeface="ＭＳ ゴシック" panose="020B0609070205080204" pitchFamily="49" charset="-128"/>
                <a:ea typeface="ＭＳ ゴシック" panose="020B0609070205080204" pitchFamily="49" charset="-128"/>
              </a:rPr>
              <a:t>万円を助成</a:t>
            </a:r>
            <a:endParaRPr lang="en-US" altLang="ja-JP" sz="800" dirty="0" smtClean="0">
              <a:latin typeface="ＭＳ ゴシック" panose="020B0609070205080204" pitchFamily="49" charset="-128"/>
              <a:ea typeface="ＭＳ ゴシック" panose="020B0609070205080204" pitchFamily="49" charset="-128"/>
            </a:endParaRPr>
          </a:p>
          <a:p>
            <a:pPr algn="ctr"/>
            <a:r>
              <a:rPr lang="ja-JP" altLang="en-US" sz="800" dirty="0" smtClean="0">
                <a:latin typeface="ＭＳ ゴシック" panose="020B0609070205080204" pitchFamily="49" charset="-128"/>
                <a:ea typeface="ＭＳ ゴシック" panose="020B0609070205080204" pitchFamily="49" charset="-128"/>
              </a:rPr>
              <a:t>↓</a:t>
            </a:r>
            <a:endParaRPr lang="en-US" altLang="ja-JP" sz="800" dirty="0" smtClean="0">
              <a:latin typeface="ＭＳ ゴシック" panose="020B0609070205080204" pitchFamily="49" charset="-128"/>
              <a:ea typeface="ＭＳ ゴシック" panose="020B0609070205080204" pitchFamily="49" charset="-128"/>
            </a:endParaRPr>
          </a:p>
          <a:p>
            <a:r>
              <a:rPr lang="ja-JP" altLang="en-US" sz="800" dirty="0" smtClean="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２）計画期間終了後１年間の離職率改善目標</a:t>
            </a:r>
            <a:r>
              <a:rPr lang="ja-JP" altLang="en-US" sz="800" dirty="0" smtClean="0">
                <a:latin typeface="ＭＳ ゴシック" panose="020B0609070205080204" pitchFamily="49" charset="-128"/>
                <a:ea typeface="ＭＳ ゴシック" panose="020B0609070205080204" pitchFamily="49" charset="-128"/>
              </a:rPr>
              <a:t>達成</a:t>
            </a:r>
            <a:endParaRPr lang="en-US" altLang="ja-JP" sz="800" dirty="0" smtClean="0">
              <a:latin typeface="ＭＳ ゴシック" panose="020B0609070205080204" pitchFamily="49" charset="-128"/>
              <a:ea typeface="ＭＳ ゴシック" panose="020B0609070205080204" pitchFamily="49" charset="-128"/>
            </a:endParaRPr>
          </a:p>
          <a:p>
            <a:r>
              <a:rPr lang="en-US" altLang="ja-JP" sz="800" dirty="0">
                <a:latin typeface="ＭＳ ゴシック" panose="020B0609070205080204" pitchFamily="49" charset="-128"/>
                <a:ea typeface="ＭＳ ゴシック" panose="020B0609070205080204" pitchFamily="49" charset="-128"/>
              </a:rPr>
              <a:t> </a:t>
            </a:r>
            <a:r>
              <a:rPr lang="en-US" altLang="ja-JP" sz="800" dirty="0" smtClean="0">
                <a:latin typeface="ＭＳ ゴシック" panose="020B0609070205080204" pitchFamily="49" charset="-128"/>
                <a:ea typeface="ＭＳ ゴシック" panose="020B0609070205080204" pitchFamily="49" charset="-128"/>
              </a:rPr>
              <a:t>    </a:t>
            </a:r>
            <a:r>
              <a:rPr lang="ja-JP" altLang="en-US" sz="800" dirty="0" smtClean="0">
                <a:latin typeface="ＭＳ ゴシック" panose="020B0609070205080204" pitchFamily="49" charset="-128"/>
                <a:ea typeface="ＭＳ ゴシック" panose="020B0609070205080204" pitchFamily="49" charset="-128"/>
              </a:rPr>
              <a:t>　　　　　　　　　　　　　⇒</a:t>
            </a:r>
            <a:r>
              <a:rPr lang="ja-JP" altLang="en-US" sz="800" dirty="0">
                <a:latin typeface="ＭＳ ゴシック" panose="020B0609070205080204" pitchFamily="49" charset="-128"/>
                <a:ea typeface="ＭＳ ゴシック" panose="020B0609070205080204" pitchFamily="49" charset="-128"/>
              </a:rPr>
              <a:t>（１）の助成に加え、</a:t>
            </a:r>
            <a:r>
              <a:rPr lang="en-US" altLang="ja-JP" sz="800" dirty="0">
                <a:latin typeface="ＭＳ ゴシック" panose="020B0609070205080204" pitchFamily="49" charset="-128"/>
                <a:ea typeface="ＭＳ ゴシック" panose="020B0609070205080204" pitchFamily="49" charset="-128"/>
              </a:rPr>
              <a:t>60</a:t>
            </a:r>
            <a:r>
              <a:rPr lang="ja-JP" altLang="en-US" sz="800" dirty="0">
                <a:latin typeface="ＭＳ ゴシック" panose="020B0609070205080204" pitchFamily="49" charset="-128"/>
                <a:ea typeface="ＭＳ ゴシック" panose="020B0609070205080204" pitchFamily="49" charset="-128"/>
              </a:rPr>
              <a:t>万円を</a:t>
            </a:r>
            <a:r>
              <a:rPr lang="ja-JP" altLang="en-US" sz="800" dirty="0" smtClean="0">
                <a:latin typeface="ＭＳ ゴシック" panose="020B0609070205080204" pitchFamily="49" charset="-128"/>
                <a:ea typeface="ＭＳ ゴシック" panose="020B0609070205080204" pitchFamily="49" charset="-128"/>
              </a:rPr>
              <a:t>助成</a:t>
            </a:r>
            <a:endParaRPr lang="ja-JP" altLang="en-US" sz="800" dirty="0">
              <a:latin typeface="ＭＳ ゴシック" panose="020B0609070205080204" pitchFamily="49" charset="-128"/>
              <a:ea typeface="ＭＳ ゴシック" panose="020B0609070205080204" pitchFamily="49" charset="-128"/>
            </a:endParaRPr>
          </a:p>
        </p:txBody>
      </p:sp>
      <p:sp>
        <p:nvSpPr>
          <p:cNvPr id="61" name="テキスト ボックス 60"/>
          <p:cNvSpPr txBox="1"/>
          <p:nvPr/>
        </p:nvSpPr>
        <p:spPr>
          <a:xfrm>
            <a:off x="180087" y="6154391"/>
            <a:ext cx="3383095" cy="615553"/>
          </a:xfrm>
          <a:prstGeom prst="rect">
            <a:avLst/>
          </a:prstGeom>
          <a:solidFill>
            <a:srgbClr val="C6FEEF"/>
          </a:solidFill>
          <a:ln>
            <a:solidFill>
              <a:srgbClr val="8CADD4"/>
            </a:solidFill>
          </a:ln>
        </p:spPr>
        <p:txBody>
          <a:bodyPr wrap="square" lIns="0" tIns="0" rIns="0" bIns="0" rtlCol="0">
            <a:spAutoFit/>
          </a:bodyPr>
          <a:lstStyle/>
          <a:p>
            <a:pPr lvl="0"/>
            <a:r>
              <a:rPr lang="ja-JP" altLang="en-US" sz="800" dirty="0" smtClean="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３）計画期間</a:t>
            </a:r>
            <a:r>
              <a:rPr lang="ja-JP" altLang="en-US" sz="800" dirty="0" smtClean="0">
                <a:latin typeface="ＭＳ ゴシック" panose="020B0609070205080204" pitchFamily="49" charset="-128"/>
                <a:ea typeface="ＭＳ ゴシック" panose="020B0609070205080204" pitchFamily="49" charset="-128"/>
              </a:rPr>
              <a:t>終了後</a:t>
            </a:r>
            <a:r>
              <a:rPr lang="en-US" altLang="ja-JP" sz="800" dirty="0" smtClean="0">
                <a:latin typeface="ＭＳ ゴシック" panose="020B0609070205080204" pitchFamily="49" charset="-128"/>
                <a:ea typeface="ＭＳ ゴシック" panose="020B0609070205080204" pitchFamily="49" charset="-128"/>
              </a:rPr>
              <a:t>1</a:t>
            </a:r>
            <a:r>
              <a:rPr lang="ja-JP" altLang="en-US" sz="800" dirty="0" smtClean="0">
                <a:latin typeface="ＭＳ ゴシック" panose="020B0609070205080204" pitchFamily="49" charset="-128"/>
                <a:ea typeface="ＭＳ ゴシック" panose="020B0609070205080204" pitchFamily="49" charset="-128"/>
              </a:rPr>
              <a:t>年間</a:t>
            </a:r>
            <a:r>
              <a:rPr lang="ja-JP" altLang="en-US" sz="800" dirty="0">
                <a:latin typeface="ＭＳ ゴシック" panose="020B0609070205080204" pitchFamily="49" charset="-128"/>
                <a:ea typeface="ＭＳ ゴシック" panose="020B0609070205080204" pitchFamily="49" charset="-128"/>
              </a:rPr>
              <a:t>の若年及び女性の入</a:t>
            </a:r>
            <a:r>
              <a:rPr lang="ja-JP" altLang="en-US" sz="800" dirty="0" smtClean="0">
                <a:latin typeface="ＭＳ ゴシック" panose="020B0609070205080204" pitchFamily="49" charset="-128"/>
                <a:ea typeface="ＭＳ ゴシック" panose="020B0609070205080204" pitchFamily="49" charset="-128"/>
              </a:rPr>
              <a:t>職率が</a:t>
            </a:r>
            <a:r>
              <a:rPr lang="ja-JP" altLang="en-US" sz="800" dirty="0">
                <a:latin typeface="ＭＳ ゴシック" panose="020B0609070205080204" pitchFamily="49" charset="-128"/>
                <a:ea typeface="ＭＳ ゴシック" panose="020B0609070205080204" pitchFamily="49" charset="-128"/>
              </a:rPr>
              <a:t>目標を</a:t>
            </a:r>
            <a:r>
              <a:rPr lang="ja-JP" altLang="en-US" sz="800" dirty="0" smtClean="0">
                <a:latin typeface="ＭＳ ゴシック" panose="020B0609070205080204" pitchFamily="49" charset="-128"/>
                <a:ea typeface="ＭＳ ゴシック" panose="020B0609070205080204" pitchFamily="49" charset="-128"/>
              </a:rPr>
              <a:t>達成</a:t>
            </a:r>
            <a:endParaRPr lang="en-US" altLang="ja-JP" sz="800" dirty="0" smtClean="0">
              <a:latin typeface="ＭＳ ゴシック" panose="020B0609070205080204" pitchFamily="49" charset="-128"/>
              <a:ea typeface="ＭＳ ゴシック" panose="020B0609070205080204" pitchFamily="49" charset="-128"/>
            </a:endParaRPr>
          </a:p>
          <a:p>
            <a:pPr lvl="0"/>
            <a:r>
              <a:rPr lang="ja-JP" altLang="en-US" sz="800" dirty="0" smtClean="0">
                <a:latin typeface="ＭＳ ゴシック" panose="020B0609070205080204" pitchFamily="49" charset="-128"/>
                <a:ea typeface="ＭＳ ゴシック" panose="020B0609070205080204" pitchFamily="49" charset="-128"/>
              </a:rPr>
              <a:t> 　　　　　　　　　　   ⇒（</a:t>
            </a:r>
            <a:r>
              <a:rPr lang="ja-JP" altLang="en-US" sz="800" dirty="0">
                <a:latin typeface="ＭＳ ゴシック" panose="020B0609070205080204" pitchFamily="49" charset="-128"/>
                <a:ea typeface="ＭＳ ゴシック" panose="020B0609070205080204" pitchFamily="49" charset="-128"/>
              </a:rPr>
              <a:t>１）（２）の助成に加え、</a:t>
            </a:r>
            <a:r>
              <a:rPr lang="en-US" altLang="ja-JP" sz="800" dirty="0">
                <a:latin typeface="ＭＳ ゴシック" panose="020B0609070205080204" pitchFamily="49" charset="-128"/>
                <a:ea typeface="ＭＳ ゴシック" panose="020B0609070205080204" pitchFamily="49" charset="-128"/>
              </a:rPr>
              <a:t>60</a:t>
            </a:r>
            <a:r>
              <a:rPr lang="ja-JP" altLang="en-US" sz="800" dirty="0">
                <a:latin typeface="ＭＳ ゴシック" panose="020B0609070205080204" pitchFamily="49" charset="-128"/>
                <a:ea typeface="ＭＳ ゴシック" panose="020B0609070205080204" pitchFamily="49" charset="-128"/>
              </a:rPr>
              <a:t>万円を</a:t>
            </a:r>
            <a:r>
              <a:rPr lang="ja-JP" altLang="en-US" sz="800" dirty="0" smtClean="0">
                <a:latin typeface="ＭＳ ゴシック" panose="020B0609070205080204" pitchFamily="49" charset="-128"/>
                <a:ea typeface="ＭＳ ゴシック" panose="020B0609070205080204" pitchFamily="49" charset="-128"/>
              </a:rPr>
              <a:t>助成</a:t>
            </a:r>
            <a:endParaRPr lang="en-US" altLang="ja-JP" sz="800" dirty="0" smtClean="0">
              <a:latin typeface="ＭＳ ゴシック" panose="020B0609070205080204" pitchFamily="49" charset="-128"/>
              <a:ea typeface="ＭＳ ゴシック" panose="020B0609070205080204" pitchFamily="49" charset="-128"/>
            </a:endParaRPr>
          </a:p>
          <a:p>
            <a:pPr lvl="0" algn="ctr"/>
            <a:r>
              <a:rPr lang="ja-JP" altLang="en-US" sz="800" dirty="0" smtClean="0">
                <a:latin typeface="ＭＳ ゴシック" panose="020B0609070205080204" pitchFamily="49" charset="-128"/>
                <a:ea typeface="ＭＳ ゴシック" panose="020B0609070205080204" pitchFamily="49" charset="-128"/>
              </a:rPr>
              <a:t>↓</a:t>
            </a:r>
            <a:endParaRPr lang="en-US" altLang="ja-JP" sz="800" dirty="0">
              <a:latin typeface="ＭＳ ゴシック" panose="020B0609070205080204" pitchFamily="49" charset="-128"/>
              <a:ea typeface="ＭＳ ゴシック" panose="020B0609070205080204" pitchFamily="49" charset="-128"/>
            </a:endParaRPr>
          </a:p>
          <a:p>
            <a:pPr lvl="0"/>
            <a:r>
              <a:rPr lang="ja-JP" altLang="en-US" sz="800" dirty="0">
                <a:latin typeface="ＭＳ ゴシック" panose="020B0609070205080204" pitchFamily="49" charset="-128"/>
                <a:ea typeface="ＭＳ ゴシック" panose="020B0609070205080204" pitchFamily="49" charset="-128"/>
              </a:rPr>
              <a:t>（４）計画期間終了後</a:t>
            </a:r>
            <a:r>
              <a:rPr lang="en-US" altLang="ja-JP" sz="800" dirty="0">
                <a:latin typeface="ＭＳ ゴシック" panose="020B0609070205080204" pitchFamily="49" charset="-128"/>
                <a:ea typeface="ＭＳ ゴシック" panose="020B0609070205080204" pitchFamily="49" charset="-128"/>
              </a:rPr>
              <a:t>3</a:t>
            </a:r>
            <a:r>
              <a:rPr lang="ja-JP" altLang="en-US" sz="800" dirty="0">
                <a:latin typeface="ＭＳ ゴシック" panose="020B0609070205080204" pitchFamily="49" charset="-128"/>
                <a:ea typeface="ＭＳ ゴシック" panose="020B0609070205080204" pitchFamily="49" charset="-128"/>
              </a:rPr>
              <a:t>年間の若年及び女性の入</a:t>
            </a:r>
            <a:r>
              <a:rPr lang="ja-JP" altLang="en-US" sz="800" dirty="0" smtClean="0">
                <a:latin typeface="ＭＳ ゴシック" panose="020B0609070205080204" pitchFamily="49" charset="-128"/>
                <a:ea typeface="ＭＳ ゴシック" panose="020B0609070205080204" pitchFamily="49" charset="-128"/>
              </a:rPr>
              <a:t>職率が</a:t>
            </a:r>
            <a:r>
              <a:rPr lang="ja-JP" altLang="en-US" sz="800" dirty="0">
                <a:latin typeface="ＭＳ ゴシック" panose="020B0609070205080204" pitchFamily="49" charset="-128"/>
                <a:ea typeface="ＭＳ ゴシック" panose="020B0609070205080204" pitchFamily="49" charset="-128"/>
              </a:rPr>
              <a:t>目標を</a:t>
            </a:r>
            <a:r>
              <a:rPr lang="ja-JP" altLang="en-US" sz="800" dirty="0" smtClean="0">
                <a:latin typeface="ＭＳ ゴシック" panose="020B0609070205080204" pitchFamily="49" charset="-128"/>
                <a:ea typeface="ＭＳ ゴシック" panose="020B0609070205080204" pitchFamily="49" charset="-128"/>
              </a:rPr>
              <a:t>達成</a:t>
            </a:r>
            <a:endParaRPr lang="en-US" altLang="ja-JP" sz="800" dirty="0" smtClean="0">
              <a:latin typeface="ＭＳ ゴシック" panose="020B0609070205080204" pitchFamily="49" charset="-128"/>
              <a:ea typeface="ＭＳ ゴシック" panose="020B0609070205080204" pitchFamily="49" charset="-128"/>
            </a:endParaRPr>
          </a:p>
          <a:p>
            <a:pPr lvl="0"/>
            <a:r>
              <a:rPr lang="en-US" altLang="ja-JP" sz="800" dirty="0">
                <a:latin typeface="ＭＳ ゴシック" panose="020B0609070205080204" pitchFamily="49" charset="-128"/>
                <a:ea typeface="ＭＳ ゴシック" panose="020B0609070205080204" pitchFamily="49" charset="-128"/>
              </a:rPr>
              <a:t> </a:t>
            </a:r>
            <a:r>
              <a:rPr lang="en-US" altLang="ja-JP" sz="800" dirty="0" smtClean="0">
                <a:latin typeface="ＭＳ ゴシック" panose="020B0609070205080204" pitchFamily="49" charset="-128"/>
                <a:ea typeface="ＭＳ ゴシック" panose="020B0609070205080204" pitchFamily="49" charset="-128"/>
              </a:rPr>
              <a:t>  </a:t>
            </a:r>
            <a:r>
              <a:rPr lang="ja-JP" altLang="en-US" sz="800" dirty="0" smtClean="0">
                <a:latin typeface="ＭＳ ゴシック" panose="020B0609070205080204" pitchFamily="49" charset="-128"/>
                <a:ea typeface="ＭＳ ゴシック" panose="020B0609070205080204" pitchFamily="49" charset="-128"/>
              </a:rPr>
              <a:t>　　　　　　　　⇒（</a:t>
            </a:r>
            <a:r>
              <a:rPr lang="ja-JP" altLang="en-US" sz="800" dirty="0">
                <a:latin typeface="ＭＳ ゴシック" panose="020B0609070205080204" pitchFamily="49" charset="-128"/>
                <a:ea typeface="ＭＳ ゴシック" panose="020B0609070205080204" pitchFamily="49" charset="-128"/>
              </a:rPr>
              <a:t>１）（２</a:t>
            </a:r>
            <a:r>
              <a:rPr lang="ja-JP" altLang="en-US" sz="800" dirty="0" smtClean="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３）の助成に加え、</a:t>
            </a:r>
            <a:r>
              <a:rPr lang="en-US" altLang="ja-JP" sz="800" dirty="0">
                <a:latin typeface="ＭＳ ゴシック" panose="020B0609070205080204" pitchFamily="49" charset="-128"/>
                <a:ea typeface="ＭＳ ゴシック" panose="020B0609070205080204" pitchFamily="49" charset="-128"/>
              </a:rPr>
              <a:t>90</a:t>
            </a:r>
            <a:r>
              <a:rPr lang="ja-JP" altLang="en-US" sz="800" dirty="0">
                <a:latin typeface="ＭＳ ゴシック" panose="020B0609070205080204" pitchFamily="49" charset="-128"/>
                <a:ea typeface="ＭＳ ゴシック" panose="020B0609070205080204" pitchFamily="49" charset="-128"/>
              </a:rPr>
              <a:t>万円を</a:t>
            </a:r>
            <a:r>
              <a:rPr lang="ja-JP" altLang="en-US" sz="800" dirty="0" smtClean="0">
                <a:latin typeface="ＭＳ ゴシック" panose="020B0609070205080204" pitchFamily="49" charset="-128"/>
                <a:ea typeface="ＭＳ ゴシック" panose="020B0609070205080204" pitchFamily="49" charset="-128"/>
              </a:rPr>
              <a:t>助成</a:t>
            </a:r>
            <a:endParaRPr lang="ja-JP" altLang="en-US" sz="800" dirty="0">
              <a:latin typeface="ＭＳ ゴシック" panose="020B0609070205080204" pitchFamily="49" charset="-128"/>
              <a:ea typeface="ＭＳ ゴシック" panose="020B0609070205080204" pitchFamily="49" charset="-128"/>
            </a:endParaRPr>
          </a:p>
        </p:txBody>
      </p:sp>
      <p:sp>
        <p:nvSpPr>
          <p:cNvPr id="3" name="下矢印 2"/>
          <p:cNvSpPr/>
          <p:nvPr/>
        </p:nvSpPr>
        <p:spPr>
          <a:xfrm>
            <a:off x="1622777" y="6015045"/>
            <a:ext cx="232390" cy="135225"/>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00" dirty="0">
              <a:latin typeface="ＤＨＰ特太ゴシック体" panose="020B0500000000000000" pitchFamily="50" charset="-128"/>
              <a:ea typeface="ＤＨＰ特太ゴシック体" panose="020B0500000000000000" pitchFamily="50" charset="-128"/>
            </a:endParaRPr>
          </a:p>
        </p:txBody>
      </p:sp>
      <p:sp>
        <p:nvSpPr>
          <p:cNvPr id="62" name="正方形/長方形 61"/>
          <p:cNvSpPr/>
          <p:nvPr/>
        </p:nvSpPr>
        <p:spPr>
          <a:xfrm>
            <a:off x="5024416" y="4653137"/>
            <a:ext cx="4754285" cy="252355"/>
          </a:xfrm>
          <a:prstGeom prst="rect">
            <a:avLst/>
          </a:prstGeom>
          <a:solidFill>
            <a:srgbClr val="95B3D7"/>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smtClean="0">
                <a:solidFill>
                  <a:prstClr val="black"/>
                </a:solidFill>
                <a:latin typeface="ＭＳ ゴシック" pitchFamily="49" charset="-128"/>
                <a:ea typeface="ＭＳ ゴシック" pitchFamily="49" charset="-128"/>
              </a:rPr>
              <a:t>◆　登録</a:t>
            </a:r>
            <a:r>
              <a:rPr lang="ja-JP" altLang="en-US" sz="1200" dirty="0">
                <a:solidFill>
                  <a:prstClr val="black"/>
                </a:solidFill>
                <a:latin typeface="ＭＳ ゴシック" pitchFamily="49" charset="-128"/>
                <a:ea typeface="ＭＳ ゴシック" pitchFamily="49" charset="-128"/>
              </a:rPr>
              <a:t>基幹技能者の処遇</a:t>
            </a:r>
            <a:r>
              <a:rPr lang="ja-JP" altLang="en-US" sz="1200" dirty="0" smtClean="0">
                <a:solidFill>
                  <a:prstClr val="black"/>
                </a:solidFill>
                <a:latin typeface="ＭＳ ゴシック" pitchFamily="49" charset="-128"/>
                <a:ea typeface="ＭＳ ゴシック" pitchFamily="49" charset="-128"/>
              </a:rPr>
              <a:t>向上支援助成コース</a:t>
            </a:r>
            <a:endParaRPr lang="en-US" altLang="ja-JP" sz="1200" dirty="0" smtClean="0">
              <a:solidFill>
                <a:prstClr val="black"/>
              </a:solidFill>
              <a:latin typeface="ＭＳ ゴシック" pitchFamily="49" charset="-128"/>
              <a:ea typeface="ＭＳ ゴシック" pitchFamily="49" charset="-128"/>
            </a:endParaRPr>
          </a:p>
        </p:txBody>
      </p:sp>
      <p:sp>
        <p:nvSpPr>
          <p:cNvPr id="2" name="テキスト ボックス 1"/>
          <p:cNvSpPr txBox="1"/>
          <p:nvPr/>
        </p:nvSpPr>
        <p:spPr>
          <a:xfrm>
            <a:off x="40378" y="4850111"/>
            <a:ext cx="1136420" cy="246221"/>
          </a:xfrm>
          <a:prstGeom prst="rect">
            <a:avLst/>
          </a:prstGeom>
          <a:noFill/>
        </p:spPr>
        <p:txBody>
          <a:bodyPr wrap="square" rtlCol="0">
            <a:spAutoFit/>
          </a:bodyPr>
          <a:lstStyle/>
          <a:p>
            <a:pPr>
              <a:defRPr/>
            </a:pPr>
            <a:r>
              <a:rPr lang="en-US" altLang="ja-JP" sz="1000" dirty="0">
                <a:solidFill>
                  <a:prstClr val="black"/>
                </a:solidFill>
                <a:latin typeface="ＭＳ ゴシック" pitchFamily="49" charset="-128"/>
                <a:ea typeface="ＭＳ ゴシック" pitchFamily="49" charset="-128"/>
              </a:rPr>
              <a:t>【</a:t>
            </a:r>
            <a:r>
              <a:rPr lang="ja-JP" altLang="en-US" sz="1000" dirty="0" smtClean="0">
                <a:solidFill>
                  <a:prstClr val="black"/>
                </a:solidFill>
                <a:latin typeface="ＭＳ ゴシック" pitchFamily="49" charset="-128"/>
                <a:ea typeface="ＭＳ ゴシック" pitchFamily="49" charset="-128"/>
              </a:rPr>
              <a:t>助成額</a:t>
            </a:r>
            <a:r>
              <a:rPr lang="en-US" altLang="ja-JP" sz="1000" dirty="0">
                <a:solidFill>
                  <a:prstClr val="black"/>
                </a:solidFill>
                <a:latin typeface="ＭＳ ゴシック" pitchFamily="49" charset="-128"/>
                <a:ea typeface="ＭＳ ゴシック" pitchFamily="49" charset="-128"/>
              </a:rPr>
              <a:t>】</a:t>
            </a:r>
          </a:p>
        </p:txBody>
      </p:sp>
      <p:sp>
        <p:nvSpPr>
          <p:cNvPr id="4" name="テキスト ボックス 3"/>
          <p:cNvSpPr txBox="1"/>
          <p:nvPr/>
        </p:nvSpPr>
        <p:spPr>
          <a:xfrm>
            <a:off x="4939277" y="2237909"/>
            <a:ext cx="4829003" cy="415498"/>
          </a:xfrm>
          <a:prstGeom prst="rect">
            <a:avLst/>
          </a:prstGeom>
          <a:noFill/>
        </p:spPr>
        <p:txBody>
          <a:bodyPr wrap="square" rtlCol="0">
            <a:spAutoFit/>
          </a:bodyPr>
          <a:lstStyle/>
          <a:p>
            <a:pPr marL="85725" indent="95250">
              <a:defRPr/>
            </a:pPr>
            <a:r>
              <a:rPr lang="ja-JP" altLang="ja-JP" sz="1050" b="1" u="sng" dirty="0">
                <a:solidFill>
                  <a:prstClr val="black"/>
                </a:solidFill>
                <a:latin typeface="ＭＳ ゴシック" pitchFamily="49" charset="-128"/>
                <a:ea typeface="ＭＳ ゴシック" pitchFamily="49" charset="-128"/>
              </a:rPr>
              <a:t>若年労働者</a:t>
            </a:r>
            <a:r>
              <a:rPr lang="ja-JP" altLang="en-US" sz="1050" b="1" u="sng" dirty="0">
                <a:solidFill>
                  <a:prstClr val="black"/>
                </a:solidFill>
                <a:latin typeface="ＭＳ ゴシック" pitchFamily="49" charset="-128"/>
                <a:ea typeface="ＭＳ ゴシック" pitchFamily="49" charset="-128"/>
              </a:rPr>
              <a:t>及び女性労働者</a:t>
            </a:r>
            <a:r>
              <a:rPr lang="ja-JP" altLang="ja-JP" sz="1050" b="1" u="sng" dirty="0">
                <a:solidFill>
                  <a:prstClr val="black"/>
                </a:solidFill>
                <a:latin typeface="ＭＳ ゴシック" pitchFamily="49" charset="-128"/>
                <a:ea typeface="ＭＳ ゴシック" pitchFamily="49" charset="-128"/>
              </a:rPr>
              <a:t>の入職や定着を図るため、「</a:t>
            </a:r>
            <a:r>
              <a:rPr lang="ja-JP" altLang="en-US" sz="1050" b="1" u="sng" dirty="0">
                <a:solidFill>
                  <a:prstClr val="black"/>
                </a:solidFill>
                <a:latin typeface="ＭＳ ゴシック" pitchFamily="49" charset="-128"/>
                <a:ea typeface="ＭＳ ゴシック" pitchFamily="49" charset="-128"/>
              </a:rPr>
              <a:t>若年者及び女性労働者に</a:t>
            </a:r>
            <a:r>
              <a:rPr lang="ja-JP" altLang="ja-JP" sz="1050" b="1" u="sng" dirty="0">
                <a:solidFill>
                  <a:prstClr val="black"/>
                </a:solidFill>
                <a:latin typeface="ＭＳ ゴシック" pitchFamily="49" charset="-128"/>
                <a:ea typeface="ＭＳ ゴシック" pitchFamily="49" charset="-128"/>
              </a:rPr>
              <a:t>魅力ある職場づくり」につながる取組を実施した場合に助成</a:t>
            </a:r>
            <a:endParaRPr lang="en-US" altLang="ja-JP" sz="1050" b="1" u="sng" dirty="0">
              <a:solidFill>
                <a:prstClr val="black"/>
              </a:solidFill>
              <a:latin typeface="ＭＳ ゴシック" pitchFamily="49" charset="-128"/>
              <a:ea typeface="ＭＳ ゴシック" pitchFamily="49" charset="-128"/>
            </a:endParaRPr>
          </a:p>
        </p:txBody>
      </p:sp>
      <p:sp>
        <p:nvSpPr>
          <p:cNvPr id="12" name="テキスト ボックス 11"/>
          <p:cNvSpPr txBox="1"/>
          <p:nvPr/>
        </p:nvSpPr>
        <p:spPr>
          <a:xfrm>
            <a:off x="4999169" y="4922119"/>
            <a:ext cx="4858066" cy="769441"/>
          </a:xfrm>
          <a:prstGeom prst="rect">
            <a:avLst/>
          </a:prstGeom>
          <a:noFill/>
        </p:spPr>
        <p:txBody>
          <a:bodyPr wrap="square" rtlCol="0">
            <a:spAutoFit/>
          </a:bodyPr>
          <a:lstStyle/>
          <a:p>
            <a:r>
              <a:rPr lang="ja-JP" altLang="en-US" sz="1000" b="1" dirty="0">
                <a:solidFill>
                  <a:prstClr val="black"/>
                </a:solidFill>
                <a:latin typeface="ＭＳ ゴシック" pitchFamily="49" charset="-128"/>
                <a:ea typeface="ＭＳ ゴシック" pitchFamily="49" charset="-128"/>
              </a:rPr>
              <a:t> </a:t>
            </a:r>
            <a:r>
              <a:rPr lang="ja-JP" altLang="en-US" sz="1050" b="1" u="sng" dirty="0" smtClean="0">
                <a:solidFill>
                  <a:prstClr val="black"/>
                </a:solidFill>
                <a:latin typeface="ＭＳ ゴシック" pitchFamily="49" charset="-128"/>
                <a:ea typeface="ＭＳ ゴシック" pitchFamily="49" charset="-128"/>
              </a:rPr>
              <a:t>若年</a:t>
            </a:r>
            <a:r>
              <a:rPr lang="ja-JP" altLang="en-US" sz="1050" b="1" u="sng" dirty="0">
                <a:solidFill>
                  <a:prstClr val="black"/>
                </a:solidFill>
                <a:latin typeface="ＭＳ ゴシック" pitchFamily="49" charset="-128"/>
                <a:ea typeface="ＭＳ ゴシック" pitchFamily="49" charset="-128"/>
              </a:rPr>
              <a:t>労働者の入職や定着を図るため、就業規則や労働協約を変更することにより登録基幹技能者の賃金テーブルまたは資格手当を年間３％以上かつ</a:t>
            </a:r>
            <a:r>
              <a:rPr lang="en-US" altLang="ja-JP" sz="1050" b="1" u="sng" dirty="0">
                <a:solidFill>
                  <a:prstClr val="black"/>
                </a:solidFill>
                <a:latin typeface="ＭＳ ゴシック" pitchFamily="49" charset="-128"/>
                <a:ea typeface="ＭＳ ゴシック" pitchFamily="49" charset="-128"/>
              </a:rPr>
              <a:t>15</a:t>
            </a:r>
            <a:r>
              <a:rPr lang="ja-JP" altLang="en-US" sz="1050" b="1" u="sng" dirty="0">
                <a:solidFill>
                  <a:prstClr val="black"/>
                </a:solidFill>
                <a:latin typeface="ＭＳ ゴシック" pitchFamily="49" charset="-128"/>
                <a:ea typeface="ＭＳ ゴシック" pitchFamily="49" charset="-128"/>
              </a:rPr>
              <a:t>万円以上引き上げ、実際に適用した場合に</a:t>
            </a:r>
            <a:r>
              <a:rPr lang="ja-JP" altLang="en-US" sz="1050" b="1" u="sng" dirty="0" smtClean="0">
                <a:solidFill>
                  <a:prstClr val="black"/>
                </a:solidFill>
                <a:latin typeface="ＭＳ ゴシック" pitchFamily="49" charset="-128"/>
                <a:ea typeface="ＭＳ ゴシック" pitchFamily="49" charset="-128"/>
              </a:rPr>
              <a:t>助成</a:t>
            </a:r>
            <a:endParaRPr lang="en-US" altLang="ja-JP" sz="1050" b="1" u="sng" dirty="0" smtClean="0">
              <a:solidFill>
                <a:prstClr val="black"/>
              </a:solidFill>
              <a:latin typeface="ＭＳ ゴシック" pitchFamily="49" charset="-128"/>
              <a:ea typeface="ＭＳ ゴシック" pitchFamily="49" charset="-128"/>
            </a:endParaRPr>
          </a:p>
          <a:p>
            <a:pPr>
              <a:lnSpc>
                <a:spcPts val="300"/>
              </a:lnSpc>
            </a:pPr>
            <a:endParaRPr lang="en-US" altLang="ja-JP" sz="1000" b="1" dirty="0" smtClean="0">
              <a:solidFill>
                <a:prstClr val="black"/>
              </a:solidFill>
              <a:latin typeface="ＭＳ ゴシック" pitchFamily="49" charset="-128"/>
              <a:ea typeface="ＭＳ ゴシック" pitchFamily="49" charset="-128"/>
            </a:endParaRPr>
          </a:p>
          <a:p>
            <a:r>
              <a:rPr lang="en-US" altLang="ja-JP" sz="1000" dirty="0" smtClean="0">
                <a:solidFill>
                  <a:prstClr val="black"/>
                </a:solidFill>
                <a:latin typeface="ＭＳ ゴシック" pitchFamily="49" charset="-128"/>
                <a:ea typeface="ＭＳ ゴシック" pitchFamily="49" charset="-128"/>
              </a:rPr>
              <a:t>【</a:t>
            </a:r>
            <a:r>
              <a:rPr lang="ja-JP" altLang="en-US" sz="1000" dirty="0" smtClean="0">
                <a:solidFill>
                  <a:prstClr val="black"/>
                </a:solidFill>
                <a:latin typeface="ＭＳ ゴシック" pitchFamily="49" charset="-128"/>
                <a:ea typeface="ＭＳ ゴシック" pitchFamily="49" charset="-128"/>
              </a:rPr>
              <a:t>助成額</a:t>
            </a:r>
            <a:r>
              <a:rPr lang="en-US" altLang="ja-JP" sz="1000" dirty="0" smtClean="0">
                <a:solidFill>
                  <a:prstClr val="black"/>
                </a:solidFill>
                <a:latin typeface="ＭＳ ゴシック" pitchFamily="49" charset="-128"/>
                <a:ea typeface="ＭＳ ゴシック" pitchFamily="49" charset="-128"/>
              </a:rPr>
              <a:t>】</a:t>
            </a:r>
            <a:endParaRPr kumimoji="1" lang="ja-JP" altLang="en-US" sz="1000" b="1" dirty="0"/>
          </a:p>
        </p:txBody>
      </p:sp>
      <p:sp>
        <p:nvSpPr>
          <p:cNvPr id="57" name="角丸四角形 56"/>
          <p:cNvSpPr/>
          <p:nvPr/>
        </p:nvSpPr>
        <p:spPr>
          <a:xfrm>
            <a:off x="654668" y="4875383"/>
            <a:ext cx="4495401" cy="617467"/>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rIns="0" anchor="ctr"/>
          <a:lstStyle/>
          <a:p>
            <a:pPr>
              <a:defRPr/>
            </a:pPr>
            <a:r>
              <a:rPr lang="en-US" altLang="ja-JP" sz="900" dirty="0" smtClean="0">
                <a:solidFill>
                  <a:prstClr val="black"/>
                </a:solidFill>
                <a:latin typeface="ＭＳ ゴシック" pitchFamily="49" charset="-128"/>
                <a:ea typeface="ＭＳ ゴシック" pitchFamily="49" charset="-128"/>
              </a:rPr>
              <a:t>(</a:t>
            </a:r>
            <a:r>
              <a:rPr lang="ja-JP" altLang="en-US" sz="900" dirty="0" smtClean="0">
                <a:solidFill>
                  <a:prstClr val="black"/>
                </a:solidFill>
                <a:latin typeface="ＭＳ ゴシック" pitchFamily="49" charset="-128"/>
                <a:ea typeface="ＭＳ ゴシック" pitchFamily="49" charset="-128"/>
              </a:rPr>
              <a:t>制度</a:t>
            </a:r>
            <a:r>
              <a:rPr lang="ja-JP" altLang="en-US" sz="900" dirty="0">
                <a:solidFill>
                  <a:prstClr val="black"/>
                </a:solidFill>
                <a:latin typeface="ＭＳ ゴシック" pitchFamily="49" charset="-128"/>
                <a:ea typeface="ＭＳ ゴシック" pitchFamily="49" charset="-128"/>
              </a:rPr>
              <a:t>導入</a:t>
            </a:r>
            <a:r>
              <a:rPr lang="ja-JP" altLang="en-US" sz="900" dirty="0" smtClean="0">
                <a:solidFill>
                  <a:prstClr val="black"/>
                </a:solidFill>
                <a:latin typeface="ＭＳ ゴシック" pitchFamily="49" charset="-128"/>
                <a:ea typeface="ＭＳ ゴシック" pitchFamily="49" charset="-128"/>
              </a:rPr>
              <a:t>助成</a:t>
            </a:r>
            <a:r>
              <a:rPr lang="en-US" altLang="ja-JP" sz="900" dirty="0" smtClean="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 </a:t>
            </a:r>
            <a:r>
              <a:rPr lang="ja-JP" altLang="en-US" sz="900" dirty="0" smtClean="0">
                <a:solidFill>
                  <a:prstClr val="black"/>
                </a:solidFill>
                <a:latin typeface="ＭＳ ゴシック" pitchFamily="49" charset="-128"/>
                <a:ea typeface="ＭＳ ゴシック" pitchFamily="49" charset="-128"/>
              </a:rPr>
              <a:t>各制度毎 </a:t>
            </a:r>
            <a:r>
              <a:rPr lang="en-US" altLang="ja-JP" sz="900" dirty="0" smtClean="0">
                <a:solidFill>
                  <a:prstClr val="black"/>
                </a:solidFill>
                <a:latin typeface="ＭＳ ゴシック" pitchFamily="49" charset="-128"/>
                <a:ea typeface="ＭＳ ゴシック" pitchFamily="49" charset="-128"/>
              </a:rPr>
              <a:t>10</a:t>
            </a:r>
            <a:r>
              <a:rPr lang="ja-JP" altLang="en-US" sz="900" dirty="0">
                <a:solidFill>
                  <a:prstClr val="black"/>
                </a:solidFill>
                <a:latin typeface="ＭＳ ゴシック" pitchFamily="49" charset="-128"/>
                <a:ea typeface="ＭＳ ゴシック" pitchFamily="49" charset="-128"/>
              </a:rPr>
              <a:t>万</a:t>
            </a:r>
            <a:r>
              <a:rPr lang="ja-JP" altLang="en-US" sz="900" dirty="0" smtClean="0">
                <a:solidFill>
                  <a:prstClr val="black"/>
                </a:solidFill>
                <a:latin typeface="ＭＳ ゴシック" pitchFamily="49" charset="-128"/>
                <a:ea typeface="ＭＳ ゴシック" pitchFamily="49" charset="-128"/>
              </a:rPr>
              <a:t>円 </a:t>
            </a:r>
            <a:r>
              <a:rPr lang="en-US" altLang="ja-JP" sz="900" dirty="0" smtClean="0">
                <a:solidFill>
                  <a:prstClr val="black"/>
                </a:solidFill>
                <a:latin typeface="ＭＳ ゴシック" pitchFamily="49" charset="-128"/>
                <a:ea typeface="ＭＳ ゴシック" pitchFamily="49" charset="-128"/>
              </a:rPr>
              <a:t>(1)</a:t>
            </a:r>
            <a:endParaRPr lang="en-US" altLang="ja-JP" sz="900" dirty="0">
              <a:solidFill>
                <a:prstClr val="black"/>
              </a:solidFill>
              <a:latin typeface="ＭＳ ゴシック" pitchFamily="49" charset="-128"/>
              <a:ea typeface="ＭＳ ゴシック" pitchFamily="49" charset="-128"/>
            </a:endParaRPr>
          </a:p>
          <a:p>
            <a:pPr>
              <a:defRPr/>
            </a:pPr>
            <a:r>
              <a:rPr lang="en-US" altLang="ja-JP" sz="900" dirty="0" smtClean="0">
                <a:solidFill>
                  <a:prstClr val="black"/>
                </a:solidFill>
                <a:latin typeface="ＭＳ ゴシック" pitchFamily="49" charset="-128"/>
                <a:ea typeface="ＭＳ ゴシック" pitchFamily="49" charset="-128"/>
              </a:rPr>
              <a:t>(</a:t>
            </a:r>
            <a:r>
              <a:rPr lang="ja-JP" altLang="en-US" sz="900" dirty="0" smtClean="0">
                <a:solidFill>
                  <a:prstClr val="black"/>
                </a:solidFill>
                <a:latin typeface="ＭＳ ゴシック" pitchFamily="49" charset="-128"/>
                <a:ea typeface="ＭＳ ゴシック" pitchFamily="49" charset="-128"/>
              </a:rPr>
              <a:t>目標</a:t>
            </a:r>
            <a:r>
              <a:rPr lang="ja-JP" altLang="en-US" sz="900" dirty="0">
                <a:solidFill>
                  <a:prstClr val="black"/>
                </a:solidFill>
                <a:latin typeface="ＭＳ ゴシック" pitchFamily="49" charset="-128"/>
                <a:ea typeface="ＭＳ ゴシック" pitchFamily="49" charset="-128"/>
              </a:rPr>
              <a:t>達成</a:t>
            </a:r>
            <a:r>
              <a:rPr lang="ja-JP" altLang="en-US" sz="900" dirty="0" smtClean="0">
                <a:solidFill>
                  <a:prstClr val="black"/>
                </a:solidFill>
                <a:latin typeface="ＭＳ ゴシック" pitchFamily="49" charset="-128"/>
                <a:ea typeface="ＭＳ ゴシック" pitchFamily="49" charset="-128"/>
              </a:rPr>
              <a:t>助成</a:t>
            </a:r>
            <a:r>
              <a:rPr lang="en-US" altLang="ja-JP" sz="900" dirty="0" smtClean="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 </a:t>
            </a:r>
            <a:r>
              <a:rPr lang="ja-JP" altLang="en-US" sz="900" dirty="0" smtClean="0">
                <a:solidFill>
                  <a:prstClr val="black"/>
                </a:solidFill>
                <a:latin typeface="ＭＳ ゴシック" pitchFamily="49" charset="-128"/>
                <a:ea typeface="ＭＳ ゴシック" pitchFamily="49" charset="-128"/>
              </a:rPr>
              <a:t>定着改善 </a:t>
            </a:r>
            <a:r>
              <a:rPr lang="en-US" altLang="ja-JP" sz="900" dirty="0" smtClean="0">
                <a:solidFill>
                  <a:prstClr val="black"/>
                </a:solidFill>
                <a:latin typeface="ＭＳ ゴシック" pitchFamily="49" charset="-128"/>
                <a:ea typeface="ＭＳ ゴシック" pitchFamily="49" charset="-128"/>
              </a:rPr>
              <a:t>60</a:t>
            </a:r>
            <a:r>
              <a:rPr lang="ja-JP" altLang="en-US" sz="900" dirty="0" smtClean="0">
                <a:solidFill>
                  <a:prstClr val="black"/>
                </a:solidFill>
                <a:latin typeface="ＭＳ ゴシック" pitchFamily="49" charset="-128"/>
                <a:ea typeface="ＭＳ ゴシック" pitchFamily="49" charset="-128"/>
              </a:rPr>
              <a:t>万円 </a:t>
            </a:r>
            <a:r>
              <a:rPr lang="en-US" altLang="ja-JP" sz="900" dirty="0" smtClean="0">
                <a:solidFill>
                  <a:prstClr val="black"/>
                </a:solidFill>
                <a:latin typeface="ＭＳ ゴシック" pitchFamily="49" charset="-128"/>
                <a:ea typeface="ＭＳ ゴシック" pitchFamily="49" charset="-128"/>
              </a:rPr>
              <a:t>(2)(</a:t>
            </a:r>
            <a:r>
              <a:rPr lang="ja-JP" altLang="en-US" sz="900" dirty="0">
                <a:solidFill>
                  <a:schemeClr val="tx1"/>
                </a:solidFill>
                <a:latin typeface="+mj-ea"/>
              </a:rPr>
              <a:t>生産性要件達成  </a:t>
            </a:r>
            <a:r>
              <a:rPr lang="en-US" altLang="ja-JP" sz="900" dirty="0">
                <a:solidFill>
                  <a:schemeClr val="tx1"/>
                </a:solidFill>
                <a:latin typeface="+mj-ea"/>
              </a:rPr>
              <a:t>72</a:t>
            </a:r>
            <a:r>
              <a:rPr lang="ja-JP" altLang="en-US" sz="900" dirty="0">
                <a:solidFill>
                  <a:schemeClr val="tx1"/>
                </a:solidFill>
                <a:latin typeface="+mj-ea"/>
              </a:rPr>
              <a:t>万円、未達成 </a:t>
            </a:r>
            <a:r>
              <a:rPr lang="en-US" altLang="ja-JP" sz="900" dirty="0">
                <a:solidFill>
                  <a:schemeClr val="tx1"/>
                </a:solidFill>
                <a:latin typeface="+mj-ea"/>
              </a:rPr>
              <a:t>57</a:t>
            </a:r>
            <a:r>
              <a:rPr lang="ja-JP" altLang="en-US" sz="900" dirty="0">
                <a:solidFill>
                  <a:schemeClr val="tx1"/>
                </a:solidFill>
                <a:latin typeface="+mj-ea"/>
              </a:rPr>
              <a:t>万円</a:t>
            </a:r>
            <a:r>
              <a:rPr lang="en-US" altLang="ja-JP" sz="900" dirty="0">
                <a:solidFill>
                  <a:schemeClr val="tx1"/>
                </a:solidFill>
                <a:latin typeface="+mj-ea"/>
              </a:rPr>
              <a:t>)</a:t>
            </a:r>
            <a:r>
              <a:rPr lang="ja-JP" altLang="en-US" sz="900" dirty="0">
                <a:solidFill>
                  <a:schemeClr val="tx1"/>
                </a:solidFill>
                <a:latin typeface="ＭＳ ゴシック" pitchFamily="49" charset="-128"/>
                <a:ea typeface="ＭＳ ゴシック" pitchFamily="49" charset="-128"/>
              </a:rPr>
              <a:t> </a:t>
            </a:r>
            <a:endParaRPr lang="en-US" altLang="ja-JP" sz="900" dirty="0">
              <a:solidFill>
                <a:prstClr val="black"/>
              </a:solidFill>
              <a:latin typeface="ＭＳ ゴシック" pitchFamily="49" charset="-128"/>
              <a:ea typeface="ＭＳ ゴシック" pitchFamily="49" charset="-128"/>
            </a:endParaRPr>
          </a:p>
          <a:p>
            <a:pPr>
              <a:defRPr/>
            </a:pPr>
            <a:r>
              <a:rPr lang="ja-JP" altLang="en-US" sz="900" dirty="0" smtClean="0">
                <a:solidFill>
                  <a:prstClr val="black"/>
                </a:solidFill>
                <a:latin typeface="ＭＳ ゴシック" pitchFamily="49" charset="-128"/>
                <a:ea typeface="ＭＳ ゴシック" pitchFamily="49" charset="-128"/>
              </a:rPr>
              <a:t>　　　　　　　 入職改善 </a:t>
            </a:r>
            <a:r>
              <a:rPr lang="en-US" altLang="ja-JP" sz="900" dirty="0" smtClean="0">
                <a:solidFill>
                  <a:prstClr val="black"/>
                </a:solidFill>
                <a:latin typeface="ＭＳ ゴシック" pitchFamily="49" charset="-128"/>
                <a:ea typeface="ＭＳ ゴシック" pitchFamily="49" charset="-128"/>
              </a:rPr>
              <a:t>60</a:t>
            </a:r>
            <a:r>
              <a:rPr lang="ja-JP" altLang="en-US" sz="900" dirty="0" smtClean="0">
                <a:solidFill>
                  <a:prstClr val="black"/>
                </a:solidFill>
                <a:latin typeface="ＭＳ ゴシック" pitchFamily="49" charset="-128"/>
                <a:ea typeface="ＭＳ ゴシック" pitchFamily="49" charset="-128"/>
              </a:rPr>
              <a:t>万円</a:t>
            </a:r>
            <a:r>
              <a:rPr lang="ja-JP" altLang="en-US" sz="900" dirty="0" smtClean="0">
                <a:latin typeface="+mj-ea"/>
              </a:rPr>
              <a:t>（</a:t>
            </a:r>
            <a:r>
              <a:rPr lang="en-US" altLang="ja-JP" sz="900" dirty="0" smtClean="0">
                <a:solidFill>
                  <a:prstClr val="black"/>
                </a:solidFill>
                <a:latin typeface="ＭＳ ゴシック" pitchFamily="49" charset="-128"/>
                <a:ea typeface="ＭＳ ゴシック" pitchFamily="49" charset="-128"/>
              </a:rPr>
              <a:t>(</a:t>
            </a:r>
            <a:r>
              <a:rPr lang="en-US" altLang="ja-JP" sz="900" dirty="0">
                <a:solidFill>
                  <a:prstClr val="black"/>
                </a:solidFill>
                <a:latin typeface="ＭＳ ゴシック" pitchFamily="49" charset="-128"/>
                <a:ea typeface="ＭＳ ゴシック" pitchFamily="49" charset="-128"/>
              </a:rPr>
              <a:t>3</a:t>
            </a:r>
            <a:r>
              <a:rPr lang="en-US" altLang="ja-JP" sz="900" dirty="0" smtClean="0">
                <a:solidFill>
                  <a:prstClr val="black"/>
                </a:solidFill>
                <a:latin typeface="ＭＳ ゴシック" pitchFamily="49" charset="-128"/>
                <a:ea typeface="ＭＳ ゴシック" pitchFamily="49" charset="-128"/>
              </a:rPr>
              <a:t>)(</a:t>
            </a:r>
            <a:r>
              <a:rPr lang="ja-JP" altLang="en-US" sz="900" dirty="0" smtClean="0">
                <a:solidFill>
                  <a:schemeClr val="tx1"/>
                </a:solidFill>
                <a:latin typeface="+mj-ea"/>
              </a:rPr>
              <a:t>生産性</a:t>
            </a:r>
            <a:r>
              <a:rPr lang="ja-JP" altLang="en-US" sz="900" dirty="0">
                <a:solidFill>
                  <a:schemeClr val="tx1"/>
                </a:solidFill>
                <a:latin typeface="+mj-ea"/>
              </a:rPr>
              <a:t>要件</a:t>
            </a:r>
            <a:r>
              <a:rPr lang="ja-JP" altLang="en-US" sz="900" dirty="0" smtClean="0">
                <a:solidFill>
                  <a:schemeClr val="tx1"/>
                </a:solidFill>
                <a:latin typeface="+mj-ea"/>
              </a:rPr>
              <a:t>達成  </a:t>
            </a:r>
            <a:r>
              <a:rPr lang="en-US" altLang="ja-JP" sz="900" dirty="0" smtClean="0">
                <a:solidFill>
                  <a:schemeClr val="tx1"/>
                </a:solidFill>
                <a:latin typeface="+mj-ea"/>
              </a:rPr>
              <a:t>72</a:t>
            </a:r>
            <a:r>
              <a:rPr lang="ja-JP" altLang="en-US" sz="900" dirty="0" smtClean="0">
                <a:solidFill>
                  <a:schemeClr val="tx1"/>
                </a:solidFill>
                <a:latin typeface="+mj-ea"/>
              </a:rPr>
              <a:t>万円</a:t>
            </a:r>
            <a:r>
              <a:rPr lang="ja-JP" altLang="en-US" sz="900" dirty="0">
                <a:solidFill>
                  <a:schemeClr val="tx1"/>
                </a:solidFill>
                <a:latin typeface="+mj-ea"/>
              </a:rPr>
              <a:t>、</a:t>
            </a:r>
            <a:r>
              <a:rPr lang="ja-JP" altLang="en-US" sz="900" dirty="0" smtClean="0">
                <a:solidFill>
                  <a:schemeClr val="tx1"/>
                </a:solidFill>
                <a:latin typeface="+mj-ea"/>
              </a:rPr>
              <a:t>未達成 </a:t>
            </a:r>
            <a:r>
              <a:rPr lang="en-US" altLang="ja-JP" sz="900" dirty="0" smtClean="0">
                <a:solidFill>
                  <a:schemeClr val="tx1"/>
                </a:solidFill>
                <a:latin typeface="+mj-ea"/>
              </a:rPr>
              <a:t>57</a:t>
            </a:r>
            <a:r>
              <a:rPr lang="ja-JP" altLang="en-US" sz="900" dirty="0">
                <a:solidFill>
                  <a:schemeClr val="tx1"/>
                </a:solidFill>
                <a:latin typeface="+mj-ea"/>
              </a:rPr>
              <a:t>万</a:t>
            </a:r>
            <a:r>
              <a:rPr lang="ja-JP" altLang="en-US" sz="900" dirty="0" smtClean="0">
                <a:solidFill>
                  <a:schemeClr val="tx1"/>
                </a:solidFill>
                <a:latin typeface="+mj-ea"/>
              </a:rPr>
              <a:t>円</a:t>
            </a:r>
            <a:r>
              <a:rPr lang="en-US" altLang="ja-JP" sz="900" dirty="0" smtClean="0">
                <a:solidFill>
                  <a:schemeClr val="tx1"/>
                </a:solidFill>
                <a:latin typeface="+mj-ea"/>
              </a:rPr>
              <a:t>)</a:t>
            </a:r>
            <a:r>
              <a:rPr lang="ja-JP" altLang="en-US" sz="900" dirty="0" smtClean="0">
                <a:solidFill>
                  <a:schemeClr val="tx1"/>
                </a:solidFill>
                <a:latin typeface="ＭＳ ゴシック" pitchFamily="49" charset="-128"/>
                <a:ea typeface="ＭＳ ゴシック" pitchFamily="49" charset="-128"/>
              </a:rPr>
              <a:t> </a:t>
            </a:r>
            <a:endParaRPr lang="en-US" altLang="ja-JP" sz="900" dirty="0" smtClean="0">
              <a:solidFill>
                <a:prstClr val="black"/>
              </a:solidFill>
              <a:latin typeface="ＭＳ ゴシック" pitchFamily="49" charset="-128"/>
              <a:ea typeface="ＭＳ ゴシック" pitchFamily="49" charset="-128"/>
            </a:endParaRPr>
          </a:p>
          <a:p>
            <a:pPr>
              <a:defRPr/>
            </a:pPr>
            <a:r>
              <a:rPr lang="ja-JP" altLang="en-US" sz="900" dirty="0">
                <a:solidFill>
                  <a:prstClr val="black"/>
                </a:solidFill>
                <a:latin typeface="ＭＳ ゴシック" pitchFamily="49" charset="-128"/>
                <a:ea typeface="ＭＳ ゴシック" pitchFamily="49" charset="-128"/>
              </a:rPr>
              <a:t>　</a:t>
            </a:r>
            <a:r>
              <a:rPr lang="ja-JP" altLang="en-US" sz="900" dirty="0" smtClean="0">
                <a:solidFill>
                  <a:prstClr val="black"/>
                </a:solidFill>
                <a:latin typeface="ＭＳ ゴシック" pitchFamily="49" charset="-128"/>
                <a:ea typeface="ＭＳ ゴシック" pitchFamily="49" charset="-128"/>
              </a:rPr>
              <a:t>　　　　　　 入</a:t>
            </a:r>
            <a:r>
              <a:rPr lang="ja-JP" altLang="en-US" sz="900" dirty="0">
                <a:solidFill>
                  <a:prstClr val="black"/>
                </a:solidFill>
                <a:latin typeface="ＭＳ ゴシック" pitchFamily="49" charset="-128"/>
                <a:ea typeface="ＭＳ ゴシック" pitchFamily="49" charset="-128"/>
              </a:rPr>
              <a:t>職</a:t>
            </a:r>
            <a:r>
              <a:rPr lang="ja-JP" altLang="en-US" sz="900" dirty="0" smtClean="0">
                <a:solidFill>
                  <a:prstClr val="black"/>
                </a:solidFill>
                <a:latin typeface="ＭＳ ゴシック" pitchFamily="49" charset="-128"/>
                <a:ea typeface="ＭＳ ゴシック" pitchFamily="49" charset="-128"/>
              </a:rPr>
              <a:t>改善 </a:t>
            </a:r>
            <a:r>
              <a:rPr lang="en-US" altLang="ja-JP" sz="900" dirty="0" smtClean="0">
                <a:solidFill>
                  <a:prstClr val="black"/>
                </a:solidFill>
                <a:latin typeface="ＭＳ ゴシック" pitchFamily="49" charset="-128"/>
                <a:ea typeface="ＭＳ ゴシック" pitchFamily="49" charset="-128"/>
              </a:rPr>
              <a:t>90</a:t>
            </a:r>
            <a:r>
              <a:rPr lang="ja-JP" altLang="en-US" sz="900" dirty="0">
                <a:solidFill>
                  <a:prstClr val="black"/>
                </a:solidFill>
                <a:latin typeface="ＭＳ ゴシック" pitchFamily="49" charset="-128"/>
                <a:ea typeface="ＭＳ ゴシック" pitchFamily="49" charset="-128"/>
              </a:rPr>
              <a:t>万円 </a:t>
            </a:r>
            <a:r>
              <a:rPr lang="en-US" altLang="ja-JP" sz="900" dirty="0" smtClean="0">
                <a:solidFill>
                  <a:prstClr val="black"/>
                </a:solidFill>
                <a:latin typeface="ＭＳ ゴシック" pitchFamily="49" charset="-128"/>
                <a:ea typeface="ＭＳ ゴシック" pitchFamily="49" charset="-128"/>
              </a:rPr>
              <a:t>(4)(</a:t>
            </a:r>
            <a:r>
              <a:rPr lang="ja-JP" altLang="en-US" sz="900" dirty="0">
                <a:solidFill>
                  <a:schemeClr val="tx1"/>
                </a:solidFill>
                <a:latin typeface="+mj-ea"/>
              </a:rPr>
              <a:t>生産性要件</a:t>
            </a:r>
            <a:r>
              <a:rPr lang="ja-JP" altLang="en-US" sz="900" dirty="0" smtClean="0">
                <a:solidFill>
                  <a:schemeClr val="tx1"/>
                </a:solidFill>
                <a:latin typeface="+mj-ea"/>
              </a:rPr>
              <a:t>達成</a:t>
            </a:r>
            <a:r>
              <a:rPr lang="en-US" altLang="ja-JP" sz="900" dirty="0">
                <a:solidFill>
                  <a:schemeClr val="tx1"/>
                </a:solidFill>
                <a:latin typeface="+mj-ea"/>
              </a:rPr>
              <a:t>108</a:t>
            </a:r>
            <a:r>
              <a:rPr lang="ja-JP" altLang="en-US" sz="900" dirty="0" smtClean="0">
                <a:solidFill>
                  <a:schemeClr val="tx1"/>
                </a:solidFill>
                <a:latin typeface="+mj-ea"/>
              </a:rPr>
              <a:t>万円</a:t>
            </a:r>
            <a:r>
              <a:rPr lang="ja-JP" altLang="en-US" sz="900" dirty="0">
                <a:solidFill>
                  <a:schemeClr val="tx1"/>
                </a:solidFill>
                <a:latin typeface="+mj-ea"/>
              </a:rPr>
              <a:t>、</a:t>
            </a:r>
            <a:r>
              <a:rPr lang="ja-JP" altLang="en-US" sz="900" dirty="0" smtClean="0">
                <a:solidFill>
                  <a:schemeClr val="tx1"/>
                </a:solidFill>
                <a:latin typeface="+mj-ea"/>
              </a:rPr>
              <a:t>未達成 </a:t>
            </a:r>
            <a:r>
              <a:rPr lang="en-US" altLang="ja-JP" sz="900" dirty="0" smtClean="0">
                <a:solidFill>
                  <a:schemeClr val="tx1"/>
                </a:solidFill>
                <a:latin typeface="+mj-ea"/>
              </a:rPr>
              <a:t>85.5</a:t>
            </a:r>
            <a:r>
              <a:rPr lang="ja-JP" altLang="en-US" sz="900" dirty="0" smtClean="0">
                <a:solidFill>
                  <a:schemeClr val="tx1"/>
                </a:solidFill>
                <a:latin typeface="+mj-ea"/>
              </a:rPr>
              <a:t>万円</a:t>
            </a:r>
            <a:r>
              <a:rPr lang="en-US" altLang="ja-JP" sz="900" dirty="0" smtClean="0">
                <a:solidFill>
                  <a:schemeClr val="tx1"/>
                </a:solidFill>
                <a:latin typeface="+mj-ea"/>
              </a:rPr>
              <a:t>)</a:t>
            </a:r>
            <a:r>
              <a:rPr lang="ja-JP" altLang="en-US" sz="900" dirty="0" smtClean="0">
                <a:solidFill>
                  <a:schemeClr val="tx1"/>
                </a:solidFill>
                <a:latin typeface="ＭＳ ゴシック" pitchFamily="49" charset="-128"/>
                <a:ea typeface="ＭＳ ゴシック" pitchFamily="49" charset="-128"/>
              </a:rPr>
              <a:t> </a:t>
            </a:r>
            <a:endParaRPr lang="ja-JP" altLang="en-US" sz="900" dirty="0">
              <a:solidFill>
                <a:prstClr val="black"/>
              </a:solidFill>
              <a:latin typeface="ＭＳ ゴシック" pitchFamily="49" charset="-128"/>
              <a:ea typeface="ＭＳ ゴシック" pitchFamily="49" charset="-128"/>
            </a:endParaRPr>
          </a:p>
        </p:txBody>
      </p:sp>
    </p:spTree>
    <p:extLst>
      <p:ext uri="{BB962C8B-B14F-4D97-AF65-F5344CB8AC3E}">
        <p14:creationId xmlns:p14="http://schemas.microsoft.com/office/powerpoint/2010/main" val="2289731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676</Words>
  <Application>Microsoft Office PowerPoint</Application>
  <PresentationFormat>A4 210 x 297 mm</PresentationFormat>
  <Paragraphs>154</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dc:creator>
  <cp:lastModifiedBy>厚生労働省ネットワークシステム</cp:lastModifiedBy>
  <cp:revision>128</cp:revision>
  <cp:lastPrinted>2016-11-24T01:21:35Z</cp:lastPrinted>
  <dcterms:created xsi:type="dcterms:W3CDTF">2014-08-22T02:33:30Z</dcterms:created>
  <dcterms:modified xsi:type="dcterms:W3CDTF">2016-11-24T01:24:04Z</dcterms:modified>
</cp:coreProperties>
</file>