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customXmlProperties+xml" PartName="/customXml/itemProps1.xml"/>
  <Override ContentType="application/vnd.openxmlformats-officedocument.customXmlProperties+xml" PartName="/customXml/itemProps2.xml"/>
  <Override ContentType="application/vnd.openxmlformats-officedocument.customXmlProperties+xml" PartName="/customXml/itemProps3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custom-properties+xml" PartName="/docProps/custom.xml"/>
  <Override ContentType="application/vnd.openxmlformats-officedocument.presentationml.commentAuthors+xml" PartName="/ppt/commentAuthors.xml"/>
  <Override ContentType="application/vnd.openxmlformats-officedocument.presentationml.handoutMaster+xml" PartName="/ppt/handoutMasters/handoutMaster1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theme+xml" PartName="/ppt/theme/theme3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Relationship Id="rId5" Target="docProps/custom.xml" Type="http://schemas.openxmlformats.org/officeDocument/2006/relationships/custom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2" r:id="rId4"/>
  </p:sldMasterIdLst>
  <p:notesMasterIdLst>
    <p:notesMasterId r:id="rId7"/>
  </p:notesMasterIdLst>
  <p:handoutMasterIdLst>
    <p:handoutMasterId r:id="rId8"/>
  </p:handoutMasterIdLst>
  <p:sldIdLst>
    <p:sldId id="273" r:id="rId5"/>
    <p:sldId id="274" r:id="rId6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1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作成者" initials="A" lastIdx="0" clrIdx="1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FF66"/>
    <a:srgbClr val="BDD7EE"/>
    <a:srgbClr val="70AD47"/>
    <a:srgbClr val="E8D0D0"/>
    <a:srgbClr val="FD95EE"/>
    <a:srgbClr val="FA06D7"/>
    <a:srgbClr val="CC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 autoAdjust="0"/>
  </p:normalViewPr>
  <p:slideViewPr>
    <p:cSldViewPr snapToGrid="0">
      <p:cViewPr varScale="1">
        <p:scale>
          <a:sx n="96" d="100"/>
          <a:sy n="96" d="100"/>
        </p:scale>
        <p:origin x="1070" y="58"/>
      </p:cViewPr>
      <p:guideLst>
        <p:guide orient="horz" pos="2160"/>
        <p:guide pos="312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../customXml/item1.xml" Type="http://schemas.openxmlformats.org/officeDocument/2006/relationships/customXml"/><Relationship Id="rId10" Target="presProps.xml" Type="http://schemas.openxmlformats.org/officeDocument/2006/relationships/presProps"/><Relationship Id="rId11" Target="viewProps.xml" Type="http://schemas.openxmlformats.org/officeDocument/2006/relationships/viewProps"/><Relationship Id="rId12" Target="theme/theme1.xml" Type="http://schemas.openxmlformats.org/officeDocument/2006/relationships/theme"/><Relationship Id="rId13" Target="tableStyles.xml" Type="http://schemas.openxmlformats.org/officeDocument/2006/relationships/tableStyles"/><Relationship Id="rId2" Target="../customXml/item2.xml" Type="http://schemas.openxmlformats.org/officeDocument/2006/relationships/customXml"/><Relationship Id="rId3" Target="../customXml/item3.xml" Type="http://schemas.openxmlformats.org/officeDocument/2006/relationships/customXml"/><Relationship Id="rId4" Target="slideMasters/slideMaster1.xml" Type="http://schemas.openxmlformats.org/officeDocument/2006/relationships/slideMaster"/><Relationship Id="rId5" Target="slides/slide1.xml" Type="http://schemas.openxmlformats.org/officeDocument/2006/relationships/slide"/><Relationship Id="rId6" Target="slides/slide2.xml" Type="http://schemas.openxmlformats.org/officeDocument/2006/relationships/slide"/><Relationship Id="rId7" Target="notesMasters/notesMaster1.xml" Type="http://schemas.openxmlformats.org/officeDocument/2006/relationships/notesMaster"/><Relationship Id="rId8" Target="handoutMasters/handoutMaster1.xml" Type="http://schemas.openxmlformats.org/officeDocument/2006/relationships/handoutMaster"/><Relationship Id="rId9" Target="commentAuthors.xml" Type="http://schemas.openxmlformats.org/officeDocument/2006/relationships/commentAuthors"/></Relationships>
</file>

<file path=ppt/handoutMasters/_rels/handoutMaster1.xml.rels><?xml version="1.0" encoding="UTF-8" standalone="yes"?><Relationships xmlns="http://schemas.openxmlformats.org/package/2006/relationships"><Relationship Id="rId1" Target="../theme/theme3.xml" Type="http://schemas.openxmlformats.org/officeDocument/2006/relationships/theme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>
            <a:extLst>
              <a:ext uri="{FF2B5EF4-FFF2-40B4-BE49-F238E27FC236}">
                <a16:creationId xmlns:a16="http://schemas.microsoft.com/office/drawing/2014/main" id="{86BDFE66-0A41-F658-0B23-560CC38128DB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C35DC23-1EE1-E707-EAE6-3147DBAED225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3CEF7D8-15F5-4293-A62D-551246E892F1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75BACE93-0DD5-B6CF-878B-64114E6B652A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BE3ED65A-FA8D-C998-669F-C621F0028CF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F6F8EEE-404B-43DF-9260-3F9DABBC397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475868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<Relationships xmlns="http://schemas.openxmlformats.org/package/2006/relationships"><Relationship Id="rId1" Target="../theme/theme2.xml" Type="http://schemas.openxmlformats.org/officeDocument/2006/relationships/theme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kumimoji="1" lang="ja-JP" altLang="en-US"/>
              <a:t>様式第１号</a:t>
            </a:r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19554F-74A5-4849-AE00-A597F77C02DB}" type="datetimeFigureOut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981075" y="1243013"/>
            <a:ext cx="4845050" cy="33543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1038" y="4783138"/>
            <a:ext cx="5445125" cy="39131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84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37C8A8-B857-49F2-8DFD-FE0BEBF9E325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0205945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BE9931-199B-49C2-8873-C0A667AF933B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776694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C960841-56A4-4DAD-A8A7-6031C4267CBF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9491294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76FC93-CE3C-4901-84F8-A11D406ABF6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539297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81711D-7E88-4BB5-BE06-E6BC2F9BBFD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2318369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74A5A4-5F37-424B-B4E6-8BACAD4DDEF7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11382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CC6B4E-8312-4F21-8F56-660E2454C6CA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772932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71C06-F258-4C9D-8D8A-90B666583EAC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621779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27FE3F-11A4-4E80-8ADD-4C075A3A5FDE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653022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2A4A8D-C1DF-41F1-B250-9116FD65F818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120908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E272CC-0E41-4332-AEF0-EAF8AAB1D434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5044582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3F1422B-B831-428C-AAF4-45DCB1A629C6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97564661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7A65B28-C36F-46B5-AB64-E9DAECD216C2}" type="datetime1">
              <a:rPr kumimoji="1" lang="ja-JP" altLang="en-US" smtClean="0"/>
              <a:t>2025/3/5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EE8DCB-1A13-47FE-A751-A7116910C48B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623357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sldNum="0"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_rels/slide2.xml.rels><?xml version="1.0" encoding="UTF-8" standalone="yes"?><Relationships xmlns="http://schemas.openxmlformats.org/package/2006/relationships"><Relationship Id="rId1" Target="../slideLayouts/slideLayout2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7119757"/>
              </p:ext>
            </p:extLst>
          </p:nvPr>
        </p:nvGraphicFramePr>
        <p:xfrm>
          <a:off x="103480" y="1342248"/>
          <a:ext cx="9736636" cy="179763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○○～～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119394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沖縄</a:t>
            </a:r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47797610"/>
              </p:ext>
            </p:extLst>
          </p:nvPr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○○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６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28564" y="4156453"/>
            <a:ext cx="2965026" cy="11439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　　　　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endParaRPr kumimoji="1" lang="en-US" altLang="ja-JP" sz="1100" b="1" dirty="0">
              <a:solidFill>
                <a:schemeClr val="bg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algn="ctr" defTabSz="887413"/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○○人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○○分野、○○分野、○○分野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○○、○○、○○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7" name="四角形吹き出し 46"/>
          <p:cNvSpPr/>
          <p:nvPr/>
        </p:nvSpPr>
        <p:spPr>
          <a:xfrm>
            <a:off x="10196512" y="4452928"/>
            <a:ext cx="2506234" cy="1569802"/>
          </a:xfrm>
          <a:prstGeom prst="wedgeRectCallout">
            <a:avLst>
              <a:gd name="adj1" fmla="val -60276"/>
              <a:gd name="adj2" fmla="val -21500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rgbClr val="FF0000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rgbClr val="FF0000"/>
                </a:solidFill>
              </a:rPr>
              <a:t>『</a:t>
            </a:r>
            <a:r>
              <a:rPr kumimoji="1" lang="ja-JP" altLang="en-US" sz="1200" dirty="0">
                <a:solidFill>
                  <a:srgbClr val="FF0000"/>
                </a:solidFill>
              </a:rPr>
              <a:t>等</a:t>
            </a:r>
            <a:r>
              <a:rPr kumimoji="1" lang="en-US" altLang="ja-JP" sz="1200" dirty="0">
                <a:solidFill>
                  <a:srgbClr val="FF0000"/>
                </a:solidFill>
              </a:rPr>
              <a:t>』</a:t>
            </a:r>
            <a:r>
              <a:rPr kumimoji="1" lang="ja-JP" altLang="en-US" sz="1200" dirty="0">
                <a:solidFill>
                  <a:srgbClr val="FF0000"/>
                </a:solidFill>
              </a:rPr>
              <a:t>で括ること。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（いずれも</a:t>
            </a:r>
            <a:r>
              <a:rPr kumimoji="1" lang="en-US" altLang="ja-JP" sz="1200" dirty="0">
                <a:solidFill>
                  <a:srgbClr val="FF0000"/>
                </a:solidFill>
              </a:rPr>
              <a:t>A</a:t>
            </a:r>
            <a:r>
              <a:rPr kumimoji="1" lang="ja-JP" altLang="en-US" sz="1200" dirty="0">
                <a:solidFill>
                  <a:srgbClr val="FF0000"/>
                </a:solidFill>
              </a:rPr>
              <a:t>～</a:t>
            </a:r>
            <a:r>
              <a:rPr kumimoji="1" lang="en-US" altLang="ja-JP" sz="1200" dirty="0">
                <a:solidFill>
                  <a:srgbClr val="FF0000"/>
                </a:solidFill>
              </a:rPr>
              <a:t>C</a:t>
            </a:r>
            <a:r>
              <a:rPr kumimoji="1" lang="ja-JP" altLang="en-US" sz="1200" dirty="0">
                <a:solidFill>
                  <a:srgbClr val="FF0000"/>
                </a:solidFill>
              </a:rPr>
              <a:t>共通）</a:t>
            </a: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1410"/>
              <a:gd name="adj2" fmla="val 5775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835093" cy="1270123"/>
            <a:chOff x="202223" y="5617483"/>
            <a:chExt cx="9835093" cy="1270123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109773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○○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・○○</a:t>
              </a:r>
              <a:endParaRPr lang="en-US" altLang="ja-JP" sz="1000" dirty="0">
                <a:solidFill>
                  <a:prstClr val="black"/>
                </a:solidFill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688494" cy="984885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・○○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848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・○○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3429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四角形吹き出し 52">
            <a:extLst>
              <a:ext uri="{FF2B5EF4-FFF2-40B4-BE49-F238E27FC236}">
                <a16:creationId xmlns:a16="http://schemas.microsoft.com/office/drawing/2014/main" id="{7D15F91F-8B51-79A9-F1E3-CF25D72B807D}"/>
              </a:ext>
            </a:extLst>
          </p:cNvPr>
          <p:cNvSpPr/>
          <p:nvPr/>
        </p:nvSpPr>
        <p:spPr>
          <a:xfrm>
            <a:off x="-2118231" y="36067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364562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" name="楕円 63"/>
          <p:cNvSpPr/>
          <p:nvPr/>
        </p:nvSpPr>
        <p:spPr>
          <a:xfrm>
            <a:off x="105508" y="4297830"/>
            <a:ext cx="9687580" cy="2000362"/>
          </a:xfrm>
          <a:prstGeom prst="ellipse">
            <a:avLst/>
          </a:prstGeom>
          <a:noFill/>
          <a:ln w="38100">
            <a:solidFill>
              <a:srgbClr val="FFC000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84405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1" lang="ja-JP" altLang="en-US" sz="1662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 UI" panose="020B0604030504040204" pitchFamily="50" charset="-128"/>
              <a:ea typeface="Meiryo UI" panose="020B0604030504040204" pitchFamily="50" charset="-128"/>
              <a:cs typeface="+mn-cs"/>
            </a:endParaRPr>
          </a:p>
        </p:txBody>
      </p:sp>
      <p:graphicFrame>
        <p:nvGraphicFramePr>
          <p:cNvPr id="14" name="表 13"/>
          <p:cNvGraphicFramePr>
            <a:graphicFrameLocks noGrp="1"/>
          </p:cNvGraphicFramePr>
          <p:nvPr/>
        </p:nvGraphicFramePr>
        <p:xfrm>
          <a:off x="103480" y="1342248"/>
          <a:ext cx="9736636" cy="18627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86831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868318">
                  <a:extLst>
                    <a:ext uri="{9D8B030D-6E8A-4147-A177-3AD203B41FA5}">
                      <a16:colId xmlns:a16="http://schemas.microsoft.com/office/drawing/2014/main" val="882513811"/>
                    </a:ext>
                  </a:extLst>
                </a:gridCol>
              </a:tblGrid>
              <a:tr h="2352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地域の現状・課題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事業の全体像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538551">
                <a:tc>
                  <a:txBody>
                    <a:bodyPr/>
                    <a:lstStyle/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・有効求人倍率は高い水準で推移しているものの、雇用のミスマッチが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存在</a:t>
                      </a: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・人口の自然減や社会減も相俟って、労働力人口が</a:t>
                      </a:r>
                      <a:r>
                        <a:rPr kumimoji="1" lang="en-US" altLang="ja-JP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10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年間で○％以上減　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dist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少するなど、労働者の高齢化、労働力の確保といった面において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厳しい状況であり、企業の人手不足が深刻化。</a:t>
                      </a: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・進学や就職に伴い地域外に転出した若者等の中には、その後、当該地域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に戻って来る者はいるものの、人口や労働力人口の増加に繋がる十分な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規模ではない。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R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</a:t>
                      </a: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豊富な特産物や観光資源を活用し、地域の小規模・中小企業の活性化を図るとともに、地域求職者のスキルアップ並びに地域企業とのマッチングを行う。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具体的には、地域の商工会、金融機関、公立大学などと連携し、各種セミナーや伴走型支援に取り組むことにより、魅力ある職場環境の拡充と雇用を確保する。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r>
                        <a:rPr kumimoji="1" lang="ja-JP" altLang="en-US" sz="105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　また、それらを担う人材について、各種セミナーでスキルアップを図ったうえで、地域関連企業への就労や、就職面接会などでマッチングを図る。</a:t>
                      </a: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  <a:p>
                      <a:pPr algn="l">
                        <a:lnSpc>
                          <a:spcPts val="1300"/>
                        </a:lnSpc>
                        <a:spcBef>
                          <a:spcPts val="0"/>
                        </a:spcBef>
                      </a:pPr>
                      <a:endParaRPr kumimoji="1" lang="en-US" altLang="ja-JP" sz="105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marL="144000" marT="7200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alpha val="6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20659091"/>
                  </a:ext>
                </a:extLst>
              </a:tr>
            </a:tbl>
          </a:graphicData>
        </a:graphic>
      </p:graphicFrame>
      <p:sp>
        <p:nvSpPr>
          <p:cNvPr id="7" name="ストライプ矢印 6"/>
          <p:cNvSpPr/>
          <p:nvPr/>
        </p:nvSpPr>
        <p:spPr>
          <a:xfrm rot="5400000">
            <a:off x="4646095" y="1578008"/>
            <a:ext cx="687848" cy="3998873"/>
          </a:xfrm>
          <a:prstGeom prst="stripedRightArrow">
            <a:avLst>
              <a:gd name="adj1" fmla="val 62268"/>
              <a:gd name="adj2" fmla="val 78427"/>
            </a:avLst>
          </a:prstGeom>
          <a:solidFill>
            <a:schemeClr val="tx2">
              <a:lumMod val="20000"/>
              <a:lumOff val="80000"/>
            </a:schemeClr>
          </a:solidFill>
          <a:ln w="158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81445" y="93620"/>
            <a:ext cx="7462959" cy="33855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1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○○県○○市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過疎等地域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 </a:t>
            </a:r>
            <a:endParaRPr kumimoji="1" lang="en-US" altLang="ja-JP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graphicFrame>
        <p:nvGraphicFramePr>
          <p:cNvPr id="15" name="表 14"/>
          <p:cNvGraphicFramePr>
            <a:graphicFrameLocks noGrp="1"/>
          </p:cNvGraphicFramePr>
          <p:nvPr/>
        </p:nvGraphicFramePr>
        <p:xfrm>
          <a:off x="92378" y="417442"/>
          <a:ext cx="7160615" cy="63676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62701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77047">
                  <a:extLst>
                    <a:ext uri="{9D8B030D-6E8A-4147-A177-3AD203B41FA5}">
                      <a16:colId xmlns:a16="http://schemas.microsoft.com/office/drawing/2014/main" val="2398510119"/>
                    </a:ext>
                  </a:extLst>
                </a:gridCol>
                <a:gridCol w="1215958">
                  <a:extLst>
                    <a:ext uri="{9D8B030D-6E8A-4147-A177-3AD203B41FA5}">
                      <a16:colId xmlns:a16="http://schemas.microsoft.com/office/drawing/2014/main" val="3281540514"/>
                    </a:ext>
                  </a:extLst>
                </a:gridCol>
                <a:gridCol w="1245140">
                  <a:extLst>
                    <a:ext uri="{9D8B030D-6E8A-4147-A177-3AD203B41FA5}">
                      <a16:colId xmlns:a16="http://schemas.microsoft.com/office/drawing/2014/main" val="1104613457"/>
                    </a:ext>
                  </a:extLst>
                </a:gridCol>
                <a:gridCol w="1219341">
                  <a:extLst>
                    <a:ext uri="{9D8B030D-6E8A-4147-A177-3AD203B41FA5}">
                      <a16:colId xmlns:a16="http://schemas.microsoft.com/office/drawing/2014/main" val="2516842464"/>
                    </a:ext>
                  </a:extLst>
                </a:gridCol>
                <a:gridCol w="1140428">
                  <a:extLst>
                    <a:ext uri="{9D8B030D-6E8A-4147-A177-3AD203B41FA5}">
                      <a16:colId xmlns:a16="http://schemas.microsoft.com/office/drawing/2014/main" val="1148668655"/>
                    </a:ext>
                  </a:extLst>
                </a:gridCol>
              </a:tblGrid>
              <a:tr h="37768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事業タイトル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kumimoji="1" lang="ja-JP" altLang="en-US" sz="14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魅力ある雇用を通じた〇〇市さいこうプロジェクト</a:t>
                      </a:r>
                      <a:endParaRPr kumimoji="1" lang="en-US" altLang="ja-JP" sz="14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kumimoji="1" lang="ja-JP" altLang="en-US" sz="12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167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72,616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人口減少率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(※2)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4.17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  <a:endParaRPr kumimoji="1" lang="en-US" altLang="ja-JP" sz="1100" b="0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1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高齢化率</a:t>
                      </a:r>
                      <a:r>
                        <a:rPr kumimoji="1" lang="en-US" altLang="ja-JP" sz="700" b="1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(※1)</a:t>
                      </a:r>
                      <a:endParaRPr kumimoji="1" lang="ja-JP" altLang="en-US" sz="700" b="1" dirty="0">
                        <a:solidFill>
                          <a:schemeClr val="tx1"/>
                        </a:solidFill>
                        <a:latin typeface="メイリオ" panose="020B0604030504040204" pitchFamily="50" charset="-128"/>
                        <a:ea typeface="メイリオ" panose="020B0604030504040204" pitchFamily="50" charset="-128"/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27.74</a:t>
                      </a:r>
                      <a:r>
                        <a:rPr kumimoji="1" lang="ja-JP" altLang="en-US" sz="1100" b="0" dirty="0">
                          <a:solidFill>
                            <a:schemeClr val="tx1"/>
                          </a:solidFill>
                          <a:latin typeface="メイリオ" panose="020B0604030504040204" pitchFamily="50" charset="-128"/>
                          <a:ea typeface="メイリオ" panose="020B0604030504040204" pitchFamily="50" charset="-128"/>
                        </a:rPr>
                        <a:t>％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394392075"/>
                  </a:ext>
                </a:extLst>
              </a:tr>
            </a:tbl>
          </a:graphicData>
        </a:graphic>
      </p:graphicFrame>
      <p:sp>
        <p:nvSpPr>
          <p:cNvPr id="5" name="正方形/長方形 4"/>
          <p:cNvSpPr/>
          <p:nvPr/>
        </p:nvSpPr>
        <p:spPr>
          <a:xfrm>
            <a:off x="7315200" y="40333"/>
            <a:ext cx="2507160" cy="1223388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7178638" y="0"/>
            <a:ext cx="1590126" cy="276999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《 </a:t>
            </a:r>
            <a:r>
              <a:rPr kumimoji="1" lang="ja-JP" altLang="en-US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 </a:t>
            </a:r>
            <a:r>
              <a:rPr kumimoji="1" lang="en-US" altLang="ja-JP" sz="12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》</a:t>
            </a:r>
            <a:endParaRPr kumimoji="1" lang="ja-JP" altLang="en-US" sz="12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0" y="1043043"/>
            <a:ext cx="8508955" cy="215444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時点　　　　　　　　　　　　　　　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※2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：（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H31.1.1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－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R6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.1.1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</a:t>
            </a:r>
            <a:r>
              <a:rPr kumimoji="1"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) </a:t>
            </a:r>
            <a:r>
              <a:rPr kumimoji="1"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／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 H31.1.1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の人口 。なお、全国平均は</a:t>
            </a:r>
            <a:r>
              <a:rPr lang="en-US" altLang="ja-JP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2.01</a:t>
            </a:r>
            <a:r>
              <a:rPr lang="ja-JP" altLang="en-US" sz="800" dirty="0">
                <a:latin typeface="メイリオ" panose="020B0604030504040204" pitchFamily="50" charset="-128"/>
                <a:ea typeface="メイリオ" panose="020B0604030504040204" pitchFamily="50" charset="-128"/>
              </a:rPr>
              <a:t>％</a:t>
            </a:r>
            <a:endParaRPr kumimoji="1" lang="en-US" altLang="ja-JP" sz="800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1" name="正方形/長方形 30"/>
          <p:cNvSpPr/>
          <p:nvPr/>
        </p:nvSpPr>
        <p:spPr bwMode="auto">
          <a:xfrm>
            <a:off x="6886089" y="3335450"/>
            <a:ext cx="2897103" cy="2106560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00B0F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Ｂ </a:t>
            </a:r>
            <a:r>
              <a:rPr kumimoji="1" lang="ja-JP" altLang="en-US" sz="1150" b="1" dirty="0">
                <a:solidFill>
                  <a:schemeClr val="accent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人材育成の取組</a:t>
            </a:r>
            <a:endParaRPr kumimoji="1" lang="en-US" altLang="ja-JP" sz="1150" b="1" dirty="0">
              <a:solidFill>
                <a:schemeClr val="accent1"/>
              </a:solidFill>
              <a:latin typeface="Meiryo UI" panose="020B0604030504040204" pitchFamily="50" charset="-128"/>
              <a:ea typeface="Meiryo UI" panose="020B0604030504040204" pitchFamily="50" charset="-128"/>
            </a:endParaRPr>
          </a:p>
          <a:p>
            <a:pPr marL="176213" indent="-176213" defTabSz="887413">
              <a:lnSpc>
                <a:spcPct val="80000"/>
              </a:lnSpc>
              <a:spcBef>
                <a:spcPct val="20000"/>
              </a:spcBef>
            </a:pPr>
            <a:endParaRPr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</p:txBody>
      </p:sp>
      <p:sp>
        <p:nvSpPr>
          <p:cNvPr id="32" name="角丸四角形 31"/>
          <p:cNvSpPr/>
          <p:nvPr/>
        </p:nvSpPr>
        <p:spPr bwMode="auto">
          <a:xfrm>
            <a:off x="7807718" y="3247857"/>
            <a:ext cx="1180976" cy="177651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求職者向け</a:t>
            </a:r>
          </a:p>
        </p:txBody>
      </p:sp>
      <p:sp>
        <p:nvSpPr>
          <p:cNvPr id="33" name="正方形/長方形 32"/>
          <p:cNvSpPr/>
          <p:nvPr/>
        </p:nvSpPr>
        <p:spPr bwMode="auto">
          <a:xfrm>
            <a:off x="97654" y="3360124"/>
            <a:ext cx="2984409" cy="2196614"/>
          </a:xfrm>
          <a:prstGeom prst="rect">
            <a:avLst/>
          </a:prstGeom>
          <a:solidFill>
            <a:schemeClr val="bg1"/>
          </a:solidFill>
          <a:ln w="25400" algn="ctr">
            <a:solidFill>
              <a:srgbClr val="92D050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87313" indent="-87313" defTabSz="887413">
              <a:lnSpc>
                <a:spcPts val="2200"/>
              </a:lnSpc>
            </a:pPr>
            <a:r>
              <a:rPr lang="ja-JP" altLang="en-US" sz="140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Ａ </a:t>
            </a:r>
            <a:r>
              <a:rPr kumimoji="1" lang="ja-JP" altLang="en-US" sz="1150" b="1" dirty="0">
                <a:solidFill>
                  <a:schemeClr val="accent6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事業所の魅力向上、事業拡大の取組</a:t>
            </a:r>
          </a:p>
        </p:txBody>
      </p:sp>
      <p:sp>
        <p:nvSpPr>
          <p:cNvPr id="34" name="テキスト ボックス 33"/>
          <p:cNvSpPr txBox="1"/>
          <p:nvPr/>
        </p:nvSpPr>
        <p:spPr>
          <a:xfrm>
            <a:off x="143424" y="4171700"/>
            <a:ext cx="2965026" cy="15799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高付加価値を生む製造業講習会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en-US" altLang="ja-JP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を活用した情報発信力向上講習会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インバウンド受け入れ対応講習会　</a:t>
            </a:r>
            <a:endParaRPr lang="en-US" altLang="ja-JP" sz="900" dirty="0">
              <a:solidFill>
                <a:srgbClr val="FF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創業希望者向け講習会　等</a:t>
            </a: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　　　　　　　　　　　　　　　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>
              <a:lnSpc>
                <a:spcPts val="1000"/>
              </a:lnSpc>
              <a:spcBef>
                <a:spcPts val="800"/>
              </a:spcBef>
            </a:pP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《</a:t>
            </a:r>
            <a:r>
              <a:rPr lang="ja-JP" altLang="en-US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伴走型支援</a:t>
            </a:r>
            <a:r>
              <a:rPr lang="en-US" altLang="ja-JP" sz="900" dirty="0">
                <a:solidFill>
                  <a:srgbClr val="000000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》</a:t>
            </a:r>
          </a:p>
          <a:p>
            <a:pPr marL="266700" indent="-180975">
              <a:lnSpc>
                <a:spcPts val="1000"/>
              </a:lnSpc>
              <a:spcBef>
                <a:spcPts val="2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製造業における高付加価値製品展開についての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73050">
              <a:lnSpc>
                <a:spcPts val="1000"/>
              </a:lnSpc>
            </a:pPr>
            <a:r>
              <a:rPr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伴走型支援及び好事例・ノウハウの地域内企業への展開　等</a:t>
            </a:r>
            <a:endParaRPr lang="en-US" altLang="ja-JP" sz="900" dirty="0">
              <a:solidFill>
                <a:srgbClr val="000000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>
              <a:lnSpc>
                <a:spcPts val="1000"/>
              </a:lnSpc>
              <a:spcBef>
                <a:spcPts val="400"/>
              </a:spcBef>
            </a:pPr>
            <a:endParaRPr kumimoji="1" lang="ja-JP" altLang="en-US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35" name="角丸四角形 34"/>
          <p:cNvSpPr/>
          <p:nvPr/>
        </p:nvSpPr>
        <p:spPr bwMode="auto">
          <a:xfrm>
            <a:off x="1017788" y="3255972"/>
            <a:ext cx="1180976" cy="163539"/>
          </a:xfrm>
          <a:prstGeom prst="roundRect">
            <a:avLst/>
          </a:prstGeom>
          <a:solidFill>
            <a:srgbClr val="FFC0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9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企業向け</a:t>
            </a:r>
          </a:p>
        </p:txBody>
      </p:sp>
      <p:sp>
        <p:nvSpPr>
          <p:cNvPr id="36" name="正方形/長方形 35"/>
          <p:cNvSpPr/>
          <p:nvPr/>
        </p:nvSpPr>
        <p:spPr bwMode="auto">
          <a:xfrm>
            <a:off x="3640144" y="4149761"/>
            <a:ext cx="2661711" cy="1311555"/>
          </a:xfrm>
          <a:prstGeom prst="rect">
            <a:avLst/>
          </a:prstGeom>
          <a:solidFill>
            <a:schemeClr val="bg1"/>
          </a:solidFill>
          <a:ln w="69850" algn="ctr">
            <a:solidFill>
              <a:schemeClr val="accent4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216000" tIns="44348" rIns="88697" bIns="44348" rtlCol="0" anchor="t"/>
          <a:lstStyle/>
          <a:p>
            <a:pPr marL="176213" indent="-176213" defTabSz="887413">
              <a:spcBef>
                <a:spcPct val="20000"/>
              </a:spcBef>
            </a:pPr>
            <a:endParaRPr kumimoji="1" lang="en-US" altLang="ja-JP" sz="1000" dirty="0">
              <a:solidFill>
                <a:srgbClr val="000000"/>
              </a:solidFill>
              <a:latin typeface="HG創英角ﾎﾟｯﾌﾟ体" panose="040B0A09000000000000" pitchFamily="49" charset="-128"/>
              <a:ea typeface="HG創英角ﾎﾟｯﾌﾟ体" panose="040B0A09000000000000" pitchFamily="49" charset="-128"/>
            </a:endParaRPr>
          </a:p>
          <a:p>
            <a:pPr marL="176213" indent="-176213" defTabSz="887413"/>
            <a:r>
              <a:rPr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Ｃ</a:t>
            </a:r>
            <a:r>
              <a:rPr kumimoji="1" lang="ja-JP" altLang="en-US" sz="140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 </a:t>
            </a:r>
            <a:r>
              <a:rPr kumimoji="1" lang="ja-JP" altLang="en-US" sz="1150" b="1" dirty="0">
                <a:solidFill>
                  <a:schemeClr val="accent4">
                    <a:lumMod val="75000"/>
                  </a:schemeClr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就職促進の取組</a:t>
            </a:r>
          </a:p>
        </p:txBody>
      </p:sp>
      <p:sp>
        <p:nvSpPr>
          <p:cNvPr id="37" name="角丸四角形 36"/>
          <p:cNvSpPr/>
          <p:nvPr/>
        </p:nvSpPr>
        <p:spPr bwMode="auto">
          <a:xfrm>
            <a:off x="3516923" y="6198577"/>
            <a:ext cx="2837799" cy="553915"/>
          </a:xfrm>
          <a:prstGeom prst="roundRect">
            <a:avLst/>
          </a:prstGeom>
          <a:solidFill>
            <a:schemeClr val="accent5">
              <a:lumMod val="75000"/>
            </a:schemeClr>
          </a:solidFill>
          <a:ln w="28575" cmpd="dbl" algn="ctr">
            <a:solidFill>
              <a:schemeClr val="accent1">
                <a:lumMod val="20000"/>
                <a:lumOff val="80000"/>
              </a:schemeClr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  <a:scene3d>
            <a:camera prst="orthographicFront"/>
            <a:lightRig rig="threePt" dir="t"/>
          </a:scene3d>
          <a:sp3d>
            <a:bevelT/>
          </a:sp3d>
        </p:spPr>
        <p:txBody>
          <a:bodyPr vert="horz" lIns="88697" tIns="44348" rIns="88697" bIns="44348" rtlCol="0" anchor="ctr"/>
          <a:lstStyle/>
          <a:p>
            <a:pPr marL="176213" indent="-176213" algn="ctr" defTabSz="887413"/>
            <a:r>
              <a:rPr kumimoji="1" lang="ja-JP" altLang="en-US" sz="16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雇用創出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（目標数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(3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年度計</a:t>
            </a:r>
            <a:r>
              <a:rPr kumimoji="1" lang="en-US" altLang="ja-JP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)</a:t>
            </a:r>
            <a:r>
              <a:rPr kumimoji="1" lang="ja-JP" altLang="en-US" sz="11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）</a:t>
            </a:r>
            <a:r>
              <a:rPr kumimoji="1" lang="en-US" altLang="ja-JP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120</a:t>
            </a:r>
            <a:r>
              <a:rPr kumimoji="1" lang="ja-JP" altLang="en-US" sz="2200" b="1" dirty="0">
                <a:solidFill>
                  <a:schemeClr val="bg1"/>
                </a:solidFill>
                <a:latin typeface="Meiryo UI" panose="020B0604030504040204" pitchFamily="50" charset="-128"/>
                <a:ea typeface="Meiryo UI" panose="020B0604030504040204" pitchFamily="50" charset="-128"/>
              </a:rPr>
              <a:t>人</a:t>
            </a:r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645880" y="4578794"/>
            <a:ext cx="2500800" cy="7591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情報発信事業</a:t>
            </a:r>
            <a:endParaRPr kumimoji="1" lang="en-US" altLang="ja-JP" sz="900" strike="sngStrike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合同就職セミナー、面接会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ＵＩＪターン説明会、面接会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0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kumimoji="1"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ＵＩＪターン就労体験　等</a:t>
            </a:r>
            <a:endParaRPr kumimoji="1"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7016618" y="4162821"/>
            <a:ext cx="2798081" cy="12721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製造業に必要なスキル講習会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情報発信のための</a:t>
            </a:r>
            <a:r>
              <a:rPr lang="en-US" altLang="ja-JP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ICT</a:t>
            </a: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スキル習得講習会　　　　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接遇・接客スキル習得講習会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○○市観光ガイド養成講習会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シニア向けパソコン講習会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pPr marL="266700" indent="-180975">
              <a:lnSpc>
                <a:spcPts val="1200"/>
              </a:lnSpc>
              <a:spcBef>
                <a:spcPts val="400"/>
              </a:spcBef>
              <a:buFont typeface="Wingdings" panose="05000000000000000000" pitchFamily="2" charset="2"/>
              <a:buChar char="p"/>
            </a:pPr>
            <a:r>
              <a:rPr lang="ja-JP" altLang="en-US" sz="900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女性のための就職応援講習会</a:t>
            </a:r>
            <a:endParaRPr lang="en-US" altLang="ja-JP" sz="900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4" name="角丸四角形 53"/>
          <p:cNvSpPr/>
          <p:nvPr/>
        </p:nvSpPr>
        <p:spPr bwMode="auto">
          <a:xfrm>
            <a:off x="4367854" y="4019990"/>
            <a:ext cx="1185459" cy="272927"/>
          </a:xfrm>
          <a:prstGeom prst="roundRect">
            <a:avLst/>
          </a:prstGeom>
          <a:solidFill>
            <a:srgbClr val="FFFF00"/>
          </a:solidFill>
          <a:ln w="19050" cmpd="dbl" algn="ctr">
            <a:solidFill>
              <a:schemeClr val="tx1"/>
            </a:solidFill>
            <a:round/>
            <a:headEnd/>
            <a:tailEnd/>
          </a:ln>
          <a:effectLst>
            <a:outerShdw dist="35921" dir="2700000" algn="ctr" rotWithShape="0">
              <a:schemeClr val="bg2"/>
            </a:outerShdw>
          </a:effectLst>
        </p:spPr>
        <p:txBody>
          <a:bodyPr vert="horz" lIns="36000" tIns="0" rIns="36000" bIns="0" rtlCol="0" anchor="ctr"/>
          <a:lstStyle/>
          <a:p>
            <a:pPr marL="176213" indent="-176213" algn="ctr" defTabSz="887413">
              <a:spcBef>
                <a:spcPct val="20000"/>
              </a:spcBef>
            </a:pPr>
            <a:r>
              <a:rPr kumimoji="1" lang="ja-JP" altLang="en-US" sz="1200" dirty="0">
                <a:solidFill>
                  <a:srgbClr val="0000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マッチング！</a:t>
            </a:r>
          </a:p>
        </p:txBody>
      </p:sp>
      <p:sp>
        <p:nvSpPr>
          <p:cNvPr id="57" name="ストライプ矢印 56"/>
          <p:cNvSpPr/>
          <p:nvPr/>
        </p:nvSpPr>
        <p:spPr>
          <a:xfrm rot="5400000">
            <a:off x="4644752" y="4594830"/>
            <a:ext cx="492370" cy="2556870"/>
          </a:xfrm>
          <a:prstGeom prst="stripedRightArrow">
            <a:avLst>
              <a:gd name="adj1" fmla="val 64178"/>
              <a:gd name="adj2" fmla="val 55669"/>
            </a:avLst>
          </a:prstGeom>
          <a:solidFill>
            <a:srgbClr val="FFFF00"/>
          </a:solidFill>
          <a:ln w="1270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正方形/長方形 27"/>
          <p:cNvSpPr/>
          <p:nvPr/>
        </p:nvSpPr>
        <p:spPr>
          <a:xfrm>
            <a:off x="4131126" y="3405384"/>
            <a:ext cx="1742357" cy="43970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400" b="1" dirty="0">
                <a:solidFill>
                  <a:schemeClr val="tx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具体的な取組内容</a:t>
            </a:r>
          </a:p>
        </p:txBody>
      </p:sp>
      <p:sp>
        <p:nvSpPr>
          <p:cNvPr id="4" name="角丸四角形 3"/>
          <p:cNvSpPr/>
          <p:nvPr/>
        </p:nvSpPr>
        <p:spPr>
          <a:xfrm>
            <a:off x="384174" y="3712888"/>
            <a:ext cx="2328633" cy="373153"/>
          </a:xfrm>
          <a:prstGeom prst="roundRect">
            <a:avLst/>
          </a:prstGeom>
          <a:solidFill>
            <a:schemeClr val="accent6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" name="正方形/長方形 2"/>
          <p:cNvSpPr/>
          <p:nvPr/>
        </p:nvSpPr>
        <p:spPr>
          <a:xfrm>
            <a:off x="312087" y="3682944"/>
            <a:ext cx="2558059" cy="463488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重点雇用創出分野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製造業分野、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ICT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活用分野、観光分野</a:t>
            </a:r>
          </a:p>
        </p:txBody>
      </p:sp>
      <p:sp>
        <p:nvSpPr>
          <p:cNvPr id="30" name="角丸四角形 29"/>
          <p:cNvSpPr/>
          <p:nvPr/>
        </p:nvSpPr>
        <p:spPr>
          <a:xfrm>
            <a:off x="7174333" y="3712888"/>
            <a:ext cx="2237115" cy="373153"/>
          </a:xfrm>
          <a:prstGeom prst="roundRect">
            <a:avLst/>
          </a:prstGeom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7" name="正方形/長方形 26"/>
          <p:cNvSpPr/>
          <p:nvPr/>
        </p:nvSpPr>
        <p:spPr>
          <a:xfrm>
            <a:off x="7091006" y="3601742"/>
            <a:ext cx="2411999" cy="62369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【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重点求職者層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】</a:t>
            </a:r>
          </a:p>
          <a:p>
            <a:pPr marL="273050" indent="-171450">
              <a:lnSpc>
                <a:spcPts val="1100"/>
              </a:lnSpc>
              <a:spcBef>
                <a:spcPts val="200"/>
              </a:spcBef>
              <a:buFont typeface="Wingdings" panose="05000000000000000000" pitchFamily="2" charset="2"/>
              <a:buChar char="Ø"/>
            </a:pP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高齢者、女性、</a:t>
            </a:r>
            <a:r>
              <a:rPr kumimoji="1" lang="en-US" altLang="ja-JP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UIJ</a:t>
            </a:r>
            <a:r>
              <a:rPr kumimoji="1" lang="ja-JP" altLang="en-US" sz="900" i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ターン求職者　等</a:t>
            </a:r>
          </a:p>
        </p:txBody>
      </p:sp>
      <p:sp>
        <p:nvSpPr>
          <p:cNvPr id="29" name="ストライプ矢印 28"/>
          <p:cNvSpPr/>
          <p:nvPr/>
        </p:nvSpPr>
        <p:spPr>
          <a:xfrm>
            <a:off x="4820958" y="1389145"/>
            <a:ext cx="398206" cy="220883"/>
          </a:xfrm>
          <a:prstGeom prst="stripedRightArrow">
            <a:avLst>
              <a:gd name="adj1" fmla="val 64178"/>
              <a:gd name="adj2" fmla="val 54055"/>
            </a:avLst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8" name="二等辺三角形 37"/>
          <p:cNvSpPr>
            <a:spLocks noChangeAspect="1"/>
          </p:cNvSpPr>
          <p:nvPr/>
        </p:nvSpPr>
        <p:spPr>
          <a:xfrm rot="5400000">
            <a:off x="2884134" y="4340957"/>
            <a:ext cx="926357" cy="324000"/>
          </a:xfrm>
          <a:prstGeom prst="triangle">
            <a:avLst/>
          </a:prstGeom>
          <a:solidFill>
            <a:srgbClr val="70AD4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9" name="二等辺三角形 38"/>
          <p:cNvSpPr>
            <a:spLocks noChangeAspect="1"/>
          </p:cNvSpPr>
          <p:nvPr/>
        </p:nvSpPr>
        <p:spPr>
          <a:xfrm rot="16200000">
            <a:off x="6174386" y="4411378"/>
            <a:ext cx="926357" cy="324000"/>
          </a:xfrm>
          <a:prstGeom prst="triangle">
            <a:avLst/>
          </a:prstGeom>
          <a:solidFill>
            <a:srgbClr val="BDD7E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79944" y="0"/>
            <a:ext cx="720739" cy="216000"/>
          </a:xfrm>
          <a:prstGeom prst="rect">
            <a:avLst/>
          </a:prstGeom>
          <a:noFill/>
          <a:ln w="0">
            <a:noFill/>
          </a:ln>
        </p:spPr>
        <p:txBody>
          <a:bodyPr wrap="square" rtlCol="0">
            <a:spAutoFit/>
          </a:bodyPr>
          <a:lstStyle/>
          <a:p>
            <a:r>
              <a:rPr kumimoji="1" lang="ja-JP" altLang="en-US" sz="8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〇〇し</a:t>
            </a:r>
          </a:p>
        </p:txBody>
      </p:sp>
      <p:sp>
        <p:nvSpPr>
          <p:cNvPr id="44" name="左中かっこ 43"/>
          <p:cNvSpPr/>
          <p:nvPr/>
        </p:nvSpPr>
        <p:spPr>
          <a:xfrm>
            <a:off x="-383175" y="1500833"/>
            <a:ext cx="332375" cy="5244797"/>
          </a:xfrm>
          <a:prstGeom prst="leftBrace">
            <a:avLst>
              <a:gd name="adj1" fmla="val 8333"/>
              <a:gd name="adj2" fmla="val 49246"/>
            </a:avLst>
          </a:prstGeom>
          <a:ln w="15875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46" name="正方形/長方形 45"/>
          <p:cNvSpPr/>
          <p:nvPr/>
        </p:nvSpPr>
        <p:spPr>
          <a:xfrm>
            <a:off x="-2310216" y="3408920"/>
            <a:ext cx="1824340" cy="1194040"/>
          </a:xfrm>
          <a:prstGeom prst="rect">
            <a:avLst/>
          </a:prstGeom>
          <a:noFill/>
          <a:ln w="158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各地域において作成。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なお、他地域との統一性をもたせるため、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様式・フレーム・文字ポイントは変更しないこと。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9" name="四角形吹き出し 48"/>
          <p:cNvSpPr/>
          <p:nvPr/>
        </p:nvSpPr>
        <p:spPr>
          <a:xfrm>
            <a:off x="10126173" y="2899066"/>
            <a:ext cx="2506234" cy="1314803"/>
          </a:xfrm>
          <a:prstGeom prst="wedgeRectCallout">
            <a:avLst>
              <a:gd name="adj1" fmla="val -59373"/>
              <a:gd name="adj2" fmla="val 1152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「重点雇用創出分野」、「重点求職者層」欄については、フレームを適宜調整することは可とするが、重点とするものが多い場合には、特に重点とするものを数項目列挙したうえで残りの項目は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</a:p>
        </p:txBody>
      </p:sp>
      <p:sp>
        <p:nvSpPr>
          <p:cNvPr id="50" name="四角形吹き出し 49"/>
          <p:cNvSpPr/>
          <p:nvPr/>
        </p:nvSpPr>
        <p:spPr>
          <a:xfrm>
            <a:off x="10594898" y="432304"/>
            <a:ext cx="1059468" cy="569849"/>
          </a:xfrm>
          <a:prstGeom prst="wedgeRectCallout">
            <a:avLst>
              <a:gd name="adj1" fmla="val -105260"/>
              <a:gd name="adj2" fmla="val 26277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rgbClr val="FF0000"/>
                </a:solidFill>
              </a:rPr>
              <a:t>厚労省にて</a:t>
            </a:r>
            <a:endParaRPr kumimoji="1" lang="en-US" altLang="ja-JP" sz="1200" dirty="0">
              <a:solidFill>
                <a:srgbClr val="FF0000"/>
              </a:solidFill>
            </a:endParaRPr>
          </a:p>
          <a:p>
            <a:r>
              <a:rPr kumimoji="1" lang="ja-JP" altLang="en-US" sz="1200" dirty="0">
                <a:solidFill>
                  <a:srgbClr val="FF0000"/>
                </a:solidFill>
              </a:rPr>
              <a:t>地図を挿入</a:t>
            </a:r>
          </a:p>
        </p:txBody>
      </p:sp>
      <p:sp>
        <p:nvSpPr>
          <p:cNvPr id="53" name="四角形吹き出し 52"/>
          <p:cNvSpPr/>
          <p:nvPr/>
        </p:nvSpPr>
        <p:spPr>
          <a:xfrm>
            <a:off x="-2294644" y="1503066"/>
            <a:ext cx="1824340" cy="1542570"/>
          </a:xfrm>
          <a:prstGeom prst="wedgeRectCallout">
            <a:avLst>
              <a:gd name="adj1" fmla="val 72732"/>
              <a:gd name="adj2" fmla="val 572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地域の現状・課題は箇条書きで記載すること。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なお、事業の全体像を含め、構想書からの引用を原則とし、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構想書上にない表現を新たに用いないこと。</a:t>
            </a:r>
            <a:endParaRPr kumimoji="1" lang="en-US" altLang="ja-JP" sz="1200" u="sng" dirty="0">
              <a:solidFill>
                <a:srgbClr val="FF0000"/>
              </a:solidFill>
            </a:endParaRPr>
          </a:p>
        </p:txBody>
      </p:sp>
      <p:sp>
        <p:nvSpPr>
          <p:cNvPr id="40" name="四角形吹き出し 39"/>
          <p:cNvSpPr/>
          <p:nvPr/>
        </p:nvSpPr>
        <p:spPr>
          <a:xfrm>
            <a:off x="-2099200" y="4776963"/>
            <a:ext cx="1824340" cy="1154450"/>
          </a:xfrm>
          <a:prstGeom prst="wedgeRectCallout">
            <a:avLst>
              <a:gd name="adj1" fmla="val 63302"/>
              <a:gd name="adj2" fmla="val 4281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伴走型支援を実施しない地域については、</a:t>
            </a:r>
            <a:r>
              <a:rPr kumimoji="1" lang="en-US" altLang="ja-JP" sz="1200" dirty="0">
                <a:solidFill>
                  <a:schemeClr val="tx1"/>
                </a:solidFill>
              </a:rPr>
              <a:t>《</a:t>
            </a:r>
            <a:r>
              <a:rPr kumimoji="1" lang="ja-JP" altLang="en-US" sz="1200" dirty="0">
                <a:solidFill>
                  <a:schemeClr val="tx1"/>
                </a:solidFill>
              </a:rPr>
              <a:t>伴走型支援</a:t>
            </a:r>
            <a:r>
              <a:rPr kumimoji="1" lang="en-US" altLang="ja-JP" sz="1200" dirty="0">
                <a:solidFill>
                  <a:schemeClr val="tx1"/>
                </a:solidFill>
              </a:rPr>
              <a:t>》</a:t>
            </a:r>
            <a:r>
              <a:rPr kumimoji="1" lang="ja-JP" altLang="en-US" sz="1200" dirty="0">
                <a:solidFill>
                  <a:schemeClr val="tx1"/>
                </a:solidFill>
              </a:rPr>
              <a:t>の項目ごと削除すること。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grpSp>
        <p:nvGrpSpPr>
          <p:cNvPr id="42" name="グループ化 41"/>
          <p:cNvGrpSpPr/>
          <p:nvPr/>
        </p:nvGrpSpPr>
        <p:grpSpPr>
          <a:xfrm>
            <a:off x="79131" y="5539154"/>
            <a:ext cx="9958753" cy="1230920"/>
            <a:chOff x="202223" y="5617483"/>
            <a:chExt cx="9958753" cy="1230920"/>
          </a:xfrm>
        </p:grpSpPr>
        <p:grpSp>
          <p:nvGrpSpPr>
            <p:cNvPr id="51" name="グループ化 50"/>
            <p:cNvGrpSpPr/>
            <p:nvPr/>
          </p:nvGrpSpPr>
          <p:grpSpPr>
            <a:xfrm>
              <a:off x="202223" y="5617483"/>
              <a:ext cx="9668608" cy="1230920"/>
              <a:chOff x="202223" y="5617483"/>
              <a:chExt cx="9668608" cy="1230920"/>
            </a:xfrm>
          </p:grpSpPr>
          <p:sp>
            <p:nvSpPr>
              <p:cNvPr id="59" name="角丸四角形吹き出し 58"/>
              <p:cNvSpPr/>
              <p:nvPr/>
            </p:nvSpPr>
            <p:spPr bwMode="auto">
              <a:xfrm>
                <a:off x="202223" y="5686610"/>
                <a:ext cx="1749669" cy="1029911"/>
              </a:xfrm>
              <a:prstGeom prst="wedgeRoundRectCallout">
                <a:avLst>
                  <a:gd name="adj1" fmla="val -9195"/>
                  <a:gd name="adj2" fmla="val 28795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0" name="角丸四角形吹き出し 59"/>
              <p:cNvSpPr/>
              <p:nvPr/>
            </p:nvSpPr>
            <p:spPr bwMode="auto">
              <a:xfrm>
                <a:off x="2073028" y="5758158"/>
                <a:ext cx="1487856" cy="1090245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4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  <p:sp>
            <p:nvSpPr>
              <p:cNvPr id="62" name="角丸四角形吹き出し 61"/>
              <p:cNvSpPr/>
              <p:nvPr/>
            </p:nvSpPr>
            <p:spPr bwMode="auto">
              <a:xfrm>
                <a:off x="8279423" y="5617483"/>
                <a:ext cx="1591408" cy="1002323"/>
              </a:xfrm>
              <a:prstGeom prst="wedgeRoundRectCallout">
                <a:avLst>
                  <a:gd name="adj1" fmla="val -11377"/>
                  <a:gd name="adj2" fmla="val 44311"/>
                  <a:gd name="adj3" fmla="val 16667"/>
                </a:avLst>
              </a:prstGeom>
              <a:ln>
                <a:headEnd/>
                <a:tailEnd/>
              </a:ln>
            </p:spPr>
            <p:style>
              <a:lnRef idx="2">
                <a:schemeClr val="accent2"/>
              </a:lnRef>
              <a:fillRef idx="1">
                <a:schemeClr val="lt1"/>
              </a:fillRef>
              <a:effectRef idx="0">
                <a:schemeClr val="accent2"/>
              </a:effectRef>
              <a:fontRef idx="minor">
                <a:schemeClr val="dk1"/>
              </a:fontRef>
            </p:style>
            <p:txBody>
              <a:bodyPr vert="horz" lIns="0" tIns="72000" rIns="0" bIns="0" rtlCol="0" anchor="t"/>
              <a:lstStyle/>
              <a:p>
                <a:pPr marL="0" marR="0" lvl="0" indent="0" algn="ctr" defTabSz="887413" rtl="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r>
                  <a:rPr kumimoji="1" lang="ja-JP" altLang="en-US" sz="1400" b="0" i="0" u="none" strike="noStrike" kern="1200" cap="none" spc="0" normalizeH="0" baseline="0" noProof="0" dirty="0">
                    <a:ln>
                      <a:noFill/>
                    </a:ln>
                    <a:solidFill>
                      <a:srgbClr val="000000"/>
                    </a:solidFill>
                    <a:effectLst/>
                    <a:uLnTx/>
                    <a:uFillTx/>
                    <a:latin typeface="メイリオ" panose="020B0604030504040204" pitchFamily="50" charset="-128"/>
                    <a:ea typeface="メイリオ" panose="020B0604030504040204" pitchFamily="50" charset="-128"/>
                    <a:cs typeface="+mn-cs"/>
                  </a:rPr>
                  <a:t> </a:t>
                </a:r>
                <a:endParaRPr kumimoji="1" lang="en-US" altLang="ja-JP" sz="1100" b="0" i="0" u="none" strike="noStrike" kern="120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endParaRPr>
              </a:p>
            </p:txBody>
          </p:sp>
        </p:grpSp>
        <p:sp>
          <p:nvSpPr>
            <p:cNvPr id="52" name="テキスト ボックス 51"/>
            <p:cNvSpPr txBox="1"/>
            <p:nvPr/>
          </p:nvSpPr>
          <p:spPr>
            <a:xfrm>
              <a:off x="221093" y="5775597"/>
              <a:ext cx="1851074" cy="98488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労働局・ハローワーク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・職業相談、職業紹介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・職業訓練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・雇用・労働関係助成金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  <p:sp>
          <p:nvSpPr>
            <p:cNvPr id="56" name="テキスト ボックス 55"/>
            <p:cNvSpPr txBox="1"/>
            <p:nvPr/>
          </p:nvSpPr>
          <p:spPr>
            <a:xfrm>
              <a:off x="2031022" y="5789870"/>
              <a:ext cx="1626577" cy="91820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 algn="ctr" defTabSz="950203" fontAlgn="base">
                <a:spcBef>
                  <a:spcPct val="20000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経済産業局</a:t>
              </a: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・中小企業インターンシップ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</a:endParaRPr>
            </a:p>
            <a:p>
              <a:pPr defTabSz="950203" fontAlgn="base">
                <a:spcBef>
                  <a:spcPts val="122"/>
                </a:spcBef>
                <a:spcAft>
                  <a:spcPct val="0"/>
                </a:spcAft>
                <a:defRPr/>
              </a:pP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・</a:t>
              </a:r>
              <a:r>
                <a:rPr lang="en-US" altLang="ja-JP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ICT</a:t>
              </a:r>
              <a:r>
                <a:rPr lang="ja-JP" altLang="en-US" sz="1000" dirty="0">
                  <a:solidFill>
                    <a:prstClr val="black"/>
                  </a:solidFill>
                  <a:latin typeface="メイリオ" panose="020B0604030504040204" pitchFamily="50" charset="-128"/>
                  <a:ea typeface="メイリオ" panose="020B0604030504040204" pitchFamily="50" charset="-128"/>
                </a:rPr>
                <a:t>補助金　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</a:rPr>
                <a:t>等</a:t>
              </a:r>
              <a:endPara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Meiryo UI" panose="020B0604030504040204" pitchFamily="50" charset="-128"/>
                <a:ea typeface="Meiryo UI" panose="020B0604030504040204" pitchFamily="50" charset="-128"/>
              </a:endParaRPr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8348822" y="5652874"/>
              <a:ext cx="1812154" cy="966931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pPr marL="0" marR="0" lvl="0" indent="0" algn="ctr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市役所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＜連携できる主な支援＞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・移住・定住補助金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ct val="2000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</a:t>
              </a:r>
              <a:r>
                <a:rPr kumimoji="1" lang="en-US" altLang="ja-JP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ICT</a:t>
              </a: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拠点整備事業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  <a:p>
              <a:pPr marL="0" marR="0" lvl="0" indent="0" algn="l" defTabSz="950203" rtl="0" eaLnBrk="1" fontAlgn="base" latinLnBrk="0" hangingPunct="1">
                <a:lnSpc>
                  <a:spcPct val="100000"/>
                </a:lnSpc>
                <a:spcBef>
                  <a:spcPts val="122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1" lang="ja-JP" altLang="en-US" sz="1000" b="0" i="0" u="none" strike="noStrike" kern="1200" cap="none" spc="0" normalizeH="0" baseline="0" noProof="0" dirty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メイリオ" panose="020B0604030504040204" pitchFamily="50" charset="-128"/>
                  <a:ea typeface="メイリオ" panose="020B0604030504040204" pitchFamily="50" charset="-128"/>
                  <a:cs typeface="+mn-cs"/>
                </a:rPr>
                <a:t>・企業立地奨励事業　等</a:t>
              </a:r>
              <a:endPara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endParaRPr>
            </a:p>
          </p:txBody>
        </p:sp>
      </p:grpSp>
      <p:sp>
        <p:nvSpPr>
          <p:cNvPr id="55" name="角丸四角形吹き出し 54"/>
          <p:cNvSpPr/>
          <p:nvPr/>
        </p:nvSpPr>
        <p:spPr bwMode="auto">
          <a:xfrm>
            <a:off x="6500446" y="5761894"/>
            <a:ext cx="1591408" cy="1002323"/>
          </a:xfrm>
          <a:prstGeom prst="wedgeRoundRectCallout">
            <a:avLst>
              <a:gd name="adj1" fmla="val -11377"/>
              <a:gd name="adj2" fmla="val 44311"/>
              <a:gd name="adj3" fmla="val 16667"/>
            </a:avLst>
          </a:prstGeom>
          <a:ln>
            <a:headEnd/>
            <a:tailEnd/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vert="horz" lIns="0" tIns="72000" rIns="0" bIns="0" rtlCol="0" anchor="t"/>
          <a:lstStyle/>
          <a:p>
            <a:pPr lvl="0" algn="ctr" defTabSz="887413">
              <a:defRPr/>
            </a:pPr>
            <a:endParaRPr lang="ja-JP" altLang="en-US" sz="1400" dirty="0">
              <a:solidFill>
                <a:srgbClr val="0000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1" name="正方形/長方形 60"/>
          <p:cNvSpPr/>
          <p:nvPr/>
        </p:nvSpPr>
        <p:spPr>
          <a:xfrm>
            <a:off x="6461407" y="5788491"/>
            <a:ext cx="1812154" cy="9669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marR="0" lvl="0" indent="0" algn="ctr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経済団体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＜連携できる主な支援＞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</a:t>
            </a:r>
            <a:r>
              <a:rPr kumimoji="1" lang="en-US" altLang="ja-JP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IT</a:t>
            </a: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・経営・技術強化支援事業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  <a:p>
            <a:pPr marL="0" marR="0" lvl="0" indent="0" algn="l" defTabSz="950203" rtl="0" eaLnBrk="1" fontAlgn="base" latinLnBrk="0" hangingPunct="1">
              <a:lnSpc>
                <a:spcPct val="100000"/>
              </a:lnSpc>
              <a:spcBef>
                <a:spcPts val="122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10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メイリオ" panose="020B0604030504040204" pitchFamily="50" charset="-128"/>
                <a:ea typeface="メイリオ" panose="020B0604030504040204" pitchFamily="50" charset="-128"/>
                <a:cs typeface="+mn-cs"/>
              </a:rPr>
              <a:t>・融資施策　等</a:t>
            </a:r>
            <a:endParaRPr kumimoji="1" lang="en-US" altLang="ja-JP" sz="1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メイリオ" panose="020B0604030504040204" pitchFamily="50" charset="-128"/>
              <a:ea typeface="メイリオ" panose="020B0604030504040204" pitchFamily="50" charset="-128"/>
              <a:cs typeface="+mn-cs"/>
            </a:endParaRPr>
          </a:p>
        </p:txBody>
      </p:sp>
      <p:sp>
        <p:nvSpPr>
          <p:cNvPr id="65" name="四角形吹き出し 64"/>
          <p:cNvSpPr/>
          <p:nvPr/>
        </p:nvSpPr>
        <p:spPr>
          <a:xfrm>
            <a:off x="-2113854" y="6022730"/>
            <a:ext cx="1824340" cy="931521"/>
          </a:xfrm>
          <a:prstGeom prst="wedgeRectCallout">
            <a:avLst>
              <a:gd name="adj1" fmla="val 64374"/>
              <a:gd name="adj2" fmla="val -16464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地方公共団体等が実施している雇用施策と連動して</a:t>
            </a:r>
            <a:r>
              <a:rPr kumimoji="1" lang="ja-JP" altLang="en-US" sz="1200">
                <a:solidFill>
                  <a:schemeClr val="tx1"/>
                </a:solidFill>
              </a:rPr>
              <a:t>いる事業について記載すること。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D314B4D2-952F-0425-A8CD-D5948CFEFE45}"/>
              </a:ext>
            </a:extLst>
          </p:cNvPr>
          <p:cNvSpPr txBox="1"/>
          <p:nvPr/>
        </p:nvSpPr>
        <p:spPr>
          <a:xfrm>
            <a:off x="3185312" y="40333"/>
            <a:ext cx="2368001" cy="369332"/>
          </a:xfrm>
          <a:prstGeom prst="rect">
            <a:avLst/>
          </a:prstGeom>
          <a:noFill/>
          <a:ln w="19050">
            <a:solidFill>
              <a:srgbClr val="FF0000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dirty="0">
                <a:solidFill>
                  <a:srgbClr val="FF0000"/>
                </a:solidFill>
              </a:rPr>
              <a:t>記載例</a:t>
            </a:r>
          </a:p>
        </p:txBody>
      </p:sp>
      <p:sp>
        <p:nvSpPr>
          <p:cNvPr id="6" name="四角形吹き出し 52">
            <a:extLst>
              <a:ext uri="{FF2B5EF4-FFF2-40B4-BE49-F238E27FC236}">
                <a16:creationId xmlns:a16="http://schemas.microsoft.com/office/drawing/2014/main" id="{98C8958E-1E38-485F-90B3-E954F0590417}"/>
              </a:ext>
            </a:extLst>
          </p:cNvPr>
          <p:cNvSpPr/>
          <p:nvPr/>
        </p:nvSpPr>
        <p:spPr>
          <a:xfrm>
            <a:off x="-2118231" y="359704"/>
            <a:ext cx="1824340" cy="860549"/>
          </a:xfrm>
          <a:prstGeom prst="wedgeRectCallout">
            <a:avLst>
              <a:gd name="adj1" fmla="val 64221"/>
              <a:gd name="adj2" fmla="val 12789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kumimoji="1" lang="ja-JP" altLang="en-US" sz="1200" dirty="0">
                <a:solidFill>
                  <a:schemeClr val="tx1"/>
                </a:solidFill>
              </a:rPr>
              <a:t>人口減少率と高齢化率は、</a:t>
            </a:r>
            <a:r>
              <a:rPr kumimoji="1" lang="ja-JP" altLang="en-US" sz="1200" u="sng" dirty="0">
                <a:solidFill>
                  <a:srgbClr val="FF0000"/>
                </a:solidFill>
              </a:rPr>
              <a:t>小数点第二位（第三位を四捨五入）</a:t>
            </a:r>
            <a:r>
              <a:rPr kumimoji="1" lang="ja-JP" altLang="en-US" sz="1200" dirty="0">
                <a:solidFill>
                  <a:schemeClr val="tx1"/>
                </a:solidFill>
              </a:rPr>
              <a:t>まで記入すること。</a:t>
            </a:r>
            <a:endParaRPr kumimoji="1" lang="en-US" altLang="ja-JP" sz="1200" dirty="0">
              <a:solidFill>
                <a:schemeClr val="tx1"/>
              </a:solidFill>
            </a:endParaRPr>
          </a:p>
        </p:txBody>
      </p:sp>
      <p:sp>
        <p:nvSpPr>
          <p:cNvPr id="8" name="四角形吹き出し 46">
            <a:extLst>
              <a:ext uri="{FF2B5EF4-FFF2-40B4-BE49-F238E27FC236}">
                <a16:creationId xmlns:a16="http://schemas.microsoft.com/office/drawing/2014/main" id="{8EE5670A-5C6F-DB79-83AF-EC9C78F9D60C}"/>
              </a:ext>
            </a:extLst>
          </p:cNvPr>
          <p:cNvSpPr/>
          <p:nvPr/>
        </p:nvSpPr>
        <p:spPr>
          <a:xfrm>
            <a:off x="10126173" y="4310875"/>
            <a:ext cx="2506234" cy="1569802"/>
          </a:xfrm>
          <a:prstGeom prst="wedgeRectCallout">
            <a:avLst>
              <a:gd name="adj1" fmla="val -59203"/>
              <a:gd name="adj2" fmla="val 9338"/>
            </a:avLst>
          </a:prstGeom>
          <a:noFill/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ja-JP" altLang="en-US" sz="1200" dirty="0">
                <a:solidFill>
                  <a:schemeClr val="tx1"/>
                </a:solidFill>
              </a:rPr>
              <a:t>各取組は、構想書に記載の個別事業名と一致させること。</a:t>
            </a:r>
            <a:endParaRPr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個別事業数が多く、フレーム内に収まらない場合には、代表的なものを数項目列挙したうえで残りの講習会・伴走型支援は</a:t>
            </a:r>
            <a:r>
              <a:rPr kumimoji="1" lang="en-US" altLang="ja-JP" sz="1200" dirty="0">
                <a:solidFill>
                  <a:schemeClr val="tx1"/>
                </a:solidFill>
              </a:rPr>
              <a:t>『</a:t>
            </a:r>
            <a:r>
              <a:rPr kumimoji="1" lang="ja-JP" altLang="en-US" sz="1200" dirty="0">
                <a:solidFill>
                  <a:schemeClr val="tx1"/>
                </a:solidFill>
              </a:rPr>
              <a:t>等</a:t>
            </a:r>
            <a:r>
              <a:rPr kumimoji="1" lang="en-US" altLang="ja-JP" sz="1200" dirty="0">
                <a:solidFill>
                  <a:schemeClr val="tx1"/>
                </a:solidFill>
              </a:rPr>
              <a:t>』</a:t>
            </a:r>
            <a:r>
              <a:rPr kumimoji="1" lang="ja-JP" altLang="en-US" sz="1200" dirty="0">
                <a:solidFill>
                  <a:schemeClr val="tx1"/>
                </a:solidFill>
              </a:rPr>
              <a:t>で括ること。</a:t>
            </a:r>
            <a:endParaRPr kumimoji="1" lang="en-US" altLang="ja-JP" sz="1200" dirty="0">
              <a:solidFill>
                <a:schemeClr val="tx1"/>
              </a:solidFill>
            </a:endParaRPr>
          </a:p>
          <a:p>
            <a:r>
              <a:rPr kumimoji="1" lang="ja-JP" altLang="en-US" sz="1200" dirty="0">
                <a:solidFill>
                  <a:schemeClr val="tx1"/>
                </a:solidFill>
              </a:rPr>
              <a:t>（いずれも</a:t>
            </a:r>
            <a:r>
              <a:rPr kumimoji="1" lang="en-US" altLang="ja-JP" sz="1200" dirty="0">
                <a:solidFill>
                  <a:schemeClr val="tx1"/>
                </a:solidFill>
              </a:rPr>
              <a:t>A</a:t>
            </a:r>
            <a:r>
              <a:rPr kumimoji="1" lang="ja-JP" altLang="en-US" sz="1200" dirty="0">
                <a:solidFill>
                  <a:schemeClr val="tx1"/>
                </a:solidFill>
              </a:rPr>
              <a:t>～</a:t>
            </a:r>
            <a:r>
              <a:rPr kumimoji="1" lang="en-US" altLang="ja-JP" sz="1200" dirty="0">
                <a:solidFill>
                  <a:schemeClr val="tx1"/>
                </a:solidFill>
              </a:rPr>
              <a:t>C</a:t>
            </a:r>
            <a:r>
              <a:rPr kumimoji="1" lang="ja-JP" altLang="en-US" sz="1200" dirty="0">
                <a:solidFill>
                  <a:schemeClr val="tx1"/>
                </a:solidFill>
              </a:rPr>
              <a:t>共通）</a:t>
            </a:r>
          </a:p>
        </p:txBody>
      </p:sp>
    </p:spTree>
    <p:extLst>
      <p:ext uri="{BB962C8B-B14F-4D97-AF65-F5344CB8AC3E}">
        <p14:creationId xmlns:p14="http://schemas.microsoft.com/office/powerpoint/2010/main" val="216072391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<Relationships xmlns="http://schemas.openxmlformats.org/package/2006/relationships"><Relationship Id="rId1" Target="itemProps1.xml" Type="http://schemas.openxmlformats.org/officeDocument/2006/relationships/customXmlProps"/></Relationships>
</file>

<file path=customXml/_rels/item2.xml.rels><?xml version="1.0" encoding="UTF-8" standalone="yes"?><Relationships xmlns="http://schemas.openxmlformats.org/package/2006/relationships"><Relationship Id="rId1" Target="itemProps2.xml" Type="http://schemas.openxmlformats.org/officeDocument/2006/relationships/customXmlProps"/></Relationships>
</file>

<file path=customXml/_rels/item3.xml.rels><?xml version="1.0" encoding="UTF-8" standalone="yes"?><Relationships xmlns="http://schemas.openxmlformats.org/package/2006/relationships"><Relationship Id="rId1" Target="itemProps3.xml" Type="http://schemas.openxmlformats.org/officeDocument/2006/relationships/customXmlProps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e0e86db0-997c-4cb6-bb34-f88ecb8e7e9c" xsi:nil="true"/>
    <lcf76f155ced4ddcb4097134ff3c332f xmlns="db658f94-4821-4f1d-84d9-a6fdbda61af7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6024CE727724F24E82983C4EBA1D224A" ma:contentTypeVersion="13" ma:contentTypeDescription="新しいドキュメントを作成します。" ma:contentTypeScope="" ma:versionID="d0d810c1a6d01c2a060d95232819b528">
  <xsd:schema xmlns:xsd="http://www.w3.org/2001/XMLSchema" xmlns:xs="http://www.w3.org/2001/XMLSchema" xmlns:p="http://schemas.microsoft.com/office/2006/metadata/properties" xmlns:ns2="db658f94-4821-4f1d-84d9-a6fdbda61af7" xmlns:ns3="e0e86db0-997c-4cb6-bb34-f88ecb8e7e9c" targetNamespace="http://schemas.microsoft.com/office/2006/metadata/properties" ma:root="true" ma:fieldsID="3bddacef4a02161518e221debcb2b1ea" ns2:_="" ns3:_="">
    <xsd:import namespace="db658f94-4821-4f1d-84d9-a6fdbda61af7"/>
    <xsd:import namespace="e0e86db0-997c-4cb6-bb34-f88ecb8e7e9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ServiceOCR" minOccurs="0"/>
                <xsd:element ref="ns2:MediaLengthInSeconds" minOccurs="0"/>
                <xsd:element ref="ns2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658f94-4821-4f1d-84d9-a6fdbda61af7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0347f584-7be2-4218-8e94-402d99aedf0b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DateTaken" ma:index="15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OCR" ma:index="18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0" nillable="true" ma:displayName="Location" ma:indexed="true" ma:internalName="MediaServiceLocatio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0e86db0-997c-4cb6-bb34-f88ecb8e7e9c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d64d79f-490f-4319-9e7e-d23a27898a6f}" ma:internalName="TaxCatchAll" ma:showField="CatchAllData" ma:web="e0e86db0-997c-4cb6-bb34-f88ecb8e7e9c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F5BE1C42-E9EB-47AF-8527-95F072E2F907}">
  <ds:schemaRefs>
    <ds:schemaRef ds:uri="http://purl.org/dc/dcmitype/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e0e86db0-997c-4cb6-bb34-f88ecb8e7e9c"/>
    <ds:schemaRef ds:uri="db658f94-4821-4f1d-84d9-a6fdbda61af7"/>
    <ds:schemaRef ds:uri="http://purl.org/dc/elements/1.1/"/>
    <ds:schemaRef ds:uri="http://schemas.microsoft.com/office/infopath/2007/PartnerControls"/>
    <ds:schemaRef ds:uri="http://www.w3.org/XML/1998/namespace"/>
    <ds:schemaRef ds:uri="http://purl.org/dc/terms/"/>
  </ds:schemaRefs>
</ds:datastoreItem>
</file>

<file path=customXml/itemProps2.xml><?xml version="1.0" encoding="utf-8"?>
<ds:datastoreItem xmlns:ds="http://schemas.openxmlformats.org/officeDocument/2006/customXml" ds:itemID="{BA6A7710-3483-4172-ACA1-9F84A7186E12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F3D2A15B-C042-4702-9EA2-32DECB0F9B6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658f94-4821-4f1d-84d9-a6fdbda61af7"/>
    <ds:schemaRef ds:uri="e0e86db0-997c-4cb6-bb34-f88ecb8e7e9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1339</Words>
  <PresentationFormat>A4 210 x 297 mm</PresentationFormat>
  <Paragraphs>177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9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2" baseType="lpstr">
      <vt:lpstr>HG丸ｺﾞｼｯｸM-PRO</vt:lpstr>
      <vt:lpstr>HG創英角ﾎﾟｯﾌﾟ体</vt:lpstr>
      <vt:lpstr>Meiryo UI</vt:lpstr>
      <vt:lpstr>メイリオ</vt:lpstr>
      <vt:lpstr>游ゴシック</vt:lpstr>
      <vt:lpstr>Arial</vt:lpstr>
      <vt:lpstr>Calibri</vt:lpstr>
      <vt:lpstr>Calibri Light</vt:lpstr>
      <vt:lpstr>Wingdings</vt:lpstr>
      <vt:lpstr>Office テーマ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0x0101006024CE727724F24E82983C4EBA1D224A</vt:lpwstr>
  </property>
  <property fmtid="{D5CDD505-2E9C-101B-9397-08002B2CF9AE}" pid="3" name="MediaServiceImageTags">
    <vt:lpwstr/>
  </property>
</Properties>
</file>