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4D6D"/>
    <a:srgbClr val="FEDFE1"/>
    <a:srgbClr val="103185"/>
    <a:srgbClr val="EDA5B4"/>
    <a:srgbClr val="E993A5"/>
    <a:srgbClr val="E4788F"/>
    <a:srgbClr val="EB9FAF"/>
    <a:srgbClr val="FFEFF0"/>
    <a:srgbClr val="FFF3F4"/>
    <a:srgbClr val="DFD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96" autoAdjust="0"/>
    <p:restoredTop sz="94660"/>
  </p:normalViewPr>
  <p:slideViewPr>
    <p:cSldViewPr>
      <p:cViewPr>
        <p:scale>
          <a:sx n="110" d="100"/>
          <a:sy n="110" d="100"/>
        </p:scale>
        <p:origin x="1422" y="78"/>
      </p:cViewPr>
      <p:guideLst>
        <p:guide orient="horz" pos="198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49825D8-786C-40C8-B06F-041BB959DD09}" type="datetimeFigureOut">
              <a:rPr kumimoji="1" lang="ja-JP" altLang="en-US" smtClean="0"/>
              <a:t>2022/10/24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481B54-A756-40E2-82A9-9302B2001F56}" type="slidenum">
              <a:rPr kumimoji="1" lang="ja-JP" altLang="en-US" smtClean="0"/>
              <a:t>‹#›</a:t>
            </a:fld>
            <a:endParaRPr kumimoji="1" lang="ja-JP" altLang="en-US"/>
          </a:p>
        </p:txBody>
      </p:sp>
    </p:spTree>
    <p:extLst>
      <p:ext uri="{BB962C8B-B14F-4D97-AF65-F5344CB8AC3E}">
        <p14:creationId xmlns:p14="http://schemas.microsoft.com/office/powerpoint/2010/main" val="134623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88A5CC-A7FE-4466-AC7E-91AF19632768}" type="datetime1">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1EBE33-753F-4669-9FCD-A08867042D79}" type="datetime1">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B5DB76-C1CB-47B6-99ED-20F2064D6C09}" type="datetime1">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E56D9B-884A-4829-B67F-A135FD5D43D9}" type="datetime1">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7629B6-BB6E-47E9-AE82-84BBD5F7C0EE}" type="datetime1">
              <a:rPr kumimoji="1" lang="ja-JP" altLang="en-US" smtClean="0"/>
              <a:t>2022/10/24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E50D8B3-44ED-48CB-9F2E-B895F5664DB0}" type="datetime1">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D755F1-C221-460A-9ADC-E2332A81BA71}" type="datetime1">
              <a:rPr kumimoji="1" lang="ja-JP" altLang="en-US" smtClean="0"/>
              <a:t>2022/10/24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35C14-9523-4534-A9F8-3E8DEA3D93A9}" type="datetime1">
              <a:rPr kumimoji="1" lang="ja-JP" altLang="en-US" smtClean="0"/>
              <a:t>2022/10/24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F933B8-4B45-4F9C-9851-E1CBB9A5F4D7}" type="datetime1">
              <a:rPr kumimoji="1" lang="ja-JP" altLang="en-US" smtClean="0"/>
              <a:t>2022/10/24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4FBEBA-AA3B-41FE-93AA-B45AC4B68795}" type="datetime1">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8077D4-E4D1-4492-8BFE-5BC52811EC54}" type="datetime1">
              <a:rPr kumimoji="1" lang="ja-JP" altLang="en-US" smtClean="0"/>
              <a:t>2022/10/24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DCDF6E94-C739-4681-AD67-AFCAB24A0A04}" type="datetime1">
              <a:rPr kumimoji="1" lang="ja-JP" altLang="en-US" smtClean="0"/>
              <a:t>2022/10/24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248800" y="9486095"/>
            <a:ext cx="1600200" cy="527402"/>
          </a:xfrm>
        </p:spPr>
        <p:txBody>
          <a:bodyPr/>
          <a:lstStyle/>
          <a:p>
            <a:fld id="{9E2A29CB-BA86-48A6-80E1-CB8750A963B5}" type="slidenum">
              <a:rPr kumimoji="1" lang="ja-JP" altLang="en-US" smtClean="0"/>
              <a:t>1</a:t>
            </a:fld>
            <a:endParaRPr kumimoji="1" lang="ja-JP" altLang="en-US" dirty="0"/>
          </a:p>
        </p:txBody>
      </p:sp>
      <p:graphicFrame>
        <p:nvGraphicFramePr>
          <p:cNvPr id="40" name="表 39"/>
          <p:cNvGraphicFramePr>
            <a:graphicFrameLocks noGrp="1"/>
          </p:cNvGraphicFramePr>
          <p:nvPr>
            <p:extLst>
              <p:ext uri="{D42A27DB-BD31-4B8C-83A1-F6EECF244321}">
                <p14:modId xmlns:p14="http://schemas.microsoft.com/office/powerpoint/2010/main" val="1347097874"/>
              </p:ext>
            </p:extLst>
          </p:nvPr>
        </p:nvGraphicFramePr>
        <p:xfrm>
          <a:off x="656692" y="2511491"/>
          <a:ext cx="5724636" cy="3705494"/>
        </p:xfrm>
        <a:graphic>
          <a:graphicData uri="http://schemas.openxmlformats.org/drawingml/2006/table">
            <a:tbl>
              <a:tblPr firstRow="1" bandRow="1">
                <a:tableStyleId>{5C22544A-7EE6-4342-B048-85BDC9FD1C3A}</a:tableStyleId>
              </a:tblPr>
              <a:tblGrid>
                <a:gridCol w="1318977">
                  <a:extLst>
                    <a:ext uri="{9D8B030D-6E8A-4147-A177-3AD203B41FA5}">
                      <a16:colId xmlns:a16="http://schemas.microsoft.com/office/drawing/2014/main" val="3273334426"/>
                    </a:ext>
                  </a:extLst>
                </a:gridCol>
                <a:gridCol w="2677922">
                  <a:extLst>
                    <a:ext uri="{9D8B030D-6E8A-4147-A177-3AD203B41FA5}">
                      <a16:colId xmlns:a16="http://schemas.microsoft.com/office/drawing/2014/main" val="1156158774"/>
                    </a:ext>
                  </a:extLst>
                </a:gridCol>
                <a:gridCol w="1727737">
                  <a:extLst>
                    <a:ext uri="{9D8B030D-6E8A-4147-A177-3AD203B41FA5}">
                      <a16:colId xmlns:a16="http://schemas.microsoft.com/office/drawing/2014/main" val="2547995889"/>
                    </a:ext>
                  </a:extLst>
                </a:gridCol>
              </a:tblGrid>
              <a:tr h="487301">
                <a:tc>
                  <a:txBody>
                    <a:bodyPr/>
                    <a:lstStyle/>
                    <a:p>
                      <a:pPr algn="ctr">
                        <a:lnSpc>
                          <a:spcPct val="110000"/>
                        </a:lnSpc>
                      </a:pPr>
                      <a:endParaRPr lang="ja-JP" altLang="en-US" sz="1400" b="1" u="none" spc="300" dirty="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no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300" b="1" u="none" spc="0" baseline="0" dirty="0">
                          <a:solidFill>
                            <a:schemeClr val="bg1"/>
                          </a:solidFill>
                          <a:latin typeface="メイリオ" panose="020B0604030504040204" pitchFamily="50" charset="-128"/>
                          <a:ea typeface="メイリオ" panose="020B0604030504040204" pitchFamily="50" charset="-128"/>
                        </a:rPr>
                        <a:t>産後パパ育休（</a:t>
                      </a:r>
                      <a:r>
                        <a:rPr lang="en-US" altLang="ja-JP" sz="1300" b="1" u="none" spc="0" baseline="0" dirty="0">
                          <a:solidFill>
                            <a:schemeClr val="bg1"/>
                          </a:solidFill>
                          <a:latin typeface="メイリオ" panose="020B0604030504040204" pitchFamily="50" charset="-128"/>
                          <a:ea typeface="メイリオ" panose="020B0604030504040204" pitchFamily="50" charset="-128"/>
                        </a:rPr>
                        <a:t>R4.10.1</a:t>
                      </a:r>
                      <a:r>
                        <a:rPr lang="ja-JP" altLang="en-US" sz="1300" b="1" u="none" spc="0" baseline="0" dirty="0">
                          <a:solidFill>
                            <a:schemeClr val="bg1"/>
                          </a:solidFill>
                          <a:latin typeface="メイリオ" panose="020B0604030504040204" pitchFamily="50" charset="-128"/>
                          <a:ea typeface="メイリオ" panose="020B0604030504040204" pitchFamily="50" charset="-128"/>
                        </a:rPr>
                        <a:t>～）</a:t>
                      </a:r>
                      <a:endParaRPr lang="en-US" altLang="ja-JP" sz="1300" b="1" u="none" spc="0" baseline="0" dirty="0">
                        <a:solidFill>
                          <a:schemeClr val="bg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100" b="1" u="none" spc="0" dirty="0">
                          <a:solidFill>
                            <a:schemeClr val="bg1"/>
                          </a:solidFill>
                          <a:latin typeface="メイリオ" panose="020B0604030504040204" pitchFamily="50" charset="-128"/>
                          <a:ea typeface="メイリオ" panose="020B0604030504040204" pitchFamily="50" charset="-128"/>
                        </a:rPr>
                        <a:t>育休とは別に取得可能</a:t>
                      </a:r>
                    </a:p>
                  </a:txBody>
                  <a:tcPr marT="36000" marB="36000" anchor="ctr">
                    <a:lnL w="12700" cap="flat" cmpd="sng" algn="ctr">
                      <a:solidFill>
                        <a:srgbClr val="DB4D6D"/>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tc>
                  <a:txBody>
                    <a:bodyPr/>
                    <a:lstStyle/>
                    <a:p>
                      <a:pPr algn="ctr">
                        <a:lnSpc>
                          <a:spcPct val="110000"/>
                        </a:lnSpc>
                      </a:pPr>
                      <a:r>
                        <a:rPr kumimoji="1" lang="ja-JP" altLang="en-US" sz="1300" u="none" spc="0" dirty="0">
                          <a:latin typeface="メイリオ" panose="020B0604030504040204" pitchFamily="50" charset="-128"/>
                          <a:ea typeface="メイリオ" panose="020B0604030504040204" pitchFamily="50" charset="-128"/>
                        </a:rPr>
                        <a:t>育児休業制度</a:t>
                      </a:r>
                      <a:endParaRPr kumimoji="1" lang="en-US" altLang="ja-JP" sz="1300" u="none" spc="0" dirty="0">
                        <a:latin typeface="メイリオ" panose="020B0604030504040204" pitchFamily="50" charset="-128"/>
                        <a:ea typeface="メイリオ" panose="020B0604030504040204" pitchFamily="50" charset="-128"/>
                      </a:endParaRPr>
                    </a:p>
                    <a:p>
                      <a:pPr algn="ctr">
                        <a:lnSpc>
                          <a:spcPct val="110000"/>
                        </a:lnSpc>
                      </a:pPr>
                      <a:r>
                        <a:rPr kumimoji="1" lang="ja-JP" altLang="en-US" sz="1300" u="none" spc="0" dirty="0">
                          <a:latin typeface="メイリオ" panose="020B0604030504040204" pitchFamily="50" charset="-128"/>
                          <a:ea typeface="メイリオ" panose="020B0604030504040204" pitchFamily="50" charset="-128"/>
                        </a:rPr>
                        <a:t>（</a:t>
                      </a:r>
                      <a:r>
                        <a:rPr kumimoji="1" lang="en-US" altLang="ja-JP" sz="1300" u="none" spc="0" dirty="0">
                          <a:latin typeface="メイリオ" panose="020B0604030504040204" pitchFamily="50" charset="-128"/>
                          <a:ea typeface="メイリオ" panose="020B0604030504040204" pitchFamily="50" charset="-128"/>
                        </a:rPr>
                        <a:t>R4.10.1</a:t>
                      </a:r>
                      <a:r>
                        <a:rPr kumimoji="1" lang="ja-JP" altLang="en-US" sz="1300" u="none" spc="0" dirty="0">
                          <a:latin typeface="メイリオ" panose="020B0604030504040204" pitchFamily="50" charset="-128"/>
                          <a:ea typeface="メイリオ" panose="020B0604030504040204" pitchFamily="50" charset="-128"/>
                        </a:rPr>
                        <a:t>～）</a:t>
                      </a:r>
                    </a:p>
                  </a:txBody>
                  <a:tcPr marT="36000" marB="36000" anchor="ctr">
                    <a:lnL w="12700" cap="flat" cmpd="sng" algn="ctr">
                      <a:solidFill>
                        <a:srgbClr val="FEDFE1"/>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extLst>
                  <a:ext uri="{0D108BD9-81ED-4DB2-BD59-A6C34878D82A}">
                    <a16:rowId xmlns:a16="http://schemas.microsoft.com/office/drawing/2014/main" val="2788230464"/>
                  </a:ext>
                </a:extLst>
              </a:tr>
              <a:tr h="473783">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対象期間</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dirty="0">
                          <a:solidFill>
                            <a:schemeClr val="bg1"/>
                          </a:solidFill>
                          <a:latin typeface="メイリオ" panose="020B0604030504040204" pitchFamily="50" charset="-128"/>
                          <a:ea typeface="メイリオ" panose="020B0604030504040204" pitchFamily="50" charset="-128"/>
                        </a:rPr>
                        <a:t>取得可能日数</a:t>
                      </a: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050" b="1" u="none" dirty="0">
                          <a:solidFill>
                            <a:schemeClr val="tx1"/>
                          </a:solidFill>
                          <a:latin typeface="メイリオ" panose="020B0604030504040204" pitchFamily="50" charset="-128"/>
                          <a:ea typeface="メイリオ" panose="020B0604030504040204" pitchFamily="50" charset="-128"/>
                        </a:rPr>
                        <a:t>子の出生後８週間以内</a:t>
                      </a:r>
                      <a:r>
                        <a:rPr lang="ja-JP" altLang="en-US" sz="1050" u="none" dirty="0">
                          <a:solidFill>
                            <a:schemeClr val="tx1"/>
                          </a:solidFill>
                          <a:latin typeface="メイリオ" panose="020B0604030504040204" pitchFamily="50" charset="-128"/>
                          <a:ea typeface="メイリオ" panose="020B0604030504040204" pitchFamily="50" charset="-128"/>
                        </a:rPr>
                        <a:t>に</a:t>
                      </a:r>
                      <a:endParaRPr lang="en-US" altLang="ja-JP" sz="1050" u="none" dirty="0">
                        <a:solidFill>
                          <a:schemeClr val="tx1"/>
                        </a:solidFill>
                        <a:latin typeface="メイリオ" panose="020B0604030504040204" pitchFamily="50" charset="-128"/>
                        <a:ea typeface="メイリオ" panose="020B0604030504040204" pitchFamily="50" charset="-128"/>
                      </a:endParaRPr>
                    </a:p>
                    <a:p>
                      <a:pPr algn="l">
                        <a:lnSpc>
                          <a:spcPct val="110000"/>
                        </a:lnSpc>
                      </a:pPr>
                      <a:r>
                        <a:rPr lang="ja-JP" altLang="en-US" sz="1050" b="1" u="none" dirty="0">
                          <a:solidFill>
                            <a:schemeClr val="tx1"/>
                          </a:solidFill>
                          <a:latin typeface="メイリオ" panose="020B0604030504040204" pitchFamily="50" charset="-128"/>
                          <a:ea typeface="メイリオ" panose="020B0604030504040204" pitchFamily="50" charset="-128"/>
                        </a:rPr>
                        <a:t>４週間まで</a:t>
                      </a:r>
                      <a:r>
                        <a:rPr lang="ja-JP" altLang="en-US" sz="1050" u="none" dirty="0">
                          <a:solidFill>
                            <a:schemeClr val="tx1"/>
                          </a:solidFill>
                          <a:latin typeface="メイリオ" panose="020B0604030504040204" pitchFamily="50" charset="-128"/>
                          <a:ea typeface="メイリオ" panose="020B0604030504040204" pitchFamily="50" charset="-128"/>
                        </a:rPr>
                        <a:t>取得可能</a:t>
                      </a:r>
                      <a:endParaRPr kumimoji="1" lang="ja-JP" altLang="en-US" sz="105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50" u="none" dirty="0">
                          <a:latin typeface="メイリオ" panose="020B0604030504040204" pitchFamily="50" charset="-128"/>
                          <a:ea typeface="メイリオ" panose="020B0604030504040204" pitchFamily="50" charset="-128"/>
                        </a:rPr>
                        <a:t>原則子が１歳</a:t>
                      </a:r>
                      <a:endParaRPr kumimoji="1" lang="en-US" altLang="ja-JP" sz="1050" u="none"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50" u="none" dirty="0">
                          <a:latin typeface="メイリオ" panose="020B0604030504040204" pitchFamily="50" charset="-128"/>
                          <a:ea typeface="メイリオ" panose="020B0604030504040204" pitchFamily="50" charset="-128"/>
                        </a:rPr>
                        <a:t>（最長２歳）まで</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3030443616"/>
                  </a:ext>
                </a:extLst>
              </a:tr>
              <a:tr h="416617">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申出期限</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050" u="none" dirty="0">
                          <a:solidFill>
                            <a:schemeClr val="tx1"/>
                          </a:solidFill>
                          <a:latin typeface="メイリオ" panose="020B0604030504040204" pitchFamily="50" charset="-128"/>
                          <a:ea typeface="メイリオ" panose="020B0604030504040204" pitchFamily="50" charset="-128"/>
                        </a:rPr>
                        <a:t>原則</a:t>
                      </a:r>
                      <a:r>
                        <a:rPr lang="ja-JP" altLang="en-US" sz="1050" b="1" u="none" dirty="0">
                          <a:solidFill>
                            <a:schemeClr val="tx1"/>
                          </a:solidFill>
                          <a:latin typeface="メイリオ" panose="020B0604030504040204" pitchFamily="50" charset="-128"/>
                          <a:ea typeface="メイリオ" panose="020B0604030504040204" pitchFamily="50" charset="-128"/>
                        </a:rPr>
                        <a:t>休業の２週間前</a:t>
                      </a:r>
                      <a:r>
                        <a:rPr lang="ja-JP" altLang="en-US" sz="1050" u="none" dirty="0" smtClean="0">
                          <a:solidFill>
                            <a:schemeClr val="tx1"/>
                          </a:solidFill>
                          <a:latin typeface="メイリオ" panose="020B0604030504040204" pitchFamily="50" charset="-128"/>
                          <a:ea typeface="メイリオ" panose="020B0604030504040204" pitchFamily="50" charset="-128"/>
                        </a:rPr>
                        <a:t>まで</a:t>
                      </a:r>
                      <a:r>
                        <a:rPr lang="ja-JP" altLang="en-US" sz="1050" u="none" baseline="0" dirty="0" smtClean="0">
                          <a:solidFill>
                            <a:schemeClr val="tx1"/>
                          </a:solidFill>
                          <a:latin typeface="メイリオ" panose="020B0604030504040204" pitchFamily="50" charset="-128"/>
                          <a:ea typeface="メイリオ" panose="020B0604030504040204" pitchFamily="50" charset="-128"/>
                        </a:rPr>
                        <a:t> </a:t>
                      </a:r>
                      <a:r>
                        <a:rPr lang="en-US" altLang="ja-JP" sz="900" u="none" dirty="0" smtClean="0">
                          <a:solidFill>
                            <a:schemeClr val="tx1"/>
                          </a:solidFill>
                          <a:latin typeface="メイリオ" panose="020B0604030504040204" pitchFamily="50" charset="-128"/>
                          <a:ea typeface="メイリオ" panose="020B0604030504040204" pitchFamily="50" charset="-128"/>
                        </a:rPr>
                        <a:t>※</a:t>
                      </a:r>
                      <a:endParaRPr lang="en-US" altLang="ja-JP" sz="900" u="none" baseline="300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050" u="none" dirty="0">
                          <a:solidFill>
                            <a:schemeClr val="tx1"/>
                          </a:solidFill>
                          <a:latin typeface="メイリオ" panose="020B0604030504040204" pitchFamily="50" charset="-128"/>
                          <a:ea typeface="メイリオ" panose="020B0604030504040204" pitchFamily="50" charset="-128"/>
                        </a:rPr>
                        <a:t>原則１か月前まで</a:t>
                      </a:r>
                      <a:endParaRPr lang="en-US" altLang="ja-JP" sz="105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4052855591"/>
                  </a:ext>
                </a:extLst>
              </a:tr>
              <a:tr h="594422">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分割取得</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050" u="none" dirty="0">
                          <a:solidFill>
                            <a:schemeClr val="tx1"/>
                          </a:solidFill>
                          <a:latin typeface="メイリオ" panose="020B0604030504040204" pitchFamily="50" charset="-128"/>
                          <a:ea typeface="メイリオ" panose="020B0604030504040204" pitchFamily="50" charset="-128"/>
                        </a:rPr>
                        <a:t>分割して</a:t>
                      </a:r>
                      <a:r>
                        <a:rPr lang="ja-JP" altLang="en-US" sz="1050" b="1" u="none" dirty="0">
                          <a:solidFill>
                            <a:schemeClr val="tx1"/>
                          </a:solidFill>
                          <a:latin typeface="メイリオ" panose="020B0604030504040204" pitchFamily="50" charset="-128"/>
                          <a:ea typeface="メイリオ" panose="020B0604030504040204" pitchFamily="50" charset="-128"/>
                        </a:rPr>
                        <a:t>２回</a:t>
                      </a:r>
                      <a:r>
                        <a:rPr lang="ja-JP" altLang="en-US" sz="1050" u="none" dirty="0">
                          <a:solidFill>
                            <a:schemeClr val="tx1"/>
                          </a:solidFill>
                          <a:latin typeface="メイリオ" panose="020B0604030504040204" pitchFamily="50" charset="-128"/>
                          <a:ea typeface="メイリオ" panose="020B0604030504040204" pitchFamily="50" charset="-128"/>
                        </a:rPr>
                        <a:t>取得可能</a:t>
                      </a:r>
                      <a:endParaRPr lang="en-US" altLang="ja-JP" sz="1050" u="none"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u="none" spc="-150" dirty="0">
                          <a:solidFill>
                            <a:schemeClr val="tx1"/>
                          </a:solidFill>
                          <a:latin typeface="メイリオ" panose="020B0604030504040204" pitchFamily="50" charset="-128"/>
                          <a:ea typeface="メイリオ" panose="020B0604030504040204" pitchFamily="50" charset="-128"/>
                        </a:rPr>
                        <a:t>（初めにまとめて申し出ることが必要）</a:t>
                      </a:r>
                      <a:endParaRPr lang="en-US" altLang="ja-JP" sz="1050" u="none" spc="-150" baseline="300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90488" algn="l" defTabSz="685800" rtl="0" eaLnBrk="1" fontAlgn="auto" latinLnBrk="0" hangingPunct="1">
                        <a:lnSpc>
                          <a:spcPct val="11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分割して</a:t>
                      </a:r>
                      <a:endPar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90488" algn="l" defTabSz="685800" rtl="0" eaLnBrk="1" fontAlgn="auto" latinLnBrk="0" hangingPunct="1">
                        <a:lnSpc>
                          <a:spcPct val="11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２回</a:t>
                      </a: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取得可能</a:t>
                      </a:r>
                      <a:endPar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50" b="0" i="0" u="none" strike="noStrike" kern="1200" cap="none" spc="-1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（取得の際にそれぞれ申出）</a:t>
                      </a:r>
                    </a:p>
                  </a:txBody>
                  <a:tcPr marL="0" marR="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915052107"/>
                  </a:ext>
                </a:extLst>
              </a:tr>
              <a:tr h="594422">
                <a:tc>
                  <a:txBody>
                    <a:bodyPr/>
                    <a:lstStyle/>
                    <a:p>
                      <a:pPr algn="ctr">
                        <a:lnSpc>
                          <a:spcPct val="110000"/>
                        </a:lnSpc>
                      </a:pPr>
                      <a:r>
                        <a:rPr lang="ja-JP" altLang="en-US" sz="1200" b="1" u="none" dirty="0">
                          <a:solidFill>
                            <a:schemeClr val="bg1"/>
                          </a:solidFill>
                          <a:latin typeface="メイリオ" panose="020B0604030504040204" pitchFamily="50" charset="-128"/>
                          <a:ea typeface="メイリオ" panose="020B0604030504040204" pitchFamily="50" charset="-128"/>
                        </a:rPr>
                        <a:t>休業中の就業</a:t>
                      </a:r>
                      <a:endParaRPr lang="en-US" altLang="ja-JP" sz="1200" b="1" u="none"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050" u="none" dirty="0">
                          <a:solidFill>
                            <a:schemeClr val="tx1"/>
                          </a:solidFill>
                          <a:latin typeface="メイリオ" panose="020B0604030504040204" pitchFamily="50" charset="-128"/>
                          <a:ea typeface="メイリオ" panose="020B0604030504040204" pitchFamily="50" charset="-128"/>
                        </a:rPr>
                        <a:t>労使協定を締結している場合に限り、</a:t>
                      </a:r>
                      <a:r>
                        <a:rPr lang="ja-JP" altLang="en-US" sz="1050" b="1" u="none" dirty="0">
                          <a:solidFill>
                            <a:schemeClr val="tx1"/>
                          </a:solidFill>
                          <a:latin typeface="メイリオ" panose="020B0604030504040204" pitchFamily="50" charset="-128"/>
                          <a:ea typeface="メイリオ" panose="020B0604030504040204" pitchFamily="50" charset="-128"/>
                        </a:rPr>
                        <a:t>労働者が合意した</a:t>
                      </a:r>
                      <a:r>
                        <a:rPr lang="ja-JP" altLang="en-US" sz="1050" b="1" u="none" dirty="0" smtClean="0">
                          <a:solidFill>
                            <a:schemeClr val="tx1"/>
                          </a:solidFill>
                          <a:latin typeface="メイリオ" panose="020B0604030504040204" pitchFamily="50" charset="-128"/>
                          <a:ea typeface="メイリオ" panose="020B0604030504040204" pitchFamily="50" charset="-128"/>
                        </a:rPr>
                        <a:t>範囲で</a:t>
                      </a:r>
                      <a:r>
                        <a:rPr lang="ja-JP" altLang="en-US" sz="1050" b="1" u="none" dirty="0">
                          <a:solidFill>
                            <a:schemeClr val="tx1"/>
                          </a:solidFill>
                          <a:latin typeface="メイリオ" panose="020B0604030504040204" pitchFamily="50" charset="-128"/>
                          <a:ea typeface="メイリオ" panose="020B0604030504040204" pitchFamily="50" charset="-128"/>
                        </a:rPr>
                        <a:t>休業中に就業することが可能</a:t>
                      </a:r>
                      <a:endParaRPr kumimoji="1" lang="ja-JP" altLang="en-US" sz="105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50" u="none" dirty="0">
                          <a:latin typeface="メイリオ" panose="020B0604030504040204" pitchFamily="50" charset="-128"/>
                          <a:ea typeface="メイリオ" panose="020B0604030504040204" pitchFamily="50" charset="-128"/>
                        </a:rPr>
                        <a:t>原則就業不可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2958008882"/>
                  </a:ext>
                </a:extLst>
              </a:tr>
              <a:tr h="49014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延長</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05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育休開始日を</a:t>
                      </a:r>
                      <a:endParaRPr lang="en-US" altLang="ja-JP" sz="1050" b="1"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050" b="1" dirty="0">
                          <a:solidFill>
                            <a:schemeClr val="tx1"/>
                          </a:solidFill>
                          <a:latin typeface="メイリオ" panose="020B0604030504040204" pitchFamily="50" charset="-128"/>
                          <a:ea typeface="メイリオ" panose="020B0604030504040204" pitchFamily="50" charset="-128"/>
                        </a:rPr>
                        <a:t>柔軟化</a:t>
                      </a:r>
                      <a:endParaRPr kumimoji="1" lang="ja-JP" altLang="en-US" sz="1050" b="1"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389420073"/>
                  </a:ext>
                </a:extLst>
              </a:tr>
              <a:tr h="554449">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再取得</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050" u="none" dirty="0">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50" b="0" u="none" dirty="0">
                          <a:latin typeface="メイリオ" panose="020B0604030504040204" pitchFamily="50" charset="-128"/>
                          <a:ea typeface="メイリオ" panose="020B0604030504040204" pitchFamily="50" charset="-128"/>
                        </a:rPr>
                        <a:t>特別な事情がある場合に</a:t>
                      </a:r>
                      <a:r>
                        <a:rPr kumimoji="1" lang="ja-JP" altLang="en-US" sz="1050" b="0" u="none" dirty="0" smtClean="0">
                          <a:latin typeface="メイリオ" panose="020B0604030504040204" pitchFamily="50" charset="-128"/>
                          <a:ea typeface="メイリオ" panose="020B0604030504040204" pitchFamily="50" charset="-128"/>
                        </a:rPr>
                        <a:t>限り</a:t>
                      </a:r>
                      <a:r>
                        <a:rPr kumimoji="1" lang="ja-JP" altLang="en-US" sz="1050" b="1" u="none" dirty="0" smtClean="0">
                          <a:latin typeface="メイリオ" panose="020B0604030504040204" pitchFamily="50" charset="-128"/>
                          <a:ea typeface="メイリオ" panose="020B0604030504040204" pitchFamily="50" charset="-128"/>
                        </a:rPr>
                        <a:t>再</a:t>
                      </a:r>
                      <a:r>
                        <a:rPr kumimoji="1" lang="ja-JP" altLang="en-US" sz="1050" b="1" u="none" dirty="0">
                          <a:latin typeface="メイリオ" panose="020B0604030504040204" pitchFamily="50" charset="-128"/>
                          <a:ea typeface="メイリオ" panose="020B0604030504040204" pitchFamily="50" charset="-128"/>
                        </a:rPr>
                        <a:t>取得</a:t>
                      </a:r>
                      <a:r>
                        <a:rPr kumimoji="1" lang="ja-JP" altLang="en-US" sz="1050" b="1" u="none" dirty="0" smtClean="0">
                          <a:solidFill>
                            <a:schemeClr val="tx1"/>
                          </a:solidFill>
                          <a:latin typeface="メイリオ" panose="020B0604030504040204" pitchFamily="50" charset="-128"/>
                          <a:ea typeface="メイリオ" panose="020B0604030504040204" pitchFamily="50" charset="-128"/>
                        </a:rPr>
                        <a:t>可能</a:t>
                      </a:r>
                      <a:endParaRPr kumimoji="1" lang="ja-JP" altLang="en-US" sz="1050" b="1" u="none" spc="-300" baseline="30000" dirty="0">
                        <a:solidFill>
                          <a:schemeClr val="tx1"/>
                        </a:solidFill>
                        <a:latin typeface="メイリオ" panose="020B0604030504040204" pitchFamily="50" charset="-128"/>
                        <a:ea typeface="メイリオ" panose="020B0604030504040204" pitchFamily="50" charset="-128"/>
                      </a:endParaRPr>
                    </a:p>
                  </a:txBody>
                  <a:tcPr marL="72000" marR="7200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extLst>
                  <a:ext uri="{0D108BD9-81ED-4DB2-BD59-A6C34878D82A}">
                    <a16:rowId xmlns:a16="http://schemas.microsoft.com/office/drawing/2014/main" val="2240834568"/>
                  </a:ext>
                </a:extLst>
              </a:tr>
            </a:tbl>
          </a:graphicData>
        </a:graphic>
      </p:graphicFrame>
      <p:sp>
        <p:nvSpPr>
          <p:cNvPr id="43" name="テキスト ボックス 42"/>
          <p:cNvSpPr txBox="1"/>
          <p:nvPr/>
        </p:nvSpPr>
        <p:spPr>
          <a:xfrm>
            <a:off x="660225" y="6705106"/>
            <a:ext cx="5753460" cy="954107"/>
          </a:xfrm>
          <a:prstGeom prst="rect">
            <a:avLst/>
          </a:prstGeom>
          <a:noFill/>
          <a:ln w="19050">
            <a:solidFill>
              <a:schemeClr val="accent5">
                <a:lumMod val="75000"/>
              </a:schemeClr>
            </a:solidFill>
          </a:ln>
        </p:spPr>
        <p:txBody>
          <a:bodyPr wrap="square" rtlCol="0">
            <a:spAutoFit/>
          </a:bodyPr>
          <a:lstStyle/>
          <a:p>
            <a:r>
              <a:rPr lang="ja-JP" altLang="en-US" sz="1400" b="1" dirty="0" smtClean="0"/>
              <a:t>　　　　　　　</a:t>
            </a:r>
            <a:r>
              <a:rPr lang="ja-JP" altLang="en-US" sz="1400" b="1" dirty="0" smtClean="0">
                <a:solidFill>
                  <a:schemeClr val="accent2">
                    <a:lumMod val="75000"/>
                  </a:schemeClr>
                </a:solidFill>
              </a:rPr>
              <a:t>　</a:t>
            </a:r>
            <a:r>
              <a:rPr lang="en-US" altLang="ja-JP" sz="1400" b="1" dirty="0" smtClean="0">
                <a:solidFill>
                  <a:srgbClr val="DB4D6D"/>
                </a:solidFill>
              </a:rPr>
              <a:t>―</a:t>
            </a:r>
            <a:r>
              <a:rPr lang="ja-JP" altLang="en-US" sz="1400" b="1" dirty="0" smtClean="0">
                <a:solidFill>
                  <a:srgbClr val="DB4D6D"/>
                </a:solidFill>
              </a:rPr>
              <a:t>　</a:t>
            </a:r>
            <a:r>
              <a:rPr lang="ja-JP" altLang="ja-JP" sz="1400" b="1" dirty="0" smtClean="0">
                <a:solidFill>
                  <a:srgbClr val="DB4D6D"/>
                </a:solidFill>
              </a:rPr>
              <a:t>育児</a:t>
            </a:r>
            <a:r>
              <a:rPr lang="ja-JP" altLang="ja-JP" sz="1400" b="1" dirty="0">
                <a:solidFill>
                  <a:srgbClr val="DB4D6D"/>
                </a:solidFill>
              </a:rPr>
              <a:t>・介護</a:t>
            </a:r>
            <a:r>
              <a:rPr lang="ja-JP" altLang="ja-JP" sz="1400" b="1" dirty="0" smtClean="0">
                <a:solidFill>
                  <a:srgbClr val="DB4D6D"/>
                </a:solidFill>
              </a:rPr>
              <a:t>休業法に</a:t>
            </a:r>
            <a:r>
              <a:rPr lang="ja-JP" altLang="en-US" sz="1400" b="1" dirty="0" smtClean="0">
                <a:solidFill>
                  <a:srgbClr val="DB4D6D"/>
                </a:solidFill>
              </a:rPr>
              <a:t>関するお問い合わせ　</a:t>
            </a:r>
            <a:r>
              <a:rPr lang="en-US" altLang="ja-JP" sz="1400" b="1" dirty="0" smtClean="0">
                <a:solidFill>
                  <a:srgbClr val="DB4D6D"/>
                </a:solidFill>
              </a:rPr>
              <a:t>―</a:t>
            </a:r>
            <a:endParaRPr lang="ja-JP" altLang="ja-JP" sz="1400" b="1" dirty="0">
              <a:solidFill>
                <a:srgbClr val="DB4D6D"/>
              </a:solidFill>
            </a:endParaRPr>
          </a:p>
          <a:p>
            <a:r>
              <a:rPr lang="ja-JP" altLang="en-US" sz="1400" b="1" dirty="0" smtClean="0">
                <a:solidFill>
                  <a:schemeClr val="accent6">
                    <a:lumMod val="75000"/>
                  </a:schemeClr>
                </a:solidFill>
              </a:rPr>
              <a:t>　　　</a:t>
            </a:r>
            <a:r>
              <a:rPr lang="ja-JP" altLang="ja-JP" sz="1400" b="1" dirty="0" smtClean="0"/>
              <a:t>沖縄</a:t>
            </a:r>
            <a:r>
              <a:rPr lang="ja-JP" altLang="ja-JP" sz="1400" b="1" dirty="0"/>
              <a:t>労働局 雇用環境・</a:t>
            </a:r>
            <a:r>
              <a:rPr lang="ja-JP" altLang="ja-JP" sz="1400" b="1" dirty="0" smtClean="0"/>
              <a:t>均等室</a:t>
            </a:r>
            <a:r>
              <a:rPr lang="ja-JP" altLang="en-US" sz="1400" b="1" dirty="0" smtClean="0">
                <a:solidFill>
                  <a:schemeClr val="accent6">
                    <a:lumMod val="75000"/>
                  </a:schemeClr>
                </a:solidFill>
              </a:rPr>
              <a:t>　</a:t>
            </a:r>
            <a:endParaRPr lang="ja-JP" altLang="ja-JP" sz="1400" dirty="0">
              <a:solidFill>
                <a:schemeClr val="accent6">
                  <a:lumMod val="75000"/>
                </a:schemeClr>
              </a:solidFill>
            </a:endParaRPr>
          </a:p>
          <a:p>
            <a:r>
              <a:rPr lang="ja-JP" altLang="ja-JP" sz="1400" dirty="0"/>
              <a:t>　　　</a:t>
            </a:r>
            <a:r>
              <a:rPr lang="ja-JP" altLang="ja-JP" sz="1400" dirty="0" smtClean="0">
                <a:solidFill>
                  <a:schemeClr val="accent5">
                    <a:lumMod val="50000"/>
                  </a:schemeClr>
                </a:solidFill>
              </a:rPr>
              <a:t>〒</a:t>
            </a:r>
            <a:r>
              <a:rPr lang="en-US" altLang="ja-JP" sz="1400" dirty="0">
                <a:solidFill>
                  <a:schemeClr val="accent5">
                    <a:lumMod val="50000"/>
                  </a:schemeClr>
                </a:solidFill>
              </a:rPr>
              <a:t>900-0006 </a:t>
            </a:r>
            <a:r>
              <a:rPr lang="ja-JP" altLang="en-US" sz="1400" dirty="0" smtClean="0">
                <a:solidFill>
                  <a:schemeClr val="accent5">
                    <a:lumMod val="50000"/>
                  </a:schemeClr>
                </a:solidFill>
              </a:rPr>
              <a:t>　</a:t>
            </a:r>
            <a:r>
              <a:rPr lang="ja-JP" altLang="ja-JP" sz="1400" dirty="0" smtClean="0">
                <a:solidFill>
                  <a:schemeClr val="accent5">
                    <a:lumMod val="50000"/>
                  </a:schemeClr>
                </a:solidFill>
              </a:rPr>
              <a:t>那覇市</a:t>
            </a:r>
            <a:r>
              <a:rPr lang="ja-JP" altLang="ja-JP" sz="1400" dirty="0">
                <a:solidFill>
                  <a:schemeClr val="accent5">
                    <a:lumMod val="50000"/>
                  </a:schemeClr>
                </a:solidFill>
              </a:rPr>
              <a:t>おもろまち</a:t>
            </a:r>
            <a:r>
              <a:rPr lang="en-US" altLang="ja-JP" sz="1400" dirty="0">
                <a:solidFill>
                  <a:schemeClr val="accent5">
                    <a:lumMod val="50000"/>
                  </a:schemeClr>
                </a:solidFill>
              </a:rPr>
              <a:t>2-1-1 </a:t>
            </a:r>
            <a:r>
              <a:rPr lang="ja-JP" altLang="ja-JP" sz="1400" dirty="0">
                <a:solidFill>
                  <a:schemeClr val="accent5">
                    <a:lumMod val="50000"/>
                  </a:schemeClr>
                </a:solidFill>
              </a:rPr>
              <a:t>那覇第</a:t>
            </a:r>
            <a:r>
              <a:rPr lang="en-US" altLang="ja-JP" sz="1400" dirty="0">
                <a:solidFill>
                  <a:schemeClr val="accent5">
                    <a:lumMod val="50000"/>
                  </a:schemeClr>
                </a:solidFill>
              </a:rPr>
              <a:t>2</a:t>
            </a:r>
            <a:r>
              <a:rPr lang="ja-JP" altLang="ja-JP" sz="1400" dirty="0">
                <a:solidFill>
                  <a:schemeClr val="accent5">
                    <a:lumMod val="50000"/>
                  </a:schemeClr>
                </a:solidFill>
              </a:rPr>
              <a:t>地方合同庁舎</a:t>
            </a:r>
            <a:r>
              <a:rPr lang="en-US" altLang="ja-JP" sz="1400" dirty="0">
                <a:solidFill>
                  <a:schemeClr val="accent5">
                    <a:lumMod val="50000"/>
                  </a:schemeClr>
                </a:solidFill>
              </a:rPr>
              <a:t>1</a:t>
            </a:r>
            <a:r>
              <a:rPr lang="ja-JP" altLang="ja-JP" sz="1400" dirty="0">
                <a:solidFill>
                  <a:schemeClr val="accent5">
                    <a:lumMod val="50000"/>
                  </a:schemeClr>
                </a:solidFill>
              </a:rPr>
              <a:t>号館</a:t>
            </a:r>
            <a:r>
              <a:rPr lang="en-US" altLang="ja-JP" sz="1400" dirty="0">
                <a:solidFill>
                  <a:schemeClr val="accent5">
                    <a:lumMod val="50000"/>
                  </a:schemeClr>
                </a:solidFill>
              </a:rPr>
              <a:t>3</a:t>
            </a:r>
            <a:r>
              <a:rPr lang="ja-JP" altLang="ja-JP" sz="1400" dirty="0">
                <a:solidFill>
                  <a:schemeClr val="accent5">
                    <a:lumMod val="50000"/>
                  </a:schemeClr>
                </a:solidFill>
              </a:rPr>
              <a:t>階　</a:t>
            </a:r>
          </a:p>
          <a:p>
            <a:r>
              <a:rPr lang="ja-JP" altLang="en-US" sz="1400" dirty="0" smtClean="0">
                <a:solidFill>
                  <a:schemeClr val="accent5">
                    <a:lumMod val="50000"/>
                  </a:schemeClr>
                </a:solidFill>
              </a:rPr>
              <a:t>　　　　　　　　　　　</a:t>
            </a:r>
            <a:r>
              <a:rPr lang="en-US" altLang="ja-JP" sz="1400" dirty="0" smtClean="0">
                <a:solidFill>
                  <a:schemeClr val="accent5">
                    <a:lumMod val="50000"/>
                  </a:schemeClr>
                </a:solidFill>
              </a:rPr>
              <a:t>TEL </a:t>
            </a:r>
            <a:r>
              <a:rPr lang="en-US" altLang="ja-JP" sz="1400" dirty="0">
                <a:solidFill>
                  <a:schemeClr val="accent5">
                    <a:lumMod val="50000"/>
                  </a:schemeClr>
                </a:solidFill>
              </a:rPr>
              <a:t>(098)868</a:t>
            </a:r>
            <a:r>
              <a:rPr lang="ja-JP" altLang="ja-JP" sz="1400" dirty="0">
                <a:solidFill>
                  <a:schemeClr val="accent5">
                    <a:lumMod val="50000"/>
                  </a:schemeClr>
                </a:solidFill>
              </a:rPr>
              <a:t>－</a:t>
            </a:r>
            <a:r>
              <a:rPr lang="en-US" altLang="ja-JP" sz="1400" dirty="0">
                <a:solidFill>
                  <a:schemeClr val="accent5">
                    <a:lumMod val="50000"/>
                  </a:schemeClr>
                </a:solidFill>
              </a:rPr>
              <a:t>4380</a:t>
            </a:r>
            <a:r>
              <a:rPr lang="ja-JP" altLang="ja-JP" sz="1400" dirty="0">
                <a:solidFill>
                  <a:schemeClr val="accent5">
                    <a:lumMod val="50000"/>
                  </a:schemeClr>
                </a:solidFill>
              </a:rPr>
              <a:t>　　　</a:t>
            </a:r>
            <a:r>
              <a:rPr lang="en-US" altLang="ja-JP" sz="1400" dirty="0">
                <a:solidFill>
                  <a:schemeClr val="accent5">
                    <a:lumMod val="50000"/>
                  </a:schemeClr>
                </a:solidFill>
              </a:rPr>
              <a:t>FAX</a:t>
            </a:r>
            <a:r>
              <a:rPr lang="ja-JP" altLang="ja-JP" sz="1400" dirty="0">
                <a:solidFill>
                  <a:schemeClr val="accent5">
                    <a:lumMod val="50000"/>
                  </a:schemeClr>
                </a:solidFill>
              </a:rPr>
              <a:t>　</a:t>
            </a:r>
            <a:r>
              <a:rPr lang="en-US" altLang="ja-JP" sz="1400" dirty="0">
                <a:solidFill>
                  <a:schemeClr val="accent5">
                    <a:lumMod val="50000"/>
                  </a:schemeClr>
                </a:solidFill>
              </a:rPr>
              <a:t>(098)869</a:t>
            </a:r>
            <a:r>
              <a:rPr lang="ja-JP" altLang="ja-JP" sz="1400" dirty="0">
                <a:solidFill>
                  <a:schemeClr val="accent5">
                    <a:lumMod val="50000"/>
                  </a:schemeClr>
                </a:solidFill>
              </a:rPr>
              <a:t>－</a:t>
            </a:r>
            <a:r>
              <a:rPr lang="en-US" altLang="ja-JP" sz="1400" dirty="0">
                <a:solidFill>
                  <a:schemeClr val="accent5">
                    <a:lumMod val="50000"/>
                  </a:schemeClr>
                </a:solidFill>
              </a:rPr>
              <a:t>7914</a:t>
            </a:r>
            <a:endParaRPr lang="ja-JP" altLang="ja-JP" sz="1400" dirty="0">
              <a:solidFill>
                <a:schemeClr val="accent5">
                  <a:lumMod val="50000"/>
                </a:schemeClr>
              </a:solidFill>
            </a:endParaRPr>
          </a:p>
        </p:txBody>
      </p:sp>
      <p:sp>
        <p:nvSpPr>
          <p:cNvPr id="15" name="テキスト ボックス 14"/>
          <p:cNvSpPr txBox="1"/>
          <p:nvPr/>
        </p:nvSpPr>
        <p:spPr>
          <a:xfrm>
            <a:off x="4868956" y="314443"/>
            <a:ext cx="1551463" cy="461665"/>
          </a:xfrm>
          <a:prstGeom prst="rect">
            <a:avLst/>
          </a:prstGeom>
          <a:noFill/>
          <a:ln>
            <a:solidFill>
              <a:schemeClr val="tx1"/>
            </a:solidFill>
          </a:ln>
        </p:spPr>
        <p:txBody>
          <a:bodyPr wrap="square" rtlCol="0">
            <a:spAutoFit/>
          </a:bodyPr>
          <a:lstStyle/>
          <a:p>
            <a:r>
              <a:rPr kumimoji="1" lang="ja-JP" altLang="en-US" sz="2400" dirty="0" smtClean="0"/>
              <a:t>掲載例　２</a:t>
            </a:r>
            <a:endParaRPr kumimoji="1" lang="ja-JP" altLang="en-US" sz="2400" dirty="0"/>
          </a:p>
        </p:txBody>
      </p:sp>
      <p:sp>
        <p:nvSpPr>
          <p:cNvPr id="2" name="テキスト ボックス 1"/>
          <p:cNvSpPr txBox="1"/>
          <p:nvPr/>
        </p:nvSpPr>
        <p:spPr>
          <a:xfrm>
            <a:off x="656692" y="1044140"/>
            <a:ext cx="5688631" cy="1415772"/>
          </a:xfrm>
          <a:prstGeom prst="rect">
            <a:avLst/>
          </a:prstGeom>
          <a:noFill/>
          <a:ln>
            <a:solidFill>
              <a:schemeClr val="accent6">
                <a:lumMod val="75000"/>
              </a:schemeClr>
            </a:solidFill>
          </a:ln>
        </p:spPr>
        <p:txBody>
          <a:bodyPr wrap="square" rtlCol="0">
            <a:spAutoFit/>
          </a:bodyPr>
          <a:lstStyle/>
          <a:p>
            <a:r>
              <a:rPr lang="ja-JP" altLang="en-US" sz="1400" dirty="0" smtClean="0">
                <a:latin typeface="+mj-ea"/>
                <a:ea typeface="+mj-ea"/>
              </a:rPr>
              <a:t>　</a:t>
            </a:r>
            <a:r>
              <a:rPr lang="ja-JP" altLang="ja-JP" sz="1200" dirty="0" smtClean="0">
                <a:latin typeface="+mj-ea"/>
                <a:ea typeface="+mj-ea"/>
              </a:rPr>
              <a:t>男女</a:t>
            </a:r>
            <a:r>
              <a:rPr lang="ja-JP" altLang="ja-JP" sz="1200" dirty="0">
                <a:latin typeface="+mj-ea"/>
                <a:ea typeface="+mj-ea"/>
              </a:rPr>
              <a:t>とも仕事と育児を両立できるよう、育児・介護休業法が改正され</a:t>
            </a:r>
            <a:r>
              <a:rPr lang="ja-JP" altLang="ja-JP" sz="1200" dirty="0" smtClean="0">
                <a:latin typeface="+mj-ea"/>
                <a:ea typeface="+mj-ea"/>
              </a:rPr>
              <a:t>、今年</a:t>
            </a:r>
            <a:r>
              <a:rPr lang="ja-JP" altLang="ja-JP" sz="1200" dirty="0">
                <a:latin typeface="+mj-ea"/>
                <a:ea typeface="+mj-ea"/>
              </a:rPr>
              <a:t>４月から順次施行されています。</a:t>
            </a:r>
          </a:p>
          <a:p>
            <a:r>
              <a:rPr lang="ja-JP" altLang="ja-JP" sz="1200" dirty="0">
                <a:latin typeface="+mj-ea"/>
                <a:ea typeface="+mj-ea"/>
              </a:rPr>
              <a:t>　</a:t>
            </a:r>
            <a:r>
              <a:rPr lang="en-US" altLang="ja-JP" sz="1200" dirty="0">
                <a:latin typeface="+mj-ea"/>
                <a:ea typeface="+mj-ea"/>
              </a:rPr>
              <a:t>10</a:t>
            </a:r>
            <a:r>
              <a:rPr lang="ja-JP" altLang="ja-JP" sz="1200" dirty="0">
                <a:latin typeface="+mj-ea"/>
                <a:ea typeface="+mj-ea"/>
              </a:rPr>
              <a:t>月からは</a:t>
            </a:r>
            <a:r>
              <a:rPr lang="ja-JP" altLang="ja-JP" sz="1200" b="1" dirty="0">
                <a:solidFill>
                  <a:srgbClr val="FF0000"/>
                </a:solidFill>
                <a:latin typeface="+mj-ea"/>
                <a:ea typeface="+mj-ea"/>
              </a:rPr>
              <a:t>産後パパ育休（出生児育児休業）</a:t>
            </a:r>
            <a:r>
              <a:rPr lang="ja-JP" altLang="ja-JP" sz="1200" dirty="0">
                <a:latin typeface="+mj-ea"/>
                <a:ea typeface="+mj-ea"/>
              </a:rPr>
              <a:t>や</a:t>
            </a:r>
            <a:r>
              <a:rPr lang="ja-JP" altLang="ja-JP" sz="1200" b="1" dirty="0">
                <a:solidFill>
                  <a:srgbClr val="FF0000"/>
                </a:solidFill>
                <a:latin typeface="+mj-ea"/>
                <a:ea typeface="+mj-ea"/>
              </a:rPr>
              <a:t>育児休業の分割取得</a:t>
            </a:r>
            <a:r>
              <a:rPr lang="ja-JP" altLang="ja-JP" sz="1200" dirty="0" smtClean="0">
                <a:latin typeface="+mj-ea"/>
                <a:ea typeface="+mj-ea"/>
              </a:rPr>
              <a:t>がスタートし</a:t>
            </a:r>
            <a:r>
              <a:rPr lang="ja-JP" altLang="en-US" sz="1200" dirty="0" smtClean="0">
                <a:latin typeface="+mj-ea"/>
                <a:ea typeface="+mj-ea"/>
              </a:rPr>
              <a:t>て</a:t>
            </a:r>
            <a:r>
              <a:rPr lang="ja-JP" altLang="en-US" sz="1200" dirty="0">
                <a:latin typeface="+mj-ea"/>
                <a:ea typeface="+mj-ea"/>
              </a:rPr>
              <a:t>い</a:t>
            </a:r>
            <a:r>
              <a:rPr lang="ja-JP" altLang="ja-JP" sz="1200" dirty="0" smtClean="0">
                <a:latin typeface="+mj-ea"/>
                <a:ea typeface="+mj-ea"/>
              </a:rPr>
              <a:t>ます</a:t>
            </a:r>
            <a:r>
              <a:rPr lang="ja-JP" altLang="ja-JP" sz="1200" dirty="0">
                <a:latin typeface="+mj-ea"/>
                <a:ea typeface="+mj-ea"/>
              </a:rPr>
              <a:t>。</a:t>
            </a:r>
          </a:p>
          <a:p>
            <a:r>
              <a:rPr lang="ja-JP" altLang="ja-JP" sz="1200" dirty="0">
                <a:latin typeface="+mj-ea"/>
                <a:ea typeface="+mj-ea"/>
              </a:rPr>
              <a:t>　改めて社内制度の確認、就業規則の見直し等をお願いします。</a:t>
            </a:r>
          </a:p>
          <a:p>
            <a:r>
              <a:rPr lang="ja-JP" altLang="ja-JP" sz="1200" dirty="0">
                <a:latin typeface="+mj-ea"/>
                <a:ea typeface="+mj-ea"/>
              </a:rPr>
              <a:t>　詳しくは、厚生労働省ホームページをご覧ください</a:t>
            </a:r>
            <a:r>
              <a:rPr lang="ja-JP" altLang="ja-JP" sz="1200" dirty="0" smtClean="0">
                <a:latin typeface="+mj-ea"/>
                <a:ea typeface="+mj-ea"/>
              </a:rPr>
              <a:t>。</a:t>
            </a:r>
            <a:endParaRPr lang="en-US" altLang="ja-JP" sz="1200" dirty="0" smtClean="0">
              <a:latin typeface="+mj-ea"/>
              <a:ea typeface="+mj-ea"/>
            </a:endParaRPr>
          </a:p>
          <a:p>
            <a:r>
              <a:rPr lang="ja-JP" altLang="en-US" sz="1200" dirty="0">
                <a:latin typeface="+mj-ea"/>
                <a:ea typeface="+mj-ea"/>
              </a:rPr>
              <a:t>　</a:t>
            </a:r>
            <a:r>
              <a:rPr lang="ja-JP" altLang="ja-JP" sz="1200" dirty="0" smtClean="0">
                <a:latin typeface="+mj-ea"/>
                <a:ea typeface="+mj-ea"/>
              </a:rPr>
              <a:t>ご不明</a:t>
            </a:r>
            <a:r>
              <a:rPr lang="ja-JP" altLang="ja-JP" sz="1200" dirty="0">
                <a:latin typeface="+mj-ea"/>
                <a:ea typeface="+mj-ea"/>
              </a:rPr>
              <a:t>な点</a:t>
            </a:r>
            <a:r>
              <a:rPr lang="ja-JP" altLang="ja-JP" sz="1200" dirty="0" smtClean="0">
                <a:latin typeface="+mj-ea"/>
                <a:ea typeface="+mj-ea"/>
              </a:rPr>
              <a:t>は</a:t>
            </a:r>
            <a:r>
              <a:rPr lang="ja-JP" altLang="en-US" sz="1200" dirty="0" smtClean="0">
                <a:latin typeface="+mj-ea"/>
                <a:ea typeface="+mj-ea"/>
              </a:rPr>
              <a:t>沖縄</a:t>
            </a:r>
            <a:r>
              <a:rPr lang="ja-JP" altLang="ja-JP" sz="1200" dirty="0" smtClean="0">
                <a:latin typeface="+mj-ea"/>
                <a:ea typeface="+mj-ea"/>
              </a:rPr>
              <a:t>労働局</a:t>
            </a:r>
            <a:r>
              <a:rPr lang="ja-JP" altLang="ja-JP" sz="1200" dirty="0">
                <a:latin typeface="+mj-ea"/>
                <a:ea typeface="+mj-ea"/>
              </a:rPr>
              <a:t>雇用環境・</a:t>
            </a:r>
            <a:r>
              <a:rPr lang="ja-JP" altLang="ja-JP" sz="1200" dirty="0" smtClean="0">
                <a:latin typeface="+mj-ea"/>
                <a:ea typeface="+mj-ea"/>
              </a:rPr>
              <a:t>均等</a:t>
            </a:r>
            <a:r>
              <a:rPr lang="ja-JP" altLang="en-US" sz="1200" dirty="0" smtClean="0">
                <a:latin typeface="+mj-ea"/>
                <a:ea typeface="+mj-ea"/>
              </a:rPr>
              <a:t>室</a:t>
            </a:r>
            <a:r>
              <a:rPr lang="ja-JP" altLang="ja-JP" sz="1200" dirty="0" smtClean="0">
                <a:latin typeface="+mj-ea"/>
                <a:ea typeface="+mj-ea"/>
              </a:rPr>
              <a:t>に</a:t>
            </a:r>
            <a:r>
              <a:rPr lang="ja-JP" altLang="ja-JP" sz="1200" dirty="0">
                <a:latin typeface="+mj-ea"/>
                <a:ea typeface="+mj-ea"/>
              </a:rPr>
              <a:t>お問い合わせください。</a:t>
            </a:r>
            <a:endParaRPr kumimoji="1" lang="ja-JP" altLang="en-US" sz="1200" dirty="0">
              <a:latin typeface="+mj-ea"/>
              <a:ea typeface="+mj-ea"/>
            </a:endParaRPr>
          </a:p>
        </p:txBody>
      </p:sp>
      <p:sp>
        <p:nvSpPr>
          <p:cNvPr id="3" name="正方形/長方形 2"/>
          <p:cNvSpPr/>
          <p:nvPr/>
        </p:nvSpPr>
        <p:spPr>
          <a:xfrm>
            <a:off x="680658" y="6308074"/>
            <a:ext cx="5753460" cy="397032"/>
          </a:xfrm>
          <a:prstGeom prst="rect">
            <a:avLst/>
          </a:prstGeom>
        </p:spPr>
        <p:txBody>
          <a:bodyPr wrap="square">
            <a:spAutoFit/>
          </a:bodyPr>
          <a:lstStyle/>
          <a:p>
            <a:pPr marL="355600" indent="-355600" defTabSz="844083">
              <a:lnSpc>
                <a:spcPct val="110000"/>
              </a:lnSpc>
              <a:defRPr/>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雇用</a:t>
            </a:r>
            <a:r>
              <a:rPr lang="ja-JP" altLang="en-US" sz="900" dirty="0">
                <a:latin typeface="メイリオ" panose="020B0604030504040204" pitchFamily="50" charset="-128"/>
                <a:ea typeface="メイリオ" panose="020B0604030504040204" pitchFamily="50" charset="-128"/>
              </a:rPr>
              <a:t>環境の整備などについて、今回の改正で義務付けられる内容を上回る取り組みの実施を労使協定</a:t>
            </a:r>
            <a:r>
              <a:rPr lang="ja-JP" altLang="en-US" sz="900" dirty="0" smtClean="0">
                <a:latin typeface="メイリオ" panose="020B0604030504040204" pitchFamily="50" charset="-128"/>
                <a:ea typeface="メイリオ" panose="020B0604030504040204" pitchFamily="50" charset="-128"/>
              </a:rPr>
              <a:t>で</a:t>
            </a:r>
            <a:endParaRPr lang="en-US" altLang="ja-JP" sz="900" dirty="0" smtClean="0">
              <a:latin typeface="メイリオ" panose="020B0604030504040204" pitchFamily="50" charset="-128"/>
              <a:ea typeface="メイリオ" panose="020B0604030504040204" pitchFamily="50" charset="-128"/>
            </a:endParaRPr>
          </a:p>
          <a:p>
            <a:pPr marL="355600" indent="-355600" defTabSz="844083">
              <a:lnSpc>
                <a:spcPct val="110000"/>
              </a:lnSpc>
              <a:defRPr/>
            </a:pPr>
            <a:r>
              <a:rPr lang="ja-JP" altLang="en-US" sz="900" dirty="0" smtClean="0">
                <a:latin typeface="メイリオ" panose="020B0604030504040204" pitchFamily="50" charset="-128"/>
                <a:ea typeface="メイリオ" panose="020B0604030504040204" pitchFamily="50" charset="-128"/>
              </a:rPr>
              <a:t>定めて</a:t>
            </a:r>
            <a:r>
              <a:rPr lang="ja-JP" altLang="en-US" sz="900" dirty="0">
                <a:latin typeface="メイリオ" panose="020B0604030504040204" pitchFamily="50" charset="-128"/>
                <a:ea typeface="メイリオ" panose="020B0604030504040204" pitchFamily="50" charset="-128"/>
              </a:rPr>
              <a:t>いる場合は、１か月前までとすることができます。</a:t>
            </a:r>
            <a:endParaRPr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343</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2021-03-31T04:27:07Z</dcterms:created>
  <dcterms:modified xsi:type="dcterms:W3CDTF">2022-10-24T01:56:58Z</dcterms:modified>
</cp:coreProperties>
</file>