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7559675" cy="10691813"/>
  <p:notesSz cx="9939338" cy="6805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F19"/>
    <a:srgbClr val="FFFFCC"/>
    <a:srgbClr val="003300"/>
    <a:srgbClr val="FF6600"/>
    <a:srgbClr val="FF9900"/>
    <a:srgbClr val="CC9B00"/>
    <a:srgbClr val="660066"/>
    <a:srgbClr val="CCFFCC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66" autoAdjust="0"/>
  </p:normalViewPr>
  <p:slideViewPr>
    <p:cSldViewPr snapToGrid="0" showGuides="1">
      <p:cViewPr varScale="1">
        <p:scale>
          <a:sx n="44" d="100"/>
          <a:sy n="44" d="100"/>
        </p:scale>
        <p:origin x="2352" y="72"/>
      </p:cViewPr>
      <p:guideLst>
        <p:guide orient="horz" pos="345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2"/>
            <a:ext cx="4307904" cy="341648"/>
          </a:xfrm>
          <a:prstGeom prst="rect">
            <a:avLst/>
          </a:prstGeom>
        </p:spPr>
        <p:txBody>
          <a:bodyPr vert="horz" lIns="92198" tIns="46098" rIns="92198" bIns="460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091" y="12"/>
            <a:ext cx="4307904" cy="341648"/>
          </a:xfrm>
          <a:prstGeom prst="rect">
            <a:avLst/>
          </a:prstGeom>
        </p:spPr>
        <p:txBody>
          <a:bodyPr vert="horz" lIns="92198" tIns="46098" rIns="92198" bIns="46098" rtlCol="0"/>
          <a:lstStyle>
            <a:lvl1pPr algn="r">
              <a:defRPr sz="1200"/>
            </a:lvl1pPr>
          </a:lstStyle>
          <a:p>
            <a:fld id="{870FFB4F-CFB7-4523-8E5E-25365B73C36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6463973"/>
            <a:ext cx="4307904" cy="341648"/>
          </a:xfrm>
          <a:prstGeom prst="rect">
            <a:avLst/>
          </a:prstGeom>
        </p:spPr>
        <p:txBody>
          <a:bodyPr vert="horz" lIns="92198" tIns="46098" rIns="92198" bIns="460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091" y="6463973"/>
            <a:ext cx="4307904" cy="341648"/>
          </a:xfrm>
          <a:prstGeom prst="rect">
            <a:avLst/>
          </a:prstGeom>
        </p:spPr>
        <p:txBody>
          <a:bodyPr vert="horz" lIns="92198" tIns="46098" rIns="92198" bIns="46098" rtlCol="0" anchor="b"/>
          <a:lstStyle>
            <a:lvl1pPr algn="r">
              <a:defRPr sz="1200"/>
            </a:lvl1pPr>
          </a:lstStyle>
          <a:p>
            <a:fld id="{947976D1-D5C8-4E5D-978D-DCF6B62C4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39144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4307047" cy="34146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005" y="2"/>
            <a:ext cx="4307047" cy="34146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4E814DD5-2E66-4986-A6AE-11DF3AE0413F}" type="datetimeFigureOut">
              <a:rPr kumimoji="1" lang="ja-JP" altLang="en-US" smtClean="0"/>
              <a:pPr/>
              <a:t>2021/4/5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57663" y="850900"/>
            <a:ext cx="162401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5" y="3275217"/>
            <a:ext cx="7951470" cy="2679710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6464167"/>
            <a:ext cx="4307047" cy="341461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005" y="6464167"/>
            <a:ext cx="4307047" cy="341461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1AE53DB1-70DC-465B-8FD9-36030BCBAE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56550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7663" y="850900"/>
            <a:ext cx="1624012" cy="22971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b="1" dirty="0" smtClean="0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46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410"/>
            <a:ext cx="6425724" cy="229180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5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C290-F09F-40D2-BF3D-0C9666AA805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853DC-94B3-471B-A20F-C4D166D0C3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535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5C82-E1BB-4BB6-AB8A-5331EF6F104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C7AA5-220A-42AF-857B-12659379CC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09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94" y="428170"/>
            <a:ext cx="1700927" cy="912269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984" y="428170"/>
            <a:ext cx="4976786" cy="912269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FD8D-F25B-4096-88D6-D2D4C5E6394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3CC0E-0E05-4812-8E12-D39FA72215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192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6646-AA60-4F2D-A6C0-D8F56285B9E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28ADE-EF66-4DF0-B8DB-3FEC2A8ED0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551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95"/>
            <a:ext cx="6425724" cy="2123513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2" y="4531657"/>
            <a:ext cx="6425724" cy="2338832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1BDEB-C095-448A-9011-087475DF1B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905B-6FEE-411D-9B6C-375B2CA4E0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653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F01C-5366-4013-80CC-88B0BD5971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71E10-3D58-406A-A9FA-CABF5CB06B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975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7" y="2393284"/>
            <a:ext cx="3340169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7" y="3390691"/>
            <a:ext cx="3340169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4" y="2393284"/>
            <a:ext cx="3341481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4" y="3390691"/>
            <a:ext cx="3341481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AE54F-49D7-4E0A-A29B-46149B2543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AAC97-BF33-417D-8207-665C6CE034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739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5E6A4-9863-4B15-933F-526C405F1D1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972E1-9345-42ED-B939-836FCBCA24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619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BE724-56AB-4F2C-84B2-CEA9058ED06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C11CA-C479-4E57-AA6B-E04665033B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208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6" y="425708"/>
            <a:ext cx="2487081" cy="1811669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5" y="425693"/>
            <a:ext cx="4226069" cy="9125167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86" y="2237362"/>
            <a:ext cx="2487081" cy="731349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4CAD-4E4A-415D-888C-779C1FD233C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B6372-D857-4950-853B-109BFC3EA9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344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86"/>
            <a:ext cx="4535805" cy="883561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 rtlCol="0">
            <a:normAutofit/>
          </a:bodyPr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46"/>
            <a:ext cx="4535805" cy="1254802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D21C3-5218-4458-B56C-C8E1524947F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1CCCA-0D17-426B-B885-2FCDDBD798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262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984" y="428373"/>
            <a:ext cx="6803708" cy="178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984" y="2494757"/>
            <a:ext cx="6803708" cy="705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984" y="9910503"/>
            <a:ext cx="1763924" cy="568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9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0F1D9A-F4FA-434D-9342-3919B9520A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93" y="9910503"/>
            <a:ext cx="2393897" cy="568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9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7767" y="9910503"/>
            <a:ext cx="1763924" cy="56885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95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C71635-9141-4543-8F4D-A3F8301575A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93742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74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93456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86912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80368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73824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70092" indent="-3700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1866" indent="-3084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AutoShape 30"/>
          <p:cNvSpPr>
            <a:spLocks noChangeArrowheads="1"/>
          </p:cNvSpPr>
          <p:nvPr/>
        </p:nvSpPr>
        <p:spPr bwMode="auto">
          <a:xfrm>
            <a:off x="437789" y="6978114"/>
            <a:ext cx="1398160" cy="623689"/>
          </a:xfrm>
          <a:prstGeom prst="wedgeRoundRectCallout">
            <a:avLst>
              <a:gd name="adj1" fmla="val 22954"/>
              <a:gd name="adj2" fmla="val 6160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sz="4317">
              <a:solidFill>
                <a:prstClr val="black"/>
              </a:solidFill>
            </a:endParaRPr>
          </a:p>
        </p:txBody>
      </p:sp>
      <p:sp>
        <p:nvSpPr>
          <p:cNvPr id="2050" name="対角する 2 つの角を丸めた四角形 17"/>
          <p:cNvSpPr>
            <a:spLocks/>
          </p:cNvSpPr>
          <p:nvPr/>
        </p:nvSpPr>
        <p:spPr bwMode="auto">
          <a:xfrm>
            <a:off x="275871" y="4674963"/>
            <a:ext cx="6994227" cy="1586137"/>
          </a:xfrm>
          <a:custGeom>
            <a:avLst/>
            <a:gdLst>
              <a:gd name="T0" fmla="*/ 5350249 w 6660000"/>
              <a:gd name="T1" fmla="*/ 3170345 h 1440000"/>
              <a:gd name="T2" fmla="*/ 2675124 w 6660000"/>
              <a:gd name="T3" fmla="*/ 6340690 h 1440000"/>
              <a:gd name="T4" fmla="*/ 0 w 6660000"/>
              <a:gd name="T5" fmla="*/ 3170345 h 1440000"/>
              <a:gd name="T6" fmla="*/ 2675124 w 6660000"/>
              <a:gd name="T7" fmla="*/ 0 h 14400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84584 w 6660000"/>
              <a:gd name="T13" fmla="*/ 184584 h 1440000"/>
              <a:gd name="T14" fmla="*/ 6475416 w 6660000"/>
              <a:gd name="T15" fmla="*/ 1255416 h 144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60000" h="1440000">
                <a:moveTo>
                  <a:pt x="630216" y="0"/>
                </a:moveTo>
                <a:lnTo>
                  <a:pt x="6518491" y="0"/>
                </a:lnTo>
                <a:lnTo>
                  <a:pt x="6518490" y="0"/>
                </a:lnTo>
                <a:cubicBezTo>
                  <a:pt x="6596644" y="0"/>
                  <a:pt x="6660000" y="63355"/>
                  <a:pt x="6660000" y="141509"/>
                </a:cubicBezTo>
                <a:lnTo>
                  <a:pt x="6660000" y="809784"/>
                </a:lnTo>
                <a:cubicBezTo>
                  <a:pt x="6660000" y="1157842"/>
                  <a:pt x="6377842" y="1439999"/>
                  <a:pt x="6029784" y="1440000"/>
                </a:cubicBezTo>
                <a:lnTo>
                  <a:pt x="141509" y="1440000"/>
                </a:lnTo>
                <a:cubicBezTo>
                  <a:pt x="63355" y="1440000"/>
                  <a:pt x="0" y="1376644"/>
                  <a:pt x="0" y="1298491"/>
                </a:cubicBezTo>
                <a:lnTo>
                  <a:pt x="0" y="630216"/>
                </a:lnTo>
                <a:cubicBezTo>
                  <a:pt x="0" y="282157"/>
                  <a:pt x="282157" y="0"/>
                  <a:pt x="630216" y="1"/>
                </a:cubicBezTo>
                <a:cubicBezTo>
                  <a:pt x="630216" y="1"/>
                  <a:pt x="630216" y="1"/>
                  <a:pt x="630216" y="1"/>
                </a:cubicBezTo>
                <a:lnTo>
                  <a:pt x="630216" y="0"/>
                </a:lnTo>
                <a:close/>
              </a:path>
            </a:pathLst>
          </a:custGeom>
          <a:solidFill>
            <a:srgbClr val="CCFFCC"/>
          </a:solidFill>
          <a:ln w="31750" cap="flat" cmpd="sng" algn="ctr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4317">
              <a:solidFill>
                <a:prstClr val="black"/>
              </a:solidFill>
              <a:ea typeface="ＤＨＰ特太ゴシック体" pitchFamily="2" charset="-128"/>
            </a:endParaRPr>
          </a:p>
        </p:txBody>
      </p:sp>
      <p:sp>
        <p:nvSpPr>
          <p:cNvPr id="2051" name="対角する 2 つの角を丸めた四角形 25"/>
          <p:cNvSpPr>
            <a:spLocks/>
          </p:cNvSpPr>
          <p:nvPr/>
        </p:nvSpPr>
        <p:spPr bwMode="auto">
          <a:xfrm>
            <a:off x="1058908" y="1382740"/>
            <a:ext cx="5517249" cy="1197688"/>
          </a:xfrm>
          <a:custGeom>
            <a:avLst/>
            <a:gdLst>
              <a:gd name="T0" fmla="*/ 638821 w 6660000"/>
              <a:gd name="T1" fmla="*/ 166262 h 1151968"/>
              <a:gd name="T2" fmla="*/ 319411 w 6660000"/>
              <a:gd name="T3" fmla="*/ 332523 h 1151968"/>
              <a:gd name="T4" fmla="*/ 0 w 6660000"/>
              <a:gd name="T5" fmla="*/ 166262 h 1151968"/>
              <a:gd name="T6" fmla="*/ 319411 w 6660000"/>
              <a:gd name="T7" fmla="*/ 0 h 115196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68701 w 6660000"/>
              <a:gd name="T13" fmla="*/ 168699 h 1151968"/>
              <a:gd name="T14" fmla="*/ 6491297 w 6660000"/>
              <a:gd name="T15" fmla="*/ 983263 h 11519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60000" h="1151968">
                <a:moveTo>
                  <a:pt x="575984" y="0"/>
                </a:moveTo>
                <a:lnTo>
                  <a:pt x="6084016" y="0"/>
                </a:lnTo>
                <a:lnTo>
                  <a:pt x="6084015" y="0"/>
                </a:lnTo>
                <a:cubicBezTo>
                  <a:pt x="6402122" y="0"/>
                  <a:pt x="6659999" y="257877"/>
                  <a:pt x="6659999" y="575984"/>
                </a:cubicBezTo>
                <a:cubicBezTo>
                  <a:pt x="6659999" y="575984"/>
                  <a:pt x="6659998" y="575984"/>
                  <a:pt x="6659998" y="575984"/>
                </a:cubicBezTo>
                <a:lnTo>
                  <a:pt x="6660000" y="575984"/>
                </a:lnTo>
                <a:cubicBezTo>
                  <a:pt x="6660000" y="894091"/>
                  <a:pt x="6402123" y="1151967"/>
                  <a:pt x="6084016" y="1151968"/>
                </a:cubicBezTo>
                <a:lnTo>
                  <a:pt x="575984" y="1151968"/>
                </a:lnTo>
                <a:cubicBezTo>
                  <a:pt x="257876" y="1151968"/>
                  <a:pt x="0" y="894091"/>
                  <a:pt x="0" y="575984"/>
                </a:cubicBezTo>
                <a:cubicBezTo>
                  <a:pt x="-1" y="575983"/>
                  <a:pt x="0" y="575983"/>
                  <a:pt x="0" y="575983"/>
                </a:cubicBezTo>
                <a:lnTo>
                  <a:pt x="0" y="575984"/>
                </a:lnTo>
                <a:cubicBezTo>
                  <a:pt x="0" y="257877"/>
                  <a:pt x="257877" y="0"/>
                  <a:pt x="575984" y="1"/>
                </a:cubicBezTo>
                <a:cubicBezTo>
                  <a:pt x="575984" y="1"/>
                  <a:pt x="575984" y="1"/>
                  <a:pt x="575984" y="1"/>
                </a:cubicBezTo>
                <a:lnTo>
                  <a:pt x="575984" y="0"/>
                </a:lnTo>
                <a:close/>
              </a:path>
            </a:pathLst>
          </a:custGeom>
          <a:solidFill>
            <a:srgbClr val="FFFFCC"/>
          </a:solidFill>
          <a:ln w="31750" cap="flat" cmpd="sng" algn="ctr">
            <a:solidFill>
              <a:srgbClr val="E46C0A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4317">
              <a:solidFill>
                <a:prstClr val="black"/>
              </a:solidFill>
              <a:ea typeface="ＤＨＰ特太ゴシック体" pitchFamily="2" charset="-128"/>
            </a:endParaRPr>
          </a:p>
        </p:txBody>
      </p:sp>
      <p:pic>
        <p:nvPicPr>
          <p:cNvPr id="2052" name="Picture 3" descr="C:\Users\omcyt\AppData\Local\Microsoft\Windows\Temporary Internet Files\Content.IE5\CTBVOFOZ\MC9002235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674" y="3315292"/>
            <a:ext cx="1554082" cy="155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雲形吹き出し 12"/>
          <p:cNvSpPr>
            <a:spLocks noChangeArrowheads="1"/>
          </p:cNvSpPr>
          <p:nvPr/>
        </p:nvSpPr>
        <p:spPr bwMode="auto">
          <a:xfrm>
            <a:off x="346126" y="2769516"/>
            <a:ext cx="2642111" cy="1243951"/>
          </a:xfrm>
          <a:prstGeom prst="cloudCallout">
            <a:avLst>
              <a:gd name="adj1" fmla="val 50194"/>
              <a:gd name="adj2" fmla="val 42838"/>
            </a:avLst>
          </a:prstGeom>
          <a:solidFill>
            <a:schemeClr val="bg1">
              <a:lumMod val="95000"/>
            </a:schemeClr>
          </a:solidFill>
          <a:ln w="44450" algn="ctr">
            <a:solidFill>
              <a:srgbClr val="595959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1943">
              <a:solidFill>
                <a:prstClr val="white"/>
              </a:solidFill>
            </a:endParaRPr>
          </a:p>
        </p:txBody>
      </p:sp>
      <p:sp>
        <p:nvSpPr>
          <p:cNvPr id="14" name="雲形吹き出し 13"/>
          <p:cNvSpPr>
            <a:spLocks noChangeArrowheads="1"/>
          </p:cNvSpPr>
          <p:nvPr/>
        </p:nvSpPr>
        <p:spPr bwMode="auto">
          <a:xfrm>
            <a:off x="4355581" y="2772149"/>
            <a:ext cx="2642111" cy="1243951"/>
          </a:xfrm>
          <a:prstGeom prst="cloudCallout">
            <a:avLst>
              <a:gd name="adj1" fmla="val -55190"/>
              <a:gd name="adj2" fmla="val 49722"/>
            </a:avLst>
          </a:prstGeom>
          <a:solidFill>
            <a:schemeClr val="bg1">
              <a:lumMod val="95000"/>
            </a:schemeClr>
          </a:solidFill>
          <a:ln w="44450" algn="ctr">
            <a:solidFill>
              <a:srgbClr val="595959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1943">
              <a:solidFill>
                <a:prstClr val="white"/>
              </a:solidFill>
            </a:endParaRPr>
          </a:p>
        </p:txBody>
      </p:sp>
      <p:sp>
        <p:nvSpPr>
          <p:cNvPr id="2059" name="テキスト ボックス 14"/>
          <p:cNvSpPr txBox="1">
            <a:spLocks noChangeArrowheads="1"/>
          </p:cNvSpPr>
          <p:nvPr/>
        </p:nvSpPr>
        <p:spPr bwMode="auto">
          <a:xfrm>
            <a:off x="649398" y="2947713"/>
            <a:ext cx="2097240" cy="90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590" dirty="0">
                <a:solidFill>
                  <a:prstClr val="black"/>
                </a:solidFill>
              </a:rPr>
              <a:t>就職への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590" dirty="0">
                <a:solidFill>
                  <a:prstClr val="black"/>
                </a:solidFill>
              </a:rPr>
              <a:t>　　　不安</a:t>
            </a:r>
          </a:p>
        </p:txBody>
      </p:sp>
      <p:sp>
        <p:nvSpPr>
          <p:cNvPr id="2060" name="テキスト ボックス 15"/>
          <p:cNvSpPr txBox="1">
            <a:spLocks noChangeArrowheads="1"/>
          </p:cNvSpPr>
          <p:nvPr/>
        </p:nvSpPr>
        <p:spPr bwMode="auto">
          <a:xfrm>
            <a:off x="4711974" y="3102842"/>
            <a:ext cx="1943031" cy="56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3022">
                <a:solidFill>
                  <a:prstClr val="black"/>
                </a:solidFill>
              </a:rPr>
              <a:t>心の悩み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9920" y="161078"/>
            <a:ext cx="7187845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dist">
              <a:defRPr/>
            </a:pPr>
            <a:r>
              <a:rPr lang="ja-JP" altLang="en-US" sz="3200" dirty="0">
                <a:solidFill>
                  <a:srgbClr val="00B050"/>
                </a:solidFill>
                <a:ea typeface="ＤＨＰ特太ゴシック体" pitchFamily="2" charset="-128"/>
              </a:rPr>
              <a:t>ハローワーク沖縄</a:t>
            </a:r>
            <a:r>
              <a:rPr lang="ja-JP" altLang="en-US" sz="3200" dirty="0" smtClean="0">
                <a:solidFill>
                  <a:srgbClr val="1F497D">
                    <a:lumMod val="50000"/>
                  </a:srgbClr>
                </a:solidFill>
                <a:ea typeface="ＤＨＰ特太ゴシック体" pitchFamily="2" charset="-128"/>
              </a:rPr>
              <a:t>で</a:t>
            </a:r>
            <a:r>
              <a:rPr lang="ja-JP" altLang="en-US" sz="3200" dirty="0" smtClean="0">
                <a:solidFill>
                  <a:srgbClr val="FF0000"/>
                </a:solidFill>
                <a:ea typeface="ＤＨＰ特太ゴシック体" pitchFamily="2" charset="-128"/>
              </a:rPr>
              <a:t>火曜日（月４回）</a:t>
            </a:r>
            <a:r>
              <a:rPr lang="ja-JP" altLang="en-US" sz="3200" dirty="0" smtClean="0">
                <a:solidFill>
                  <a:srgbClr val="0070C0"/>
                </a:solidFill>
                <a:ea typeface="ＤＨＰ特太ゴシック体" pitchFamily="2" charset="-128"/>
              </a:rPr>
              <a:t>心</a:t>
            </a:r>
            <a:r>
              <a:rPr lang="ja-JP" altLang="en-US" sz="3200" dirty="0">
                <a:solidFill>
                  <a:srgbClr val="0070C0"/>
                </a:solidFill>
                <a:ea typeface="ＤＨＰ特太ゴシック体" pitchFamily="2" charset="-128"/>
              </a:rPr>
              <a:t>の相談</a:t>
            </a:r>
            <a:r>
              <a:rPr lang="ja-JP" altLang="en-US" sz="3200" dirty="0">
                <a:solidFill>
                  <a:srgbClr val="1F497D">
                    <a:lumMod val="50000"/>
                  </a:srgbClr>
                </a:solidFill>
                <a:ea typeface="ＤＨＰ特太ゴシック体" pitchFamily="2" charset="-128"/>
              </a:rPr>
              <a:t>お受けしております</a:t>
            </a:r>
          </a:p>
        </p:txBody>
      </p:sp>
      <p:sp>
        <p:nvSpPr>
          <p:cNvPr id="2062" name="テキスト ボックス 27"/>
          <p:cNvSpPr txBox="1">
            <a:spLocks noChangeArrowheads="1"/>
          </p:cNvSpPr>
          <p:nvPr/>
        </p:nvSpPr>
        <p:spPr bwMode="auto">
          <a:xfrm>
            <a:off x="981804" y="9853945"/>
            <a:ext cx="5363041" cy="49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59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ハローワーク沖縄・沖縄労働局</a:t>
            </a:r>
          </a:p>
        </p:txBody>
      </p:sp>
      <p:sp>
        <p:nvSpPr>
          <p:cNvPr id="2063" name="テキスト ボックス 18"/>
          <p:cNvSpPr txBox="1">
            <a:spLocks noChangeArrowheads="1"/>
          </p:cNvSpPr>
          <p:nvPr/>
        </p:nvSpPr>
        <p:spPr bwMode="auto">
          <a:xfrm>
            <a:off x="282433" y="1459913"/>
            <a:ext cx="7025359" cy="103990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Calibri" pitchFamily="34" charset="0"/>
                <a:ea typeface="ＤＨＰ特太ゴシック体" pitchFamily="2" charset="-128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Calibri" pitchFamily="34" charset="0"/>
                <a:ea typeface="ＤＨＰ特太ゴシック体" pitchFamily="2" charset="-128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Calibri" pitchFamily="34" charset="0"/>
                <a:ea typeface="ＤＨＰ特太ゴシック体" pitchFamily="2" charset="-128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Calibri" pitchFamily="34" charset="0"/>
                <a:ea typeface="ＤＨＰ特太ゴシック体" pitchFamily="2" charset="-128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Calibri" pitchFamily="34" charset="0"/>
                <a:ea typeface="ＤＨＰ特太ゴシック体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itchFamily="34" charset="0"/>
                <a:ea typeface="ＤＨＰ特太ゴシック体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itchFamily="34" charset="0"/>
                <a:ea typeface="ＤＨＰ特太ゴシック体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itchFamily="34" charset="0"/>
                <a:ea typeface="ＤＨＰ特太ゴシック体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itchFamily="34" charset="0"/>
                <a:ea typeface="ＤＨＰ特太ゴシック体" pitchFamily="2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59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一人で悩んでいませんか？</a:t>
            </a:r>
            <a:endParaRPr lang="en-US" altLang="ja-JP" sz="259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454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お気軽にご相談ください</a:t>
            </a:r>
          </a:p>
        </p:txBody>
      </p:sp>
      <p:sp>
        <p:nvSpPr>
          <p:cNvPr id="2066" name="テキスト ボックス 16"/>
          <p:cNvSpPr txBox="1">
            <a:spLocks noChangeArrowheads="1"/>
          </p:cNvSpPr>
          <p:nvPr/>
        </p:nvSpPr>
        <p:spPr bwMode="auto">
          <a:xfrm>
            <a:off x="346126" y="6399872"/>
            <a:ext cx="7402024" cy="49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590" dirty="0">
                <a:solidFill>
                  <a:prstClr val="black"/>
                </a:solidFill>
              </a:rPr>
              <a:t>ハローワークで専門家が巡回相談を行います</a:t>
            </a:r>
          </a:p>
        </p:txBody>
      </p:sp>
      <p:sp>
        <p:nvSpPr>
          <p:cNvPr id="2067" name="テキスト ボックス 14"/>
          <p:cNvSpPr txBox="1">
            <a:spLocks noChangeArrowheads="1"/>
          </p:cNvSpPr>
          <p:nvPr/>
        </p:nvSpPr>
        <p:spPr bwMode="auto">
          <a:xfrm>
            <a:off x="730746" y="4889935"/>
            <a:ext cx="613751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9pPr>
          </a:lstStyle>
          <a:p>
            <a:pPr algn="di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>
                <a:solidFill>
                  <a:prstClr val="black"/>
                </a:solidFill>
              </a:rPr>
              <a:t>臨床心理士による</a:t>
            </a:r>
          </a:p>
          <a:p>
            <a:pPr algn="di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4800" dirty="0">
                <a:solidFill>
                  <a:srgbClr val="0000FF"/>
                </a:solidFill>
              </a:rPr>
              <a:t>こころの健康相談</a:t>
            </a:r>
            <a:endParaRPr lang="en-US" altLang="ja-JP" sz="4800" dirty="0">
              <a:solidFill>
                <a:srgbClr val="0000FF"/>
              </a:solidFill>
            </a:endParaRPr>
          </a:p>
        </p:txBody>
      </p:sp>
      <p:sp>
        <p:nvSpPr>
          <p:cNvPr id="29" name="角丸四角形 28"/>
          <p:cNvSpPr>
            <a:spLocks noChangeArrowheads="1"/>
          </p:cNvSpPr>
          <p:nvPr/>
        </p:nvSpPr>
        <p:spPr bwMode="auto">
          <a:xfrm>
            <a:off x="4401843" y="4168596"/>
            <a:ext cx="2719215" cy="58256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175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dist">
              <a:defRPr/>
            </a:pPr>
            <a:r>
              <a:rPr lang="ja-JP" altLang="en-US" sz="3454" dirty="0">
                <a:solidFill>
                  <a:prstClr val="black"/>
                </a:solidFill>
                <a:ea typeface="ＤＨＰ特太ゴシック体" pitchFamily="2" charset="-128"/>
              </a:rPr>
              <a:t>相談無料</a:t>
            </a:r>
          </a:p>
        </p:txBody>
      </p:sp>
      <p:sp>
        <p:nvSpPr>
          <p:cNvPr id="2069" name="Rectangle 27"/>
          <p:cNvSpPr>
            <a:spLocks noChangeArrowheads="1"/>
          </p:cNvSpPr>
          <p:nvPr/>
        </p:nvSpPr>
        <p:spPr bwMode="auto">
          <a:xfrm>
            <a:off x="282433" y="7846899"/>
            <a:ext cx="7033927" cy="1819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algn="ctr">
            <a:solidFill>
              <a:srgbClr val="FF0000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159" b="1" dirty="0">
                <a:solidFill>
                  <a:srgbClr val="FF0000"/>
                </a:solidFill>
              </a:rPr>
              <a:t>　</a:t>
            </a:r>
            <a:r>
              <a:rPr lang="ja-JP" altLang="en-US" sz="2159" b="1" dirty="0">
                <a:solidFill>
                  <a:prstClr val="black"/>
                </a:solidFill>
              </a:rPr>
              <a:t>場 所：ハローワーク沖縄　１階</a:t>
            </a:r>
            <a:endParaRPr lang="ja-JP" altLang="en-US" sz="2159" dirty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159" b="1" dirty="0">
                <a:solidFill>
                  <a:prstClr val="black"/>
                </a:solidFill>
              </a:rPr>
              <a:t>　日 時</a:t>
            </a:r>
            <a:r>
              <a:rPr lang="ja-JP" altLang="en-US" sz="2159" b="1" dirty="0" smtClean="0">
                <a:solidFill>
                  <a:prstClr val="black"/>
                </a:solidFill>
              </a:rPr>
              <a:t>：火曜日　（１３時３０分～１６時３０分）</a:t>
            </a:r>
            <a:endParaRPr lang="ja-JP" altLang="en-US" sz="2159" b="1" dirty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159" b="1" dirty="0">
                <a:solidFill>
                  <a:prstClr val="black"/>
                </a:solidFill>
              </a:rPr>
              <a:t>　電 話：９３９－３２００（４１♯）</a:t>
            </a:r>
            <a:r>
              <a:rPr lang="ja-JP" altLang="en-US" sz="2374" b="1" dirty="0">
                <a:solidFill>
                  <a:prstClr val="black"/>
                </a:solidFill>
              </a:rPr>
              <a:t>　</a:t>
            </a:r>
            <a:r>
              <a:rPr lang="ja-JP" altLang="en-US" sz="2374" b="1" dirty="0">
                <a:solidFill>
                  <a:srgbClr val="FF0000"/>
                </a:solidFill>
              </a:rPr>
              <a:t>　　</a:t>
            </a:r>
            <a:endParaRPr lang="en-US" altLang="ja-JP" sz="2374" b="1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374" b="1" dirty="0">
                <a:solidFill>
                  <a:srgbClr val="FF0000"/>
                </a:solidFill>
              </a:rPr>
              <a:t>　</a:t>
            </a:r>
            <a:r>
              <a:rPr lang="ja-JP" altLang="en-US" sz="2159" b="1" dirty="0">
                <a:solidFill>
                  <a:srgbClr val="00B050"/>
                </a:solidFill>
              </a:rPr>
              <a:t>相談時間  上限４５分間</a:t>
            </a:r>
            <a:r>
              <a:rPr lang="ja-JP" altLang="en-US" sz="2159" b="1" dirty="0">
                <a:solidFill>
                  <a:srgbClr val="FF0000"/>
                </a:solidFill>
              </a:rPr>
              <a:t>　　</a:t>
            </a:r>
            <a:r>
              <a:rPr lang="ja-JP" altLang="en-US" sz="2159" b="1" dirty="0">
                <a:solidFill>
                  <a:prstClr val="black"/>
                </a:solidFill>
              </a:rPr>
              <a:t>　　　　</a:t>
            </a:r>
            <a:endParaRPr lang="en-US" altLang="ja-JP" sz="2159" b="1" dirty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159" b="1" dirty="0">
                <a:solidFill>
                  <a:prstClr val="black"/>
                </a:solidFill>
              </a:rPr>
              <a:t>  </a:t>
            </a:r>
            <a:r>
              <a:rPr lang="en-US" altLang="ja-JP" sz="1511" b="1" dirty="0">
                <a:solidFill>
                  <a:srgbClr val="FF0000"/>
                </a:solidFill>
              </a:rPr>
              <a:t>※</a:t>
            </a:r>
            <a:r>
              <a:rPr lang="ja-JP" altLang="en-US" sz="1511" b="1" dirty="0">
                <a:solidFill>
                  <a:srgbClr val="FF0000"/>
                </a:solidFill>
              </a:rPr>
              <a:t>開催日時が変更となる場合があります。予約時にご確認ください。</a:t>
            </a:r>
            <a:endParaRPr lang="en-US" altLang="ja-JP" sz="1511" b="1" dirty="0">
              <a:solidFill>
                <a:srgbClr val="FF0000"/>
              </a:solidFill>
            </a:endParaRPr>
          </a:p>
        </p:txBody>
      </p:sp>
      <p:sp>
        <p:nvSpPr>
          <p:cNvPr id="2070" name="Rectangle 29"/>
          <p:cNvSpPr>
            <a:spLocks noChangeArrowheads="1"/>
          </p:cNvSpPr>
          <p:nvPr/>
        </p:nvSpPr>
        <p:spPr bwMode="auto">
          <a:xfrm>
            <a:off x="359827" y="7082411"/>
            <a:ext cx="1554083" cy="49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590" dirty="0">
                <a:solidFill>
                  <a:srgbClr val="FF0066"/>
                </a:solidFill>
              </a:rPr>
              <a:t>要予約</a:t>
            </a:r>
          </a:p>
        </p:txBody>
      </p:sp>
      <p:sp>
        <p:nvSpPr>
          <p:cNvPr id="2072" name="Rectangle 29"/>
          <p:cNvSpPr>
            <a:spLocks noChangeArrowheads="1"/>
          </p:cNvSpPr>
          <p:nvPr/>
        </p:nvSpPr>
        <p:spPr bwMode="auto">
          <a:xfrm>
            <a:off x="1759702" y="7211818"/>
            <a:ext cx="5556658" cy="431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ＤＨＰ特太ゴシック体" pitchFamily="2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159" b="1" dirty="0">
                <a:solidFill>
                  <a:srgbClr val="FF0066"/>
                </a:solidFill>
              </a:rPr>
              <a:t>電話または直接窓口でお申し込みください</a:t>
            </a:r>
          </a:p>
        </p:txBody>
      </p:sp>
    </p:spTree>
    <p:extLst>
      <p:ext uri="{BB962C8B-B14F-4D97-AF65-F5344CB8AC3E}">
        <p14:creationId xmlns:p14="http://schemas.microsoft.com/office/powerpoint/2010/main" val="11159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4032</TotalTime>
  <Words>129</Words>
  <Application>Microsoft Office PowerPoint</Application>
  <PresentationFormat>ユーザー設定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ＤＨＰ特太ゴシック体</vt:lpstr>
      <vt:lpstr>HG丸ｺﾞｼｯｸM-PRO</vt:lpstr>
      <vt:lpstr>ＭＳ Ｐゴシック</vt:lpstr>
      <vt:lpstr>Arial</vt:lpstr>
      <vt:lpstr>Calibri</vt:lpstr>
      <vt:lpstr>5_Office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守内英樹</dc:creator>
  <cp:lastModifiedBy>赤嶺智之</cp:lastModifiedBy>
  <cp:revision>544</cp:revision>
  <cp:lastPrinted>2020-03-17T06:23:28Z</cp:lastPrinted>
  <dcterms:created xsi:type="dcterms:W3CDTF">2015-05-16T02:27:48Z</dcterms:created>
  <dcterms:modified xsi:type="dcterms:W3CDTF">2021-04-05T07:43:12Z</dcterms:modified>
</cp:coreProperties>
</file>