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4DC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8CF233-FBC9-4F3C-886F-5D9803058670}" v="5" dt="2026-02-24T08:41:03.7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02" autoAdjust="0"/>
    <p:restoredTop sz="95280" autoAdjust="0"/>
  </p:normalViewPr>
  <p:slideViewPr>
    <p:cSldViewPr snapToGrid="0">
      <p:cViewPr varScale="1">
        <p:scale>
          <a:sx n="105" d="100"/>
          <a:sy n="105" d="100"/>
        </p:scale>
        <p:origin x="1776" y="10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2.xml" Type="http://schemas.openxmlformats.org/officeDocument/2006/relationships/customXml"/><Relationship Id="rId11"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revisionInfo.xml" Type="http://schemas.microsoft.com/office/2015/10/relationships/revisionInfo"/><Relationship Id="rId9" Target="../customXml/item1.xml" Type="http://schemas.openxmlformats.org/officeDocument/2006/relationships/custom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079635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198092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367794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967846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401312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90122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301415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537063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224956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131925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0ACD20-0E87-4666-8F18-FB6154BF752E}" type="datetimeFigureOut">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334774774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0ACD20-0E87-4666-8F18-FB6154BF752E}" type="datetimeFigureOut">
              <a:rPr kumimoji="1" lang="ja-JP" altLang="en-US" smtClean="0"/>
              <a:t>2026/2/24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198118-C168-422A-9764-577AB0978468}" type="slidenum">
              <a:rPr kumimoji="1" lang="ja-JP" altLang="en-US" smtClean="0"/>
              <a:t>‹#›</a:t>
            </a:fld>
            <a:endParaRPr kumimoji="1" lang="ja-JP" altLang="en-US"/>
          </a:p>
        </p:txBody>
      </p:sp>
    </p:spTree>
    <p:extLst>
      <p:ext uri="{BB962C8B-B14F-4D97-AF65-F5344CB8AC3E}">
        <p14:creationId xmlns:p14="http://schemas.microsoft.com/office/powerpoint/2010/main" val="2181644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0A416-E6BB-E809-8D10-93FC2621867D}"/>
            </a:ext>
          </a:extLst>
        </p:cNvPr>
        <p:cNvGrpSpPr/>
        <p:nvPr/>
      </p:nvGrpSpPr>
      <p:grpSpPr>
        <a:xfrm>
          <a:off x="0" y="0"/>
          <a:ext cx="0" cy="0"/>
          <a:chOff x="0" y="0"/>
          <a:chExt cx="0" cy="0"/>
        </a:xfrm>
      </p:grpSpPr>
      <p:sp>
        <p:nvSpPr>
          <p:cNvPr id="266" name="角丸四角形 38">
            <a:extLst>
              <a:ext uri="{FF2B5EF4-FFF2-40B4-BE49-F238E27FC236}">
                <a16:creationId xmlns:a16="http://schemas.microsoft.com/office/drawing/2014/main" id="{77B79DFA-94DF-8AE1-430C-7146E5D592EB}"/>
              </a:ext>
            </a:extLst>
          </p:cNvPr>
          <p:cNvSpPr/>
          <p:nvPr/>
        </p:nvSpPr>
        <p:spPr>
          <a:xfrm>
            <a:off x="9312402" y="4247087"/>
            <a:ext cx="531759" cy="650210"/>
          </a:xfrm>
          <a:prstGeom prst="rect">
            <a:avLst/>
          </a:prstGeom>
          <a:solidFill>
            <a:srgbClr val="FFC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4" name="角丸四角形 6">
            <a:extLst>
              <a:ext uri="{FF2B5EF4-FFF2-40B4-BE49-F238E27FC236}">
                <a16:creationId xmlns:a16="http://schemas.microsoft.com/office/drawing/2014/main" id="{96D20D26-A328-F106-30D8-5F2B2F3D387B}"/>
              </a:ext>
            </a:extLst>
          </p:cNvPr>
          <p:cNvSpPr/>
          <p:nvPr/>
        </p:nvSpPr>
        <p:spPr>
          <a:xfrm>
            <a:off x="6117409" y="1142516"/>
            <a:ext cx="2357158" cy="2418794"/>
          </a:xfrm>
          <a:prstGeom prst="roundRect">
            <a:avLst>
              <a:gd name="adj" fmla="val 9596"/>
            </a:avLst>
          </a:prstGeom>
          <a:ln w="3810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角丸四角形 7">
            <a:extLst>
              <a:ext uri="{FF2B5EF4-FFF2-40B4-BE49-F238E27FC236}">
                <a16:creationId xmlns:a16="http://schemas.microsoft.com/office/drawing/2014/main" id="{37429611-C7CE-0B8D-9772-05E6A0973980}"/>
              </a:ext>
            </a:extLst>
          </p:cNvPr>
          <p:cNvSpPr/>
          <p:nvPr/>
        </p:nvSpPr>
        <p:spPr>
          <a:xfrm>
            <a:off x="2710847" y="767899"/>
            <a:ext cx="2534134" cy="1790831"/>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F8F4D320-D0EC-3982-CDD7-B2F0F4B5226A}"/>
              </a:ext>
            </a:extLst>
          </p:cNvPr>
          <p:cNvGrpSpPr/>
          <p:nvPr/>
        </p:nvGrpSpPr>
        <p:grpSpPr>
          <a:xfrm>
            <a:off x="0" y="4110"/>
            <a:ext cx="9906000" cy="352482"/>
            <a:chOff x="-8957" y="-27384"/>
            <a:chExt cx="9916510" cy="476672"/>
          </a:xfrm>
        </p:grpSpPr>
        <p:sp>
          <p:nvSpPr>
            <p:cNvPr id="15" name="テキスト プレースホルダー 6">
              <a:extLst>
                <a:ext uri="{FF2B5EF4-FFF2-40B4-BE49-F238E27FC236}">
                  <a16:creationId xmlns:a16="http://schemas.microsoft.com/office/drawing/2014/main" id="{FC19CBD2-4C81-5E28-91BF-73E61EC0884F}"/>
                </a:ext>
              </a:extLst>
            </p:cNvPr>
            <p:cNvSpPr txBox="1">
              <a:spLocks/>
            </p:cNvSpPr>
            <p:nvPr/>
          </p:nvSpPr>
          <p:spPr>
            <a:xfrm>
              <a:off x="-8957" y="-27384"/>
              <a:ext cx="9907200" cy="476672"/>
            </a:xfrm>
            <a:prstGeom prst="rect">
              <a:avLst/>
            </a:prstGeom>
            <a:pattFill prst="dkUpDiag">
              <a:fgClr>
                <a:srgbClr val="003579"/>
              </a:fgClr>
              <a:bgClr>
                <a:srgbClr val="004292"/>
              </a:bgClr>
            </a:patt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16" name="テキスト プレースホルダー 6">
              <a:extLst>
                <a:ext uri="{FF2B5EF4-FFF2-40B4-BE49-F238E27FC236}">
                  <a16:creationId xmlns:a16="http://schemas.microsoft.com/office/drawing/2014/main" id="{469F97F4-28F4-36D7-9B3C-8705231AB342}"/>
                </a:ext>
              </a:extLst>
            </p:cNvPr>
            <p:cNvSpPr txBox="1">
              <a:spLocks/>
            </p:cNvSpPr>
            <p:nvPr/>
          </p:nvSpPr>
          <p:spPr>
            <a:xfrm>
              <a:off x="6010843" y="-27384"/>
              <a:ext cx="3896710" cy="476672"/>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grpSp>
      <p:sp>
        <p:nvSpPr>
          <p:cNvPr id="17" name="テキスト ボックス 16">
            <a:extLst>
              <a:ext uri="{FF2B5EF4-FFF2-40B4-BE49-F238E27FC236}">
                <a16:creationId xmlns:a16="http://schemas.microsoft.com/office/drawing/2014/main" id="{F20BE60D-C2B6-0496-F6AE-C8830F6FDA0D}"/>
              </a:ext>
            </a:extLst>
          </p:cNvPr>
          <p:cNvSpPr txBox="1"/>
          <p:nvPr/>
        </p:nvSpPr>
        <p:spPr>
          <a:xfrm>
            <a:off x="405368" y="6859"/>
            <a:ext cx="9095264"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10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事業継続可否の判断基準（１年度目　２月末時点実績判断）</a:t>
            </a:r>
          </a:p>
        </p:txBody>
      </p:sp>
      <p:sp>
        <p:nvSpPr>
          <p:cNvPr id="19" name="角丸四角形 6">
            <a:extLst>
              <a:ext uri="{FF2B5EF4-FFF2-40B4-BE49-F238E27FC236}">
                <a16:creationId xmlns:a16="http://schemas.microsoft.com/office/drawing/2014/main" id="{577226CB-EFCA-CFC0-E6AA-83FC38D53329}"/>
              </a:ext>
            </a:extLst>
          </p:cNvPr>
          <p:cNvSpPr/>
          <p:nvPr/>
        </p:nvSpPr>
        <p:spPr>
          <a:xfrm>
            <a:off x="101395" y="949759"/>
            <a:ext cx="2391762" cy="4218582"/>
          </a:xfrm>
          <a:prstGeom prst="roundRect">
            <a:avLst>
              <a:gd name="adj" fmla="val 9596"/>
            </a:avLst>
          </a:prstGeom>
          <a:noFill/>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0" name="角丸四角形 38">
            <a:extLst>
              <a:ext uri="{FF2B5EF4-FFF2-40B4-BE49-F238E27FC236}">
                <a16:creationId xmlns:a16="http://schemas.microsoft.com/office/drawing/2014/main" id="{ED94DC45-B994-CAC0-0FCA-8B4AB1A2B720}"/>
              </a:ext>
            </a:extLst>
          </p:cNvPr>
          <p:cNvSpPr/>
          <p:nvPr/>
        </p:nvSpPr>
        <p:spPr>
          <a:xfrm>
            <a:off x="125850" y="639044"/>
            <a:ext cx="2314836" cy="396250"/>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アウトプット実績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30" name="角丸四角形 38">
            <a:extLst>
              <a:ext uri="{FF2B5EF4-FFF2-40B4-BE49-F238E27FC236}">
                <a16:creationId xmlns:a16="http://schemas.microsoft.com/office/drawing/2014/main" id="{4A3E3AF9-4330-54E1-DE41-0A6E2D769274}"/>
              </a:ext>
            </a:extLst>
          </p:cNvPr>
          <p:cNvSpPr/>
          <p:nvPr/>
        </p:nvSpPr>
        <p:spPr>
          <a:xfrm>
            <a:off x="2864184" y="615440"/>
            <a:ext cx="2227459"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アンケート満足度</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（Ａメニュー）</a:t>
            </a:r>
          </a:p>
        </p:txBody>
      </p:sp>
      <p:sp>
        <p:nvSpPr>
          <p:cNvPr id="46" name="角丸四角形 38">
            <a:extLst>
              <a:ext uri="{FF2B5EF4-FFF2-40B4-BE49-F238E27FC236}">
                <a16:creationId xmlns:a16="http://schemas.microsoft.com/office/drawing/2014/main" id="{02590656-936C-B9D6-95EE-5648134700E5}"/>
              </a:ext>
            </a:extLst>
          </p:cNvPr>
          <p:cNvSpPr/>
          <p:nvPr/>
        </p:nvSpPr>
        <p:spPr>
          <a:xfrm>
            <a:off x="6243139" y="890890"/>
            <a:ext cx="2097224" cy="533777"/>
          </a:xfrm>
          <a:prstGeom prst="roundRect">
            <a:avLst>
              <a:gd name="adj" fmla="val 13390"/>
            </a:avLst>
          </a:prstGeom>
          <a:solidFill>
            <a:schemeClr val="tx1">
              <a:lumMod val="50000"/>
              <a:lumOff val="50000"/>
            </a:schemeClr>
          </a:solidFill>
        </p:spPr>
        <p:txBody>
          <a:bodyPr vert="horz" anchor="ctr"/>
          <a:lstStyle/>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改善計画作成・</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委員会チェック</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a:t>
            </a:r>
            <a:r>
              <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３）</a:t>
            </a:r>
          </a:p>
        </p:txBody>
      </p:sp>
      <p:cxnSp>
        <p:nvCxnSpPr>
          <p:cNvPr id="53" name="直線コネクタ 52">
            <a:extLst>
              <a:ext uri="{FF2B5EF4-FFF2-40B4-BE49-F238E27FC236}">
                <a16:creationId xmlns:a16="http://schemas.microsoft.com/office/drawing/2014/main" id="{2CC3AD5C-819A-D8DD-F01C-B2351046C5DA}"/>
              </a:ext>
            </a:extLst>
          </p:cNvPr>
          <p:cNvCxnSpPr>
            <a:cxnSpLocks/>
          </p:cNvCxnSpPr>
          <p:nvPr/>
        </p:nvCxnSpPr>
        <p:spPr>
          <a:xfrm>
            <a:off x="2637654" y="1943660"/>
            <a:ext cx="0" cy="260373"/>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角丸四角形 51">
            <a:extLst>
              <a:ext uri="{FF2B5EF4-FFF2-40B4-BE49-F238E27FC236}">
                <a16:creationId xmlns:a16="http://schemas.microsoft.com/office/drawing/2014/main" id="{05068B26-ED55-4209-3F1D-951E98E4F685}"/>
              </a:ext>
            </a:extLst>
          </p:cNvPr>
          <p:cNvSpPr/>
          <p:nvPr/>
        </p:nvSpPr>
        <p:spPr>
          <a:xfrm>
            <a:off x="289250" y="183620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59" name="角丸四角形 7">
            <a:extLst>
              <a:ext uri="{FF2B5EF4-FFF2-40B4-BE49-F238E27FC236}">
                <a16:creationId xmlns:a16="http://schemas.microsoft.com/office/drawing/2014/main" id="{43443755-0E4A-004E-E182-D849D6919DFF}"/>
              </a:ext>
            </a:extLst>
          </p:cNvPr>
          <p:cNvSpPr/>
          <p:nvPr/>
        </p:nvSpPr>
        <p:spPr>
          <a:xfrm>
            <a:off x="2710847" y="2782845"/>
            <a:ext cx="2534134" cy="2481447"/>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2" name="角丸四角形 38">
            <a:extLst>
              <a:ext uri="{FF2B5EF4-FFF2-40B4-BE49-F238E27FC236}">
                <a16:creationId xmlns:a16="http://schemas.microsoft.com/office/drawing/2014/main" id="{B7221482-57C9-FADF-278B-4AB9608F3ED5}"/>
              </a:ext>
            </a:extLst>
          </p:cNvPr>
          <p:cNvSpPr/>
          <p:nvPr/>
        </p:nvSpPr>
        <p:spPr>
          <a:xfrm>
            <a:off x="2863882" y="2601369"/>
            <a:ext cx="2209328"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アウトカム実績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B</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C</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メニュー）</a:t>
            </a:r>
          </a:p>
        </p:txBody>
      </p:sp>
      <p:sp>
        <p:nvSpPr>
          <p:cNvPr id="73" name="角丸四角形 51">
            <a:extLst>
              <a:ext uri="{FF2B5EF4-FFF2-40B4-BE49-F238E27FC236}">
                <a16:creationId xmlns:a16="http://schemas.microsoft.com/office/drawing/2014/main" id="{263C07D0-D24A-5EDC-6465-FB1651EF86A6}"/>
              </a:ext>
            </a:extLst>
          </p:cNvPr>
          <p:cNvSpPr/>
          <p:nvPr/>
        </p:nvSpPr>
        <p:spPr>
          <a:xfrm>
            <a:off x="3127186" y="1293773"/>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4" name="角丸四角形 51">
            <a:extLst>
              <a:ext uri="{FF2B5EF4-FFF2-40B4-BE49-F238E27FC236}">
                <a16:creationId xmlns:a16="http://schemas.microsoft.com/office/drawing/2014/main" id="{147F6E7E-85F7-DA15-F4C2-7796D042E146}"/>
              </a:ext>
            </a:extLst>
          </p:cNvPr>
          <p:cNvSpPr/>
          <p:nvPr/>
        </p:nvSpPr>
        <p:spPr>
          <a:xfrm>
            <a:off x="3127185" y="169373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77" name="角丸四角形 51">
            <a:extLst>
              <a:ext uri="{FF2B5EF4-FFF2-40B4-BE49-F238E27FC236}">
                <a16:creationId xmlns:a16="http://schemas.microsoft.com/office/drawing/2014/main" id="{3C81CB63-1747-60F4-06DC-4CDAF9E788A0}"/>
              </a:ext>
            </a:extLst>
          </p:cNvPr>
          <p:cNvSpPr/>
          <p:nvPr/>
        </p:nvSpPr>
        <p:spPr>
          <a:xfrm>
            <a:off x="3127185" y="3170891"/>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8" name="角丸四角形 51">
            <a:extLst>
              <a:ext uri="{FF2B5EF4-FFF2-40B4-BE49-F238E27FC236}">
                <a16:creationId xmlns:a16="http://schemas.microsoft.com/office/drawing/2014/main" id="{E0A21959-5ACD-104C-9B0E-91D243D783AF}"/>
              </a:ext>
            </a:extLst>
          </p:cNvPr>
          <p:cNvSpPr/>
          <p:nvPr/>
        </p:nvSpPr>
        <p:spPr>
          <a:xfrm>
            <a:off x="3136551" y="3577926"/>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89" name="角丸四角形 51">
            <a:extLst>
              <a:ext uri="{FF2B5EF4-FFF2-40B4-BE49-F238E27FC236}">
                <a16:creationId xmlns:a16="http://schemas.microsoft.com/office/drawing/2014/main" id="{0E6A38DB-7BFB-E6C3-CE1E-F4216057C39B}"/>
              </a:ext>
            </a:extLst>
          </p:cNvPr>
          <p:cNvSpPr/>
          <p:nvPr/>
        </p:nvSpPr>
        <p:spPr>
          <a:xfrm>
            <a:off x="289250" y="146967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cxnSp>
        <p:nvCxnSpPr>
          <p:cNvPr id="95" name="直線矢印コネクタ 94">
            <a:extLst>
              <a:ext uri="{FF2B5EF4-FFF2-40B4-BE49-F238E27FC236}">
                <a16:creationId xmlns:a16="http://schemas.microsoft.com/office/drawing/2014/main" id="{FBD22B4C-4902-FAE9-18ED-FC59C4992C7C}"/>
              </a:ext>
            </a:extLst>
          </p:cNvPr>
          <p:cNvCxnSpPr>
            <a:cxnSpLocks/>
          </p:cNvCxnSpPr>
          <p:nvPr/>
        </p:nvCxnSpPr>
        <p:spPr>
          <a:xfrm flipV="1">
            <a:off x="2094300" y="1593708"/>
            <a:ext cx="965253" cy="3295"/>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8" name="角丸四角形 51">
            <a:extLst>
              <a:ext uri="{FF2B5EF4-FFF2-40B4-BE49-F238E27FC236}">
                <a16:creationId xmlns:a16="http://schemas.microsoft.com/office/drawing/2014/main" id="{850BD855-8035-1D4F-0086-526B08D16C87}"/>
              </a:ext>
            </a:extLst>
          </p:cNvPr>
          <p:cNvSpPr/>
          <p:nvPr/>
        </p:nvSpPr>
        <p:spPr>
          <a:xfrm>
            <a:off x="284683" y="2337044"/>
            <a:ext cx="1821019"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0" name="角丸四角形 51">
            <a:extLst>
              <a:ext uri="{FF2B5EF4-FFF2-40B4-BE49-F238E27FC236}">
                <a16:creationId xmlns:a16="http://schemas.microsoft.com/office/drawing/2014/main" id="{A107B2AF-D0AB-C360-2518-179A3DF2BCF8}"/>
              </a:ext>
            </a:extLst>
          </p:cNvPr>
          <p:cNvSpPr/>
          <p:nvPr/>
        </p:nvSpPr>
        <p:spPr>
          <a:xfrm>
            <a:off x="297685" y="3929944"/>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1" name="角丸四角形 51">
            <a:extLst>
              <a:ext uri="{FF2B5EF4-FFF2-40B4-BE49-F238E27FC236}">
                <a16:creationId xmlns:a16="http://schemas.microsoft.com/office/drawing/2014/main" id="{AC1790FC-C60D-1DEC-A618-6AE3E9B410FB}"/>
              </a:ext>
            </a:extLst>
          </p:cNvPr>
          <p:cNvSpPr/>
          <p:nvPr/>
        </p:nvSpPr>
        <p:spPr>
          <a:xfrm>
            <a:off x="297685" y="335724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112" name="角丸四角形 51">
            <a:extLst>
              <a:ext uri="{FF2B5EF4-FFF2-40B4-BE49-F238E27FC236}">
                <a16:creationId xmlns:a16="http://schemas.microsoft.com/office/drawing/2014/main" id="{21D01D6F-6097-1107-2689-4AAE652C5F94}"/>
              </a:ext>
            </a:extLst>
          </p:cNvPr>
          <p:cNvSpPr/>
          <p:nvPr/>
        </p:nvSpPr>
        <p:spPr>
          <a:xfrm>
            <a:off x="282250" y="4698052"/>
            <a:ext cx="1805024"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4" name="角丸四角形 51">
            <a:extLst>
              <a:ext uri="{FF2B5EF4-FFF2-40B4-BE49-F238E27FC236}">
                <a16:creationId xmlns:a16="http://schemas.microsoft.com/office/drawing/2014/main" id="{44D8E895-FCA7-6CAB-E553-A42133D9F9D6}"/>
              </a:ext>
            </a:extLst>
          </p:cNvPr>
          <p:cNvSpPr/>
          <p:nvPr/>
        </p:nvSpPr>
        <p:spPr>
          <a:xfrm>
            <a:off x="289250" y="4371717"/>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cxnSp>
        <p:nvCxnSpPr>
          <p:cNvPr id="115" name="直線矢印コネクタ 114">
            <a:extLst>
              <a:ext uri="{FF2B5EF4-FFF2-40B4-BE49-F238E27FC236}">
                <a16:creationId xmlns:a16="http://schemas.microsoft.com/office/drawing/2014/main" id="{2ECADFD5-2C83-3E6E-D906-56C7BFC8F838}"/>
              </a:ext>
            </a:extLst>
          </p:cNvPr>
          <p:cNvCxnSpPr>
            <a:cxnSpLocks/>
          </p:cNvCxnSpPr>
          <p:nvPr/>
        </p:nvCxnSpPr>
        <p:spPr>
          <a:xfrm>
            <a:off x="5501959" y="1845732"/>
            <a:ext cx="869573"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C9D284D2-F0EA-950D-3E44-61DEDDB4AF39}"/>
              </a:ext>
            </a:extLst>
          </p:cNvPr>
          <p:cNvCxnSpPr>
            <a:cxnSpLocks/>
          </p:cNvCxnSpPr>
          <p:nvPr/>
        </p:nvCxnSpPr>
        <p:spPr>
          <a:xfrm>
            <a:off x="2102709" y="1955565"/>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4D26C7FF-5E7E-639F-FE48-54E6DA218980}"/>
              </a:ext>
            </a:extLst>
          </p:cNvPr>
          <p:cNvCxnSpPr>
            <a:cxnSpLocks/>
          </p:cNvCxnSpPr>
          <p:nvPr/>
        </p:nvCxnSpPr>
        <p:spPr>
          <a:xfrm>
            <a:off x="2115973" y="2486457"/>
            <a:ext cx="352962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141" name="角丸四角形 7">
            <a:extLst>
              <a:ext uri="{FF2B5EF4-FFF2-40B4-BE49-F238E27FC236}">
                <a16:creationId xmlns:a16="http://schemas.microsoft.com/office/drawing/2014/main" id="{24579D98-9846-499C-F332-9AA5EAB57E1E}"/>
              </a:ext>
            </a:extLst>
          </p:cNvPr>
          <p:cNvSpPr/>
          <p:nvPr/>
        </p:nvSpPr>
        <p:spPr>
          <a:xfrm>
            <a:off x="3059553" y="119486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3" name="角丸四角形 7">
            <a:extLst>
              <a:ext uri="{FF2B5EF4-FFF2-40B4-BE49-F238E27FC236}">
                <a16:creationId xmlns:a16="http://schemas.microsoft.com/office/drawing/2014/main" id="{BEC182E5-7D91-2E17-783B-2C337DB789FE}"/>
              </a:ext>
            </a:extLst>
          </p:cNvPr>
          <p:cNvSpPr/>
          <p:nvPr/>
        </p:nvSpPr>
        <p:spPr>
          <a:xfrm>
            <a:off x="3073922" y="3100940"/>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5" name="角丸四角形 51">
            <a:extLst>
              <a:ext uri="{FF2B5EF4-FFF2-40B4-BE49-F238E27FC236}">
                <a16:creationId xmlns:a16="http://schemas.microsoft.com/office/drawing/2014/main" id="{A4920C92-2470-3266-9248-49E5B753931D}"/>
              </a:ext>
            </a:extLst>
          </p:cNvPr>
          <p:cNvSpPr/>
          <p:nvPr/>
        </p:nvSpPr>
        <p:spPr>
          <a:xfrm>
            <a:off x="3112816" y="4171392"/>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１人以上</a:t>
            </a:r>
          </a:p>
        </p:txBody>
      </p:sp>
      <p:sp>
        <p:nvSpPr>
          <p:cNvPr id="156" name="角丸四角形 51">
            <a:extLst>
              <a:ext uri="{FF2B5EF4-FFF2-40B4-BE49-F238E27FC236}">
                <a16:creationId xmlns:a16="http://schemas.microsoft.com/office/drawing/2014/main" id="{12CF96C8-A8BA-D83F-6CA4-802A55237A9E}"/>
              </a:ext>
            </a:extLst>
          </p:cNvPr>
          <p:cNvSpPr/>
          <p:nvPr/>
        </p:nvSpPr>
        <p:spPr>
          <a:xfrm>
            <a:off x="3122182" y="457842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０人</a:t>
            </a:r>
            <a:endPar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57" name="角丸四角形 7">
            <a:extLst>
              <a:ext uri="{FF2B5EF4-FFF2-40B4-BE49-F238E27FC236}">
                <a16:creationId xmlns:a16="http://schemas.microsoft.com/office/drawing/2014/main" id="{516F0A1A-39DB-ABAD-42F3-2186E4313B4D}"/>
              </a:ext>
            </a:extLst>
          </p:cNvPr>
          <p:cNvSpPr/>
          <p:nvPr/>
        </p:nvSpPr>
        <p:spPr>
          <a:xfrm>
            <a:off x="3059553" y="410144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角丸四角形 51">
            <a:extLst>
              <a:ext uri="{FF2B5EF4-FFF2-40B4-BE49-F238E27FC236}">
                <a16:creationId xmlns:a16="http://schemas.microsoft.com/office/drawing/2014/main" id="{C007291F-1D52-56A2-ED1A-9DCFB44BB447}"/>
              </a:ext>
            </a:extLst>
          </p:cNvPr>
          <p:cNvSpPr/>
          <p:nvPr/>
        </p:nvSpPr>
        <p:spPr>
          <a:xfrm>
            <a:off x="6454626" y="1490190"/>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159" name="角丸四角形 51">
            <a:extLst>
              <a:ext uri="{FF2B5EF4-FFF2-40B4-BE49-F238E27FC236}">
                <a16:creationId xmlns:a16="http://schemas.microsoft.com/office/drawing/2014/main" id="{B606584D-6465-6003-9B1D-1B8BDC0FAF07}"/>
              </a:ext>
            </a:extLst>
          </p:cNvPr>
          <p:cNvSpPr/>
          <p:nvPr/>
        </p:nvSpPr>
        <p:spPr>
          <a:xfrm>
            <a:off x="6454625" y="1955565"/>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160" name="角丸四角形 7">
            <a:extLst>
              <a:ext uri="{FF2B5EF4-FFF2-40B4-BE49-F238E27FC236}">
                <a16:creationId xmlns:a16="http://schemas.microsoft.com/office/drawing/2014/main" id="{A329A324-EA26-EE83-52F9-500278339869}"/>
              </a:ext>
            </a:extLst>
          </p:cNvPr>
          <p:cNvSpPr/>
          <p:nvPr/>
        </p:nvSpPr>
        <p:spPr>
          <a:xfrm>
            <a:off x="6391998" y="1461606"/>
            <a:ext cx="1807980" cy="884022"/>
          </a:xfrm>
          <a:prstGeom prst="roundRect">
            <a:avLst>
              <a:gd name="adj" fmla="val 9596"/>
            </a:avLst>
          </a:prstGeom>
          <a:noFill/>
          <a:ln>
            <a:solidFill>
              <a:schemeClr val="accent5"/>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62" name="直線矢印コネクタ 161">
            <a:extLst>
              <a:ext uri="{FF2B5EF4-FFF2-40B4-BE49-F238E27FC236}">
                <a16:creationId xmlns:a16="http://schemas.microsoft.com/office/drawing/2014/main" id="{E3F68EA9-BACD-9AFE-2B13-4EFC47414721}"/>
              </a:ext>
            </a:extLst>
          </p:cNvPr>
          <p:cNvCxnSpPr>
            <a:cxnSpLocks/>
          </p:cNvCxnSpPr>
          <p:nvPr/>
        </p:nvCxnSpPr>
        <p:spPr>
          <a:xfrm>
            <a:off x="5398318" y="808784"/>
            <a:ext cx="3918852" cy="26286"/>
          </a:xfrm>
          <a:prstGeom prst="straightConnector1">
            <a:avLst/>
          </a:prstGeom>
          <a:ln w="28575">
            <a:solidFill>
              <a:schemeClr val="accent4"/>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67" name="直線矢印コネクタ 166">
            <a:extLst>
              <a:ext uri="{FF2B5EF4-FFF2-40B4-BE49-F238E27FC236}">
                <a16:creationId xmlns:a16="http://schemas.microsoft.com/office/drawing/2014/main" id="{2616FB80-D571-1244-4B2E-8DB658642A82}"/>
              </a:ext>
            </a:extLst>
          </p:cNvPr>
          <p:cNvCxnSpPr>
            <a:cxnSpLocks/>
          </p:cNvCxnSpPr>
          <p:nvPr/>
        </p:nvCxnSpPr>
        <p:spPr>
          <a:xfrm>
            <a:off x="2109514" y="3476559"/>
            <a:ext cx="945677" cy="0"/>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68" name="直線コネクタ 167">
            <a:extLst>
              <a:ext uri="{FF2B5EF4-FFF2-40B4-BE49-F238E27FC236}">
                <a16:creationId xmlns:a16="http://schemas.microsoft.com/office/drawing/2014/main" id="{43CAF2FF-E1E0-F6A9-4635-F1415B4E419B}"/>
              </a:ext>
            </a:extLst>
          </p:cNvPr>
          <p:cNvCxnSpPr>
            <a:cxnSpLocks/>
          </p:cNvCxnSpPr>
          <p:nvPr/>
        </p:nvCxnSpPr>
        <p:spPr>
          <a:xfrm>
            <a:off x="4796615" y="3318756"/>
            <a:ext cx="590055"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69" name="直線コネクタ 168">
            <a:extLst>
              <a:ext uri="{FF2B5EF4-FFF2-40B4-BE49-F238E27FC236}">
                <a16:creationId xmlns:a16="http://schemas.microsoft.com/office/drawing/2014/main" id="{A900CBE3-260E-1087-7FD8-A197758EEB8C}"/>
              </a:ext>
            </a:extLst>
          </p:cNvPr>
          <p:cNvCxnSpPr>
            <a:cxnSpLocks/>
          </p:cNvCxnSpPr>
          <p:nvPr/>
        </p:nvCxnSpPr>
        <p:spPr>
          <a:xfrm>
            <a:off x="4804905" y="1845880"/>
            <a:ext cx="71959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1" name="直線コネクタ 170">
            <a:extLst>
              <a:ext uri="{FF2B5EF4-FFF2-40B4-BE49-F238E27FC236}">
                <a16:creationId xmlns:a16="http://schemas.microsoft.com/office/drawing/2014/main" id="{C7C52744-8B76-54CF-5EC4-B3A42874CFFD}"/>
              </a:ext>
            </a:extLst>
          </p:cNvPr>
          <p:cNvCxnSpPr>
            <a:cxnSpLocks/>
          </p:cNvCxnSpPr>
          <p:nvPr/>
        </p:nvCxnSpPr>
        <p:spPr>
          <a:xfrm>
            <a:off x="5522425" y="1827777"/>
            <a:ext cx="0" cy="38816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3" name="直線コネクタ 182">
            <a:extLst>
              <a:ext uri="{FF2B5EF4-FFF2-40B4-BE49-F238E27FC236}">
                <a16:creationId xmlns:a16="http://schemas.microsoft.com/office/drawing/2014/main" id="{413AB3CC-91EB-5CF3-6B14-28AE32496ACE}"/>
              </a:ext>
            </a:extLst>
          </p:cNvPr>
          <p:cNvCxnSpPr>
            <a:cxnSpLocks/>
          </p:cNvCxnSpPr>
          <p:nvPr/>
        </p:nvCxnSpPr>
        <p:spPr>
          <a:xfrm flipV="1">
            <a:off x="5411435" y="1346010"/>
            <a:ext cx="0" cy="1983294"/>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671083C2-5DCE-3EDC-ED2C-6B716E4251FF}"/>
              </a:ext>
            </a:extLst>
          </p:cNvPr>
          <p:cNvGrpSpPr/>
          <p:nvPr/>
        </p:nvGrpSpPr>
        <p:grpSpPr>
          <a:xfrm>
            <a:off x="8989093" y="404840"/>
            <a:ext cx="923330" cy="1089838"/>
            <a:chOff x="8989093" y="611630"/>
            <a:chExt cx="923330" cy="1089838"/>
          </a:xfrm>
        </p:grpSpPr>
        <p:sp>
          <p:nvSpPr>
            <p:cNvPr id="81" name="角丸四角形 38">
              <a:extLst>
                <a:ext uri="{FF2B5EF4-FFF2-40B4-BE49-F238E27FC236}">
                  <a16:creationId xmlns:a16="http://schemas.microsoft.com/office/drawing/2014/main" id="{3CE51BC7-7927-661C-BC7A-89C1F44FD4DC}"/>
                </a:ext>
              </a:extLst>
            </p:cNvPr>
            <p:cNvSpPr/>
            <p:nvPr/>
          </p:nvSpPr>
          <p:spPr>
            <a:xfrm>
              <a:off x="9316048" y="611630"/>
              <a:ext cx="531759" cy="965261"/>
            </a:xfrm>
            <a:prstGeom prst="roundRect">
              <a:avLst>
                <a:gd name="adj" fmla="val 13390"/>
              </a:avLst>
            </a:prstGeom>
            <a:solidFill>
              <a:schemeClr val="accent4"/>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5" name="テキスト ボックス 194">
              <a:extLst>
                <a:ext uri="{FF2B5EF4-FFF2-40B4-BE49-F238E27FC236}">
                  <a16:creationId xmlns:a16="http://schemas.microsoft.com/office/drawing/2014/main" id="{248091ED-BF15-16B2-1AF0-47B7FBA2AA2A}"/>
                </a:ext>
              </a:extLst>
            </p:cNvPr>
            <p:cNvSpPr txBox="1"/>
            <p:nvPr/>
          </p:nvSpPr>
          <p:spPr>
            <a:xfrm>
              <a:off x="8989093" y="668775"/>
              <a:ext cx="923330" cy="1032693"/>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継続可</a:t>
              </a:r>
            </a:p>
          </p:txBody>
        </p:sp>
      </p:grpSp>
      <p:grpSp>
        <p:nvGrpSpPr>
          <p:cNvPr id="270" name="グループ化 269">
            <a:extLst>
              <a:ext uri="{FF2B5EF4-FFF2-40B4-BE49-F238E27FC236}">
                <a16:creationId xmlns:a16="http://schemas.microsoft.com/office/drawing/2014/main" id="{C56C6321-9312-6CBE-EA4F-4BA867D4E17E}"/>
              </a:ext>
            </a:extLst>
          </p:cNvPr>
          <p:cNvGrpSpPr/>
          <p:nvPr/>
        </p:nvGrpSpPr>
        <p:grpSpPr>
          <a:xfrm>
            <a:off x="9235315" y="1178784"/>
            <a:ext cx="677108" cy="1956088"/>
            <a:chOff x="9235315" y="1277142"/>
            <a:chExt cx="677108" cy="1956088"/>
          </a:xfrm>
        </p:grpSpPr>
        <p:sp>
          <p:nvSpPr>
            <p:cNvPr id="198" name="角丸四角形 38">
              <a:extLst>
                <a:ext uri="{FF2B5EF4-FFF2-40B4-BE49-F238E27FC236}">
                  <a16:creationId xmlns:a16="http://schemas.microsoft.com/office/drawing/2014/main" id="{4FF306C1-6383-1F1B-E54F-3B94B0C103A9}"/>
                </a:ext>
              </a:extLst>
            </p:cNvPr>
            <p:cNvSpPr/>
            <p:nvPr/>
          </p:nvSpPr>
          <p:spPr>
            <a:xfrm>
              <a:off x="9317170" y="1613759"/>
              <a:ext cx="531759" cy="1282854"/>
            </a:xfrm>
            <a:prstGeom prst="roundRect">
              <a:avLst>
                <a:gd name="adj" fmla="val 13390"/>
              </a:avLst>
            </a:prstGeom>
            <a:solidFill>
              <a:schemeClr val="accent1">
                <a:lumMod val="75000"/>
              </a:schemeClr>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9" name="テキスト ボックス 198">
              <a:extLst>
                <a:ext uri="{FF2B5EF4-FFF2-40B4-BE49-F238E27FC236}">
                  <a16:creationId xmlns:a16="http://schemas.microsoft.com/office/drawing/2014/main" id="{441FF89F-F415-F0D9-ED29-A6974AE50C07}"/>
                </a:ext>
              </a:extLst>
            </p:cNvPr>
            <p:cNvSpPr txBox="1"/>
            <p:nvPr/>
          </p:nvSpPr>
          <p:spPr>
            <a:xfrm>
              <a:off x="9235315" y="1277142"/>
              <a:ext cx="677108" cy="1956088"/>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改善計画の</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再作成</a:t>
              </a:r>
            </a:p>
          </p:txBody>
        </p:sp>
      </p:grpSp>
      <p:cxnSp>
        <p:nvCxnSpPr>
          <p:cNvPr id="200" name="直線矢印コネクタ 199">
            <a:extLst>
              <a:ext uri="{FF2B5EF4-FFF2-40B4-BE49-F238E27FC236}">
                <a16:creationId xmlns:a16="http://schemas.microsoft.com/office/drawing/2014/main" id="{4662C08C-9A6C-8E51-FFE7-ED9B7FA96B78}"/>
              </a:ext>
            </a:extLst>
          </p:cNvPr>
          <p:cNvCxnSpPr>
            <a:cxnSpLocks/>
          </p:cNvCxnSpPr>
          <p:nvPr/>
        </p:nvCxnSpPr>
        <p:spPr>
          <a:xfrm>
            <a:off x="8148670" y="2093559"/>
            <a:ext cx="1168500"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05" name="角丸四角形 7">
            <a:extLst>
              <a:ext uri="{FF2B5EF4-FFF2-40B4-BE49-F238E27FC236}">
                <a16:creationId xmlns:a16="http://schemas.microsoft.com/office/drawing/2014/main" id="{6AA7FB06-E9A6-E1F5-D634-764A37F66744}"/>
              </a:ext>
            </a:extLst>
          </p:cNvPr>
          <p:cNvSpPr/>
          <p:nvPr/>
        </p:nvSpPr>
        <p:spPr>
          <a:xfrm>
            <a:off x="213601" y="1262023"/>
            <a:ext cx="1952900" cy="1514964"/>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8" name="角丸四角形 7">
            <a:extLst>
              <a:ext uri="{FF2B5EF4-FFF2-40B4-BE49-F238E27FC236}">
                <a16:creationId xmlns:a16="http://schemas.microsoft.com/office/drawing/2014/main" id="{FD0DEB5C-41A5-B99B-3C72-8D3D1D3B59A6}"/>
              </a:ext>
            </a:extLst>
          </p:cNvPr>
          <p:cNvSpPr/>
          <p:nvPr/>
        </p:nvSpPr>
        <p:spPr>
          <a:xfrm>
            <a:off x="213601" y="3010703"/>
            <a:ext cx="1952900" cy="2045743"/>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 name="直線コネクタ 2">
            <a:extLst>
              <a:ext uri="{FF2B5EF4-FFF2-40B4-BE49-F238E27FC236}">
                <a16:creationId xmlns:a16="http://schemas.microsoft.com/office/drawing/2014/main" id="{0865FE8C-F464-A58F-5B7C-BB673F7BFB33}"/>
              </a:ext>
            </a:extLst>
          </p:cNvPr>
          <p:cNvCxnSpPr>
            <a:cxnSpLocks/>
          </p:cNvCxnSpPr>
          <p:nvPr/>
        </p:nvCxnSpPr>
        <p:spPr>
          <a:xfrm>
            <a:off x="2111683" y="4052948"/>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44" name="角丸四角形 51">
            <a:extLst>
              <a:ext uri="{FF2B5EF4-FFF2-40B4-BE49-F238E27FC236}">
                <a16:creationId xmlns:a16="http://schemas.microsoft.com/office/drawing/2014/main" id="{BBAE78A4-07DF-8129-7ACE-E461DB8BE99B}"/>
              </a:ext>
            </a:extLst>
          </p:cNvPr>
          <p:cNvSpPr/>
          <p:nvPr/>
        </p:nvSpPr>
        <p:spPr>
          <a:xfrm>
            <a:off x="6454626" y="2738649"/>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45" name="角丸四角形 51">
            <a:extLst>
              <a:ext uri="{FF2B5EF4-FFF2-40B4-BE49-F238E27FC236}">
                <a16:creationId xmlns:a16="http://schemas.microsoft.com/office/drawing/2014/main" id="{9A2F1F73-4B72-37AD-ECF0-E15930901473}"/>
              </a:ext>
            </a:extLst>
          </p:cNvPr>
          <p:cNvSpPr/>
          <p:nvPr/>
        </p:nvSpPr>
        <p:spPr>
          <a:xfrm>
            <a:off x="6454625" y="3108758"/>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47" name="角丸四角形 7">
            <a:extLst>
              <a:ext uri="{FF2B5EF4-FFF2-40B4-BE49-F238E27FC236}">
                <a16:creationId xmlns:a16="http://schemas.microsoft.com/office/drawing/2014/main" id="{685AE6A2-A235-4E26-FA3A-CAD99216D88B}"/>
              </a:ext>
            </a:extLst>
          </p:cNvPr>
          <p:cNvSpPr/>
          <p:nvPr/>
        </p:nvSpPr>
        <p:spPr>
          <a:xfrm>
            <a:off x="6391998" y="2505140"/>
            <a:ext cx="1807980" cy="993681"/>
          </a:xfrm>
          <a:prstGeom prst="roundRect">
            <a:avLst>
              <a:gd name="adj" fmla="val 9596"/>
            </a:avLst>
          </a:prstGeom>
          <a:noFill/>
          <a:ln>
            <a:solidFill>
              <a:srgbClr val="C00000"/>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9" name="直線コネクタ 48">
            <a:extLst>
              <a:ext uri="{FF2B5EF4-FFF2-40B4-BE49-F238E27FC236}">
                <a16:creationId xmlns:a16="http://schemas.microsoft.com/office/drawing/2014/main" id="{A256E02A-3870-5E49-4DFE-F11471DD5B09}"/>
              </a:ext>
            </a:extLst>
          </p:cNvPr>
          <p:cNvCxnSpPr>
            <a:cxnSpLocks/>
          </p:cNvCxnSpPr>
          <p:nvPr/>
        </p:nvCxnSpPr>
        <p:spPr>
          <a:xfrm>
            <a:off x="5645599" y="2461550"/>
            <a:ext cx="0" cy="54915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434E9D4-9256-9217-93A1-34C4257622E6}"/>
              </a:ext>
            </a:extLst>
          </p:cNvPr>
          <p:cNvCxnSpPr>
            <a:cxnSpLocks/>
          </p:cNvCxnSpPr>
          <p:nvPr/>
        </p:nvCxnSpPr>
        <p:spPr>
          <a:xfrm>
            <a:off x="5608112" y="3010703"/>
            <a:ext cx="763420"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BE6936C3-7205-FE1C-76AF-8BFFB96303A1}"/>
              </a:ext>
            </a:extLst>
          </p:cNvPr>
          <p:cNvCxnSpPr>
            <a:cxnSpLocks/>
          </p:cNvCxnSpPr>
          <p:nvPr/>
        </p:nvCxnSpPr>
        <p:spPr>
          <a:xfrm>
            <a:off x="2653771" y="4054270"/>
            <a:ext cx="3199342"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EEB814E0-84E7-4BB6-B22A-9879114F599D}"/>
              </a:ext>
            </a:extLst>
          </p:cNvPr>
          <p:cNvCxnSpPr>
            <a:cxnSpLocks/>
          </p:cNvCxnSpPr>
          <p:nvPr/>
        </p:nvCxnSpPr>
        <p:spPr>
          <a:xfrm>
            <a:off x="5827283" y="1865841"/>
            <a:ext cx="0" cy="243708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F8B79CFE-99DF-8FA5-255B-60CF7925FAF9}"/>
              </a:ext>
            </a:extLst>
          </p:cNvPr>
          <p:cNvCxnSpPr>
            <a:cxnSpLocks/>
          </p:cNvCxnSpPr>
          <p:nvPr/>
        </p:nvCxnSpPr>
        <p:spPr>
          <a:xfrm>
            <a:off x="2115973" y="4809144"/>
            <a:ext cx="685088"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10D91F45-EF7F-09C6-95DC-BC48DACE40DC}"/>
              </a:ext>
            </a:extLst>
          </p:cNvPr>
          <p:cNvCxnSpPr>
            <a:cxnSpLocks/>
          </p:cNvCxnSpPr>
          <p:nvPr/>
        </p:nvCxnSpPr>
        <p:spPr>
          <a:xfrm>
            <a:off x="2102709" y="4496043"/>
            <a:ext cx="952482" cy="0"/>
          </a:xfrm>
          <a:prstGeom prst="straightConnector1">
            <a:avLst/>
          </a:prstGeom>
          <a:ln w="38100">
            <a:solidFill>
              <a:schemeClr val="accent1">
                <a:lumMod val="75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9C6AE52F-24A2-4F87-F864-FF7044DB92B0}"/>
              </a:ext>
            </a:extLst>
          </p:cNvPr>
          <p:cNvCxnSpPr>
            <a:cxnSpLocks/>
          </p:cNvCxnSpPr>
          <p:nvPr/>
        </p:nvCxnSpPr>
        <p:spPr>
          <a:xfrm>
            <a:off x="8148670" y="2896613"/>
            <a:ext cx="728630"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3285E580-8B33-A6D3-FC1B-C473CD1075B2}"/>
              </a:ext>
            </a:extLst>
          </p:cNvPr>
          <p:cNvCxnSpPr>
            <a:cxnSpLocks/>
          </p:cNvCxnSpPr>
          <p:nvPr/>
        </p:nvCxnSpPr>
        <p:spPr>
          <a:xfrm>
            <a:off x="8877300" y="835070"/>
            <a:ext cx="0" cy="2061543"/>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791E62D0-434C-2CB3-E4FC-FEF42221E0CE}"/>
              </a:ext>
            </a:extLst>
          </p:cNvPr>
          <p:cNvCxnSpPr>
            <a:cxnSpLocks/>
          </p:cNvCxnSpPr>
          <p:nvPr/>
        </p:nvCxnSpPr>
        <p:spPr>
          <a:xfrm>
            <a:off x="8137204" y="1632596"/>
            <a:ext cx="60212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C3EC2418-AD0E-6683-BAED-DB0C7BAEB009}"/>
              </a:ext>
            </a:extLst>
          </p:cNvPr>
          <p:cNvCxnSpPr>
            <a:cxnSpLocks/>
          </p:cNvCxnSpPr>
          <p:nvPr/>
        </p:nvCxnSpPr>
        <p:spPr>
          <a:xfrm flipV="1">
            <a:off x="8739325" y="835070"/>
            <a:ext cx="0" cy="778689"/>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BA15020D-6E4C-FB08-B454-AA42C6525547}"/>
              </a:ext>
            </a:extLst>
          </p:cNvPr>
          <p:cNvCxnSpPr>
            <a:cxnSpLocks/>
          </p:cNvCxnSpPr>
          <p:nvPr/>
        </p:nvCxnSpPr>
        <p:spPr>
          <a:xfrm>
            <a:off x="8148670" y="3258952"/>
            <a:ext cx="1022029"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1FE98C2A-1554-7DF3-2DC1-83D257141E04}"/>
              </a:ext>
            </a:extLst>
          </p:cNvPr>
          <p:cNvCxnSpPr>
            <a:cxnSpLocks/>
          </p:cNvCxnSpPr>
          <p:nvPr/>
        </p:nvCxnSpPr>
        <p:spPr>
          <a:xfrm>
            <a:off x="2801061" y="4822378"/>
            <a:ext cx="0" cy="34596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446646A8-23BF-045F-602B-FD65B1FC0E3B}"/>
              </a:ext>
            </a:extLst>
          </p:cNvPr>
          <p:cNvCxnSpPr>
            <a:cxnSpLocks/>
          </p:cNvCxnSpPr>
          <p:nvPr/>
        </p:nvCxnSpPr>
        <p:spPr>
          <a:xfrm>
            <a:off x="2848194" y="5134001"/>
            <a:ext cx="2797405"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311FA227-747A-2998-344B-F16282A9F5AB}"/>
              </a:ext>
            </a:extLst>
          </p:cNvPr>
          <p:cNvCxnSpPr>
            <a:cxnSpLocks/>
          </p:cNvCxnSpPr>
          <p:nvPr/>
        </p:nvCxnSpPr>
        <p:spPr>
          <a:xfrm>
            <a:off x="5645599" y="3040981"/>
            <a:ext cx="0" cy="209302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52" name="直線コネクタ 151">
            <a:extLst>
              <a:ext uri="{FF2B5EF4-FFF2-40B4-BE49-F238E27FC236}">
                <a16:creationId xmlns:a16="http://schemas.microsoft.com/office/drawing/2014/main" id="{F92C219C-6EB8-E5DB-6F54-5C8813FB10D9}"/>
              </a:ext>
            </a:extLst>
          </p:cNvPr>
          <p:cNvCxnSpPr>
            <a:cxnSpLocks/>
          </p:cNvCxnSpPr>
          <p:nvPr/>
        </p:nvCxnSpPr>
        <p:spPr>
          <a:xfrm>
            <a:off x="4820598" y="3746119"/>
            <a:ext cx="100668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5" name="直線コネクタ 214">
            <a:extLst>
              <a:ext uri="{FF2B5EF4-FFF2-40B4-BE49-F238E27FC236}">
                <a16:creationId xmlns:a16="http://schemas.microsoft.com/office/drawing/2014/main" id="{D59BE7BA-576F-A283-ECCA-BE90E742129C}"/>
              </a:ext>
            </a:extLst>
          </p:cNvPr>
          <p:cNvCxnSpPr>
            <a:cxnSpLocks/>
          </p:cNvCxnSpPr>
          <p:nvPr/>
        </p:nvCxnSpPr>
        <p:spPr>
          <a:xfrm>
            <a:off x="4819274" y="1434845"/>
            <a:ext cx="59216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218" name="直線コネクタ 217">
            <a:extLst>
              <a:ext uri="{FF2B5EF4-FFF2-40B4-BE49-F238E27FC236}">
                <a16:creationId xmlns:a16="http://schemas.microsoft.com/office/drawing/2014/main" id="{D80D49A1-E4E4-110A-1634-0FCF1F911083}"/>
              </a:ext>
            </a:extLst>
          </p:cNvPr>
          <p:cNvCxnSpPr>
            <a:cxnSpLocks/>
          </p:cNvCxnSpPr>
          <p:nvPr/>
        </p:nvCxnSpPr>
        <p:spPr>
          <a:xfrm>
            <a:off x="5411435" y="835070"/>
            <a:ext cx="0" cy="571871"/>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sp>
        <p:nvSpPr>
          <p:cNvPr id="241" name="テキスト ボックス 240">
            <a:extLst>
              <a:ext uri="{FF2B5EF4-FFF2-40B4-BE49-F238E27FC236}">
                <a16:creationId xmlns:a16="http://schemas.microsoft.com/office/drawing/2014/main" id="{661E41E7-D64F-5A5A-5BDD-498407CF7C13}"/>
              </a:ext>
            </a:extLst>
          </p:cNvPr>
          <p:cNvSpPr txBox="1"/>
          <p:nvPr/>
        </p:nvSpPr>
        <p:spPr>
          <a:xfrm>
            <a:off x="1" y="367589"/>
            <a:ext cx="3136550"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個別メニューの継続可否判断</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１）</a:t>
            </a:r>
          </a:p>
        </p:txBody>
      </p:sp>
      <p:grpSp>
        <p:nvGrpSpPr>
          <p:cNvPr id="13" name="グループ化 12">
            <a:extLst>
              <a:ext uri="{FF2B5EF4-FFF2-40B4-BE49-F238E27FC236}">
                <a16:creationId xmlns:a16="http://schemas.microsoft.com/office/drawing/2014/main" id="{82359DFA-A4B6-409A-7846-FC024D1FAEB9}"/>
              </a:ext>
            </a:extLst>
          </p:cNvPr>
          <p:cNvGrpSpPr/>
          <p:nvPr/>
        </p:nvGrpSpPr>
        <p:grpSpPr>
          <a:xfrm>
            <a:off x="9153456" y="2886133"/>
            <a:ext cx="800219" cy="1200895"/>
            <a:chOff x="9153456" y="3021190"/>
            <a:chExt cx="800219" cy="1200895"/>
          </a:xfrm>
        </p:grpSpPr>
        <p:sp>
          <p:nvSpPr>
            <p:cNvPr id="242" name="角丸四角形 38">
              <a:extLst>
                <a:ext uri="{FF2B5EF4-FFF2-40B4-BE49-F238E27FC236}">
                  <a16:creationId xmlns:a16="http://schemas.microsoft.com/office/drawing/2014/main" id="{963701DB-2BD1-BCE8-26D8-2CEE71890879}"/>
                </a:ext>
              </a:extLst>
            </p:cNvPr>
            <p:cNvSpPr/>
            <p:nvPr/>
          </p:nvSpPr>
          <p:spPr>
            <a:xfrm>
              <a:off x="9222989" y="3021190"/>
              <a:ext cx="661519" cy="1099198"/>
            </a:xfrm>
            <a:prstGeom prst="roundRect">
              <a:avLst>
                <a:gd name="adj" fmla="val 13390"/>
              </a:avLst>
            </a:prstGeom>
            <a:solidFill>
              <a:schemeClr val="accent2"/>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43" name="テキスト ボックス 242">
              <a:extLst>
                <a:ext uri="{FF2B5EF4-FFF2-40B4-BE49-F238E27FC236}">
                  <a16:creationId xmlns:a16="http://schemas.microsoft.com/office/drawing/2014/main" id="{7AC99753-1413-1460-EEAE-36E536EC1D61}"/>
                </a:ext>
              </a:extLst>
            </p:cNvPr>
            <p:cNvSpPr txBox="1"/>
            <p:nvPr/>
          </p:nvSpPr>
          <p:spPr>
            <a:xfrm>
              <a:off x="9153456" y="3098301"/>
              <a:ext cx="800219" cy="1123784"/>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継続不可</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５、６）</a:t>
              </a:r>
            </a:p>
          </p:txBody>
        </p:sp>
      </p:grpSp>
      <p:sp>
        <p:nvSpPr>
          <p:cNvPr id="250" name="テキスト ボックス 249">
            <a:extLst>
              <a:ext uri="{FF2B5EF4-FFF2-40B4-BE49-F238E27FC236}">
                <a16:creationId xmlns:a16="http://schemas.microsoft.com/office/drawing/2014/main" id="{35FA1BD4-6902-8FEE-846C-97C067A9428B}"/>
              </a:ext>
            </a:extLst>
          </p:cNvPr>
          <p:cNvSpPr txBox="1"/>
          <p:nvPr/>
        </p:nvSpPr>
        <p:spPr>
          <a:xfrm>
            <a:off x="5970964" y="3659533"/>
            <a:ext cx="2872669"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事業全体</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７</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の継続可否判断</a:t>
            </a:r>
          </a:p>
        </p:txBody>
      </p:sp>
      <p:sp>
        <p:nvSpPr>
          <p:cNvPr id="252" name="角丸四角形 6">
            <a:extLst>
              <a:ext uri="{FF2B5EF4-FFF2-40B4-BE49-F238E27FC236}">
                <a16:creationId xmlns:a16="http://schemas.microsoft.com/office/drawing/2014/main" id="{6903603D-975E-D42B-8762-A7699A9F59F9}"/>
              </a:ext>
            </a:extLst>
          </p:cNvPr>
          <p:cNvSpPr/>
          <p:nvPr/>
        </p:nvSpPr>
        <p:spPr>
          <a:xfrm>
            <a:off x="6091525" y="4067078"/>
            <a:ext cx="2400316" cy="1158321"/>
          </a:xfrm>
          <a:prstGeom prst="roundRect">
            <a:avLst>
              <a:gd name="adj" fmla="val 9596"/>
            </a:avLst>
          </a:prstGeom>
          <a:noFill/>
          <a:ln w="38100">
            <a:solidFill>
              <a:srgbClr val="FF0000"/>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3" name="角丸四角形 51">
            <a:extLst>
              <a:ext uri="{FF2B5EF4-FFF2-40B4-BE49-F238E27FC236}">
                <a16:creationId xmlns:a16="http://schemas.microsoft.com/office/drawing/2014/main" id="{51252AF1-DE4B-BF57-AB74-D7A74631812A}"/>
              </a:ext>
            </a:extLst>
          </p:cNvPr>
          <p:cNvSpPr/>
          <p:nvPr/>
        </p:nvSpPr>
        <p:spPr>
          <a:xfrm>
            <a:off x="6458952" y="4413011"/>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％未満</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sp>
        <p:nvSpPr>
          <p:cNvPr id="254" name="角丸四角形 51">
            <a:extLst>
              <a:ext uri="{FF2B5EF4-FFF2-40B4-BE49-F238E27FC236}">
                <a16:creationId xmlns:a16="http://schemas.microsoft.com/office/drawing/2014/main" id="{7C047C4E-42E2-9771-3629-4340C4F684B1}"/>
              </a:ext>
            </a:extLst>
          </p:cNvPr>
          <p:cNvSpPr/>
          <p:nvPr/>
        </p:nvSpPr>
        <p:spPr>
          <a:xfrm>
            <a:off x="6450321" y="4812534"/>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％以上</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cxnSp>
        <p:nvCxnSpPr>
          <p:cNvPr id="257" name="直線矢印コネクタ 256">
            <a:extLst>
              <a:ext uri="{FF2B5EF4-FFF2-40B4-BE49-F238E27FC236}">
                <a16:creationId xmlns:a16="http://schemas.microsoft.com/office/drawing/2014/main" id="{3F27BC0F-0579-C6F2-823A-992B9706F4A8}"/>
              </a:ext>
            </a:extLst>
          </p:cNvPr>
          <p:cNvCxnSpPr>
            <a:cxnSpLocks/>
            <a:stCxn id="253" idx="3"/>
          </p:cNvCxnSpPr>
          <p:nvPr/>
        </p:nvCxnSpPr>
        <p:spPr>
          <a:xfrm flipV="1">
            <a:off x="8141675" y="4557015"/>
            <a:ext cx="1207244" cy="7162"/>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263">
            <a:extLst>
              <a:ext uri="{FF2B5EF4-FFF2-40B4-BE49-F238E27FC236}">
                <a16:creationId xmlns:a16="http://schemas.microsoft.com/office/drawing/2014/main" id="{2D9D580A-EE80-F8E8-912F-0FBBD5ABB76D}"/>
              </a:ext>
            </a:extLst>
          </p:cNvPr>
          <p:cNvCxnSpPr>
            <a:cxnSpLocks/>
            <a:stCxn id="254" idx="3"/>
          </p:cNvCxnSpPr>
          <p:nvPr/>
        </p:nvCxnSpPr>
        <p:spPr>
          <a:xfrm>
            <a:off x="8133044" y="4963700"/>
            <a:ext cx="1179358" cy="176953"/>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65" name="テキスト ボックス 264">
            <a:extLst>
              <a:ext uri="{FF2B5EF4-FFF2-40B4-BE49-F238E27FC236}">
                <a16:creationId xmlns:a16="http://schemas.microsoft.com/office/drawing/2014/main" id="{50C5C2ED-B21F-BB78-E74F-201994749B1F}"/>
              </a:ext>
            </a:extLst>
          </p:cNvPr>
          <p:cNvSpPr txBox="1"/>
          <p:nvPr/>
        </p:nvSpPr>
        <p:spPr>
          <a:xfrm>
            <a:off x="9260563" y="4325696"/>
            <a:ext cx="615553" cy="71663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継続</a:t>
            </a:r>
          </a:p>
        </p:txBody>
      </p:sp>
      <p:sp>
        <p:nvSpPr>
          <p:cNvPr id="273" name="角丸四角形 38">
            <a:extLst>
              <a:ext uri="{FF2B5EF4-FFF2-40B4-BE49-F238E27FC236}">
                <a16:creationId xmlns:a16="http://schemas.microsoft.com/office/drawing/2014/main" id="{BF6ED09E-BDE7-AE32-C0EF-904CB9A67B6D}"/>
              </a:ext>
            </a:extLst>
          </p:cNvPr>
          <p:cNvSpPr/>
          <p:nvPr/>
        </p:nvSpPr>
        <p:spPr>
          <a:xfrm>
            <a:off x="9312402" y="4969907"/>
            <a:ext cx="531759" cy="649011"/>
          </a:xfrm>
          <a:prstGeom prst="rect">
            <a:avLst/>
          </a:prstGeom>
          <a:solidFill>
            <a:srgbClr val="FF0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72" name="テキスト ボックス 271">
            <a:extLst>
              <a:ext uri="{FF2B5EF4-FFF2-40B4-BE49-F238E27FC236}">
                <a16:creationId xmlns:a16="http://schemas.microsoft.com/office/drawing/2014/main" id="{A231FBC2-065B-2945-42D6-5CA697B14FFF}"/>
              </a:ext>
            </a:extLst>
          </p:cNvPr>
          <p:cNvSpPr txBox="1"/>
          <p:nvPr/>
        </p:nvSpPr>
        <p:spPr>
          <a:xfrm>
            <a:off x="9270504" y="5064870"/>
            <a:ext cx="615553" cy="61031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事業廃止</a:t>
            </a:r>
          </a:p>
        </p:txBody>
      </p:sp>
      <p:sp>
        <p:nvSpPr>
          <p:cNvPr id="281" name="テキスト ボックス 280">
            <a:extLst>
              <a:ext uri="{FF2B5EF4-FFF2-40B4-BE49-F238E27FC236}">
                <a16:creationId xmlns:a16="http://schemas.microsoft.com/office/drawing/2014/main" id="{F35CDB48-3D73-D812-1DC9-2D6B0A33A9EE}"/>
              </a:ext>
            </a:extLst>
          </p:cNvPr>
          <p:cNvSpPr txBox="1"/>
          <p:nvPr/>
        </p:nvSpPr>
        <p:spPr>
          <a:xfrm>
            <a:off x="-38010" y="5228900"/>
            <a:ext cx="9350412" cy="1629100"/>
          </a:xfrm>
          <a:prstGeom prst="rect">
            <a:avLst/>
          </a:prstGeom>
          <a:noFill/>
        </p:spPr>
        <p:txBody>
          <a:bodyPr wrap="square" rtlCol="0">
            <a:spAutoFit/>
          </a:bodyPr>
          <a:lstStyle/>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２月末時点で完了した実施回がない個別メニューや３月にのみ実施する個別メニューは、事業継続可否判断の対象外とする。なお、事業継続可否判断の対象外となるメニューは、６月末時点（最終実績報告時点）の実績が、「改善計画作成・委員会チェック」の基準に相当する場合は、改善計画を作成すること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lnSpc>
                <a:spcPts val="1100"/>
              </a:lnSpc>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メニューのアウトプット実績については、事業者側、求職者側の実績のいずれもが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a:t>
            </a:r>
            <a:r>
              <a:rPr kumimoji="1" lang="ja-JP" altLang="en-US" sz="800" b="1" dirty="0">
                <a:solidFill>
                  <a:prstClr val="black"/>
                </a:solidFill>
                <a:latin typeface="Meiryo UI" panose="020B0604030504040204" pitchFamily="50" charset="-128"/>
                <a:ea typeface="Meiryo UI" panose="020B0604030504040204" pitchFamily="50" charset="-128"/>
              </a:rPr>
              <a:t>いずれもが</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dirty="0">
                <a:solidFill>
                  <a:prstClr val="black"/>
                </a:solidFill>
                <a:latin typeface="Meiryo UI" panose="020B0604030504040204" pitchFamily="50" charset="-128"/>
                <a:ea typeface="Meiryo UI" panose="020B0604030504040204" pitchFamily="50" charset="-128"/>
              </a:rPr>
              <a:t>未満</a:t>
            </a:r>
            <a:r>
              <a:rPr kumimoji="1" lang="ja-JP" altLang="en-US" sz="800" b="1" dirty="0">
                <a:latin typeface="Meiryo UI" panose="020B0604030504040204" pitchFamily="50" charset="-128"/>
                <a:ea typeface="Meiryo UI" panose="020B0604030504040204" pitchFamily="50" charset="-128"/>
              </a:rPr>
              <a:t>（いずれもが</a:t>
            </a:r>
            <a:r>
              <a:rPr kumimoji="1" lang="en-US" altLang="ja-JP" sz="800" b="1" dirty="0">
                <a:latin typeface="Meiryo UI" panose="020B0604030504040204" pitchFamily="50" charset="-128"/>
                <a:ea typeface="Meiryo UI" panose="020B0604030504040204" pitchFamily="50" charset="-128"/>
              </a:rPr>
              <a:t>30%</a:t>
            </a:r>
            <a:r>
              <a:rPr kumimoji="1" lang="ja-JP" altLang="en-US" sz="800" b="1" dirty="0">
                <a:latin typeface="Meiryo UI" panose="020B0604030504040204" pitchFamily="50" charset="-128"/>
                <a:ea typeface="Meiryo UI" panose="020B0604030504040204" pitchFamily="50" charset="-128"/>
              </a:rPr>
              <a:t>未満を除く）</a:t>
            </a:r>
            <a:r>
              <a:rPr kumimoji="1" lang="ja-JP" altLang="en-US" sz="800" b="1" dirty="0">
                <a:solidFill>
                  <a:prstClr val="black"/>
                </a:solidFill>
                <a:latin typeface="Meiryo UI" panose="020B0604030504040204" pitchFamily="50" charset="-128"/>
                <a:ea typeface="Meiryo UI" panose="020B0604030504040204" pitchFamily="50" charset="-128"/>
              </a:rPr>
              <a:t>の場合に「</a:t>
            </a:r>
            <a:r>
              <a:rPr kumimoji="1" lang="en-US" altLang="ja-JP" sz="800" b="1" dirty="0">
                <a:solidFill>
                  <a:prstClr val="black"/>
                </a:solidFill>
                <a:latin typeface="Meiryo UI" panose="020B0604030504040204" pitchFamily="50" charset="-128"/>
                <a:ea typeface="Meiryo UI" panose="020B0604030504040204" pitchFamily="50" charset="-128"/>
              </a:rPr>
              <a:t>30%</a:t>
            </a:r>
            <a:r>
              <a:rPr kumimoji="1" lang="ja-JP" altLang="en-US" sz="800" b="1" dirty="0">
                <a:solidFill>
                  <a:prstClr val="black"/>
                </a:solidFill>
                <a:latin typeface="Meiryo UI" panose="020B0604030504040204" pitchFamily="50" charset="-128"/>
                <a:ea typeface="Meiryo UI" panose="020B0604030504040204" pitchFamily="50" charset="-128"/>
              </a:rPr>
              <a:t>以上</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dirty="0">
                <a:solidFill>
                  <a:prstClr val="black"/>
                </a:solidFill>
                <a:latin typeface="Meiryo UI" panose="020B0604030504040204" pitchFamily="50" charset="-128"/>
                <a:ea typeface="Meiryo UI" panose="020B0604030504040204" pitchFamily="50" charset="-128"/>
              </a:rPr>
              <a:t>未満」に、</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以上」に、それぞれ該当するものとして取り扱うこととし、これら以外の場合は「</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未満」に該当するものとして取り扱う。</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改善計画は事業選抜・評価委員会による承認を得る必要があり、承認を得るまでは改善計画に係る個別メニュー（継続可否判断次第で「事業全体廃止」となる可能性がある場合はすべての個別メニュー）を実施することができ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４）継続不可の審査対象となった場合の継続可否判断においては、改善計画の内容のほか当該メニューの各種実績（アウトプット、アウトカム、アンケート満足度）等を総合的に勘案し判断する。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５）アウトカム実績０により継続不可の審査対象となり継続可否判断で「継続不可」とされた場合であって、６月末時点（最終実績報告時点）までにアウトカム実績が１以上となった場合は、「継続可」と同様の扱いとする（「当該個別メニュー継続不可」とはなら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６）事業費の削減や目標数の見直し等事業規模の縮小を条件として継続を認める場合がある（条件を受け入れられない場合は継続不可とする）。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７）事業全体とは、事業１年度目にアウトプット・アウトカム目標を設定したメニュー総数（ただし、事業継続可否の判断対象外メニューは除く）のことを指す。</a:t>
            </a:r>
          </a:p>
        </p:txBody>
      </p:sp>
      <p:sp>
        <p:nvSpPr>
          <p:cNvPr id="283" name="テキスト ボックス 282">
            <a:extLst>
              <a:ext uri="{FF2B5EF4-FFF2-40B4-BE49-F238E27FC236}">
                <a16:creationId xmlns:a16="http://schemas.microsoft.com/office/drawing/2014/main" id="{256A5423-CF22-C797-7D8A-3ED8777BB22B}"/>
              </a:ext>
            </a:extLst>
          </p:cNvPr>
          <p:cNvSpPr txBox="1"/>
          <p:nvPr/>
        </p:nvSpPr>
        <p:spPr>
          <a:xfrm>
            <a:off x="6371532" y="2503958"/>
            <a:ext cx="2097224"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継続不可の審査対象（</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４）</a:t>
            </a:r>
          </a:p>
        </p:txBody>
      </p:sp>
      <p:cxnSp>
        <p:nvCxnSpPr>
          <p:cNvPr id="288" name="直線矢印コネクタ 287">
            <a:extLst>
              <a:ext uri="{FF2B5EF4-FFF2-40B4-BE49-F238E27FC236}">
                <a16:creationId xmlns:a16="http://schemas.microsoft.com/office/drawing/2014/main" id="{37532EE9-B6AF-3B6C-6A2C-5BA6156A06B3}"/>
              </a:ext>
            </a:extLst>
          </p:cNvPr>
          <p:cNvCxnSpPr>
            <a:cxnSpLocks/>
          </p:cNvCxnSpPr>
          <p:nvPr/>
        </p:nvCxnSpPr>
        <p:spPr>
          <a:xfrm flipH="1">
            <a:off x="8286548" y="3616707"/>
            <a:ext cx="866908" cy="368255"/>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10" name="テキスト ボックス 309">
            <a:extLst>
              <a:ext uri="{FF2B5EF4-FFF2-40B4-BE49-F238E27FC236}">
                <a16:creationId xmlns:a16="http://schemas.microsoft.com/office/drawing/2014/main" id="{2C690FB3-5415-A7F7-EC2A-C271939417DE}"/>
              </a:ext>
            </a:extLst>
          </p:cNvPr>
          <p:cNvSpPr txBox="1"/>
          <p:nvPr/>
        </p:nvSpPr>
        <p:spPr>
          <a:xfrm>
            <a:off x="747252" y="1227927"/>
            <a:ext cx="1072031"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Ａメニュー</a:t>
            </a:r>
          </a:p>
        </p:txBody>
      </p:sp>
      <p:sp>
        <p:nvSpPr>
          <p:cNvPr id="311" name="テキスト ボックス 310">
            <a:extLst>
              <a:ext uri="{FF2B5EF4-FFF2-40B4-BE49-F238E27FC236}">
                <a16:creationId xmlns:a16="http://schemas.microsoft.com/office/drawing/2014/main" id="{5ECA5DD8-7738-87F6-2792-264A87EBC4CC}"/>
              </a:ext>
            </a:extLst>
          </p:cNvPr>
          <p:cNvSpPr txBox="1"/>
          <p:nvPr/>
        </p:nvSpPr>
        <p:spPr>
          <a:xfrm>
            <a:off x="404619" y="3072857"/>
            <a:ext cx="1750380"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Ｂ、Ｃメニュー（</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p>
        </p:txBody>
      </p:sp>
      <p:cxnSp>
        <p:nvCxnSpPr>
          <p:cNvPr id="315" name="直線コネクタ 314">
            <a:extLst>
              <a:ext uri="{FF2B5EF4-FFF2-40B4-BE49-F238E27FC236}">
                <a16:creationId xmlns:a16="http://schemas.microsoft.com/office/drawing/2014/main" id="{8710E964-74A6-A6C8-E529-628970462639}"/>
              </a:ext>
            </a:extLst>
          </p:cNvPr>
          <p:cNvCxnSpPr>
            <a:cxnSpLocks/>
          </p:cNvCxnSpPr>
          <p:nvPr/>
        </p:nvCxnSpPr>
        <p:spPr>
          <a:xfrm>
            <a:off x="2624331" y="2215938"/>
            <a:ext cx="2919219"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51" name="角丸四角形 38">
            <a:extLst>
              <a:ext uri="{FF2B5EF4-FFF2-40B4-BE49-F238E27FC236}">
                <a16:creationId xmlns:a16="http://schemas.microsoft.com/office/drawing/2014/main" id="{8BB600F0-CE0D-440E-6C58-ABC2E07370E6}"/>
              </a:ext>
            </a:extLst>
          </p:cNvPr>
          <p:cNvSpPr/>
          <p:nvPr/>
        </p:nvSpPr>
        <p:spPr>
          <a:xfrm>
            <a:off x="6282410" y="3967310"/>
            <a:ext cx="1995383" cy="335612"/>
          </a:xfrm>
          <a:prstGeom prst="roundRect">
            <a:avLst>
              <a:gd name="adj" fmla="val 13390"/>
            </a:avLst>
          </a:prstGeom>
          <a:solidFill>
            <a:srgbClr val="FF0000"/>
          </a:solidFill>
          <a:ln>
            <a:solidFill>
              <a:srgbClr val="FF0000"/>
            </a:solidFill>
          </a:ln>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継続不可メニューの割合</a:t>
            </a:r>
          </a:p>
        </p:txBody>
      </p:sp>
      <p:cxnSp>
        <p:nvCxnSpPr>
          <p:cNvPr id="29" name="直線コネクタ 28">
            <a:extLst>
              <a:ext uri="{FF2B5EF4-FFF2-40B4-BE49-F238E27FC236}">
                <a16:creationId xmlns:a16="http://schemas.microsoft.com/office/drawing/2014/main" id="{9721DD55-C756-0442-22EB-9F7EFFBBB2E3}"/>
              </a:ext>
            </a:extLst>
          </p:cNvPr>
          <p:cNvCxnSpPr>
            <a:cxnSpLocks/>
          </p:cNvCxnSpPr>
          <p:nvPr/>
        </p:nvCxnSpPr>
        <p:spPr>
          <a:xfrm>
            <a:off x="4812783" y="4736800"/>
            <a:ext cx="83281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C1F2BEC5-9678-8BF1-5F2F-BB083FE81B98}"/>
              </a:ext>
            </a:extLst>
          </p:cNvPr>
          <p:cNvCxnSpPr>
            <a:cxnSpLocks/>
          </p:cNvCxnSpPr>
          <p:nvPr/>
        </p:nvCxnSpPr>
        <p:spPr>
          <a:xfrm>
            <a:off x="4795539" y="4322558"/>
            <a:ext cx="1031744"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269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C1436-3FF1-EFFD-965F-EDDF0B25647F}"/>
            </a:ext>
          </a:extLst>
        </p:cNvPr>
        <p:cNvGrpSpPr/>
        <p:nvPr/>
      </p:nvGrpSpPr>
      <p:grpSpPr>
        <a:xfrm>
          <a:off x="0" y="0"/>
          <a:ext cx="0" cy="0"/>
          <a:chOff x="0" y="0"/>
          <a:chExt cx="0" cy="0"/>
        </a:xfrm>
      </p:grpSpPr>
      <p:sp>
        <p:nvSpPr>
          <p:cNvPr id="266" name="角丸四角形 38">
            <a:extLst>
              <a:ext uri="{FF2B5EF4-FFF2-40B4-BE49-F238E27FC236}">
                <a16:creationId xmlns:a16="http://schemas.microsoft.com/office/drawing/2014/main" id="{A3B4004E-77A9-0D25-CEA1-247BB0CD9819}"/>
              </a:ext>
            </a:extLst>
          </p:cNvPr>
          <p:cNvSpPr/>
          <p:nvPr/>
        </p:nvSpPr>
        <p:spPr>
          <a:xfrm>
            <a:off x="9312402" y="4247087"/>
            <a:ext cx="531759" cy="650210"/>
          </a:xfrm>
          <a:prstGeom prst="rect">
            <a:avLst/>
          </a:prstGeom>
          <a:solidFill>
            <a:srgbClr val="FFC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4" name="角丸四角形 6">
            <a:extLst>
              <a:ext uri="{FF2B5EF4-FFF2-40B4-BE49-F238E27FC236}">
                <a16:creationId xmlns:a16="http://schemas.microsoft.com/office/drawing/2014/main" id="{5B847DB5-23DF-B35B-E209-B41EE2F7D3CB}"/>
              </a:ext>
            </a:extLst>
          </p:cNvPr>
          <p:cNvSpPr/>
          <p:nvPr/>
        </p:nvSpPr>
        <p:spPr>
          <a:xfrm>
            <a:off x="6117409" y="1142516"/>
            <a:ext cx="2357158" cy="2418794"/>
          </a:xfrm>
          <a:prstGeom prst="roundRect">
            <a:avLst>
              <a:gd name="adj" fmla="val 9596"/>
            </a:avLst>
          </a:prstGeom>
          <a:ln w="38100">
            <a:solidFill>
              <a:schemeClr val="tx1">
                <a:lumMod val="50000"/>
                <a:lumOff val="50000"/>
              </a:schemeClr>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角丸四角形 7">
            <a:extLst>
              <a:ext uri="{FF2B5EF4-FFF2-40B4-BE49-F238E27FC236}">
                <a16:creationId xmlns:a16="http://schemas.microsoft.com/office/drawing/2014/main" id="{BA0391B9-5583-D7BA-CE71-41E5A1DA974F}"/>
              </a:ext>
            </a:extLst>
          </p:cNvPr>
          <p:cNvSpPr/>
          <p:nvPr/>
        </p:nvSpPr>
        <p:spPr>
          <a:xfrm>
            <a:off x="2710847" y="767899"/>
            <a:ext cx="2534134" cy="1790831"/>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60C57BB1-EC02-93BB-A0AD-D529D25EB880}"/>
              </a:ext>
            </a:extLst>
          </p:cNvPr>
          <p:cNvGrpSpPr/>
          <p:nvPr/>
        </p:nvGrpSpPr>
        <p:grpSpPr>
          <a:xfrm>
            <a:off x="0" y="4110"/>
            <a:ext cx="9906000" cy="352482"/>
            <a:chOff x="-8957" y="-27384"/>
            <a:chExt cx="9916510" cy="476672"/>
          </a:xfrm>
        </p:grpSpPr>
        <p:sp>
          <p:nvSpPr>
            <p:cNvPr id="15" name="テキスト プレースホルダー 6">
              <a:extLst>
                <a:ext uri="{FF2B5EF4-FFF2-40B4-BE49-F238E27FC236}">
                  <a16:creationId xmlns:a16="http://schemas.microsoft.com/office/drawing/2014/main" id="{A35D144E-BABE-414E-BF3A-24AC06D8A69B}"/>
                </a:ext>
              </a:extLst>
            </p:cNvPr>
            <p:cNvSpPr txBox="1">
              <a:spLocks/>
            </p:cNvSpPr>
            <p:nvPr/>
          </p:nvSpPr>
          <p:spPr>
            <a:xfrm>
              <a:off x="-8957" y="-27384"/>
              <a:ext cx="9907200" cy="476672"/>
            </a:xfrm>
            <a:prstGeom prst="rect">
              <a:avLst/>
            </a:prstGeom>
            <a:pattFill prst="dkUpDiag">
              <a:fgClr>
                <a:srgbClr val="003579"/>
              </a:fgClr>
              <a:bgClr>
                <a:srgbClr val="004292"/>
              </a:bgClr>
            </a:patt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16" name="テキスト プレースホルダー 6">
              <a:extLst>
                <a:ext uri="{FF2B5EF4-FFF2-40B4-BE49-F238E27FC236}">
                  <a16:creationId xmlns:a16="http://schemas.microsoft.com/office/drawing/2014/main" id="{48D14CED-8AA3-2D46-0B72-E39D50356725}"/>
                </a:ext>
              </a:extLst>
            </p:cNvPr>
            <p:cNvSpPr txBox="1">
              <a:spLocks/>
            </p:cNvSpPr>
            <p:nvPr/>
          </p:nvSpPr>
          <p:spPr>
            <a:xfrm>
              <a:off x="6010843" y="-27384"/>
              <a:ext cx="3896710" cy="476672"/>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w="12700" cap="flat" cmpd="sng" algn="ctr">
              <a:noFill/>
              <a:prstDash val="solid"/>
              <a:miter lim="800000"/>
            </a:ln>
            <a:effectLst/>
          </p:spPr>
          <p:txBody>
            <a:bodyPr lIns="351220" tIns="318620" rIns="318620" bIns="127448"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46044" rtl="0" eaLnBrk="1" fontAlgn="auto" latinLnBrk="0" hangingPunct="1">
                <a:lnSpc>
                  <a:spcPct val="100000"/>
                </a:lnSpc>
                <a:spcBef>
                  <a:spcPts val="0"/>
                </a:spcBef>
                <a:spcAft>
                  <a:spcPts val="0"/>
                </a:spcAft>
                <a:buClrTx/>
                <a:buSzTx/>
                <a:buFontTx/>
                <a:buNone/>
                <a:tabLst/>
                <a:defRPr/>
              </a:pPr>
              <a:endParaRPr kumimoji="1" lang="en" altLang="ja-JP" sz="1770" b="1" i="0" u="none" strike="noStrike" kern="0" cap="none" spc="265"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grpSp>
      <p:sp>
        <p:nvSpPr>
          <p:cNvPr id="17" name="テキスト ボックス 16">
            <a:extLst>
              <a:ext uri="{FF2B5EF4-FFF2-40B4-BE49-F238E27FC236}">
                <a16:creationId xmlns:a16="http://schemas.microsoft.com/office/drawing/2014/main" id="{51D465C6-B122-3DDF-259E-2E1E7EA60ADF}"/>
              </a:ext>
            </a:extLst>
          </p:cNvPr>
          <p:cNvSpPr txBox="1"/>
          <p:nvPr/>
        </p:nvSpPr>
        <p:spPr>
          <a:xfrm>
            <a:off x="405368" y="6859"/>
            <a:ext cx="9095264"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10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事業継続可否の判断基準（２年度目　２月末時点実績判断）</a:t>
            </a:r>
          </a:p>
        </p:txBody>
      </p:sp>
      <p:sp>
        <p:nvSpPr>
          <p:cNvPr id="19" name="角丸四角形 6">
            <a:extLst>
              <a:ext uri="{FF2B5EF4-FFF2-40B4-BE49-F238E27FC236}">
                <a16:creationId xmlns:a16="http://schemas.microsoft.com/office/drawing/2014/main" id="{788039DC-8A29-F92F-5CBA-36B2A6DB4450}"/>
              </a:ext>
            </a:extLst>
          </p:cNvPr>
          <p:cNvSpPr/>
          <p:nvPr/>
        </p:nvSpPr>
        <p:spPr>
          <a:xfrm>
            <a:off x="101395" y="949759"/>
            <a:ext cx="2391762" cy="4218582"/>
          </a:xfrm>
          <a:prstGeom prst="roundRect">
            <a:avLst>
              <a:gd name="adj" fmla="val 9596"/>
            </a:avLst>
          </a:prstGeom>
          <a:noFill/>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0" name="角丸四角形 38">
            <a:extLst>
              <a:ext uri="{FF2B5EF4-FFF2-40B4-BE49-F238E27FC236}">
                <a16:creationId xmlns:a16="http://schemas.microsoft.com/office/drawing/2014/main" id="{0D31CAF4-C718-8C92-3F39-FDD070360032}"/>
              </a:ext>
            </a:extLst>
          </p:cNvPr>
          <p:cNvSpPr/>
          <p:nvPr/>
        </p:nvSpPr>
        <p:spPr>
          <a:xfrm>
            <a:off x="125850" y="639044"/>
            <a:ext cx="2314836" cy="396250"/>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アウトプット実績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30" name="角丸四角形 38">
            <a:extLst>
              <a:ext uri="{FF2B5EF4-FFF2-40B4-BE49-F238E27FC236}">
                <a16:creationId xmlns:a16="http://schemas.microsoft.com/office/drawing/2014/main" id="{3C76C7BB-0144-D874-5C82-11B2414B9768}"/>
              </a:ext>
            </a:extLst>
          </p:cNvPr>
          <p:cNvSpPr/>
          <p:nvPr/>
        </p:nvSpPr>
        <p:spPr>
          <a:xfrm>
            <a:off x="2864184" y="615440"/>
            <a:ext cx="2227459"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アンケート満足度</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（Ａメニュー）</a:t>
            </a:r>
          </a:p>
        </p:txBody>
      </p:sp>
      <p:sp>
        <p:nvSpPr>
          <p:cNvPr id="46" name="角丸四角形 38">
            <a:extLst>
              <a:ext uri="{FF2B5EF4-FFF2-40B4-BE49-F238E27FC236}">
                <a16:creationId xmlns:a16="http://schemas.microsoft.com/office/drawing/2014/main" id="{8EE6EDE2-3695-14A0-7776-3C84E577516C}"/>
              </a:ext>
            </a:extLst>
          </p:cNvPr>
          <p:cNvSpPr/>
          <p:nvPr/>
        </p:nvSpPr>
        <p:spPr>
          <a:xfrm>
            <a:off x="6243139" y="890890"/>
            <a:ext cx="2097224" cy="533777"/>
          </a:xfrm>
          <a:prstGeom prst="roundRect">
            <a:avLst>
              <a:gd name="adj" fmla="val 13390"/>
            </a:avLst>
          </a:prstGeom>
          <a:solidFill>
            <a:schemeClr val="tx1">
              <a:lumMod val="50000"/>
              <a:lumOff val="50000"/>
            </a:schemeClr>
          </a:solidFill>
        </p:spPr>
        <p:txBody>
          <a:bodyPr vert="horz" anchor="ctr"/>
          <a:lstStyle/>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改善計画作成・</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委員会チェック</a:t>
            </a:r>
            <a:endPar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l"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　（</a:t>
            </a:r>
            <a:r>
              <a:rPr kumimoji="0" lang="en-US" altLang="ja-JP"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３）</a:t>
            </a:r>
          </a:p>
        </p:txBody>
      </p:sp>
      <p:cxnSp>
        <p:nvCxnSpPr>
          <p:cNvPr id="53" name="直線コネクタ 52">
            <a:extLst>
              <a:ext uri="{FF2B5EF4-FFF2-40B4-BE49-F238E27FC236}">
                <a16:creationId xmlns:a16="http://schemas.microsoft.com/office/drawing/2014/main" id="{0CDDAE45-251C-7210-240D-9D5BD4FB99AA}"/>
              </a:ext>
            </a:extLst>
          </p:cNvPr>
          <p:cNvCxnSpPr>
            <a:cxnSpLocks/>
          </p:cNvCxnSpPr>
          <p:nvPr/>
        </p:nvCxnSpPr>
        <p:spPr>
          <a:xfrm>
            <a:off x="2637654" y="1943660"/>
            <a:ext cx="0" cy="260373"/>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6" name="角丸四角形 51">
            <a:extLst>
              <a:ext uri="{FF2B5EF4-FFF2-40B4-BE49-F238E27FC236}">
                <a16:creationId xmlns:a16="http://schemas.microsoft.com/office/drawing/2014/main" id="{C529F05C-56E6-EB49-5598-0C53B45268CB}"/>
              </a:ext>
            </a:extLst>
          </p:cNvPr>
          <p:cNvSpPr/>
          <p:nvPr/>
        </p:nvSpPr>
        <p:spPr>
          <a:xfrm>
            <a:off x="289250" y="183620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59" name="角丸四角形 7">
            <a:extLst>
              <a:ext uri="{FF2B5EF4-FFF2-40B4-BE49-F238E27FC236}">
                <a16:creationId xmlns:a16="http://schemas.microsoft.com/office/drawing/2014/main" id="{2FED2081-493C-1AF8-85D2-1A3737296E90}"/>
              </a:ext>
            </a:extLst>
          </p:cNvPr>
          <p:cNvSpPr/>
          <p:nvPr/>
        </p:nvSpPr>
        <p:spPr>
          <a:xfrm>
            <a:off x="2710847" y="2782845"/>
            <a:ext cx="2534134" cy="2481447"/>
          </a:xfrm>
          <a:prstGeom prst="roundRect">
            <a:avLst>
              <a:gd name="adj" fmla="val 9596"/>
            </a:avLst>
          </a:prstGeom>
          <a:ln w="38100">
            <a:solidFill>
              <a:srgbClr val="009999"/>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2" name="角丸四角形 38">
            <a:extLst>
              <a:ext uri="{FF2B5EF4-FFF2-40B4-BE49-F238E27FC236}">
                <a16:creationId xmlns:a16="http://schemas.microsoft.com/office/drawing/2014/main" id="{60E63182-17F3-2BB1-1222-D955FDAF6ABB}"/>
              </a:ext>
            </a:extLst>
          </p:cNvPr>
          <p:cNvSpPr/>
          <p:nvPr/>
        </p:nvSpPr>
        <p:spPr>
          <a:xfrm>
            <a:off x="2863882" y="2601369"/>
            <a:ext cx="2209328" cy="461245"/>
          </a:xfrm>
          <a:prstGeom prst="roundRect">
            <a:avLst>
              <a:gd name="adj" fmla="val 13390"/>
            </a:avLst>
          </a:prstGeom>
          <a:solidFill>
            <a:srgbClr val="009999"/>
          </a:solidFill>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アウトカム実績</a:t>
            </a:r>
            <a:endPar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B</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a:t>
            </a:r>
            <a:r>
              <a:rPr kumimoji="0" lang="en-US" altLang="ja-JP"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C</a:t>
            </a:r>
            <a:r>
              <a:rPr kumimoji="0" lang="ja-JP" altLang="en-US" sz="12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メニュー）</a:t>
            </a:r>
          </a:p>
        </p:txBody>
      </p:sp>
      <p:sp>
        <p:nvSpPr>
          <p:cNvPr id="73" name="角丸四角形 51">
            <a:extLst>
              <a:ext uri="{FF2B5EF4-FFF2-40B4-BE49-F238E27FC236}">
                <a16:creationId xmlns:a16="http://schemas.microsoft.com/office/drawing/2014/main" id="{7D55A6FC-D84B-6510-4E16-47D9CE61BC10}"/>
              </a:ext>
            </a:extLst>
          </p:cNvPr>
          <p:cNvSpPr/>
          <p:nvPr/>
        </p:nvSpPr>
        <p:spPr>
          <a:xfrm>
            <a:off x="3127186" y="1293773"/>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4" name="角丸四角形 51">
            <a:extLst>
              <a:ext uri="{FF2B5EF4-FFF2-40B4-BE49-F238E27FC236}">
                <a16:creationId xmlns:a16="http://schemas.microsoft.com/office/drawing/2014/main" id="{0196DC8C-6381-DD27-12F1-9A7774CBCA32}"/>
              </a:ext>
            </a:extLst>
          </p:cNvPr>
          <p:cNvSpPr/>
          <p:nvPr/>
        </p:nvSpPr>
        <p:spPr>
          <a:xfrm>
            <a:off x="3127185" y="169373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85</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77" name="角丸四角形 51">
            <a:extLst>
              <a:ext uri="{FF2B5EF4-FFF2-40B4-BE49-F238E27FC236}">
                <a16:creationId xmlns:a16="http://schemas.microsoft.com/office/drawing/2014/main" id="{3B56648B-EC11-8DD6-1C38-716FAF414B12}"/>
              </a:ext>
            </a:extLst>
          </p:cNvPr>
          <p:cNvSpPr/>
          <p:nvPr/>
        </p:nvSpPr>
        <p:spPr>
          <a:xfrm>
            <a:off x="3127185" y="3170891"/>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78" name="角丸四角形 51">
            <a:extLst>
              <a:ext uri="{FF2B5EF4-FFF2-40B4-BE49-F238E27FC236}">
                <a16:creationId xmlns:a16="http://schemas.microsoft.com/office/drawing/2014/main" id="{0DEC41A7-DEC9-6C4D-4CE6-62F174F21563}"/>
              </a:ext>
            </a:extLst>
          </p:cNvPr>
          <p:cNvSpPr/>
          <p:nvPr/>
        </p:nvSpPr>
        <p:spPr>
          <a:xfrm>
            <a:off x="3136551" y="3577926"/>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89" name="角丸四角形 51">
            <a:extLst>
              <a:ext uri="{FF2B5EF4-FFF2-40B4-BE49-F238E27FC236}">
                <a16:creationId xmlns:a16="http://schemas.microsoft.com/office/drawing/2014/main" id="{388A73CE-442C-204E-F66F-063078ED2848}"/>
              </a:ext>
            </a:extLst>
          </p:cNvPr>
          <p:cNvSpPr/>
          <p:nvPr/>
        </p:nvSpPr>
        <p:spPr>
          <a:xfrm>
            <a:off x="289250" y="146967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cxnSp>
        <p:nvCxnSpPr>
          <p:cNvPr id="95" name="直線矢印コネクタ 94">
            <a:extLst>
              <a:ext uri="{FF2B5EF4-FFF2-40B4-BE49-F238E27FC236}">
                <a16:creationId xmlns:a16="http://schemas.microsoft.com/office/drawing/2014/main" id="{DE66422A-426F-9C55-C5A8-7D0328755951}"/>
              </a:ext>
            </a:extLst>
          </p:cNvPr>
          <p:cNvCxnSpPr>
            <a:cxnSpLocks/>
          </p:cNvCxnSpPr>
          <p:nvPr/>
        </p:nvCxnSpPr>
        <p:spPr>
          <a:xfrm flipV="1">
            <a:off x="2094300" y="1593708"/>
            <a:ext cx="965253" cy="3295"/>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08" name="角丸四角形 51">
            <a:extLst>
              <a:ext uri="{FF2B5EF4-FFF2-40B4-BE49-F238E27FC236}">
                <a16:creationId xmlns:a16="http://schemas.microsoft.com/office/drawing/2014/main" id="{B56F7F0E-8DE7-4776-41F7-3C727AAFE2FC}"/>
              </a:ext>
            </a:extLst>
          </p:cNvPr>
          <p:cNvSpPr/>
          <p:nvPr/>
        </p:nvSpPr>
        <p:spPr>
          <a:xfrm>
            <a:off x="284683" y="2337044"/>
            <a:ext cx="1821019"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50%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1" name="角丸四角形 51">
            <a:extLst>
              <a:ext uri="{FF2B5EF4-FFF2-40B4-BE49-F238E27FC236}">
                <a16:creationId xmlns:a16="http://schemas.microsoft.com/office/drawing/2014/main" id="{5DC43750-BBD0-768E-66E7-885F9BE154D6}"/>
              </a:ext>
            </a:extLst>
          </p:cNvPr>
          <p:cNvSpPr/>
          <p:nvPr/>
        </p:nvSpPr>
        <p:spPr>
          <a:xfrm>
            <a:off x="297685" y="3357240"/>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70%</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p>
        </p:txBody>
      </p:sp>
      <p:sp>
        <p:nvSpPr>
          <p:cNvPr id="112" name="角丸四角形 51">
            <a:extLst>
              <a:ext uri="{FF2B5EF4-FFF2-40B4-BE49-F238E27FC236}">
                <a16:creationId xmlns:a16="http://schemas.microsoft.com/office/drawing/2014/main" id="{B9C48049-818F-3F17-7A2D-5F3DABA2921E}"/>
              </a:ext>
            </a:extLst>
          </p:cNvPr>
          <p:cNvSpPr/>
          <p:nvPr/>
        </p:nvSpPr>
        <p:spPr>
          <a:xfrm>
            <a:off x="282250" y="4698052"/>
            <a:ext cx="1805024" cy="248653"/>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sp>
        <p:nvSpPr>
          <p:cNvPr id="114" name="角丸四角形 51">
            <a:extLst>
              <a:ext uri="{FF2B5EF4-FFF2-40B4-BE49-F238E27FC236}">
                <a16:creationId xmlns:a16="http://schemas.microsoft.com/office/drawing/2014/main" id="{5EEA8840-7B13-F675-B9DA-2AC644FA294C}"/>
              </a:ext>
            </a:extLst>
          </p:cNvPr>
          <p:cNvSpPr/>
          <p:nvPr/>
        </p:nvSpPr>
        <p:spPr>
          <a:xfrm>
            <a:off x="289250" y="4371717"/>
            <a:ext cx="1805024" cy="24865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50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以上</a:t>
            </a:r>
            <a:r>
              <a:rPr lang="en-US" altLang="ja-JP" sz="1200" b="1" kern="0" spc="239" dirty="0">
                <a:solidFill>
                  <a:prstClr val="black"/>
                </a:solidFill>
                <a:latin typeface="Meiryo UI" panose="020B0604030504040204" pitchFamily="50" charset="-128"/>
                <a:ea typeface="Meiryo UI" panose="020B0604030504040204" pitchFamily="50" charset="-128"/>
                <a:cs typeface="Noto Sans CJK JP DemiLight" charset="-128"/>
              </a:rPr>
              <a:t>70</a:t>
            </a:r>
            <a:r>
              <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a:t>
            </a: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未満</a:t>
            </a:r>
          </a:p>
        </p:txBody>
      </p:sp>
      <p:cxnSp>
        <p:nvCxnSpPr>
          <p:cNvPr id="115" name="直線矢印コネクタ 114">
            <a:extLst>
              <a:ext uri="{FF2B5EF4-FFF2-40B4-BE49-F238E27FC236}">
                <a16:creationId xmlns:a16="http://schemas.microsoft.com/office/drawing/2014/main" id="{35EDBDC1-D30B-FF3C-E779-0A3EF38BB5FE}"/>
              </a:ext>
            </a:extLst>
          </p:cNvPr>
          <p:cNvCxnSpPr>
            <a:cxnSpLocks/>
          </p:cNvCxnSpPr>
          <p:nvPr/>
        </p:nvCxnSpPr>
        <p:spPr>
          <a:xfrm>
            <a:off x="5501959" y="1845732"/>
            <a:ext cx="869573"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9849EF6D-82A0-7C75-3F14-2D64C502ED34}"/>
              </a:ext>
            </a:extLst>
          </p:cNvPr>
          <p:cNvCxnSpPr>
            <a:cxnSpLocks/>
          </p:cNvCxnSpPr>
          <p:nvPr/>
        </p:nvCxnSpPr>
        <p:spPr>
          <a:xfrm>
            <a:off x="2102709" y="1955565"/>
            <a:ext cx="542088"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18EEB772-B799-3DBE-6349-68C8F326FD03}"/>
              </a:ext>
            </a:extLst>
          </p:cNvPr>
          <p:cNvCxnSpPr>
            <a:cxnSpLocks/>
          </p:cNvCxnSpPr>
          <p:nvPr/>
        </p:nvCxnSpPr>
        <p:spPr>
          <a:xfrm>
            <a:off x="2115973" y="2486457"/>
            <a:ext cx="352962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141" name="角丸四角形 7">
            <a:extLst>
              <a:ext uri="{FF2B5EF4-FFF2-40B4-BE49-F238E27FC236}">
                <a16:creationId xmlns:a16="http://schemas.microsoft.com/office/drawing/2014/main" id="{1F8738B5-1743-7810-1FF5-65B6CAF2C0FE}"/>
              </a:ext>
            </a:extLst>
          </p:cNvPr>
          <p:cNvSpPr/>
          <p:nvPr/>
        </p:nvSpPr>
        <p:spPr>
          <a:xfrm>
            <a:off x="3059553" y="119486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3" name="角丸四角形 7">
            <a:extLst>
              <a:ext uri="{FF2B5EF4-FFF2-40B4-BE49-F238E27FC236}">
                <a16:creationId xmlns:a16="http://schemas.microsoft.com/office/drawing/2014/main" id="{76DF81B4-130C-603B-4E76-DA074E420F33}"/>
              </a:ext>
            </a:extLst>
          </p:cNvPr>
          <p:cNvSpPr/>
          <p:nvPr/>
        </p:nvSpPr>
        <p:spPr>
          <a:xfrm>
            <a:off x="3073922" y="3100940"/>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5" name="角丸四角形 51">
            <a:extLst>
              <a:ext uri="{FF2B5EF4-FFF2-40B4-BE49-F238E27FC236}">
                <a16:creationId xmlns:a16="http://schemas.microsoft.com/office/drawing/2014/main" id="{4BC83361-0C49-2203-EE53-585E9D426C38}"/>
              </a:ext>
            </a:extLst>
          </p:cNvPr>
          <p:cNvSpPr/>
          <p:nvPr/>
        </p:nvSpPr>
        <p:spPr>
          <a:xfrm>
            <a:off x="3112816" y="4171392"/>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１人以上</a:t>
            </a:r>
          </a:p>
        </p:txBody>
      </p:sp>
      <p:sp>
        <p:nvSpPr>
          <p:cNvPr id="156" name="角丸四角形 51">
            <a:extLst>
              <a:ext uri="{FF2B5EF4-FFF2-40B4-BE49-F238E27FC236}">
                <a16:creationId xmlns:a16="http://schemas.microsoft.com/office/drawing/2014/main" id="{9D88D472-B315-C9F2-204C-A542317D908B}"/>
              </a:ext>
            </a:extLst>
          </p:cNvPr>
          <p:cNvSpPr/>
          <p:nvPr/>
        </p:nvSpPr>
        <p:spPr>
          <a:xfrm>
            <a:off x="3122182" y="4578427"/>
            <a:ext cx="1682723" cy="302332"/>
          </a:xfrm>
          <a:prstGeom prst="roundRect">
            <a:avLst>
              <a:gd name="adj" fmla="val 17286"/>
            </a:avLst>
          </a:prstGeom>
          <a:solidFill>
            <a:schemeClr val="accent6">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０人</a:t>
            </a:r>
            <a:endParaRPr kumimoji="0" lang="en-US" altLang="ja-JP"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57" name="角丸四角形 7">
            <a:extLst>
              <a:ext uri="{FF2B5EF4-FFF2-40B4-BE49-F238E27FC236}">
                <a16:creationId xmlns:a16="http://schemas.microsoft.com/office/drawing/2014/main" id="{D8B76C08-3A94-998A-E851-122C2D8D5593}"/>
              </a:ext>
            </a:extLst>
          </p:cNvPr>
          <p:cNvSpPr/>
          <p:nvPr/>
        </p:nvSpPr>
        <p:spPr>
          <a:xfrm>
            <a:off x="3059553" y="4101441"/>
            <a:ext cx="1807980" cy="884022"/>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角丸四角形 51">
            <a:extLst>
              <a:ext uri="{FF2B5EF4-FFF2-40B4-BE49-F238E27FC236}">
                <a16:creationId xmlns:a16="http://schemas.microsoft.com/office/drawing/2014/main" id="{6589CC54-B505-089C-4AA4-C5F4E31DCA23}"/>
              </a:ext>
            </a:extLst>
          </p:cNvPr>
          <p:cNvSpPr/>
          <p:nvPr/>
        </p:nvSpPr>
        <p:spPr>
          <a:xfrm>
            <a:off x="6454626" y="1490190"/>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159" name="角丸四角形 51">
            <a:extLst>
              <a:ext uri="{FF2B5EF4-FFF2-40B4-BE49-F238E27FC236}">
                <a16:creationId xmlns:a16="http://schemas.microsoft.com/office/drawing/2014/main" id="{F5D85C84-AAFE-EAC4-90D5-F2E483C59011}"/>
              </a:ext>
            </a:extLst>
          </p:cNvPr>
          <p:cNvSpPr/>
          <p:nvPr/>
        </p:nvSpPr>
        <p:spPr>
          <a:xfrm>
            <a:off x="6454625" y="1955565"/>
            <a:ext cx="1682723" cy="302332"/>
          </a:xfrm>
          <a:prstGeom prst="roundRect">
            <a:avLst>
              <a:gd name="adj" fmla="val 17286"/>
            </a:avLst>
          </a:prstGeom>
          <a:solidFill>
            <a:schemeClr val="accent5">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160" name="角丸四角形 7">
            <a:extLst>
              <a:ext uri="{FF2B5EF4-FFF2-40B4-BE49-F238E27FC236}">
                <a16:creationId xmlns:a16="http://schemas.microsoft.com/office/drawing/2014/main" id="{A7AF9B72-08EB-4C6A-0EA1-60ECF5A4CA77}"/>
              </a:ext>
            </a:extLst>
          </p:cNvPr>
          <p:cNvSpPr/>
          <p:nvPr/>
        </p:nvSpPr>
        <p:spPr>
          <a:xfrm>
            <a:off x="6391998" y="1461606"/>
            <a:ext cx="1807980" cy="884022"/>
          </a:xfrm>
          <a:prstGeom prst="roundRect">
            <a:avLst>
              <a:gd name="adj" fmla="val 9596"/>
            </a:avLst>
          </a:prstGeom>
          <a:noFill/>
          <a:ln>
            <a:solidFill>
              <a:schemeClr val="accent5"/>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62" name="直線矢印コネクタ 161">
            <a:extLst>
              <a:ext uri="{FF2B5EF4-FFF2-40B4-BE49-F238E27FC236}">
                <a16:creationId xmlns:a16="http://schemas.microsoft.com/office/drawing/2014/main" id="{C6D66779-5DA5-6365-9054-7C043B6F9254}"/>
              </a:ext>
            </a:extLst>
          </p:cNvPr>
          <p:cNvCxnSpPr>
            <a:cxnSpLocks/>
          </p:cNvCxnSpPr>
          <p:nvPr/>
        </p:nvCxnSpPr>
        <p:spPr>
          <a:xfrm>
            <a:off x="5398318" y="808784"/>
            <a:ext cx="3918852" cy="26286"/>
          </a:xfrm>
          <a:prstGeom prst="straightConnector1">
            <a:avLst/>
          </a:prstGeom>
          <a:ln w="28575">
            <a:solidFill>
              <a:schemeClr val="accent4"/>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167" name="直線矢印コネクタ 166">
            <a:extLst>
              <a:ext uri="{FF2B5EF4-FFF2-40B4-BE49-F238E27FC236}">
                <a16:creationId xmlns:a16="http://schemas.microsoft.com/office/drawing/2014/main" id="{985A2853-51A9-23A4-44D5-E4D6AF3D4ABF}"/>
              </a:ext>
            </a:extLst>
          </p:cNvPr>
          <p:cNvCxnSpPr>
            <a:cxnSpLocks/>
          </p:cNvCxnSpPr>
          <p:nvPr/>
        </p:nvCxnSpPr>
        <p:spPr>
          <a:xfrm>
            <a:off x="2109514" y="3476559"/>
            <a:ext cx="945677" cy="0"/>
          </a:xfrm>
          <a:prstGeom prst="straightConnector1">
            <a:avLst/>
          </a:prstGeom>
          <a:ln w="38100">
            <a:solidFill>
              <a:schemeClr val="accent4"/>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68" name="直線コネクタ 167">
            <a:extLst>
              <a:ext uri="{FF2B5EF4-FFF2-40B4-BE49-F238E27FC236}">
                <a16:creationId xmlns:a16="http://schemas.microsoft.com/office/drawing/2014/main" id="{1405E2C0-D744-7413-B58B-83C13397D453}"/>
              </a:ext>
            </a:extLst>
          </p:cNvPr>
          <p:cNvCxnSpPr>
            <a:cxnSpLocks/>
          </p:cNvCxnSpPr>
          <p:nvPr/>
        </p:nvCxnSpPr>
        <p:spPr>
          <a:xfrm>
            <a:off x="4796615" y="3318756"/>
            <a:ext cx="590055"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69" name="直線コネクタ 168">
            <a:extLst>
              <a:ext uri="{FF2B5EF4-FFF2-40B4-BE49-F238E27FC236}">
                <a16:creationId xmlns:a16="http://schemas.microsoft.com/office/drawing/2014/main" id="{E738B723-C5AE-79BE-15F5-94C38224BA6B}"/>
              </a:ext>
            </a:extLst>
          </p:cNvPr>
          <p:cNvCxnSpPr>
            <a:cxnSpLocks/>
          </p:cNvCxnSpPr>
          <p:nvPr/>
        </p:nvCxnSpPr>
        <p:spPr>
          <a:xfrm>
            <a:off x="4804905" y="1845880"/>
            <a:ext cx="71959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1" name="直線コネクタ 170">
            <a:extLst>
              <a:ext uri="{FF2B5EF4-FFF2-40B4-BE49-F238E27FC236}">
                <a16:creationId xmlns:a16="http://schemas.microsoft.com/office/drawing/2014/main" id="{FAB3AF8C-CA79-38B3-544C-58C7DF0AE0CE}"/>
              </a:ext>
            </a:extLst>
          </p:cNvPr>
          <p:cNvCxnSpPr>
            <a:cxnSpLocks/>
          </p:cNvCxnSpPr>
          <p:nvPr/>
        </p:nvCxnSpPr>
        <p:spPr>
          <a:xfrm>
            <a:off x="5522425" y="1827777"/>
            <a:ext cx="0" cy="38816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3" name="直線コネクタ 182">
            <a:extLst>
              <a:ext uri="{FF2B5EF4-FFF2-40B4-BE49-F238E27FC236}">
                <a16:creationId xmlns:a16="http://schemas.microsoft.com/office/drawing/2014/main" id="{D200C8D4-17FC-B37B-DEAB-084C786C90B7}"/>
              </a:ext>
            </a:extLst>
          </p:cNvPr>
          <p:cNvCxnSpPr>
            <a:cxnSpLocks/>
          </p:cNvCxnSpPr>
          <p:nvPr/>
        </p:nvCxnSpPr>
        <p:spPr>
          <a:xfrm flipV="1">
            <a:off x="5411435" y="1346010"/>
            <a:ext cx="0" cy="1983294"/>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07ED6F4F-4112-4513-BD74-FA64294330CC}"/>
              </a:ext>
            </a:extLst>
          </p:cNvPr>
          <p:cNvGrpSpPr/>
          <p:nvPr/>
        </p:nvGrpSpPr>
        <p:grpSpPr>
          <a:xfrm>
            <a:off x="8989093" y="404840"/>
            <a:ext cx="923330" cy="1089838"/>
            <a:chOff x="8989093" y="611630"/>
            <a:chExt cx="923330" cy="1089838"/>
          </a:xfrm>
        </p:grpSpPr>
        <p:sp>
          <p:nvSpPr>
            <p:cNvPr id="81" name="角丸四角形 38">
              <a:extLst>
                <a:ext uri="{FF2B5EF4-FFF2-40B4-BE49-F238E27FC236}">
                  <a16:creationId xmlns:a16="http://schemas.microsoft.com/office/drawing/2014/main" id="{C3F82801-6441-C936-C02A-5CE4185F2198}"/>
                </a:ext>
              </a:extLst>
            </p:cNvPr>
            <p:cNvSpPr/>
            <p:nvPr/>
          </p:nvSpPr>
          <p:spPr>
            <a:xfrm>
              <a:off x="9316048" y="611630"/>
              <a:ext cx="531759" cy="965261"/>
            </a:xfrm>
            <a:prstGeom prst="roundRect">
              <a:avLst>
                <a:gd name="adj" fmla="val 13390"/>
              </a:avLst>
            </a:prstGeom>
            <a:solidFill>
              <a:schemeClr val="accent4"/>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5" name="テキスト ボックス 194">
              <a:extLst>
                <a:ext uri="{FF2B5EF4-FFF2-40B4-BE49-F238E27FC236}">
                  <a16:creationId xmlns:a16="http://schemas.microsoft.com/office/drawing/2014/main" id="{C8C9D5D4-6B40-F3FD-972E-0CDB3C14FB57}"/>
                </a:ext>
              </a:extLst>
            </p:cNvPr>
            <p:cNvSpPr txBox="1"/>
            <p:nvPr/>
          </p:nvSpPr>
          <p:spPr>
            <a:xfrm>
              <a:off x="8989093" y="668775"/>
              <a:ext cx="923330" cy="1032693"/>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継続可</a:t>
              </a:r>
            </a:p>
          </p:txBody>
        </p:sp>
      </p:grpSp>
      <p:grpSp>
        <p:nvGrpSpPr>
          <p:cNvPr id="270" name="グループ化 269">
            <a:extLst>
              <a:ext uri="{FF2B5EF4-FFF2-40B4-BE49-F238E27FC236}">
                <a16:creationId xmlns:a16="http://schemas.microsoft.com/office/drawing/2014/main" id="{40AB8C6D-3E62-79E5-BD49-5405BC444D41}"/>
              </a:ext>
            </a:extLst>
          </p:cNvPr>
          <p:cNvGrpSpPr/>
          <p:nvPr/>
        </p:nvGrpSpPr>
        <p:grpSpPr>
          <a:xfrm>
            <a:off x="9205448" y="1178784"/>
            <a:ext cx="677108" cy="1956088"/>
            <a:chOff x="9235315" y="1277142"/>
            <a:chExt cx="677108" cy="1956088"/>
          </a:xfrm>
        </p:grpSpPr>
        <p:sp>
          <p:nvSpPr>
            <p:cNvPr id="198" name="角丸四角形 38">
              <a:extLst>
                <a:ext uri="{FF2B5EF4-FFF2-40B4-BE49-F238E27FC236}">
                  <a16:creationId xmlns:a16="http://schemas.microsoft.com/office/drawing/2014/main" id="{95854811-5DA0-EE43-E58A-E3F0454DB213}"/>
                </a:ext>
              </a:extLst>
            </p:cNvPr>
            <p:cNvSpPr/>
            <p:nvPr/>
          </p:nvSpPr>
          <p:spPr>
            <a:xfrm>
              <a:off x="9317170" y="1613759"/>
              <a:ext cx="531759" cy="1282854"/>
            </a:xfrm>
            <a:prstGeom prst="roundRect">
              <a:avLst>
                <a:gd name="adj" fmla="val 13390"/>
              </a:avLst>
            </a:prstGeom>
            <a:solidFill>
              <a:schemeClr val="accent1">
                <a:lumMod val="75000"/>
              </a:schemeClr>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199" name="テキスト ボックス 198">
              <a:extLst>
                <a:ext uri="{FF2B5EF4-FFF2-40B4-BE49-F238E27FC236}">
                  <a16:creationId xmlns:a16="http://schemas.microsoft.com/office/drawing/2014/main" id="{59526F56-F7E1-BAB4-6A1C-8CCC088B29FB}"/>
                </a:ext>
              </a:extLst>
            </p:cNvPr>
            <p:cNvSpPr txBox="1"/>
            <p:nvPr/>
          </p:nvSpPr>
          <p:spPr>
            <a:xfrm>
              <a:off x="9235315" y="1277142"/>
              <a:ext cx="677108" cy="1956088"/>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改善計画の</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再作成</a:t>
              </a:r>
            </a:p>
          </p:txBody>
        </p:sp>
      </p:grpSp>
      <p:cxnSp>
        <p:nvCxnSpPr>
          <p:cNvPr id="200" name="直線矢印コネクタ 199">
            <a:extLst>
              <a:ext uri="{FF2B5EF4-FFF2-40B4-BE49-F238E27FC236}">
                <a16:creationId xmlns:a16="http://schemas.microsoft.com/office/drawing/2014/main" id="{5BB18F0F-CFAB-F5D6-5DC3-4070A9EE6F21}"/>
              </a:ext>
            </a:extLst>
          </p:cNvPr>
          <p:cNvCxnSpPr>
            <a:cxnSpLocks/>
          </p:cNvCxnSpPr>
          <p:nvPr/>
        </p:nvCxnSpPr>
        <p:spPr>
          <a:xfrm>
            <a:off x="8148670" y="2093559"/>
            <a:ext cx="1168500" cy="0"/>
          </a:xfrm>
          <a:prstGeom prst="straightConnector1">
            <a:avLst/>
          </a:prstGeom>
          <a:ln w="28575">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05" name="角丸四角形 7">
            <a:extLst>
              <a:ext uri="{FF2B5EF4-FFF2-40B4-BE49-F238E27FC236}">
                <a16:creationId xmlns:a16="http://schemas.microsoft.com/office/drawing/2014/main" id="{B4E895B2-EE68-6206-C493-FCC1ABC8EEB8}"/>
              </a:ext>
            </a:extLst>
          </p:cNvPr>
          <p:cNvSpPr/>
          <p:nvPr/>
        </p:nvSpPr>
        <p:spPr>
          <a:xfrm>
            <a:off x="213601" y="1262023"/>
            <a:ext cx="1952900" cy="1514964"/>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8" name="角丸四角形 7">
            <a:extLst>
              <a:ext uri="{FF2B5EF4-FFF2-40B4-BE49-F238E27FC236}">
                <a16:creationId xmlns:a16="http://schemas.microsoft.com/office/drawing/2014/main" id="{6A70924C-D459-EF9C-6D04-10D4E586AED2}"/>
              </a:ext>
            </a:extLst>
          </p:cNvPr>
          <p:cNvSpPr/>
          <p:nvPr/>
        </p:nvSpPr>
        <p:spPr>
          <a:xfrm>
            <a:off x="213601" y="3010703"/>
            <a:ext cx="1952900" cy="2045743"/>
          </a:xfrm>
          <a:prstGeom prst="roundRect">
            <a:avLst>
              <a:gd name="adj" fmla="val 9596"/>
            </a:avLst>
          </a:prstGeom>
          <a:noFill/>
          <a:ln>
            <a:solidFill>
              <a:srgbClr val="009999"/>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4" name="角丸四角形 51">
            <a:extLst>
              <a:ext uri="{FF2B5EF4-FFF2-40B4-BE49-F238E27FC236}">
                <a16:creationId xmlns:a16="http://schemas.microsoft.com/office/drawing/2014/main" id="{C9427D00-DF77-5692-E431-A477D62AC987}"/>
              </a:ext>
            </a:extLst>
          </p:cNvPr>
          <p:cNvSpPr/>
          <p:nvPr/>
        </p:nvSpPr>
        <p:spPr>
          <a:xfrm>
            <a:off x="6454626" y="2738649"/>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委員会承認</a:t>
            </a:r>
          </a:p>
        </p:txBody>
      </p:sp>
      <p:sp>
        <p:nvSpPr>
          <p:cNvPr id="45" name="角丸四角形 51">
            <a:extLst>
              <a:ext uri="{FF2B5EF4-FFF2-40B4-BE49-F238E27FC236}">
                <a16:creationId xmlns:a16="http://schemas.microsoft.com/office/drawing/2014/main" id="{5F039659-8E63-2E71-9E90-F2CF6766FDFE}"/>
              </a:ext>
            </a:extLst>
          </p:cNvPr>
          <p:cNvSpPr/>
          <p:nvPr/>
        </p:nvSpPr>
        <p:spPr>
          <a:xfrm>
            <a:off x="6454625" y="3108758"/>
            <a:ext cx="1682723" cy="302332"/>
          </a:xfrm>
          <a:prstGeom prst="roundRect">
            <a:avLst>
              <a:gd name="adj" fmla="val 17286"/>
            </a:avLst>
          </a:prstGeom>
          <a:solidFill>
            <a:schemeClr val="accent2">
              <a:lumMod val="60000"/>
              <a:lumOff val="4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kumimoji="0" lang="ja-JP" altLang="en-US" sz="1200" b="1" i="0" u="none" strike="noStrike" kern="0" cap="none" spc="239"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Noto Sans CJK JP DemiLight" charset="-128"/>
              </a:rPr>
              <a:t>委員会不承認</a:t>
            </a:r>
          </a:p>
        </p:txBody>
      </p:sp>
      <p:sp>
        <p:nvSpPr>
          <p:cNvPr id="47" name="角丸四角形 7">
            <a:extLst>
              <a:ext uri="{FF2B5EF4-FFF2-40B4-BE49-F238E27FC236}">
                <a16:creationId xmlns:a16="http://schemas.microsoft.com/office/drawing/2014/main" id="{EF1793C4-E211-56FF-C9F5-D2A47C74B752}"/>
              </a:ext>
            </a:extLst>
          </p:cNvPr>
          <p:cNvSpPr/>
          <p:nvPr/>
        </p:nvSpPr>
        <p:spPr>
          <a:xfrm>
            <a:off x="6391998" y="2505140"/>
            <a:ext cx="1807980" cy="993681"/>
          </a:xfrm>
          <a:prstGeom prst="roundRect">
            <a:avLst>
              <a:gd name="adj" fmla="val 9596"/>
            </a:avLst>
          </a:prstGeom>
          <a:noFill/>
          <a:ln>
            <a:solidFill>
              <a:srgbClr val="C00000"/>
            </a:solidFill>
            <a:prstDash val="lgDash"/>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9" name="直線コネクタ 48">
            <a:extLst>
              <a:ext uri="{FF2B5EF4-FFF2-40B4-BE49-F238E27FC236}">
                <a16:creationId xmlns:a16="http://schemas.microsoft.com/office/drawing/2014/main" id="{3687A62B-21B0-65BE-A21F-A1F44C6A978F}"/>
              </a:ext>
            </a:extLst>
          </p:cNvPr>
          <p:cNvCxnSpPr>
            <a:cxnSpLocks/>
          </p:cNvCxnSpPr>
          <p:nvPr/>
        </p:nvCxnSpPr>
        <p:spPr>
          <a:xfrm>
            <a:off x="5645599" y="2461550"/>
            <a:ext cx="0" cy="54915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655F36E-6414-ADA4-FE1E-5F6D77E4DA76}"/>
              </a:ext>
            </a:extLst>
          </p:cNvPr>
          <p:cNvCxnSpPr>
            <a:cxnSpLocks/>
          </p:cNvCxnSpPr>
          <p:nvPr/>
        </p:nvCxnSpPr>
        <p:spPr>
          <a:xfrm>
            <a:off x="5608112" y="3010703"/>
            <a:ext cx="763420"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0B421240-F199-6D3E-D14E-EEE6F58A0C59}"/>
              </a:ext>
            </a:extLst>
          </p:cNvPr>
          <p:cNvCxnSpPr>
            <a:cxnSpLocks/>
          </p:cNvCxnSpPr>
          <p:nvPr/>
        </p:nvCxnSpPr>
        <p:spPr>
          <a:xfrm>
            <a:off x="5827283" y="1865841"/>
            <a:ext cx="0" cy="2437081"/>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3AFA8F2E-CE56-65EE-A52E-98204BD9C840}"/>
              </a:ext>
            </a:extLst>
          </p:cNvPr>
          <p:cNvCxnSpPr>
            <a:cxnSpLocks/>
          </p:cNvCxnSpPr>
          <p:nvPr/>
        </p:nvCxnSpPr>
        <p:spPr>
          <a:xfrm>
            <a:off x="2115973" y="4809144"/>
            <a:ext cx="685088"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90" name="直線矢印コネクタ 89">
            <a:extLst>
              <a:ext uri="{FF2B5EF4-FFF2-40B4-BE49-F238E27FC236}">
                <a16:creationId xmlns:a16="http://schemas.microsoft.com/office/drawing/2014/main" id="{2D5D3BA6-4643-449B-FB70-8DCEAF7435ED}"/>
              </a:ext>
            </a:extLst>
          </p:cNvPr>
          <p:cNvCxnSpPr>
            <a:cxnSpLocks/>
          </p:cNvCxnSpPr>
          <p:nvPr/>
        </p:nvCxnSpPr>
        <p:spPr>
          <a:xfrm>
            <a:off x="2102709" y="4496043"/>
            <a:ext cx="952482" cy="0"/>
          </a:xfrm>
          <a:prstGeom prst="straightConnector1">
            <a:avLst/>
          </a:prstGeom>
          <a:ln w="38100">
            <a:solidFill>
              <a:schemeClr val="accent1">
                <a:lumMod val="75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35BA0109-5B1C-08AA-904B-2CB6064ADE27}"/>
              </a:ext>
            </a:extLst>
          </p:cNvPr>
          <p:cNvCxnSpPr>
            <a:cxnSpLocks/>
          </p:cNvCxnSpPr>
          <p:nvPr/>
        </p:nvCxnSpPr>
        <p:spPr>
          <a:xfrm>
            <a:off x="8148670" y="2896613"/>
            <a:ext cx="728630"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482087D5-63A2-D4AE-2692-30948DA75BB1}"/>
              </a:ext>
            </a:extLst>
          </p:cNvPr>
          <p:cNvCxnSpPr>
            <a:cxnSpLocks/>
          </p:cNvCxnSpPr>
          <p:nvPr/>
        </p:nvCxnSpPr>
        <p:spPr>
          <a:xfrm>
            <a:off x="8877300" y="835070"/>
            <a:ext cx="0" cy="2061543"/>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19B24AFD-E096-4D9F-9501-90871B97D78F}"/>
              </a:ext>
            </a:extLst>
          </p:cNvPr>
          <p:cNvCxnSpPr>
            <a:cxnSpLocks/>
          </p:cNvCxnSpPr>
          <p:nvPr/>
        </p:nvCxnSpPr>
        <p:spPr>
          <a:xfrm>
            <a:off x="8137204" y="1632596"/>
            <a:ext cx="60212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4C523FF8-7994-7DFF-4EAB-F54402C057A0}"/>
              </a:ext>
            </a:extLst>
          </p:cNvPr>
          <p:cNvCxnSpPr>
            <a:cxnSpLocks/>
          </p:cNvCxnSpPr>
          <p:nvPr/>
        </p:nvCxnSpPr>
        <p:spPr>
          <a:xfrm flipV="1">
            <a:off x="8739325" y="835070"/>
            <a:ext cx="0" cy="778689"/>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72F24972-3A08-7DAF-301A-DB891C566947}"/>
              </a:ext>
            </a:extLst>
          </p:cNvPr>
          <p:cNvCxnSpPr>
            <a:cxnSpLocks/>
          </p:cNvCxnSpPr>
          <p:nvPr/>
        </p:nvCxnSpPr>
        <p:spPr>
          <a:xfrm>
            <a:off x="8148670" y="3258952"/>
            <a:ext cx="1022029"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661A7154-5802-10EE-CF87-D421E1EA6F87}"/>
              </a:ext>
            </a:extLst>
          </p:cNvPr>
          <p:cNvCxnSpPr>
            <a:cxnSpLocks/>
          </p:cNvCxnSpPr>
          <p:nvPr/>
        </p:nvCxnSpPr>
        <p:spPr>
          <a:xfrm>
            <a:off x="2801061" y="4822378"/>
            <a:ext cx="0" cy="345963"/>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A18EEF35-994A-D5E5-88C0-9ECF709AFBD4}"/>
              </a:ext>
            </a:extLst>
          </p:cNvPr>
          <p:cNvCxnSpPr>
            <a:cxnSpLocks/>
          </p:cNvCxnSpPr>
          <p:nvPr/>
        </p:nvCxnSpPr>
        <p:spPr>
          <a:xfrm>
            <a:off x="2848194" y="5134001"/>
            <a:ext cx="2797405"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DF50235B-CBBB-8C65-9EC4-6C5087780288}"/>
              </a:ext>
            </a:extLst>
          </p:cNvPr>
          <p:cNvCxnSpPr>
            <a:cxnSpLocks/>
          </p:cNvCxnSpPr>
          <p:nvPr/>
        </p:nvCxnSpPr>
        <p:spPr>
          <a:xfrm>
            <a:off x="5645599" y="3040981"/>
            <a:ext cx="0" cy="209302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152" name="直線コネクタ 151">
            <a:extLst>
              <a:ext uri="{FF2B5EF4-FFF2-40B4-BE49-F238E27FC236}">
                <a16:creationId xmlns:a16="http://schemas.microsoft.com/office/drawing/2014/main" id="{EBEFD994-281E-B84C-D45E-7D318F504C89}"/>
              </a:ext>
            </a:extLst>
          </p:cNvPr>
          <p:cNvCxnSpPr>
            <a:cxnSpLocks/>
          </p:cNvCxnSpPr>
          <p:nvPr/>
        </p:nvCxnSpPr>
        <p:spPr>
          <a:xfrm>
            <a:off x="4820598" y="3746119"/>
            <a:ext cx="1006685"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5" name="直線コネクタ 214">
            <a:extLst>
              <a:ext uri="{FF2B5EF4-FFF2-40B4-BE49-F238E27FC236}">
                <a16:creationId xmlns:a16="http://schemas.microsoft.com/office/drawing/2014/main" id="{DF73939D-A543-6EBE-543D-6C0716FDED50}"/>
              </a:ext>
            </a:extLst>
          </p:cNvPr>
          <p:cNvCxnSpPr>
            <a:cxnSpLocks/>
          </p:cNvCxnSpPr>
          <p:nvPr/>
        </p:nvCxnSpPr>
        <p:spPr>
          <a:xfrm>
            <a:off x="4819274" y="1434845"/>
            <a:ext cx="592161" cy="0"/>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cxnSp>
        <p:nvCxnSpPr>
          <p:cNvPr id="218" name="直線コネクタ 217">
            <a:extLst>
              <a:ext uri="{FF2B5EF4-FFF2-40B4-BE49-F238E27FC236}">
                <a16:creationId xmlns:a16="http://schemas.microsoft.com/office/drawing/2014/main" id="{97705FF5-CC0B-116C-5B3E-33F65DAF7FF1}"/>
              </a:ext>
            </a:extLst>
          </p:cNvPr>
          <p:cNvCxnSpPr>
            <a:cxnSpLocks/>
          </p:cNvCxnSpPr>
          <p:nvPr/>
        </p:nvCxnSpPr>
        <p:spPr>
          <a:xfrm>
            <a:off x="5411435" y="835070"/>
            <a:ext cx="0" cy="571871"/>
          </a:xfrm>
          <a:prstGeom prst="line">
            <a:avLst/>
          </a:prstGeom>
          <a:ln w="28575">
            <a:solidFill>
              <a:schemeClr val="accent4"/>
            </a:solidFill>
            <a:prstDash val="lgDash"/>
          </a:ln>
        </p:spPr>
        <p:style>
          <a:lnRef idx="1">
            <a:schemeClr val="accent1"/>
          </a:lnRef>
          <a:fillRef idx="0">
            <a:schemeClr val="accent1"/>
          </a:fillRef>
          <a:effectRef idx="0">
            <a:schemeClr val="accent1"/>
          </a:effectRef>
          <a:fontRef idx="minor">
            <a:schemeClr val="tx1"/>
          </a:fontRef>
        </p:style>
      </p:cxnSp>
      <p:sp>
        <p:nvSpPr>
          <p:cNvPr id="241" name="テキスト ボックス 240">
            <a:extLst>
              <a:ext uri="{FF2B5EF4-FFF2-40B4-BE49-F238E27FC236}">
                <a16:creationId xmlns:a16="http://schemas.microsoft.com/office/drawing/2014/main" id="{528F01B8-AF14-47B9-DCA0-14CEEDC09136}"/>
              </a:ext>
            </a:extLst>
          </p:cNvPr>
          <p:cNvSpPr txBox="1"/>
          <p:nvPr/>
        </p:nvSpPr>
        <p:spPr>
          <a:xfrm>
            <a:off x="1" y="367589"/>
            <a:ext cx="3136550"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個別メニューの継続可否判断</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１）</a:t>
            </a:r>
          </a:p>
        </p:txBody>
      </p:sp>
      <p:grpSp>
        <p:nvGrpSpPr>
          <p:cNvPr id="13" name="グループ化 12">
            <a:extLst>
              <a:ext uri="{FF2B5EF4-FFF2-40B4-BE49-F238E27FC236}">
                <a16:creationId xmlns:a16="http://schemas.microsoft.com/office/drawing/2014/main" id="{E7DB20C9-04D1-2E34-006D-60CE0A7326AD}"/>
              </a:ext>
            </a:extLst>
          </p:cNvPr>
          <p:cNvGrpSpPr/>
          <p:nvPr/>
        </p:nvGrpSpPr>
        <p:grpSpPr>
          <a:xfrm>
            <a:off x="9115521" y="2886133"/>
            <a:ext cx="800219" cy="1200895"/>
            <a:chOff x="9153456" y="3021190"/>
            <a:chExt cx="800219" cy="1200895"/>
          </a:xfrm>
        </p:grpSpPr>
        <p:sp>
          <p:nvSpPr>
            <p:cNvPr id="242" name="角丸四角形 38">
              <a:extLst>
                <a:ext uri="{FF2B5EF4-FFF2-40B4-BE49-F238E27FC236}">
                  <a16:creationId xmlns:a16="http://schemas.microsoft.com/office/drawing/2014/main" id="{F605F3C3-5862-2BC9-2F65-672F11D998E6}"/>
                </a:ext>
              </a:extLst>
            </p:cNvPr>
            <p:cNvSpPr/>
            <p:nvPr/>
          </p:nvSpPr>
          <p:spPr>
            <a:xfrm>
              <a:off x="9222989" y="3021190"/>
              <a:ext cx="661519" cy="1099198"/>
            </a:xfrm>
            <a:prstGeom prst="roundRect">
              <a:avLst>
                <a:gd name="adj" fmla="val 13390"/>
              </a:avLst>
            </a:prstGeom>
            <a:solidFill>
              <a:schemeClr val="accent2"/>
            </a:solidFill>
          </p:spPr>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43" name="テキスト ボックス 242">
              <a:extLst>
                <a:ext uri="{FF2B5EF4-FFF2-40B4-BE49-F238E27FC236}">
                  <a16:creationId xmlns:a16="http://schemas.microsoft.com/office/drawing/2014/main" id="{F430EA68-043C-E88E-9CD6-7B21C6098D28}"/>
                </a:ext>
              </a:extLst>
            </p:cNvPr>
            <p:cNvSpPr txBox="1"/>
            <p:nvPr/>
          </p:nvSpPr>
          <p:spPr>
            <a:xfrm>
              <a:off x="9153456" y="3098301"/>
              <a:ext cx="800219" cy="1123784"/>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メニュー</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継続不可</a:t>
              </a:r>
              <a:endPar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en-US" altLang="ja-JP"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５、６）</a:t>
              </a:r>
            </a:p>
          </p:txBody>
        </p:sp>
      </p:grpSp>
      <p:sp>
        <p:nvSpPr>
          <p:cNvPr id="250" name="テキスト ボックス 249">
            <a:extLst>
              <a:ext uri="{FF2B5EF4-FFF2-40B4-BE49-F238E27FC236}">
                <a16:creationId xmlns:a16="http://schemas.microsoft.com/office/drawing/2014/main" id="{F88BEC64-86AF-01D5-601B-7D2A7229722D}"/>
              </a:ext>
            </a:extLst>
          </p:cNvPr>
          <p:cNvSpPr txBox="1"/>
          <p:nvPr/>
        </p:nvSpPr>
        <p:spPr>
          <a:xfrm>
            <a:off x="5970964" y="3659533"/>
            <a:ext cx="2872669"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事業全体</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７</a:t>
            </a:r>
            <a:r>
              <a:rPr kumimoji="1" lang="en-US" altLang="ja-JP" sz="12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の継続可否判断</a:t>
            </a:r>
          </a:p>
        </p:txBody>
      </p:sp>
      <p:sp>
        <p:nvSpPr>
          <p:cNvPr id="252" name="角丸四角形 6">
            <a:extLst>
              <a:ext uri="{FF2B5EF4-FFF2-40B4-BE49-F238E27FC236}">
                <a16:creationId xmlns:a16="http://schemas.microsoft.com/office/drawing/2014/main" id="{A2AD1F8F-BBC4-9EC8-4FB2-02E39283FE98}"/>
              </a:ext>
            </a:extLst>
          </p:cNvPr>
          <p:cNvSpPr/>
          <p:nvPr/>
        </p:nvSpPr>
        <p:spPr>
          <a:xfrm>
            <a:off x="6091525" y="4067078"/>
            <a:ext cx="2400316" cy="1158321"/>
          </a:xfrm>
          <a:prstGeom prst="roundRect">
            <a:avLst>
              <a:gd name="adj" fmla="val 9596"/>
            </a:avLst>
          </a:prstGeom>
          <a:noFill/>
          <a:ln w="38100">
            <a:solidFill>
              <a:srgbClr val="FF0000"/>
            </a:solidFill>
            <a:prstDash val="solid"/>
          </a:ln>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3" name="角丸四角形 51">
            <a:extLst>
              <a:ext uri="{FF2B5EF4-FFF2-40B4-BE49-F238E27FC236}">
                <a16:creationId xmlns:a16="http://schemas.microsoft.com/office/drawing/2014/main" id="{F0137CFC-97CE-8596-DA3F-00F4E429A7FD}"/>
              </a:ext>
            </a:extLst>
          </p:cNvPr>
          <p:cNvSpPr/>
          <p:nvPr/>
        </p:nvSpPr>
        <p:spPr>
          <a:xfrm>
            <a:off x="6458952" y="4413011"/>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％未満</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sp>
        <p:nvSpPr>
          <p:cNvPr id="254" name="角丸四角形 51">
            <a:extLst>
              <a:ext uri="{FF2B5EF4-FFF2-40B4-BE49-F238E27FC236}">
                <a16:creationId xmlns:a16="http://schemas.microsoft.com/office/drawing/2014/main" id="{D922D6AA-F834-E003-9569-F4A642609A14}"/>
              </a:ext>
            </a:extLst>
          </p:cNvPr>
          <p:cNvSpPr/>
          <p:nvPr/>
        </p:nvSpPr>
        <p:spPr>
          <a:xfrm>
            <a:off x="6450321" y="4812534"/>
            <a:ext cx="1682723" cy="302332"/>
          </a:xfrm>
          <a:prstGeom prst="roundRect">
            <a:avLst>
              <a:gd name="adj" fmla="val 17286"/>
            </a:avLst>
          </a:prstGeom>
          <a:solidFill>
            <a:schemeClr val="accent2">
              <a:lumMod val="20000"/>
              <a:lumOff val="80000"/>
            </a:schemeClr>
          </a:solidFill>
          <a:ln>
            <a:solidFill>
              <a:schemeClr val="accent3">
                <a:lumMod val="50000"/>
              </a:schemeClr>
            </a:solidFill>
          </a:ln>
        </p:spPr>
        <p:txBody>
          <a:bodyPr wrap="none" anchor="ctr"/>
          <a:lstStyle/>
          <a:p>
            <a:pPr marL="0" marR="0" lvl="0" indent="0" algn="ctr" defTabSz="591070" rtl="0" eaLnBrk="1" fontAlgn="auto" latinLnBrk="0" hangingPunct="1">
              <a:lnSpc>
                <a:spcPct val="130000"/>
              </a:lnSpc>
              <a:spcBef>
                <a:spcPts val="0"/>
              </a:spcBef>
              <a:spcAft>
                <a:spcPts val="796"/>
              </a:spcAft>
              <a:buClrTx/>
              <a:buSzTx/>
              <a:buFontTx/>
              <a:buNone/>
              <a:tabLst/>
              <a:defRPr/>
            </a:pPr>
            <a:r>
              <a:rPr lang="en-US" altLang="ja-JP" sz="1200" b="1" kern="0" spc="239" dirty="0">
                <a:latin typeface="Meiryo UI" panose="020B0604030504040204" pitchFamily="50" charset="-128"/>
                <a:ea typeface="Meiryo UI" panose="020B0604030504040204" pitchFamily="50" charset="-128"/>
                <a:cs typeface="Noto Sans CJK JP DemiLight" charset="-128"/>
              </a:rPr>
              <a:t>30</a:t>
            </a:r>
            <a:r>
              <a:rPr kumimoji="0" lang="ja-JP" altLang="en-US" sz="1200" b="1" i="0" u="none" strike="noStrike" kern="0" cap="none" spc="239" normalizeH="0" baseline="0" noProof="0" dirty="0">
                <a:ln>
                  <a:noFill/>
                </a:ln>
                <a:effectLst/>
                <a:uLnTx/>
                <a:uFillTx/>
                <a:latin typeface="Meiryo UI" panose="020B0604030504040204" pitchFamily="50" charset="-128"/>
                <a:ea typeface="Meiryo UI" panose="020B0604030504040204" pitchFamily="50" charset="-128"/>
                <a:cs typeface="Noto Sans CJK JP DemiLight" charset="-128"/>
              </a:rPr>
              <a:t>％以上</a:t>
            </a:r>
            <a:endParaRPr kumimoji="0" lang="ja-JP" altLang="en-US" sz="1200" b="1" i="0" u="none" strike="sngStrike" kern="0" cap="none" spc="239" normalizeH="0" noProof="0" dirty="0">
              <a:ln>
                <a:noFill/>
              </a:ln>
              <a:effectLst/>
              <a:uLnTx/>
              <a:uFillTx/>
              <a:latin typeface="Meiryo UI" panose="020B0604030504040204" pitchFamily="50" charset="-128"/>
              <a:ea typeface="Meiryo UI" panose="020B0604030504040204" pitchFamily="50" charset="-128"/>
              <a:cs typeface="Noto Sans CJK JP DemiLight" charset="-128"/>
            </a:endParaRPr>
          </a:p>
        </p:txBody>
      </p:sp>
      <p:cxnSp>
        <p:nvCxnSpPr>
          <p:cNvPr id="257" name="直線矢印コネクタ 256">
            <a:extLst>
              <a:ext uri="{FF2B5EF4-FFF2-40B4-BE49-F238E27FC236}">
                <a16:creationId xmlns:a16="http://schemas.microsoft.com/office/drawing/2014/main" id="{E352D6F8-70DF-C75E-FB48-6AC4E5882657}"/>
              </a:ext>
            </a:extLst>
          </p:cNvPr>
          <p:cNvCxnSpPr>
            <a:cxnSpLocks/>
            <a:stCxn id="253" idx="3"/>
          </p:cNvCxnSpPr>
          <p:nvPr/>
        </p:nvCxnSpPr>
        <p:spPr>
          <a:xfrm flipV="1">
            <a:off x="8141675" y="4557015"/>
            <a:ext cx="1207244" cy="7162"/>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64" name="直線矢印コネクタ 263">
            <a:extLst>
              <a:ext uri="{FF2B5EF4-FFF2-40B4-BE49-F238E27FC236}">
                <a16:creationId xmlns:a16="http://schemas.microsoft.com/office/drawing/2014/main" id="{814D3F99-2102-702B-6B4B-8BED5035AA57}"/>
              </a:ext>
            </a:extLst>
          </p:cNvPr>
          <p:cNvCxnSpPr>
            <a:cxnSpLocks/>
            <a:stCxn id="254" idx="3"/>
          </p:cNvCxnSpPr>
          <p:nvPr/>
        </p:nvCxnSpPr>
        <p:spPr>
          <a:xfrm>
            <a:off x="8133044" y="4963700"/>
            <a:ext cx="1179358" cy="176953"/>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65" name="テキスト ボックス 264">
            <a:extLst>
              <a:ext uri="{FF2B5EF4-FFF2-40B4-BE49-F238E27FC236}">
                <a16:creationId xmlns:a16="http://schemas.microsoft.com/office/drawing/2014/main" id="{005ABAE5-551B-606E-EA89-81C0470D8AF9}"/>
              </a:ext>
            </a:extLst>
          </p:cNvPr>
          <p:cNvSpPr txBox="1"/>
          <p:nvPr/>
        </p:nvSpPr>
        <p:spPr>
          <a:xfrm>
            <a:off x="9260563" y="4325696"/>
            <a:ext cx="615553" cy="71663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継続</a:t>
            </a:r>
          </a:p>
        </p:txBody>
      </p:sp>
      <p:sp>
        <p:nvSpPr>
          <p:cNvPr id="273" name="角丸四角形 38">
            <a:extLst>
              <a:ext uri="{FF2B5EF4-FFF2-40B4-BE49-F238E27FC236}">
                <a16:creationId xmlns:a16="http://schemas.microsoft.com/office/drawing/2014/main" id="{291733C8-C018-18F4-B218-9587F853BDD8}"/>
              </a:ext>
            </a:extLst>
          </p:cNvPr>
          <p:cNvSpPr/>
          <p:nvPr/>
        </p:nvSpPr>
        <p:spPr>
          <a:xfrm>
            <a:off x="9312402" y="4969907"/>
            <a:ext cx="531759" cy="649011"/>
          </a:xfrm>
          <a:prstGeom prst="rect">
            <a:avLst/>
          </a:prstGeom>
          <a:solidFill>
            <a:srgbClr val="FF0000"/>
          </a:solidFill>
        </p:spPr>
        <p:style>
          <a:lnRef idx="1">
            <a:schemeClr val="accent4"/>
          </a:lnRef>
          <a:fillRef idx="2">
            <a:schemeClr val="accent4"/>
          </a:fillRef>
          <a:effectRef idx="1">
            <a:schemeClr val="accent4"/>
          </a:effectRef>
          <a:fontRef idx="minor">
            <a:schemeClr val="dk1"/>
          </a:fontRef>
        </p:style>
        <p:txBody>
          <a:bodyPr vert="eaVert" anchor="ctr"/>
          <a:lstStyle/>
          <a:p>
            <a:pPr marL="0" marR="0" lvl="0" indent="0" algn="ctr" defTabSz="591070" rtl="0" eaLnBrk="1" fontAlgn="auto" latinLnBrk="0" hangingPunct="1">
              <a:lnSpc>
                <a:spcPct val="130000"/>
              </a:lnSpc>
              <a:spcBef>
                <a:spcPts val="0"/>
              </a:spcBef>
              <a:spcAft>
                <a:spcPts val="796"/>
              </a:spcAft>
              <a:buClrTx/>
              <a:buSzTx/>
              <a:buFontTx/>
              <a:buNone/>
              <a:tabLst/>
              <a:defRPr/>
            </a:pPr>
            <a:endParaRPr kumimoji="0" lang="ja-JP" altLang="en-US" sz="16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endParaRPr>
          </a:p>
        </p:txBody>
      </p:sp>
      <p:sp>
        <p:nvSpPr>
          <p:cNvPr id="272" name="テキスト ボックス 271">
            <a:extLst>
              <a:ext uri="{FF2B5EF4-FFF2-40B4-BE49-F238E27FC236}">
                <a16:creationId xmlns:a16="http://schemas.microsoft.com/office/drawing/2014/main" id="{076E6A83-4E1E-3D63-978B-3EFA63BA4162}"/>
              </a:ext>
            </a:extLst>
          </p:cNvPr>
          <p:cNvSpPr txBox="1"/>
          <p:nvPr/>
        </p:nvSpPr>
        <p:spPr>
          <a:xfrm>
            <a:off x="9270504" y="5064870"/>
            <a:ext cx="615553" cy="610317"/>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廃止</a:t>
            </a:r>
          </a:p>
        </p:txBody>
      </p:sp>
      <p:sp>
        <p:nvSpPr>
          <p:cNvPr id="281" name="テキスト ボックス 280">
            <a:extLst>
              <a:ext uri="{FF2B5EF4-FFF2-40B4-BE49-F238E27FC236}">
                <a16:creationId xmlns:a16="http://schemas.microsoft.com/office/drawing/2014/main" id="{B38AF5B2-121E-2F5D-38B7-A69179FC82BE}"/>
              </a:ext>
            </a:extLst>
          </p:cNvPr>
          <p:cNvSpPr txBox="1"/>
          <p:nvPr/>
        </p:nvSpPr>
        <p:spPr>
          <a:xfrm>
            <a:off x="-38010" y="5228900"/>
            <a:ext cx="9350412" cy="1629100"/>
          </a:xfrm>
          <a:prstGeom prst="rect">
            <a:avLst/>
          </a:prstGeom>
          <a:noFill/>
        </p:spPr>
        <p:txBody>
          <a:bodyPr wrap="square" rtlCol="0">
            <a:spAutoFit/>
          </a:bodyPr>
          <a:lstStyle/>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２月末時点で完了した実施回がない個別メニューや３月にのみ実施する個別メニューは、事業継続可否判断の対象外とする。なお、事業継続可否判断の対象外となるメニューは、６月末時点（最終実績報告時点）の実績が、「改善計画作成・委員会チェック」の基準に相当する場合は、改善計画を作成すること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メニューのアウトプット実績については、事業者側、求職者側の実績のいずれもが</a:t>
            </a:r>
            <a:r>
              <a:rPr kumimoji="1" lang="en-US" altLang="ja-JP" sz="800" b="1" dirty="0">
                <a:solidFill>
                  <a:prstClr val="black"/>
                </a:solidFill>
                <a:latin typeface="Meiryo UI" panose="020B0604030504040204" pitchFamily="50" charset="-128"/>
                <a:ea typeface="Meiryo UI" panose="020B0604030504040204" pitchFamily="50" charset="-128"/>
              </a:rPr>
              <a:t>5</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未満の場合に「</a:t>
            </a:r>
            <a:r>
              <a:rPr kumimoji="1" lang="en-US" altLang="ja-JP" sz="800" b="1" dirty="0">
                <a:solidFill>
                  <a:prstClr val="black"/>
                </a:solidFill>
                <a:latin typeface="Meiryo UI" panose="020B0604030504040204" pitchFamily="50" charset="-128"/>
                <a:ea typeface="Meiryo UI" panose="020B0604030504040204" pitchFamily="50" charset="-128"/>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％未満」に、いずれもが</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以上の場合に「</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以上」に、それぞれ該当するものとして取り扱うこととし、これら以外の場合は「</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70%</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未満」に該当するものとして取り扱う。</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改善計画は事業選抜・評価委員会による承認を得る必要があり、承認を得るまでは改善計画に係る個別メニュー（継続可否判断次第で「事業全体廃止」となる可能性がある場合はすべての個別メニュー）を実施することができ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４）継続不可の審査対象となった場合の継続可否判断においては、改善計画の内容のほか当該メニューの各種実績（アウトプット、アウトカム、アンケート満足度）等を総合的に勘案し判断する。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５）アウトカム実績０により継続不可の審査対象となり継続可否判断で「継続不可」とされた場合であって、６月末時点（最終実績報告時点）までにアウトカム実績が１以上となった場合は、「継続可」と同様の扱いとする（「当該個別メニュー継続不可」とはならない。）。</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６）事業費の削減や目標数の見直し等事業規模の縮小を条件として継続を認める場合がある（条件を受け入れられない場合は継続不可とする）。</a:t>
            </a: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ts val="11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７）事業全体とは、事業２年度目にアウトプット・アウトカム目標を設定したメニュー総数（ただし、事業継続可否の判断対象外メニューは除く）のことを指す。</a:t>
            </a:r>
          </a:p>
        </p:txBody>
      </p:sp>
      <p:sp>
        <p:nvSpPr>
          <p:cNvPr id="283" name="テキスト ボックス 282">
            <a:extLst>
              <a:ext uri="{FF2B5EF4-FFF2-40B4-BE49-F238E27FC236}">
                <a16:creationId xmlns:a16="http://schemas.microsoft.com/office/drawing/2014/main" id="{3CD5A326-009C-D026-86C2-B090450DACEC}"/>
              </a:ext>
            </a:extLst>
          </p:cNvPr>
          <p:cNvSpPr txBox="1"/>
          <p:nvPr/>
        </p:nvSpPr>
        <p:spPr>
          <a:xfrm>
            <a:off x="6371532" y="2503958"/>
            <a:ext cx="2097224"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継続不可の審査対象（</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４）</a:t>
            </a:r>
          </a:p>
        </p:txBody>
      </p:sp>
      <p:cxnSp>
        <p:nvCxnSpPr>
          <p:cNvPr id="288" name="直線矢印コネクタ 287">
            <a:extLst>
              <a:ext uri="{FF2B5EF4-FFF2-40B4-BE49-F238E27FC236}">
                <a16:creationId xmlns:a16="http://schemas.microsoft.com/office/drawing/2014/main" id="{7B1B7853-55C4-2142-5FAF-8B053CEEA5BB}"/>
              </a:ext>
            </a:extLst>
          </p:cNvPr>
          <p:cNvCxnSpPr>
            <a:cxnSpLocks/>
          </p:cNvCxnSpPr>
          <p:nvPr/>
        </p:nvCxnSpPr>
        <p:spPr>
          <a:xfrm flipH="1">
            <a:off x="8286548" y="3616707"/>
            <a:ext cx="866908" cy="368255"/>
          </a:xfrm>
          <a:prstGeom prst="straightConnector1">
            <a:avLst/>
          </a:prstGeom>
          <a:ln w="3810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10" name="テキスト ボックス 309">
            <a:extLst>
              <a:ext uri="{FF2B5EF4-FFF2-40B4-BE49-F238E27FC236}">
                <a16:creationId xmlns:a16="http://schemas.microsoft.com/office/drawing/2014/main" id="{D7CC7497-0AB6-3977-0FBC-7459BBA5257A}"/>
              </a:ext>
            </a:extLst>
          </p:cNvPr>
          <p:cNvSpPr txBox="1"/>
          <p:nvPr/>
        </p:nvSpPr>
        <p:spPr>
          <a:xfrm>
            <a:off x="747252" y="1227927"/>
            <a:ext cx="1072031"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Ａメニュー</a:t>
            </a:r>
          </a:p>
        </p:txBody>
      </p:sp>
      <p:sp>
        <p:nvSpPr>
          <p:cNvPr id="311" name="テキスト ボックス 310">
            <a:extLst>
              <a:ext uri="{FF2B5EF4-FFF2-40B4-BE49-F238E27FC236}">
                <a16:creationId xmlns:a16="http://schemas.microsoft.com/office/drawing/2014/main" id="{9418567F-1287-58DC-105D-9C1EFF018E52}"/>
              </a:ext>
            </a:extLst>
          </p:cNvPr>
          <p:cNvSpPr txBox="1"/>
          <p:nvPr/>
        </p:nvSpPr>
        <p:spPr>
          <a:xfrm>
            <a:off x="404619" y="3072857"/>
            <a:ext cx="1750380" cy="2616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Ｂ、Ｃメニュー（</a:t>
            </a:r>
            <a:r>
              <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p>
        </p:txBody>
      </p:sp>
      <p:cxnSp>
        <p:nvCxnSpPr>
          <p:cNvPr id="315" name="直線コネクタ 314">
            <a:extLst>
              <a:ext uri="{FF2B5EF4-FFF2-40B4-BE49-F238E27FC236}">
                <a16:creationId xmlns:a16="http://schemas.microsoft.com/office/drawing/2014/main" id="{5554641E-8658-3D4B-8775-AF33FC3B729B}"/>
              </a:ext>
            </a:extLst>
          </p:cNvPr>
          <p:cNvCxnSpPr>
            <a:cxnSpLocks/>
          </p:cNvCxnSpPr>
          <p:nvPr/>
        </p:nvCxnSpPr>
        <p:spPr>
          <a:xfrm>
            <a:off x="2624331" y="2215938"/>
            <a:ext cx="2919219"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51" name="角丸四角形 38">
            <a:extLst>
              <a:ext uri="{FF2B5EF4-FFF2-40B4-BE49-F238E27FC236}">
                <a16:creationId xmlns:a16="http://schemas.microsoft.com/office/drawing/2014/main" id="{DBF4EA31-7EC5-BEA4-7783-05B540478267}"/>
              </a:ext>
            </a:extLst>
          </p:cNvPr>
          <p:cNvSpPr/>
          <p:nvPr/>
        </p:nvSpPr>
        <p:spPr>
          <a:xfrm>
            <a:off x="6282410" y="3967310"/>
            <a:ext cx="1995383" cy="335612"/>
          </a:xfrm>
          <a:prstGeom prst="roundRect">
            <a:avLst>
              <a:gd name="adj" fmla="val 13390"/>
            </a:avLst>
          </a:prstGeom>
          <a:solidFill>
            <a:srgbClr val="FF0000"/>
          </a:solidFill>
          <a:ln>
            <a:solidFill>
              <a:srgbClr val="FF0000"/>
            </a:solidFill>
          </a:ln>
        </p:spPr>
        <p:txBody>
          <a:bodyPr vert="horz" anchor="ctr"/>
          <a:lstStyle/>
          <a:p>
            <a:pPr marL="0" marR="0" lvl="0" indent="0" algn="ctr" defTabSz="591070"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60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Noto Sans CJK JP DemiLight" charset="-128"/>
              </a:rPr>
              <a:t>継続不可メニューの割合</a:t>
            </a:r>
          </a:p>
        </p:txBody>
      </p:sp>
      <p:cxnSp>
        <p:nvCxnSpPr>
          <p:cNvPr id="29" name="直線コネクタ 28">
            <a:extLst>
              <a:ext uri="{FF2B5EF4-FFF2-40B4-BE49-F238E27FC236}">
                <a16:creationId xmlns:a16="http://schemas.microsoft.com/office/drawing/2014/main" id="{23441FC5-C4A8-EB6E-B76F-84F3F2FED68A}"/>
              </a:ext>
            </a:extLst>
          </p:cNvPr>
          <p:cNvCxnSpPr>
            <a:cxnSpLocks/>
          </p:cNvCxnSpPr>
          <p:nvPr/>
        </p:nvCxnSpPr>
        <p:spPr>
          <a:xfrm>
            <a:off x="4812783" y="4736800"/>
            <a:ext cx="832816" cy="0"/>
          </a:xfrm>
          <a:prstGeom prst="line">
            <a:avLst/>
          </a:prstGeom>
          <a:ln w="38100">
            <a:solidFill>
              <a:srgbClr val="C00000"/>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6EE733E-0E21-95DB-22AF-399AD7C8EA48}"/>
              </a:ext>
            </a:extLst>
          </p:cNvPr>
          <p:cNvCxnSpPr>
            <a:cxnSpLocks/>
          </p:cNvCxnSpPr>
          <p:nvPr/>
        </p:nvCxnSpPr>
        <p:spPr>
          <a:xfrm>
            <a:off x="4795539" y="4322558"/>
            <a:ext cx="1031744" cy="0"/>
          </a:xfrm>
          <a:prstGeom prst="line">
            <a:avLst/>
          </a:prstGeom>
          <a:ln w="28575">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34408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024CE727724F24E82983C4EBA1D224A" ma:contentTypeVersion="15" ma:contentTypeDescription="新しいドキュメントを作成します。" ma:contentTypeScope="" ma:versionID="fef8b2f770488050fc39352833edd017">
  <xsd:schema xmlns:xsd="http://www.w3.org/2001/XMLSchema" xmlns:xs="http://www.w3.org/2001/XMLSchema" xmlns:p="http://schemas.microsoft.com/office/2006/metadata/properties" xmlns:ns2="db658f94-4821-4f1d-84d9-a6fdbda61af7" xmlns:ns3="e0e86db0-997c-4cb6-bb34-f88ecb8e7e9c" targetNamespace="http://schemas.microsoft.com/office/2006/metadata/properties" ma:root="true" ma:fieldsID="888fad8c0c6cc12badd93860957654ae" ns2:_="" ns3:_="">
    <xsd:import namespace="db658f94-4821-4f1d-84d9-a6fdbda61af7"/>
    <xsd:import namespace="e0e86db0-997c-4cb6-bb34-f88ecb8e7e9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658f94-4821-4f1d-84d9-a6fdbda61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0e86db0-997c-4cb6-bb34-f88ecb8e7e9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d64d79f-490f-4319-9e7e-d23a27898a6f}" ma:internalName="TaxCatchAll" ma:showField="CatchAllData" ma:web="e0e86db0-997c-4cb6-bb34-f88ecb8e7e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b658f94-4821-4f1d-84d9-a6fdbda61af7">
      <Terms xmlns="http://schemas.microsoft.com/office/infopath/2007/PartnerControls"/>
    </lcf76f155ced4ddcb4097134ff3c332f>
    <TaxCatchAll xmlns="e0e86db0-997c-4cb6-bb34-f88ecb8e7e9c" xsi:nil="true"/>
    <_Flow_SignoffStatus xmlns="db658f94-4821-4f1d-84d9-a6fdbda61af7" xsi:nil="true"/>
  </documentManagement>
</p:properties>
</file>

<file path=customXml/itemProps1.xml><?xml version="1.0" encoding="utf-8"?>
<ds:datastoreItem xmlns:ds="http://schemas.openxmlformats.org/officeDocument/2006/customXml" ds:itemID="{3229C491-9658-4934-8694-84352B3FD428}"/>
</file>

<file path=customXml/itemProps2.xml><?xml version="1.0" encoding="utf-8"?>
<ds:datastoreItem xmlns:ds="http://schemas.openxmlformats.org/officeDocument/2006/customXml" ds:itemID="{9930797D-34ED-4F4F-8660-97CB651ECC15}"/>
</file>

<file path=customXml/itemProps3.xml><?xml version="1.0" encoding="utf-8"?>
<ds:datastoreItem xmlns:ds="http://schemas.openxmlformats.org/officeDocument/2006/customXml" ds:itemID="{9F26D16A-100D-4E96-9B1C-55F77E19A082}"/>
</file>

<file path=docProps/app.xml><?xml version="1.0" encoding="utf-8"?>
<Properties xmlns="http://schemas.openxmlformats.org/officeDocument/2006/extended-properties" xmlns:vt="http://schemas.openxmlformats.org/officeDocument/2006/docPropsVTypes">
  <Template>Office 2013 - 2022 Theme</Template>
  <Words>1211</Words>
  <PresentationFormat>A4 210 x 297 mm</PresentationFormat>
  <Paragraphs>102</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Meiryo</vt:lpstr>
      <vt:lpstr>Meiryo</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0x0101006024CE727724F24E82983C4EBA1D224A</vt:lpwstr>
  </property>
</Properties>
</file>