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4"/>
  </p:sldMasterIdLst>
  <p:notesMasterIdLst>
    <p:notesMasterId r:id="rId7"/>
  </p:notesMasterIdLst>
  <p:sldIdLst>
    <p:sldId id="471" r:id="rId5"/>
    <p:sldId id="472" r:id="rId6"/>
  </p:sldIdLst>
  <p:sldSz cx="7559675" cy="1069181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35D"/>
    <a:srgbClr val="CCECFF"/>
    <a:srgbClr val="E6F2A8"/>
    <a:srgbClr val="D3E869"/>
    <a:srgbClr val="005CAF"/>
    <a:srgbClr val="C9E5FF"/>
    <a:srgbClr val="FABF00"/>
    <a:srgbClr val="82AFD8"/>
    <a:srgbClr val="FFFFFF"/>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247B8A-AB6D-4B28-B073-C1AF7D4EAA20}" v="1" dt="2026-02-26T06:34:37.9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3156" y="48"/>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13"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0"/>
            <a:ext cx="3077518" cy="511570"/>
          </a:xfrm>
          <a:prstGeom prst="rect">
            <a:avLst/>
          </a:prstGeom>
        </p:spPr>
        <p:txBody>
          <a:bodyPr vert="horz" lIns="94629" tIns="47314" rIns="94629" bIns="47314"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4023302" y="0"/>
            <a:ext cx="3077518" cy="511570"/>
          </a:xfrm>
          <a:prstGeom prst="rect">
            <a:avLst/>
          </a:prstGeom>
        </p:spPr>
        <p:txBody>
          <a:bodyPr vert="horz" lIns="94629" tIns="47314" rIns="94629" bIns="47314"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2026/3/2</a:t>
            </a:fld>
            <a:endParaRPr lang="ja-JP" altLang="en-US"/>
          </a:p>
        </p:txBody>
      </p:sp>
      <p:sp>
        <p:nvSpPr>
          <p:cNvPr id="4" name="スライド イメージ プレースホルダ 3"/>
          <p:cNvSpPr>
            <a:spLocks noGrp="1" noRot="1" noChangeAspect="1"/>
          </p:cNvSpPr>
          <p:nvPr>
            <p:ph type="sldImg" idx="2"/>
          </p:nvPr>
        </p:nvSpPr>
        <p:spPr>
          <a:xfrm>
            <a:off x="2195513" y="768350"/>
            <a:ext cx="2713037" cy="3835400"/>
          </a:xfrm>
          <a:prstGeom prst="rect">
            <a:avLst/>
          </a:prstGeom>
          <a:noFill/>
          <a:ln w="12700">
            <a:solidFill>
              <a:prstClr val="black"/>
            </a:solidFill>
          </a:ln>
        </p:spPr>
        <p:txBody>
          <a:bodyPr vert="horz" lIns="94629" tIns="47314" rIns="94629" bIns="47314" rtlCol="0" anchor="ctr"/>
          <a:lstStyle/>
          <a:p>
            <a:pPr lvl="0"/>
            <a:endParaRPr lang="ja-JP" altLang="en-US" noProof="0"/>
          </a:p>
        </p:txBody>
      </p:sp>
      <p:sp>
        <p:nvSpPr>
          <p:cNvPr id="5" name="ノート プレースホルダ 4"/>
          <p:cNvSpPr>
            <a:spLocks noGrp="1"/>
          </p:cNvSpPr>
          <p:nvPr>
            <p:ph type="body" sz="quarter" idx="3"/>
          </p:nvPr>
        </p:nvSpPr>
        <p:spPr>
          <a:xfrm>
            <a:off x="710582" y="4860730"/>
            <a:ext cx="5681317" cy="4604126"/>
          </a:xfrm>
          <a:prstGeom prst="rect">
            <a:avLst/>
          </a:prstGeom>
        </p:spPr>
        <p:txBody>
          <a:bodyPr vert="horz" lIns="94629" tIns="47314" rIns="94629" bIns="47314"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3" y="9719822"/>
            <a:ext cx="3077518" cy="511569"/>
          </a:xfrm>
          <a:prstGeom prst="rect">
            <a:avLst/>
          </a:prstGeom>
        </p:spPr>
        <p:txBody>
          <a:bodyPr vert="horz" lIns="94629" tIns="47314" rIns="94629" bIns="47314"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4023302" y="9719822"/>
            <a:ext cx="3077518" cy="511569"/>
          </a:xfrm>
          <a:prstGeom prst="rect">
            <a:avLst/>
          </a:prstGeom>
        </p:spPr>
        <p:txBody>
          <a:bodyPr vert="horz" lIns="94629" tIns="47314" rIns="94629" bIns="47314"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5513" y="768350"/>
            <a:ext cx="2713037" cy="38354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4000140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5513" y="768350"/>
            <a:ext cx="2713037" cy="38354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2</a:t>
            </a:fld>
            <a:endParaRPr lang="ja-JP" altLang="en-US">
              <a:solidFill>
                <a:prstClr val="black"/>
              </a:solidFill>
            </a:endParaRPr>
          </a:p>
        </p:txBody>
      </p:sp>
    </p:spTree>
    <p:extLst>
      <p:ext uri="{BB962C8B-B14F-4D97-AF65-F5344CB8AC3E}">
        <p14:creationId xmlns:p14="http://schemas.microsoft.com/office/powerpoint/2010/main" val="244031413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 Id="rId3" Target="https://www.startup-roudou.mhlw.go.jp/support_1.html" TargetMode="External" Type="http://schemas.openxmlformats.org/officeDocument/2006/relationships/hyperlink"/><Relationship Id="rId4" Target="../media/image9.png" Type="http://schemas.openxmlformats.org/officeDocument/2006/relationships/image"/><Relationship Id="rId5" Target="../media/image10.png" Type="http://schemas.openxmlformats.org/officeDocument/2006/relationships/image"/><Relationship Id="rId6" Target="../media/image11.png" Type="http://schemas.openxmlformats.org/officeDocument/2006/relationships/image"/><Relationship Id="rId7" Target="https://www.mhlw.go.jp/stf/seisakunitsuite/bunya/koyou_roudou/roudoukijun/location.html" TargetMode="External" Type="http://schemas.openxmlformats.org/officeDocument/2006/relationships/hyperlink"/><Relationship Id="rId8" Target="https://www.startup-roudou.mhlw.go.jp/support.html"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図 37">
            <a:extLst>
              <a:ext uri="{FF2B5EF4-FFF2-40B4-BE49-F238E27FC236}">
                <a16:creationId xmlns:a16="http://schemas.microsoft.com/office/drawing/2014/main" id="{71ABEC70-7142-20EA-A143-0DB3F7C5CBAD}"/>
              </a:ext>
            </a:extLst>
          </p:cNvPr>
          <p:cNvPicPr>
            <a:picLocks noChangeAspect="1"/>
          </p:cNvPicPr>
          <p:nvPr/>
        </p:nvPicPr>
        <p:blipFill rotWithShape="1">
          <a:blip r:embed="rId3"/>
          <a:srcRect t="12923"/>
          <a:stretch/>
        </p:blipFill>
        <p:spPr>
          <a:xfrm>
            <a:off x="-13200" y="1282469"/>
            <a:ext cx="7572873" cy="1990617"/>
          </a:xfrm>
          <a:prstGeom prst="rect">
            <a:avLst/>
          </a:prstGeom>
        </p:spPr>
      </p:pic>
      <p:pic>
        <p:nvPicPr>
          <p:cNvPr id="73" name="図 72">
            <a:extLst>
              <a:ext uri="{FF2B5EF4-FFF2-40B4-BE49-F238E27FC236}">
                <a16:creationId xmlns:a16="http://schemas.microsoft.com/office/drawing/2014/main" id="{DAC96060-F4DE-C337-BF89-4B204F7D826C}"/>
              </a:ext>
            </a:extLst>
          </p:cNvPr>
          <p:cNvPicPr>
            <a:picLocks noChangeAspect="1"/>
          </p:cNvPicPr>
          <p:nvPr/>
        </p:nvPicPr>
        <p:blipFill rotWithShape="1">
          <a:blip r:embed="rId4">
            <a:extLst>
              <a:ext uri="{28A0092B-C50C-407E-A947-70E740481C1C}">
                <a14:useLocalDpi xmlns:a14="http://schemas.microsoft.com/office/drawing/2010/main" val="0"/>
              </a:ext>
            </a:extLst>
          </a:blip>
          <a:srcRect l="5276" t="21080" r="5990" b="19415"/>
          <a:stretch/>
        </p:blipFill>
        <p:spPr>
          <a:xfrm>
            <a:off x="377341" y="6216125"/>
            <a:ext cx="2976534" cy="697088"/>
          </a:xfrm>
          <a:prstGeom prst="rect">
            <a:avLst/>
          </a:prstGeom>
          <a:solidFill>
            <a:srgbClr val="92D050"/>
          </a:solidFill>
        </p:spPr>
      </p:pic>
      <p:sp>
        <p:nvSpPr>
          <p:cNvPr id="104" name="正方形/長方形 103">
            <a:extLst>
              <a:ext uri="{FF2B5EF4-FFF2-40B4-BE49-F238E27FC236}">
                <a16:creationId xmlns:a16="http://schemas.microsoft.com/office/drawing/2014/main" id="{34D611D6-2FEA-5AE8-AB0F-0CCA85F1B3AF}"/>
              </a:ext>
            </a:extLst>
          </p:cNvPr>
          <p:cNvSpPr/>
          <p:nvPr/>
        </p:nvSpPr>
        <p:spPr>
          <a:xfrm>
            <a:off x="395288" y="3635616"/>
            <a:ext cx="6767535" cy="2438166"/>
          </a:xfrm>
          <a:prstGeom prst="rect">
            <a:avLst/>
          </a:prstGeom>
          <a:solidFill>
            <a:srgbClr val="CCECFF"/>
          </a:solidFill>
          <a:ln>
            <a:solidFill>
              <a:srgbClr val="E4E2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ltLang="ja-JP" sz="1600" b="1" i="1"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3636CE91-9F0C-DC34-15C6-B887478E5B5F}"/>
              </a:ext>
            </a:extLst>
          </p:cNvPr>
          <p:cNvSpPr/>
          <p:nvPr/>
        </p:nvSpPr>
        <p:spPr>
          <a:xfrm>
            <a:off x="-2245" y="0"/>
            <a:ext cx="7564164" cy="1310613"/>
          </a:xfrm>
          <a:prstGeom prst="rect">
            <a:avLst/>
          </a:prstGeom>
          <a:solidFill>
            <a:srgbClr val="005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2200" b="1" spc="200" dirty="0">
                <a:latin typeface="BIZ UDPゴシック" panose="020B0400000000000000" pitchFamily="50" charset="-128"/>
                <a:ea typeface="BIZ UDPゴシック" panose="020B0400000000000000" pitchFamily="50" charset="-128"/>
              </a:rPr>
              <a:t>労働条件ポータルサイト「確かめよう労働条件」から</a:t>
            </a:r>
            <a:br>
              <a:rPr lang="ja-JP" altLang="en-US" sz="2200" b="1" spc="200" dirty="0">
                <a:latin typeface="BIZ UDPゴシック" panose="020B0400000000000000" pitchFamily="50" charset="-128"/>
                <a:ea typeface="BIZ UDPゴシック" panose="020B0400000000000000" pitchFamily="50" charset="-128"/>
              </a:rPr>
            </a:br>
            <a:r>
              <a:rPr lang="ja-JP" altLang="en-US" sz="3200" b="1" spc="200" dirty="0">
                <a:solidFill>
                  <a:srgbClr val="F9E35D"/>
                </a:solidFill>
                <a:latin typeface="BIZ UDPゴシック" panose="020B0400000000000000" pitchFamily="50" charset="-128"/>
                <a:ea typeface="BIZ UDPゴシック" panose="020B0400000000000000" pitchFamily="50" charset="-128"/>
              </a:rPr>
              <a:t>電子申請</a:t>
            </a:r>
            <a:r>
              <a:rPr lang="ja-JP" altLang="en-US" sz="2400" b="1" spc="200" dirty="0">
                <a:latin typeface="BIZ UDPゴシック" panose="020B0400000000000000" pitchFamily="50" charset="-128"/>
                <a:ea typeface="BIZ UDPゴシック" panose="020B0400000000000000" pitchFamily="50" charset="-128"/>
              </a:rPr>
              <a:t>ができるようになりました</a:t>
            </a:r>
            <a:r>
              <a:rPr lang="en-US" altLang="ja-JP" sz="2400" b="1" spc="200" dirty="0">
                <a:latin typeface="BIZ UDPゴシック" panose="020B0400000000000000" pitchFamily="50" charset="-128"/>
                <a:ea typeface="BIZ UDPゴシック" panose="020B0400000000000000" pitchFamily="50" charset="-128"/>
              </a:rPr>
              <a:t>!!</a:t>
            </a:r>
            <a:endParaRPr lang="ja-JP" altLang="en-US" sz="2400" b="1" spc="200" dirty="0">
              <a:latin typeface="BIZ UDPゴシック" panose="020B0400000000000000" pitchFamily="50" charset="-128"/>
              <a:ea typeface="BIZ UDPゴシック" panose="020B0400000000000000" pitchFamily="50" charset="-128"/>
            </a:endParaRPr>
          </a:p>
        </p:txBody>
      </p:sp>
      <p:pic>
        <p:nvPicPr>
          <p:cNvPr id="36" name="Picture 4">
            <a:extLst>
              <a:ext uri="{FF2B5EF4-FFF2-40B4-BE49-F238E27FC236}">
                <a16:creationId xmlns:a16="http://schemas.microsoft.com/office/drawing/2014/main" id="{DED2364D-D926-7590-2761-41D8B84D866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6440" t="16522" r="8183" b="19219"/>
          <a:stretch/>
        </p:blipFill>
        <p:spPr bwMode="auto">
          <a:xfrm>
            <a:off x="229658" y="6742547"/>
            <a:ext cx="3197995" cy="3406200"/>
          </a:xfrm>
          <a:prstGeom prst="rect">
            <a:avLst/>
          </a:prstGeom>
          <a:noFill/>
          <a:extLst>
            <a:ext uri="{909E8E84-426E-40DD-AFC4-6F175D3DCCD1}">
              <a14:hiddenFill xmlns:a14="http://schemas.microsoft.com/office/drawing/2010/main">
                <a:solidFill>
                  <a:srgbClr val="FFFFFF"/>
                </a:solidFill>
              </a14:hiddenFill>
            </a:ext>
          </a:extLst>
        </p:spPr>
      </p:pic>
      <p:pic>
        <p:nvPicPr>
          <p:cNvPr id="37" name="図 36">
            <a:extLst>
              <a:ext uri="{FF2B5EF4-FFF2-40B4-BE49-F238E27FC236}">
                <a16:creationId xmlns:a16="http://schemas.microsoft.com/office/drawing/2014/main" id="{4E538741-2C3E-07CE-02DB-29EEB7BAE8F1}"/>
              </a:ext>
            </a:extLst>
          </p:cNvPr>
          <p:cNvPicPr>
            <a:picLocks noChangeAspect="1"/>
          </p:cNvPicPr>
          <p:nvPr/>
        </p:nvPicPr>
        <p:blipFill rotWithShape="1">
          <a:blip r:embed="rId6"/>
          <a:srcRect l="1402" t="8871" r="1354" b="29106"/>
          <a:stretch/>
        </p:blipFill>
        <p:spPr>
          <a:xfrm>
            <a:off x="474819" y="6979386"/>
            <a:ext cx="2790784" cy="1633622"/>
          </a:xfrm>
          <a:prstGeom prst="rect">
            <a:avLst/>
          </a:prstGeom>
        </p:spPr>
      </p:pic>
      <p:sp>
        <p:nvSpPr>
          <p:cNvPr id="45" name="テキスト ボックス 44">
            <a:extLst>
              <a:ext uri="{FF2B5EF4-FFF2-40B4-BE49-F238E27FC236}">
                <a16:creationId xmlns:a16="http://schemas.microsoft.com/office/drawing/2014/main" id="{8C2ECB5A-219F-60F9-C8E9-B920C783F647}"/>
              </a:ext>
            </a:extLst>
          </p:cNvPr>
          <p:cNvSpPr txBox="1"/>
          <p:nvPr/>
        </p:nvSpPr>
        <p:spPr>
          <a:xfrm>
            <a:off x="2953718" y="10192154"/>
            <a:ext cx="4183334" cy="373571"/>
          </a:xfrm>
          <a:prstGeom prst="rect">
            <a:avLst/>
          </a:prstGeom>
          <a:noFill/>
        </p:spPr>
        <p:txBody>
          <a:bodyPr wrap="square" lIns="95637" tIns="47819" rIns="95637" bIns="47819" rtlCol="0">
            <a:spAutoFit/>
          </a:bodyPr>
          <a:lstStyle/>
          <a:p>
            <a:r>
              <a:rPr kumimoji="1" lang="ja-JP" altLang="en-US" b="1">
                <a:latin typeface="BIZ UDPゴシック" panose="020B0400000000000000" pitchFamily="50" charset="-128"/>
                <a:ea typeface="BIZ UDPゴシック" panose="020B0400000000000000" pitchFamily="50" charset="-128"/>
              </a:rPr>
              <a:t>都道府県労働局・労働基準監督署</a:t>
            </a:r>
          </a:p>
        </p:txBody>
      </p:sp>
      <p:grpSp>
        <p:nvGrpSpPr>
          <p:cNvPr id="131" name="グループ化 130">
            <a:extLst>
              <a:ext uri="{FF2B5EF4-FFF2-40B4-BE49-F238E27FC236}">
                <a16:creationId xmlns:a16="http://schemas.microsoft.com/office/drawing/2014/main" id="{6C22957C-C5B7-9663-8ED6-A6AD448854C3}"/>
              </a:ext>
            </a:extLst>
          </p:cNvPr>
          <p:cNvGrpSpPr/>
          <p:nvPr/>
        </p:nvGrpSpPr>
        <p:grpSpPr>
          <a:xfrm>
            <a:off x="3701064" y="9717956"/>
            <a:ext cx="2397012" cy="394383"/>
            <a:chOff x="3591111" y="9280713"/>
            <a:chExt cx="2397012" cy="394383"/>
          </a:xfrm>
        </p:grpSpPr>
        <p:cxnSp>
          <p:nvCxnSpPr>
            <p:cNvPr id="66" name="直線コネクタ 65">
              <a:extLst>
                <a:ext uri="{FF2B5EF4-FFF2-40B4-BE49-F238E27FC236}">
                  <a16:creationId xmlns:a16="http://schemas.microsoft.com/office/drawing/2014/main" id="{5BA61F96-F0D7-6849-2FB0-52BE344358A9}"/>
                </a:ext>
              </a:extLst>
            </p:cNvPr>
            <p:cNvCxnSpPr>
              <a:cxnSpLocks/>
              <a:stCxn id="70" idx="5"/>
            </p:cNvCxnSpPr>
            <p:nvPr/>
          </p:nvCxnSpPr>
          <p:spPr>
            <a:xfrm flipH="1">
              <a:off x="5263651" y="9489915"/>
              <a:ext cx="119765" cy="27799"/>
            </a:xfrm>
            <a:prstGeom prst="line">
              <a:avLst/>
            </a:prstGeom>
            <a:noFill/>
            <a:ln w="28575" cap="flat" cmpd="sng" algn="ctr">
              <a:solidFill>
                <a:sysClr val="window" lastClr="FFFFFF"/>
              </a:solidFill>
              <a:prstDash val="solid"/>
            </a:ln>
            <a:effectLst>
              <a:outerShdw blurRad="50800" dist="38100" algn="l" rotWithShape="0">
                <a:prstClr val="black">
                  <a:alpha val="40000"/>
                </a:prstClr>
              </a:outerShdw>
            </a:effectLst>
          </p:spPr>
        </p:cxnSp>
        <p:sp>
          <p:nvSpPr>
            <p:cNvPr id="67" name="正方形/長方形 66">
              <a:extLst>
                <a:ext uri="{FF2B5EF4-FFF2-40B4-BE49-F238E27FC236}">
                  <a16:creationId xmlns:a16="http://schemas.microsoft.com/office/drawing/2014/main" id="{B361501D-1150-0CDF-1D9B-981599727D24}"/>
                </a:ext>
              </a:extLst>
            </p:cNvPr>
            <p:cNvSpPr/>
            <p:nvPr/>
          </p:nvSpPr>
          <p:spPr>
            <a:xfrm>
              <a:off x="3591111" y="9280824"/>
              <a:ext cx="2289938" cy="362017"/>
            </a:xfrm>
            <a:prstGeom prst="rect">
              <a:avLst/>
            </a:prstGeom>
            <a:solidFill>
              <a:sysClr val="window" lastClr="FFFFFF"/>
            </a:solidFill>
            <a:ln w="6350" cap="flat" cmpd="sng" algn="ctr">
              <a:solidFill>
                <a:sysClr val="windowText" lastClr="000000"/>
              </a:solidFill>
              <a:prstDash val="solid"/>
            </a:ln>
            <a:effectLst>
              <a:outerShdw blurRad="50800" dist="38100" dir="18900000" algn="bl" rotWithShape="0">
                <a:prstClr val="black">
                  <a:alpha val="40000"/>
                </a:prstClr>
              </a:outerShdw>
            </a:effectLst>
          </p:spPr>
          <p:txBody>
            <a:bodyPr rot="0" spcFirstLastPara="0" vert="horz" wrap="square" lIns="100191" tIns="0" rIns="100191" bIns="0" numCol="1" spcCol="0" rtlCol="0" fromWordArt="0" anchor="ctr" anchorCtr="0" forceAA="0" compatLnSpc="1">
              <a:prstTxWarp prst="textNoShape">
                <a:avLst/>
              </a:prstTxWarp>
              <a:noAutofit/>
            </a:bodyPr>
            <a:lstStyle/>
            <a:p>
              <a:pPr>
                <a:spcAft>
                  <a:spcPts val="0"/>
                </a:spcAft>
              </a:pPr>
              <a:r>
                <a:rPr lang="ja-JP" altLang="en-US" sz="1200" b="1">
                  <a:effectLst/>
                  <a:latin typeface="BIZ UDPゴシック" panose="020B0400000000000000" pitchFamily="50" charset="-128"/>
                  <a:ea typeface="BIZ UDPゴシック" panose="020B0400000000000000" pitchFamily="50" charset="-128"/>
                  <a:cs typeface="ＭＳ Ｐゴシック"/>
                </a:rPr>
                <a:t>確かめよう労働条件</a:t>
              </a:r>
              <a:endParaRPr lang="ja-JP" sz="1200" b="1">
                <a:effectLst/>
                <a:latin typeface="BIZ UDPゴシック" panose="020B0400000000000000" pitchFamily="50" charset="-128"/>
                <a:ea typeface="BIZ UDPゴシック" panose="020B0400000000000000" pitchFamily="50" charset="-128"/>
                <a:cs typeface="ＭＳ Ｐゴシック"/>
              </a:endParaRPr>
            </a:p>
          </p:txBody>
        </p:sp>
        <p:sp>
          <p:nvSpPr>
            <p:cNvPr id="68" name="正方形/長方形 67">
              <a:extLst>
                <a:ext uri="{FF2B5EF4-FFF2-40B4-BE49-F238E27FC236}">
                  <a16:creationId xmlns:a16="http://schemas.microsoft.com/office/drawing/2014/main" id="{955BD179-EB0B-A553-DC09-B3121EFFAE1A}"/>
                </a:ext>
              </a:extLst>
            </p:cNvPr>
            <p:cNvSpPr/>
            <p:nvPr/>
          </p:nvSpPr>
          <p:spPr>
            <a:xfrm>
              <a:off x="5156834" y="9280713"/>
              <a:ext cx="732318" cy="362017"/>
            </a:xfrm>
            <a:prstGeom prst="rect">
              <a:avLst/>
            </a:prstGeom>
            <a:solidFill>
              <a:srgbClr val="5F5F5F"/>
            </a:solidFill>
            <a:ln w="25400" cap="flat" cmpd="sng" algn="ctr">
              <a:noFill/>
              <a:prstDash val="solid"/>
            </a:ln>
            <a:effectLst/>
          </p:spPr>
          <p:txBody>
            <a:bodyPr rot="0" spcFirstLastPara="0" vert="horz" wrap="square" lIns="100191" tIns="50095" rIns="100191" bIns="50095" numCol="1" spcCol="0" rtlCol="0" fromWordArt="0" anchor="ctr" anchorCtr="0" forceAA="0" compatLnSpc="1">
              <a:prstTxWarp prst="textNoShape">
                <a:avLst/>
              </a:prstTxWarp>
              <a:noAutofit/>
            </a:bodyPr>
            <a:lstStyle/>
            <a:p>
              <a:pPr>
                <a:spcAft>
                  <a:spcPts val="0"/>
                </a:spcAft>
              </a:pPr>
              <a:r>
                <a:rPr lang="en-US" sz="1200">
                  <a:effectLst/>
                  <a:latin typeface="BIZ UDPゴシック" panose="020B0400000000000000" pitchFamily="50" charset="-128"/>
                  <a:ea typeface="BIZ UDPゴシック" panose="020B0400000000000000" pitchFamily="50" charset="-128"/>
                  <a:cs typeface="ＭＳ Ｐゴシック"/>
                </a:rPr>
                <a:t> </a:t>
              </a:r>
              <a:endParaRPr lang="ja-JP" sz="1200">
                <a:effectLst/>
                <a:latin typeface="BIZ UDPゴシック" panose="020B0400000000000000" pitchFamily="50" charset="-128"/>
                <a:ea typeface="BIZ UDPゴシック" panose="020B0400000000000000" pitchFamily="50" charset="-128"/>
                <a:cs typeface="ＭＳ Ｐゴシック"/>
              </a:endParaRPr>
            </a:p>
          </p:txBody>
        </p:sp>
        <p:sp>
          <p:nvSpPr>
            <p:cNvPr id="69" name="テキスト ボックス 2">
              <a:extLst>
                <a:ext uri="{FF2B5EF4-FFF2-40B4-BE49-F238E27FC236}">
                  <a16:creationId xmlns:a16="http://schemas.microsoft.com/office/drawing/2014/main" id="{721EEF89-36C9-8C96-7557-1D695ACAF87A}"/>
                </a:ext>
              </a:extLst>
            </p:cNvPr>
            <p:cNvSpPr txBox="1">
              <a:spLocks noChangeArrowheads="1"/>
            </p:cNvSpPr>
            <p:nvPr/>
          </p:nvSpPr>
          <p:spPr bwMode="auto">
            <a:xfrm>
              <a:off x="5408243" y="9339872"/>
              <a:ext cx="579880" cy="335224"/>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100" b="1" kern="100">
                  <a:solidFill>
                    <a:srgbClr val="FFFFFF"/>
                  </a:solidFill>
                  <a:effectLst/>
                  <a:latin typeface="BIZ UDPゴシック" panose="020B0400000000000000" pitchFamily="50" charset="-128"/>
                  <a:ea typeface="BIZ UDPゴシック" panose="020B0400000000000000" pitchFamily="50" charset="-128"/>
                  <a:cs typeface="Times New Roman"/>
                </a:rPr>
                <a:t>検索</a:t>
              </a:r>
              <a:endParaRPr lang="ja-JP" sz="1400" kern="100">
                <a:effectLst/>
                <a:latin typeface="BIZ UDPゴシック" panose="020B0400000000000000" pitchFamily="50" charset="-128"/>
                <a:ea typeface="BIZ UDPゴシック" panose="020B0400000000000000" pitchFamily="50" charset="-128"/>
                <a:cs typeface="Times New Roman"/>
              </a:endParaRPr>
            </a:p>
          </p:txBody>
        </p:sp>
        <p:sp>
          <p:nvSpPr>
            <p:cNvPr id="70" name="円/楕円 89">
              <a:extLst>
                <a:ext uri="{FF2B5EF4-FFF2-40B4-BE49-F238E27FC236}">
                  <a16:creationId xmlns:a16="http://schemas.microsoft.com/office/drawing/2014/main" id="{FCB2B619-BCFF-53F8-93C3-305C2A7B4690}"/>
                </a:ext>
              </a:extLst>
            </p:cNvPr>
            <p:cNvSpPr/>
            <p:nvPr/>
          </p:nvSpPr>
          <p:spPr>
            <a:xfrm>
              <a:off x="5238719" y="9350854"/>
              <a:ext cx="169523" cy="162920"/>
            </a:xfrm>
            <a:prstGeom prst="ellipse">
              <a:avLst/>
            </a:prstGeom>
            <a:solidFill>
              <a:srgbClr val="5F5F5F"/>
            </a:solidFill>
            <a:ln w="25400" cap="flat" cmpd="sng" algn="ctr">
              <a:solidFill>
                <a:sysClr val="window" lastClr="FFFFFF"/>
              </a:solidFill>
              <a:prstDash val="solid"/>
            </a:ln>
            <a:effectLst>
              <a:outerShdw blurRad="63500" dist="50800" dir="18900000" algn="bl" rotWithShape="0">
                <a:prstClr val="black">
                  <a:alpha val="40000"/>
                </a:prstClr>
              </a:outerShdw>
            </a:effectLst>
          </p:spPr>
          <p:txBody>
            <a:bodyPr rot="0" spcFirstLastPara="0" vert="horz" wrap="square" lIns="100191" tIns="50095" rIns="100191" bIns="50095" numCol="1" spcCol="0" rtlCol="0" fromWordArt="0" anchor="ctr" anchorCtr="0" forceAA="0" compatLnSpc="1">
              <a:prstTxWarp prst="textNoShape">
                <a:avLst/>
              </a:prstTxWarp>
              <a:noAutofit/>
            </a:bodyPr>
            <a:lstStyle/>
            <a:p>
              <a:endParaRPr lang="ja-JP" altLang="en-US">
                <a:latin typeface="BIZ UDPゴシック" panose="020B0400000000000000" pitchFamily="50" charset="-128"/>
                <a:ea typeface="BIZ UDPゴシック" panose="020B0400000000000000" pitchFamily="50" charset="-128"/>
              </a:endParaRPr>
            </a:p>
          </p:txBody>
        </p:sp>
        <p:cxnSp>
          <p:nvCxnSpPr>
            <p:cNvPr id="71" name="直線コネクタ 70">
              <a:extLst>
                <a:ext uri="{FF2B5EF4-FFF2-40B4-BE49-F238E27FC236}">
                  <a16:creationId xmlns:a16="http://schemas.microsoft.com/office/drawing/2014/main" id="{65DFF681-D434-E624-0DA2-41CF47033402}"/>
                </a:ext>
              </a:extLst>
            </p:cNvPr>
            <p:cNvCxnSpPr>
              <a:cxnSpLocks/>
            </p:cNvCxnSpPr>
            <p:nvPr/>
          </p:nvCxnSpPr>
          <p:spPr>
            <a:xfrm>
              <a:off x="5337691" y="9513774"/>
              <a:ext cx="42894" cy="96231"/>
            </a:xfrm>
            <a:prstGeom prst="line">
              <a:avLst/>
            </a:prstGeom>
            <a:noFill/>
            <a:ln w="34925" cap="flat" cmpd="sng" algn="ctr">
              <a:solidFill>
                <a:schemeClr val="bg1"/>
              </a:solidFill>
              <a:prstDash val="solid"/>
            </a:ln>
            <a:effectLst/>
          </p:spPr>
        </p:cxnSp>
      </p:grpSp>
      <p:sp>
        <p:nvSpPr>
          <p:cNvPr id="96" name="テキスト ボックス 95">
            <a:extLst>
              <a:ext uri="{FF2B5EF4-FFF2-40B4-BE49-F238E27FC236}">
                <a16:creationId xmlns:a16="http://schemas.microsoft.com/office/drawing/2014/main" id="{9C8FEAF8-D468-A8FE-188E-294E2DB7A34A}"/>
              </a:ext>
            </a:extLst>
          </p:cNvPr>
          <p:cNvSpPr txBox="1"/>
          <p:nvPr/>
        </p:nvSpPr>
        <p:spPr>
          <a:xfrm>
            <a:off x="3594672" y="8918216"/>
            <a:ext cx="2503404" cy="738664"/>
          </a:xfrm>
          <a:prstGeom prst="rect">
            <a:avLst/>
          </a:prstGeom>
          <a:noFill/>
        </p:spPr>
        <p:txBody>
          <a:bodyPr wrap="square" rtlCol="0">
            <a:spAutoFit/>
          </a:bodyPr>
          <a:lstStyle/>
          <a:p>
            <a:pPr defTabSz="914400">
              <a:defRPr/>
            </a:pPr>
            <a:r>
              <a:rPr kumimoji="1" lang="ja-JP" altLang="en-US"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以下のとおり検索いただき、</a:t>
            </a:r>
            <a:endParaRPr kumimoji="1" lang="en-US" altLang="ja-JP"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a:p>
            <a:pPr defTabSz="914400">
              <a:defRPr/>
            </a:pPr>
            <a:r>
              <a:rPr kumimoji="1" lang="ja-JP" altLang="en-US"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ウェブサイトにアクセスして</a:t>
            </a:r>
            <a:endParaRPr kumimoji="1" lang="en-US" altLang="ja-JP"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a:p>
            <a:pPr defTabSz="914400">
              <a:defRPr/>
            </a:pPr>
            <a:r>
              <a:rPr kumimoji="1" lang="ja-JP" altLang="en-US"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ご利用ください</a:t>
            </a:r>
            <a:r>
              <a:rPr kumimoji="1" lang="ja-JP" altLang="en-US" sz="12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a:t>
            </a:r>
            <a:endParaRPr lang="ja-JP" altLang="en-US" sz="2400" b="1" spc="100">
              <a:solidFill>
                <a:schemeClr val="tx1"/>
              </a:solidFill>
              <a:latin typeface="BIZ UDPゴシック" panose="020B0400000000000000" pitchFamily="50" charset="-128"/>
              <a:ea typeface="BIZ UDPゴシック" panose="020B0400000000000000" pitchFamily="50" charset="-128"/>
            </a:endParaRPr>
          </a:p>
        </p:txBody>
      </p:sp>
      <p:grpSp>
        <p:nvGrpSpPr>
          <p:cNvPr id="117" name="グループ化 116">
            <a:extLst>
              <a:ext uri="{FF2B5EF4-FFF2-40B4-BE49-F238E27FC236}">
                <a16:creationId xmlns:a16="http://schemas.microsoft.com/office/drawing/2014/main" id="{A9109A88-0F53-8781-6840-A2F4B273BCEB}"/>
              </a:ext>
            </a:extLst>
          </p:cNvPr>
          <p:cNvGrpSpPr/>
          <p:nvPr/>
        </p:nvGrpSpPr>
        <p:grpSpPr>
          <a:xfrm>
            <a:off x="506673" y="3993262"/>
            <a:ext cx="6567984" cy="423194"/>
            <a:chOff x="437694" y="3272109"/>
            <a:chExt cx="6850680" cy="423194"/>
          </a:xfrm>
        </p:grpSpPr>
        <p:sp>
          <p:nvSpPr>
            <p:cNvPr id="98" name="角丸四角形 36">
              <a:extLst>
                <a:ext uri="{FF2B5EF4-FFF2-40B4-BE49-F238E27FC236}">
                  <a16:creationId xmlns:a16="http://schemas.microsoft.com/office/drawing/2014/main" id="{C3A8C608-4B6A-E54E-7D00-E39CBAD3D133}"/>
                </a:ext>
              </a:extLst>
            </p:cNvPr>
            <p:cNvSpPr/>
            <p:nvPr/>
          </p:nvSpPr>
          <p:spPr>
            <a:xfrm>
              <a:off x="437694" y="3272110"/>
              <a:ext cx="390874" cy="42319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500" b="1" spc="150">
                  <a:latin typeface="BIZ UDPゴシック" panose="020B0400000000000000" pitchFamily="50" charset="-128"/>
                  <a:ea typeface="BIZ UDPゴシック" panose="020B0400000000000000" pitchFamily="50" charset="-128"/>
                </a:rPr>
                <a:t>1</a:t>
              </a:r>
              <a:endParaRPr kumimoji="1" lang="ja-JP" altLang="en-US" sz="1500" b="1" spc="150">
                <a:latin typeface="BIZ UDPゴシック" panose="020B0400000000000000" pitchFamily="50" charset="-128"/>
                <a:ea typeface="BIZ UDPゴシック" panose="020B0400000000000000" pitchFamily="50" charset="-128"/>
              </a:endParaRPr>
            </a:p>
          </p:txBody>
        </p:sp>
        <p:sp>
          <p:nvSpPr>
            <p:cNvPr id="101" name="テキスト ボックス 100">
              <a:extLst>
                <a:ext uri="{FF2B5EF4-FFF2-40B4-BE49-F238E27FC236}">
                  <a16:creationId xmlns:a16="http://schemas.microsoft.com/office/drawing/2014/main" id="{EA17445D-A1C3-F1C9-74DC-9DEF7705CBFC}"/>
                </a:ext>
              </a:extLst>
            </p:cNvPr>
            <p:cNvSpPr txBox="1"/>
            <p:nvPr/>
          </p:nvSpPr>
          <p:spPr>
            <a:xfrm>
              <a:off x="828568" y="3272109"/>
              <a:ext cx="6459806" cy="391197"/>
            </a:xfrm>
            <a:prstGeom prst="rect">
              <a:avLst/>
            </a:prstGeom>
            <a:solidFill>
              <a:schemeClr val="bg1"/>
            </a:solidFill>
          </p:spPr>
          <p:txBody>
            <a:bodyPr wrap="square" rtlCol="0">
              <a:spAutoFit/>
            </a:bodyPr>
            <a:lstStyle/>
            <a:p>
              <a:pPr marL="0" marR="0" lvl="0" indent="0" algn="l"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内容の異なる協定等の一括届出機能　</a:t>
              </a:r>
              <a:r>
                <a:rPr kumimoji="1" lang="ja-JP" altLang="en-US" sz="1500" b="1" u="none" strike="noStrike" kern="1200" cap="none" spc="15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　　　　</a:t>
              </a:r>
              <a:endParaRPr kumimoji="1" lang="en-US" altLang="ja-JP"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grpSp>
        <p:nvGrpSpPr>
          <p:cNvPr id="118" name="グループ化 117">
            <a:extLst>
              <a:ext uri="{FF2B5EF4-FFF2-40B4-BE49-F238E27FC236}">
                <a16:creationId xmlns:a16="http://schemas.microsoft.com/office/drawing/2014/main" id="{068FACF7-CE40-5872-9F80-8E6C16AA81FD}"/>
              </a:ext>
            </a:extLst>
          </p:cNvPr>
          <p:cNvGrpSpPr/>
          <p:nvPr/>
        </p:nvGrpSpPr>
        <p:grpSpPr>
          <a:xfrm>
            <a:off x="506673" y="4511422"/>
            <a:ext cx="6567984" cy="423194"/>
            <a:chOff x="437694" y="3272109"/>
            <a:chExt cx="6850680" cy="423194"/>
          </a:xfrm>
        </p:grpSpPr>
        <p:sp>
          <p:nvSpPr>
            <p:cNvPr id="119" name="角丸四角形 36">
              <a:extLst>
                <a:ext uri="{FF2B5EF4-FFF2-40B4-BE49-F238E27FC236}">
                  <a16:creationId xmlns:a16="http://schemas.microsoft.com/office/drawing/2014/main" id="{3E874D5E-E33E-4CD6-24C9-5DC79DED8F37}"/>
                </a:ext>
              </a:extLst>
            </p:cNvPr>
            <p:cNvSpPr/>
            <p:nvPr/>
          </p:nvSpPr>
          <p:spPr>
            <a:xfrm>
              <a:off x="437694" y="3272110"/>
              <a:ext cx="390874" cy="42319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spc="150">
                  <a:latin typeface="BIZ UDPゴシック" panose="020B0400000000000000" pitchFamily="50" charset="-128"/>
                  <a:ea typeface="BIZ UDPゴシック" panose="020B0400000000000000" pitchFamily="50" charset="-128"/>
                </a:rPr>
                <a:t>２</a:t>
              </a:r>
            </a:p>
          </p:txBody>
        </p:sp>
        <p:sp>
          <p:nvSpPr>
            <p:cNvPr id="120" name="テキスト ボックス 119">
              <a:extLst>
                <a:ext uri="{FF2B5EF4-FFF2-40B4-BE49-F238E27FC236}">
                  <a16:creationId xmlns:a16="http://schemas.microsoft.com/office/drawing/2014/main" id="{B08827A9-B14E-2B5E-A3D5-A411A7E1DFD4}"/>
                </a:ext>
              </a:extLst>
            </p:cNvPr>
            <p:cNvSpPr txBox="1"/>
            <p:nvPr/>
          </p:nvSpPr>
          <p:spPr>
            <a:xfrm>
              <a:off x="828568" y="3272109"/>
              <a:ext cx="6459806" cy="391197"/>
            </a:xfrm>
            <a:prstGeom prst="rect">
              <a:avLst/>
            </a:prstGeom>
            <a:solidFill>
              <a:schemeClr val="bg1"/>
            </a:solidFill>
          </p:spPr>
          <p:txBody>
            <a:bodyPr wrap="square" rIns="0" rtlCol="0">
              <a:spAutoFit/>
            </a:bodyPr>
            <a:lstStyle/>
            <a:p>
              <a:pPr marL="0" marR="0" lvl="0" indent="0" algn="l"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本社一括届出のＣＳＶファイル自動作成機能　</a:t>
              </a:r>
              <a:endParaRPr kumimoji="1" lang="en-US" altLang="ja-JP"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grpSp>
        <p:nvGrpSpPr>
          <p:cNvPr id="121" name="グループ化 120">
            <a:extLst>
              <a:ext uri="{FF2B5EF4-FFF2-40B4-BE49-F238E27FC236}">
                <a16:creationId xmlns:a16="http://schemas.microsoft.com/office/drawing/2014/main" id="{6840BCA5-3BF0-5B75-7F9E-10AF1369DD16}"/>
              </a:ext>
            </a:extLst>
          </p:cNvPr>
          <p:cNvGrpSpPr/>
          <p:nvPr/>
        </p:nvGrpSpPr>
        <p:grpSpPr>
          <a:xfrm>
            <a:off x="506673" y="5046257"/>
            <a:ext cx="6567984" cy="423194"/>
            <a:chOff x="437694" y="3272109"/>
            <a:chExt cx="6850680" cy="423194"/>
          </a:xfrm>
        </p:grpSpPr>
        <p:sp>
          <p:nvSpPr>
            <p:cNvPr id="122" name="角丸四角形 36">
              <a:extLst>
                <a:ext uri="{FF2B5EF4-FFF2-40B4-BE49-F238E27FC236}">
                  <a16:creationId xmlns:a16="http://schemas.microsoft.com/office/drawing/2014/main" id="{E7CCFE6F-D7C7-6F01-58C9-4B47251A69EF}"/>
                </a:ext>
              </a:extLst>
            </p:cNvPr>
            <p:cNvSpPr/>
            <p:nvPr/>
          </p:nvSpPr>
          <p:spPr>
            <a:xfrm>
              <a:off x="437694" y="3272110"/>
              <a:ext cx="390874" cy="42319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spc="150">
                  <a:latin typeface="BIZ UDPゴシック" panose="020B0400000000000000" pitchFamily="50" charset="-128"/>
                  <a:ea typeface="BIZ UDPゴシック" panose="020B0400000000000000" pitchFamily="50" charset="-128"/>
                </a:rPr>
                <a:t>３</a:t>
              </a:r>
            </a:p>
          </p:txBody>
        </p:sp>
        <p:sp>
          <p:nvSpPr>
            <p:cNvPr id="123" name="テキスト ボックス 122">
              <a:extLst>
                <a:ext uri="{FF2B5EF4-FFF2-40B4-BE49-F238E27FC236}">
                  <a16:creationId xmlns:a16="http://schemas.microsoft.com/office/drawing/2014/main" id="{F9ED3DC9-4632-9366-F4EC-DCD62584FBDB}"/>
                </a:ext>
              </a:extLst>
            </p:cNvPr>
            <p:cNvSpPr txBox="1"/>
            <p:nvPr/>
          </p:nvSpPr>
          <p:spPr>
            <a:xfrm>
              <a:off x="828568" y="3272109"/>
              <a:ext cx="6459806" cy="391197"/>
            </a:xfrm>
            <a:prstGeom prst="rect">
              <a:avLst/>
            </a:prstGeom>
            <a:solidFill>
              <a:schemeClr val="bg1"/>
            </a:solidFill>
          </p:spPr>
          <p:txBody>
            <a:bodyPr wrap="square" rIns="0" rtlCol="0">
              <a:spAutoFit/>
            </a:bodyPr>
            <a:lstStyle/>
            <a:p>
              <a:pPr marL="0" marR="0" lvl="0" indent="0" algn="l"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届出先の労働基準監督署の自動選択機能　　　</a:t>
              </a:r>
              <a:endParaRPr kumimoji="1" lang="en-US" altLang="ja-JP"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grpSp>
        <p:nvGrpSpPr>
          <p:cNvPr id="124" name="グループ化 123">
            <a:extLst>
              <a:ext uri="{FF2B5EF4-FFF2-40B4-BE49-F238E27FC236}">
                <a16:creationId xmlns:a16="http://schemas.microsoft.com/office/drawing/2014/main" id="{CAE822A4-20A1-45A8-197C-D6C723511089}"/>
              </a:ext>
            </a:extLst>
          </p:cNvPr>
          <p:cNvGrpSpPr/>
          <p:nvPr/>
        </p:nvGrpSpPr>
        <p:grpSpPr>
          <a:xfrm>
            <a:off x="506673" y="5559359"/>
            <a:ext cx="6567984" cy="423194"/>
            <a:chOff x="437694" y="3272109"/>
            <a:chExt cx="6850680" cy="423194"/>
          </a:xfrm>
        </p:grpSpPr>
        <p:sp>
          <p:nvSpPr>
            <p:cNvPr id="125" name="角丸四角形 36">
              <a:extLst>
                <a:ext uri="{FF2B5EF4-FFF2-40B4-BE49-F238E27FC236}">
                  <a16:creationId xmlns:a16="http://schemas.microsoft.com/office/drawing/2014/main" id="{2C7BCD64-9DD2-BAF9-F0D1-AECD7370504D}"/>
                </a:ext>
              </a:extLst>
            </p:cNvPr>
            <p:cNvSpPr/>
            <p:nvPr/>
          </p:nvSpPr>
          <p:spPr>
            <a:xfrm>
              <a:off x="437694" y="3272110"/>
              <a:ext cx="390874" cy="42319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500" b="1" spc="150">
                  <a:latin typeface="BIZ UDPゴシック" panose="020B0400000000000000" pitchFamily="50" charset="-128"/>
                  <a:ea typeface="BIZ UDPゴシック" panose="020B0400000000000000" pitchFamily="50" charset="-128"/>
                </a:rPr>
                <a:t>４</a:t>
              </a:r>
            </a:p>
          </p:txBody>
        </p:sp>
        <p:sp>
          <p:nvSpPr>
            <p:cNvPr id="126" name="テキスト ボックス 125">
              <a:extLst>
                <a:ext uri="{FF2B5EF4-FFF2-40B4-BE49-F238E27FC236}">
                  <a16:creationId xmlns:a16="http://schemas.microsoft.com/office/drawing/2014/main" id="{E303E992-B2A8-4018-B888-3DD5C6852256}"/>
                </a:ext>
              </a:extLst>
            </p:cNvPr>
            <p:cNvSpPr txBox="1"/>
            <p:nvPr/>
          </p:nvSpPr>
          <p:spPr>
            <a:xfrm>
              <a:off x="828568" y="3272109"/>
              <a:ext cx="6459806" cy="391197"/>
            </a:xfrm>
            <a:prstGeom prst="rect">
              <a:avLst/>
            </a:prstGeom>
            <a:solidFill>
              <a:schemeClr val="bg1"/>
            </a:solidFill>
          </p:spPr>
          <p:txBody>
            <a:bodyPr wrap="square" rIns="0" rtlCol="0">
              <a:spAutoFit/>
            </a:bodyPr>
            <a:lstStyle/>
            <a:p>
              <a:pPr marL="0" marR="0" lvl="0" indent="0"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次回届出時のリマインド・複写機能　　　　　</a:t>
              </a:r>
              <a:endParaRPr kumimoji="1" lang="en-US" altLang="ja-JP" sz="1500" b="1" u="none" strike="noStrike" kern="1200" cap="none" spc="1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sp>
        <p:nvSpPr>
          <p:cNvPr id="128" name="矢印: 五方向 127">
            <a:extLst>
              <a:ext uri="{FF2B5EF4-FFF2-40B4-BE49-F238E27FC236}">
                <a16:creationId xmlns:a16="http://schemas.microsoft.com/office/drawing/2014/main" id="{59425EBA-0EEA-35F7-87CC-B3B15DD4079F}"/>
              </a:ext>
            </a:extLst>
          </p:cNvPr>
          <p:cNvSpPr/>
          <p:nvPr/>
        </p:nvSpPr>
        <p:spPr>
          <a:xfrm>
            <a:off x="395288" y="3340319"/>
            <a:ext cx="4892314" cy="55692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spc="300">
                <a:solidFill>
                  <a:schemeClr val="bg1"/>
                </a:solidFill>
                <a:latin typeface="BIZ UDPゴシック" panose="020B0400000000000000" pitchFamily="50" charset="-128"/>
                <a:ea typeface="BIZ UDPゴシック" panose="020B0400000000000000" pitchFamily="50" charset="-128"/>
                <a:cs typeface="Biome Light" panose="020B0502040204020203" pitchFamily="34" charset="0"/>
              </a:rPr>
              <a:t>「確かめよう労働条件」を使うと</a:t>
            </a:r>
            <a:endParaRPr kumimoji="1" lang="en-US" altLang="ja-JP" sz="1100" b="1" spc="300">
              <a:solidFill>
                <a:schemeClr val="bg1"/>
              </a:solidFill>
              <a:latin typeface="BIZ UDPゴシック" panose="020B0400000000000000" pitchFamily="50" charset="-128"/>
              <a:ea typeface="BIZ UDPゴシック" panose="020B0400000000000000" pitchFamily="50" charset="-128"/>
              <a:cs typeface="Biome Light" panose="020B0502040204020203" pitchFamily="34" charset="0"/>
            </a:endParaRPr>
          </a:p>
          <a:p>
            <a:pPr algn="ctr">
              <a:spcBef>
                <a:spcPts val="100"/>
              </a:spcBef>
            </a:pPr>
            <a:r>
              <a:rPr kumimoji="1" lang="en-US" altLang="ja-JP" sz="1600" b="1" spc="300">
                <a:solidFill>
                  <a:schemeClr val="bg1"/>
                </a:solidFill>
                <a:latin typeface="BIZ UDPゴシック" panose="020B0400000000000000" pitchFamily="50" charset="-128"/>
                <a:ea typeface="BIZ UDPゴシック" panose="020B0400000000000000" pitchFamily="50" charset="-128"/>
                <a:cs typeface="Biome Light" panose="020B0502040204020203" pitchFamily="34" charset="0"/>
              </a:rPr>
              <a:t>4</a:t>
            </a:r>
            <a:r>
              <a:rPr kumimoji="1" lang="ja-JP" altLang="en-US" sz="1600" b="1" spc="300">
                <a:solidFill>
                  <a:schemeClr val="bg1"/>
                </a:solidFill>
                <a:latin typeface="BIZ UDPゴシック" panose="020B0400000000000000" pitchFamily="50" charset="-128"/>
                <a:ea typeface="BIZ UDPゴシック" panose="020B0400000000000000" pitchFamily="50" charset="-128"/>
                <a:cs typeface="Biome Light" panose="020B0502040204020203" pitchFamily="34" charset="0"/>
              </a:rPr>
              <a:t>つの機能で電子申請が便利に！！</a:t>
            </a:r>
            <a:endParaRPr kumimoji="1" lang="ja-JP" altLang="en-US" sz="2000" b="1" spc="300">
              <a:solidFill>
                <a:schemeClr val="bg1"/>
              </a:solidFill>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129" name="テキスト ボックス 128">
            <a:extLst>
              <a:ext uri="{FF2B5EF4-FFF2-40B4-BE49-F238E27FC236}">
                <a16:creationId xmlns:a16="http://schemas.microsoft.com/office/drawing/2014/main" id="{D4D17243-9300-D0B8-DA1A-51333E79FC79}"/>
              </a:ext>
            </a:extLst>
          </p:cNvPr>
          <p:cNvSpPr txBox="1"/>
          <p:nvPr/>
        </p:nvSpPr>
        <p:spPr>
          <a:xfrm>
            <a:off x="4823724" y="3658761"/>
            <a:ext cx="2339099" cy="307777"/>
          </a:xfrm>
          <a:prstGeom prst="rect">
            <a:avLst/>
          </a:prstGeom>
          <a:noFill/>
        </p:spPr>
        <p:txBody>
          <a:bodyPr wrap="square" rtlCol="0">
            <a:spAutoFit/>
          </a:bodyPr>
          <a:lstStyle/>
          <a:p>
            <a:pPr algn="r" defTabSz="914400">
              <a:defRPr/>
            </a:pPr>
            <a:r>
              <a:rPr kumimoji="1" lang="ja-JP" altLang="en-US" sz="1400" b="1" i="0" u="none" strike="noStrike" kern="1200" cap="none" spc="10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 詳細は裏面へ</a:t>
            </a:r>
            <a:endParaRPr lang="ja-JP" altLang="en-US" sz="2400" b="1" spc="100">
              <a:solidFill>
                <a:schemeClr val="tx1"/>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EC9371A8-3376-9D43-EB02-695D98BBB68B}"/>
              </a:ext>
            </a:extLst>
          </p:cNvPr>
          <p:cNvSpPr txBox="1"/>
          <p:nvPr/>
        </p:nvSpPr>
        <p:spPr>
          <a:xfrm>
            <a:off x="5082407" y="3959518"/>
            <a:ext cx="1956038" cy="391197"/>
          </a:xfrm>
          <a:prstGeom prst="rect">
            <a:avLst/>
          </a:prstGeom>
          <a:noFill/>
        </p:spPr>
        <p:txBody>
          <a:bodyPr wrap="square" lIns="0" rIns="0" rtlCol="0">
            <a:spAutoFit/>
          </a:bodyPr>
          <a:lstStyle/>
          <a:p>
            <a:pPr marL="0" marR="0" lvl="0" indent="0" algn="dist"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作業負担を軽減！</a:t>
            </a:r>
            <a:endParaRPr kumimoji="1" lang="en-US" altLang="ja-JP"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3383286B-0A58-3629-BCF5-00CE64E2C713}"/>
              </a:ext>
            </a:extLst>
          </p:cNvPr>
          <p:cNvSpPr txBox="1"/>
          <p:nvPr/>
        </p:nvSpPr>
        <p:spPr>
          <a:xfrm>
            <a:off x="5076224" y="4470355"/>
            <a:ext cx="1962221" cy="391197"/>
          </a:xfrm>
          <a:prstGeom prst="rect">
            <a:avLst/>
          </a:prstGeom>
          <a:noFill/>
        </p:spPr>
        <p:txBody>
          <a:bodyPr wrap="square" lIns="0" rIns="0" rtlCol="0">
            <a:spAutoFit/>
          </a:bodyPr>
          <a:lstStyle/>
          <a:p>
            <a:pPr marL="0" marR="0" lvl="0" indent="0" algn="dist"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ファイル作成が不要！</a:t>
            </a:r>
            <a:endParaRPr kumimoji="1" lang="en-US" altLang="ja-JP"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17E4D567-3DFA-E08C-AF13-7426FD9A654C}"/>
              </a:ext>
            </a:extLst>
          </p:cNvPr>
          <p:cNvSpPr txBox="1"/>
          <p:nvPr/>
        </p:nvSpPr>
        <p:spPr>
          <a:xfrm>
            <a:off x="5075980" y="5001598"/>
            <a:ext cx="1962465" cy="391197"/>
          </a:xfrm>
          <a:prstGeom prst="rect">
            <a:avLst/>
          </a:prstGeom>
          <a:noFill/>
        </p:spPr>
        <p:txBody>
          <a:bodyPr wrap="square" lIns="0" rIns="0" rtlCol="0">
            <a:spAutoFit/>
          </a:bodyPr>
          <a:lstStyle/>
          <a:p>
            <a:pPr marL="0" marR="0" lvl="0" indent="0" algn="dist"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検索作業が不要！</a:t>
            </a:r>
            <a:endParaRPr kumimoji="1" lang="en-US" altLang="ja-JP"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7" name="テキスト ボックス 16">
            <a:extLst>
              <a:ext uri="{FF2B5EF4-FFF2-40B4-BE49-F238E27FC236}">
                <a16:creationId xmlns:a16="http://schemas.microsoft.com/office/drawing/2014/main" id="{87E513AA-CB78-6409-387C-D75FE95B57E5}"/>
              </a:ext>
            </a:extLst>
          </p:cNvPr>
          <p:cNvSpPr txBox="1"/>
          <p:nvPr/>
        </p:nvSpPr>
        <p:spPr>
          <a:xfrm>
            <a:off x="5083930" y="5547900"/>
            <a:ext cx="1954515" cy="391197"/>
          </a:xfrm>
          <a:prstGeom prst="rect">
            <a:avLst/>
          </a:prstGeom>
          <a:noFill/>
        </p:spPr>
        <p:txBody>
          <a:bodyPr wrap="square" lIns="0" rIns="0" rtlCol="0">
            <a:spAutoFit/>
          </a:bodyPr>
          <a:lstStyle/>
          <a:p>
            <a:pPr marL="0" marR="0" lvl="0" indent="0" algn="dist" defTabSz="914400" rtl="0" eaLnBrk="1" fontAlgn="auto" latinLnBrk="0" hangingPunct="1">
              <a:lnSpc>
                <a:spcPts val="2800"/>
              </a:lnSpc>
              <a:spcBef>
                <a:spcPts val="0"/>
              </a:spcBef>
              <a:spcAft>
                <a:spcPts val="0"/>
              </a:spcAft>
              <a:buClrTx/>
              <a:buSzTx/>
              <a:tabLst/>
              <a:defRPr/>
            </a:pPr>
            <a:r>
              <a:rPr kumimoji="1" lang="ja-JP" altLang="en-US" sz="1500" b="1"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ja-JP" altLang="en-US"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rPr>
              <a:t>次回届出を効率化！</a:t>
            </a:r>
            <a:endParaRPr kumimoji="1" lang="en-US" altLang="ja-JP" sz="1500" b="1" u="none" strike="noStrike" kern="1200" cap="none" spc="-50" normalizeH="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nvGrpSpPr>
          <p:cNvPr id="27" name="グループ化 26">
            <a:extLst>
              <a:ext uri="{FF2B5EF4-FFF2-40B4-BE49-F238E27FC236}">
                <a16:creationId xmlns:a16="http://schemas.microsoft.com/office/drawing/2014/main" id="{01DB243C-B7C7-7611-7FC7-942064B5E453}"/>
              </a:ext>
            </a:extLst>
          </p:cNvPr>
          <p:cNvGrpSpPr/>
          <p:nvPr/>
        </p:nvGrpSpPr>
        <p:grpSpPr>
          <a:xfrm>
            <a:off x="3330624" y="6501484"/>
            <a:ext cx="3401193" cy="2499301"/>
            <a:chOff x="3530592" y="5861136"/>
            <a:chExt cx="3401193" cy="2499301"/>
          </a:xfrm>
        </p:grpSpPr>
        <p:pic>
          <p:nvPicPr>
            <p:cNvPr id="29" name="Picture 6">
              <a:extLst>
                <a:ext uri="{FF2B5EF4-FFF2-40B4-BE49-F238E27FC236}">
                  <a16:creationId xmlns:a16="http://schemas.microsoft.com/office/drawing/2014/main" id="{0EEABD64-2AEC-8751-43DC-773B80E378A5}"/>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9586" t="26089" r="4958" b="34065"/>
            <a:stretch/>
          </p:blipFill>
          <p:spPr bwMode="auto">
            <a:xfrm>
              <a:off x="3530592" y="5861136"/>
              <a:ext cx="3401193" cy="2499301"/>
            </a:xfrm>
            <a:prstGeom prst="rect">
              <a:avLst/>
            </a:prstGeom>
            <a:noFill/>
            <a:extLst>
              <a:ext uri="{909E8E84-426E-40DD-AFC4-6F175D3DCCD1}">
                <a14:hiddenFill xmlns:a14="http://schemas.microsoft.com/office/drawing/2010/main">
                  <a:solidFill>
                    <a:srgbClr val="FFFFFF"/>
                  </a:solidFill>
                </a14:hiddenFill>
              </a:ext>
            </a:extLst>
          </p:spPr>
        </p:pic>
        <p:sp>
          <p:nvSpPr>
            <p:cNvPr id="95" name="テキスト ボックス 94">
              <a:extLst>
                <a:ext uri="{FF2B5EF4-FFF2-40B4-BE49-F238E27FC236}">
                  <a16:creationId xmlns:a16="http://schemas.microsoft.com/office/drawing/2014/main" id="{1750844D-4C99-2561-6924-EDF30871C395}"/>
                </a:ext>
              </a:extLst>
            </p:cNvPr>
            <p:cNvSpPr txBox="1"/>
            <p:nvPr/>
          </p:nvSpPr>
          <p:spPr>
            <a:xfrm>
              <a:off x="3909654" y="6824626"/>
              <a:ext cx="2468900" cy="991682"/>
            </a:xfrm>
            <a:prstGeom prst="rect">
              <a:avLst/>
            </a:prstGeom>
            <a:noFill/>
          </p:spPr>
          <p:txBody>
            <a:bodyPr wrap="square" rtlCol="0">
              <a:spAutoFit/>
            </a:bodyPr>
            <a:lstStyle/>
            <a:p>
              <a:pPr marL="0" marR="0" lvl="0" indent="0" algn="l" defTabSz="914400" rtl="0" eaLnBrk="1" fontAlgn="auto" latinLnBrk="0" hangingPunct="1">
                <a:lnSpc>
                  <a:spcPct val="110000"/>
                </a:lnSpc>
                <a:spcAft>
                  <a:spcPts val="30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36</a:t>
              </a: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協定届</a:t>
              </a:r>
              <a:endPar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10000"/>
                </a:lnSpc>
                <a:spcAft>
                  <a:spcPts val="30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a:t>
              </a:r>
              <a:r>
                <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1</a:t>
              </a: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年単位の変形労働時間制　</a:t>
              </a:r>
              <a:endPar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10000"/>
                </a:lnSpc>
                <a:spcAft>
                  <a:spcPts val="300"/>
                </a:spcAft>
                <a:buClrTx/>
                <a:buSzTx/>
                <a:buFontTx/>
                <a:buNone/>
                <a:tabLst/>
                <a:defRPr/>
              </a:pPr>
              <a:r>
                <a:rPr kumimoji="1" lang="ja-JP" altLang="en-US" sz="1200" b="1">
                  <a:solidFill>
                    <a:prstClr val="black"/>
                  </a:solidFill>
                  <a:latin typeface="BIZ UDPゴシック" panose="020B0400000000000000" pitchFamily="50" charset="-128"/>
                  <a:ea typeface="BIZ UDPゴシック" panose="020B0400000000000000" pitchFamily="50" charset="-128"/>
                </a:rPr>
                <a:t>　</a:t>
              </a: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に関する協定届</a:t>
              </a:r>
              <a:endPar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10000"/>
                </a:lnSpc>
                <a:spcAft>
                  <a:spcPts val="30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◇就業規則（変更）届</a:t>
              </a:r>
              <a:endParaRPr kumimoji="1" lang="en-US" altLang="ja-JP" sz="1200" b="1" i="0" u="none" strike="noStrike" kern="1200" cap="none" spc="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71615BD6-FDE2-C3BC-DB77-09B9DB7C4154}"/>
                </a:ext>
              </a:extLst>
            </p:cNvPr>
            <p:cNvSpPr/>
            <p:nvPr/>
          </p:nvSpPr>
          <p:spPr>
            <a:xfrm>
              <a:off x="3987838" y="6540893"/>
              <a:ext cx="1934204" cy="141545"/>
            </a:xfrm>
            <a:prstGeom prst="rect">
              <a:avLst/>
            </a:prstGeom>
            <a:solidFill>
              <a:srgbClr val="E6F2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sp>
          <p:nvSpPr>
            <p:cNvPr id="132" name="テキスト ボックス 131">
              <a:extLst>
                <a:ext uri="{FF2B5EF4-FFF2-40B4-BE49-F238E27FC236}">
                  <a16:creationId xmlns:a16="http://schemas.microsoft.com/office/drawing/2014/main" id="{67D1FADE-8F9D-FF3F-5280-2A7EB84EB575}"/>
                </a:ext>
              </a:extLst>
            </p:cNvPr>
            <p:cNvSpPr txBox="1"/>
            <p:nvPr/>
          </p:nvSpPr>
          <p:spPr>
            <a:xfrm>
              <a:off x="4122901" y="6389521"/>
              <a:ext cx="179914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rPr>
                <a:t>対象手続</a:t>
              </a:r>
              <a:endParaRPr kumimoji="1" lang="en-US" altLang="ja-JP" sz="1400" b="1" i="0" u="none" strike="noStrike" kern="1200" cap="none" spc="300" normalizeH="0" baseline="0" noProof="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grpSp>
      <p:grpSp>
        <p:nvGrpSpPr>
          <p:cNvPr id="3" name="グループ化 2">
            <a:extLst>
              <a:ext uri="{FF2B5EF4-FFF2-40B4-BE49-F238E27FC236}">
                <a16:creationId xmlns:a16="http://schemas.microsoft.com/office/drawing/2014/main" id="{F69E0E1E-0186-A853-2915-181EB58610FD}"/>
              </a:ext>
            </a:extLst>
          </p:cNvPr>
          <p:cNvGrpSpPr/>
          <p:nvPr/>
        </p:nvGrpSpPr>
        <p:grpSpPr>
          <a:xfrm>
            <a:off x="377341" y="13545869"/>
            <a:ext cx="3434514" cy="1405979"/>
            <a:chOff x="2555701" y="9778003"/>
            <a:chExt cx="2232248" cy="913810"/>
          </a:xfrm>
        </p:grpSpPr>
        <p:pic>
          <p:nvPicPr>
            <p:cNvPr id="4" name="図 3">
              <a:extLst>
                <a:ext uri="{FF2B5EF4-FFF2-40B4-BE49-F238E27FC236}">
                  <a16:creationId xmlns:a16="http://schemas.microsoft.com/office/drawing/2014/main" id="{CB917CB8-3AB4-A6BC-7286-DB55C4B34F5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55701" y="9882743"/>
              <a:ext cx="2160240" cy="709169"/>
            </a:xfrm>
            <a:prstGeom prst="rect">
              <a:avLst/>
            </a:prstGeom>
          </p:spPr>
        </p:pic>
        <p:sp>
          <p:nvSpPr>
            <p:cNvPr id="5" name="正方形/長方形 4">
              <a:extLst>
                <a:ext uri="{FF2B5EF4-FFF2-40B4-BE49-F238E27FC236}">
                  <a16:creationId xmlns:a16="http://schemas.microsoft.com/office/drawing/2014/main" id="{DE5BA823-BCFA-0B28-9801-63A10E8EEAB4}"/>
                </a:ext>
              </a:extLst>
            </p:cNvPr>
            <p:cNvSpPr/>
            <p:nvPr/>
          </p:nvSpPr>
          <p:spPr>
            <a:xfrm>
              <a:off x="2555701" y="9778003"/>
              <a:ext cx="2232248" cy="9138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46527" rtl="0" eaLnBrk="1" fontAlgn="auto" latinLnBrk="0" hangingPunct="1">
                <a:lnSpc>
                  <a:spcPct val="100000"/>
                </a:lnSpc>
                <a:spcBef>
                  <a:spcPts val="0"/>
                </a:spcBef>
                <a:spcAft>
                  <a:spcPts val="0"/>
                </a:spcAft>
                <a:buClrTx/>
                <a:buSzTx/>
                <a:buFontTx/>
                <a:buNone/>
                <a:tabLst/>
                <a:defRPr/>
              </a:pPr>
              <a:endParaRPr kumimoji="1" lang="ja-JP" altLang="en-US" sz="2545" b="0" i="0" u="none" strike="noStrike" kern="1200" cap="none" spc="0" normalizeH="0" baseline="0" noProof="0">
                <a:ln>
                  <a:noFill/>
                </a:ln>
                <a:solidFill>
                  <a:srgbClr val="FFFFFF"/>
                </a:solidFill>
                <a:effectLst/>
                <a:uLnTx/>
                <a:uFillTx/>
                <a:latin typeface="BIZ UDPゴシック"/>
                <a:ea typeface="BIZ UDPゴシック"/>
                <a:cs typeface="+mn-cs"/>
              </a:endParaRPr>
            </a:p>
          </p:txBody>
        </p:sp>
      </p:grpSp>
      <p:pic>
        <p:nvPicPr>
          <p:cNvPr id="23" name="図 22" descr="黒い背景と白い文字&#10;&#10;AI によって生成されたコンテンツは間違っている可能性があります。">
            <a:extLst>
              <a:ext uri="{FF2B5EF4-FFF2-40B4-BE49-F238E27FC236}">
                <a16:creationId xmlns:a16="http://schemas.microsoft.com/office/drawing/2014/main" id="{CFC89946-E954-DF1C-2F62-A1E8BAE9579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13371" y="10120704"/>
            <a:ext cx="1894024" cy="484161"/>
          </a:xfrm>
          <a:prstGeom prst="rect">
            <a:avLst/>
          </a:prstGeom>
        </p:spPr>
      </p:pic>
      <p:pic>
        <p:nvPicPr>
          <p:cNvPr id="9" name="図 8">
            <a:extLst>
              <a:ext uri="{FF2B5EF4-FFF2-40B4-BE49-F238E27FC236}">
                <a16:creationId xmlns:a16="http://schemas.microsoft.com/office/drawing/2014/main" id="{D41EFCAA-B904-6F51-7F53-C76720FEB038}"/>
              </a:ext>
            </a:extLst>
          </p:cNvPr>
          <p:cNvPicPr>
            <a:picLocks noChangeAspect="1"/>
          </p:cNvPicPr>
          <p:nvPr/>
        </p:nvPicPr>
        <p:blipFill>
          <a:blip r:embed="rId10"/>
          <a:stretch>
            <a:fillRect/>
          </a:stretch>
        </p:blipFill>
        <p:spPr>
          <a:xfrm>
            <a:off x="6371487" y="9143318"/>
            <a:ext cx="1050468" cy="1027124"/>
          </a:xfrm>
          <a:prstGeom prst="rect">
            <a:avLst/>
          </a:prstGeom>
        </p:spPr>
      </p:pic>
      <p:sp>
        <p:nvSpPr>
          <p:cNvPr id="11" name="吹き出し: 角を丸めた四角形 10">
            <a:extLst>
              <a:ext uri="{FF2B5EF4-FFF2-40B4-BE49-F238E27FC236}">
                <a16:creationId xmlns:a16="http://schemas.microsoft.com/office/drawing/2014/main" id="{E8CE2F5E-BB80-5BEB-D51B-D45DB47B9B89}"/>
              </a:ext>
            </a:extLst>
          </p:cNvPr>
          <p:cNvSpPr/>
          <p:nvPr/>
        </p:nvSpPr>
        <p:spPr>
          <a:xfrm>
            <a:off x="6066039" y="6273606"/>
            <a:ext cx="1461597" cy="868592"/>
          </a:xfrm>
          <a:prstGeom prst="wedgeRoundRectCallout">
            <a:avLst>
              <a:gd name="adj1" fmla="val -31193"/>
              <a:gd name="adj2" fmla="val 80026"/>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kumimoji="1" lang="ja-JP" altLang="en-US" sz="1200">
                <a:solidFill>
                  <a:sysClr val="windowText" lastClr="000000"/>
                </a:solidFill>
              </a:rPr>
              <a:t>建設業、自動車運転者、医師の</a:t>
            </a:r>
            <a:r>
              <a:rPr kumimoji="1" lang="en-US" altLang="ja-JP" sz="1200">
                <a:solidFill>
                  <a:sysClr val="windowText" lastClr="000000"/>
                </a:solidFill>
              </a:rPr>
              <a:t>36</a:t>
            </a:r>
            <a:r>
              <a:rPr kumimoji="1" lang="ja-JP" altLang="en-US" sz="1200">
                <a:solidFill>
                  <a:sysClr val="windowText" lastClr="000000"/>
                </a:solidFill>
              </a:rPr>
              <a:t>協定にも対応！</a:t>
            </a:r>
          </a:p>
        </p:txBody>
      </p:sp>
      <p:sp>
        <p:nvSpPr>
          <p:cNvPr id="12" name="吹き出し: 角を丸めた四角形 11">
            <a:extLst>
              <a:ext uri="{FF2B5EF4-FFF2-40B4-BE49-F238E27FC236}">
                <a16:creationId xmlns:a16="http://schemas.microsoft.com/office/drawing/2014/main" id="{73D61EC8-8A25-6F63-7B4D-1D4675A08036}"/>
              </a:ext>
            </a:extLst>
          </p:cNvPr>
          <p:cNvSpPr/>
          <p:nvPr/>
        </p:nvSpPr>
        <p:spPr>
          <a:xfrm>
            <a:off x="229658" y="8906915"/>
            <a:ext cx="1328998" cy="440763"/>
          </a:xfrm>
          <a:prstGeom prst="wedgeRoundRectCallout">
            <a:avLst>
              <a:gd name="adj1" fmla="val 72128"/>
              <a:gd name="adj2" fmla="val 41996"/>
              <a:gd name="adj3" fmla="val 16667"/>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ysClr val="windowText" lastClr="000000"/>
                </a:solidFill>
              </a:rPr>
              <a:t>簡単！ 便利！</a:t>
            </a:r>
          </a:p>
        </p:txBody>
      </p:sp>
    </p:spTree>
    <p:extLst>
      <p:ext uri="{BB962C8B-B14F-4D97-AF65-F5344CB8AC3E}">
        <p14:creationId xmlns:p14="http://schemas.microsoft.com/office/powerpoint/2010/main" val="17362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テキスト ボックス 98">
            <a:extLst>
              <a:ext uri="{FF2B5EF4-FFF2-40B4-BE49-F238E27FC236}">
                <a16:creationId xmlns:a16="http://schemas.microsoft.com/office/drawing/2014/main" id="{3686653D-3028-8AA2-B335-02AD69788096}"/>
              </a:ext>
            </a:extLst>
          </p:cNvPr>
          <p:cNvSpPr txBox="1"/>
          <p:nvPr/>
        </p:nvSpPr>
        <p:spPr>
          <a:xfrm>
            <a:off x="6115792" y="10325491"/>
            <a:ext cx="1316182" cy="276999"/>
          </a:xfrm>
          <a:prstGeom prst="rect">
            <a:avLst/>
          </a:prstGeom>
          <a:noFill/>
        </p:spPr>
        <p:txBody>
          <a:bodyPr wrap="square" rtlCol="0">
            <a:spAutoFit/>
          </a:bodyPr>
          <a:lstStyle/>
          <a:p>
            <a:r>
              <a:rPr kumimoji="1" lang="ja-JP" altLang="en-US" sz="1200">
                <a:latin typeface="BIZ UDゴシック" panose="020B0400000000000000" pitchFamily="49" charset="-128"/>
                <a:ea typeface="BIZ UDゴシック" panose="020B0400000000000000" pitchFamily="49" charset="-128"/>
              </a:rPr>
              <a:t>（Ｒ８</a:t>
            </a:r>
            <a:r>
              <a:rPr kumimoji="1" lang="en-US" altLang="ja-JP" sz="1200">
                <a:latin typeface="BIZ UDゴシック" panose="020B0400000000000000" pitchFamily="49" charset="-128"/>
                <a:ea typeface="BIZ UDゴシック" panose="020B0400000000000000" pitchFamily="49" charset="-128"/>
              </a:rPr>
              <a:t>.</a:t>
            </a:r>
            <a:r>
              <a:rPr kumimoji="1" lang="ja-JP" altLang="en-US" sz="1200">
                <a:latin typeface="BIZ UDゴシック" panose="020B0400000000000000" pitchFamily="49" charset="-128"/>
                <a:ea typeface="BIZ UDゴシック" panose="020B0400000000000000" pitchFamily="49" charset="-128"/>
              </a:rPr>
              <a:t>２）</a:t>
            </a:r>
          </a:p>
        </p:txBody>
      </p:sp>
      <p:sp>
        <p:nvSpPr>
          <p:cNvPr id="47" name="正方形/長方形 46">
            <a:extLst>
              <a:ext uri="{FF2B5EF4-FFF2-40B4-BE49-F238E27FC236}">
                <a16:creationId xmlns:a16="http://schemas.microsoft.com/office/drawing/2014/main" id="{9161AA90-07DB-23D2-A94C-E483F559D7F9}"/>
              </a:ext>
            </a:extLst>
          </p:cNvPr>
          <p:cNvSpPr/>
          <p:nvPr/>
        </p:nvSpPr>
        <p:spPr>
          <a:xfrm>
            <a:off x="1799705" y="337224"/>
            <a:ext cx="5180331" cy="380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30000"/>
              </a:lnSpc>
              <a:spcBef>
                <a:spcPts val="0"/>
              </a:spcBef>
              <a:spcAft>
                <a:spcPts val="600"/>
              </a:spcAft>
              <a:buClr>
                <a:srgbClr val="103185"/>
              </a:buClr>
              <a:buSzTx/>
              <a:buFontTx/>
              <a:buNone/>
              <a:tabLst/>
              <a:defRPr/>
            </a:pPr>
            <a:r>
              <a:rPr kumimoji="1" lang="ja-JP" altLang="en-US" sz="1600" b="1" i="0" u="none" strike="noStrike" kern="1200" cap="none" spc="200" normalizeH="0" noProof="0">
                <a:ln>
                  <a:noFill/>
                </a:ln>
                <a:solidFill>
                  <a:schemeClr val="tx2"/>
                </a:solidFill>
                <a:effectLst/>
                <a:uLnTx/>
                <a:uFillTx/>
                <a:latin typeface="BIZ UDゴシック" panose="020B0400000000000000" pitchFamily="49" charset="-128"/>
                <a:ea typeface="BIZ UDゴシック" panose="020B0400000000000000" pitchFamily="49" charset="-128"/>
                <a:cs typeface="Biome Light" panose="020B0502040204020203" pitchFamily="34" charset="0"/>
              </a:rPr>
              <a:t>内容の異なる協定等の一括届出機能</a:t>
            </a:r>
            <a:endParaRPr kumimoji="1" lang="en-US" altLang="ja-JP" sz="1200" i="0" u="none" strike="noStrike" kern="1200" cap="none" spc="200" normalizeH="0" noProof="0">
              <a:ln>
                <a:noFill/>
              </a:ln>
              <a:solidFill>
                <a:schemeClr val="tx2"/>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91" name="角丸四角形 36">
            <a:extLst>
              <a:ext uri="{FF2B5EF4-FFF2-40B4-BE49-F238E27FC236}">
                <a16:creationId xmlns:a16="http://schemas.microsoft.com/office/drawing/2014/main" id="{461D3727-F653-A152-4420-988C87240DAD}"/>
              </a:ext>
            </a:extLst>
          </p:cNvPr>
          <p:cNvSpPr/>
          <p:nvPr/>
        </p:nvSpPr>
        <p:spPr>
          <a:xfrm>
            <a:off x="395288" y="282597"/>
            <a:ext cx="1358293" cy="453649"/>
          </a:xfrm>
          <a:prstGeom prst="roundRect">
            <a:avLst>
              <a:gd name="adj" fmla="val 111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t>ポイント </a:t>
            </a:r>
            <a:r>
              <a:rPr kumimoji="1" lang="en-US" altLang="ja-JP" b="1"/>
              <a:t>1</a:t>
            </a:r>
            <a:endParaRPr kumimoji="1" lang="ja-JP" altLang="en-US" b="1"/>
          </a:p>
        </p:txBody>
      </p:sp>
      <p:sp>
        <p:nvSpPr>
          <p:cNvPr id="101" name="角丸四角形 36">
            <a:extLst>
              <a:ext uri="{FF2B5EF4-FFF2-40B4-BE49-F238E27FC236}">
                <a16:creationId xmlns:a16="http://schemas.microsoft.com/office/drawing/2014/main" id="{D0E4FA5D-C231-54C3-9BAE-4299DAEEFCBC}"/>
              </a:ext>
            </a:extLst>
          </p:cNvPr>
          <p:cNvSpPr/>
          <p:nvPr/>
        </p:nvSpPr>
        <p:spPr>
          <a:xfrm>
            <a:off x="395287" y="283032"/>
            <a:ext cx="6769099" cy="1371194"/>
          </a:xfrm>
          <a:prstGeom prst="roundRect">
            <a:avLst>
              <a:gd name="adj" fmla="val 6613"/>
            </a:avLst>
          </a:prstGeom>
          <a:noFill/>
          <a:ln>
            <a:solidFill>
              <a:srgbClr val="005C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36" name="角丸四角形 36">
            <a:extLst>
              <a:ext uri="{FF2B5EF4-FFF2-40B4-BE49-F238E27FC236}">
                <a16:creationId xmlns:a16="http://schemas.microsoft.com/office/drawing/2014/main" id="{354F9920-1FEB-29F6-C7A5-BB95ED9FB873}"/>
              </a:ext>
            </a:extLst>
          </p:cNvPr>
          <p:cNvSpPr/>
          <p:nvPr/>
        </p:nvSpPr>
        <p:spPr>
          <a:xfrm>
            <a:off x="387232" y="7157803"/>
            <a:ext cx="6801241" cy="376154"/>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b="1" spc="300">
                <a:latin typeface="BIZ UDPゴシック" panose="020B0400000000000000" pitchFamily="50" charset="-128"/>
                <a:ea typeface="BIZ UDPゴシック" panose="020B0400000000000000" pitchFamily="50" charset="-128"/>
              </a:rPr>
              <a:t>お問い合わせ先</a:t>
            </a:r>
          </a:p>
        </p:txBody>
      </p:sp>
      <p:sp>
        <p:nvSpPr>
          <p:cNvPr id="48" name="角丸四角形 23">
            <a:extLst>
              <a:ext uri="{FF2B5EF4-FFF2-40B4-BE49-F238E27FC236}">
                <a16:creationId xmlns:a16="http://schemas.microsoft.com/office/drawing/2014/main" id="{A2B3354E-A315-AE2F-24DD-7194126EC396}"/>
              </a:ext>
            </a:extLst>
          </p:cNvPr>
          <p:cNvSpPr/>
          <p:nvPr/>
        </p:nvSpPr>
        <p:spPr>
          <a:xfrm>
            <a:off x="362236" y="6186681"/>
            <a:ext cx="6777156" cy="849642"/>
          </a:xfrm>
          <a:prstGeom prst="roundRect">
            <a:avLst>
              <a:gd name="adj" fmla="val 559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80000" tIns="75305" rIns="36000" bIns="37652" rtlCol="0" anchor="ctr">
            <a:noAutofit/>
          </a:bodyPr>
          <a:lstStyle/>
          <a:p>
            <a:r>
              <a:rPr kumimoji="1" lang="ja-JP" altLang="en-US" sz="1400" spc="-60">
                <a:solidFill>
                  <a:schemeClr val="tx1"/>
                </a:solidFill>
                <a:latin typeface="BIZ UDゴシック" panose="020B0400000000000000" pitchFamily="49" charset="-128"/>
                <a:ea typeface="BIZ UDゴシック" panose="020B0400000000000000" pitchFamily="49" charset="-128"/>
              </a:rPr>
              <a:t>具体的な使い方は、ウェブサイトに掲載の利用案内をご確認ください</a:t>
            </a:r>
            <a:endParaRPr kumimoji="1" lang="en-US" altLang="ja-JP" sz="1400" spc="-60">
              <a:solidFill>
                <a:schemeClr val="tx1"/>
              </a:solidFill>
              <a:latin typeface="BIZ UDゴシック" panose="020B0400000000000000" pitchFamily="49" charset="-128"/>
              <a:ea typeface="BIZ UDゴシック" panose="020B0400000000000000" pitchFamily="49" charset="-128"/>
            </a:endParaRPr>
          </a:p>
          <a:p>
            <a:pPr>
              <a:spcBef>
                <a:spcPts val="600"/>
              </a:spcBef>
            </a:pPr>
            <a:r>
              <a:rPr kumimoji="1" lang="en-US" altLang="ja-JP" sz="1200">
                <a:solidFill>
                  <a:srgbClr val="005CAF"/>
                </a:solidFill>
                <a:latin typeface="BIZ UDゴシック" panose="020B0400000000000000" pitchFamily="49" charset="-128"/>
                <a:ea typeface="BIZ UDゴシック" panose="020B0400000000000000" pitchFamily="49" charset="-128"/>
                <a:hlinkClick r:id="rId3"/>
              </a:rPr>
              <a:t>https://www.startup-roudou.mhlw.go.jp/support_1.html</a:t>
            </a:r>
            <a:endParaRPr kumimoji="1" lang="en-US" altLang="ja-JP" sz="1200">
              <a:solidFill>
                <a:srgbClr val="005CAF"/>
              </a:solidFill>
              <a:latin typeface="BIZ UDゴシック" panose="020B0400000000000000" pitchFamily="49" charset="-128"/>
              <a:ea typeface="BIZ UDゴシック" panose="020B0400000000000000" pitchFamily="49" charset="-128"/>
            </a:endParaRPr>
          </a:p>
        </p:txBody>
      </p:sp>
      <p:sp>
        <p:nvSpPr>
          <p:cNvPr id="40" name="四角形: 角を丸くする 39">
            <a:extLst>
              <a:ext uri="{FF2B5EF4-FFF2-40B4-BE49-F238E27FC236}">
                <a16:creationId xmlns:a16="http://schemas.microsoft.com/office/drawing/2014/main" id="{9E649211-E2F3-41F8-3075-E83CDA1427EC}"/>
              </a:ext>
            </a:extLst>
          </p:cNvPr>
          <p:cNvSpPr/>
          <p:nvPr/>
        </p:nvSpPr>
        <p:spPr>
          <a:xfrm>
            <a:off x="3913848" y="8702376"/>
            <a:ext cx="3250540" cy="519210"/>
          </a:xfrm>
          <a:prstGeom prst="round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00">
                <a:solidFill>
                  <a:schemeClr val="tx2"/>
                </a:solidFill>
                <a:latin typeface="BIZ UDPゴシック" panose="020B0400000000000000" pitchFamily="50" charset="-128"/>
                <a:ea typeface="BIZ UDPゴシック" panose="020B0400000000000000" pitchFamily="50" charset="-128"/>
              </a:rPr>
              <a:t>法令・制度に関する</a:t>
            </a:r>
            <a:endParaRPr kumimoji="1" lang="en-US" altLang="ja-JP" sz="1200" b="1" spc="100">
              <a:solidFill>
                <a:schemeClr val="tx2"/>
              </a:solidFill>
              <a:latin typeface="BIZ UDPゴシック" panose="020B0400000000000000" pitchFamily="50" charset="-128"/>
              <a:ea typeface="BIZ UDPゴシック" panose="020B0400000000000000" pitchFamily="50" charset="-128"/>
            </a:endParaRPr>
          </a:p>
          <a:p>
            <a:pPr algn="ctr"/>
            <a:r>
              <a:rPr kumimoji="1" lang="ja-JP" altLang="en-US" sz="1200" b="1" spc="100">
                <a:solidFill>
                  <a:schemeClr val="tx2"/>
                </a:solidFill>
                <a:latin typeface="BIZ UDPゴシック" panose="020B0400000000000000" pitchFamily="50" charset="-128"/>
                <a:ea typeface="BIZ UDPゴシック" panose="020B0400000000000000" pitchFamily="50" charset="-128"/>
              </a:rPr>
              <a:t>お問い合わせ先</a:t>
            </a:r>
          </a:p>
        </p:txBody>
      </p:sp>
      <p:sp>
        <p:nvSpPr>
          <p:cNvPr id="41" name="四角形: 角を丸くする 40">
            <a:extLst>
              <a:ext uri="{FF2B5EF4-FFF2-40B4-BE49-F238E27FC236}">
                <a16:creationId xmlns:a16="http://schemas.microsoft.com/office/drawing/2014/main" id="{3F55DB84-71BB-3EB6-4F13-74BF4291D299}"/>
              </a:ext>
            </a:extLst>
          </p:cNvPr>
          <p:cNvSpPr/>
          <p:nvPr/>
        </p:nvSpPr>
        <p:spPr>
          <a:xfrm>
            <a:off x="395288" y="8703061"/>
            <a:ext cx="3250540" cy="496706"/>
          </a:xfrm>
          <a:prstGeom prst="roundRect">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spc="100">
                <a:solidFill>
                  <a:schemeClr val="tx2"/>
                </a:solidFill>
                <a:latin typeface="BIZ UDPゴシック" panose="020B0400000000000000" pitchFamily="50" charset="-128"/>
                <a:ea typeface="BIZ UDPゴシック" panose="020B0400000000000000" pitchFamily="50" charset="-128"/>
              </a:rPr>
              <a:t>ツールの操作方法に関する</a:t>
            </a:r>
            <a:endParaRPr kumimoji="1" lang="en-US" altLang="ja-JP" sz="1200" b="1" spc="100">
              <a:solidFill>
                <a:schemeClr val="tx2"/>
              </a:solidFill>
              <a:latin typeface="BIZ UDPゴシック" panose="020B0400000000000000" pitchFamily="50" charset="-128"/>
              <a:ea typeface="BIZ UDPゴシック" panose="020B0400000000000000" pitchFamily="50" charset="-128"/>
            </a:endParaRPr>
          </a:p>
          <a:p>
            <a:pPr algn="ctr"/>
            <a:r>
              <a:rPr kumimoji="1" lang="ja-JP" altLang="en-US" sz="1200" b="1" spc="100">
                <a:solidFill>
                  <a:schemeClr val="tx2"/>
                </a:solidFill>
                <a:latin typeface="BIZ UDPゴシック" panose="020B0400000000000000" pitchFamily="50" charset="-128"/>
                <a:ea typeface="BIZ UDPゴシック" panose="020B0400000000000000" pitchFamily="50" charset="-128"/>
              </a:rPr>
              <a:t>お問い合わせ先</a:t>
            </a:r>
          </a:p>
        </p:txBody>
      </p:sp>
      <p:sp>
        <p:nvSpPr>
          <p:cNvPr id="43" name="正方形/長方形 42">
            <a:extLst>
              <a:ext uri="{FF2B5EF4-FFF2-40B4-BE49-F238E27FC236}">
                <a16:creationId xmlns:a16="http://schemas.microsoft.com/office/drawing/2014/main" id="{9F64EFAE-40BD-AAC9-793C-F60873C05258}"/>
              </a:ext>
            </a:extLst>
          </p:cNvPr>
          <p:cNvSpPr/>
          <p:nvPr/>
        </p:nvSpPr>
        <p:spPr>
          <a:xfrm>
            <a:off x="544446" y="667497"/>
            <a:ext cx="6455144" cy="96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30000"/>
              </a:lnSpc>
              <a:spcBef>
                <a:spcPts val="0"/>
              </a:spcBef>
              <a:spcAft>
                <a:spcPts val="600"/>
              </a:spcAft>
              <a:buClr>
                <a:srgbClr val="103185"/>
              </a:buClr>
              <a:buSzTx/>
              <a:buFontTx/>
              <a:buNone/>
              <a:tabLst/>
              <a:defRPr/>
            </a:pPr>
            <a:r>
              <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e-Gov</a:t>
            </a:r>
            <a:r>
              <a:rPr kumimoji="1" lang="ja-JP" altLang="en-US"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電子申請では、協定等の内容が本社と異なる場合、事業場の数だけ別々に届出作業を行う必要がありますが、このポータルサイトを使えば、協定等の内容が同一の事業場ごとにまとめて届出作業を行うことができ、また、作成した数種類の内容の異なる届出を一括して届け出ることができます。</a:t>
            </a:r>
            <a:endPar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56" name="正方形/長方形 55">
            <a:extLst>
              <a:ext uri="{FF2B5EF4-FFF2-40B4-BE49-F238E27FC236}">
                <a16:creationId xmlns:a16="http://schemas.microsoft.com/office/drawing/2014/main" id="{0000D086-8DFE-D321-84CB-CFC3B7D3125B}"/>
              </a:ext>
            </a:extLst>
          </p:cNvPr>
          <p:cNvSpPr/>
          <p:nvPr/>
        </p:nvSpPr>
        <p:spPr>
          <a:xfrm>
            <a:off x="1799705" y="1800133"/>
            <a:ext cx="5180331" cy="380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30000"/>
              </a:lnSpc>
              <a:spcBef>
                <a:spcPts val="0"/>
              </a:spcBef>
              <a:spcAft>
                <a:spcPts val="600"/>
              </a:spcAft>
              <a:buClr>
                <a:srgbClr val="103185"/>
              </a:buClr>
              <a:buSzTx/>
              <a:buFontTx/>
              <a:buNone/>
              <a:tabLst/>
              <a:defRPr/>
            </a:pPr>
            <a:r>
              <a:rPr kumimoji="1" lang="ja-JP" altLang="en-US" sz="1600" b="1" i="0" u="none" strike="noStrike" kern="1200" cap="none" spc="200" normalizeH="0" noProof="0">
                <a:ln>
                  <a:noFill/>
                </a:ln>
                <a:solidFill>
                  <a:schemeClr val="tx2"/>
                </a:solidFill>
                <a:effectLst/>
                <a:uLnTx/>
                <a:uFillTx/>
                <a:latin typeface="BIZ UDゴシック" panose="020B0400000000000000" pitchFamily="49" charset="-128"/>
                <a:ea typeface="BIZ UDゴシック" panose="020B0400000000000000" pitchFamily="49" charset="-128"/>
                <a:cs typeface="Biome Light" panose="020B0502040204020203" pitchFamily="34" charset="0"/>
              </a:rPr>
              <a:t>本社一括届出のＣＳＶファイル自動作成機能　</a:t>
            </a:r>
          </a:p>
        </p:txBody>
      </p:sp>
      <p:sp>
        <p:nvSpPr>
          <p:cNvPr id="57" name="角丸四角形 36">
            <a:extLst>
              <a:ext uri="{FF2B5EF4-FFF2-40B4-BE49-F238E27FC236}">
                <a16:creationId xmlns:a16="http://schemas.microsoft.com/office/drawing/2014/main" id="{2C7F98B6-2F94-F495-0BC3-CD38337F3DD5}"/>
              </a:ext>
            </a:extLst>
          </p:cNvPr>
          <p:cNvSpPr/>
          <p:nvPr/>
        </p:nvSpPr>
        <p:spPr>
          <a:xfrm>
            <a:off x="395288" y="1745506"/>
            <a:ext cx="1358293" cy="453649"/>
          </a:xfrm>
          <a:prstGeom prst="roundRect">
            <a:avLst>
              <a:gd name="adj" fmla="val 111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t>ポイント </a:t>
            </a:r>
            <a:r>
              <a:rPr kumimoji="1" lang="en-US" altLang="ja-JP" b="1"/>
              <a:t>2</a:t>
            </a:r>
            <a:endParaRPr kumimoji="1" lang="ja-JP" altLang="en-US" b="1"/>
          </a:p>
        </p:txBody>
      </p:sp>
      <p:sp>
        <p:nvSpPr>
          <p:cNvPr id="58" name="角丸四角形 36">
            <a:extLst>
              <a:ext uri="{FF2B5EF4-FFF2-40B4-BE49-F238E27FC236}">
                <a16:creationId xmlns:a16="http://schemas.microsoft.com/office/drawing/2014/main" id="{0C01E6E3-9B85-B8D5-0ADC-0BCF27985532}"/>
              </a:ext>
            </a:extLst>
          </p:cNvPr>
          <p:cNvSpPr/>
          <p:nvPr/>
        </p:nvSpPr>
        <p:spPr>
          <a:xfrm>
            <a:off x="395287" y="1745941"/>
            <a:ext cx="6769099" cy="1260000"/>
          </a:xfrm>
          <a:prstGeom prst="roundRect">
            <a:avLst>
              <a:gd name="adj" fmla="val 6613"/>
            </a:avLst>
          </a:prstGeom>
          <a:noFill/>
          <a:ln>
            <a:solidFill>
              <a:srgbClr val="005C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59" name="正方形/長方形 58">
            <a:extLst>
              <a:ext uri="{FF2B5EF4-FFF2-40B4-BE49-F238E27FC236}">
                <a16:creationId xmlns:a16="http://schemas.microsoft.com/office/drawing/2014/main" id="{51050684-E803-0FAF-3E3E-C63ED9A22C8B}"/>
              </a:ext>
            </a:extLst>
          </p:cNvPr>
          <p:cNvSpPr/>
          <p:nvPr/>
        </p:nvSpPr>
        <p:spPr>
          <a:xfrm>
            <a:off x="544446" y="2070512"/>
            <a:ext cx="6455144" cy="96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30000"/>
              </a:lnSpc>
              <a:spcBef>
                <a:spcPts val="0"/>
              </a:spcBef>
              <a:spcAft>
                <a:spcPts val="600"/>
              </a:spcAft>
              <a:buClr>
                <a:srgbClr val="103185"/>
              </a:buClr>
              <a:buSzTx/>
              <a:buFontTx/>
              <a:buNone/>
              <a:tabLst/>
              <a:defRPr/>
            </a:pPr>
            <a:r>
              <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e-Gov</a:t>
            </a:r>
            <a:r>
              <a:rPr kumimoji="1" lang="ja-JP" altLang="en-US"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電子申請では、本社一括届出を行う際は「対象事業場一覧作成ツール」を用いて作成したＣＳＶファイルを添付いただく必要がありますが、このポータルサイトを使えば、ポータルサイト上で入力した内容をもとに自動的に</a:t>
            </a:r>
            <a:r>
              <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CSV</a:t>
            </a:r>
            <a:r>
              <a:rPr kumimoji="1" lang="ja-JP" altLang="en-US"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ファイルが作成・添付されます。</a:t>
            </a:r>
            <a:endPar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60" name="正方形/長方形 59">
            <a:extLst>
              <a:ext uri="{FF2B5EF4-FFF2-40B4-BE49-F238E27FC236}">
                <a16:creationId xmlns:a16="http://schemas.microsoft.com/office/drawing/2014/main" id="{C0D32F49-61F2-0C11-61EA-A08AACDA8B14}"/>
              </a:ext>
            </a:extLst>
          </p:cNvPr>
          <p:cNvSpPr/>
          <p:nvPr/>
        </p:nvSpPr>
        <p:spPr>
          <a:xfrm>
            <a:off x="1799705" y="3168285"/>
            <a:ext cx="5180331" cy="380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30000"/>
              </a:lnSpc>
              <a:spcBef>
                <a:spcPts val="0"/>
              </a:spcBef>
              <a:spcAft>
                <a:spcPts val="600"/>
              </a:spcAft>
              <a:buClr>
                <a:srgbClr val="103185"/>
              </a:buClr>
              <a:buSzTx/>
              <a:buFontTx/>
              <a:buNone/>
              <a:tabLst/>
              <a:defRPr/>
            </a:pPr>
            <a:r>
              <a:rPr kumimoji="1" lang="ja-JP" altLang="en-US" sz="1600" b="1" i="0" u="none" strike="noStrike" kern="1200" cap="none" spc="200" normalizeH="0" noProof="0">
                <a:ln>
                  <a:noFill/>
                </a:ln>
                <a:solidFill>
                  <a:schemeClr val="tx2"/>
                </a:solidFill>
                <a:effectLst/>
                <a:uLnTx/>
                <a:uFillTx/>
                <a:latin typeface="BIZ UDゴシック" panose="020B0400000000000000" pitchFamily="49" charset="-128"/>
                <a:ea typeface="BIZ UDゴシック" panose="020B0400000000000000" pitchFamily="49" charset="-128"/>
                <a:cs typeface="Biome Light" panose="020B0502040204020203" pitchFamily="34" charset="0"/>
              </a:rPr>
              <a:t>届出先の労働基準監督署の自動選択機能</a:t>
            </a:r>
          </a:p>
        </p:txBody>
      </p:sp>
      <p:sp>
        <p:nvSpPr>
          <p:cNvPr id="61" name="角丸四角形 36">
            <a:extLst>
              <a:ext uri="{FF2B5EF4-FFF2-40B4-BE49-F238E27FC236}">
                <a16:creationId xmlns:a16="http://schemas.microsoft.com/office/drawing/2014/main" id="{7A28EEE7-A589-7300-46BA-0F6F07BD9037}"/>
              </a:ext>
            </a:extLst>
          </p:cNvPr>
          <p:cNvSpPr/>
          <p:nvPr/>
        </p:nvSpPr>
        <p:spPr>
          <a:xfrm>
            <a:off x="395288" y="3113658"/>
            <a:ext cx="1358293" cy="453649"/>
          </a:xfrm>
          <a:prstGeom prst="roundRect">
            <a:avLst>
              <a:gd name="adj" fmla="val 111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t>ポイント </a:t>
            </a:r>
            <a:r>
              <a:rPr kumimoji="1" lang="en-US" altLang="ja-JP" b="1"/>
              <a:t>3</a:t>
            </a:r>
            <a:endParaRPr kumimoji="1" lang="ja-JP" altLang="en-US" b="1"/>
          </a:p>
        </p:txBody>
      </p:sp>
      <p:sp>
        <p:nvSpPr>
          <p:cNvPr id="62" name="角丸四角形 36">
            <a:extLst>
              <a:ext uri="{FF2B5EF4-FFF2-40B4-BE49-F238E27FC236}">
                <a16:creationId xmlns:a16="http://schemas.microsoft.com/office/drawing/2014/main" id="{191D5BB4-DCAC-0E5E-C62A-889A99AD29A0}"/>
              </a:ext>
            </a:extLst>
          </p:cNvPr>
          <p:cNvSpPr/>
          <p:nvPr/>
        </p:nvSpPr>
        <p:spPr>
          <a:xfrm>
            <a:off x="395287" y="3114093"/>
            <a:ext cx="6769099" cy="1260000"/>
          </a:xfrm>
          <a:prstGeom prst="roundRect">
            <a:avLst>
              <a:gd name="adj" fmla="val 6613"/>
            </a:avLst>
          </a:prstGeom>
          <a:noFill/>
          <a:ln>
            <a:solidFill>
              <a:srgbClr val="005C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3" name="正方形/長方形 62">
            <a:extLst>
              <a:ext uri="{FF2B5EF4-FFF2-40B4-BE49-F238E27FC236}">
                <a16:creationId xmlns:a16="http://schemas.microsoft.com/office/drawing/2014/main" id="{295EAD58-F763-15DA-EAD4-886F50542220}"/>
              </a:ext>
            </a:extLst>
          </p:cNvPr>
          <p:cNvSpPr/>
          <p:nvPr/>
        </p:nvSpPr>
        <p:spPr>
          <a:xfrm>
            <a:off x="544446" y="3438664"/>
            <a:ext cx="6455144" cy="96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457200" rtl="0" eaLnBrk="1" fontAlgn="auto" latinLnBrk="0" hangingPunct="1">
              <a:lnSpc>
                <a:spcPct val="130000"/>
              </a:lnSpc>
              <a:spcBef>
                <a:spcPts val="0"/>
              </a:spcBef>
              <a:spcAft>
                <a:spcPts val="600"/>
              </a:spcAft>
              <a:buClr>
                <a:srgbClr val="103185"/>
              </a:buClr>
              <a:buSzTx/>
              <a:buFontTx/>
              <a:buNone/>
              <a:tabLst/>
              <a:defRPr/>
            </a:pPr>
            <a:r>
              <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e-Gov</a:t>
            </a:r>
            <a:r>
              <a:rPr kumimoji="1" lang="ja-JP" altLang="en-US"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電子申請では、事業場の所轄労働基準監督署を検索して、届出先を確認する必要がありましたが、このポータルサイトを使えば、事業場の所在地情報を入力するだけで、所轄労働基準監督署が自動選択されますので、届出先誤りを防止することができます。</a:t>
            </a:r>
            <a:endParaRPr kumimoji="1" lang="en-US" altLang="ja-JP" sz="1100" i="0" u="none" strike="noStrike" kern="1200" cap="none" spc="5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64" name="正方形/長方形 63">
            <a:extLst>
              <a:ext uri="{FF2B5EF4-FFF2-40B4-BE49-F238E27FC236}">
                <a16:creationId xmlns:a16="http://schemas.microsoft.com/office/drawing/2014/main" id="{52432764-39AD-6B42-C605-78B86C90D386}"/>
              </a:ext>
            </a:extLst>
          </p:cNvPr>
          <p:cNvSpPr/>
          <p:nvPr/>
        </p:nvSpPr>
        <p:spPr>
          <a:xfrm>
            <a:off x="1799705" y="4552926"/>
            <a:ext cx="5180331" cy="3803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457200" rtl="0" eaLnBrk="1" fontAlgn="auto" latinLnBrk="0" hangingPunct="1">
              <a:lnSpc>
                <a:spcPct val="130000"/>
              </a:lnSpc>
              <a:spcBef>
                <a:spcPts val="0"/>
              </a:spcBef>
              <a:spcAft>
                <a:spcPts val="600"/>
              </a:spcAft>
              <a:buClr>
                <a:srgbClr val="103185"/>
              </a:buClr>
              <a:buSzTx/>
              <a:buFontTx/>
              <a:buNone/>
              <a:tabLst/>
              <a:defRPr/>
            </a:pPr>
            <a:r>
              <a:rPr kumimoji="1" lang="ja-JP" altLang="en-US" sz="1600" b="1" i="0" u="none" strike="noStrike" kern="1200" cap="none" spc="200" normalizeH="0" noProof="0">
                <a:ln>
                  <a:noFill/>
                </a:ln>
                <a:solidFill>
                  <a:schemeClr val="tx2"/>
                </a:solidFill>
                <a:effectLst/>
                <a:uLnTx/>
                <a:uFillTx/>
                <a:latin typeface="BIZ UDゴシック" panose="020B0400000000000000" pitchFamily="49" charset="-128"/>
                <a:ea typeface="BIZ UDゴシック" panose="020B0400000000000000" pitchFamily="49" charset="-128"/>
                <a:cs typeface="Biome Light" panose="020B0502040204020203" pitchFamily="34" charset="0"/>
              </a:rPr>
              <a:t>次回届出時のリマインド・複写機能</a:t>
            </a:r>
          </a:p>
        </p:txBody>
      </p:sp>
      <p:sp>
        <p:nvSpPr>
          <p:cNvPr id="65" name="角丸四角形 36">
            <a:extLst>
              <a:ext uri="{FF2B5EF4-FFF2-40B4-BE49-F238E27FC236}">
                <a16:creationId xmlns:a16="http://schemas.microsoft.com/office/drawing/2014/main" id="{78C117B5-3F58-6F59-290D-01A7E95CE3FE}"/>
              </a:ext>
            </a:extLst>
          </p:cNvPr>
          <p:cNvSpPr/>
          <p:nvPr/>
        </p:nvSpPr>
        <p:spPr>
          <a:xfrm>
            <a:off x="395288" y="4498299"/>
            <a:ext cx="1358293" cy="453649"/>
          </a:xfrm>
          <a:prstGeom prst="roundRect">
            <a:avLst>
              <a:gd name="adj" fmla="val 1114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t>ポイント </a:t>
            </a:r>
            <a:r>
              <a:rPr kumimoji="1" lang="en-US" altLang="ja-JP" b="1"/>
              <a:t>4</a:t>
            </a:r>
            <a:endParaRPr kumimoji="1" lang="ja-JP" altLang="en-US" b="1"/>
          </a:p>
        </p:txBody>
      </p:sp>
      <p:sp>
        <p:nvSpPr>
          <p:cNvPr id="66" name="角丸四角形 36">
            <a:extLst>
              <a:ext uri="{FF2B5EF4-FFF2-40B4-BE49-F238E27FC236}">
                <a16:creationId xmlns:a16="http://schemas.microsoft.com/office/drawing/2014/main" id="{E128D0EA-7D45-6D2C-9286-8317CC884252}"/>
              </a:ext>
            </a:extLst>
          </p:cNvPr>
          <p:cNvSpPr/>
          <p:nvPr/>
        </p:nvSpPr>
        <p:spPr>
          <a:xfrm>
            <a:off x="395287" y="4498734"/>
            <a:ext cx="6769099" cy="1624024"/>
          </a:xfrm>
          <a:prstGeom prst="roundRect">
            <a:avLst>
              <a:gd name="adj" fmla="val 6613"/>
            </a:avLst>
          </a:prstGeom>
          <a:noFill/>
          <a:ln>
            <a:solidFill>
              <a:srgbClr val="005C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
        <p:nvSpPr>
          <p:cNvPr id="67" name="正方形/長方形 66">
            <a:extLst>
              <a:ext uri="{FF2B5EF4-FFF2-40B4-BE49-F238E27FC236}">
                <a16:creationId xmlns:a16="http://schemas.microsoft.com/office/drawing/2014/main" id="{AFBC9763-9443-2FC8-0A5C-15144012ACDA}"/>
              </a:ext>
            </a:extLst>
          </p:cNvPr>
          <p:cNvSpPr/>
          <p:nvPr/>
        </p:nvSpPr>
        <p:spPr>
          <a:xfrm>
            <a:off x="544446" y="5037788"/>
            <a:ext cx="6556519" cy="96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20000"/>
              </a:lnSpc>
              <a:spcBef>
                <a:spcPts val="0"/>
              </a:spcBef>
              <a:spcAft>
                <a:spcPts val="600"/>
              </a:spcAft>
              <a:buClr>
                <a:srgbClr val="103185"/>
              </a:buClr>
              <a:buSzTx/>
              <a:buFontTx/>
              <a:buNone/>
              <a:tabLst/>
              <a:defRPr/>
            </a:pPr>
            <a:r>
              <a:rPr kumimoji="1" lang="en-US" altLang="ja-JP"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36</a:t>
            </a:r>
            <a: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協定届と</a:t>
            </a:r>
            <a:r>
              <a:rPr kumimoji="1" lang="en-US" altLang="ja-JP"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1</a:t>
            </a:r>
            <a: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年変形届については、協定の有効期間が満了する</a:t>
            </a:r>
            <a:r>
              <a:rPr kumimoji="1" lang="en-US" altLang="ja-JP"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30</a:t>
            </a:r>
            <a: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日前に、登録されたメールアドレスあてにリマインドメールを送信します。</a:t>
            </a:r>
            <a:b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br>
            <a: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また、</a:t>
            </a:r>
            <a:r>
              <a:rPr kumimoji="1" lang="en-US" altLang="ja-JP"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e-Gov</a:t>
            </a:r>
            <a:r>
              <a:rPr kumimoji="1" lang="ja-JP" altLang="en-US"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rPr>
              <a:t>電子申請では、次回届出時には一から届出作業を行う必要がありますが、このポータルサイトを使えば、前回届出時の内容を複写して初期表示し、変更点のみ修正して届け出ることができます。</a:t>
            </a:r>
            <a:endParaRPr kumimoji="1" lang="en-US" altLang="ja-JP" sz="1100" i="0" u="none" strike="noStrike" kern="1200" cap="none" spc="80" normalizeH="0" noProof="0">
              <a:ln>
                <a:noFill/>
              </a:ln>
              <a:solidFill>
                <a:srgbClr val="000000">
                  <a:lumMod val="85000"/>
                  <a:lumOff val="15000"/>
                </a:srgbClr>
              </a:solidFill>
              <a:effectLst/>
              <a:uLnTx/>
              <a:uFillTx/>
              <a:latin typeface="BIZ UDPゴシック" panose="020B0400000000000000" pitchFamily="50" charset="-128"/>
              <a:ea typeface="BIZ UDPゴシック" panose="020B0400000000000000" pitchFamily="50" charset="-128"/>
              <a:cs typeface="Biome Light" panose="020B0502040204020203" pitchFamily="34" charset="0"/>
            </a:endParaRPr>
          </a:p>
        </p:txBody>
      </p:sp>
      <p:sp>
        <p:nvSpPr>
          <p:cNvPr id="68" name="テキスト ボックス 67">
            <a:extLst>
              <a:ext uri="{FF2B5EF4-FFF2-40B4-BE49-F238E27FC236}">
                <a16:creationId xmlns:a16="http://schemas.microsoft.com/office/drawing/2014/main" id="{F90F91CC-7ADD-4AE1-AFF9-E71EDAB71369}"/>
              </a:ext>
            </a:extLst>
          </p:cNvPr>
          <p:cNvSpPr txBox="1"/>
          <p:nvPr/>
        </p:nvSpPr>
        <p:spPr>
          <a:xfrm>
            <a:off x="3787852" y="7578154"/>
            <a:ext cx="3113353" cy="723275"/>
          </a:xfrm>
          <a:prstGeom prst="rect">
            <a:avLst/>
          </a:prstGeom>
          <a:noFill/>
        </p:spPr>
        <p:txBody>
          <a:bodyPr wrap="none" rtlCol="0">
            <a:spAutoFit/>
          </a:bodyPr>
          <a:lstStyle/>
          <a:p>
            <a:pPr marL="252000" marR="0" lvl="0" indent="-252000" algn="l" defTabSz="457200" rtl="0" eaLnBrk="1" fontAlgn="auto" latinLnBrk="0" hangingPunct="1">
              <a:lnSpc>
                <a:spcPct val="100000"/>
              </a:lnSpc>
              <a:spcBef>
                <a:spcPts val="0"/>
              </a:spcBef>
              <a:spcAft>
                <a:spcPts val="600"/>
              </a:spcAft>
              <a:buClrTx/>
              <a:buSzTx/>
              <a:buFontTx/>
              <a:buNone/>
              <a:tabLst/>
              <a:defRPr/>
            </a:pPr>
            <a:r>
              <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t>Q. </a:t>
            </a:r>
            <a:r>
              <a:rPr kumimoji="0" lang="ja-JP" altLang="en-US"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t>届出等の記載内容や法令・制度について</a:t>
            </a:r>
            <a:br>
              <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br>
            <a:r>
              <a:rPr kumimoji="0" lang="ja-JP" altLang="en-US"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t>教えて欲しい</a:t>
            </a:r>
            <a:endPar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endParaRPr>
          </a:p>
          <a:p>
            <a:pPr marL="252000" marR="0" lvl="0" indent="-252000" algn="l" defTabSz="457200" rtl="0" eaLnBrk="1" fontAlgn="auto" latinLnBrk="0" hangingPunct="1">
              <a:lnSpc>
                <a:spcPct val="100000"/>
              </a:lnSpc>
              <a:spcBef>
                <a:spcPts val="0"/>
              </a:spcBef>
              <a:spcAft>
                <a:spcPts val="600"/>
              </a:spcAft>
              <a:buClrTx/>
              <a:buSzTx/>
              <a:buFontTx/>
              <a:buNone/>
              <a:tabLst/>
              <a:defRPr/>
            </a:pPr>
            <a:r>
              <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t>Q. </a:t>
            </a:r>
            <a:r>
              <a:rPr kumimoji="0" lang="ja-JP" altLang="en-US"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rPr>
              <a:t>本社一括届出について教えて欲しい</a:t>
            </a:r>
            <a:endPar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D9A9B522-D45A-5E2B-CB9A-BE9FDB129BE6}"/>
              </a:ext>
            </a:extLst>
          </p:cNvPr>
          <p:cNvSpPr txBox="1"/>
          <p:nvPr/>
        </p:nvSpPr>
        <p:spPr>
          <a:xfrm>
            <a:off x="324876" y="7625237"/>
            <a:ext cx="3425938" cy="538609"/>
          </a:xfrm>
          <a:prstGeom prst="rect">
            <a:avLst/>
          </a:prstGeom>
          <a:noFill/>
        </p:spPr>
        <p:txBody>
          <a:bodyPr wrap="none" rtlCol="0">
            <a:spAutoFit/>
          </a:bodyPr>
          <a:lstStyle/>
          <a:p>
            <a:pPr marL="252000" marR="0" lvl="0" indent="-252000" algn="l" defTabSz="457200" rtl="0" eaLnBrk="1" fontAlgn="auto" latinLnBrk="0" hangingPunct="1">
              <a:spcAft>
                <a:spcPts val="600"/>
              </a:spcAft>
              <a:buClrTx/>
              <a:buSzTx/>
              <a:buFontTx/>
              <a:buNone/>
              <a:tabLst/>
              <a:defRPr/>
            </a:pPr>
            <a:r>
              <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Latha" panose="020B0604020202020204" pitchFamily="34" charset="0"/>
              </a:rPr>
              <a:t>Q. </a:t>
            </a:r>
            <a:r>
              <a:rPr kumimoji="0" lang="ja-JP" altLang="en-US"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Latha" panose="020B0604020202020204" pitchFamily="34" charset="0"/>
              </a:rPr>
              <a:t>アカウントの作成方法がわからない</a:t>
            </a:r>
          </a:p>
          <a:p>
            <a:pPr marL="252000" marR="0" lvl="0" indent="-252000" algn="l" defTabSz="457200" rtl="0" eaLnBrk="1" fontAlgn="auto" latinLnBrk="0" hangingPunct="1">
              <a:spcAft>
                <a:spcPts val="600"/>
              </a:spcAft>
              <a:buClrTx/>
              <a:buSzTx/>
              <a:buFontTx/>
              <a:buNone/>
              <a:tabLst/>
              <a:defRPr/>
            </a:pPr>
            <a:r>
              <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Latha" panose="020B0604020202020204" pitchFamily="34" charset="0"/>
              </a:rPr>
              <a:t>Q. </a:t>
            </a:r>
            <a:r>
              <a:rPr kumimoji="0" lang="ja-JP" altLang="en-US"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Latha" panose="020B0604020202020204" pitchFamily="34" charset="0"/>
              </a:rPr>
              <a:t>ツールを操作していたらエラーが表示された</a:t>
            </a:r>
            <a:endParaRPr kumimoji="0" lang="en-US" altLang="ja-JP" sz="1200" b="1" i="0" u="none" strike="noStrike" kern="1200" cap="none" spc="0" normalizeH="0" baseline="0" noProof="0">
              <a:ln>
                <a:noFill/>
              </a:ln>
              <a:solidFill>
                <a:srgbClr val="005CAF"/>
              </a:solidFill>
              <a:effectLst/>
              <a:uLnTx/>
              <a:uFillTx/>
              <a:latin typeface="BIZ UDPゴシック" panose="020B0400000000000000" pitchFamily="50" charset="-128"/>
              <a:ea typeface="BIZ UDPゴシック" panose="020B0400000000000000" pitchFamily="50" charset="-128"/>
              <a:cs typeface="Latha" panose="020B0604020202020204" pitchFamily="34" charset="0"/>
            </a:endParaRPr>
          </a:p>
        </p:txBody>
      </p:sp>
      <p:sp>
        <p:nvSpPr>
          <p:cNvPr id="71" name="テキスト ボックス 70">
            <a:extLst>
              <a:ext uri="{FF2B5EF4-FFF2-40B4-BE49-F238E27FC236}">
                <a16:creationId xmlns:a16="http://schemas.microsoft.com/office/drawing/2014/main" id="{C65F5DB2-A183-2FC3-1854-CF15494F0D8C}"/>
              </a:ext>
            </a:extLst>
          </p:cNvPr>
          <p:cNvSpPr txBox="1"/>
          <p:nvPr/>
        </p:nvSpPr>
        <p:spPr>
          <a:xfrm>
            <a:off x="3817559" y="9307480"/>
            <a:ext cx="2140330" cy="292388"/>
          </a:xfrm>
          <a:prstGeom prst="rect">
            <a:avLst/>
          </a:prstGeom>
          <a:noFill/>
        </p:spPr>
        <p:txBody>
          <a:bodyPr wrap="none" rtlCol="0">
            <a:spAutoFit/>
          </a:bodyPr>
          <a:lstStyle/>
          <a:p>
            <a:r>
              <a:rPr lang="ja-JP" altLang="en-US" sz="1300" b="1" spc="100">
                <a:solidFill>
                  <a:srgbClr val="000000"/>
                </a:solidFill>
                <a:latin typeface="BIZ UDPゴシック" panose="020B0400000000000000" pitchFamily="50" charset="-128"/>
                <a:ea typeface="BIZ UDPゴシック" panose="020B0400000000000000" pitchFamily="50" charset="-128"/>
              </a:rPr>
              <a:t>最寄りの労働基準監督署</a:t>
            </a:r>
            <a:endParaRPr lang="en-US" altLang="ja-JP" sz="1300" b="1" spc="100">
              <a:solidFill>
                <a:srgbClr val="000000"/>
              </a:solidFill>
              <a:latin typeface="BIZ UDPゴシック" panose="020B0400000000000000" pitchFamily="50" charset="-128"/>
              <a:ea typeface="BIZ UDPゴシック" panose="020B0400000000000000" pitchFamily="50" charset="-128"/>
            </a:endParaRPr>
          </a:p>
        </p:txBody>
      </p:sp>
      <p:sp>
        <p:nvSpPr>
          <p:cNvPr id="74" name="テキスト ボックス 73">
            <a:extLst>
              <a:ext uri="{FF2B5EF4-FFF2-40B4-BE49-F238E27FC236}">
                <a16:creationId xmlns:a16="http://schemas.microsoft.com/office/drawing/2014/main" id="{FA8E7B17-8E92-F277-490E-D0B3B23B8505}"/>
              </a:ext>
            </a:extLst>
          </p:cNvPr>
          <p:cNvSpPr txBox="1"/>
          <p:nvPr/>
        </p:nvSpPr>
        <p:spPr>
          <a:xfrm>
            <a:off x="513375" y="9307480"/>
            <a:ext cx="1619354" cy="492443"/>
          </a:xfrm>
          <a:prstGeom prst="rect">
            <a:avLst/>
          </a:prstGeom>
          <a:noFill/>
        </p:spPr>
        <p:txBody>
          <a:bodyPr wrap="none" rtlCol="0">
            <a:spAutoFit/>
          </a:bodyPr>
          <a:lstStyle/>
          <a:p>
            <a:r>
              <a:rPr lang="ja-JP" altLang="en-US" sz="1300" b="1" spc="100">
                <a:solidFill>
                  <a:srgbClr val="000000"/>
                </a:solidFill>
                <a:latin typeface="BIZ UDPゴシック" panose="020B0400000000000000" pitchFamily="50" charset="-128"/>
                <a:ea typeface="BIZ UDPゴシック" panose="020B0400000000000000" pitchFamily="50" charset="-128"/>
              </a:rPr>
              <a:t>以下リンク先の</a:t>
            </a:r>
            <a:endParaRPr lang="en-US" altLang="ja-JP" sz="1300" b="1" spc="100">
              <a:solidFill>
                <a:srgbClr val="000000"/>
              </a:solidFill>
              <a:latin typeface="BIZ UDPゴシック" panose="020B0400000000000000" pitchFamily="50" charset="-128"/>
              <a:ea typeface="BIZ UDPゴシック" panose="020B0400000000000000" pitchFamily="50" charset="-128"/>
            </a:endParaRPr>
          </a:p>
          <a:p>
            <a:r>
              <a:rPr lang="ja-JP" altLang="en-US" sz="1300" b="1" spc="100">
                <a:solidFill>
                  <a:srgbClr val="000000"/>
                </a:solidFill>
                <a:latin typeface="BIZ UDPゴシック" panose="020B0400000000000000" pitchFamily="50" charset="-128"/>
                <a:ea typeface="BIZ UDPゴシック" panose="020B0400000000000000" pitchFamily="50" charset="-128"/>
              </a:rPr>
              <a:t>お問い合わせ窓口</a:t>
            </a:r>
          </a:p>
        </p:txBody>
      </p:sp>
      <p:sp>
        <p:nvSpPr>
          <p:cNvPr id="77" name="二等辺三角形 76">
            <a:extLst>
              <a:ext uri="{FF2B5EF4-FFF2-40B4-BE49-F238E27FC236}">
                <a16:creationId xmlns:a16="http://schemas.microsoft.com/office/drawing/2014/main" id="{F24D4EA3-E7E0-A60D-D45C-3F73496BA150}"/>
              </a:ext>
            </a:extLst>
          </p:cNvPr>
          <p:cNvSpPr/>
          <p:nvPr/>
        </p:nvSpPr>
        <p:spPr>
          <a:xfrm rot="10800000">
            <a:off x="1734151" y="8301428"/>
            <a:ext cx="533515" cy="240680"/>
          </a:xfrm>
          <a:prstGeom prst="triangle">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sp>
        <p:nvSpPr>
          <p:cNvPr id="78" name="二等辺三角形 77">
            <a:extLst>
              <a:ext uri="{FF2B5EF4-FFF2-40B4-BE49-F238E27FC236}">
                <a16:creationId xmlns:a16="http://schemas.microsoft.com/office/drawing/2014/main" id="{FA0E5FBA-C2E5-B505-3DC3-497D443E8094}"/>
              </a:ext>
            </a:extLst>
          </p:cNvPr>
          <p:cNvSpPr/>
          <p:nvPr/>
        </p:nvSpPr>
        <p:spPr>
          <a:xfrm rot="10800000">
            <a:off x="5272358" y="8301428"/>
            <a:ext cx="533515" cy="240680"/>
          </a:xfrm>
          <a:prstGeom prst="triangle">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endParaRPr>
          </a:p>
        </p:txBody>
      </p:sp>
      <p:pic>
        <p:nvPicPr>
          <p:cNvPr id="2" name="図 1">
            <a:extLst>
              <a:ext uri="{FF2B5EF4-FFF2-40B4-BE49-F238E27FC236}">
                <a16:creationId xmlns:a16="http://schemas.microsoft.com/office/drawing/2014/main" id="{775520C0-C285-D9CE-6055-04280A71F83C}"/>
              </a:ext>
            </a:extLst>
          </p:cNvPr>
          <p:cNvPicPr>
            <a:picLocks noChangeAspect="1"/>
          </p:cNvPicPr>
          <p:nvPr/>
        </p:nvPicPr>
        <p:blipFill>
          <a:blip r:embed="rId4"/>
          <a:stretch>
            <a:fillRect/>
          </a:stretch>
        </p:blipFill>
        <p:spPr>
          <a:xfrm>
            <a:off x="6115792" y="6154692"/>
            <a:ext cx="956420" cy="956420"/>
          </a:xfrm>
          <a:prstGeom prst="rect">
            <a:avLst/>
          </a:prstGeom>
        </p:spPr>
      </p:pic>
      <p:pic>
        <p:nvPicPr>
          <p:cNvPr id="3" name="図 2">
            <a:extLst>
              <a:ext uri="{FF2B5EF4-FFF2-40B4-BE49-F238E27FC236}">
                <a16:creationId xmlns:a16="http://schemas.microsoft.com/office/drawing/2014/main" id="{FD75FBF7-88D3-3CB4-C3EF-C7DFCBADF64F}"/>
              </a:ext>
            </a:extLst>
          </p:cNvPr>
          <p:cNvPicPr>
            <a:picLocks noChangeAspect="1"/>
          </p:cNvPicPr>
          <p:nvPr/>
        </p:nvPicPr>
        <p:blipFill>
          <a:blip r:embed="rId5"/>
          <a:stretch>
            <a:fillRect/>
          </a:stretch>
        </p:blipFill>
        <p:spPr>
          <a:xfrm>
            <a:off x="2689982" y="9268433"/>
            <a:ext cx="970054" cy="941097"/>
          </a:xfrm>
          <a:prstGeom prst="rect">
            <a:avLst/>
          </a:prstGeom>
        </p:spPr>
      </p:pic>
      <p:pic>
        <p:nvPicPr>
          <p:cNvPr id="4" name="図 3">
            <a:extLst>
              <a:ext uri="{FF2B5EF4-FFF2-40B4-BE49-F238E27FC236}">
                <a16:creationId xmlns:a16="http://schemas.microsoft.com/office/drawing/2014/main" id="{33ED8441-4597-BE4A-DBA8-2F166EF5A971}"/>
              </a:ext>
            </a:extLst>
          </p:cNvPr>
          <p:cNvPicPr>
            <a:picLocks noChangeAspect="1"/>
          </p:cNvPicPr>
          <p:nvPr/>
        </p:nvPicPr>
        <p:blipFill>
          <a:blip r:embed="rId6"/>
          <a:stretch>
            <a:fillRect/>
          </a:stretch>
        </p:blipFill>
        <p:spPr>
          <a:xfrm>
            <a:off x="6142081" y="9301388"/>
            <a:ext cx="968452" cy="976660"/>
          </a:xfrm>
          <a:prstGeom prst="rect">
            <a:avLst/>
          </a:prstGeom>
        </p:spPr>
      </p:pic>
      <p:sp>
        <p:nvSpPr>
          <p:cNvPr id="5" name="テキスト ボックス 4">
            <a:extLst>
              <a:ext uri="{FF2B5EF4-FFF2-40B4-BE49-F238E27FC236}">
                <a16:creationId xmlns:a16="http://schemas.microsoft.com/office/drawing/2014/main" id="{B88E3B8E-C6B4-9802-ECE4-177F77325C0F}"/>
              </a:ext>
            </a:extLst>
          </p:cNvPr>
          <p:cNvSpPr txBox="1"/>
          <p:nvPr/>
        </p:nvSpPr>
        <p:spPr>
          <a:xfrm>
            <a:off x="3822705" y="9657325"/>
            <a:ext cx="2189380" cy="896399"/>
          </a:xfrm>
          <a:prstGeom prst="rect">
            <a:avLst/>
          </a:prstGeom>
          <a:noFill/>
        </p:spPr>
        <p:txBody>
          <a:bodyPr wrap="square" rtlCol="0">
            <a:spAutoFit/>
          </a:bodyPr>
          <a:lstStyle/>
          <a:p>
            <a:pPr>
              <a:lnSpc>
                <a:spcPct val="120000"/>
              </a:lnSpc>
              <a:spcAft>
                <a:spcPts val="600"/>
              </a:spcAft>
              <a:buClr>
                <a:schemeClr val="tx2"/>
              </a:buClr>
            </a:pPr>
            <a:r>
              <a:rPr lang="en-US" altLang="ja-JP" sz="1100">
                <a:solidFill>
                  <a:srgbClr val="005CAF"/>
                </a:solidFill>
                <a:latin typeface="メイリオ" panose="020B0604030504040204" pitchFamily="50" charset="-128"/>
                <a:ea typeface="メイリオ" panose="020B0604030504040204" pitchFamily="50" charset="-128"/>
                <a:hlinkClick r:id="rId7"/>
              </a:rPr>
              <a:t>https://www.mhlw.go.jp/stf/seisakunitsuite/bunya/koyou_roudou/roudoukijun/location.html</a:t>
            </a:r>
            <a:endParaRPr lang="en-US" altLang="ja-JP" sz="1100">
              <a:solidFill>
                <a:srgbClr val="005CAF"/>
              </a:solidFill>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70F0445D-0407-3947-313C-24C416455557}"/>
              </a:ext>
            </a:extLst>
          </p:cNvPr>
          <p:cNvSpPr txBox="1"/>
          <p:nvPr/>
        </p:nvSpPr>
        <p:spPr>
          <a:xfrm>
            <a:off x="544446" y="9763192"/>
            <a:ext cx="2189380" cy="671274"/>
          </a:xfrm>
          <a:prstGeom prst="rect">
            <a:avLst/>
          </a:prstGeom>
          <a:noFill/>
        </p:spPr>
        <p:txBody>
          <a:bodyPr wrap="square" rtlCol="0">
            <a:spAutoFit/>
          </a:bodyPr>
          <a:lstStyle/>
          <a:p>
            <a:pPr>
              <a:lnSpc>
                <a:spcPct val="120000"/>
              </a:lnSpc>
              <a:spcAft>
                <a:spcPts val="600"/>
              </a:spcAft>
              <a:buClr>
                <a:schemeClr val="tx2"/>
              </a:buClr>
            </a:pPr>
            <a:r>
              <a:rPr lang="en-US" altLang="ja-JP" sz="1100" b="0" i="0">
                <a:solidFill>
                  <a:srgbClr val="005CAF"/>
                </a:solidFill>
                <a:effectLst/>
                <a:latin typeface="BIZ UDPゴシック" panose="020B0400000000000000" pitchFamily="50" charset="-128"/>
                <a:ea typeface="BIZ UDPゴシック" panose="020B0400000000000000" pitchFamily="50" charset="-128"/>
                <a:hlinkClick r:id="rId8"/>
              </a:rPr>
              <a:t>https://www.startup-roudou.mhlw.go.jp/support.html</a:t>
            </a:r>
            <a:endParaRPr lang="en-US" altLang="ja-JP" sz="1100" b="0" i="0">
              <a:solidFill>
                <a:srgbClr val="005CAF"/>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70308531"/>
      </p:ext>
    </p:extLst>
  </p:cSld>
  <p:clrMapOvr>
    <a:masterClrMapping/>
  </p:clrMapOvr>
</p:sld>
</file>

<file path=ppt/theme/theme1.xml><?xml version="1.0" encoding="utf-8"?>
<a:theme xmlns:a="http://schemas.openxmlformats.org/drawingml/2006/main" name="テーマ1">
  <a:themeElements>
    <a:clrScheme name="厚生労働省カラースキーム">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024CE727724F24E82983C4EBA1D224A" ma:contentTypeVersion="15" ma:contentTypeDescription="新しいドキュメントを作成します。" ma:contentTypeScope="" ma:versionID="fef8b2f770488050fc39352833edd017">
  <xsd:schema xmlns:xsd="http://www.w3.org/2001/XMLSchema" xmlns:xs="http://www.w3.org/2001/XMLSchema" xmlns:p="http://schemas.microsoft.com/office/2006/metadata/properties" xmlns:ns2="db658f94-4821-4f1d-84d9-a6fdbda61af7" xmlns:ns3="e0e86db0-997c-4cb6-bb34-f88ecb8e7e9c" targetNamespace="http://schemas.microsoft.com/office/2006/metadata/properties" ma:root="true" ma:fieldsID="888fad8c0c6cc12badd93860957654ae" ns2:_="" ns3:_="">
    <xsd:import namespace="db658f94-4821-4f1d-84d9-a6fdbda61af7"/>
    <xsd:import namespace="e0e86db0-997c-4cb6-bb34-f88ecb8e7e9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658f94-4821-4f1d-84d9-a6fdbda61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_Flow_SignoffStatus" ma:index="21" nillable="true" ma:displayName="承認の状態" ma:internalName="_x0024_Resources_x003a_core_x002c_Signoff_Status">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e86db0-997c-4cb6-bb34-f88ecb8e7e9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4d64d79f-490f-4319-9e7e-d23a27898a6f}" ma:internalName="TaxCatchAll" ma:showField="CatchAllData" ma:web="e0e86db0-997c-4cb6-bb34-f88ecb8e7e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0e86db0-997c-4cb6-bb34-f88ecb8e7e9c" xsi:nil="true"/>
    <lcf76f155ced4ddcb4097134ff3c332f xmlns="db658f94-4821-4f1d-84d9-a6fdbda61af7">
      <Terms xmlns="http://schemas.microsoft.com/office/infopath/2007/PartnerControls"/>
    </lcf76f155ced4ddcb4097134ff3c332f>
    <_Flow_SignoffStatus xmlns="db658f94-4821-4f1d-84d9-a6fdbda61af7" xsi:nil="true"/>
  </documentManagement>
</p:properties>
</file>

<file path=customXml/itemProps1.xml><?xml version="1.0" encoding="utf-8"?>
<ds:datastoreItem xmlns:ds="http://schemas.openxmlformats.org/officeDocument/2006/customXml" ds:itemID="{5A9142C7-C6B4-4A07-977A-3CE51117BCAD}">
  <ds:schemaRefs>
    <ds:schemaRef ds:uri="db658f94-4821-4f1d-84d9-a6fdbda61af7"/>
    <ds:schemaRef ds:uri="e0e86db0-997c-4cb6-bb34-f88ecb8e7e9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06E7941-E540-4535-B3B9-0A3FCC7F1639}">
  <ds:schemaRefs>
    <ds:schemaRef ds:uri="http://schemas.microsoft.com/sharepoint/v3/contenttype/forms"/>
  </ds:schemaRefs>
</ds:datastoreItem>
</file>

<file path=customXml/itemProps3.xml><?xml version="1.0" encoding="utf-8"?>
<ds:datastoreItem xmlns:ds="http://schemas.openxmlformats.org/officeDocument/2006/customXml" ds:itemID="{DD665F32-FA56-4F98-B277-0823034A040C}">
  <ds:schemaRefs>
    <ds:schemaRef ds:uri="db658f94-4821-4f1d-84d9-a6fdbda61af7"/>
    <ds:schemaRef ds:uri="e0e86db0-997c-4cb6-bb34-f88ecb8e7e9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テーマ1</Template>
  <Words>638</Words>
  <PresentationFormat>ユーザー設定</PresentationFormat>
  <Paragraphs>61</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UDゴシック</vt:lpstr>
      <vt:lpstr>メイリオ</vt:lpstr>
      <vt:lpstr>メイリオ</vt:lpstr>
      <vt:lpstr>Arial</vt:lpstr>
      <vt:lpstr>Calibri</vt:lpstr>
      <vt:lpstr>テーマ1</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0x0101006024CE727724F24E82983C4EBA1D224A</vt:lpwstr>
  </property>
  <property fmtid="{D5CDD505-2E9C-101B-9397-08002B2CF9AE}" pid="3" name="MediaServiceImageTags">
    <vt:lpwstr/>
  </property>
</Properties>
</file>