
<file path=[Content_Types].xml><?xml version="1.0" encoding="utf-8"?>
<Types xmlns="http://schemas.openxmlformats.org/package/2006/content-types">
  <Default ContentType="image/jpeg" Extension="jpeg"/>
  <Default ContentType="image/png" Extension="png"/>
  <Default ContentType="application/vnd.openxmlformats-package.relationships+xml" Extension="rels"/>
  <Default ContentType="image/svg+xml" Extension="svg"/>
  <Default ContentType="application/xml" Extension="xml"/>
  <Override ContentType="application/vnd.openxmlformats-officedocument.customXmlProperties+xml" PartName="/customXml/itemProps1.xml"/>
  <Override ContentType="application/vnd.openxmlformats-officedocument.customXmlProperties+xml" PartName="/customXml/itemProps2.xml"/>
  <Override ContentType="application/vnd.openxmlformats-officedocument.customXmlProperties+xml" PartName="/customXml/itemProps3.xml"/>
  <Override ContentType="application/vnd.openxmlformats-officedocument.extended-properties+xml" PartName="/docProps/app.xml"/>
  <Override ContentType="application/vnd.openxmlformats-package.core-properties+xml" PartName="/docProps/core.xml"/>
  <Override ContentType="application/vnd.openxmlformats-officedocument.custom-properties+xml" PartName="/docProps/custom.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 Id="rId5" Target="docProps/custom.xml" Type="http://schemas.openxmlformats.org/officeDocument/2006/relationships/custom-properties"/></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1"/>
  </p:sldMasterIdLst>
  <p:sldIdLst>
    <p:sldId id="257" r:id="rId2"/>
    <p:sldId id="258" r:id="rId3"/>
  </p:sldIdLst>
  <p:sldSz cx="9144000" cy="6858000" type="screen4x3"/>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FF99"/>
    <a:srgbClr val="FFCC00"/>
    <a:srgbClr val="FF66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72" d="100"/>
          <a:sy n="72" d="100"/>
        </p:scale>
        <p:origin x="1482" y="78"/>
      </p:cViewPr>
      <p:guideLst/>
    </p:cSldViewPr>
  </p:slideViewPr>
  <p:notesTextViewPr>
    <p:cViewPr>
      <p:scale>
        <a:sx n="1" d="1"/>
        <a:sy n="1" d="1"/>
      </p:scale>
      <p:origin x="0" y="0"/>
    </p:cViewPr>
  </p:notesTextViewPr>
  <p:gridSpacing cx="72008" cy="72008"/>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customXml/item3.xml" Type="http://schemas.openxmlformats.org/officeDocument/2006/relationships/customXml"/><Relationship Id="rId2" Target="slides/slide1.xml" Type="http://schemas.openxmlformats.org/officeDocument/2006/relationships/slide"/><Relationship Id="rId3" Target="slides/slide2.xml" Type="http://schemas.openxmlformats.org/officeDocument/2006/relationships/slide"/><Relationship Id="rId4" Target="presProps.xml" Type="http://schemas.openxmlformats.org/officeDocument/2006/relationships/presProps"/><Relationship Id="rId5" Target="viewProps.xml" Type="http://schemas.openxmlformats.org/officeDocument/2006/relationships/viewProps"/><Relationship Id="rId6" Target="theme/theme1.xml" Type="http://schemas.openxmlformats.org/officeDocument/2006/relationships/theme"/><Relationship Id="rId7" Target="tableStyles.xml" Type="http://schemas.openxmlformats.org/officeDocument/2006/relationships/tableStyles"/><Relationship Id="rId8" Target="../customXml/item1.xml" Type="http://schemas.openxmlformats.org/officeDocument/2006/relationships/customXml"/><Relationship Id="rId9" Target="../customXml/item2.xml" Type="http://schemas.openxmlformats.org/officeDocument/2006/relationships/customXml"/></Relationship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BD17943E-20CE-434A-B177-8C4BA64914CF}" type="datetimeFigureOut">
              <a:rPr kumimoji="1" lang="ja-JP" altLang="en-US" smtClean="0"/>
              <a:t>2026/1/21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A1909F2-9830-48C5-A57D-C8E11AC21D82}" type="slidenum">
              <a:rPr kumimoji="1" lang="ja-JP" altLang="en-US" smtClean="0"/>
              <a:t>‹#›</a:t>
            </a:fld>
            <a:endParaRPr kumimoji="1" lang="ja-JP" altLang="en-US"/>
          </a:p>
        </p:txBody>
      </p:sp>
    </p:spTree>
    <p:extLst>
      <p:ext uri="{BB962C8B-B14F-4D97-AF65-F5344CB8AC3E}">
        <p14:creationId xmlns:p14="http://schemas.microsoft.com/office/powerpoint/2010/main" val="35753164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D17943E-20CE-434A-B177-8C4BA64914CF}" type="datetimeFigureOut">
              <a:rPr kumimoji="1" lang="ja-JP" altLang="en-US" smtClean="0"/>
              <a:t>2026/1/21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A1909F2-9830-48C5-A57D-C8E11AC21D82}" type="slidenum">
              <a:rPr kumimoji="1" lang="ja-JP" altLang="en-US" smtClean="0"/>
              <a:t>‹#›</a:t>
            </a:fld>
            <a:endParaRPr kumimoji="1" lang="ja-JP" altLang="en-US"/>
          </a:p>
        </p:txBody>
      </p:sp>
    </p:spTree>
    <p:extLst>
      <p:ext uri="{BB962C8B-B14F-4D97-AF65-F5344CB8AC3E}">
        <p14:creationId xmlns:p14="http://schemas.microsoft.com/office/powerpoint/2010/main" val="28659430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D17943E-20CE-434A-B177-8C4BA64914CF}" type="datetimeFigureOut">
              <a:rPr kumimoji="1" lang="ja-JP" altLang="en-US" smtClean="0"/>
              <a:t>2026/1/21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A1909F2-9830-48C5-A57D-C8E11AC21D82}" type="slidenum">
              <a:rPr kumimoji="1" lang="ja-JP" altLang="en-US" smtClean="0"/>
              <a:t>‹#›</a:t>
            </a:fld>
            <a:endParaRPr kumimoji="1" lang="ja-JP" altLang="en-US"/>
          </a:p>
        </p:txBody>
      </p:sp>
    </p:spTree>
    <p:extLst>
      <p:ext uri="{BB962C8B-B14F-4D97-AF65-F5344CB8AC3E}">
        <p14:creationId xmlns:p14="http://schemas.microsoft.com/office/powerpoint/2010/main" val="10590187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D17943E-20CE-434A-B177-8C4BA64914CF}" type="datetimeFigureOut">
              <a:rPr kumimoji="1" lang="ja-JP" altLang="en-US" smtClean="0"/>
              <a:t>2026/1/21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A1909F2-9830-48C5-A57D-C8E11AC21D82}" type="slidenum">
              <a:rPr kumimoji="1" lang="ja-JP" altLang="en-US" smtClean="0"/>
              <a:t>‹#›</a:t>
            </a:fld>
            <a:endParaRPr kumimoji="1" lang="ja-JP" altLang="en-US"/>
          </a:p>
        </p:txBody>
      </p:sp>
    </p:spTree>
    <p:extLst>
      <p:ext uri="{BB962C8B-B14F-4D97-AF65-F5344CB8AC3E}">
        <p14:creationId xmlns:p14="http://schemas.microsoft.com/office/powerpoint/2010/main" val="38749925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BD17943E-20CE-434A-B177-8C4BA64914CF}" type="datetimeFigureOut">
              <a:rPr kumimoji="1" lang="ja-JP" altLang="en-US" smtClean="0"/>
              <a:t>2026/1/21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A1909F2-9830-48C5-A57D-C8E11AC21D82}" type="slidenum">
              <a:rPr kumimoji="1" lang="ja-JP" altLang="en-US" smtClean="0"/>
              <a:t>‹#›</a:t>
            </a:fld>
            <a:endParaRPr kumimoji="1" lang="ja-JP" altLang="en-US"/>
          </a:p>
        </p:txBody>
      </p:sp>
    </p:spTree>
    <p:extLst>
      <p:ext uri="{BB962C8B-B14F-4D97-AF65-F5344CB8AC3E}">
        <p14:creationId xmlns:p14="http://schemas.microsoft.com/office/powerpoint/2010/main" val="22783785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BD17943E-20CE-434A-B177-8C4BA64914CF}" type="datetimeFigureOut">
              <a:rPr kumimoji="1" lang="ja-JP" altLang="en-US" smtClean="0"/>
              <a:t>2026/1/21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EA1909F2-9830-48C5-A57D-C8E11AC21D82}" type="slidenum">
              <a:rPr kumimoji="1" lang="ja-JP" altLang="en-US" smtClean="0"/>
              <a:t>‹#›</a:t>
            </a:fld>
            <a:endParaRPr kumimoji="1" lang="ja-JP" altLang="en-US"/>
          </a:p>
        </p:txBody>
      </p:sp>
    </p:spTree>
    <p:extLst>
      <p:ext uri="{BB962C8B-B14F-4D97-AF65-F5344CB8AC3E}">
        <p14:creationId xmlns:p14="http://schemas.microsoft.com/office/powerpoint/2010/main" val="29001335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BD17943E-20CE-434A-B177-8C4BA64914CF}" type="datetimeFigureOut">
              <a:rPr kumimoji="1" lang="ja-JP" altLang="en-US" smtClean="0"/>
              <a:t>2026/1/21</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EA1909F2-9830-48C5-A57D-C8E11AC21D82}" type="slidenum">
              <a:rPr kumimoji="1" lang="ja-JP" altLang="en-US" smtClean="0"/>
              <a:t>‹#›</a:t>
            </a:fld>
            <a:endParaRPr kumimoji="1" lang="ja-JP" altLang="en-US"/>
          </a:p>
        </p:txBody>
      </p:sp>
    </p:spTree>
    <p:extLst>
      <p:ext uri="{BB962C8B-B14F-4D97-AF65-F5344CB8AC3E}">
        <p14:creationId xmlns:p14="http://schemas.microsoft.com/office/powerpoint/2010/main" val="30282272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BD17943E-20CE-434A-B177-8C4BA64914CF}" type="datetimeFigureOut">
              <a:rPr kumimoji="1" lang="ja-JP" altLang="en-US" smtClean="0"/>
              <a:t>2026/1/21</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EA1909F2-9830-48C5-A57D-C8E11AC21D82}" type="slidenum">
              <a:rPr kumimoji="1" lang="ja-JP" altLang="en-US" smtClean="0"/>
              <a:t>‹#›</a:t>
            </a:fld>
            <a:endParaRPr kumimoji="1" lang="ja-JP" altLang="en-US"/>
          </a:p>
        </p:txBody>
      </p:sp>
    </p:spTree>
    <p:extLst>
      <p:ext uri="{BB962C8B-B14F-4D97-AF65-F5344CB8AC3E}">
        <p14:creationId xmlns:p14="http://schemas.microsoft.com/office/powerpoint/2010/main" val="36167074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D17943E-20CE-434A-B177-8C4BA64914CF}" type="datetimeFigureOut">
              <a:rPr kumimoji="1" lang="ja-JP" altLang="en-US" smtClean="0"/>
              <a:t>2026/1/21</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EA1909F2-9830-48C5-A57D-C8E11AC21D82}" type="slidenum">
              <a:rPr kumimoji="1" lang="ja-JP" altLang="en-US" smtClean="0"/>
              <a:t>‹#›</a:t>
            </a:fld>
            <a:endParaRPr kumimoji="1" lang="ja-JP" altLang="en-US"/>
          </a:p>
        </p:txBody>
      </p:sp>
    </p:spTree>
    <p:extLst>
      <p:ext uri="{BB962C8B-B14F-4D97-AF65-F5344CB8AC3E}">
        <p14:creationId xmlns:p14="http://schemas.microsoft.com/office/powerpoint/2010/main" val="11211688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BD17943E-20CE-434A-B177-8C4BA64914CF}" type="datetimeFigureOut">
              <a:rPr kumimoji="1" lang="ja-JP" altLang="en-US" smtClean="0"/>
              <a:t>2026/1/21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EA1909F2-9830-48C5-A57D-C8E11AC21D82}" type="slidenum">
              <a:rPr kumimoji="1" lang="ja-JP" altLang="en-US" smtClean="0"/>
              <a:t>‹#›</a:t>
            </a:fld>
            <a:endParaRPr kumimoji="1" lang="ja-JP" altLang="en-US"/>
          </a:p>
        </p:txBody>
      </p:sp>
    </p:spTree>
    <p:extLst>
      <p:ext uri="{BB962C8B-B14F-4D97-AF65-F5344CB8AC3E}">
        <p14:creationId xmlns:p14="http://schemas.microsoft.com/office/powerpoint/2010/main" val="16847342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BD17943E-20CE-434A-B177-8C4BA64914CF}" type="datetimeFigureOut">
              <a:rPr kumimoji="1" lang="ja-JP" altLang="en-US" smtClean="0"/>
              <a:t>2026/1/21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EA1909F2-9830-48C5-A57D-C8E11AC21D82}" type="slidenum">
              <a:rPr kumimoji="1" lang="ja-JP" altLang="en-US" smtClean="0"/>
              <a:t>‹#›</a:t>
            </a:fld>
            <a:endParaRPr kumimoji="1" lang="ja-JP" altLang="en-US"/>
          </a:p>
        </p:txBody>
      </p:sp>
    </p:spTree>
    <p:extLst>
      <p:ext uri="{BB962C8B-B14F-4D97-AF65-F5344CB8AC3E}">
        <p14:creationId xmlns:p14="http://schemas.microsoft.com/office/powerpoint/2010/main" val="775175798"/>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D17943E-20CE-434A-B177-8C4BA64914CF}" type="datetimeFigureOut">
              <a:rPr kumimoji="1" lang="ja-JP" altLang="en-US" smtClean="0"/>
              <a:t>2026/1/21</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A1909F2-9830-48C5-A57D-C8E11AC21D82}" type="slidenum">
              <a:rPr kumimoji="1" lang="ja-JP" altLang="en-US" smtClean="0"/>
              <a:t>‹#›</a:t>
            </a:fld>
            <a:endParaRPr kumimoji="1" lang="ja-JP" altLang="en-US"/>
          </a:p>
        </p:txBody>
      </p:sp>
    </p:spTree>
    <p:extLst>
      <p:ext uri="{BB962C8B-B14F-4D97-AF65-F5344CB8AC3E}">
        <p14:creationId xmlns:p14="http://schemas.microsoft.com/office/powerpoint/2010/main" val="187046886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1.xml" Type="http://schemas.openxmlformats.org/officeDocument/2006/relationships/slideLayout"/><Relationship Id="rId2" Target="../media/image1.png" Type="http://schemas.openxmlformats.org/officeDocument/2006/relationships/image"/><Relationship Id="rId3" Target="../media/image2.svg" Type="http://schemas.openxmlformats.org/officeDocument/2006/relationships/image"/><Relationship Id="rId4" Target="../media/image3.png" Type="http://schemas.openxmlformats.org/officeDocument/2006/relationships/image"/></Relationships>
</file>

<file path=ppt/slides/_rels/slide2.xml.rels><?xml version="1.0" encoding="UTF-8" standalone="yes"?><Relationships xmlns="http://schemas.openxmlformats.org/package/2006/relationships"><Relationship Id="rId1" Target="../slideLayouts/slideLayout1.xml" Type="http://schemas.openxmlformats.org/officeDocument/2006/relationships/slideLayout"/><Relationship Id="rId2" Target="../media/image1.png" Type="http://schemas.openxmlformats.org/officeDocument/2006/relationships/image"/><Relationship Id="rId3" Target="../media/image2.svg" Type="http://schemas.openxmlformats.org/officeDocument/2006/relationships/image"/><Relationship Id="rId4" Target="../media/image3.png" Type="http://schemas.openxmlformats.org/officeDocument/2006/relationships/image"/></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矢印: 五方向 3">
            <a:extLst>
              <a:ext uri="{FF2B5EF4-FFF2-40B4-BE49-F238E27FC236}">
                <a16:creationId xmlns:a16="http://schemas.microsoft.com/office/drawing/2014/main" id="{DE617ADA-9366-A109-8269-EAE71E907EC3}"/>
              </a:ext>
            </a:extLst>
          </p:cNvPr>
          <p:cNvSpPr/>
          <p:nvPr/>
        </p:nvSpPr>
        <p:spPr>
          <a:xfrm>
            <a:off x="122190" y="37904"/>
            <a:ext cx="4275529" cy="192188"/>
          </a:xfrm>
          <a:prstGeom prst="homePlate">
            <a:avLst/>
          </a:prstGeom>
          <a:solidFill>
            <a:schemeClr val="accent5"/>
          </a:solid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テキスト ボックス 5">
            <a:extLst>
              <a:ext uri="{FF2B5EF4-FFF2-40B4-BE49-F238E27FC236}">
                <a16:creationId xmlns:a16="http://schemas.microsoft.com/office/drawing/2014/main" id="{DDF4D347-D059-4B4D-A851-8FB08C58F9EB}"/>
              </a:ext>
            </a:extLst>
          </p:cNvPr>
          <p:cNvSpPr txBox="1"/>
          <p:nvPr/>
        </p:nvSpPr>
        <p:spPr>
          <a:xfrm>
            <a:off x="19818" y="249892"/>
            <a:ext cx="5083443" cy="369332"/>
          </a:xfrm>
          <a:prstGeom prst="rect">
            <a:avLst/>
          </a:prstGeom>
          <a:noFill/>
        </p:spPr>
        <p:txBody>
          <a:bodyPr wrap="none" rtlCol="0">
            <a:spAutoFit/>
          </a:bodyPr>
          <a:lstStyle/>
          <a:p>
            <a:r>
              <a:rPr kumimoji="1" lang="ja-JP" altLang="en-US" b="1" dirty="0">
                <a:solidFill>
                  <a:schemeClr val="bg2">
                    <a:lumMod val="25000"/>
                  </a:schemeClr>
                </a:solidFill>
                <a:latin typeface="メイリオ" panose="020B0604030504040204" pitchFamily="50" charset="-128"/>
                <a:ea typeface="メイリオ" panose="020B0604030504040204" pitchFamily="50" charset="-128"/>
              </a:rPr>
              <a:t>○○生涯現役地域づくり協議会（</a:t>
            </a:r>
            <a:r>
              <a:rPr kumimoji="1" lang="ja-JP" altLang="en-US" sz="1600" b="1" dirty="0">
                <a:solidFill>
                  <a:schemeClr val="bg2">
                    <a:lumMod val="25000"/>
                  </a:schemeClr>
                </a:solidFill>
                <a:latin typeface="メイリオ" panose="020B0604030504040204" pitchFamily="50" charset="-128"/>
                <a:ea typeface="メイリオ" panose="020B0604030504040204" pitchFamily="50" charset="-128"/>
              </a:rPr>
              <a:t>○○県▲▲市）</a:t>
            </a:r>
            <a:endParaRPr kumimoji="1" lang="ja-JP" altLang="en-US" b="1" dirty="0">
              <a:solidFill>
                <a:schemeClr val="bg2">
                  <a:lumMod val="25000"/>
                </a:schemeClr>
              </a:solidFill>
              <a:latin typeface="メイリオ" panose="020B0604030504040204" pitchFamily="50" charset="-128"/>
              <a:ea typeface="メイリオ" panose="020B0604030504040204" pitchFamily="50" charset="-128"/>
            </a:endParaRPr>
          </a:p>
        </p:txBody>
      </p:sp>
      <p:sp>
        <p:nvSpPr>
          <p:cNvPr id="2" name="正方形/長方形 1">
            <a:extLst>
              <a:ext uri="{FF2B5EF4-FFF2-40B4-BE49-F238E27FC236}">
                <a16:creationId xmlns:a16="http://schemas.microsoft.com/office/drawing/2014/main" id="{607FD7C9-2917-4B70-ECA1-500D6D00A25E}"/>
              </a:ext>
            </a:extLst>
          </p:cNvPr>
          <p:cNvSpPr/>
          <p:nvPr/>
        </p:nvSpPr>
        <p:spPr>
          <a:xfrm>
            <a:off x="6322225" y="63150"/>
            <a:ext cx="2672092" cy="1656919"/>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テキスト ボックス 4">
            <a:extLst>
              <a:ext uri="{FF2B5EF4-FFF2-40B4-BE49-F238E27FC236}">
                <a16:creationId xmlns:a16="http://schemas.microsoft.com/office/drawing/2014/main" id="{A7F07F61-8902-9BD5-35FE-4E93A7E5A897}"/>
              </a:ext>
            </a:extLst>
          </p:cNvPr>
          <p:cNvSpPr txBox="1"/>
          <p:nvPr/>
        </p:nvSpPr>
        <p:spPr>
          <a:xfrm>
            <a:off x="6602833" y="635156"/>
            <a:ext cx="2236510" cy="584775"/>
          </a:xfrm>
          <a:prstGeom prst="rect">
            <a:avLst/>
          </a:prstGeom>
          <a:noFill/>
        </p:spPr>
        <p:txBody>
          <a:bodyPr wrap="none" rtlCol="0">
            <a:spAutoFit/>
          </a:bodyPr>
          <a:lstStyle/>
          <a:p>
            <a:pPr algn="ctr"/>
            <a:r>
              <a:rPr kumimoji="1" lang="ja-JP" altLang="en-US" sz="1600" dirty="0">
                <a:latin typeface="メイリオ" panose="020B0604030504040204" pitchFamily="50" charset="-128"/>
                <a:ea typeface="メイリオ" panose="020B0604030504040204" pitchFamily="50" charset="-128"/>
              </a:rPr>
              <a:t>厚労省側において、</a:t>
            </a:r>
            <a:endParaRPr kumimoji="1" lang="en-US" altLang="ja-JP" sz="1600" dirty="0">
              <a:latin typeface="メイリオ" panose="020B0604030504040204" pitchFamily="50" charset="-128"/>
              <a:ea typeface="メイリオ" panose="020B0604030504040204" pitchFamily="50" charset="-128"/>
            </a:endParaRPr>
          </a:p>
          <a:p>
            <a:pPr algn="ctr"/>
            <a:r>
              <a:rPr kumimoji="1" lang="ja-JP" altLang="en-US" sz="1600" dirty="0">
                <a:latin typeface="メイリオ" panose="020B0604030504040204" pitchFamily="50" charset="-128"/>
                <a:ea typeface="メイリオ" panose="020B0604030504040204" pitchFamily="50" charset="-128"/>
              </a:rPr>
              <a:t>地域地図を添付します</a:t>
            </a:r>
          </a:p>
        </p:txBody>
      </p:sp>
      <p:graphicFrame>
        <p:nvGraphicFramePr>
          <p:cNvPr id="9" name="表 11">
            <a:extLst>
              <a:ext uri="{FF2B5EF4-FFF2-40B4-BE49-F238E27FC236}">
                <a16:creationId xmlns:a16="http://schemas.microsoft.com/office/drawing/2014/main" id="{848CEA1D-D70B-4E0D-34A2-E06B0B6A2781}"/>
              </a:ext>
            </a:extLst>
          </p:cNvPr>
          <p:cNvGraphicFramePr>
            <a:graphicFrameLocks noGrp="1"/>
          </p:cNvGraphicFramePr>
          <p:nvPr>
            <p:extLst>
              <p:ext uri="{D42A27DB-BD31-4B8C-83A1-F6EECF244321}">
                <p14:modId xmlns:p14="http://schemas.microsoft.com/office/powerpoint/2010/main" val="2664030897"/>
              </p:ext>
            </p:extLst>
          </p:nvPr>
        </p:nvGraphicFramePr>
        <p:xfrm>
          <a:off x="122251" y="564845"/>
          <a:ext cx="6096000" cy="990600"/>
        </p:xfrm>
        <a:graphic>
          <a:graphicData uri="http://schemas.openxmlformats.org/drawingml/2006/table">
            <a:tbl>
              <a:tblPr firstRow="1" bandRow="1">
                <a:tableStyleId>{5C22544A-7EE6-4342-B048-85BDC9FD1C3A}</a:tableStyleId>
              </a:tblPr>
              <a:tblGrid>
                <a:gridCol w="1016000">
                  <a:extLst>
                    <a:ext uri="{9D8B030D-6E8A-4147-A177-3AD203B41FA5}">
                      <a16:colId xmlns:a16="http://schemas.microsoft.com/office/drawing/2014/main" val="3481344052"/>
                    </a:ext>
                  </a:extLst>
                </a:gridCol>
                <a:gridCol w="1016000">
                  <a:extLst>
                    <a:ext uri="{9D8B030D-6E8A-4147-A177-3AD203B41FA5}">
                      <a16:colId xmlns:a16="http://schemas.microsoft.com/office/drawing/2014/main" val="3770100816"/>
                    </a:ext>
                  </a:extLst>
                </a:gridCol>
                <a:gridCol w="1016000">
                  <a:extLst>
                    <a:ext uri="{9D8B030D-6E8A-4147-A177-3AD203B41FA5}">
                      <a16:colId xmlns:a16="http://schemas.microsoft.com/office/drawing/2014/main" val="173128082"/>
                    </a:ext>
                  </a:extLst>
                </a:gridCol>
                <a:gridCol w="1016000">
                  <a:extLst>
                    <a:ext uri="{9D8B030D-6E8A-4147-A177-3AD203B41FA5}">
                      <a16:colId xmlns:a16="http://schemas.microsoft.com/office/drawing/2014/main" val="3927801003"/>
                    </a:ext>
                  </a:extLst>
                </a:gridCol>
                <a:gridCol w="1016000">
                  <a:extLst>
                    <a:ext uri="{9D8B030D-6E8A-4147-A177-3AD203B41FA5}">
                      <a16:colId xmlns:a16="http://schemas.microsoft.com/office/drawing/2014/main" val="2515540442"/>
                    </a:ext>
                  </a:extLst>
                </a:gridCol>
                <a:gridCol w="1016000">
                  <a:extLst>
                    <a:ext uri="{9D8B030D-6E8A-4147-A177-3AD203B41FA5}">
                      <a16:colId xmlns:a16="http://schemas.microsoft.com/office/drawing/2014/main" val="1698033265"/>
                    </a:ext>
                  </a:extLst>
                </a:gridCol>
              </a:tblGrid>
              <a:tr h="370840">
                <a:tc>
                  <a:txBody>
                    <a:bodyPr/>
                    <a:lstStyle/>
                    <a:p>
                      <a:pPr algn="ctr"/>
                      <a:r>
                        <a:rPr kumimoji="1" lang="ja-JP" altLang="en-US" sz="1400" b="0" dirty="0">
                          <a:solidFill>
                            <a:schemeClr val="bg2">
                              <a:lumMod val="25000"/>
                            </a:schemeClr>
                          </a:solidFill>
                          <a:latin typeface="メイリオ" panose="020B0604030504040204" pitchFamily="50" charset="-128"/>
                          <a:ea typeface="メイリオ" panose="020B0604030504040204" pitchFamily="50" charset="-128"/>
                        </a:rPr>
                        <a:t>事業</a:t>
                      </a:r>
                      <a:endParaRPr kumimoji="1" lang="en-US" altLang="ja-JP" sz="1400" b="0" dirty="0">
                        <a:solidFill>
                          <a:schemeClr val="bg2">
                            <a:lumMod val="25000"/>
                          </a:schemeClr>
                        </a:solidFill>
                        <a:latin typeface="メイリオ" panose="020B0604030504040204" pitchFamily="50" charset="-128"/>
                        <a:ea typeface="メイリオ" panose="020B0604030504040204" pitchFamily="50" charset="-128"/>
                      </a:endParaRPr>
                    </a:p>
                    <a:p>
                      <a:pPr algn="ctr"/>
                      <a:r>
                        <a:rPr kumimoji="1" lang="ja-JP" altLang="en-US" sz="1400" b="0" dirty="0">
                          <a:solidFill>
                            <a:schemeClr val="bg2">
                              <a:lumMod val="25000"/>
                            </a:schemeClr>
                          </a:solidFill>
                          <a:latin typeface="メイリオ" panose="020B0604030504040204" pitchFamily="50" charset="-128"/>
                          <a:ea typeface="メイリオ" panose="020B0604030504040204" pitchFamily="50" charset="-128"/>
                        </a:rPr>
                        <a:t>タイトル</a:t>
                      </a:r>
                    </a:p>
                  </a:txBody>
                  <a:tcPr anchor="ctr">
                    <a:lnL w="190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6">
                        <a:lumMod val="20000"/>
                        <a:lumOff val="80000"/>
                      </a:schemeClr>
                    </a:solidFill>
                  </a:tcPr>
                </a:tc>
                <a:tc gridSpan="5">
                  <a:txBody>
                    <a:bodyPr/>
                    <a:lstStyle/>
                    <a:p>
                      <a:pPr algn="l"/>
                      <a:r>
                        <a:rPr kumimoji="1" lang="ja-JP" altLang="en-US" sz="1200" dirty="0">
                          <a:solidFill>
                            <a:schemeClr val="bg2">
                              <a:lumMod val="25000"/>
                            </a:schemeClr>
                          </a:solidFill>
                          <a:latin typeface="メイリオ" panose="020B0604030504040204" pitchFamily="50" charset="-128"/>
                          <a:ea typeface="メイリオ" panose="020B0604030504040204" pitchFamily="50" charset="-128"/>
                        </a:rPr>
                        <a:t>●●●</a:t>
                      </a:r>
                      <a:r>
                        <a:rPr kumimoji="1" lang="en-US" altLang="ja-JP" sz="1200" dirty="0">
                          <a:solidFill>
                            <a:schemeClr val="bg2">
                              <a:lumMod val="25000"/>
                            </a:schemeClr>
                          </a:solidFill>
                          <a:latin typeface="メイリオ" panose="020B0604030504040204" pitchFamily="50" charset="-128"/>
                          <a:ea typeface="メイリオ" panose="020B0604030504040204" pitchFamily="50" charset="-128"/>
                        </a:rPr>
                        <a:t>…</a:t>
                      </a:r>
                      <a:endParaRPr kumimoji="1" lang="ja-JP" altLang="en-US" sz="1200" dirty="0">
                        <a:solidFill>
                          <a:schemeClr val="bg2">
                            <a:lumMod val="25000"/>
                          </a:schemeClr>
                        </a:solidFill>
                        <a:latin typeface="メイリオ" panose="020B0604030504040204" pitchFamily="50" charset="-128"/>
                        <a:ea typeface="メイリオ" panose="020B0604030504040204" pitchFamily="50" charset="-128"/>
                      </a:endParaRPr>
                    </a:p>
                  </a:txBody>
                  <a:tcPr anchor="ctr">
                    <a:lnL w="63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575565249"/>
                  </a:ext>
                </a:extLst>
              </a:tr>
              <a:tr h="370840">
                <a:tc>
                  <a:txBody>
                    <a:bodyPr/>
                    <a:lstStyle/>
                    <a:p>
                      <a:pPr algn="ctr"/>
                      <a:r>
                        <a:rPr kumimoji="1" lang="ja-JP" altLang="en-US" sz="1400" dirty="0">
                          <a:solidFill>
                            <a:schemeClr val="bg2">
                              <a:lumMod val="25000"/>
                            </a:schemeClr>
                          </a:solidFill>
                          <a:latin typeface="メイリオ" panose="020B0604030504040204" pitchFamily="50" charset="-128"/>
                          <a:ea typeface="メイリオ" panose="020B0604030504040204" pitchFamily="50" charset="-128"/>
                        </a:rPr>
                        <a:t>人口</a:t>
                      </a:r>
                      <a:endParaRPr kumimoji="1" lang="en-US" altLang="ja-JP" sz="1400" dirty="0">
                        <a:solidFill>
                          <a:schemeClr val="bg2">
                            <a:lumMod val="25000"/>
                          </a:schemeClr>
                        </a:solidFill>
                        <a:latin typeface="メイリオ" panose="020B0604030504040204" pitchFamily="50" charset="-128"/>
                        <a:ea typeface="メイリオ" panose="020B0604030504040204" pitchFamily="50" charset="-128"/>
                      </a:endParaRPr>
                    </a:p>
                    <a:p>
                      <a:pPr algn="ctr"/>
                      <a:r>
                        <a:rPr kumimoji="1" lang="ja-JP" altLang="en-US" sz="1100" dirty="0">
                          <a:solidFill>
                            <a:schemeClr val="bg2">
                              <a:lumMod val="25000"/>
                            </a:schemeClr>
                          </a:solidFill>
                          <a:latin typeface="メイリオ" panose="020B0604030504040204" pitchFamily="50" charset="-128"/>
                          <a:ea typeface="メイリオ" panose="020B0604030504040204" pitchFamily="50" charset="-128"/>
                        </a:rPr>
                        <a:t>（</a:t>
                      </a:r>
                      <a:r>
                        <a:rPr kumimoji="1" lang="en-US" altLang="ja-JP" sz="1100" dirty="0">
                          <a:solidFill>
                            <a:schemeClr val="bg2">
                              <a:lumMod val="25000"/>
                            </a:schemeClr>
                          </a:solidFill>
                          <a:latin typeface="メイリオ" panose="020B0604030504040204" pitchFamily="50" charset="-128"/>
                          <a:ea typeface="メイリオ" panose="020B0604030504040204" pitchFamily="50" charset="-128"/>
                        </a:rPr>
                        <a:t>※1)</a:t>
                      </a:r>
                    </a:p>
                  </a:txBody>
                  <a:tcPr anchor="ctr">
                    <a:lnL w="190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r>
                        <a:rPr kumimoji="1" lang="en-US" altLang="ja-JP" sz="1200" dirty="0">
                          <a:solidFill>
                            <a:schemeClr val="bg2">
                              <a:lumMod val="25000"/>
                            </a:schemeClr>
                          </a:solidFill>
                          <a:latin typeface="メイリオ" panose="020B0604030504040204" pitchFamily="50" charset="-128"/>
                          <a:ea typeface="メイリオ" panose="020B0604030504040204" pitchFamily="50" charset="-128"/>
                        </a:rPr>
                        <a:t>000,000</a:t>
                      </a:r>
                      <a:r>
                        <a:rPr kumimoji="1" lang="ja-JP" altLang="en-US" sz="1200" dirty="0">
                          <a:solidFill>
                            <a:schemeClr val="bg2">
                              <a:lumMod val="25000"/>
                            </a:schemeClr>
                          </a:solidFill>
                          <a:latin typeface="メイリオ" panose="020B0604030504040204" pitchFamily="50" charset="-128"/>
                          <a:ea typeface="メイリオ" panose="020B0604030504040204" pitchFamily="50" charset="-128"/>
                        </a:rPr>
                        <a:t>人</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dirty="0">
                          <a:solidFill>
                            <a:schemeClr val="bg2">
                              <a:lumMod val="25000"/>
                            </a:schemeClr>
                          </a:solidFill>
                          <a:latin typeface="メイリオ" panose="020B0604030504040204" pitchFamily="50" charset="-128"/>
                          <a:ea typeface="メイリオ" panose="020B0604030504040204" pitchFamily="50" charset="-128"/>
                        </a:rPr>
                        <a:t>高齢者数</a:t>
                      </a:r>
                      <a:r>
                        <a:rPr kumimoji="1" lang="en-US" altLang="ja-JP" sz="1100" dirty="0">
                          <a:solidFill>
                            <a:schemeClr val="bg2">
                              <a:lumMod val="25000"/>
                            </a:schemeClr>
                          </a:solidFill>
                          <a:latin typeface="メイリオ" panose="020B0604030504040204" pitchFamily="50" charset="-128"/>
                          <a:ea typeface="メイリオ" panose="020B0604030504040204" pitchFamily="50" charset="-128"/>
                        </a:rPr>
                        <a:t>(※1,2)</a:t>
                      </a:r>
                      <a:endParaRPr kumimoji="1" lang="en-US" altLang="ja-JP" sz="1400" dirty="0">
                        <a:solidFill>
                          <a:schemeClr val="bg2">
                            <a:lumMod val="25000"/>
                          </a:schemeClr>
                        </a:solidFill>
                        <a:latin typeface="メイリオ" panose="020B0604030504040204" pitchFamily="50" charset="-128"/>
                        <a:ea typeface="メイリオ"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r>
                        <a:rPr kumimoji="1" lang="en-US" altLang="ja-JP" sz="1200" dirty="0">
                          <a:solidFill>
                            <a:schemeClr val="bg2">
                              <a:lumMod val="25000"/>
                            </a:schemeClr>
                          </a:solidFill>
                          <a:latin typeface="メイリオ" panose="020B0604030504040204" pitchFamily="50" charset="-128"/>
                          <a:ea typeface="メイリオ" panose="020B0604030504040204" pitchFamily="50" charset="-128"/>
                        </a:rPr>
                        <a:t>000,000</a:t>
                      </a:r>
                      <a:r>
                        <a:rPr kumimoji="1" lang="ja-JP" altLang="en-US" sz="1200" dirty="0">
                          <a:solidFill>
                            <a:schemeClr val="bg2">
                              <a:lumMod val="25000"/>
                            </a:schemeClr>
                          </a:solidFill>
                          <a:latin typeface="メイリオ" panose="020B0604030504040204" pitchFamily="50" charset="-128"/>
                          <a:ea typeface="メイリオ" panose="020B0604030504040204" pitchFamily="50" charset="-128"/>
                        </a:rPr>
                        <a:t>人</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dirty="0">
                          <a:solidFill>
                            <a:schemeClr val="bg2">
                              <a:lumMod val="25000"/>
                            </a:schemeClr>
                          </a:solidFill>
                          <a:latin typeface="メイリオ" panose="020B0604030504040204" pitchFamily="50" charset="-128"/>
                          <a:ea typeface="メイリオ" panose="020B0604030504040204" pitchFamily="50" charset="-128"/>
                        </a:rPr>
                        <a:t>高齢者率</a:t>
                      </a:r>
                      <a:endParaRPr kumimoji="1" lang="en-US" altLang="ja-JP" sz="1400" dirty="0">
                        <a:solidFill>
                          <a:schemeClr val="bg2">
                            <a:lumMod val="25000"/>
                          </a:schemeClr>
                        </a:solidFill>
                        <a:latin typeface="メイリオ" panose="020B0604030504040204" pitchFamily="50" charset="-128"/>
                        <a:ea typeface="メイリオ" panose="020B0604030504040204" pitchFamily="50" charset="-128"/>
                      </a:endParaRPr>
                    </a:p>
                    <a:p>
                      <a:pPr algn="ctr"/>
                      <a:r>
                        <a:rPr kumimoji="1" lang="en-US" altLang="ja-JP" sz="1100" dirty="0">
                          <a:solidFill>
                            <a:schemeClr val="bg2">
                              <a:lumMod val="25000"/>
                            </a:schemeClr>
                          </a:solidFill>
                          <a:latin typeface="メイリオ" panose="020B0604030504040204" pitchFamily="50" charset="-128"/>
                          <a:ea typeface="メイリオ" panose="020B0604030504040204" pitchFamily="50" charset="-128"/>
                        </a:rPr>
                        <a:t>(※3)</a:t>
                      </a:r>
                      <a:endParaRPr kumimoji="1" lang="ja-JP" altLang="en-US" sz="1400" dirty="0">
                        <a:solidFill>
                          <a:schemeClr val="bg2">
                            <a:lumMod val="25000"/>
                          </a:schemeClr>
                        </a:solidFill>
                        <a:latin typeface="メイリオ" panose="020B0604030504040204" pitchFamily="50" charset="-128"/>
                        <a:ea typeface="メイリオ"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r>
                        <a:rPr kumimoji="1" lang="en-US" altLang="ja-JP" sz="1200" dirty="0">
                          <a:solidFill>
                            <a:schemeClr val="bg2">
                              <a:lumMod val="25000"/>
                            </a:schemeClr>
                          </a:solidFill>
                          <a:latin typeface="メイリオ" panose="020B0604030504040204" pitchFamily="50" charset="-128"/>
                          <a:ea typeface="メイリオ" panose="020B0604030504040204" pitchFamily="50" charset="-128"/>
                        </a:rPr>
                        <a:t>00.0%</a:t>
                      </a:r>
                      <a:endParaRPr kumimoji="1" lang="ja-JP" altLang="en-US" sz="1200" dirty="0">
                        <a:solidFill>
                          <a:schemeClr val="bg2">
                            <a:lumMod val="25000"/>
                          </a:schemeClr>
                        </a:solidFill>
                        <a:latin typeface="メイリオ" panose="020B0604030504040204" pitchFamily="50" charset="-128"/>
                        <a:ea typeface="メイリオ" panose="020B0604030504040204" pitchFamily="50" charset="-128"/>
                      </a:endParaRPr>
                    </a:p>
                  </a:txBody>
                  <a:tcPr anchor="ctr">
                    <a:lnL w="63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35216096"/>
                  </a:ext>
                </a:extLst>
              </a:tr>
            </a:tbl>
          </a:graphicData>
        </a:graphic>
      </p:graphicFrame>
      <p:sp>
        <p:nvSpPr>
          <p:cNvPr id="12" name="テキスト ボックス 11">
            <a:extLst>
              <a:ext uri="{FF2B5EF4-FFF2-40B4-BE49-F238E27FC236}">
                <a16:creationId xmlns:a16="http://schemas.microsoft.com/office/drawing/2014/main" id="{AB1FFEC9-138A-5EB8-88A9-3EABC63186E5}"/>
              </a:ext>
            </a:extLst>
          </p:cNvPr>
          <p:cNvSpPr txBox="1"/>
          <p:nvPr/>
        </p:nvSpPr>
        <p:spPr>
          <a:xfrm>
            <a:off x="640080" y="1551304"/>
            <a:ext cx="5820421" cy="253916"/>
          </a:xfrm>
          <a:prstGeom prst="rect">
            <a:avLst/>
          </a:prstGeom>
          <a:noFill/>
        </p:spPr>
        <p:txBody>
          <a:bodyPr wrap="square" rtlCol="0">
            <a:spAutoFit/>
          </a:bodyPr>
          <a:lstStyle/>
          <a:p>
            <a:r>
              <a:rPr kumimoji="1" lang="ja-JP" altLang="en-US" sz="1050" dirty="0">
                <a:latin typeface="メイリオ" panose="020B0604030504040204" pitchFamily="50" charset="-128"/>
                <a:ea typeface="メイリオ" panose="020B0604030504040204" pitchFamily="50" charset="-128"/>
              </a:rPr>
              <a:t>（</a:t>
            </a:r>
            <a:r>
              <a:rPr kumimoji="1" lang="en-US" altLang="ja-JP" sz="1050" dirty="0">
                <a:latin typeface="メイリオ" panose="020B0604030504040204" pitchFamily="50" charset="-128"/>
                <a:ea typeface="メイリオ" panose="020B0604030504040204" pitchFamily="50" charset="-128"/>
              </a:rPr>
              <a:t>※1</a:t>
            </a:r>
            <a:r>
              <a:rPr kumimoji="1" lang="ja-JP" altLang="en-US" sz="1050" dirty="0">
                <a:latin typeface="メイリオ" panose="020B0604030504040204" pitchFamily="50" charset="-128"/>
                <a:ea typeface="メイリオ" panose="020B0604030504040204" pitchFamily="50" charset="-128"/>
              </a:rPr>
              <a:t>）令和２年国勢調査より　（</a:t>
            </a:r>
            <a:r>
              <a:rPr kumimoji="1" lang="en-US" altLang="ja-JP" sz="1050" dirty="0">
                <a:latin typeface="メイリオ" panose="020B0604030504040204" pitchFamily="50" charset="-128"/>
                <a:ea typeface="メイリオ" panose="020B0604030504040204" pitchFamily="50" charset="-128"/>
              </a:rPr>
              <a:t>※2</a:t>
            </a:r>
            <a:r>
              <a:rPr kumimoji="1" lang="ja-JP" altLang="en-US" sz="1050" dirty="0">
                <a:latin typeface="メイリオ" panose="020B0604030504040204" pitchFamily="50" charset="-128"/>
                <a:ea typeface="メイリオ" panose="020B0604030504040204" pitchFamily="50" charset="-128"/>
              </a:rPr>
              <a:t>）</a:t>
            </a:r>
            <a:r>
              <a:rPr kumimoji="1" lang="en-US" altLang="ja-JP" sz="1050" dirty="0">
                <a:latin typeface="メイリオ" panose="020B0604030504040204" pitchFamily="50" charset="-128"/>
                <a:ea typeface="メイリオ" panose="020B0604030504040204" pitchFamily="50" charset="-128"/>
              </a:rPr>
              <a:t>65</a:t>
            </a:r>
            <a:r>
              <a:rPr kumimoji="1" lang="ja-JP" altLang="en-US" sz="1050" dirty="0">
                <a:latin typeface="メイリオ" panose="020B0604030504040204" pitchFamily="50" charset="-128"/>
                <a:ea typeface="メイリオ" panose="020B0604030504040204" pitchFamily="50" charset="-128"/>
              </a:rPr>
              <a:t>歳以上の者　（</a:t>
            </a:r>
            <a:r>
              <a:rPr kumimoji="1" lang="en-US" altLang="ja-JP" sz="1050" dirty="0">
                <a:latin typeface="メイリオ" panose="020B0604030504040204" pitchFamily="50" charset="-128"/>
                <a:ea typeface="メイリオ" panose="020B0604030504040204" pitchFamily="50" charset="-128"/>
              </a:rPr>
              <a:t>※3</a:t>
            </a:r>
            <a:r>
              <a:rPr kumimoji="1" lang="ja-JP" altLang="en-US" sz="1050" dirty="0">
                <a:latin typeface="メイリオ" panose="020B0604030504040204" pitchFamily="50" charset="-128"/>
                <a:ea typeface="メイリオ" panose="020B0604030504040204" pitchFamily="50" charset="-128"/>
              </a:rPr>
              <a:t>）高齢者数／人口により算出</a:t>
            </a:r>
            <a:endParaRPr kumimoji="1" lang="en-US" altLang="ja-JP" sz="1050" dirty="0">
              <a:latin typeface="メイリオ" panose="020B0604030504040204" pitchFamily="50" charset="-128"/>
              <a:ea typeface="メイリオ" panose="020B0604030504040204" pitchFamily="50" charset="-128"/>
            </a:endParaRPr>
          </a:p>
        </p:txBody>
      </p:sp>
      <p:graphicFrame>
        <p:nvGraphicFramePr>
          <p:cNvPr id="14" name="表 22">
            <a:extLst>
              <a:ext uri="{FF2B5EF4-FFF2-40B4-BE49-F238E27FC236}">
                <a16:creationId xmlns:a16="http://schemas.microsoft.com/office/drawing/2014/main" id="{F818BD29-3701-F67B-2B0E-F4868F19F8A7}"/>
              </a:ext>
            </a:extLst>
          </p:cNvPr>
          <p:cNvGraphicFramePr>
            <a:graphicFrameLocks noGrp="1"/>
          </p:cNvGraphicFramePr>
          <p:nvPr>
            <p:extLst>
              <p:ext uri="{D42A27DB-BD31-4B8C-83A1-F6EECF244321}">
                <p14:modId xmlns:p14="http://schemas.microsoft.com/office/powerpoint/2010/main" val="1580794508"/>
              </p:ext>
            </p:extLst>
          </p:nvPr>
        </p:nvGraphicFramePr>
        <p:xfrm>
          <a:off x="122251" y="1783871"/>
          <a:ext cx="8872066" cy="2125980"/>
        </p:xfrm>
        <a:graphic>
          <a:graphicData uri="http://schemas.openxmlformats.org/drawingml/2006/table">
            <a:tbl>
              <a:tblPr firstRow="1" bandRow="1">
                <a:tableStyleId>{5C22544A-7EE6-4342-B048-85BDC9FD1C3A}</a:tableStyleId>
              </a:tblPr>
              <a:tblGrid>
                <a:gridCol w="4436033">
                  <a:extLst>
                    <a:ext uri="{9D8B030D-6E8A-4147-A177-3AD203B41FA5}">
                      <a16:colId xmlns:a16="http://schemas.microsoft.com/office/drawing/2014/main" val="3960740269"/>
                    </a:ext>
                  </a:extLst>
                </a:gridCol>
                <a:gridCol w="4436033">
                  <a:extLst>
                    <a:ext uri="{9D8B030D-6E8A-4147-A177-3AD203B41FA5}">
                      <a16:colId xmlns:a16="http://schemas.microsoft.com/office/drawing/2014/main" val="963971316"/>
                    </a:ext>
                  </a:extLst>
                </a:gridCol>
              </a:tblGrid>
              <a:tr h="264385">
                <a:tc>
                  <a:txBody>
                    <a:bodyPr/>
                    <a:lstStyle/>
                    <a:p>
                      <a:pPr algn="ctr"/>
                      <a:endParaRPr kumimoji="1" lang="ja-JP" altLang="en-US" sz="1200" b="0" dirty="0">
                        <a:solidFill>
                          <a:schemeClr val="bg2">
                            <a:lumMod val="25000"/>
                          </a:schemeClr>
                        </a:solidFill>
                        <a:latin typeface="メイリオ" panose="020B0604030504040204" pitchFamily="50" charset="-128"/>
                        <a:ea typeface="メイリオ" panose="020B0604030504040204" pitchFamily="50" charset="-128"/>
                      </a:endParaRPr>
                    </a:p>
                  </a:txBody>
                  <a:tcPr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endParaRPr kumimoji="1" lang="ja-JP" altLang="en-US" sz="1200" b="0" dirty="0">
                        <a:solidFill>
                          <a:schemeClr val="bg2">
                            <a:lumMod val="25000"/>
                          </a:schemeClr>
                        </a:solidFill>
                        <a:latin typeface="メイリオ" panose="020B0604030504040204" pitchFamily="50" charset="-128"/>
                        <a:ea typeface="メイリオ" panose="020B0604030504040204" pitchFamily="50" charset="-128"/>
                      </a:endParaRPr>
                    </a:p>
                  </a:txBody>
                  <a:tcPr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447393131"/>
                  </a:ext>
                </a:extLst>
              </a:tr>
              <a:tr h="1014962">
                <a:tc>
                  <a:txBody>
                    <a:bodyPr/>
                    <a:lstStyle/>
                    <a:p>
                      <a:r>
                        <a:rPr kumimoji="1" lang="ja-JP" altLang="en-US" sz="1050" b="0" dirty="0">
                          <a:solidFill>
                            <a:schemeClr val="bg2">
                              <a:lumMod val="25000"/>
                            </a:schemeClr>
                          </a:solidFill>
                          <a:latin typeface="メイリオ" panose="020B0604030504040204" pitchFamily="50" charset="-128"/>
                          <a:ea typeface="メイリオ" panose="020B0604030504040204" pitchFamily="50" charset="-128"/>
                        </a:rPr>
                        <a:t>●●●</a:t>
                      </a:r>
                      <a:r>
                        <a:rPr kumimoji="1" lang="en-US" altLang="ja-JP" sz="1050" b="0" dirty="0">
                          <a:solidFill>
                            <a:schemeClr val="bg2">
                              <a:lumMod val="25000"/>
                            </a:schemeClr>
                          </a:solidFill>
                          <a:latin typeface="メイリオ" panose="020B0604030504040204" pitchFamily="50" charset="-128"/>
                          <a:ea typeface="メイリオ" panose="020B0604030504040204" pitchFamily="50" charset="-128"/>
                        </a:rPr>
                        <a:t>…</a:t>
                      </a:r>
                    </a:p>
                    <a:p>
                      <a:endParaRPr kumimoji="1" lang="en-US" altLang="ja-JP" sz="1050" b="0" dirty="0">
                        <a:solidFill>
                          <a:schemeClr val="bg2">
                            <a:lumMod val="25000"/>
                          </a:schemeClr>
                        </a:solidFill>
                        <a:latin typeface="メイリオ" panose="020B0604030504040204" pitchFamily="50" charset="-128"/>
                        <a:ea typeface="メイリオ" panose="020B0604030504040204" pitchFamily="50" charset="-128"/>
                      </a:endParaRPr>
                    </a:p>
                    <a:p>
                      <a:endParaRPr kumimoji="1" lang="en-US" altLang="ja-JP" sz="1050" b="0" dirty="0">
                        <a:solidFill>
                          <a:schemeClr val="bg2">
                            <a:lumMod val="25000"/>
                          </a:schemeClr>
                        </a:solidFill>
                        <a:latin typeface="メイリオ" panose="020B0604030504040204" pitchFamily="50" charset="-128"/>
                        <a:ea typeface="メイリオ" panose="020B0604030504040204" pitchFamily="50" charset="-128"/>
                      </a:endParaRPr>
                    </a:p>
                    <a:p>
                      <a:endParaRPr kumimoji="1" lang="en-US" altLang="ja-JP" sz="1050" b="0" dirty="0">
                        <a:solidFill>
                          <a:schemeClr val="bg2">
                            <a:lumMod val="25000"/>
                          </a:schemeClr>
                        </a:solidFill>
                        <a:latin typeface="メイリオ" panose="020B0604030504040204" pitchFamily="50" charset="-128"/>
                        <a:ea typeface="メイリオ" panose="020B0604030504040204" pitchFamily="50" charset="-128"/>
                      </a:endParaRPr>
                    </a:p>
                    <a:p>
                      <a:endParaRPr kumimoji="1" lang="en-US" altLang="ja-JP" sz="1050" b="0" dirty="0">
                        <a:solidFill>
                          <a:schemeClr val="bg2">
                            <a:lumMod val="25000"/>
                          </a:schemeClr>
                        </a:solidFill>
                        <a:latin typeface="メイリオ" panose="020B0604030504040204" pitchFamily="50" charset="-128"/>
                        <a:ea typeface="メイリオ" panose="020B0604030504040204" pitchFamily="50" charset="-128"/>
                      </a:endParaRPr>
                    </a:p>
                    <a:p>
                      <a:endParaRPr kumimoji="1" lang="en-US" altLang="ja-JP" sz="1050" b="0" dirty="0">
                        <a:solidFill>
                          <a:schemeClr val="bg2">
                            <a:lumMod val="25000"/>
                          </a:schemeClr>
                        </a:solidFill>
                        <a:latin typeface="メイリオ" panose="020B0604030504040204" pitchFamily="50" charset="-128"/>
                        <a:ea typeface="メイリオ" panose="020B0604030504040204" pitchFamily="50" charset="-128"/>
                      </a:endParaRPr>
                    </a:p>
                    <a:p>
                      <a:endParaRPr kumimoji="1" lang="en-US" altLang="ja-JP" sz="1050" b="0" dirty="0">
                        <a:solidFill>
                          <a:schemeClr val="bg2">
                            <a:lumMod val="25000"/>
                          </a:schemeClr>
                        </a:solidFill>
                        <a:latin typeface="メイリオ" panose="020B0604030504040204" pitchFamily="50" charset="-128"/>
                        <a:ea typeface="メイリオ" panose="020B0604030504040204" pitchFamily="50" charset="-128"/>
                      </a:endParaRPr>
                    </a:p>
                    <a:p>
                      <a:endParaRPr kumimoji="1" lang="en-US" altLang="ja-JP" sz="1050" b="0" dirty="0">
                        <a:solidFill>
                          <a:schemeClr val="bg2">
                            <a:lumMod val="25000"/>
                          </a:schemeClr>
                        </a:solidFill>
                        <a:latin typeface="メイリオ" panose="020B0604030504040204" pitchFamily="50" charset="-128"/>
                        <a:ea typeface="メイリオ" panose="020B0604030504040204" pitchFamily="50" charset="-128"/>
                      </a:endParaRPr>
                    </a:p>
                    <a:p>
                      <a:endParaRPr kumimoji="1" lang="en-US" altLang="ja-JP" sz="1050" b="0" dirty="0">
                        <a:solidFill>
                          <a:schemeClr val="bg2">
                            <a:lumMod val="25000"/>
                          </a:schemeClr>
                        </a:solidFill>
                        <a:latin typeface="メイリオ" panose="020B0604030504040204" pitchFamily="50" charset="-128"/>
                        <a:ea typeface="メイリオ" panose="020B0604030504040204" pitchFamily="50" charset="-128"/>
                      </a:endParaRPr>
                    </a:p>
                    <a:p>
                      <a:endParaRPr kumimoji="1" lang="en-US" altLang="ja-JP" sz="1050" b="0" dirty="0">
                        <a:solidFill>
                          <a:schemeClr val="bg2">
                            <a:lumMod val="25000"/>
                          </a:schemeClr>
                        </a:solidFill>
                        <a:latin typeface="メイリオ" panose="020B0604030504040204" pitchFamily="50" charset="-128"/>
                        <a:ea typeface="メイリオ" panose="020B0604030504040204" pitchFamily="50" charset="-128"/>
                      </a:endParaRPr>
                    </a:p>
                    <a:p>
                      <a:endParaRPr kumimoji="1" lang="en-US" altLang="ja-JP" sz="1050" b="0" dirty="0">
                        <a:solidFill>
                          <a:schemeClr val="bg2">
                            <a:lumMod val="25000"/>
                          </a:schemeClr>
                        </a:solidFill>
                        <a:latin typeface="メイリオ" panose="020B0604030504040204" pitchFamily="50" charset="-128"/>
                        <a:ea typeface="メイリオ" panose="020B0604030504040204" pitchFamily="50" charset="-128"/>
                      </a:endParaRP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r>
                        <a:rPr kumimoji="1" lang="ja-JP" altLang="en-US" sz="1050" b="0" dirty="0">
                          <a:solidFill>
                            <a:schemeClr val="bg2">
                              <a:lumMod val="25000"/>
                            </a:schemeClr>
                          </a:solidFill>
                          <a:latin typeface="メイリオ" panose="020B0604030504040204" pitchFamily="50" charset="-128"/>
                          <a:ea typeface="メイリオ" panose="020B0604030504040204" pitchFamily="50" charset="-128"/>
                        </a:rPr>
                        <a:t>●●●</a:t>
                      </a:r>
                      <a:r>
                        <a:rPr kumimoji="1" lang="en-US" altLang="ja-JP" sz="1050" b="0" dirty="0">
                          <a:solidFill>
                            <a:schemeClr val="bg2">
                              <a:lumMod val="25000"/>
                            </a:schemeClr>
                          </a:solidFill>
                          <a:latin typeface="メイリオ" panose="020B0604030504040204" pitchFamily="50" charset="-128"/>
                          <a:ea typeface="メイリオ" panose="020B0604030504040204" pitchFamily="50" charset="-128"/>
                        </a:rPr>
                        <a:t>…</a:t>
                      </a:r>
                      <a:endParaRPr kumimoji="1" lang="ja-JP" altLang="en-US" sz="1050" b="0" dirty="0">
                        <a:solidFill>
                          <a:schemeClr val="bg2">
                            <a:lumMod val="25000"/>
                          </a:schemeClr>
                        </a:solidFill>
                        <a:latin typeface="メイリオ" panose="020B0604030504040204" pitchFamily="50" charset="-128"/>
                        <a:ea typeface="メイリオ" panose="020B0604030504040204" pitchFamily="50" charset="-128"/>
                      </a:endParaRP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77694338"/>
                  </a:ext>
                </a:extLst>
              </a:tr>
            </a:tbl>
          </a:graphicData>
        </a:graphic>
      </p:graphicFrame>
      <p:sp>
        <p:nvSpPr>
          <p:cNvPr id="93" name="テキスト ボックス 92">
            <a:extLst>
              <a:ext uri="{FF2B5EF4-FFF2-40B4-BE49-F238E27FC236}">
                <a16:creationId xmlns:a16="http://schemas.microsoft.com/office/drawing/2014/main" id="{5379BEEE-8DA6-36FE-0696-A37CB684F07B}"/>
              </a:ext>
            </a:extLst>
          </p:cNvPr>
          <p:cNvSpPr txBox="1"/>
          <p:nvPr/>
        </p:nvSpPr>
        <p:spPr>
          <a:xfrm>
            <a:off x="2622973" y="4724901"/>
            <a:ext cx="1031051" cy="261610"/>
          </a:xfrm>
          <a:prstGeom prst="rect">
            <a:avLst/>
          </a:prstGeom>
          <a:noFill/>
        </p:spPr>
        <p:txBody>
          <a:bodyPr wrap="none" rtlCol="0">
            <a:spAutoFit/>
          </a:bodyPr>
          <a:lstStyle/>
          <a:p>
            <a:r>
              <a:rPr kumimoji="1" lang="en-US" altLang="ja-JP" sz="1100" dirty="0">
                <a:latin typeface="メイリオ" panose="020B0604030504040204" pitchFamily="50" charset="-128"/>
                <a:ea typeface="メイリオ" panose="020B0604030504040204" pitchFamily="50" charset="-128"/>
              </a:rPr>
              <a:t>【</a:t>
            </a:r>
            <a:r>
              <a:rPr kumimoji="1" lang="ja-JP" altLang="en-US" sz="1100" dirty="0">
                <a:latin typeface="メイリオ" panose="020B0604030504040204" pitchFamily="50" charset="-128"/>
                <a:ea typeface="メイリオ" panose="020B0604030504040204" pitchFamily="50" charset="-128"/>
              </a:rPr>
              <a:t>事業内容</a:t>
            </a:r>
            <a:r>
              <a:rPr kumimoji="1" lang="en-US" altLang="ja-JP" sz="1100" dirty="0">
                <a:latin typeface="メイリオ" panose="020B0604030504040204" pitchFamily="50" charset="-128"/>
                <a:ea typeface="メイリオ" panose="020B0604030504040204" pitchFamily="50" charset="-128"/>
              </a:rPr>
              <a:t>】</a:t>
            </a:r>
            <a:endParaRPr kumimoji="1" lang="ja-JP" altLang="en-US" sz="1100" dirty="0">
              <a:latin typeface="メイリオ" panose="020B0604030504040204" pitchFamily="50" charset="-128"/>
              <a:ea typeface="メイリオ" panose="020B0604030504040204" pitchFamily="50" charset="-128"/>
            </a:endParaRPr>
          </a:p>
        </p:txBody>
      </p:sp>
      <p:sp>
        <p:nvSpPr>
          <p:cNvPr id="94" name="テキスト ボックス 93">
            <a:extLst>
              <a:ext uri="{FF2B5EF4-FFF2-40B4-BE49-F238E27FC236}">
                <a16:creationId xmlns:a16="http://schemas.microsoft.com/office/drawing/2014/main" id="{8F04090B-3853-BF73-4FDF-6C7B3E37B331}"/>
              </a:ext>
            </a:extLst>
          </p:cNvPr>
          <p:cNvSpPr txBox="1"/>
          <p:nvPr/>
        </p:nvSpPr>
        <p:spPr>
          <a:xfrm>
            <a:off x="2753980" y="4890198"/>
            <a:ext cx="1031051" cy="261610"/>
          </a:xfrm>
          <a:prstGeom prst="rect">
            <a:avLst/>
          </a:prstGeom>
          <a:noFill/>
        </p:spPr>
        <p:txBody>
          <a:bodyPr wrap="none" rtlCol="0">
            <a:spAutoFit/>
          </a:bodyPr>
          <a:lstStyle/>
          <a:p>
            <a:r>
              <a:rPr kumimoji="1" lang="ja-JP" altLang="en-US" sz="1100" dirty="0">
                <a:latin typeface="メイリオ" panose="020B0604030504040204" pitchFamily="50" charset="-128"/>
                <a:ea typeface="メイリオ" panose="020B0604030504040204" pitchFamily="50" charset="-128"/>
              </a:rPr>
              <a:t>①　●●●</a:t>
            </a:r>
            <a:r>
              <a:rPr kumimoji="1" lang="en-US" altLang="ja-JP" sz="1100" dirty="0">
                <a:latin typeface="メイリオ" panose="020B0604030504040204" pitchFamily="50" charset="-128"/>
                <a:ea typeface="メイリオ" panose="020B0604030504040204" pitchFamily="50" charset="-128"/>
              </a:rPr>
              <a:t>…</a:t>
            </a:r>
            <a:endParaRPr kumimoji="1" lang="ja-JP" altLang="en-US" sz="1100" dirty="0">
              <a:latin typeface="メイリオ" panose="020B0604030504040204" pitchFamily="50" charset="-128"/>
              <a:ea typeface="メイリオ" panose="020B0604030504040204" pitchFamily="50" charset="-128"/>
            </a:endParaRPr>
          </a:p>
        </p:txBody>
      </p:sp>
      <p:grpSp>
        <p:nvGrpSpPr>
          <p:cNvPr id="97" name="グループ化 96">
            <a:extLst>
              <a:ext uri="{FF2B5EF4-FFF2-40B4-BE49-F238E27FC236}">
                <a16:creationId xmlns:a16="http://schemas.microsoft.com/office/drawing/2014/main" id="{5737895A-54FF-C331-BB28-75A5439000B6}"/>
              </a:ext>
            </a:extLst>
          </p:cNvPr>
          <p:cNvGrpSpPr/>
          <p:nvPr/>
        </p:nvGrpSpPr>
        <p:grpSpPr>
          <a:xfrm>
            <a:off x="1374812" y="1791937"/>
            <a:ext cx="6077389" cy="281892"/>
            <a:chOff x="1374812" y="1791937"/>
            <a:chExt cx="6077389" cy="281892"/>
          </a:xfrm>
        </p:grpSpPr>
        <p:sp>
          <p:nvSpPr>
            <p:cNvPr id="95" name="テキスト ボックス 94">
              <a:extLst>
                <a:ext uri="{FF2B5EF4-FFF2-40B4-BE49-F238E27FC236}">
                  <a16:creationId xmlns:a16="http://schemas.microsoft.com/office/drawing/2014/main" id="{D0BFFCB1-9E4F-C0AC-F5BE-6C325F0E935C}"/>
                </a:ext>
              </a:extLst>
            </p:cNvPr>
            <p:cNvSpPr txBox="1"/>
            <p:nvPr/>
          </p:nvSpPr>
          <p:spPr>
            <a:xfrm>
              <a:off x="1374812" y="1796830"/>
              <a:ext cx="1992853" cy="276999"/>
            </a:xfrm>
            <a:prstGeom prst="rect">
              <a:avLst/>
            </a:prstGeom>
            <a:noFill/>
          </p:spPr>
          <p:txBody>
            <a:bodyPr wrap="none" rtlCol="0">
              <a:spAutoFit/>
            </a:bodyPr>
            <a:lstStyle/>
            <a:p>
              <a:r>
                <a:rPr kumimoji="1" lang="ja-JP" altLang="en-US" sz="1200" dirty="0">
                  <a:solidFill>
                    <a:schemeClr val="bg2">
                      <a:lumMod val="25000"/>
                    </a:schemeClr>
                  </a:solidFill>
                  <a:latin typeface="メイリオ" panose="020B0604030504040204" pitchFamily="50" charset="-128"/>
                  <a:ea typeface="メイリオ" panose="020B0604030504040204" pitchFamily="50" charset="-128"/>
                </a:rPr>
                <a:t>地 域 の 現 状 及 び 課 題</a:t>
              </a:r>
            </a:p>
          </p:txBody>
        </p:sp>
        <p:sp>
          <p:nvSpPr>
            <p:cNvPr id="96" name="テキスト ボックス 95">
              <a:extLst>
                <a:ext uri="{FF2B5EF4-FFF2-40B4-BE49-F238E27FC236}">
                  <a16:creationId xmlns:a16="http://schemas.microsoft.com/office/drawing/2014/main" id="{23E48CEC-8962-E7EF-B704-D460A01333E6}"/>
                </a:ext>
              </a:extLst>
            </p:cNvPr>
            <p:cNvSpPr txBox="1"/>
            <p:nvPr/>
          </p:nvSpPr>
          <p:spPr>
            <a:xfrm>
              <a:off x="6286497" y="1791937"/>
              <a:ext cx="1165704" cy="276999"/>
            </a:xfrm>
            <a:prstGeom prst="rect">
              <a:avLst/>
            </a:prstGeom>
            <a:noFill/>
          </p:spPr>
          <p:txBody>
            <a:bodyPr wrap="none" rtlCol="0">
              <a:spAutoFit/>
            </a:bodyPr>
            <a:lstStyle/>
            <a:p>
              <a:r>
                <a:rPr kumimoji="1" lang="ja-JP" altLang="en-US" sz="1200" dirty="0">
                  <a:solidFill>
                    <a:schemeClr val="bg2">
                      <a:lumMod val="25000"/>
                    </a:schemeClr>
                  </a:solidFill>
                  <a:latin typeface="メイリオ" panose="020B0604030504040204" pitchFamily="50" charset="-128"/>
                  <a:ea typeface="メイリオ" panose="020B0604030504040204" pitchFamily="50" charset="-128"/>
                </a:rPr>
                <a:t>事 業 の 目 的</a:t>
              </a:r>
            </a:p>
          </p:txBody>
        </p:sp>
      </p:grpSp>
      <p:grpSp>
        <p:nvGrpSpPr>
          <p:cNvPr id="104" name="グループ化 103">
            <a:extLst>
              <a:ext uri="{FF2B5EF4-FFF2-40B4-BE49-F238E27FC236}">
                <a16:creationId xmlns:a16="http://schemas.microsoft.com/office/drawing/2014/main" id="{FDC28854-1D1D-2C50-751A-148F23039CDA}"/>
              </a:ext>
            </a:extLst>
          </p:cNvPr>
          <p:cNvGrpSpPr/>
          <p:nvPr/>
        </p:nvGrpSpPr>
        <p:grpSpPr>
          <a:xfrm>
            <a:off x="2470173" y="3941390"/>
            <a:ext cx="4308413" cy="2888022"/>
            <a:chOff x="2470173" y="3941390"/>
            <a:chExt cx="4308413" cy="2888022"/>
          </a:xfrm>
        </p:grpSpPr>
        <p:grpSp>
          <p:nvGrpSpPr>
            <p:cNvPr id="103" name="グループ化 102">
              <a:extLst>
                <a:ext uri="{FF2B5EF4-FFF2-40B4-BE49-F238E27FC236}">
                  <a16:creationId xmlns:a16="http://schemas.microsoft.com/office/drawing/2014/main" id="{03BFE121-2E8F-6ECA-ED56-98734506BAC9}"/>
                </a:ext>
              </a:extLst>
            </p:cNvPr>
            <p:cNvGrpSpPr/>
            <p:nvPr/>
          </p:nvGrpSpPr>
          <p:grpSpPr>
            <a:xfrm>
              <a:off x="2470173" y="3941390"/>
              <a:ext cx="4308413" cy="2888022"/>
              <a:chOff x="2470173" y="3941390"/>
              <a:chExt cx="4308413" cy="2888022"/>
            </a:xfrm>
          </p:grpSpPr>
          <p:grpSp>
            <p:nvGrpSpPr>
              <p:cNvPr id="87" name="グループ化 86">
                <a:extLst>
                  <a:ext uri="{FF2B5EF4-FFF2-40B4-BE49-F238E27FC236}">
                    <a16:creationId xmlns:a16="http://schemas.microsoft.com/office/drawing/2014/main" id="{22419341-EDE7-074C-0E57-BECC205BABC7}"/>
                  </a:ext>
                </a:extLst>
              </p:cNvPr>
              <p:cNvGrpSpPr/>
              <p:nvPr/>
            </p:nvGrpSpPr>
            <p:grpSpPr>
              <a:xfrm>
                <a:off x="2470173" y="4167019"/>
                <a:ext cx="4308413" cy="2662393"/>
                <a:chOff x="2440673" y="3994022"/>
                <a:chExt cx="4308413" cy="2769183"/>
              </a:xfrm>
            </p:grpSpPr>
            <p:sp>
              <p:nvSpPr>
                <p:cNvPr id="86" name="正方形/長方形 85">
                  <a:extLst>
                    <a:ext uri="{FF2B5EF4-FFF2-40B4-BE49-F238E27FC236}">
                      <a16:creationId xmlns:a16="http://schemas.microsoft.com/office/drawing/2014/main" id="{665232EE-8C69-39DF-C2C8-EE94A4E6DA97}"/>
                    </a:ext>
                  </a:extLst>
                </p:cNvPr>
                <p:cNvSpPr/>
                <p:nvPr/>
              </p:nvSpPr>
              <p:spPr>
                <a:xfrm>
                  <a:off x="2607450" y="3994022"/>
                  <a:ext cx="3886524" cy="2615295"/>
                </a:xfrm>
                <a:prstGeom prst="rect">
                  <a:avLst/>
                </a:prstGeom>
                <a:noFill/>
                <a:ln w="19050">
                  <a:solidFill>
                    <a:srgbClr val="FFCC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85" name="グループ化 84">
                  <a:extLst>
                    <a:ext uri="{FF2B5EF4-FFF2-40B4-BE49-F238E27FC236}">
                      <a16:creationId xmlns:a16="http://schemas.microsoft.com/office/drawing/2014/main" id="{3D46231E-1CA8-F86C-3AF5-C52CBDD2FAA3}"/>
                    </a:ext>
                  </a:extLst>
                </p:cNvPr>
                <p:cNvGrpSpPr/>
                <p:nvPr/>
              </p:nvGrpSpPr>
              <p:grpSpPr>
                <a:xfrm>
                  <a:off x="2440673" y="6347046"/>
                  <a:ext cx="4308413" cy="416159"/>
                  <a:chOff x="2554865" y="6347046"/>
                  <a:chExt cx="4308413" cy="416159"/>
                </a:xfrm>
              </p:grpSpPr>
              <p:sp>
                <p:nvSpPr>
                  <p:cNvPr id="74" name="四角形: 角を丸くする 73">
                    <a:extLst>
                      <a:ext uri="{FF2B5EF4-FFF2-40B4-BE49-F238E27FC236}">
                        <a16:creationId xmlns:a16="http://schemas.microsoft.com/office/drawing/2014/main" id="{DFDE894D-7340-3172-651D-F8037A4B465B}"/>
                      </a:ext>
                    </a:extLst>
                  </p:cNvPr>
                  <p:cNvSpPr/>
                  <p:nvPr/>
                </p:nvSpPr>
                <p:spPr>
                  <a:xfrm>
                    <a:off x="2554865" y="6347046"/>
                    <a:ext cx="4218574" cy="416159"/>
                  </a:xfrm>
                  <a:prstGeom prst="roundRect">
                    <a:avLst/>
                  </a:prstGeom>
                  <a:solidFill>
                    <a:srgbClr val="00B0F0"/>
                  </a:solidFill>
                  <a:effectLst>
                    <a:softEdge rad="381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75" name="テキスト ボックス 74">
                    <a:extLst>
                      <a:ext uri="{FF2B5EF4-FFF2-40B4-BE49-F238E27FC236}">
                        <a16:creationId xmlns:a16="http://schemas.microsoft.com/office/drawing/2014/main" id="{B0E14A72-0383-A0D3-C34A-67AE324AB37C}"/>
                      </a:ext>
                    </a:extLst>
                  </p:cNvPr>
                  <p:cNvSpPr txBox="1"/>
                  <p:nvPr/>
                </p:nvSpPr>
                <p:spPr>
                  <a:xfrm>
                    <a:off x="2644703" y="6406948"/>
                    <a:ext cx="4218575" cy="307777"/>
                  </a:xfrm>
                  <a:prstGeom prst="rect">
                    <a:avLst/>
                  </a:prstGeom>
                  <a:noFill/>
                </p:spPr>
                <p:txBody>
                  <a:bodyPr wrap="square" rtlCol="0">
                    <a:spAutoFit/>
                  </a:bodyPr>
                  <a:lstStyle/>
                  <a:p>
                    <a:r>
                      <a:rPr kumimoji="1" lang="ja-JP" altLang="en-US" sz="1400" dirty="0">
                        <a:solidFill>
                          <a:schemeClr val="bg1"/>
                        </a:solidFill>
                        <a:latin typeface="メイリオ" panose="020B0604030504040204" pitchFamily="50" charset="-128"/>
                        <a:ea typeface="メイリオ" panose="020B0604030504040204" pitchFamily="50" charset="-128"/>
                      </a:rPr>
                      <a:t>高年齢者の雇用・就業者数目標：○○人</a:t>
                    </a:r>
                    <a:r>
                      <a:rPr kumimoji="1" lang="ja-JP" altLang="en-US" sz="1000" dirty="0">
                        <a:solidFill>
                          <a:schemeClr val="bg1"/>
                        </a:solidFill>
                        <a:latin typeface="メイリオ" panose="020B0604030504040204" pitchFamily="50" charset="-128"/>
                        <a:ea typeface="メイリオ" panose="020B0604030504040204" pitchFamily="50" charset="-128"/>
                      </a:rPr>
                      <a:t>（３年度計）</a:t>
                    </a:r>
                    <a:endParaRPr kumimoji="1" lang="ja-JP" altLang="en-US" dirty="0">
                      <a:solidFill>
                        <a:schemeClr val="bg1"/>
                      </a:solidFill>
                      <a:latin typeface="メイリオ" panose="020B0604030504040204" pitchFamily="50" charset="-128"/>
                      <a:ea typeface="メイリオ" panose="020B0604030504040204" pitchFamily="50" charset="-128"/>
                    </a:endParaRPr>
                  </a:p>
                </p:txBody>
              </p:sp>
            </p:grpSp>
          </p:grpSp>
          <p:sp>
            <p:nvSpPr>
              <p:cNvPr id="102" name="正方形/長方形 101">
                <a:extLst>
                  <a:ext uri="{FF2B5EF4-FFF2-40B4-BE49-F238E27FC236}">
                    <a16:creationId xmlns:a16="http://schemas.microsoft.com/office/drawing/2014/main" id="{B63C6615-9073-269A-8EF2-70FA30821D89}"/>
                  </a:ext>
                </a:extLst>
              </p:cNvPr>
              <p:cNvSpPr/>
              <p:nvPr/>
            </p:nvSpPr>
            <p:spPr>
              <a:xfrm>
                <a:off x="3253214" y="3941390"/>
                <a:ext cx="2569103" cy="51537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91" name="四角形: 角を丸くする 90">
              <a:extLst>
                <a:ext uri="{FF2B5EF4-FFF2-40B4-BE49-F238E27FC236}">
                  <a16:creationId xmlns:a16="http://schemas.microsoft.com/office/drawing/2014/main" id="{A3E2AEC7-A29F-A9A4-BC6D-A023D9577857}"/>
                </a:ext>
              </a:extLst>
            </p:cNvPr>
            <p:cNvSpPr/>
            <p:nvPr/>
          </p:nvSpPr>
          <p:spPr>
            <a:xfrm>
              <a:off x="3386431" y="3979785"/>
              <a:ext cx="2326764" cy="379168"/>
            </a:xfrm>
            <a:prstGeom prst="roundRect">
              <a:avLst/>
            </a:prstGeom>
            <a:gradFill flip="none" rotWithShape="1">
              <a:gsLst>
                <a:gs pos="21000">
                  <a:srgbClr val="FFFF00"/>
                </a:gs>
                <a:gs pos="100000">
                  <a:srgbClr val="00B0F0"/>
                </a:gs>
                <a:gs pos="96000">
                  <a:srgbClr val="00B0F0">
                    <a:lumMod val="49000"/>
                    <a:lumOff val="51000"/>
                  </a:srgbClr>
                </a:gs>
                <a:gs pos="96000">
                  <a:schemeClr val="accent4">
                    <a:lumMod val="30000"/>
                    <a:lumOff val="70000"/>
                  </a:schemeClr>
                </a:gs>
              </a:gsLst>
              <a:lin ang="5400000" scaled="1"/>
              <a:tileRect/>
            </a:gra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2" name="テキスト ボックス 91">
              <a:extLst>
                <a:ext uri="{FF2B5EF4-FFF2-40B4-BE49-F238E27FC236}">
                  <a16:creationId xmlns:a16="http://schemas.microsoft.com/office/drawing/2014/main" id="{A29874C3-1C7B-C012-F6CE-476ED74F3B8D}"/>
                </a:ext>
              </a:extLst>
            </p:cNvPr>
            <p:cNvSpPr txBox="1"/>
            <p:nvPr/>
          </p:nvSpPr>
          <p:spPr>
            <a:xfrm>
              <a:off x="3642834" y="4045648"/>
              <a:ext cx="1789864" cy="307777"/>
            </a:xfrm>
            <a:prstGeom prst="rect">
              <a:avLst/>
            </a:prstGeom>
            <a:noFill/>
          </p:spPr>
          <p:txBody>
            <a:bodyPr wrap="square" rtlCol="0">
              <a:spAutoFit/>
            </a:bodyPr>
            <a:lstStyle/>
            <a:p>
              <a:r>
                <a:rPr kumimoji="1" lang="ja-JP" altLang="en-US" sz="1400" b="1" dirty="0">
                  <a:solidFill>
                    <a:schemeClr val="tx2">
                      <a:lumMod val="75000"/>
                    </a:schemeClr>
                  </a:solidFill>
                  <a:latin typeface="メイリオ" panose="020B0604030504040204" pitchFamily="50" charset="-128"/>
                  <a:ea typeface="メイリオ" panose="020B0604030504040204" pitchFamily="50" charset="-128"/>
                </a:rPr>
                <a:t>環境整備事業の実施</a:t>
              </a:r>
              <a:endParaRPr kumimoji="1" lang="ja-JP" altLang="en-US" b="1" dirty="0">
                <a:solidFill>
                  <a:schemeClr val="tx2">
                    <a:lumMod val="75000"/>
                  </a:schemeClr>
                </a:solidFill>
                <a:latin typeface="メイリオ" panose="020B0604030504040204" pitchFamily="50" charset="-128"/>
                <a:ea typeface="メイリオ" panose="020B0604030504040204" pitchFamily="50" charset="-128"/>
              </a:endParaRPr>
            </a:p>
          </p:txBody>
        </p:sp>
      </p:grpSp>
      <p:sp>
        <p:nvSpPr>
          <p:cNvPr id="107" name="二等辺三角形 106">
            <a:extLst>
              <a:ext uri="{FF2B5EF4-FFF2-40B4-BE49-F238E27FC236}">
                <a16:creationId xmlns:a16="http://schemas.microsoft.com/office/drawing/2014/main" id="{ED4D19BA-4A52-097D-D87E-3EA7CB6D4022}"/>
              </a:ext>
            </a:extLst>
          </p:cNvPr>
          <p:cNvSpPr/>
          <p:nvPr/>
        </p:nvSpPr>
        <p:spPr>
          <a:xfrm rot="5400000">
            <a:off x="2134063" y="5483390"/>
            <a:ext cx="765609" cy="163681"/>
          </a:xfrm>
          <a:prstGeom prst="triangle">
            <a:avLst>
              <a:gd name="adj" fmla="val 48276"/>
            </a:avLst>
          </a:prstGeom>
          <a:solidFill>
            <a:schemeClr val="bg2">
              <a:lumMod val="75000"/>
            </a:schemeClr>
          </a:solidFill>
          <a:ln>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8" name="二等辺三角形 107">
            <a:extLst>
              <a:ext uri="{FF2B5EF4-FFF2-40B4-BE49-F238E27FC236}">
                <a16:creationId xmlns:a16="http://schemas.microsoft.com/office/drawing/2014/main" id="{5109D0E0-3964-B963-F79C-323C9A5F3E2D}"/>
              </a:ext>
            </a:extLst>
          </p:cNvPr>
          <p:cNvSpPr/>
          <p:nvPr/>
        </p:nvSpPr>
        <p:spPr>
          <a:xfrm rot="5400000">
            <a:off x="6272424" y="5488188"/>
            <a:ext cx="765609" cy="163681"/>
          </a:xfrm>
          <a:prstGeom prst="triangle">
            <a:avLst>
              <a:gd name="adj" fmla="val 48276"/>
            </a:avLst>
          </a:prstGeom>
          <a:solidFill>
            <a:schemeClr val="bg2">
              <a:lumMod val="75000"/>
            </a:schemeClr>
          </a:solidFill>
          <a:ln>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124" name="グループ化 123">
            <a:extLst>
              <a:ext uri="{FF2B5EF4-FFF2-40B4-BE49-F238E27FC236}">
                <a16:creationId xmlns:a16="http://schemas.microsoft.com/office/drawing/2014/main" id="{9F7D3AE9-107F-CA52-CB4E-1272A3D59A1F}"/>
              </a:ext>
            </a:extLst>
          </p:cNvPr>
          <p:cNvGrpSpPr/>
          <p:nvPr/>
        </p:nvGrpSpPr>
        <p:grpSpPr>
          <a:xfrm>
            <a:off x="0" y="3799506"/>
            <a:ext cx="2385113" cy="2969135"/>
            <a:chOff x="0" y="3799506"/>
            <a:chExt cx="2385113" cy="2969135"/>
          </a:xfrm>
        </p:grpSpPr>
        <p:grpSp>
          <p:nvGrpSpPr>
            <p:cNvPr id="110" name="グループ化 109">
              <a:extLst>
                <a:ext uri="{FF2B5EF4-FFF2-40B4-BE49-F238E27FC236}">
                  <a16:creationId xmlns:a16="http://schemas.microsoft.com/office/drawing/2014/main" id="{73A9967B-07E3-3B81-A893-46E2802B92BA}"/>
                </a:ext>
              </a:extLst>
            </p:cNvPr>
            <p:cNvGrpSpPr/>
            <p:nvPr/>
          </p:nvGrpSpPr>
          <p:grpSpPr>
            <a:xfrm>
              <a:off x="0" y="3799506"/>
              <a:ext cx="2385113" cy="2969135"/>
              <a:chOff x="0" y="3799506"/>
              <a:chExt cx="2385113" cy="2969135"/>
            </a:xfrm>
          </p:grpSpPr>
          <p:sp>
            <p:nvSpPr>
              <p:cNvPr id="63" name="テキスト ボックス 62">
                <a:extLst>
                  <a:ext uri="{FF2B5EF4-FFF2-40B4-BE49-F238E27FC236}">
                    <a16:creationId xmlns:a16="http://schemas.microsoft.com/office/drawing/2014/main" id="{ECD2AE06-04A7-66E3-5867-90116A87D232}"/>
                  </a:ext>
                </a:extLst>
              </p:cNvPr>
              <p:cNvSpPr txBox="1"/>
              <p:nvPr/>
            </p:nvSpPr>
            <p:spPr>
              <a:xfrm>
                <a:off x="163384" y="4964920"/>
                <a:ext cx="2159566" cy="261610"/>
              </a:xfrm>
              <a:prstGeom prst="rect">
                <a:avLst/>
              </a:prstGeom>
              <a:noFill/>
            </p:spPr>
            <p:txBody>
              <a:bodyPr wrap="square" rtlCol="0">
                <a:spAutoFit/>
              </a:bodyPr>
              <a:lstStyle/>
              <a:p>
                <a:r>
                  <a:rPr kumimoji="1" lang="ja-JP" altLang="en-US" sz="1100" dirty="0">
                    <a:solidFill>
                      <a:schemeClr val="bg2">
                        <a:lumMod val="25000"/>
                      </a:schemeClr>
                    </a:solidFill>
                    <a:latin typeface="メイリオ" panose="020B0604030504040204" pitchFamily="50" charset="-128"/>
                    <a:ea typeface="メイリオ" panose="020B0604030504040204" pitchFamily="50" charset="-128"/>
                  </a:rPr>
                  <a:t>①　●●●</a:t>
                </a:r>
                <a:r>
                  <a:rPr kumimoji="1" lang="en-US" altLang="ja-JP" sz="1100" dirty="0">
                    <a:solidFill>
                      <a:schemeClr val="bg2">
                        <a:lumMod val="25000"/>
                      </a:schemeClr>
                    </a:solidFill>
                    <a:latin typeface="メイリオ" panose="020B0604030504040204" pitchFamily="50" charset="-128"/>
                    <a:ea typeface="メイリオ" panose="020B0604030504040204" pitchFamily="50" charset="-128"/>
                  </a:rPr>
                  <a:t>…</a:t>
                </a:r>
                <a:endParaRPr kumimoji="1" lang="ja-JP" altLang="en-US" sz="1100" dirty="0">
                  <a:solidFill>
                    <a:schemeClr val="bg2">
                      <a:lumMod val="25000"/>
                    </a:schemeClr>
                  </a:solidFill>
                  <a:latin typeface="メイリオ" panose="020B0604030504040204" pitchFamily="50" charset="-128"/>
                  <a:ea typeface="メイリオ" panose="020B0604030504040204" pitchFamily="50" charset="-128"/>
                </a:endParaRPr>
              </a:p>
            </p:txBody>
          </p:sp>
          <p:grpSp>
            <p:nvGrpSpPr>
              <p:cNvPr id="65" name="グループ化 64">
                <a:extLst>
                  <a:ext uri="{FF2B5EF4-FFF2-40B4-BE49-F238E27FC236}">
                    <a16:creationId xmlns:a16="http://schemas.microsoft.com/office/drawing/2014/main" id="{8E436995-3FB6-9457-513B-D4915A4B799F}"/>
                  </a:ext>
                </a:extLst>
              </p:cNvPr>
              <p:cNvGrpSpPr/>
              <p:nvPr/>
            </p:nvGrpSpPr>
            <p:grpSpPr>
              <a:xfrm>
                <a:off x="111636" y="3799506"/>
                <a:ext cx="2273477" cy="2969135"/>
                <a:chOff x="122251" y="3740379"/>
                <a:chExt cx="2273477" cy="2969135"/>
              </a:xfrm>
            </p:grpSpPr>
            <p:sp>
              <p:nvSpPr>
                <p:cNvPr id="66" name="正方形/長方形 65">
                  <a:extLst>
                    <a:ext uri="{FF2B5EF4-FFF2-40B4-BE49-F238E27FC236}">
                      <a16:creationId xmlns:a16="http://schemas.microsoft.com/office/drawing/2014/main" id="{EDC4F39A-78FF-1064-51B0-C7036A52F4B9}"/>
                    </a:ext>
                  </a:extLst>
                </p:cNvPr>
                <p:cNvSpPr/>
                <p:nvPr/>
              </p:nvSpPr>
              <p:spPr>
                <a:xfrm>
                  <a:off x="122251" y="4346672"/>
                  <a:ext cx="2273477" cy="2362842"/>
                </a:xfrm>
                <a:prstGeom prst="rect">
                  <a:avLst/>
                </a:prstGeom>
                <a:no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67" name="グループ化 66">
                  <a:extLst>
                    <a:ext uri="{FF2B5EF4-FFF2-40B4-BE49-F238E27FC236}">
                      <a16:creationId xmlns:a16="http://schemas.microsoft.com/office/drawing/2014/main" id="{7FC05A59-0DB9-50E3-7690-169ABBF181B3}"/>
                    </a:ext>
                  </a:extLst>
                </p:cNvPr>
                <p:cNvGrpSpPr/>
                <p:nvPr/>
              </p:nvGrpSpPr>
              <p:grpSpPr>
                <a:xfrm>
                  <a:off x="696354" y="3740379"/>
                  <a:ext cx="1060704" cy="1143466"/>
                  <a:chOff x="717525" y="3740379"/>
                  <a:chExt cx="1060704" cy="1143466"/>
                </a:xfrm>
              </p:grpSpPr>
              <p:sp>
                <p:nvSpPr>
                  <p:cNvPr id="68" name="正方形/長方形 67">
                    <a:extLst>
                      <a:ext uri="{FF2B5EF4-FFF2-40B4-BE49-F238E27FC236}">
                        <a16:creationId xmlns:a16="http://schemas.microsoft.com/office/drawing/2014/main" id="{DE915746-02CB-41AE-521E-73D66E8CE24D}"/>
                      </a:ext>
                    </a:extLst>
                  </p:cNvPr>
                  <p:cNvSpPr/>
                  <p:nvPr/>
                </p:nvSpPr>
                <p:spPr>
                  <a:xfrm>
                    <a:off x="717525" y="3887149"/>
                    <a:ext cx="1060704" cy="99669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69" name="グループ化 68">
                    <a:extLst>
                      <a:ext uri="{FF2B5EF4-FFF2-40B4-BE49-F238E27FC236}">
                        <a16:creationId xmlns:a16="http://schemas.microsoft.com/office/drawing/2014/main" id="{C9B8EE62-34BC-6D4C-E0D6-FB167AA68235}"/>
                      </a:ext>
                    </a:extLst>
                  </p:cNvPr>
                  <p:cNvGrpSpPr/>
                  <p:nvPr/>
                </p:nvGrpSpPr>
                <p:grpSpPr>
                  <a:xfrm>
                    <a:off x="771485" y="3740379"/>
                    <a:ext cx="914400" cy="1033885"/>
                    <a:chOff x="844637" y="3740379"/>
                    <a:chExt cx="914400" cy="1033885"/>
                  </a:xfrm>
                </p:grpSpPr>
                <p:pic>
                  <p:nvPicPr>
                    <p:cNvPr id="70" name="グラフィックス 6" descr="都市 単色塗りつぶし">
                      <a:extLst>
                        <a:ext uri="{FF2B5EF4-FFF2-40B4-BE49-F238E27FC236}">
                          <a16:creationId xmlns:a16="http://schemas.microsoft.com/office/drawing/2014/main" id="{04103619-8010-6A1A-79F1-8723F94888A5}"/>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bwMode="gray">
                    <a:xfrm>
                      <a:off x="844637" y="3740379"/>
                      <a:ext cx="914400" cy="914400"/>
                    </a:xfrm>
                    <a:prstGeom prst="rect">
                      <a:avLst/>
                    </a:prstGeom>
                  </p:spPr>
                </p:pic>
                <p:sp>
                  <p:nvSpPr>
                    <p:cNvPr id="71" name="角丸四角形 7">
                      <a:extLst>
                        <a:ext uri="{FF2B5EF4-FFF2-40B4-BE49-F238E27FC236}">
                          <a16:creationId xmlns:a16="http://schemas.microsoft.com/office/drawing/2014/main" id="{9A0D266B-4CDD-EF67-E5AE-0A289A2B7D25}"/>
                        </a:ext>
                      </a:extLst>
                    </p:cNvPr>
                    <p:cNvSpPr/>
                    <p:nvPr/>
                  </p:nvSpPr>
                  <p:spPr bwMode="gray">
                    <a:xfrm>
                      <a:off x="906239" y="4558264"/>
                      <a:ext cx="792000" cy="216000"/>
                    </a:xfrm>
                    <a:prstGeom prst="roundRect">
                      <a:avLst>
                        <a:gd name="adj" fmla="val 17286"/>
                      </a:avLst>
                    </a:prstGeom>
                    <a:solidFill>
                      <a:schemeClr val="accent1"/>
                    </a:solidFill>
                    <a:ln>
                      <a:noFill/>
                    </a:ln>
                  </p:spPr>
                  <p:txBody>
                    <a:bodyPr anchor="ctr"/>
                    <a:lstStyle/>
                    <a:p>
                      <a:pPr marL="0" marR="0" lvl="0" indent="0" algn="ctr" defTabSz="591055" rtl="0" eaLnBrk="1" fontAlgn="auto" latinLnBrk="0" hangingPunct="1">
                        <a:lnSpc>
                          <a:spcPct val="130000"/>
                        </a:lnSpc>
                        <a:spcBef>
                          <a:spcPts val="0"/>
                        </a:spcBef>
                        <a:spcAft>
                          <a:spcPts val="796"/>
                        </a:spcAft>
                        <a:buClrTx/>
                        <a:buSzTx/>
                        <a:buFontTx/>
                        <a:buNone/>
                        <a:tabLst/>
                        <a:defRPr/>
                      </a:pPr>
                      <a:r>
                        <a:rPr kumimoji="0" lang="ja-JP" altLang="en-US" sz="900" b="0" i="0" u="none" strike="noStrike" kern="0" cap="none" spc="239" normalizeH="0" baseline="0" noProof="0" dirty="0">
                          <a:ln>
                            <a:noFill/>
                          </a:ln>
                          <a:solidFill>
                            <a:srgbClr val="FFFFFF"/>
                          </a:solidFill>
                          <a:effectLst/>
                          <a:uLnTx/>
                          <a:uFillTx/>
                          <a:latin typeface="メイリオ" panose="020B0604030504040204" pitchFamily="50" charset="-128"/>
                          <a:ea typeface="メイリオ" panose="020B0604030504040204" pitchFamily="50" charset="-128"/>
                          <a:cs typeface="Noto Sans CJK JP DemiLight" charset="-128"/>
                        </a:rPr>
                        <a:t>協議会</a:t>
                      </a:r>
                    </a:p>
                  </p:txBody>
                </p:sp>
              </p:grpSp>
            </p:grpSp>
          </p:grpSp>
          <p:sp>
            <p:nvSpPr>
              <p:cNvPr id="64" name="テキスト ボックス 63">
                <a:extLst>
                  <a:ext uri="{FF2B5EF4-FFF2-40B4-BE49-F238E27FC236}">
                    <a16:creationId xmlns:a16="http://schemas.microsoft.com/office/drawing/2014/main" id="{6C84CE46-D07F-D01B-4110-0136CFB4EA3C}"/>
                  </a:ext>
                </a:extLst>
              </p:cNvPr>
              <p:cNvSpPr txBox="1"/>
              <p:nvPr/>
            </p:nvSpPr>
            <p:spPr>
              <a:xfrm>
                <a:off x="10674" y="4783373"/>
                <a:ext cx="889987" cy="261610"/>
              </a:xfrm>
              <a:prstGeom prst="rect">
                <a:avLst/>
              </a:prstGeom>
              <a:noFill/>
            </p:spPr>
            <p:txBody>
              <a:bodyPr wrap="none" rtlCol="0">
                <a:spAutoFit/>
              </a:bodyPr>
              <a:lstStyle/>
              <a:p>
                <a:r>
                  <a:rPr kumimoji="1" lang="en-US" altLang="ja-JP" sz="1100" dirty="0">
                    <a:solidFill>
                      <a:schemeClr val="bg2">
                        <a:lumMod val="25000"/>
                      </a:schemeClr>
                    </a:solidFill>
                    <a:latin typeface="メイリオ" panose="020B0604030504040204" pitchFamily="50" charset="-128"/>
                    <a:ea typeface="メイリオ" panose="020B0604030504040204" pitchFamily="50" charset="-128"/>
                  </a:rPr>
                  <a:t>【</a:t>
                </a:r>
                <a:r>
                  <a:rPr kumimoji="1" lang="ja-JP" altLang="en-US" sz="1100" dirty="0">
                    <a:solidFill>
                      <a:schemeClr val="bg2">
                        <a:lumMod val="25000"/>
                      </a:schemeClr>
                    </a:solidFill>
                    <a:latin typeface="メイリオ" panose="020B0604030504040204" pitchFamily="50" charset="-128"/>
                    <a:ea typeface="メイリオ" panose="020B0604030504040204" pitchFamily="50" charset="-128"/>
                  </a:rPr>
                  <a:t>構成員</a:t>
                </a:r>
                <a:r>
                  <a:rPr kumimoji="1" lang="en-US" altLang="ja-JP" sz="1100" dirty="0">
                    <a:solidFill>
                      <a:schemeClr val="bg2">
                        <a:lumMod val="25000"/>
                      </a:schemeClr>
                    </a:solidFill>
                    <a:latin typeface="メイリオ" panose="020B0604030504040204" pitchFamily="50" charset="-128"/>
                    <a:ea typeface="メイリオ" panose="020B0604030504040204" pitchFamily="50" charset="-128"/>
                  </a:rPr>
                  <a:t>】</a:t>
                </a:r>
                <a:endParaRPr kumimoji="1" lang="ja-JP" altLang="en-US" sz="1100" dirty="0">
                  <a:solidFill>
                    <a:schemeClr val="bg2">
                      <a:lumMod val="25000"/>
                    </a:schemeClr>
                  </a:solidFill>
                  <a:latin typeface="メイリオ" panose="020B0604030504040204" pitchFamily="50" charset="-128"/>
                  <a:ea typeface="メイリオ" panose="020B0604030504040204" pitchFamily="50" charset="-128"/>
                </a:endParaRPr>
              </a:p>
            </p:txBody>
          </p:sp>
          <p:sp>
            <p:nvSpPr>
              <p:cNvPr id="109" name="テキスト ボックス 108">
                <a:extLst>
                  <a:ext uri="{FF2B5EF4-FFF2-40B4-BE49-F238E27FC236}">
                    <a16:creationId xmlns:a16="http://schemas.microsoft.com/office/drawing/2014/main" id="{C7231AC3-6F09-FD6E-731B-63EC2BC70D06}"/>
                  </a:ext>
                </a:extLst>
              </p:cNvPr>
              <p:cNvSpPr txBox="1"/>
              <p:nvPr/>
            </p:nvSpPr>
            <p:spPr>
              <a:xfrm>
                <a:off x="0" y="6152781"/>
                <a:ext cx="889987" cy="261610"/>
              </a:xfrm>
              <a:prstGeom prst="rect">
                <a:avLst/>
              </a:prstGeom>
              <a:noFill/>
            </p:spPr>
            <p:txBody>
              <a:bodyPr wrap="none" rtlCol="0">
                <a:spAutoFit/>
              </a:bodyPr>
              <a:lstStyle/>
              <a:p>
                <a:r>
                  <a:rPr kumimoji="1" lang="en-US" altLang="ja-JP" sz="1100" dirty="0">
                    <a:solidFill>
                      <a:schemeClr val="bg2">
                        <a:lumMod val="25000"/>
                      </a:schemeClr>
                    </a:solidFill>
                    <a:latin typeface="メイリオ" panose="020B0604030504040204" pitchFamily="50" charset="-128"/>
                    <a:ea typeface="メイリオ" panose="020B0604030504040204" pitchFamily="50" charset="-128"/>
                  </a:rPr>
                  <a:t>【</a:t>
                </a:r>
                <a:r>
                  <a:rPr kumimoji="1" lang="ja-JP" altLang="en-US" sz="1100" dirty="0">
                    <a:solidFill>
                      <a:schemeClr val="bg2">
                        <a:lumMod val="25000"/>
                      </a:schemeClr>
                    </a:solidFill>
                    <a:latin typeface="メイリオ" panose="020B0604030504040204" pitchFamily="50" charset="-128"/>
                    <a:ea typeface="メイリオ" panose="020B0604030504040204" pitchFamily="50" charset="-128"/>
                  </a:rPr>
                  <a:t>事務局</a:t>
                </a:r>
                <a:r>
                  <a:rPr kumimoji="1" lang="en-US" altLang="ja-JP" sz="1100" dirty="0">
                    <a:solidFill>
                      <a:schemeClr val="bg2">
                        <a:lumMod val="25000"/>
                      </a:schemeClr>
                    </a:solidFill>
                    <a:latin typeface="メイリオ" panose="020B0604030504040204" pitchFamily="50" charset="-128"/>
                    <a:ea typeface="メイリオ" panose="020B0604030504040204" pitchFamily="50" charset="-128"/>
                  </a:rPr>
                  <a:t>】</a:t>
                </a:r>
                <a:endParaRPr kumimoji="1" lang="ja-JP" altLang="en-US" sz="1100" dirty="0">
                  <a:solidFill>
                    <a:schemeClr val="bg2">
                      <a:lumMod val="25000"/>
                    </a:schemeClr>
                  </a:solidFill>
                  <a:latin typeface="メイリオ" panose="020B0604030504040204" pitchFamily="50" charset="-128"/>
                  <a:ea typeface="メイリオ" panose="020B0604030504040204" pitchFamily="50" charset="-128"/>
                </a:endParaRPr>
              </a:p>
            </p:txBody>
          </p:sp>
        </p:grpSp>
        <p:sp>
          <p:nvSpPr>
            <p:cNvPr id="111" name="テキスト ボックス 110">
              <a:extLst>
                <a:ext uri="{FF2B5EF4-FFF2-40B4-BE49-F238E27FC236}">
                  <a16:creationId xmlns:a16="http://schemas.microsoft.com/office/drawing/2014/main" id="{636BFF3E-9CF9-CB99-A38F-2E7836CF1580}"/>
                </a:ext>
              </a:extLst>
            </p:cNvPr>
            <p:cNvSpPr txBox="1"/>
            <p:nvPr/>
          </p:nvSpPr>
          <p:spPr>
            <a:xfrm>
              <a:off x="70277" y="6348642"/>
              <a:ext cx="697627" cy="246221"/>
            </a:xfrm>
            <a:prstGeom prst="rect">
              <a:avLst/>
            </a:prstGeom>
            <a:noFill/>
          </p:spPr>
          <p:txBody>
            <a:bodyPr wrap="none" rtlCol="0">
              <a:spAutoFit/>
            </a:bodyPr>
            <a:lstStyle/>
            <a:p>
              <a:r>
                <a:rPr kumimoji="1" lang="ja-JP" altLang="en-US" sz="1000" dirty="0">
                  <a:solidFill>
                    <a:schemeClr val="bg2">
                      <a:lumMod val="25000"/>
                    </a:schemeClr>
                  </a:solidFill>
                  <a:latin typeface="メイリオ" panose="020B0604030504040204" pitchFamily="50" charset="-128"/>
                  <a:ea typeface="メイリオ" panose="020B0604030504040204" pitchFamily="50" charset="-128"/>
                </a:rPr>
                <a:t>●●●</a:t>
              </a:r>
              <a:r>
                <a:rPr kumimoji="1" lang="en-US" altLang="ja-JP" sz="1000" dirty="0">
                  <a:solidFill>
                    <a:schemeClr val="bg2">
                      <a:lumMod val="25000"/>
                    </a:schemeClr>
                  </a:solidFill>
                  <a:latin typeface="メイリオ" panose="020B0604030504040204" pitchFamily="50" charset="-128"/>
                  <a:ea typeface="メイリオ" panose="020B0604030504040204" pitchFamily="50" charset="-128"/>
                </a:rPr>
                <a:t>…</a:t>
              </a:r>
              <a:endParaRPr kumimoji="1" lang="ja-JP" altLang="en-US" sz="1000" dirty="0">
                <a:solidFill>
                  <a:schemeClr val="bg2">
                    <a:lumMod val="25000"/>
                  </a:schemeClr>
                </a:solidFill>
                <a:latin typeface="メイリオ" panose="020B0604030504040204" pitchFamily="50" charset="-128"/>
                <a:ea typeface="メイリオ" panose="020B0604030504040204" pitchFamily="50" charset="-128"/>
              </a:endParaRPr>
            </a:p>
          </p:txBody>
        </p:sp>
      </p:grpSp>
      <p:grpSp>
        <p:nvGrpSpPr>
          <p:cNvPr id="123" name="グループ化 122">
            <a:extLst>
              <a:ext uri="{FF2B5EF4-FFF2-40B4-BE49-F238E27FC236}">
                <a16:creationId xmlns:a16="http://schemas.microsoft.com/office/drawing/2014/main" id="{82C4983C-C4F8-E84F-5078-0C249FFCBCEF}"/>
              </a:ext>
            </a:extLst>
          </p:cNvPr>
          <p:cNvGrpSpPr/>
          <p:nvPr/>
        </p:nvGrpSpPr>
        <p:grpSpPr>
          <a:xfrm>
            <a:off x="6660510" y="3799506"/>
            <a:ext cx="2387121" cy="2969135"/>
            <a:chOff x="6660510" y="3799506"/>
            <a:chExt cx="2387121" cy="2969135"/>
          </a:xfrm>
        </p:grpSpPr>
        <p:sp>
          <p:nvSpPr>
            <p:cNvPr id="99" name="テキスト ボックス 98">
              <a:extLst>
                <a:ext uri="{FF2B5EF4-FFF2-40B4-BE49-F238E27FC236}">
                  <a16:creationId xmlns:a16="http://schemas.microsoft.com/office/drawing/2014/main" id="{C19B17B6-C749-362F-BB0A-8BCC8B7240B9}"/>
                </a:ext>
              </a:extLst>
            </p:cNvPr>
            <p:cNvSpPr txBox="1"/>
            <p:nvPr/>
          </p:nvSpPr>
          <p:spPr>
            <a:xfrm>
              <a:off x="6805611" y="5051621"/>
              <a:ext cx="748923" cy="261610"/>
            </a:xfrm>
            <a:prstGeom prst="rect">
              <a:avLst/>
            </a:prstGeom>
            <a:noFill/>
          </p:spPr>
          <p:txBody>
            <a:bodyPr wrap="none" rtlCol="0">
              <a:spAutoFit/>
            </a:bodyPr>
            <a:lstStyle/>
            <a:p>
              <a:r>
                <a:rPr kumimoji="1" lang="ja-JP" altLang="en-US" sz="1100" dirty="0">
                  <a:solidFill>
                    <a:schemeClr val="bg2">
                      <a:lumMod val="25000"/>
                    </a:schemeClr>
                  </a:solidFill>
                  <a:latin typeface="メイリオ" panose="020B0604030504040204" pitchFamily="50" charset="-128"/>
                  <a:ea typeface="メイリオ" panose="020B0604030504040204" pitchFamily="50" charset="-128"/>
                </a:rPr>
                <a:t>●●●</a:t>
              </a:r>
              <a:r>
                <a:rPr kumimoji="1" lang="en-US" altLang="ja-JP" sz="1100" dirty="0">
                  <a:solidFill>
                    <a:schemeClr val="bg2">
                      <a:lumMod val="25000"/>
                    </a:schemeClr>
                  </a:solidFill>
                  <a:latin typeface="メイリオ" panose="020B0604030504040204" pitchFamily="50" charset="-128"/>
                  <a:ea typeface="メイリオ" panose="020B0604030504040204" pitchFamily="50" charset="-128"/>
                </a:rPr>
                <a:t>…</a:t>
              </a:r>
              <a:endParaRPr kumimoji="1" lang="ja-JP" altLang="en-US" sz="1100" dirty="0">
                <a:solidFill>
                  <a:schemeClr val="bg2">
                    <a:lumMod val="25000"/>
                  </a:schemeClr>
                </a:solidFill>
                <a:latin typeface="メイリオ" panose="020B0604030504040204" pitchFamily="50" charset="-128"/>
                <a:ea typeface="メイリオ" panose="020B0604030504040204" pitchFamily="50" charset="-128"/>
              </a:endParaRPr>
            </a:p>
          </p:txBody>
        </p:sp>
        <p:grpSp>
          <p:nvGrpSpPr>
            <p:cNvPr id="114" name="グループ化 113">
              <a:extLst>
                <a:ext uri="{FF2B5EF4-FFF2-40B4-BE49-F238E27FC236}">
                  <a16:creationId xmlns:a16="http://schemas.microsoft.com/office/drawing/2014/main" id="{43753545-FDEA-20AB-F1DE-7E6533014893}"/>
                </a:ext>
              </a:extLst>
            </p:cNvPr>
            <p:cNvGrpSpPr/>
            <p:nvPr/>
          </p:nvGrpSpPr>
          <p:grpSpPr>
            <a:xfrm>
              <a:off x="6774154" y="3799506"/>
              <a:ext cx="2273477" cy="2969135"/>
              <a:chOff x="122251" y="3740379"/>
              <a:chExt cx="2273477" cy="2969135"/>
            </a:xfrm>
          </p:grpSpPr>
          <p:sp>
            <p:nvSpPr>
              <p:cNvPr id="117" name="正方形/長方形 116">
                <a:extLst>
                  <a:ext uri="{FF2B5EF4-FFF2-40B4-BE49-F238E27FC236}">
                    <a16:creationId xmlns:a16="http://schemas.microsoft.com/office/drawing/2014/main" id="{B39113CA-6E38-E9D8-455A-172E4958A0CB}"/>
                  </a:ext>
                </a:extLst>
              </p:cNvPr>
              <p:cNvSpPr/>
              <p:nvPr/>
            </p:nvSpPr>
            <p:spPr>
              <a:xfrm>
                <a:off x="122251" y="4346672"/>
                <a:ext cx="2273477" cy="2362842"/>
              </a:xfrm>
              <a:prstGeom prst="rect">
                <a:avLst/>
              </a:prstGeom>
              <a:no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118" name="グループ化 117">
                <a:extLst>
                  <a:ext uri="{FF2B5EF4-FFF2-40B4-BE49-F238E27FC236}">
                    <a16:creationId xmlns:a16="http://schemas.microsoft.com/office/drawing/2014/main" id="{CCE33E93-F65A-070D-05E0-876A47E2EEA7}"/>
                  </a:ext>
                </a:extLst>
              </p:cNvPr>
              <p:cNvGrpSpPr/>
              <p:nvPr/>
            </p:nvGrpSpPr>
            <p:grpSpPr>
              <a:xfrm>
                <a:off x="696354" y="3740379"/>
                <a:ext cx="1060704" cy="1143466"/>
                <a:chOff x="717525" y="3740379"/>
                <a:chExt cx="1060704" cy="1143466"/>
              </a:xfrm>
            </p:grpSpPr>
            <p:sp>
              <p:nvSpPr>
                <p:cNvPr id="119" name="正方形/長方形 118">
                  <a:extLst>
                    <a:ext uri="{FF2B5EF4-FFF2-40B4-BE49-F238E27FC236}">
                      <a16:creationId xmlns:a16="http://schemas.microsoft.com/office/drawing/2014/main" id="{1D5CCA3F-4939-641F-C5F9-11FE208139BF}"/>
                    </a:ext>
                  </a:extLst>
                </p:cNvPr>
                <p:cNvSpPr/>
                <p:nvPr/>
              </p:nvSpPr>
              <p:spPr>
                <a:xfrm>
                  <a:off x="717525" y="3887149"/>
                  <a:ext cx="1060704" cy="99669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120" name="グループ化 119">
                  <a:extLst>
                    <a:ext uri="{FF2B5EF4-FFF2-40B4-BE49-F238E27FC236}">
                      <a16:creationId xmlns:a16="http://schemas.microsoft.com/office/drawing/2014/main" id="{00B835AF-EB14-C441-EAF9-1B81B2EA03A3}"/>
                    </a:ext>
                  </a:extLst>
                </p:cNvPr>
                <p:cNvGrpSpPr/>
                <p:nvPr/>
              </p:nvGrpSpPr>
              <p:grpSpPr>
                <a:xfrm>
                  <a:off x="771485" y="3740379"/>
                  <a:ext cx="914400" cy="1033885"/>
                  <a:chOff x="844637" y="3740379"/>
                  <a:chExt cx="914400" cy="1033885"/>
                </a:xfrm>
              </p:grpSpPr>
              <p:pic>
                <p:nvPicPr>
                  <p:cNvPr id="121" name="グラフィックス 6" descr="都市 単色塗りつぶし">
                    <a:extLst>
                      <a:ext uri="{FF2B5EF4-FFF2-40B4-BE49-F238E27FC236}">
                        <a16:creationId xmlns:a16="http://schemas.microsoft.com/office/drawing/2014/main" id="{303D7E78-91BD-69C4-3BA6-2F6F3BBC69D6}"/>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bwMode="gray">
                  <a:xfrm>
                    <a:off x="844637" y="3740379"/>
                    <a:ext cx="914400" cy="914400"/>
                  </a:xfrm>
                  <a:prstGeom prst="rect">
                    <a:avLst/>
                  </a:prstGeom>
                </p:spPr>
              </p:pic>
              <p:sp>
                <p:nvSpPr>
                  <p:cNvPr id="122" name="角丸四角形 7">
                    <a:extLst>
                      <a:ext uri="{FF2B5EF4-FFF2-40B4-BE49-F238E27FC236}">
                        <a16:creationId xmlns:a16="http://schemas.microsoft.com/office/drawing/2014/main" id="{0E1CE81F-B36B-A9F0-136D-DB40D149D0D8}"/>
                      </a:ext>
                    </a:extLst>
                  </p:cNvPr>
                  <p:cNvSpPr/>
                  <p:nvPr/>
                </p:nvSpPr>
                <p:spPr bwMode="gray">
                  <a:xfrm>
                    <a:off x="906239" y="4558264"/>
                    <a:ext cx="792000" cy="216000"/>
                  </a:xfrm>
                  <a:prstGeom prst="roundRect">
                    <a:avLst>
                      <a:gd name="adj" fmla="val 17286"/>
                    </a:avLst>
                  </a:prstGeom>
                  <a:solidFill>
                    <a:schemeClr val="accent1"/>
                  </a:solidFill>
                  <a:ln>
                    <a:noFill/>
                  </a:ln>
                </p:spPr>
                <p:txBody>
                  <a:bodyPr anchor="ctr"/>
                  <a:lstStyle/>
                  <a:p>
                    <a:pPr marL="0" marR="0" lvl="0" indent="0" algn="ctr" defTabSz="591055" rtl="0" eaLnBrk="1" fontAlgn="auto" latinLnBrk="0" hangingPunct="1">
                      <a:lnSpc>
                        <a:spcPct val="130000"/>
                      </a:lnSpc>
                      <a:spcBef>
                        <a:spcPts val="0"/>
                      </a:spcBef>
                      <a:spcAft>
                        <a:spcPts val="796"/>
                      </a:spcAft>
                      <a:buClrTx/>
                      <a:buSzTx/>
                      <a:buFontTx/>
                      <a:buNone/>
                      <a:tabLst/>
                      <a:defRPr/>
                    </a:pPr>
                    <a:r>
                      <a:rPr kumimoji="0" lang="ja-JP" altLang="en-US" sz="900" b="0" i="0" u="none" strike="noStrike" kern="0" cap="none" spc="239" normalizeH="0" baseline="0" noProof="0" dirty="0">
                        <a:ln>
                          <a:noFill/>
                        </a:ln>
                        <a:solidFill>
                          <a:srgbClr val="FFFFFF"/>
                        </a:solidFill>
                        <a:effectLst/>
                        <a:uLnTx/>
                        <a:uFillTx/>
                        <a:latin typeface="メイリオ" panose="020B0604030504040204" pitchFamily="50" charset="-128"/>
                        <a:ea typeface="メイリオ" panose="020B0604030504040204" pitchFamily="50" charset="-128"/>
                        <a:cs typeface="Noto Sans CJK JP DemiLight" charset="-128"/>
                      </a:rPr>
                      <a:t>協議会</a:t>
                    </a:r>
                  </a:p>
                </p:txBody>
              </p:sp>
            </p:grpSp>
          </p:grpSp>
        </p:grpSp>
        <p:pic>
          <p:nvPicPr>
            <p:cNvPr id="79" name="図 78" descr="ロゴ&#10;&#10;自動的に生成された説明">
              <a:extLst>
                <a:ext uri="{FF2B5EF4-FFF2-40B4-BE49-F238E27FC236}">
                  <a16:creationId xmlns:a16="http://schemas.microsoft.com/office/drawing/2014/main" id="{676A5DF5-6DCC-41F1-C8F7-607A27900033}"/>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068938" y="3967428"/>
              <a:ext cx="383263" cy="383263"/>
            </a:xfrm>
            <a:prstGeom prst="rect">
              <a:avLst/>
            </a:prstGeom>
            <a:noFill/>
          </p:spPr>
        </p:pic>
        <p:pic>
          <p:nvPicPr>
            <p:cNvPr id="77" name="図 76" descr="ロゴ&#10;&#10;自動的に生成された説明">
              <a:extLst>
                <a:ext uri="{FF2B5EF4-FFF2-40B4-BE49-F238E27FC236}">
                  <a16:creationId xmlns:a16="http://schemas.microsoft.com/office/drawing/2014/main" id="{28E42B75-0928-F4B2-431D-F340E4D9A9DC}"/>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flipH="1">
              <a:off x="8324328" y="4042845"/>
              <a:ext cx="261610" cy="261610"/>
            </a:xfrm>
            <a:prstGeom prst="rect">
              <a:avLst/>
            </a:prstGeom>
            <a:noFill/>
          </p:spPr>
        </p:pic>
        <p:sp>
          <p:nvSpPr>
            <p:cNvPr id="98" name="テキスト ボックス 97">
              <a:extLst>
                <a:ext uri="{FF2B5EF4-FFF2-40B4-BE49-F238E27FC236}">
                  <a16:creationId xmlns:a16="http://schemas.microsoft.com/office/drawing/2014/main" id="{9FE2A0F4-BCF9-5EA9-4CDD-CA11BFE6BAD5}"/>
                </a:ext>
              </a:extLst>
            </p:cNvPr>
            <p:cNvSpPr txBox="1"/>
            <p:nvPr/>
          </p:nvSpPr>
          <p:spPr>
            <a:xfrm>
              <a:off x="6660510" y="4866958"/>
              <a:ext cx="1595309" cy="261610"/>
            </a:xfrm>
            <a:prstGeom prst="rect">
              <a:avLst/>
            </a:prstGeom>
            <a:noFill/>
          </p:spPr>
          <p:txBody>
            <a:bodyPr wrap="none" rtlCol="0">
              <a:spAutoFit/>
            </a:bodyPr>
            <a:lstStyle/>
            <a:p>
              <a:r>
                <a:rPr kumimoji="1" lang="en-US" altLang="ja-JP" sz="1100" dirty="0">
                  <a:solidFill>
                    <a:schemeClr val="bg2">
                      <a:lumMod val="25000"/>
                    </a:schemeClr>
                  </a:solidFill>
                  <a:latin typeface="メイリオ" panose="020B0604030504040204" pitchFamily="50" charset="-128"/>
                  <a:ea typeface="メイリオ" panose="020B0604030504040204" pitchFamily="50" charset="-128"/>
                </a:rPr>
                <a:t>【</a:t>
              </a:r>
              <a:r>
                <a:rPr kumimoji="1" lang="ja-JP" altLang="en-US" sz="1100" dirty="0">
                  <a:solidFill>
                    <a:schemeClr val="bg2">
                      <a:lumMod val="25000"/>
                    </a:schemeClr>
                  </a:solidFill>
                  <a:latin typeface="メイリオ" panose="020B0604030504040204" pitchFamily="50" charset="-128"/>
                  <a:ea typeface="メイリオ" panose="020B0604030504040204" pitchFamily="50" charset="-128"/>
                </a:rPr>
                <a:t>自走後のビジョン</a:t>
              </a:r>
              <a:r>
                <a:rPr kumimoji="1" lang="en-US" altLang="ja-JP" sz="1100" dirty="0">
                  <a:solidFill>
                    <a:schemeClr val="bg2">
                      <a:lumMod val="25000"/>
                    </a:schemeClr>
                  </a:solidFill>
                  <a:latin typeface="メイリオ" panose="020B0604030504040204" pitchFamily="50" charset="-128"/>
                  <a:ea typeface="メイリオ" panose="020B0604030504040204" pitchFamily="50" charset="-128"/>
                </a:rPr>
                <a:t>】</a:t>
              </a:r>
              <a:endParaRPr kumimoji="1" lang="ja-JP" altLang="en-US" sz="1100" dirty="0">
                <a:solidFill>
                  <a:schemeClr val="bg2">
                    <a:lumMod val="25000"/>
                  </a:schemeClr>
                </a:solidFill>
                <a:latin typeface="メイリオ" panose="020B0604030504040204" pitchFamily="50" charset="-128"/>
                <a:ea typeface="メイリオ" panose="020B0604030504040204" pitchFamily="50" charset="-128"/>
              </a:endParaRPr>
            </a:p>
          </p:txBody>
        </p:sp>
      </p:grpSp>
      <p:sp>
        <p:nvSpPr>
          <p:cNvPr id="3" name="テキスト ボックス 2">
            <a:extLst>
              <a:ext uri="{FF2B5EF4-FFF2-40B4-BE49-F238E27FC236}">
                <a16:creationId xmlns:a16="http://schemas.microsoft.com/office/drawing/2014/main" id="{E15D1952-61DC-DD9B-7645-75083D57DD33}"/>
              </a:ext>
            </a:extLst>
          </p:cNvPr>
          <p:cNvSpPr txBox="1"/>
          <p:nvPr/>
        </p:nvSpPr>
        <p:spPr>
          <a:xfrm>
            <a:off x="96368" y="17119"/>
            <a:ext cx="4275529" cy="261610"/>
          </a:xfrm>
          <a:prstGeom prst="rect">
            <a:avLst/>
          </a:prstGeom>
          <a:noFill/>
        </p:spPr>
        <p:txBody>
          <a:bodyPr wrap="square" rtlCol="0">
            <a:spAutoFit/>
          </a:bodyPr>
          <a:lstStyle/>
          <a:p>
            <a:r>
              <a:rPr kumimoji="1" lang="ja-JP" altLang="en-US" sz="1100" dirty="0">
                <a:solidFill>
                  <a:schemeClr val="bg1"/>
                </a:solidFill>
                <a:latin typeface="メイリオ" panose="020B0604030504040204" pitchFamily="50" charset="-128"/>
                <a:ea typeface="メイリオ" panose="020B0604030504040204" pitchFamily="50" charset="-128"/>
              </a:rPr>
              <a:t>生涯現役地域づくり環境整備事業（令和○年度開始分）採択団体</a:t>
            </a:r>
          </a:p>
        </p:txBody>
      </p:sp>
      <p:sp>
        <p:nvSpPr>
          <p:cNvPr id="100" name="テキスト ボックス 99">
            <a:extLst>
              <a:ext uri="{FF2B5EF4-FFF2-40B4-BE49-F238E27FC236}">
                <a16:creationId xmlns:a16="http://schemas.microsoft.com/office/drawing/2014/main" id="{02AF8883-19DD-4E19-49D3-37E9918D1960}"/>
              </a:ext>
            </a:extLst>
          </p:cNvPr>
          <p:cNvSpPr txBox="1"/>
          <p:nvPr/>
        </p:nvSpPr>
        <p:spPr>
          <a:xfrm>
            <a:off x="2611783" y="4353333"/>
            <a:ext cx="1031051" cy="261610"/>
          </a:xfrm>
          <a:prstGeom prst="rect">
            <a:avLst/>
          </a:prstGeom>
          <a:noFill/>
        </p:spPr>
        <p:txBody>
          <a:bodyPr wrap="none" rtlCol="0">
            <a:spAutoFit/>
          </a:bodyPr>
          <a:lstStyle/>
          <a:p>
            <a:r>
              <a:rPr kumimoji="1" lang="en-US" altLang="ja-JP" sz="1100" dirty="0">
                <a:latin typeface="メイリオ" panose="020B0604030504040204" pitchFamily="50" charset="-128"/>
                <a:ea typeface="メイリオ" panose="020B0604030504040204" pitchFamily="50" charset="-128"/>
              </a:rPr>
              <a:t>【</a:t>
            </a:r>
            <a:r>
              <a:rPr kumimoji="1" lang="ja-JP" altLang="en-US" sz="1100" dirty="0">
                <a:latin typeface="メイリオ" panose="020B0604030504040204" pitchFamily="50" charset="-128"/>
                <a:ea typeface="メイリオ" panose="020B0604030504040204" pitchFamily="50" charset="-128"/>
              </a:rPr>
              <a:t>重点業種</a:t>
            </a:r>
            <a:r>
              <a:rPr kumimoji="1" lang="en-US" altLang="ja-JP" sz="1100" dirty="0">
                <a:latin typeface="メイリオ" panose="020B0604030504040204" pitchFamily="50" charset="-128"/>
                <a:ea typeface="メイリオ" panose="020B0604030504040204" pitchFamily="50" charset="-128"/>
              </a:rPr>
              <a:t>】</a:t>
            </a:r>
            <a:endParaRPr kumimoji="1" lang="ja-JP" altLang="en-US" sz="1100" dirty="0">
              <a:latin typeface="メイリオ" panose="020B0604030504040204" pitchFamily="50" charset="-128"/>
              <a:ea typeface="メイリオ" panose="020B0604030504040204" pitchFamily="50" charset="-128"/>
            </a:endParaRPr>
          </a:p>
        </p:txBody>
      </p:sp>
      <p:sp>
        <p:nvSpPr>
          <p:cNvPr id="101" name="テキスト ボックス 100">
            <a:extLst>
              <a:ext uri="{FF2B5EF4-FFF2-40B4-BE49-F238E27FC236}">
                <a16:creationId xmlns:a16="http://schemas.microsoft.com/office/drawing/2014/main" id="{50B17D24-9234-54B3-518C-BC5D8D195FAB}"/>
              </a:ext>
            </a:extLst>
          </p:cNvPr>
          <p:cNvSpPr txBox="1"/>
          <p:nvPr/>
        </p:nvSpPr>
        <p:spPr>
          <a:xfrm>
            <a:off x="2749780" y="4536548"/>
            <a:ext cx="748923" cy="261610"/>
          </a:xfrm>
          <a:prstGeom prst="rect">
            <a:avLst/>
          </a:prstGeom>
          <a:noFill/>
        </p:spPr>
        <p:txBody>
          <a:bodyPr wrap="none" rtlCol="0">
            <a:spAutoFit/>
          </a:bodyPr>
          <a:lstStyle/>
          <a:p>
            <a:r>
              <a:rPr kumimoji="1" lang="ja-JP" altLang="en-US" sz="1100" dirty="0">
                <a:latin typeface="メイリオ" panose="020B0604030504040204" pitchFamily="50" charset="-128"/>
                <a:ea typeface="メイリオ" panose="020B0604030504040204" pitchFamily="50" charset="-128"/>
              </a:rPr>
              <a:t>●●●</a:t>
            </a:r>
            <a:r>
              <a:rPr kumimoji="1" lang="en-US" altLang="ja-JP" sz="1100" dirty="0">
                <a:latin typeface="メイリオ" panose="020B0604030504040204" pitchFamily="50" charset="-128"/>
                <a:ea typeface="メイリオ" panose="020B0604030504040204" pitchFamily="50" charset="-128"/>
              </a:rPr>
              <a:t>…</a:t>
            </a:r>
            <a:endParaRPr kumimoji="1" lang="ja-JP" altLang="en-US" sz="1100" dirty="0">
              <a:latin typeface="メイリオ" panose="020B0604030504040204" pitchFamily="50" charset="-128"/>
              <a:ea typeface="メイリオ" panose="020B0604030504040204" pitchFamily="50" charset="-128"/>
            </a:endParaRPr>
          </a:p>
        </p:txBody>
      </p:sp>
      <p:sp>
        <p:nvSpPr>
          <p:cNvPr id="10" name="テキスト ボックス 9">
            <a:extLst>
              <a:ext uri="{FF2B5EF4-FFF2-40B4-BE49-F238E27FC236}">
                <a16:creationId xmlns:a16="http://schemas.microsoft.com/office/drawing/2014/main" id="{05FC4DF4-5473-5654-6FBA-EA3930F3A320}"/>
              </a:ext>
            </a:extLst>
          </p:cNvPr>
          <p:cNvSpPr txBox="1"/>
          <p:nvPr/>
        </p:nvSpPr>
        <p:spPr>
          <a:xfrm>
            <a:off x="2629016" y="6078421"/>
            <a:ext cx="2018501" cy="261610"/>
          </a:xfrm>
          <a:prstGeom prst="rect">
            <a:avLst/>
          </a:prstGeom>
          <a:noFill/>
        </p:spPr>
        <p:txBody>
          <a:bodyPr wrap="none" rtlCol="0">
            <a:spAutoFit/>
          </a:bodyPr>
          <a:lstStyle/>
          <a:p>
            <a:r>
              <a:rPr kumimoji="1" lang="en-US" altLang="ja-JP" sz="1100" dirty="0">
                <a:latin typeface="メイリオ" panose="020B0604030504040204" pitchFamily="50" charset="-128"/>
                <a:ea typeface="メイリオ" panose="020B0604030504040204" pitchFamily="50" charset="-128"/>
              </a:rPr>
              <a:t>【</a:t>
            </a:r>
            <a:r>
              <a:rPr kumimoji="1" lang="ja-JP" altLang="en-US" sz="1100" dirty="0">
                <a:latin typeface="メイリオ" panose="020B0604030504040204" pitchFamily="50" charset="-128"/>
                <a:ea typeface="メイリオ" panose="020B0604030504040204" pitchFamily="50" charset="-128"/>
              </a:rPr>
              <a:t>民間からの資金調達方法</a:t>
            </a:r>
            <a:r>
              <a:rPr kumimoji="1" lang="en-US" altLang="ja-JP" sz="1100" dirty="0">
                <a:latin typeface="メイリオ" panose="020B0604030504040204" pitchFamily="50" charset="-128"/>
                <a:ea typeface="メイリオ" panose="020B0604030504040204" pitchFamily="50" charset="-128"/>
              </a:rPr>
              <a:t>】</a:t>
            </a:r>
            <a:endParaRPr kumimoji="1" lang="ja-JP" altLang="en-US" sz="1100" dirty="0">
              <a:latin typeface="メイリオ" panose="020B0604030504040204" pitchFamily="50" charset="-128"/>
              <a:ea typeface="メイリオ" panose="020B0604030504040204" pitchFamily="50" charset="-128"/>
            </a:endParaRPr>
          </a:p>
        </p:txBody>
      </p:sp>
      <p:sp>
        <p:nvSpPr>
          <p:cNvPr id="11" name="テキスト ボックス 10">
            <a:extLst>
              <a:ext uri="{FF2B5EF4-FFF2-40B4-BE49-F238E27FC236}">
                <a16:creationId xmlns:a16="http://schemas.microsoft.com/office/drawing/2014/main" id="{9D0A9669-CCB0-C248-EBDE-51312CA037DD}"/>
              </a:ext>
            </a:extLst>
          </p:cNvPr>
          <p:cNvSpPr txBox="1"/>
          <p:nvPr/>
        </p:nvSpPr>
        <p:spPr>
          <a:xfrm>
            <a:off x="2759279" y="6240840"/>
            <a:ext cx="748923" cy="261610"/>
          </a:xfrm>
          <a:prstGeom prst="rect">
            <a:avLst/>
          </a:prstGeom>
          <a:noFill/>
        </p:spPr>
        <p:txBody>
          <a:bodyPr wrap="none" rtlCol="0">
            <a:spAutoFit/>
          </a:bodyPr>
          <a:lstStyle/>
          <a:p>
            <a:r>
              <a:rPr kumimoji="1" lang="ja-JP" altLang="en-US" sz="1100" dirty="0">
                <a:latin typeface="メイリオ" panose="020B0604030504040204" pitchFamily="50" charset="-128"/>
                <a:ea typeface="メイリオ" panose="020B0604030504040204" pitchFamily="50" charset="-128"/>
              </a:rPr>
              <a:t>●●●</a:t>
            </a:r>
            <a:r>
              <a:rPr kumimoji="1" lang="en-US" altLang="ja-JP" sz="1100" dirty="0">
                <a:latin typeface="メイリオ" panose="020B0604030504040204" pitchFamily="50" charset="-128"/>
                <a:ea typeface="メイリオ" panose="020B0604030504040204" pitchFamily="50" charset="-128"/>
              </a:rPr>
              <a:t>…</a:t>
            </a:r>
            <a:endParaRPr kumimoji="1" lang="ja-JP" altLang="en-US" sz="1100" dirty="0">
              <a:latin typeface="メイリオ" panose="020B0604030504040204" pitchFamily="50" charset="-128"/>
              <a:ea typeface="メイリオ" panose="020B0604030504040204" pitchFamily="50" charset="-128"/>
            </a:endParaRPr>
          </a:p>
        </p:txBody>
      </p:sp>
      <p:sp>
        <p:nvSpPr>
          <p:cNvPr id="13" name="テキスト ボックス 12">
            <a:extLst>
              <a:ext uri="{FF2B5EF4-FFF2-40B4-BE49-F238E27FC236}">
                <a16:creationId xmlns:a16="http://schemas.microsoft.com/office/drawing/2014/main" id="{FE028776-C00B-ADA9-AD84-01CA2C883FA2}"/>
              </a:ext>
            </a:extLst>
          </p:cNvPr>
          <p:cNvSpPr txBox="1"/>
          <p:nvPr/>
        </p:nvSpPr>
        <p:spPr>
          <a:xfrm>
            <a:off x="9301722" y="30256"/>
            <a:ext cx="3025265" cy="3416320"/>
          </a:xfrm>
          <a:prstGeom prst="rect">
            <a:avLst/>
          </a:prstGeom>
          <a:noFill/>
          <a:ln w="25400">
            <a:solidFill>
              <a:srgbClr val="FF0000"/>
            </a:solidFill>
          </a:ln>
        </p:spPr>
        <p:txBody>
          <a:bodyPr wrap="square" rtlCol="0">
            <a:spAutoFit/>
          </a:bodyPr>
          <a:lstStyle/>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ja-JP" altLang="en-US" dirty="0"/>
          </a:p>
        </p:txBody>
      </p:sp>
      <p:sp>
        <p:nvSpPr>
          <p:cNvPr id="15" name="テキスト ボックス 14">
            <a:extLst>
              <a:ext uri="{FF2B5EF4-FFF2-40B4-BE49-F238E27FC236}">
                <a16:creationId xmlns:a16="http://schemas.microsoft.com/office/drawing/2014/main" id="{A5E4D03A-65EB-F7E4-E786-7B29F7B5E317}"/>
              </a:ext>
            </a:extLst>
          </p:cNvPr>
          <p:cNvSpPr txBox="1"/>
          <p:nvPr/>
        </p:nvSpPr>
        <p:spPr>
          <a:xfrm flipH="1">
            <a:off x="9413991" y="63150"/>
            <a:ext cx="2936860" cy="338554"/>
          </a:xfrm>
          <a:prstGeom prst="rect">
            <a:avLst/>
          </a:prstGeom>
          <a:noFill/>
        </p:spPr>
        <p:txBody>
          <a:bodyPr wrap="square" rtlCol="0">
            <a:spAutoFit/>
          </a:bodyPr>
          <a:lstStyle/>
          <a:p>
            <a:r>
              <a:rPr kumimoji="1" lang="ja-JP" altLang="en-US" sz="1600" dirty="0">
                <a:solidFill>
                  <a:srgbClr val="FF0000"/>
                </a:solidFill>
                <a:latin typeface="メイリオ" panose="020B0604030504040204" pitchFamily="50" charset="-128"/>
                <a:ea typeface="メイリオ" panose="020B0604030504040204" pitchFamily="50" charset="-128"/>
              </a:rPr>
              <a:t>＜作成に当たっての留意点＞</a:t>
            </a:r>
          </a:p>
        </p:txBody>
      </p:sp>
      <p:sp>
        <p:nvSpPr>
          <p:cNvPr id="16" name="テキスト ボックス 15">
            <a:extLst>
              <a:ext uri="{FF2B5EF4-FFF2-40B4-BE49-F238E27FC236}">
                <a16:creationId xmlns:a16="http://schemas.microsoft.com/office/drawing/2014/main" id="{36507488-D9D8-B722-B222-D8A1CF006A52}"/>
              </a:ext>
            </a:extLst>
          </p:cNvPr>
          <p:cNvSpPr txBox="1"/>
          <p:nvPr/>
        </p:nvSpPr>
        <p:spPr>
          <a:xfrm flipH="1">
            <a:off x="9326119" y="401704"/>
            <a:ext cx="2936860" cy="2800767"/>
          </a:xfrm>
          <a:prstGeom prst="rect">
            <a:avLst/>
          </a:prstGeom>
          <a:noFill/>
        </p:spPr>
        <p:txBody>
          <a:bodyPr wrap="square" rtlCol="0">
            <a:spAutoFit/>
          </a:bodyPr>
          <a:lstStyle/>
          <a:p>
            <a:r>
              <a:rPr kumimoji="1" lang="ja-JP" altLang="en-US" sz="1100" dirty="0">
                <a:solidFill>
                  <a:srgbClr val="FF0000"/>
                </a:solidFill>
                <a:latin typeface="メイリオ" panose="020B0604030504040204" pitchFamily="50" charset="-128"/>
                <a:ea typeface="メイリオ" panose="020B0604030504040204" pitchFamily="50" charset="-128"/>
              </a:rPr>
              <a:t>・　本資料は、採択地域として選定された</a:t>
            </a:r>
            <a:endParaRPr kumimoji="1" lang="en-US" altLang="ja-JP" sz="1100" dirty="0">
              <a:solidFill>
                <a:srgbClr val="FF0000"/>
              </a:solidFill>
              <a:latin typeface="メイリオ" panose="020B0604030504040204" pitchFamily="50" charset="-128"/>
              <a:ea typeface="メイリオ" panose="020B0604030504040204" pitchFamily="50" charset="-128"/>
            </a:endParaRPr>
          </a:p>
          <a:p>
            <a:r>
              <a:rPr kumimoji="1" lang="ja-JP" altLang="en-US" sz="1100" dirty="0">
                <a:solidFill>
                  <a:srgbClr val="FF0000"/>
                </a:solidFill>
                <a:latin typeface="メイリオ" panose="020B0604030504040204" pitchFamily="50" charset="-128"/>
                <a:ea typeface="メイリオ" panose="020B0604030504040204" pitchFamily="50" charset="-128"/>
              </a:rPr>
              <a:t>　場合に、厚生労働本省</a:t>
            </a:r>
            <a:r>
              <a:rPr kumimoji="1" lang="en-US" altLang="ja-JP" sz="1100" dirty="0">
                <a:solidFill>
                  <a:srgbClr val="FF0000"/>
                </a:solidFill>
                <a:latin typeface="メイリオ" panose="020B0604030504040204" pitchFamily="50" charset="-128"/>
                <a:ea typeface="メイリオ" panose="020B0604030504040204" pitchFamily="50" charset="-128"/>
              </a:rPr>
              <a:t>HP</a:t>
            </a:r>
            <a:r>
              <a:rPr kumimoji="1" lang="ja-JP" altLang="en-US" sz="1100" dirty="0">
                <a:solidFill>
                  <a:srgbClr val="FF0000"/>
                </a:solidFill>
                <a:latin typeface="メイリオ" panose="020B0604030504040204" pitchFamily="50" charset="-128"/>
                <a:ea typeface="メイリオ" panose="020B0604030504040204" pitchFamily="50" charset="-128"/>
              </a:rPr>
              <a:t>において結果を</a:t>
            </a:r>
            <a:endParaRPr kumimoji="1" lang="en-US" altLang="ja-JP" sz="1100" dirty="0">
              <a:solidFill>
                <a:srgbClr val="FF0000"/>
              </a:solidFill>
              <a:latin typeface="メイリオ" panose="020B0604030504040204" pitchFamily="50" charset="-128"/>
              <a:ea typeface="メイリオ" panose="020B0604030504040204" pitchFamily="50" charset="-128"/>
            </a:endParaRPr>
          </a:p>
          <a:p>
            <a:r>
              <a:rPr kumimoji="1" lang="ja-JP" altLang="en-US" sz="1100" dirty="0">
                <a:solidFill>
                  <a:srgbClr val="FF0000"/>
                </a:solidFill>
                <a:latin typeface="メイリオ" panose="020B0604030504040204" pitchFamily="50" charset="-128"/>
                <a:ea typeface="メイリオ" panose="020B0604030504040204" pitchFamily="50" charset="-128"/>
              </a:rPr>
              <a:t>　公表する際の地域概要資料として使用し</a:t>
            </a:r>
            <a:endParaRPr kumimoji="1" lang="en-US" altLang="ja-JP" sz="1100" dirty="0">
              <a:solidFill>
                <a:srgbClr val="FF0000"/>
              </a:solidFill>
              <a:latin typeface="メイリオ" panose="020B0604030504040204" pitchFamily="50" charset="-128"/>
              <a:ea typeface="メイリオ" panose="020B0604030504040204" pitchFamily="50" charset="-128"/>
            </a:endParaRPr>
          </a:p>
          <a:p>
            <a:r>
              <a:rPr kumimoji="1" lang="ja-JP" altLang="en-US" sz="1100" dirty="0">
                <a:solidFill>
                  <a:srgbClr val="FF0000"/>
                </a:solidFill>
                <a:latin typeface="メイリオ" panose="020B0604030504040204" pitchFamily="50" charset="-128"/>
                <a:ea typeface="メイリオ" panose="020B0604030504040204" pitchFamily="50" charset="-128"/>
              </a:rPr>
              <a:t>　ます。このため、個人情報等、公開とす</a:t>
            </a:r>
            <a:endParaRPr kumimoji="1" lang="en-US" altLang="ja-JP" sz="1100" dirty="0">
              <a:solidFill>
                <a:srgbClr val="FF0000"/>
              </a:solidFill>
              <a:latin typeface="メイリオ" panose="020B0604030504040204" pitchFamily="50" charset="-128"/>
              <a:ea typeface="メイリオ" panose="020B0604030504040204" pitchFamily="50" charset="-128"/>
            </a:endParaRPr>
          </a:p>
          <a:p>
            <a:r>
              <a:rPr kumimoji="1" lang="ja-JP" altLang="en-US" sz="1100" dirty="0">
                <a:solidFill>
                  <a:srgbClr val="FF0000"/>
                </a:solidFill>
                <a:latin typeface="メイリオ" panose="020B0604030504040204" pitchFamily="50" charset="-128"/>
                <a:ea typeface="メイリオ" panose="020B0604030504040204" pitchFamily="50" charset="-128"/>
              </a:rPr>
              <a:t>　べきでない情報については記載しないで</a:t>
            </a:r>
            <a:endParaRPr kumimoji="1" lang="en-US" altLang="ja-JP" sz="1100" dirty="0">
              <a:solidFill>
                <a:srgbClr val="FF0000"/>
              </a:solidFill>
              <a:latin typeface="メイリオ" panose="020B0604030504040204" pitchFamily="50" charset="-128"/>
              <a:ea typeface="メイリオ" panose="020B0604030504040204" pitchFamily="50" charset="-128"/>
            </a:endParaRPr>
          </a:p>
          <a:p>
            <a:r>
              <a:rPr kumimoji="1" lang="ja-JP" altLang="en-US" sz="1100" dirty="0">
                <a:solidFill>
                  <a:srgbClr val="FF0000"/>
                </a:solidFill>
                <a:latin typeface="メイリオ" panose="020B0604030504040204" pitchFamily="50" charset="-128"/>
                <a:ea typeface="メイリオ" panose="020B0604030504040204" pitchFamily="50" charset="-128"/>
              </a:rPr>
              <a:t>　ください。</a:t>
            </a:r>
            <a:endParaRPr kumimoji="1" lang="en-US" altLang="ja-JP" sz="1100" dirty="0">
              <a:solidFill>
                <a:srgbClr val="FF0000"/>
              </a:solidFill>
              <a:latin typeface="メイリオ" panose="020B0604030504040204" pitchFamily="50" charset="-128"/>
              <a:ea typeface="メイリオ" panose="020B0604030504040204" pitchFamily="50" charset="-128"/>
            </a:endParaRPr>
          </a:p>
          <a:p>
            <a:r>
              <a:rPr kumimoji="1" lang="ja-JP" altLang="en-US" sz="1100" dirty="0">
                <a:solidFill>
                  <a:srgbClr val="FF0000"/>
                </a:solidFill>
                <a:latin typeface="メイリオ" panose="020B0604030504040204" pitchFamily="50" charset="-128"/>
                <a:ea typeface="メイリオ" panose="020B0604030504040204" pitchFamily="50" charset="-128"/>
              </a:rPr>
              <a:t>・　記載内容については、事業構想提案書</a:t>
            </a:r>
            <a:endParaRPr kumimoji="1" lang="en-US" altLang="ja-JP" sz="1100" dirty="0">
              <a:solidFill>
                <a:srgbClr val="FF0000"/>
              </a:solidFill>
              <a:latin typeface="メイリオ" panose="020B0604030504040204" pitchFamily="50" charset="-128"/>
              <a:ea typeface="メイリオ" panose="020B0604030504040204" pitchFamily="50" charset="-128"/>
            </a:endParaRPr>
          </a:p>
          <a:p>
            <a:r>
              <a:rPr kumimoji="1" lang="ja-JP" altLang="en-US" sz="1100" dirty="0">
                <a:solidFill>
                  <a:srgbClr val="FF0000"/>
                </a:solidFill>
                <a:latin typeface="メイリオ" panose="020B0604030504040204" pitchFamily="50" charset="-128"/>
                <a:ea typeface="メイリオ" panose="020B0604030504040204" pitchFamily="50" charset="-128"/>
              </a:rPr>
              <a:t>　と整合性を図ってください。</a:t>
            </a:r>
            <a:endParaRPr kumimoji="1" lang="en-US" altLang="ja-JP" sz="1100" dirty="0">
              <a:solidFill>
                <a:srgbClr val="FF0000"/>
              </a:solidFill>
              <a:latin typeface="メイリオ" panose="020B0604030504040204" pitchFamily="50" charset="-128"/>
              <a:ea typeface="メイリオ" panose="020B0604030504040204" pitchFamily="50" charset="-128"/>
            </a:endParaRPr>
          </a:p>
          <a:p>
            <a:r>
              <a:rPr kumimoji="1" lang="ja-JP" altLang="en-US" sz="1100" dirty="0">
                <a:solidFill>
                  <a:srgbClr val="FF0000"/>
                </a:solidFill>
                <a:latin typeface="メイリオ" panose="020B0604030504040204" pitchFamily="50" charset="-128"/>
                <a:ea typeface="メイリオ" panose="020B0604030504040204" pitchFamily="50" charset="-128"/>
              </a:rPr>
              <a:t>・　様式の加工（枠の拡大等）は行わない</a:t>
            </a:r>
            <a:endParaRPr kumimoji="1" lang="en-US" altLang="ja-JP" sz="1100" dirty="0">
              <a:solidFill>
                <a:srgbClr val="FF0000"/>
              </a:solidFill>
              <a:latin typeface="メイリオ" panose="020B0604030504040204" pitchFamily="50" charset="-128"/>
              <a:ea typeface="メイリオ" panose="020B0604030504040204" pitchFamily="50" charset="-128"/>
            </a:endParaRPr>
          </a:p>
          <a:p>
            <a:r>
              <a:rPr kumimoji="1" lang="ja-JP" altLang="en-US" sz="1100" dirty="0">
                <a:solidFill>
                  <a:srgbClr val="FF0000"/>
                </a:solidFill>
                <a:latin typeface="メイリオ" panose="020B0604030504040204" pitchFamily="50" charset="-128"/>
                <a:ea typeface="メイリオ" panose="020B0604030504040204" pitchFamily="50" charset="-128"/>
              </a:rPr>
              <a:t>　でください。</a:t>
            </a:r>
            <a:endParaRPr kumimoji="1" lang="en-US" altLang="ja-JP" sz="1100" dirty="0">
              <a:solidFill>
                <a:srgbClr val="FF0000"/>
              </a:solidFill>
              <a:latin typeface="メイリオ" panose="020B0604030504040204" pitchFamily="50" charset="-128"/>
              <a:ea typeface="メイリオ" panose="020B0604030504040204" pitchFamily="50" charset="-128"/>
            </a:endParaRPr>
          </a:p>
          <a:p>
            <a:r>
              <a:rPr kumimoji="1" lang="ja-JP" altLang="en-US" sz="1100" dirty="0">
                <a:solidFill>
                  <a:srgbClr val="FF0000"/>
                </a:solidFill>
                <a:latin typeface="メイリオ" panose="020B0604030504040204" pitchFamily="50" charset="-128"/>
                <a:ea typeface="メイリオ" panose="020B0604030504040204" pitchFamily="50" charset="-128"/>
              </a:rPr>
              <a:t>　（文字数が多い場合、文字サイズで調整</a:t>
            </a:r>
            <a:endParaRPr kumimoji="1" lang="en-US" altLang="ja-JP" sz="1100" dirty="0">
              <a:solidFill>
                <a:srgbClr val="FF0000"/>
              </a:solidFill>
              <a:latin typeface="メイリオ" panose="020B0604030504040204" pitchFamily="50" charset="-128"/>
              <a:ea typeface="メイリオ" panose="020B0604030504040204" pitchFamily="50" charset="-128"/>
            </a:endParaRPr>
          </a:p>
          <a:p>
            <a:r>
              <a:rPr kumimoji="1" lang="ja-JP" altLang="en-US" sz="1100" dirty="0">
                <a:solidFill>
                  <a:srgbClr val="FF0000"/>
                </a:solidFill>
                <a:latin typeface="メイリオ" panose="020B0604030504040204" pitchFamily="50" charset="-128"/>
                <a:ea typeface="メイリオ" panose="020B0604030504040204" pitchFamily="50" charset="-128"/>
              </a:rPr>
              <a:t>　してください）</a:t>
            </a:r>
            <a:endParaRPr kumimoji="1" lang="en-US" altLang="ja-JP" sz="1100" dirty="0">
              <a:solidFill>
                <a:srgbClr val="FF0000"/>
              </a:solidFill>
              <a:latin typeface="メイリオ" panose="020B0604030504040204" pitchFamily="50" charset="-128"/>
              <a:ea typeface="メイリオ" panose="020B0604030504040204" pitchFamily="50" charset="-128"/>
            </a:endParaRPr>
          </a:p>
          <a:p>
            <a:r>
              <a:rPr kumimoji="1" lang="ja-JP" altLang="en-US" sz="1100" dirty="0">
                <a:solidFill>
                  <a:srgbClr val="FF0000"/>
                </a:solidFill>
                <a:latin typeface="メイリオ" panose="020B0604030504040204" pitchFamily="50" charset="-128"/>
                <a:ea typeface="メイリオ" panose="020B0604030504040204" pitchFamily="50" charset="-128"/>
              </a:rPr>
              <a:t>・フォントは「メイリオ」で統一してくだ</a:t>
            </a:r>
            <a:endParaRPr kumimoji="1" lang="en-US" altLang="ja-JP" sz="1100" dirty="0">
              <a:solidFill>
                <a:srgbClr val="FF0000"/>
              </a:solidFill>
              <a:latin typeface="メイリオ" panose="020B0604030504040204" pitchFamily="50" charset="-128"/>
              <a:ea typeface="メイリオ" panose="020B0604030504040204" pitchFamily="50" charset="-128"/>
            </a:endParaRPr>
          </a:p>
          <a:p>
            <a:r>
              <a:rPr kumimoji="1" lang="ja-JP" altLang="en-US" sz="1100" dirty="0">
                <a:solidFill>
                  <a:srgbClr val="FF0000"/>
                </a:solidFill>
                <a:latin typeface="メイリオ" panose="020B0604030504040204" pitchFamily="50" charset="-128"/>
                <a:ea typeface="メイリオ" panose="020B0604030504040204" pitchFamily="50" charset="-128"/>
              </a:rPr>
              <a:t>　さい。</a:t>
            </a:r>
            <a:endParaRPr kumimoji="1" lang="en-US" altLang="ja-JP" sz="1100" dirty="0">
              <a:solidFill>
                <a:srgbClr val="FF0000"/>
              </a:solidFill>
              <a:latin typeface="メイリオ" panose="020B0604030504040204" pitchFamily="50" charset="-128"/>
              <a:ea typeface="メイリオ" panose="020B0604030504040204" pitchFamily="50" charset="-128"/>
            </a:endParaRPr>
          </a:p>
          <a:p>
            <a:r>
              <a:rPr kumimoji="1" lang="ja-JP" altLang="en-US" sz="1100" dirty="0">
                <a:solidFill>
                  <a:srgbClr val="FF0000"/>
                </a:solidFill>
                <a:latin typeface="メイリオ" panose="020B0604030504040204" pitchFamily="50" charset="-128"/>
                <a:ea typeface="メイリオ" panose="020B0604030504040204" pitchFamily="50" charset="-128"/>
              </a:rPr>
              <a:t>・　人口及び高齢者数については、令和２</a:t>
            </a:r>
            <a:endParaRPr kumimoji="1" lang="en-US" altLang="ja-JP" sz="1100" dirty="0">
              <a:solidFill>
                <a:srgbClr val="FF0000"/>
              </a:solidFill>
              <a:latin typeface="メイリオ" panose="020B0604030504040204" pitchFamily="50" charset="-128"/>
              <a:ea typeface="メイリオ" panose="020B0604030504040204" pitchFamily="50" charset="-128"/>
            </a:endParaRPr>
          </a:p>
          <a:p>
            <a:r>
              <a:rPr kumimoji="1" lang="ja-JP" altLang="en-US" sz="1100" dirty="0">
                <a:solidFill>
                  <a:srgbClr val="FF0000"/>
                </a:solidFill>
                <a:latin typeface="メイリオ" panose="020B0604030504040204" pitchFamily="50" charset="-128"/>
                <a:ea typeface="メイリオ" panose="020B0604030504040204" pitchFamily="50" charset="-128"/>
              </a:rPr>
              <a:t>　年国勢調査結果より記載してください。</a:t>
            </a:r>
            <a:endParaRPr kumimoji="1" lang="en-US" altLang="ja-JP" sz="1100" dirty="0">
              <a:solidFill>
                <a:srgbClr val="FF0000"/>
              </a:solidFill>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33466863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矢印: 五方向 3">
            <a:extLst>
              <a:ext uri="{FF2B5EF4-FFF2-40B4-BE49-F238E27FC236}">
                <a16:creationId xmlns:a16="http://schemas.microsoft.com/office/drawing/2014/main" id="{DE617ADA-9366-A109-8269-EAE71E907EC3}"/>
              </a:ext>
            </a:extLst>
          </p:cNvPr>
          <p:cNvSpPr/>
          <p:nvPr/>
        </p:nvSpPr>
        <p:spPr>
          <a:xfrm>
            <a:off x="122190" y="37904"/>
            <a:ext cx="4275529" cy="192188"/>
          </a:xfrm>
          <a:prstGeom prst="homePlate">
            <a:avLst/>
          </a:prstGeom>
          <a:solidFill>
            <a:schemeClr val="accent5"/>
          </a:solid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テキスト ボックス 5">
            <a:extLst>
              <a:ext uri="{FF2B5EF4-FFF2-40B4-BE49-F238E27FC236}">
                <a16:creationId xmlns:a16="http://schemas.microsoft.com/office/drawing/2014/main" id="{DDF4D347-D059-4B4D-A851-8FB08C58F9EB}"/>
              </a:ext>
            </a:extLst>
          </p:cNvPr>
          <p:cNvSpPr txBox="1"/>
          <p:nvPr/>
        </p:nvSpPr>
        <p:spPr>
          <a:xfrm>
            <a:off x="19818" y="249892"/>
            <a:ext cx="5083443" cy="369332"/>
          </a:xfrm>
          <a:prstGeom prst="rect">
            <a:avLst/>
          </a:prstGeom>
          <a:noFill/>
        </p:spPr>
        <p:txBody>
          <a:bodyPr wrap="none" rtlCol="0">
            <a:spAutoFit/>
          </a:bodyPr>
          <a:lstStyle/>
          <a:p>
            <a:r>
              <a:rPr kumimoji="1" lang="ja-JP" altLang="en-US" b="1" dirty="0">
                <a:solidFill>
                  <a:schemeClr val="bg2">
                    <a:lumMod val="25000"/>
                  </a:schemeClr>
                </a:solidFill>
                <a:latin typeface="メイリオ" panose="020B0604030504040204" pitchFamily="50" charset="-128"/>
                <a:ea typeface="メイリオ" panose="020B0604030504040204" pitchFamily="50" charset="-128"/>
              </a:rPr>
              <a:t>▲▲生涯現役地域づくり協議会（</a:t>
            </a:r>
            <a:r>
              <a:rPr kumimoji="1" lang="ja-JP" altLang="en-US" sz="1600" b="1" dirty="0">
                <a:solidFill>
                  <a:schemeClr val="bg2">
                    <a:lumMod val="25000"/>
                  </a:schemeClr>
                </a:solidFill>
                <a:latin typeface="メイリオ" panose="020B0604030504040204" pitchFamily="50" charset="-128"/>
                <a:ea typeface="メイリオ" panose="020B0604030504040204" pitchFamily="50" charset="-128"/>
              </a:rPr>
              <a:t>○○県▲▲市）</a:t>
            </a:r>
            <a:endParaRPr kumimoji="1" lang="ja-JP" altLang="en-US" b="1" dirty="0">
              <a:solidFill>
                <a:schemeClr val="bg2">
                  <a:lumMod val="25000"/>
                </a:schemeClr>
              </a:solidFill>
              <a:latin typeface="メイリオ" panose="020B0604030504040204" pitchFamily="50" charset="-128"/>
              <a:ea typeface="メイリオ" panose="020B0604030504040204" pitchFamily="50" charset="-128"/>
            </a:endParaRPr>
          </a:p>
        </p:txBody>
      </p:sp>
      <p:sp>
        <p:nvSpPr>
          <p:cNvPr id="2" name="正方形/長方形 1">
            <a:extLst>
              <a:ext uri="{FF2B5EF4-FFF2-40B4-BE49-F238E27FC236}">
                <a16:creationId xmlns:a16="http://schemas.microsoft.com/office/drawing/2014/main" id="{607FD7C9-2917-4B70-ECA1-500D6D00A25E}"/>
              </a:ext>
            </a:extLst>
          </p:cNvPr>
          <p:cNvSpPr/>
          <p:nvPr/>
        </p:nvSpPr>
        <p:spPr>
          <a:xfrm>
            <a:off x="6322225" y="63150"/>
            <a:ext cx="2672092" cy="1656919"/>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テキスト ボックス 4">
            <a:extLst>
              <a:ext uri="{FF2B5EF4-FFF2-40B4-BE49-F238E27FC236}">
                <a16:creationId xmlns:a16="http://schemas.microsoft.com/office/drawing/2014/main" id="{A7F07F61-8902-9BD5-35FE-4E93A7E5A897}"/>
              </a:ext>
            </a:extLst>
          </p:cNvPr>
          <p:cNvSpPr txBox="1"/>
          <p:nvPr/>
        </p:nvSpPr>
        <p:spPr>
          <a:xfrm>
            <a:off x="6602833" y="635156"/>
            <a:ext cx="2236510" cy="584775"/>
          </a:xfrm>
          <a:prstGeom prst="rect">
            <a:avLst/>
          </a:prstGeom>
          <a:noFill/>
        </p:spPr>
        <p:txBody>
          <a:bodyPr wrap="none" rtlCol="0">
            <a:spAutoFit/>
          </a:bodyPr>
          <a:lstStyle/>
          <a:p>
            <a:pPr algn="ctr"/>
            <a:r>
              <a:rPr kumimoji="1" lang="ja-JP" altLang="en-US" sz="1600" dirty="0">
                <a:latin typeface="メイリオ" panose="020B0604030504040204" pitchFamily="50" charset="-128"/>
                <a:ea typeface="メイリオ" panose="020B0604030504040204" pitchFamily="50" charset="-128"/>
              </a:rPr>
              <a:t>厚労省側において、</a:t>
            </a:r>
            <a:endParaRPr kumimoji="1" lang="en-US" altLang="ja-JP" sz="1600" dirty="0">
              <a:latin typeface="メイリオ" panose="020B0604030504040204" pitchFamily="50" charset="-128"/>
              <a:ea typeface="メイリオ" panose="020B0604030504040204" pitchFamily="50" charset="-128"/>
            </a:endParaRPr>
          </a:p>
          <a:p>
            <a:pPr algn="ctr"/>
            <a:r>
              <a:rPr kumimoji="1" lang="ja-JP" altLang="en-US" sz="1600" dirty="0">
                <a:latin typeface="メイリオ" panose="020B0604030504040204" pitchFamily="50" charset="-128"/>
                <a:ea typeface="メイリオ" panose="020B0604030504040204" pitchFamily="50" charset="-128"/>
              </a:rPr>
              <a:t>地域地図を添付します</a:t>
            </a:r>
          </a:p>
        </p:txBody>
      </p:sp>
      <p:graphicFrame>
        <p:nvGraphicFramePr>
          <p:cNvPr id="9" name="表 11">
            <a:extLst>
              <a:ext uri="{FF2B5EF4-FFF2-40B4-BE49-F238E27FC236}">
                <a16:creationId xmlns:a16="http://schemas.microsoft.com/office/drawing/2014/main" id="{848CEA1D-D70B-4E0D-34A2-E06B0B6A2781}"/>
              </a:ext>
            </a:extLst>
          </p:cNvPr>
          <p:cNvGraphicFramePr>
            <a:graphicFrameLocks noGrp="1"/>
          </p:cNvGraphicFramePr>
          <p:nvPr>
            <p:extLst>
              <p:ext uri="{D42A27DB-BD31-4B8C-83A1-F6EECF244321}">
                <p14:modId xmlns:p14="http://schemas.microsoft.com/office/powerpoint/2010/main" val="2655960465"/>
              </p:ext>
            </p:extLst>
          </p:nvPr>
        </p:nvGraphicFramePr>
        <p:xfrm>
          <a:off x="122251" y="564845"/>
          <a:ext cx="6096000" cy="990600"/>
        </p:xfrm>
        <a:graphic>
          <a:graphicData uri="http://schemas.openxmlformats.org/drawingml/2006/table">
            <a:tbl>
              <a:tblPr firstRow="1" bandRow="1">
                <a:tableStyleId>{5C22544A-7EE6-4342-B048-85BDC9FD1C3A}</a:tableStyleId>
              </a:tblPr>
              <a:tblGrid>
                <a:gridCol w="1016000">
                  <a:extLst>
                    <a:ext uri="{9D8B030D-6E8A-4147-A177-3AD203B41FA5}">
                      <a16:colId xmlns:a16="http://schemas.microsoft.com/office/drawing/2014/main" val="3481344052"/>
                    </a:ext>
                  </a:extLst>
                </a:gridCol>
                <a:gridCol w="1016000">
                  <a:extLst>
                    <a:ext uri="{9D8B030D-6E8A-4147-A177-3AD203B41FA5}">
                      <a16:colId xmlns:a16="http://schemas.microsoft.com/office/drawing/2014/main" val="3770100816"/>
                    </a:ext>
                  </a:extLst>
                </a:gridCol>
                <a:gridCol w="1016000">
                  <a:extLst>
                    <a:ext uri="{9D8B030D-6E8A-4147-A177-3AD203B41FA5}">
                      <a16:colId xmlns:a16="http://schemas.microsoft.com/office/drawing/2014/main" val="173128082"/>
                    </a:ext>
                  </a:extLst>
                </a:gridCol>
                <a:gridCol w="1016000">
                  <a:extLst>
                    <a:ext uri="{9D8B030D-6E8A-4147-A177-3AD203B41FA5}">
                      <a16:colId xmlns:a16="http://schemas.microsoft.com/office/drawing/2014/main" val="3927801003"/>
                    </a:ext>
                  </a:extLst>
                </a:gridCol>
                <a:gridCol w="1016000">
                  <a:extLst>
                    <a:ext uri="{9D8B030D-6E8A-4147-A177-3AD203B41FA5}">
                      <a16:colId xmlns:a16="http://schemas.microsoft.com/office/drawing/2014/main" val="2515540442"/>
                    </a:ext>
                  </a:extLst>
                </a:gridCol>
                <a:gridCol w="1016000">
                  <a:extLst>
                    <a:ext uri="{9D8B030D-6E8A-4147-A177-3AD203B41FA5}">
                      <a16:colId xmlns:a16="http://schemas.microsoft.com/office/drawing/2014/main" val="1698033265"/>
                    </a:ext>
                  </a:extLst>
                </a:gridCol>
              </a:tblGrid>
              <a:tr h="370840">
                <a:tc>
                  <a:txBody>
                    <a:bodyPr/>
                    <a:lstStyle/>
                    <a:p>
                      <a:pPr algn="ctr"/>
                      <a:r>
                        <a:rPr kumimoji="1" lang="ja-JP" altLang="en-US" sz="1400" b="0" dirty="0">
                          <a:solidFill>
                            <a:schemeClr val="bg2">
                              <a:lumMod val="25000"/>
                            </a:schemeClr>
                          </a:solidFill>
                          <a:latin typeface="メイリオ" panose="020B0604030504040204" pitchFamily="50" charset="-128"/>
                          <a:ea typeface="メイリオ" panose="020B0604030504040204" pitchFamily="50" charset="-128"/>
                        </a:rPr>
                        <a:t>事業</a:t>
                      </a:r>
                      <a:endParaRPr kumimoji="1" lang="en-US" altLang="ja-JP" sz="1400" b="0" dirty="0">
                        <a:solidFill>
                          <a:schemeClr val="bg2">
                            <a:lumMod val="25000"/>
                          </a:schemeClr>
                        </a:solidFill>
                        <a:latin typeface="メイリオ" panose="020B0604030504040204" pitchFamily="50" charset="-128"/>
                        <a:ea typeface="メイリオ" panose="020B0604030504040204" pitchFamily="50" charset="-128"/>
                      </a:endParaRPr>
                    </a:p>
                    <a:p>
                      <a:pPr algn="ctr"/>
                      <a:r>
                        <a:rPr kumimoji="1" lang="ja-JP" altLang="en-US" sz="1400" b="0" dirty="0">
                          <a:solidFill>
                            <a:schemeClr val="bg2">
                              <a:lumMod val="25000"/>
                            </a:schemeClr>
                          </a:solidFill>
                          <a:latin typeface="メイリオ" panose="020B0604030504040204" pitchFamily="50" charset="-128"/>
                          <a:ea typeface="メイリオ" panose="020B0604030504040204" pitchFamily="50" charset="-128"/>
                        </a:rPr>
                        <a:t>タイトル</a:t>
                      </a:r>
                    </a:p>
                  </a:txBody>
                  <a:tcPr anchor="ctr">
                    <a:lnL w="190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6">
                        <a:lumMod val="20000"/>
                        <a:lumOff val="80000"/>
                      </a:schemeClr>
                    </a:solidFill>
                  </a:tcPr>
                </a:tc>
                <a:tc gridSpan="5">
                  <a:txBody>
                    <a:bodyPr/>
                    <a:lstStyle/>
                    <a:p>
                      <a:pPr algn="l"/>
                      <a:r>
                        <a:rPr kumimoji="1" lang="ja-JP" altLang="en-US" sz="1200" dirty="0">
                          <a:solidFill>
                            <a:schemeClr val="bg2">
                              <a:lumMod val="25000"/>
                            </a:schemeClr>
                          </a:solidFill>
                          <a:latin typeface="メイリオ" panose="020B0604030504040204" pitchFamily="50" charset="-128"/>
                          <a:ea typeface="メイリオ" panose="020B0604030504040204" pitchFamily="50" charset="-128"/>
                        </a:rPr>
                        <a:t>～実現しよう！▲▲市生涯現役社会創設！～</a:t>
                      </a:r>
                    </a:p>
                  </a:txBody>
                  <a:tcPr anchor="ctr">
                    <a:lnL w="63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575565249"/>
                  </a:ext>
                </a:extLst>
              </a:tr>
              <a:tr h="370840">
                <a:tc>
                  <a:txBody>
                    <a:bodyPr/>
                    <a:lstStyle/>
                    <a:p>
                      <a:pPr algn="ctr"/>
                      <a:r>
                        <a:rPr kumimoji="1" lang="ja-JP" altLang="en-US" sz="1400" dirty="0">
                          <a:solidFill>
                            <a:schemeClr val="bg2">
                              <a:lumMod val="25000"/>
                            </a:schemeClr>
                          </a:solidFill>
                          <a:latin typeface="メイリオ" panose="020B0604030504040204" pitchFamily="50" charset="-128"/>
                          <a:ea typeface="メイリオ" panose="020B0604030504040204" pitchFamily="50" charset="-128"/>
                        </a:rPr>
                        <a:t>人口</a:t>
                      </a:r>
                      <a:endParaRPr kumimoji="1" lang="en-US" altLang="ja-JP" sz="1400" dirty="0">
                        <a:solidFill>
                          <a:schemeClr val="bg2">
                            <a:lumMod val="25000"/>
                          </a:schemeClr>
                        </a:solidFill>
                        <a:latin typeface="メイリオ" panose="020B0604030504040204" pitchFamily="50" charset="-128"/>
                        <a:ea typeface="メイリオ" panose="020B0604030504040204" pitchFamily="50" charset="-128"/>
                      </a:endParaRPr>
                    </a:p>
                    <a:p>
                      <a:pPr algn="ctr"/>
                      <a:r>
                        <a:rPr kumimoji="1" lang="ja-JP" altLang="en-US" sz="1100" dirty="0">
                          <a:solidFill>
                            <a:schemeClr val="bg2">
                              <a:lumMod val="25000"/>
                            </a:schemeClr>
                          </a:solidFill>
                          <a:latin typeface="メイリオ" panose="020B0604030504040204" pitchFamily="50" charset="-128"/>
                          <a:ea typeface="メイリオ" panose="020B0604030504040204" pitchFamily="50" charset="-128"/>
                        </a:rPr>
                        <a:t>（</a:t>
                      </a:r>
                      <a:r>
                        <a:rPr kumimoji="1" lang="en-US" altLang="ja-JP" sz="1100" dirty="0">
                          <a:solidFill>
                            <a:schemeClr val="bg2">
                              <a:lumMod val="25000"/>
                            </a:schemeClr>
                          </a:solidFill>
                          <a:latin typeface="メイリオ" panose="020B0604030504040204" pitchFamily="50" charset="-128"/>
                          <a:ea typeface="メイリオ" panose="020B0604030504040204" pitchFamily="50" charset="-128"/>
                        </a:rPr>
                        <a:t>※1)</a:t>
                      </a:r>
                    </a:p>
                  </a:txBody>
                  <a:tcPr anchor="ctr">
                    <a:lnL w="190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r>
                        <a:rPr kumimoji="1" lang="en-US" altLang="ja-JP" sz="1200" dirty="0">
                          <a:solidFill>
                            <a:schemeClr val="bg2">
                              <a:lumMod val="25000"/>
                            </a:schemeClr>
                          </a:solidFill>
                          <a:latin typeface="メイリオ" panose="020B0604030504040204" pitchFamily="50" charset="-128"/>
                          <a:ea typeface="メイリオ" panose="020B0604030504040204" pitchFamily="50" charset="-128"/>
                        </a:rPr>
                        <a:t>100,000</a:t>
                      </a:r>
                      <a:r>
                        <a:rPr kumimoji="1" lang="ja-JP" altLang="en-US" sz="1200" dirty="0">
                          <a:solidFill>
                            <a:schemeClr val="bg2">
                              <a:lumMod val="25000"/>
                            </a:schemeClr>
                          </a:solidFill>
                          <a:latin typeface="メイリオ" panose="020B0604030504040204" pitchFamily="50" charset="-128"/>
                          <a:ea typeface="メイリオ" panose="020B0604030504040204" pitchFamily="50" charset="-128"/>
                        </a:rPr>
                        <a:t>人</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dirty="0">
                          <a:solidFill>
                            <a:schemeClr val="bg2">
                              <a:lumMod val="25000"/>
                            </a:schemeClr>
                          </a:solidFill>
                          <a:latin typeface="メイリオ" panose="020B0604030504040204" pitchFamily="50" charset="-128"/>
                          <a:ea typeface="メイリオ" panose="020B0604030504040204" pitchFamily="50" charset="-128"/>
                        </a:rPr>
                        <a:t>高齢者数</a:t>
                      </a:r>
                      <a:r>
                        <a:rPr kumimoji="1" lang="en-US" altLang="ja-JP" sz="1100" dirty="0">
                          <a:solidFill>
                            <a:schemeClr val="bg2">
                              <a:lumMod val="25000"/>
                            </a:schemeClr>
                          </a:solidFill>
                          <a:latin typeface="メイリオ" panose="020B0604030504040204" pitchFamily="50" charset="-128"/>
                          <a:ea typeface="メイリオ" panose="020B0604030504040204" pitchFamily="50" charset="-128"/>
                        </a:rPr>
                        <a:t>(※1,2)</a:t>
                      </a:r>
                      <a:endParaRPr kumimoji="1" lang="en-US" altLang="ja-JP" sz="1400" dirty="0">
                        <a:solidFill>
                          <a:schemeClr val="bg2">
                            <a:lumMod val="25000"/>
                          </a:schemeClr>
                        </a:solidFill>
                        <a:latin typeface="メイリオ" panose="020B0604030504040204" pitchFamily="50" charset="-128"/>
                        <a:ea typeface="メイリオ"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r>
                        <a:rPr kumimoji="1" lang="en-US" altLang="ja-JP" sz="1200" dirty="0">
                          <a:solidFill>
                            <a:schemeClr val="bg2">
                              <a:lumMod val="25000"/>
                            </a:schemeClr>
                          </a:solidFill>
                          <a:latin typeface="メイリオ" panose="020B0604030504040204" pitchFamily="50" charset="-128"/>
                          <a:ea typeface="メイリオ" panose="020B0604030504040204" pitchFamily="50" charset="-128"/>
                        </a:rPr>
                        <a:t>28,000</a:t>
                      </a:r>
                      <a:r>
                        <a:rPr kumimoji="1" lang="ja-JP" altLang="en-US" sz="1200" dirty="0">
                          <a:solidFill>
                            <a:schemeClr val="bg2">
                              <a:lumMod val="25000"/>
                            </a:schemeClr>
                          </a:solidFill>
                          <a:latin typeface="メイリオ" panose="020B0604030504040204" pitchFamily="50" charset="-128"/>
                          <a:ea typeface="メイリオ" panose="020B0604030504040204" pitchFamily="50" charset="-128"/>
                        </a:rPr>
                        <a:t>人</a:t>
                      </a: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400" dirty="0">
                          <a:solidFill>
                            <a:schemeClr val="bg2">
                              <a:lumMod val="25000"/>
                            </a:schemeClr>
                          </a:solidFill>
                          <a:latin typeface="メイリオ" panose="020B0604030504040204" pitchFamily="50" charset="-128"/>
                          <a:ea typeface="メイリオ" panose="020B0604030504040204" pitchFamily="50" charset="-128"/>
                        </a:rPr>
                        <a:t>高齢者率</a:t>
                      </a:r>
                      <a:endParaRPr kumimoji="1" lang="en-US" altLang="ja-JP" sz="1400" dirty="0">
                        <a:solidFill>
                          <a:schemeClr val="bg2">
                            <a:lumMod val="25000"/>
                          </a:schemeClr>
                        </a:solidFill>
                        <a:latin typeface="メイリオ" panose="020B0604030504040204" pitchFamily="50" charset="-128"/>
                        <a:ea typeface="メイリオ" panose="020B0604030504040204" pitchFamily="50" charset="-128"/>
                      </a:endParaRPr>
                    </a:p>
                    <a:p>
                      <a:pPr algn="ctr"/>
                      <a:r>
                        <a:rPr kumimoji="1" lang="en-US" altLang="ja-JP" sz="1100" dirty="0">
                          <a:solidFill>
                            <a:schemeClr val="bg2">
                              <a:lumMod val="25000"/>
                            </a:schemeClr>
                          </a:solidFill>
                          <a:latin typeface="メイリオ" panose="020B0604030504040204" pitchFamily="50" charset="-128"/>
                          <a:ea typeface="メイリオ" panose="020B0604030504040204" pitchFamily="50" charset="-128"/>
                        </a:rPr>
                        <a:t>(※3)</a:t>
                      </a:r>
                      <a:endParaRPr kumimoji="1" lang="ja-JP" altLang="en-US" sz="1400" dirty="0">
                        <a:solidFill>
                          <a:schemeClr val="bg2">
                            <a:lumMod val="25000"/>
                          </a:schemeClr>
                        </a:solidFill>
                        <a:latin typeface="メイリオ" panose="020B0604030504040204" pitchFamily="50" charset="-128"/>
                        <a:ea typeface="メイリオ" panose="020B0604030504040204" pitchFamily="50" charset="-128"/>
                      </a:endParaRPr>
                    </a:p>
                  </a:txBody>
                  <a:tcPr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r>
                        <a:rPr kumimoji="1" lang="en-US" altLang="ja-JP" sz="1200" dirty="0">
                          <a:solidFill>
                            <a:schemeClr val="bg2">
                              <a:lumMod val="25000"/>
                            </a:schemeClr>
                          </a:solidFill>
                          <a:latin typeface="メイリオ" panose="020B0604030504040204" pitchFamily="50" charset="-128"/>
                          <a:ea typeface="メイリオ" panose="020B0604030504040204" pitchFamily="50" charset="-128"/>
                        </a:rPr>
                        <a:t>28.0%</a:t>
                      </a:r>
                      <a:endParaRPr kumimoji="1" lang="ja-JP" altLang="en-US" sz="1200" dirty="0">
                        <a:solidFill>
                          <a:schemeClr val="bg2">
                            <a:lumMod val="25000"/>
                          </a:schemeClr>
                        </a:solidFill>
                        <a:latin typeface="メイリオ" panose="020B0604030504040204" pitchFamily="50" charset="-128"/>
                        <a:ea typeface="メイリオ" panose="020B0604030504040204" pitchFamily="50" charset="-128"/>
                      </a:endParaRPr>
                    </a:p>
                  </a:txBody>
                  <a:tcPr anchor="ctr">
                    <a:lnL w="63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35216096"/>
                  </a:ext>
                </a:extLst>
              </a:tr>
            </a:tbl>
          </a:graphicData>
        </a:graphic>
      </p:graphicFrame>
      <p:graphicFrame>
        <p:nvGraphicFramePr>
          <p:cNvPr id="14" name="表 22">
            <a:extLst>
              <a:ext uri="{FF2B5EF4-FFF2-40B4-BE49-F238E27FC236}">
                <a16:creationId xmlns:a16="http://schemas.microsoft.com/office/drawing/2014/main" id="{F818BD29-3701-F67B-2B0E-F4868F19F8A7}"/>
              </a:ext>
            </a:extLst>
          </p:cNvPr>
          <p:cNvGraphicFramePr>
            <a:graphicFrameLocks noGrp="1"/>
          </p:cNvGraphicFramePr>
          <p:nvPr>
            <p:extLst>
              <p:ext uri="{D42A27DB-BD31-4B8C-83A1-F6EECF244321}">
                <p14:modId xmlns:p14="http://schemas.microsoft.com/office/powerpoint/2010/main" val="1682147599"/>
              </p:ext>
            </p:extLst>
          </p:nvPr>
        </p:nvGraphicFramePr>
        <p:xfrm>
          <a:off x="122251" y="1783871"/>
          <a:ext cx="8872066" cy="2125980"/>
        </p:xfrm>
        <a:graphic>
          <a:graphicData uri="http://schemas.openxmlformats.org/drawingml/2006/table">
            <a:tbl>
              <a:tblPr firstRow="1" bandRow="1">
                <a:tableStyleId>{5C22544A-7EE6-4342-B048-85BDC9FD1C3A}</a:tableStyleId>
              </a:tblPr>
              <a:tblGrid>
                <a:gridCol w="4436033">
                  <a:extLst>
                    <a:ext uri="{9D8B030D-6E8A-4147-A177-3AD203B41FA5}">
                      <a16:colId xmlns:a16="http://schemas.microsoft.com/office/drawing/2014/main" val="3960740269"/>
                    </a:ext>
                  </a:extLst>
                </a:gridCol>
                <a:gridCol w="4436033">
                  <a:extLst>
                    <a:ext uri="{9D8B030D-6E8A-4147-A177-3AD203B41FA5}">
                      <a16:colId xmlns:a16="http://schemas.microsoft.com/office/drawing/2014/main" val="963971316"/>
                    </a:ext>
                  </a:extLst>
                </a:gridCol>
              </a:tblGrid>
              <a:tr h="264385">
                <a:tc>
                  <a:txBody>
                    <a:bodyPr/>
                    <a:lstStyle/>
                    <a:p>
                      <a:pPr algn="ctr"/>
                      <a:endParaRPr kumimoji="1" lang="ja-JP" altLang="en-US" sz="1200" b="0" dirty="0">
                        <a:solidFill>
                          <a:schemeClr val="bg2">
                            <a:lumMod val="25000"/>
                          </a:schemeClr>
                        </a:solidFill>
                        <a:latin typeface="メイリオ" panose="020B0604030504040204" pitchFamily="50" charset="-128"/>
                        <a:ea typeface="メイリオ" panose="020B0604030504040204" pitchFamily="50" charset="-128"/>
                      </a:endParaRPr>
                    </a:p>
                  </a:txBody>
                  <a:tcPr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endParaRPr kumimoji="1" lang="ja-JP" altLang="en-US" sz="1200" b="0" dirty="0">
                        <a:solidFill>
                          <a:schemeClr val="bg2">
                            <a:lumMod val="25000"/>
                          </a:schemeClr>
                        </a:solidFill>
                        <a:latin typeface="メイリオ" panose="020B0604030504040204" pitchFamily="50" charset="-128"/>
                        <a:ea typeface="メイリオ" panose="020B0604030504040204" pitchFamily="50" charset="-128"/>
                      </a:endParaRPr>
                    </a:p>
                  </a:txBody>
                  <a:tcPr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447393131"/>
                  </a:ext>
                </a:extLst>
              </a:tr>
              <a:tr h="374091">
                <a:tc>
                  <a:txBody>
                    <a:bodyPr/>
                    <a:lstStyle/>
                    <a:p>
                      <a:r>
                        <a:rPr kumimoji="1" lang="ja-JP" altLang="en-US" sz="1050" b="0" dirty="0">
                          <a:solidFill>
                            <a:schemeClr val="bg2">
                              <a:lumMod val="25000"/>
                            </a:schemeClr>
                          </a:solidFill>
                          <a:latin typeface="メイリオ" panose="020B0604030504040204" pitchFamily="50" charset="-128"/>
                          <a:ea typeface="メイリオ" panose="020B0604030504040204" pitchFamily="50" charset="-128"/>
                        </a:rPr>
                        <a:t>○○県▲▲市は、●●県□□市のベッドタウンとして古くから発展している市である。平成</a:t>
                      </a:r>
                      <a:r>
                        <a:rPr kumimoji="1" lang="en-US" altLang="ja-JP" sz="1050" b="0" dirty="0">
                          <a:solidFill>
                            <a:schemeClr val="bg2">
                              <a:lumMod val="25000"/>
                            </a:schemeClr>
                          </a:solidFill>
                          <a:latin typeface="メイリオ" panose="020B0604030504040204" pitchFamily="50" charset="-128"/>
                          <a:ea typeface="メイリオ" panose="020B0604030504040204" pitchFamily="50" charset="-128"/>
                        </a:rPr>
                        <a:t>27</a:t>
                      </a:r>
                      <a:r>
                        <a:rPr kumimoji="1" lang="ja-JP" altLang="en-US" sz="1050" b="0" dirty="0">
                          <a:solidFill>
                            <a:schemeClr val="bg2">
                              <a:lumMod val="25000"/>
                            </a:schemeClr>
                          </a:solidFill>
                          <a:latin typeface="メイリオ" panose="020B0604030504040204" pitchFamily="50" charset="-128"/>
                          <a:ea typeface="メイリオ" panose="020B0604030504040204" pitchFamily="50" charset="-128"/>
                        </a:rPr>
                        <a:t>年をピークと市人口が減少傾向にあるとともに、市民の高齢化が進んでおり、老年人口が年少人口を上回っている。</a:t>
                      </a:r>
                      <a:endParaRPr kumimoji="1" lang="en-US" altLang="ja-JP" sz="1050" b="0" dirty="0">
                        <a:solidFill>
                          <a:schemeClr val="bg2">
                            <a:lumMod val="25000"/>
                          </a:schemeClr>
                        </a:solidFill>
                        <a:latin typeface="メイリオ" panose="020B0604030504040204" pitchFamily="50" charset="-128"/>
                        <a:ea typeface="メイリオ" panose="020B0604030504040204" pitchFamily="50" charset="-128"/>
                      </a:endParaRPr>
                    </a:p>
                    <a:p>
                      <a:r>
                        <a:rPr kumimoji="1" lang="ja-JP" altLang="en-US" sz="1050" b="0" dirty="0">
                          <a:solidFill>
                            <a:schemeClr val="bg2">
                              <a:lumMod val="25000"/>
                            </a:schemeClr>
                          </a:solidFill>
                          <a:latin typeface="メイリオ" panose="020B0604030504040204" pitchFamily="50" charset="-128"/>
                          <a:ea typeface="メイリオ" panose="020B0604030504040204" pitchFamily="50" charset="-128"/>
                        </a:rPr>
                        <a:t>　市の南部を中心として製造業が盛んであり、▲▲工業団地には多くの大企業の工場が立地しているものの、中小企業は人手不足傾向が顕著であり、今後も加速度的に人手不足が続くと予測され、</a:t>
                      </a:r>
                      <a:r>
                        <a:rPr kumimoji="1" lang="en-US" altLang="ja-JP" sz="1050" b="0" dirty="0">
                          <a:solidFill>
                            <a:schemeClr val="bg2">
                              <a:lumMod val="25000"/>
                            </a:schemeClr>
                          </a:solidFill>
                          <a:latin typeface="メイリオ" panose="020B0604030504040204" pitchFamily="50" charset="-128"/>
                          <a:ea typeface="メイリオ" panose="020B0604030504040204" pitchFamily="50" charset="-128"/>
                        </a:rPr>
                        <a:t>2040</a:t>
                      </a:r>
                      <a:r>
                        <a:rPr kumimoji="1" lang="ja-JP" altLang="en-US" sz="1050" b="0" dirty="0">
                          <a:solidFill>
                            <a:schemeClr val="bg2">
                              <a:lumMod val="25000"/>
                            </a:schemeClr>
                          </a:solidFill>
                          <a:latin typeface="メイリオ" panose="020B0604030504040204" pitchFamily="50" charset="-128"/>
                          <a:ea typeface="メイリオ" panose="020B0604030504040204" pitchFamily="50" charset="-128"/>
                        </a:rPr>
                        <a:t>年には地域内の中小企業のうち、</a:t>
                      </a:r>
                      <a:r>
                        <a:rPr kumimoji="1" lang="en-US" altLang="ja-JP" sz="1050" b="0" dirty="0">
                          <a:solidFill>
                            <a:schemeClr val="bg2">
                              <a:lumMod val="25000"/>
                            </a:schemeClr>
                          </a:solidFill>
                          <a:latin typeface="メイリオ" panose="020B0604030504040204" pitchFamily="50" charset="-128"/>
                          <a:ea typeface="メイリオ" panose="020B0604030504040204" pitchFamily="50" charset="-128"/>
                        </a:rPr>
                        <a:t>30</a:t>
                      </a:r>
                      <a:r>
                        <a:rPr kumimoji="1" lang="ja-JP" altLang="en-US" sz="1050" b="0" dirty="0">
                          <a:solidFill>
                            <a:schemeClr val="bg2">
                              <a:lumMod val="25000"/>
                            </a:schemeClr>
                          </a:solidFill>
                          <a:latin typeface="メイリオ" panose="020B0604030504040204" pitchFamily="50" charset="-128"/>
                          <a:ea typeface="メイリオ" panose="020B0604030504040204" pitchFamily="50" charset="-128"/>
                        </a:rPr>
                        <a:t>％が後継者不足等により廃業を余儀なくされると推計される。</a:t>
                      </a:r>
                      <a:endParaRPr kumimoji="1" lang="en-US" altLang="ja-JP" sz="1050" b="0" dirty="0">
                        <a:solidFill>
                          <a:schemeClr val="bg2">
                            <a:lumMod val="25000"/>
                          </a:schemeClr>
                        </a:solidFill>
                        <a:latin typeface="メイリオ" panose="020B0604030504040204" pitchFamily="50" charset="-128"/>
                        <a:ea typeface="メイリオ" panose="020B0604030504040204" pitchFamily="50" charset="-128"/>
                      </a:endParaRPr>
                    </a:p>
                    <a:p>
                      <a:r>
                        <a:rPr kumimoji="1" lang="ja-JP" altLang="en-US" sz="1050" b="0" dirty="0">
                          <a:solidFill>
                            <a:schemeClr val="bg2">
                              <a:lumMod val="25000"/>
                            </a:schemeClr>
                          </a:solidFill>
                          <a:latin typeface="メイリオ" panose="020B0604030504040204" pitchFamily="50" charset="-128"/>
                          <a:ea typeface="メイリオ" panose="020B0604030504040204" pitchFamily="50" charset="-128"/>
                        </a:rPr>
                        <a:t>　また、全国的な傾向と同様、福祉分野、特に介護関係については、慢性的な人手不足状態が続いている。背景には、企業側のシーズが高い一方で、求職者側のニーズが合致していないこと等が挙げられる。</a:t>
                      </a:r>
                      <a:endParaRPr kumimoji="1" lang="en-US" altLang="ja-JP" sz="1050" b="0" dirty="0">
                        <a:solidFill>
                          <a:schemeClr val="bg2">
                            <a:lumMod val="25000"/>
                          </a:schemeClr>
                        </a:solidFill>
                        <a:latin typeface="メイリオ" panose="020B0604030504040204" pitchFamily="50" charset="-128"/>
                        <a:ea typeface="メイリオ" panose="020B0604030504040204" pitchFamily="50" charset="-128"/>
                      </a:endParaRP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tc>
                  <a:txBody>
                    <a:bodyPr/>
                    <a:lstStyle/>
                    <a:p>
                      <a:r>
                        <a:rPr kumimoji="1" lang="ja-JP" altLang="en-US" sz="1050" b="0" dirty="0">
                          <a:solidFill>
                            <a:schemeClr val="bg2">
                              <a:lumMod val="25000"/>
                            </a:schemeClr>
                          </a:solidFill>
                          <a:latin typeface="メイリオ" panose="020B0604030504040204" pitchFamily="50" charset="-128"/>
                          <a:ea typeface="メイリオ" panose="020B0604030504040204" pitchFamily="50" charset="-128"/>
                        </a:rPr>
                        <a:t>これまで過疎地域対策として他の地域からの移住者に対する雇用支援等を実施していた実績はあるものの、高齢者の活躍の場を創出するための取組が手薄となっており、結果として左記に記載したような現状及び課題が見受けられるところである。環境整備事業を実施することにより、課題解決に向けた基盤を整備することはもちろんのこと、高齢者の暮らしを豊かにし、市民が生涯活き活きと暮らせる町づくりを目指していく。</a:t>
                      </a:r>
                    </a:p>
                    <a:p>
                      <a:r>
                        <a:rPr kumimoji="1" lang="ja-JP" altLang="en-US" sz="1050" b="0" dirty="0">
                          <a:solidFill>
                            <a:schemeClr val="bg2">
                              <a:lumMod val="25000"/>
                            </a:schemeClr>
                          </a:solidFill>
                          <a:latin typeface="メイリオ" panose="020B0604030504040204" pitchFamily="50" charset="-128"/>
                          <a:ea typeface="メイリオ" panose="020B0604030504040204" pitchFamily="50" charset="-128"/>
                        </a:rPr>
                        <a:t>　なお、環境整備事業における主たる支援対象は高年齢者であるところ、▲▲市の潜在的労働力の活用を図り、人手不足解消を目指すべく、子育て中の女性も射程とし、隙間時間を利用して簡単な就業を行いたいといった希望を現実化させていく。</a:t>
                      </a: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77694338"/>
                  </a:ext>
                </a:extLst>
              </a:tr>
            </a:tbl>
          </a:graphicData>
        </a:graphic>
      </p:graphicFrame>
      <p:sp>
        <p:nvSpPr>
          <p:cNvPr id="93" name="テキスト ボックス 92">
            <a:extLst>
              <a:ext uri="{FF2B5EF4-FFF2-40B4-BE49-F238E27FC236}">
                <a16:creationId xmlns:a16="http://schemas.microsoft.com/office/drawing/2014/main" id="{5379BEEE-8DA6-36FE-0696-A37CB684F07B}"/>
              </a:ext>
            </a:extLst>
          </p:cNvPr>
          <p:cNvSpPr txBox="1"/>
          <p:nvPr/>
        </p:nvSpPr>
        <p:spPr>
          <a:xfrm>
            <a:off x="2622973" y="4724901"/>
            <a:ext cx="1031051" cy="261610"/>
          </a:xfrm>
          <a:prstGeom prst="rect">
            <a:avLst/>
          </a:prstGeom>
          <a:noFill/>
        </p:spPr>
        <p:txBody>
          <a:bodyPr wrap="none" rtlCol="0">
            <a:spAutoFit/>
          </a:bodyPr>
          <a:lstStyle/>
          <a:p>
            <a:r>
              <a:rPr kumimoji="1" lang="en-US" altLang="ja-JP" sz="1100" dirty="0">
                <a:latin typeface="メイリオ" panose="020B0604030504040204" pitchFamily="50" charset="-128"/>
                <a:ea typeface="メイリオ" panose="020B0604030504040204" pitchFamily="50" charset="-128"/>
              </a:rPr>
              <a:t>【</a:t>
            </a:r>
            <a:r>
              <a:rPr kumimoji="1" lang="ja-JP" altLang="en-US" sz="1100" dirty="0">
                <a:latin typeface="メイリオ" panose="020B0604030504040204" pitchFamily="50" charset="-128"/>
                <a:ea typeface="メイリオ" panose="020B0604030504040204" pitchFamily="50" charset="-128"/>
              </a:rPr>
              <a:t>事業内容</a:t>
            </a:r>
            <a:r>
              <a:rPr kumimoji="1" lang="en-US" altLang="ja-JP" sz="1100" dirty="0">
                <a:latin typeface="メイリオ" panose="020B0604030504040204" pitchFamily="50" charset="-128"/>
                <a:ea typeface="メイリオ" panose="020B0604030504040204" pitchFamily="50" charset="-128"/>
              </a:rPr>
              <a:t>】</a:t>
            </a:r>
            <a:endParaRPr kumimoji="1" lang="ja-JP" altLang="en-US" sz="1100" dirty="0">
              <a:latin typeface="メイリオ" panose="020B0604030504040204" pitchFamily="50" charset="-128"/>
              <a:ea typeface="メイリオ" panose="020B0604030504040204" pitchFamily="50" charset="-128"/>
            </a:endParaRPr>
          </a:p>
        </p:txBody>
      </p:sp>
      <p:sp>
        <p:nvSpPr>
          <p:cNvPr id="94" name="テキスト ボックス 93">
            <a:extLst>
              <a:ext uri="{FF2B5EF4-FFF2-40B4-BE49-F238E27FC236}">
                <a16:creationId xmlns:a16="http://schemas.microsoft.com/office/drawing/2014/main" id="{8F04090B-3853-BF73-4FDF-6C7B3E37B331}"/>
              </a:ext>
            </a:extLst>
          </p:cNvPr>
          <p:cNvSpPr txBox="1"/>
          <p:nvPr/>
        </p:nvSpPr>
        <p:spPr>
          <a:xfrm>
            <a:off x="2753980" y="4890198"/>
            <a:ext cx="3729553" cy="1277273"/>
          </a:xfrm>
          <a:prstGeom prst="rect">
            <a:avLst/>
          </a:prstGeom>
          <a:noFill/>
        </p:spPr>
        <p:txBody>
          <a:bodyPr wrap="square" rtlCol="0">
            <a:spAutoFit/>
          </a:bodyPr>
          <a:lstStyle/>
          <a:p>
            <a:r>
              <a:rPr kumimoji="1" lang="ja-JP" altLang="en-US" sz="1100" dirty="0">
                <a:latin typeface="メイリオ" panose="020B0604030504040204" pitchFamily="50" charset="-128"/>
                <a:ea typeface="メイリオ" panose="020B0604030504040204" pitchFamily="50" charset="-128"/>
              </a:rPr>
              <a:t>①　高年齢者及び地域企業へのニーズ・シーズ調査</a:t>
            </a:r>
            <a:endParaRPr kumimoji="1" lang="en-US" altLang="ja-JP" sz="1100" dirty="0">
              <a:latin typeface="メイリオ" panose="020B0604030504040204" pitchFamily="50" charset="-128"/>
              <a:ea typeface="メイリオ" panose="020B0604030504040204" pitchFamily="50" charset="-128"/>
            </a:endParaRPr>
          </a:p>
          <a:p>
            <a:r>
              <a:rPr kumimoji="1" lang="ja-JP" altLang="en-US" sz="1100" dirty="0">
                <a:latin typeface="メイリオ" panose="020B0604030504040204" pitchFamily="50" charset="-128"/>
                <a:ea typeface="メイリオ" panose="020B0604030504040204" pitchFamily="50" charset="-128"/>
              </a:rPr>
              <a:t>②　大手企業高年齢職員等を中心としたセカンドキャリ</a:t>
            </a:r>
            <a:endParaRPr kumimoji="1" lang="en-US" altLang="ja-JP" sz="1100" dirty="0">
              <a:latin typeface="メイリオ" panose="020B0604030504040204" pitchFamily="50" charset="-128"/>
              <a:ea typeface="メイリオ" panose="020B0604030504040204" pitchFamily="50" charset="-128"/>
            </a:endParaRPr>
          </a:p>
          <a:p>
            <a:r>
              <a:rPr kumimoji="1" lang="ja-JP" altLang="en-US" sz="1100" dirty="0">
                <a:latin typeface="メイリオ" panose="020B0604030504040204" pitchFamily="50" charset="-128"/>
                <a:ea typeface="メイリオ" panose="020B0604030504040204" pitchFamily="50" charset="-128"/>
              </a:rPr>
              <a:t>　ア支援のためのニーズ調査</a:t>
            </a:r>
            <a:endParaRPr kumimoji="1" lang="en-US" altLang="ja-JP" sz="1100" dirty="0">
              <a:latin typeface="メイリオ" panose="020B0604030504040204" pitchFamily="50" charset="-128"/>
              <a:ea typeface="メイリオ" panose="020B0604030504040204" pitchFamily="50" charset="-128"/>
            </a:endParaRPr>
          </a:p>
          <a:p>
            <a:r>
              <a:rPr kumimoji="1" lang="ja-JP" altLang="en-US" sz="1100" dirty="0">
                <a:latin typeface="メイリオ" panose="020B0604030504040204" pitchFamily="50" charset="-128"/>
                <a:ea typeface="メイリオ" panose="020B0604030504040204" pitchFamily="50" charset="-128"/>
              </a:rPr>
              <a:t>③　地域魅力発信事業</a:t>
            </a:r>
            <a:endParaRPr kumimoji="1" lang="en-US" altLang="ja-JP" sz="1100" dirty="0">
              <a:latin typeface="メイリオ" panose="020B0604030504040204" pitchFamily="50" charset="-128"/>
              <a:ea typeface="メイリオ" panose="020B0604030504040204" pitchFamily="50" charset="-128"/>
            </a:endParaRPr>
          </a:p>
          <a:p>
            <a:r>
              <a:rPr kumimoji="1" lang="ja-JP" altLang="en-US" sz="1100" dirty="0">
                <a:latin typeface="メイリオ" panose="020B0604030504040204" pitchFamily="50" charset="-128"/>
                <a:ea typeface="メイリオ" panose="020B0604030504040204" pitchFamily="50" charset="-128"/>
              </a:rPr>
              <a:t>④　企業向け／求職者向け生涯現役支援セミナー</a:t>
            </a:r>
            <a:endParaRPr kumimoji="1" lang="en-US" altLang="ja-JP" sz="1100" dirty="0">
              <a:latin typeface="メイリオ" panose="020B0604030504040204" pitchFamily="50" charset="-128"/>
              <a:ea typeface="メイリオ" panose="020B0604030504040204" pitchFamily="50" charset="-128"/>
            </a:endParaRPr>
          </a:p>
          <a:p>
            <a:r>
              <a:rPr kumimoji="1" lang="ja-JP" altLang="en-US" sz="1100" dirty="0">
                <a:latin typeface="メイリオ" panose="020B0604030504040204" pitchFamily="50" charset="-128"/>
                <a:ea typeface="メイリオ" panose="020B0604030504040204" pitchFamily="50" charset="-128"/>
              </a:rPr>
              <a:t>⑤　合同説明会・職場見学会</a:t>
            </a:r>
            <a:endParaRPr kumimoji="1" lang="en-US" altLang="ja-JP" sz="1100" dirty="0">
              <a:latin typeface="メイリオ" panose="020B0604030504040204" pitchFamily="50" charset="-128"/>
              <a:ea typeface="メイリオ" panose="020B0604030504040204" pitchFamily="50" charset="-128"/>
            </a:endParaRPr>
          </a:p>
          <a:p>
            <a:r>
              <a:rPr kumimoji="1" lang="ja-JP" altLang="en-US" sz="1100" dirty="0">
                <a:latin typeface="メイリオ" panose="020B0604030504040204" pitchFamily="50" charset="-128"/>
                <a:ea typeface="メイリオ" panose="020B0604030504040204" pitchFamily="50" charset="-128"/>
              </a:rPr>
              <a:t>⑥　個別相談</a:t>
            </a:r>
          </a:p>
        </p:txBody>
      </p:sp>
      <p:grpSp>
        <p:nvGrpSpPr>
          <p:cNvPr id="97" name="グループ化 96">
            <a:extLst>
              <a:ext uri="{FF2B5EF4-FFF2-40B4-BE49-F238E27FC236}">
                <a16:creationId xmlns:a16="http://schemas.microsoft.com/office/drawing/2014/main" id="{5737895A-54FF-C331-BB28-75A5439000B6}"/>
              </a:ext>
            </a:extLst>
          </p:cNvPr>
          <p:cNvGrpSpPr/>
          <p:nvPr/>
        </p:nvGrpSpPr>
        <p:grpSpPr>
          <a:xfrm>
            <a:off x="1374812" y="1791937"/>
            <a:ext cx="6077389" cy="281892"/>
            <a:chOff x="1374812" y="1791937"/>
            <a:chExt cx="6077389" cy="281892"/>
          </a:xfrm>
        </p:grpSpPr>
        <p:sp>
          <p:nvSpPr>
            <p:cNvPr id="95" name="テキスト ボックス 94">
              <a:extLst>
                <a:ext uri="{FF2B5EF4-FFF2-40B4-BE49-F238E27FC236}">
                  <a16:creationId xmlns:a16="http://schemas.microsoft.com/office/drawing/2014/main" id="{D0BFFCB1-9E4F-C0AC-F5BE-6C325F0E935C}"/>
                </a:ext>
              </a:extLst>
            </p:cNvPr>
            <p:cNvSpPr txBox="1"/>
            <p:nvPr/>
          </p:nvSpPr>
          <p:spPr>
            <a:xfrm>
              <a:off x="1374812" y="1796830"/>
              <a:ext cx="1992853" cy="276999"/>
            </a:xfrm>
            <a:prstGeom prst="rect">
              <a:avLst/>
            </a:prstGeom>
            <a:noFill/>
          </p:spPr>
          <p:txBody>
            <a:bodyPr wrap="none" rtlCol="0">
              <a:spAutoFit/>
            </a:bodyPr>
            <a:lstStyle/>
            <a:p>
              <a:r>
                <a:rPr kumimoji="1" lang="ja-JP" altLang="en-US" sz="1200" dirty="0">
                  <a:solidFill>
                    <a:schemeClr val="bg2">
                      <a:lumMod val="25000"/>
                    </a:schemeClr>
                  </a:solidFill>
                  <a:latin typeface="メイリオ" panose="020B0604030504040204" pitchFamily="50" charset="-128"/>
                  <a:ea typeface="メイリオ" panose="020B0604030504040204" pitchFamily="50" charset="-128"/>
                </a:rPr>
                <a:t>地 域 の 現 状 及 び 課 題</a:t>
              </a:r>
            </a:p>
          </p:txBody>
        </p:sp>
        <p:sp>
          <p:nvSpPr>
            <p:cNvPr id="96" name="テキスト ボックス 95">
              <a:extLst>
                <a:ext uri="{FF2B5EF4-FFF2-40B4-BE49-F238E27FC236}">
                  <a16:creationId xmlns:a16="http://schemas.microsoft.com/office/drawing/2014/main" id="{23E48CEC-8962-E7EF-B704-D460A01333E6}"/>
                </a:ext>
              </a:extLst>
            </p:cNvPr>
            <p:cNvSpPr txBox="1"/>
            <p:nvPr/>
          </p:nvSpPr>
          <p:spPr>
            <a:xfrm>
              <a:off x="6286497" y="1791937"/>
              <a:ext cx="1165704" cy="276999"/>
            </a:xfrm>
            <a:prstGeom prst="rect">
              <a:avLst/>
            </a:prstGeom>
            <a:noFill/>
          </p:spPr>
          <p:txBody>
            <a:bodyPr wrap="none" rtlCol="0">
              <a:spAutoFit/>
            </a:bodyPr>
            <a:lstStyle/>
            <a:p>
              <a:r>
                <a:rPr kumimoji="1" lang="ja-JP" altLang="en-US" sz="1200" dirty="0">
                  <a:solidFill>
                    <a:schemeClr val="bg2">
                      <a:lumMod val="25000"/>
                    </a:schemeClr>
                  </a:solidFill>
                  <a:latin typeface="メイリオ" panose="020B0604030504040204" pitchFamily="50" charset="-128"/>
                  <a:ea typeface="メイリオ" panose="020B0604030504040204" pitchFamily="50" charset="-128"/>
                </a:rPr>
                <a:t>事 業 の 目 的</a:t>
              </a:r>
            </a:p>
          </p:txBody>
        </p:sp>
      </p:grpSp>
      <p:grpSp>
        <p:nvGrpSpPr>
          <p:cNvPr id="104" name="グループ化 103">
            <a:extLst>
              <a:ext uri="{FF2B5EF4-FFF2-40B4-BE49-F238E27FC236}">
                <a16:creationId xmlns:a16="http://schemas.microsoft.com/office/drawing/2014/main" id="{FDC28854-1D1D-2C50-751A-148F23039CDA}"/>
              </a:ext>
            </a:extLst>
          </p:cNvPr>
          <p:cNvGrpSpPr/>
          <p:nvPr/>
        </p:nvGrpSpPr>
        <p:grpSpPr>
          <a:xfrm>
            <a:off x="2470173" y="3941390"/>
            <a:ext cx="4308413" cy="2888022"/>
            <a:chOff x="2470173" y="3941390"/>
            <a:chExt cx="4308413" cy="2888022"/>
          </a:xfrm>
        </p:grpSpPr>
        <p:grpSp>
          <p:nvGrpSpPr>
            <p:cNvPr id="103" name="グループ化 102">
              <a:extLst>
                <a:ext uri="{FF2B5EF4-FFF2-40B4-BE49-F238E27FC236}">
                  <a16:creationId xmlns:a16="http://schemas.microsoft.com/office/drawing/2014/main" id="{03BFE121-2E8F-6ECA-ED56-98734506BAC9}"/>
                </a:ext>
              </a:extLst>
            </p:cNvPr>
            <p:cNvGrpSpPr/>
            <p:nvPr/>
          </p:nvGrpSpPr>
          <p:grpSpPr>
            <a:xfrm>
              <a:off x="2470173" y="3941390"/>
              <a:ext cx="4308413" cy="2888022"/>
              <a:chOff x="2470173" y="3941390"/>
              <a:chExt cx="4308413" cy="2888022"/>
            </a:xfrm>
          </p:grpSpPr>
          <p:grpSp>
            <p:nvGrpSpPr>
              <p:cNvPr id="87" name="グループ化 86">
                <a:extLst>
                  <a:ext uri="{FF2B5EF4-FFF2-40B4-BE49-F238E27FC236}">
                    <a16:creationId xmlns:a16="http://schemas.microsoft.com/office/drawing/2014/main" id="{22419341-EDE7-074C-0E57-BECC205BABC7}"/>
                  </a:ext>
                </a:extLst>
              </p:cNvPr>
              <p:cNvGrpSpPr/>
              <p:nvPr/>
            </p:nvGrpSpPr>
            <p:grpSpPr>
              <a:xfrm>
                <a:off x="2470173" y="4167019"/>
                <a:ext cx="4308413" cy="2662393"/>
                <a:chOff x="2440673" y="3994022"/>
                <a:chExt cx="4308413" cy="2769183"/>
              </a:xfrm>
            </p:grpSpPr>
            <p:sp>
              <p:nvSpPr>
                <p:cNvPr id="86" name="正方形/長方形 85">
                  <a:extLst>
                    <a:ext uri="{FF2B5EF4-FFF2-40B4-BE49-F238E27FC236}">
                      <a16:creationId xmlns:a16="http://schemas.microsoft.com/office/drawing/2014/main" id="{665232EE-8C69-39DF-C2C8-EE94A4E6DA97}"/>
                    </a:ext>
                  </a:extLst>
                </p:cNvPr>
                <p:cNvSpPr/>
                <p:nvPr/>
              </p:nvSpPr>
              <p:spPr>
                <a:xfrm>
                  <a:off x="2607450" y="3994022"/>
                  <a:ext cx="3886524" cy="2615295"/>
                </a:xfrm>
                <a:prstGeom prst="rect">
                  <a:avLst/>
                </a:prstGeom>
                <a:noFill/>
                <a:ln w="19050">
                  <a:solidFill>
                    <a:srgbClr val="FFCC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85" name="グループ化 84">
                  <a:extLst>
                    <a:ext uri="{FF2B5EF4-FFF2-40B4-BE49-F238E27FC236}">
                      <a16:creationId xmlns:a16="http://schemas.microsoft.com/office/drawing/2014/main" id="{3D46231E-1CA8-F86C-3AF5-C52CBDD2FAA3}"/>
                    </a:ext>
                  </a:extLst>
                </p:cNvPr>
                <p:cNvGrpSpPr/>
                <p:nvPr/>
              </p:nvGrpSpPr>
              <p:grpSpPr>
                <a:xfrm>
                  <a:off x="2440673" y="6347046"/>
                  <a:ext cx="4308413" cy="416159"/>
                  <a:chOff x="2554865" y="6347046"/>
                  <a:chExt cx="4308413" cy="416159"/>
                </a:xfrm>
              </p:grpSpPr>
              <p:sp>
                <p:nvSpPr>
                  <p:cNvPr id="74" name="四角形: 角を丸くする 73">
                    <a:extLst>
                      <a:ext uri="{FF2B5EF4-FFF2-40B4-BE49-F238E27FC236}">
                        <a16:creationId xmlns:a16="http://schemas.microsoft.com/office/drawing/2014/main" id="{DFDE894D-7340-3172-651D-F8037A4B465B}"/>
                      </a:ext>
                    </a:extLst>
                  </p:cNvPr>
                  <p:cNvSpPr/>
                  <p:nvPr/>
                </p:nvSpPr>
                <p:spPr>
                  <a:xfrm>
                    <a:off x="2554865" y="6347046"/>
                    <a:ext cx="4218574" cy="416159"/>
                  </a:xfrm>
                  <a:prstGeom prst="roundRect">
                    <a:avLst/>
                  </a:prstGeom>
                  <a:solidFill>
                    <a:srgbClr val="00B0F0"/>
                  </a:solidFill>
                  <a:effectLst>
                    <a:softEdge rad="381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75" name="テキスト ボックス 74">
                    <a:extLst>
                      <a:ext uri="{FF2B5EF4-FFF2-40B4-BE49-F238E27FC236}">
                        <a16:creationId xmlns:a16="http://schemas.microsoft.com/office/drawing/2014/main" id="{B0E14A72-0383-A0D3-C34A-67AE324AB37C}"/>
                      </a:ext>
                    </a:extLst>
                  </p:cNvPr>
                  <p:cNvSpPr txBox="1"/>
                  <p:nvPr/>
                </p:nvSpPr>
                <p:spPr>
                  <a:xfrm>
                    <a:off x="2644703" y="6406948"/>
                    <a:ext cx="4218575" cy="320122"/>
                  </a:xfrm>
                  <a:prstGeom prst="rect">
                    <a:avLst/>
                  </a:prstGeom>
                  <a:noFill/>
                </p:spPr>
                <p:txBody>
                  <a:bodyPr wrap="square" rtlCol="0">
                    <a:spAutoFit/>
                  </a:bodyPr>
                  <a:lstStyle/>
                  <a:p>
                    <a:r>
                      <a:rPr kumimoji="1" lang="ja-JP" altLang="en-US" sz="1400" dirty="0">
                        <a:solidFill>
                          <a:schemeClr val="bg1"/>
                        </a:solidFill>
                        <a:latin typeface="メイリオ" panose="020B0604030504040204" pitchFamily="50" charset="-128"/>
                        <a:ea typeface="メイリオ" panose="020B0604030504040204" pitchFamily="50" charset="-128"/>
                      </a:rPr>
                      <a:t>高年齢者の雇用・就業者数目標：</a:t>
                    </a:r>
                    <a:r>
                      <a:rPr kumimoji="1" lang="en-US" altLang="ja-JP" sz="1400" dirty="0">
                        <a:solidFill>
                          <a:schemeClr val="bg1"/>
                        </a:solidFill>
                        <a:latin typeface="メイリオ" panose="020B0604030504040204" pitchFamily="50" charset="-128"/>
                        <a:ea typeface="メイリオ" panose="020B0604030504040204" pitchFamily="50" charset="-128"/>
                      </a:rPr>
                      <a:t>100</a:t>
                    </a:r>
                    <a:r>
                      <a:rPr kumimoji="1" lang="ja-JP" altLang="en-US" sz="1400" dirty="0">
                        <a:solidFill>
                          <a:schemeClr val="bg1"/>
                        </a:solidFill>
                        <a:latin typeface="メイリオ" panose="020B0604030504040204" pitchFamily="50" charset="-128"/>
                        <a:ea typeface="メイリオ" panose="020B0604030504040204" pitchFamily="50" charset="-128"/>
                      </a:rPr>
                      <a:t>人</a:t>
                    </a:r>
                    <a:r>
                      <a:rPr kumimoji="1" lang="ja-JP" altLang="en-US" sz="1000" dirty="0">
                        <a:solidFill>
                          <a:schemeClr val="bg1"/>
                        </a:solidFill>
                        <a:latin typeface="メイリオ" panose="020B0604030504040204" pitchFamily="50" charset="-128"/>
                        <a:ea typeface="メイリオ" panose="020B0604030504040204" pitchFamily="50" charset="-128"/>
                      </a:rPr>
                      <a:t>（３年度計）</a:t>
                    </a:r>
                    <a:endParaRPr kumimoji="1" lang="ja-JP" altLang="en-US" dirty="0">
                      <a:solidFill>
                        <a:schemeClr val="bg1"/>
                      </a:solidFill>
                      <a:latin typeface="メイリオ" panose="020B0604030504040204" pitchFamily="50" charset="-128"/>
                      <a:ea typeface="メイリオ" panose="020B0604030504040204" pitchFamily="50" charset="-128"/>
                    </a:endParaRPr>
                  </a:p>
                </p:txBody>
              </p:sp>
            </p:grpSp>
          </p:grpSp>
          <p:sp>
            <p:nvSpPr>
              <p:cNvPr id="102" name="正方形/長方形 101">
                <a:extLst>
                  <a:ext uri="{FF2B5EF4-FFF2-40B4-BE49-F238E27FC236}">
                    <a16:creationId xmlns:a16="http://schemas.microsoft.com/office/drawing/2014/main" id="{B63C6615-9073-269A-8EF2-70FA30821D89}"/>
                  </a:ext>
                </a:extLst>
              </p:cNvPr>
              <p:cNvSpPr/>
              <p:nvPr/>
            </p:nvSpPr>
            <p:spPr>
              <a:xfrm>
                <a:off x="3253214" y="3941390"/>
                <a:ext cx="2569103" cy="51537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91" name="四角形: 角を丸くする 90">
              <a:extLst>
                <a:ext uri="{FF2B5EF4-FFF2-40B4-BE49-F238E27FC236}">
                  <a16:creationId xmlns:a16="http://schemas.microsoft.com/office/drawing/2014/main" id="{A3E2AEC7-A29F-A9A4-BC6D-A023D9577857}"/>
                </a:ext>
              </a:extLst>
            </p:cNvPr>
            <p:cNvSpPr/>
            <p:nvPr/>
          </p:nvSpPr>
          <p:spPr>
            <a:xfrm>
              <a:off x="3386431" y="3979785"/>
              <a:ext cx="2326764" cy="379168"/>
            </a:xfrm>
            <a:prstGeom prst="roundRect">
              <a:avLst/>
            </a:prstGeom>
            <a:gradFill flip="none" rotWithShape="1">
              <a:gsLst>
                <a:gs pos="21000">
                  <a:srgbClr val="FFFF00"/>
                </a:gs>
                <a:gs pos="100000">
                  <a:srgbClr val="00B0F0"/>
                </a:gs>
                <a:gs pos="96000">
                  <a:srgbClr val="00B0F0">
                    <a:lumMod val="49000"/>
                    <a:lumOff val="51000"/>
                  </a:srgbClr>
                </a:gs>
                <a:gs pos="96000">
                  <a:schemeClr val="accent4">
                    <a:lumMod val="30000"/>
                    <a:lumOff val="70000"/>
                  </a:schemeClr>
                </a:gs>
              </a:gsLst>
              <a:lin ang="5400000" scaled="1"/>
              <a:tileRect/>
            </a:gra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2" name="テキスト ボックス 91">
              <a:extLst>
                <a:ext uri="{FF2B5EF4-FFF2-40B4-BE49-F238E27FC236}">
                  <a16:creationId xmlns:a16="http://schemas.microsoft.com/office/drawing/2014/main" id="{A29874C3-1C7B-C012-F6CE-476ED74F3B8D}"/>
                </a:ext>
              </a:extLst>
            </p:cNvPr>
            <p:cNvSpPr txBox="1"/>
            <p:nvPr/>
          </p:nvSpPr>
          <p:spPr>
            <a:xfrm>
              <a:off x="3642834" y="4045648"/>
              <a:ext cx="1789864" cy="307777"/>
            </a:xfrm>
            <a:prstGeom prst="rect">
              <a:avLst/>
            </a:prstGeom>
            <a:noFill/>
          </p:spPr>
          <p:txBody>
            <a:bodyPr wrap="square" rtlCol="0">
              <a:spAutoFit/>
            </a:bodyPr>
            <a:lstStyle/>
            <a:p>
              <a:r>
                <a:rPr kumimoji="1" lang="ja-JP" altLang="en-US" sz="1400" b="1" dirty="0">
                  <a:solidFill>
                    <a:schemeClr val="tx2">
                      <a:lumMod val="75000"/>
                    </a:schemeClr>
                  </a:solidFill>
                  <a:latin typeface="メイリオ" panose="020B0604030504040204" pitchFamily="50" charset="-128"/>
                  <a:ea typeface="メイリオ" panose="020B0604030504040204" pitchFamily="50" charset="-128"/>
                </a:rPr>
                <a:t>環境整備事業の実施</a:t>
              </a:r>
              <a:endParaRPr kumimoji="1" lang="ja-JP" altLang="en-US" b="1" dirty="0">
                <a:solidFill>
                  <a:schemeClr val="tx2">
                    <a:lumMod val="75000"/>
                  </a:schemeClr>
                </a:solidFill>
                <a:latin typeface="メイリオ" panose="020B0604030504040204" pitchFamily="50" charset="-128"/>
                <a:ea typeface="メイリオ" panose="020B0604030504040204" pitchFamily="50" charset="-128"/>
              </a:endParaRPr>
            </a:p>
          </p:txBody>
        </p:sp>
      </p:grpSp>
      <p:sp>
        <p:nvSpPr>
          <p:cNvPr id="107" name="二等辺三角形 106">
            <a:extLst>
              <a:ext uri="{FF2B5EF4-FFF2-40B4-BE49-F238E27FC236}">
                <a16:creationId xmlns:a16="http://schemas.microsoft.com/office/drawing/2014/main" id="{ED4D19BA-4A52-097D-D87E-3EA7CB6D4022}"/>
              </a:ext>
            </a:extLst>
          </p:cNvPr>
          <p:cNvSpPr/>
          <p:nvPr/>
        </p:nvSpPr>
        <p:spPr>
          <a:xfrm rot="5400000">
            <a:off x="2134063" y="5483390"/>
            <a:ext cx="765609" cy="163681"/>
          </a:xfrm>
          <a:prstGeom prst="triangle">
            <a:avLst>
              <a:gd name="adj" fmla="val 48276"/>
            </a:avLst>
          </a:prstGeom>
          <a:solidFill>
            <a:schemeClr val="bg2">
              <a:lumMod val="75000"/>
            </a:schemeClr>
          </a:solidFill>
          <a:ln>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8" name="二等辺三角形 107">
            <a:extLst>
              <a:ext uri="{FF2B5EF4-FFF2-40B4-BE49-F238E27FC236}">
                <a16:creationId xmlns:a16="http://schemas.microsoft.com/office/drawing/2014/main" id="{5109D0E0-3964-B963-F79C-323C9A5F3E2D}"/>
              </a:ext>
            </a:extLst>
          </p:cNvPr>
          <p:cNvSpPr/>
          <p:nvPr/>
        </p:nvSpPr>
        <p:spPr>
          <a:xfrm rot="5400000">
            <a:off x="6272424" y="5488188"/>
            <a:ext cx="765609" cy="163681"/>
          </a:xfrm>
          <a:prstGeom prst="triangle">
            <a:avLst>
              <a:gd name="adj" fmla="val 48276"/>
            </a:avLst>
          </a:prstGeom>
          <a:solidFill>
            <a:schemeClr val="bg2">
              <a:lumMod val="75000"/>
            </a:schemeClr>
          </a:solidFill>
          <a:ln>
            <a:solidFill>
              <a:schemeClr val="bg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124" name="グループ化 123">
            <a:extLst>
              <a:ext uri="{FF2B5EF4-FFF2-40B4-BE49-F238E27FC236}">
                <a16:creationId xmlns:a16="http://schemas.microsoft.com/office/drawing/2014/main" id="{9F7D3AE9-107F-CA52-CB4E-1272A3D59A1F}"/>
              </a:ext>
            </a:extLst>
          </p:cNvPr>
          <p:cNvGrpSpPr/>
          <p:nvPr/>
        </p:nvGrpSpPr>
        <p:grpSpPr>
          <a:xfrm>
            <a:off x="0" y="3799506"/>
            <a:ext cx="2435027" cy="2969135"/>
            <a:chOff x="0" y="3799506"/>
            <a:chExt cx="2435027" cy="2969135"/>
          </a:xfrm>
        </p:grpSpPr>
        <p:grpSp>
          <p:nvGrpSpPr>
            <p:cNvPr id="110" name="グループ化 109">
              <a:extLst>
                <a:ext uri="{FF2B5EF4-FFF2-40B4-BE49-F238E27FC236}">
                  <a16:creationId xmlns:a16="http://schemas.microsoft.com/office/drawing/2014/main" id="{73A9967B-07E3-3B81-A893-46E2802B92BA}"/>
                </a:ext>
              </a:extLst>
            </p:cNvPr>
            <p:cNvGrpSpPr/>
            <p:nvPr/>
          </p:nvGrpSpPr>
          <p:grpSpPr>
            <a:xfrm>
              <a:off x="0" y="3799506"/>
              <a:ext cx="2385113" cy="2969135"/>
              <a:chOff x="0" y="3799506"/>
              <a:chExt cx="2385113" cy="2969135"/>
            </a:xfrm>
          </p:grpSpPr>
          <p:sp>
            <p:nvSpPr>
              <p:cNvPr id="63" name="テキスト ボックス 62">
                <a:extLst>
                  <a:ext uri="{FF2B5EF4-FFF2-40B4-BE49-F238E27FC236}">
                    <a16:creationId xmlns:a16="http://schemas.microsoft.com/office/drawing/2014/main" id="{ECD2AE06-04A7-66E3-5867-90116A87D232}"/>
                  </a:ext>
                </a:extLst>
              </p:cNvPr>
              <p:cNvSpPr txBox="1"/>
              <p:nvPr/>
            </p:nvSpPr>
            <p:spPr>
              <a:xfrm>
                <a:off x="163384" y="4964920"/>
                <a:ext cx="2159566" cy="1446550"/>
              </a:xfrm>
              <a:prstGeom prst="rect">
                <a:avLst/>
              </a:prstGeom>
              <a:noFill/>
            </p:spPr>
            <p:txBody>
              <a:bodyPr wrap="none" rtlCol="0">
                <a:spAutoFit/>
              </a:bodyPr>
              <a:lstStyle/>
              <a:p>
                <a:r>
                  <a:rPr kumimoji="1" lang="ja-JP" altLang="en-US" sz="1100" dirty="0">
                    <a:solidFill>
                      <a:schemeClr val="bg2">
                        <a:lumMod val="25000"/>
                      </a:schemeClr>
                    </a:solidFill>
                    <a:latin typeface="メイリオ" panose="020B0604030504040204" pitchFamily="50" charset="-128"/>
                    <a:ea typeface="メイリオ" panose="020B0604030504040204" pitchFamily="50" charset="-128"/>
                  </a:rPr>
                  <a:t>①　▲▲市　②　▲▲商工会</a:t>
                </a:r>
                <a:endParaRPr kumimoji="1" lang="en-US" altLang="ja-JP" sz="1100" dirty="0">
                  <a:solidFill>
                    <a:schemeClr val="bg2">
                      <a:lumMod val="25000"/>
                    </a:schemeClr>
                  </a:solidFill>
                  <a:latin typeface="メイリオ" panose="020B0604030504040204" pitchFamily="50" charset="-128"/>
                  <a:ea typeface="メイリオ" panose="020B0604030504040204" pitchFamily="50" charset="-128"/>
                </a:endParaRPr>
              </a:p>
              <a:p>
                <a:r>
                  <a:rPr kumimoji="1" lang="ja-JP" altLang="en-US" sz="1100" dirty="0">
                    <a:solidFill>
                      <a:schemeClr val="bg2">
                        <a:lumMod val="25000"/>
                      </a:schemeClr>
                    </a:solidFill>
                    <a:latin typeface="メイリオ" panose="020B0604030504040204" pitchFamily="50" charset="-128"/>
                    <a:ea typeface="メイリオ" panose="020B0604030504040204" pitchFamily="50" charset="-128"/>
                  </a:rPr>
                  <a:t>③　▲▲シルバー人材センター</a:t>
                </a:r>
                <a:endParaRPr kumimoji="1" lang="en-US" altLang="ja-JP" sz="1100" dirty="0">
                  <a:solidFill>
                    <a:schemeClr val="bg2">
                      <a:lumMod val="25000"/>
                    </a:schemeClr>
                  </a:solidFill>
                  <a:latin typeface="メイリオ" panose="020B0604030504040204" pitchFamily="50" charset="-128"/>
                  <a:ea typeface="メイリオ" panose="020B0604030504040204" pitchFamily="50" charset="-128"/>
                </a:endParaRPr>
              </a:p>
              <a:p>
                <a:r>
                  <a:rPr kumimoji="1" lang="ja-JP" altLang="en-US" sz="1100" dirty="0">
                    <a:solidFill>
                      <a:schemeClr val="bg2">
                        <a:lumMod val="25000"/>
                      </a:schemeClr>
                    </a:solidFill>
                    <a:latin typeface="メイリオ" panose="020B0604030504040204" pitchFamily="50" charset="-128"/>
                    <a:ea typeface="メイリオ" panose="020B0604030504040204" pitchFamily="50" charset="-128"/>
                  </a:rPr>
                  <a:t>④　▲▲社会福祉協議会</a:t>
                </a:r>
                <a:endParaRPr kumimoji="1" lang="en-US" altLang="ja-JP" sz="1100" dirty="0">
                  <a:solidFill>
                    <a:schemeClr val="bg2">
                      <a:lumMod val="25000"/>
                    </a:schemeClr>
                  </a:solidFill>
                  <a:latin typeface="メイリオ" panose="020B0604030504040204" pitchFamily="50" charset="-128"/>
                  <a:ea typeface="メイリオ" panose="020B0604030504040204" pitchFamily="50" charset="-128"/>
                </a:endParaRPr>
              </a:p>
              <a:p>
                <a:r>
                  <a:rPr kumimoji="1" lang="ja-JP" altLang="en-US" sz="1100" dirty="0">
                    <a:solidFill>
                      <a:schemeClr val="bg2">
                        <a:lumMod val="25000"/>
                      </a:schemeClr>
                    </a:solidFill>
                    <a:latin typeface="メイリオ" panose="020B0604030504040204" pitchFamily="50" charset="-128"/>
                    <a:ea typeface="メイリオ" panose="020B0604030504040204" pitchFamily="50" charset="-128"/>
                  </a:rPr>
                  <a:t>⑤　</a:t>
                </a:r>
                <a:r>
                  <a:rPr kumimoji="1" lang="en-US" altLang="ja-JP" sz="1100" dirty="0">
                    <a:solidFill>
                      <a:schemeClr val="bg2">
                        <a:lumMod val="25000"/>
                      </a:schemeClr>
                    </a:solidFill>
                    <a:latin typeface="メイリオ" panose="020B0604030504040204" pitchFamily="50" charset="-128"/>
                    <a:ea typeface="メイリオ" panose="020B0604030504040204" pitchFamily="50" charset="-128"/>
                  </a:rPr>
                  <a:t>××</a:t>
                </a:r>
                <a:r>
                  <a:rPr kumimoji="1" lang="ja-JP" altLang="en-US" sz="1100" dirty="0">
                    <a:solidFill>
                      <a:schemeClr val="bg2">
                        <a:lumMod val="25000"/>
                      </a:schemeClr>
                    </a:solidFill>
                    <a:latin typeface="メイリオ" panose="020B0604030504040204" pitchFamily="50" charset="-128"/>
                    <a:ea typeface="メイリオ" panose="020B0604030504040204" pitchFamily="50" charset="-128"/>
                  </a:rPr>
                  <a:t>銀行▲▲支店</a:t>
                </a:r>
                <a:endParaRPr kumimoji="1" lang="en-US" altLang="ja-JP" sz="1100" dirty="0">
                  <a:solidFill>
                    <a:schemeClr val="bg2">
                      <a:lumMod val="25000"/>
                    </a:schemeClr>
                  </a:solidFill>
                  <a:latin typeface="メイリオ" panose="020B0604030504040204" pitchFamily="50" charset="-128"/>
                  <a:ea typeface="メイリオ" panose="020B0604030504040204" pitchFamily="50" charset="-128"/>
                </a:endParaRPr>
              </a:p>
              <a:p>
                <a:r>
                  <a:rPr kumimoji="1" lang="ja-JP" altLang="en-US" sz="1100" dirty="0">
                    <a:solidFill>
                      <a:schemeClr val="bg2">
                        <a:lumMod val="25000"/>
                      </a:schemeClr>
                    </a:solidFill>
                    <a:latin typeface="メイリオ" panose="020B0604030504040204" pitchFamily="50" charset="-128"/>
                    <a:ea typeface="メイリオ" panose="020B0604030504040204" pitchFamily="50" charset="-128"/>
                  </a:rPr>
                  <a:t>⑥　農業協同組合▲▲支所</a:t>
                </a:r>
                <a:endParaRPr kumimoji="1" lang="en-US" altLang="ja-JP" sz="1100" dirty="0">
                  <a:solidFill>
                    <a:schemeClr val="bg2">
                      <a:lumMod val="25000"/>
                    </a:schemeClr>
                  </a:solidFill>
                  <a:latin typeface="メイリオ" panose="020B0604030504040204" pitchFamily="50" charset="-128"/>
                  <a:ea typeface="メイリオ" panose="020B0604030504040204" pitchFamily="50" charset="-128"/>
                </a:endParaRPr>
              </a:p>
              <a:p>
                <a:r>
                  <a:rPr kumimoji="1" lang="ja-JP" altLang="en-US" sz="1100" dirty="0">
                    <a:solidFill>
                      <a:schemeClr val="bg2">
                        <a:lumMod val="25000"/>
                      </a:schemeClr>
                    </a:solidFill>
                    <a:latin typeface="メイリオ" panose="020B0604030504040204" pitchFamily="50" charset="-128"/>
                    <a:ea typeface="メイリオ" panose="020B0604030504040204" pitchFamily="50" charset="-128"/>
                  </a:rPr>
                  <a:t>⑦　▲▲市産業振興協議会</a:t>
                </a:r>
                <a:endParaRPr kumimoji="1" lang="en-US" altLang="ja-JP" sz="1100" dirty="0">
                  <a:solidFill>
                    <a:schemeClr val="bg2">
                      <a:lumMod val="25000"/>
                    </a:schemeClr>
                  </a:solidFill>
                  <a:latin typeface="メイリオ" panose="020B0604030504040204" pitchFamily="50" charset="-128"/>
                  <a:ea typeface="メイリオ" panose="020B0604030504040204" pitchFamily="50" charset="-128"/>
                </a:endParaRPr>
              </a:p>
              <a:p>
                <a:r>
                  <a:rPr kumimoji="1" lang="ja-JP" altLang="en-US" sz="1100" dirty="0">
                    <a:solidFill>
                      <a:schemeClr val="bg2">
                        <a:lumMod val="25000"/>
                      </a:schemeClr>
                    </a:solidFill>
                    <a:latin typeface="メイリオ" panose="020B0604030504040204" pitchFamily="50" charset="-128"/>
                    <a:ea typeface="メイリオ" panose="020B0604030504040204" pitchFamily="50" charset="-128"/>
                  </a:rPr>
                  <a:t>⑧　▲▲大学　等</a:t>
                </a:r>
                <a:endParaRPr kumimoji="1" lang="en-US" altLang="ja-JP" sz="1100" dirty="0">
                  <a:solidFill>
                    <a:schemeClr val="bg2">
                      <a:lumMod val="25000"/>
                    </a:schemeClr>
                  </a:solidFill>
                  <a:latin typeface="メイリオ" panose="020B0604030504040204" pitchFamily="50" charset="-128"/>
                  <a:ea typeface="メイリオ" panose="020B0604030504040204" pitchFamily="50" charset="-128"/>
                </a:endParaRPr>
              </a:p>
              <a:p>
                <a:endParaRPr kumimoji="1" lang="ja-JP" altLang="en-US" sz="1100" dirty="0">
                  <a:solidFill>
                    <a:schemeClr val="bg2">
                      <a:lumMod val="25000"/>
                    </a:schemeClr>
                  </a:solidFill>
                  <a:latin typeface="メイリオ" panose="020B0604030504040204" pitchFamily="50" charset="-128"/>
                  <a:ea typeface="メイリオ" panose="020B0604030504040204" pitchFamily="50" charset="-128"/>
                </a:endParaRPr>
              </a:p>
            </p:txBody>
          </p:sp>
          <p:grpSp>
            <p:nvGrpSpPr>
              <p:cNvPr id="65" name="グループ化 64">
                <a:extLst>
                  <a:ext uri="{FF2B5EF4-FFF2-40B4-BE49-F238E27FC236}">
                    <a16:creationId xmlns:a16="http://schemas.microsoft.com/office/drawing/2014/main" id="{8E436995-3FB6-9457-513B-D4915A4B799F}"/>
                  </a:ext>
                </a:extLst>
              </p:cNvPr>
              <p:cNvGrpSpPr/>
              <p:nvPr/>
            </p:nvGrpSpPr>
            <p:grpSpPr>
              <a:xfrm>
                <a:off x="111636" y="3799506"/>
                <a:ext cx="2273477" cy="2969135"/>
                <a:chOff x="122251" y="3740379"/>
                <a:chExt cx="2273477" cy="2969135"/>
              </a:xfrm>
            </p:grpSpPr>
            <p:sp>
              <p:nvSpPr>
                <p:cNvPr id="66" name="正方形/長方形 65">
                  <a:extLst>
                    <a:ext uri="{FF2B5EF4-FFF2-40B4-BE49-F238E27FC236}">
                      <a16:creationId xmlns:a16="http://schemas.microsoft.com/office/drawing/2014/main" id="{EDC4F39A-78FF-1064-51B0-C7036A52F4B9}"/>
                    </a:ext>
                  </a:extLst>
                </p:cNvPr>
                <p:cNvSpPr/>
                <p:nvPr/>
              </p:nvSpPr>
              <p:spPr>
                <a:xfrm>
                  <a:off x="122251" y="4346672"/>
                  <a:ext cx="2273477" cy="2362842"/>
                </a:xfrm>
                <a:prstGeom prst="rect">
                  <a:avLst/>
                </a:prstGeom>
                <a:no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67" name="グループ化 66">
                  <a:extLst>
                    <a:ext uri="{FF2B5EF4-FFF2-40B4-BE49-F238E27FC236}">
                      <a16:creationId xmlns:a16="http://schemas.microsoft.com/office/drawing/2014/main" id="{7FC05A59-0DB9-50E3-7690-169ABBF181B3}"/>
                    </a:ext>
                  </a:extLst>
                </p:cNvPr>
                <p:cNvGrpSpPr/>
                <p:nvPr/>
              </p:nvGrpSpPr>
              <p:grpSpPr>
                <a:xfrm>
                  <a:off x="696354" y="3740379"/>
                  <a:ext cx="1060704" cy="1143466"/>
                  <a:chOff x="717525" y="3740379"/>
                  <a:chExt cx="1060704" cy="1143466"/>
                </a:xfrm>
              </p:grpSpPr>
              <p:sp>
                <p:nvSpPr>
                  <p:cNvPr id="68" name="正方形/長方形 67">
                    <a:extLst>
                      <a:ext uri="{FF2B5EF4-FFF2-40B4-BE49-F238E27FC236}">
                        <a16:creationId xmlns:a16="http://schemas.microsoft.com/office/drawing/2014/main" id="{DE915746-02CB-41AE-521E-73D66E8CE24D}"/>
                      </a:ext>
                    </a:extLst>
                  </p:cNvPr>
                  <p:cNvSpPr/>
                  <p:nvPr/>
                </p:nvSpPr>
                <p:spPr>
                  <a:xfrm>
                    <a:off x="717525" y="3887149"/>
                    <a:ext cx="1060704" cy="99669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69" name="グループ化 68">
                    <a:extLst>
                      <a:ext uri="{FF2B5EF4-FFF2-40B4-BE49-F238E27FC236}">
                        <a16:creationId xmlns:a16="http://schemas.microsoft.com/office/drawing/2014/main" id="{C9B8EE62-34BC-6D4C-E0D6-FB167AA68235}"/>
                      </a:ext>
                    </a:extLst>
                  </p:cNvPr>
                  <p:cNvGrpSpPr/>
                  <p:nvPr/>
                </p:nvGrpSpPr>
                <p:grpSpPr>
                  <a:xfrm>
                    <a:off x="771485" y="3740379"/>
                    <a:ext cx="914400" cy="1033885"/>
                    <a:chOff x="844637" y="3740379"/>
                    <a:chExt cx="914400" cy="1033885"/>
                  </a:xfrm>
                </p:grpSpPr>
                <p:pic>
                  <p:nvPicPr>
                    <p:cNvPr id="70" name="グラフィックス 6" descr="都市 単色塗りつぶし">
                      <a:extLst>
                        <a:ext uri="{FF2B5EF4-FFF2-40B4-BE49-F238E27FC236}">
                          <a16:creationId xmlns:a16="http://schemas.microsoft.com/office/drawing/2014/main" id="{04103619-8010-6A1A-79F1-8723F94888A5}"/>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bwMode="gray">
                    <a:xfrm>
                      <a:off x="844637" y="3740379"/>
                      <a:ext cx="914400" cy="914400"/>
                    </a:xfrm>
                    <a:prstGeom prst="rect">
                      <a:avLst/>
                    </a:prstGeom>
                  </p:spPr>
                </p:pic>
                <p:sp>
                  <p:nvSpPr>
                    <p:cNvPr id="71" name="角丸四角形 7">
                      <a:extLst>
                        <a:ext uri="{FF2B5EF4-FFF2-40B4-BE49-F238E27FC236}">
                          <a16:creationId xmlns:a16="http://schemas.microsoft.com/office/drawing/2014/main" id="{9A0D266B-4CDD-EF67-E5AE-0A289A2B7D25}"/>
                        </a:ext>
                      </a:extLst>
                    </p:cNvPr>
                    <p:cNvSpPr/>
                    <p:nvPr/>
                  </p:nvSpPr>
                  <p:spPr bwMode="gray">
                    <a:xfrm>
                      <a:off x="906239" y="4558264"/>
                      <a:ext cx="792000" cy="216000"/>
                    </a:xfrm>
                    <a:prstGeom prst="roundRect">
                      <a:avLst>
                        <a:gd name="adj" fmla="val 17286"/>
                      </a:avLst>
                    </a:prstGeom>
                    <a:solidFill>
                      <a:schemeClr val="accent1"/>
                    </a:solidFill>
                    <a:ln>
                      <a:noFill/>
                    </a:ln>
                  </p:spPr>
                  <p:txBody>
                    <a:bodyPr anchor="ctr"/>
                    <a:lstStyle/>
                    <a:p>
                      <a:pPr marL="0" marR="0" lvl="0" indent="0" algn="ctr" defTabSz="591055" rtl="0" eaLnBrk="1" fontAlgn="auto" latinLnBrk="0" hangingPunct="1">
                        <a:lnSpc>
                          <a:spcPct val="130000"/>
                        </a:lnSpc>
                        <a:spcBef>
                          <a:spcPts val="0"/>
                        </a:spcBef>
                        <a:spcAft>
                          <a:spcPts val="796"/>
                        </a:spcAft>
                        <a:buClrTx/>
                        <a:buSzTx/>
                        <a:buFontTx/>
                        <a:buNone/>
                        <a:tabLst/>
                        <a:defRPr/>
                      </a:pPr>
                      <a:r>
                        <a:rPr kumimoji="0" lang="ja-JP" altLang="en-US" sz="900" b="0" i="0" u="none" strike="noStrike" kern="0" cap="none" spc="239" normalizeH="0" baseline="0" noProof="0" dirty="0">
                          <a:ln>
                            <a:noFill/>
                          </a:ln>
                          <a:solidFill>
                            <a:srgbClr val="FFFFFF"/>
                          </a:solidFill>
                          <a:effectLst/>
                          <a:uLnTx/>
                          <a:uFillTx/>
                          <a:latin typeface="メイリオ" panose="020B0604030504040204" pitchFamily="50" charset="-128"/>
                          <a:ea typeface="メイリオ" panose="020B0604030504040204" pitchFamily="50" charset="-128"/>
                          <a:cs typeface="Noto Sans CJK JP DemiLight" charset="-128"/>
                        </a:rPr>
                        <a:t>協議会</a:t>
                      </a:r>
                    </a:p>
                  </p:txBody>
                </p:sp>
              </p:grpSp>
            </p:grpSp>
          </p:grpSp>
          <p:sp>
            <p:nvSpPr>
              <p:cNvPr id="64" name="テキスト ボックス 63">
                <a:extLst>
                  <a:ext uri="{FF2B5EF4-FFF2-40B4-BE49-F238E27FC236}">
                    <a16:creationId xmlns:a16="http://schemas.microsoft.com/office/drawing/2014/main" id="{6C84CE46-D07F-D01B-4110-0136CFB4EA3C}"/>
                  </a:ext>
                </a:extLst>
              </p:cNvPr>
              <p:cNvSpPr txBox="1"/>
              <p:nvPr/>
            </p:nvSpPr>
            <p:spPr>
              <a:xfrm>
                <a:off x="10674" y="4783373"/>
                <a:ext cx="889987" cy="261610"/>
              </a:xfrm>
              <a:prstGeom prst="rect">
                <a:avLst/>
              </a:prstGeom>
              <a:noFill/>
            </p:spPr>
            <p:txBody>
              <a:bodyPr wrap="none" rtlCol="0">
                <a:spAutoFit/>
              </a:bodyPr>
              <a:lstStyle/>
              <a:p>
                <a:r>
                  <a:rPr kumimoji="1" lang="en-US" altLang="ja-JP" sz="1100" dirty="0">
                    <a:solidFill>
                      <a:schemeClr val="bg2">
                        <a:lumMod val="25000"/>
                      </a:schemeClr>
                    </a:solidFill>
                    <a:latin typeface="メイリオ" panose="020B0604030504040204" pitchFamily="50" charset="-128"/>
                    <a:ea typeface="メイリオ" panose="020B0604030504040204" pitchFamily="50" charset="-128"/>
                  </a:rPr>
                  <a:t>【</a:t>
                </a:r>
                <a:r>
                  <a:rPr kumimoji="1" lang="ja-JP" altLang="en-US" sz="1100" dirty="0">
                    <a:solidFill>
                      <a:schemeClr val="bg2">
                        <a:lumMod val="25000"/>
                      </a:schemeClr>
                    </a:solidFill>
                    <a:latin typeface="メイリオ" panose="020B0604030504040204" pitchFamily="50" charset="-128"/>
                    <a:ea typeface="メイリオ" panose="020B0604030504040204" pitchFamily="50" charset="-128"/>
                  </a:rPr>
                  <a:t>構成員</a:t>
                </a:r>
                <a:r>
                  <a:rPr kumimoji="1" lang="en-US" altLang="ja-JP" sz="1100" dirty="0">
                    <a:solidFill>
                      <a:schemeClr val="bg2">
                        <a:lumMod val="25000"/>
                      </a:schemeClr>
                    </a:solidFill>
                    <a:latin typeface="メイリオ" panose="020B0604030504040204" pitchFamily="50" charset="-128"/>
                    <a:ea typeface="メイリオ" panose="020B0604030504040204" pitchFamily="50" charset="-128"/>
                  </a:rPr>
                  <a:t>】</a:t>
                </a:r>
                <a:endParaRPr kumimoji="1" lang="ja-JP" altLang="en-US" sz="1100" dirty="0">
                  <a:solidFill>
                    <a:schemeClr val="bg2">
                      <a:lumMod val="25000"/>
                    </a:schemeClr>
                  </a:solidFill>
                  <a:latin typeface="メイリオ" panose="020B0604030504040204" pitchFamily="50" charset="-128"/>
                  <a:ea typeface="メイリオ" panose="020B0604030504040204" pitchFamily="50" charset="-128"/>
                </a:endParaRPr>
              </a:p>
            </p:txBody>
          </p:sp>
          <p:sp>
            <p:nvSpPr>
              <p:cNvPr id="109" name="テキスト ボックス 108">
                <a:extLst>
                  <a:ext uri="{FF2B5EF4-FFF2-40B4-BE49-F238E27FC236}">
                    <a16:creationId xmlns:a16="http://schemas.microsoft.com/office/drawing/2014/main" id="{C7231AC3-6F09-FD6E-731B-63EC2BC70D06}"/>
                  </a:ext>
                </a:extLst>
              </p:cNvPr>
              <p:cNvSpPr txBox="1"/>
              <p:nvPr/>
            </p:nvSpPr>
            <p:spPr>
              <a:xfrm>
                <a:off x="0" y="6152781"/>
                <a:ext cx="889987" cy="261610"/>
              </a:xfrm>
              <a:prstGeom prst="rect">
                <a:avLst/>
              </a:prstGeom>
              <a:noFill/>
            </p:spPr>
            <p:txBody>
              <a:bodyPr wrap="none" rtlCol="0">
                <a:spAutoFit/>
              </a:bodyPr>
              <a:lstStyle/>
              <a:p>
                <a:r>
                  <a:rPr kumimoji="1" lang="en-US" altLang="ja-JP" sz="1100" dirty="0">
                    <a:solidFill>
                      <a:schemeClr val="bg2">
                        <a:lumMod val="25000"/>
                      </a:schemeClr>
                    </a:solidFill>
                    <a:latin typeface="メイリオ" panose="020B0604030504040204" pitchFamily="50" charset="-128"/>
                    <a:ea typeface="メイリオ" panose="020B0604030504040204" pitchFamily="50" charset="-128"/>
                  </a:rPr>
                  <a:t>【</a:t>
                </a:r>
                <a:r>
                  <a:rPr kumimoji="1" lang="ja-JP" altLang="en-US" sz="1100" dirty="0">
                    <a:solidFill>
                      <a:schemeClr val="bg2">
                        <a:lumMod val="25000"/>
                      </a:schemeClr>
                    </a:solidFill>
                    <a:latin typeface="メイリオ" panose="020B0604030504040204" pitchFamily="50" charset="-128"/>
                    <a:ea typeface="メイリオ" panose="020B0604030504040204" pitchFamily="50" charset="-128"/>
                  </a:rPr>
                  <a:t>事務局</a:t>
                </a:r>
                <a:r>
                  <a:rPr kumimoji="1" lang="en-US" altLang="ja-JP" sz="1100" dirty="0">
                    <a:solidFill>
                      <a:schemeClr val="bg2">
                        <a:lumMod val="25000"/>
                      </a:schemeClr>
                    </a:solidFill>
                    <a:latin typeface="メイリオ" panose="020B0604030504040204" pitchFamily="50" charset="-128"/>
                    <a:ea typeface="メイリオ" panose="020B0604030504040204" pitchFamily="50" charset="-128"/>
                  </a:rPr>
                  <a:t>】</a:t>
                </a:r>
                <a:endParaRPr kumimoji="1" lang="ja-JP" altLang="en-US" sz="1100" dirty="0">
                  <a:solidFill>
                    <a:schemeClr val="bg2">
                      <a:lumMod val="25000"/>
                    </a:schemeClr>
                  </a:solidFill>
                  <a:latin typeface="メイリオ" panose="020B0604030504040204" pitchFamily="50" charset="-128"/>
                  <a:ea typeface="メイリオ" panose="020B0604030504040204" pitchFamily="50" charset="-128"/>
                </a:endParaRPr>
              </a:p>
            </p:txBody>
          </p:sp>
        </p:grpSp>
        <p:sp>
          <p:nvSpPr>
            <p:cNvPr id="111" name="テキスト ボックス 110">
              <a:extLst>
                <a:ext uri="{FF2B5EF4-FFF2-40B4-BE49-F238E27FC236}">
                  <a16:creationId xmlns:a16="http://schemas.microsoft.com/office/drawing/2014/main" id="{636BFF3E-9CF9-CB99-A38F-2E7836CF1580}"/>
                </a:ext>
              </a:extLst>
            </p:cNvPr>
            <p:cNvSpPr txBox="1"/>
            <p:nvPr/>
          </p:nvSpPr>
          <p:spPr>
            <a:xfrm>
              <a:off x="70277" y="6348642"/>
              <a:ext cx="2364750" cy="400110"/>
            </a:xfrm>
            <a:prstGeom prst="rect">
              <a:avLst/>
            </a:prstGeom>
            <a:noFill/>
          </p:spPr>
          <p:txBody>
            <a:bodyPr wrap="none" rtlCol="0">
              <a:spAutoFit/>
            </a:bodyPr>
            <a:lstStyle/>
            <a:p>
              <a:r>
                <a:rPr kumimoji="1" lang="ja-JP" altLang="en-US" sz="1000" dirty="0">
                  <a:solidFill>
                    <a:schemeClr val="bg2">
                      <a:lumMod val="25000"/>
                    </a:schemeClr>
                  </a:solidFill>
                  <a:latin typeface="メイリオ" panose="020B0604030504040204" pitchFamily="50" charset="-128"/>
                  <a:ea typeface="メイリオ" panose="020B0604030504040204" pitchFamily="50" charset="-128"/>
                </a:rPr>
                <a:t>事務局長、会計責任者１名、</a:t>
              </a:r>
              <a:endParaRPr kumimoji="1" lang="en-US" altLang="ja-JP" sz="1000" dirty="0">
                <a:solidFill>
                  <a:schemeClr val="bg2">
                    <a:lumMod val="25000"/>
                  </a:schemeClr>
                </a:solidFill>
                <a:latin typeface="メイリオ" panose="020B0604030504040204" pitchFamily="50" charset="-128"/>
                <a:ea typeface="メイリオ" panose="020B0604030504040204" pitchFamily="50" charset="-128"/>
              </a:endParaRPr>
            </a:p>
            <a:p>
              <a:r>
                <a:rPr kumimoji="1" lang="ja-JP" altLang="en-US" sz="1000" dirty="0">
                  <a:solidFill>
                    <a:schemeClr val="bg2">
                      <a:lumMod val="25000"/>
                    </a:schemeClr>
                  </a:solidFill>
                  <a:latin typeface="メイリオ" panose="020B0604030504040204" pitchFamily="50" charset="-128"/>
                  <a:ea typeface="メイリオ" panose="020B0604030504040204" pitchFamily="50" charset="-128"/>
                </a:rPr>
                <a:t>統括員１名、推進者１名、支援員１名</a:t>
              </a:r>
            </a:p>
          </p:txBody>
        </p:sp>
      </p:grpSp>
      <p:grpSp>
        <p:nvGrpSpPr>
          <p:cNvPr id="123" name="グループ化 122">
            <a:extLst>
              <a:ext uri="{FF2B5EF4-FFF2-40B4-BE49-F238E27FC236}">
                <a16:creationId xmlns:a16="http://schemas.microsoft.com/office/drawing/2014/main" id="{82C4983C-C4F8-E84F-5078-0C249FFCBCEF}"/>
              </a:ext>
            </a:extLst>
          </p:cNvPr>
          <p:cNvGrpSpPr/>
          <p:nvPr/>
        </p:nvGrpSpPr>
        <p:grpSpPr>
          <a:xfrm>
            <a:off x="6660510" y="3799506"/>
            <a:ext cx="2387121" cy="2969135"/>
            <a:chOff x="6660510" y="3799506"/>
            <a:chExt cx="2387121" cy="2969135"/>
          </a:xfrm>
        </p:grpSpPr>
        <p:sp>
          <p:nvSpPr>
            <p:cNvPr id="99" name="テキスト ボックス 98">
              <a:extLst>
                <a:ext uri="{FF2B5EF4-FFF2-40B4-BE49-F238E27FC236}">
                  <a16:creationId xmlns:a16="http://schemas.microsoft.com/office/drawing/2014/main" id="{C19B17B6-C749-362F-BB0A-8BCC8B7240B9}"/>
                </a:ext>
              </a:extLst>
            </p:cNvPr>
            <p:cNvSpPr txBox="1"/>
            <p:nvPr/>
          </p:nvSpPr>
          <p:spPr>
            <a:xfrm>
              <a:off x="6805611" y="5051621"/>
              <a:ext cx="2188706" cy="1107996"/>
            </a:xfrm>
            <a:prstGeom prst="rect">
              <a:avLst/>
            </a:prstGeom>
            <a:noFill/>
          </p:spPr>
          <p:txBody>
            <a:bodyPr wrap="square" rtlCol="0">
              <a:spAutoFit/>
            </a:bodyPr>
            <a:lstStyle/>
            <a:p>
              <a:r>
                <a:rPr kumimoji="1" lang="ja-JP" altLang="en-US" sz="1100" dirty="0">
                  <a:solidFill>
                    <a:schemeClr val="bg2">
                      <a:lumMod val="25000"/>
                    </a:schemeClr>
                  </a:solidFill>
                  <a:latin typeface="メイリオ" panose="020B0604030504040204" pitchFamily="50" charset="-128"/>
                  <a:ea typeface="メイリオ" panose="020B0604030504040204" pitchFamily="50" charset="-128"/>
                </a:rPr>
                <a:t>事業終了後、３年間▲▲市からの助成を受けつつ、独立を目指す。事業終了後も支援員等は継続して雇用し、そのことを見据えた上で、事業実施期間中にノウハウを蓄積していく。</a:t>
              </a:r>
            </a:p>
          </p:txBody>
        </p:sp>
        <p:grpSp>
          <p:nvGrpSpPr>
            <p:cNvPr id="114" name="グループ化 113">
              <a:extLst>
                <a:ext uri="{FF2B5EF4-FFF2-40B4-BE49-F238E27FC236}">
                  <a16:creationId xmlns:a16="http://schemas.microsoft.com/office/drawing/2014/main" id="{43753545-FDEA-20AB-F1DE-7E6533014893}"/>
                </a:ext>
              </a:extLst>
            </p:cNvPr>
            <p:cNvGrpSpPr/>
            <p:nvPr/>
          </p:nvGrpSpPr>
          <p:grpSpPr>
            <a:xfrm>
              <a:off x="6774154" y="3799506"/>
              <a:ext cx="2273477" cy="2969135"/>
              <a:chOff x="122251" y="3740379"/>
              <a:chExt cx="2273477" cy="2969135"/>
            </a:xfrm>
          </p:grpSpPr>
          <p:sp>
            <p:nvSpPr>
              <p:cNvPr id="117" name="正方形/長方形 116">
                <a:extLst>
                  <a:ext uri="{FF2B5EF4-FFF2-40B4-BE49-F238E27FC236}">
                    <a16:creationId xmlns:a16="http://schemas.microsoft.com/office/drawing/2014/main" id="{B39113CA-6E38-E9D8-455A-172E4958A0CB}"/>
                  </a:ext>
                </a:extLst>
              </p:cNvPr>
              <p:cNvSpPr/>
              <p:nvPr/>
            </p:nvSpPr>
            <p:spPr>
              <a:xfrm>
                <a:off x="122251" y="4346672"/>
                <a:ext cx="2273477" cy="2362842"/>
              </a:xfrm>
              <a:prstGeom prst="rect">
                <a:avLst/>
              </a:prstGeom>
              <a:noFill/>
              <a:ln w="190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118" name="グループ化 117">
                <a:extLst>
                  <a:ext uri="{FF2B5EF4-FFF2-40B4-BE49-F238E27FC236}">
                    <a16:creationId xmlns:a16="http://schemas.microsoft.com/office/drawing/2014/main" id="{CCE33E93-F65A-070D-05E0-876A47E2EEA7}"/>
                  </a:ext>
                </a:extLst>
              </p:cNvPr>
              <p:cNvGrpSpPr/>
              <p:nvPr/>
            </p:nvGrpSpPr>
            <p:grpSpPr>
              <a:xfrm>
                <a:off x="696354" y="3740379"/>
                <a:ext cx="1060704" cy="1143466"/>
                <a:chOff x="717525" y="3740379"/>
                <a:chExt cx="1060704" cy="1143466"/>
              </a:xfrm>
            </p:grpSpPr>
            <p:sp>
              <p:nvSpPr>
                <p:cNvPr id="119" name="正方形/長方形 118">
                  <a:extLst>
                    <a:ext uri="{FF2B5EF4-FFF2-40B4-BE49-F238E27FC236}">
                      <a16:creationId xmlns:a16="http://schemas.microsoft.com/office/drawing/2014/main" id="{1D5CCA3F-4939-641F-C5F9-11FE208139BF}"/>
                    </a:ext>
                  </a:extLst>
                </p:cNvPr>
                <p:cNvSpPr/>
                <p:nvPr/>
              </p:nvSpPr>
              <p:spPr>
                <a:xfrm>
                  <a:off x="717525" y="3887149"/>
                  <a:ext cx="1060704" cy="99669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120" name="グループ化 119">
                  <a:extLst>
                    <a:ext uri="{FF2B5EF4-FFF2-40B4-BE49-F238E27FC236}">
                      <a16:creationId xmlns:a16="http://schemas.microsoft.com/office/drawing/2014/main" id="{00B835AF-EB14-C441-EAF9-1B81B2EA03A3}"/>
                    </a:ext>
                  </a:extLst>
                </p:cNvPr>
                <p:cNvGrpSpPr/>
                <p:nvPr/>
              </p:nvGrpSpPr>
              <p:grpSpPr>
                <a:xfrm>
                  <a:off x="771485" y="3740379"/>
                  <a:ext cx="914400" cy="1033885"/>
                  <a:chOff x="844637" y="3740379"/>
                  <a:chExt cx="914400" cy="1033885"/>
                </a:xfrm>
              </p:grpSpPr>
              <p:pic>
                <p:nvPicPr>
                  <p:cNvPr id="121" name="グラフィックス 6" descr="都市 単色塗りつぶし">
                    <a:extLst>
                      <a:ext uri="{FF2B5EF4-FFF2-40B4-BE49-F238E27FC236}">
                        <a16:creationId xmlns:a16="http://schemas.microsoft.com/office/drawing/2014/main" id="{303D7E78-91BD-69C4-3BA6-2F6F3BBC69D6}"/>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bwMode="gray">
                  <a:xfrm>
                    <a:off x="844637" y="3740379"/>
                    <a:ext cx="914400" cy="914400"/>
                  </a:xfrm>
                  <a:prstGeom prst="rect">
                    <a:avLst/>
                  </a:prstGeom>
                </p:spPr>
              </p:pic>
              <p:sp>
                <p:nvSpPr>
                  <p:cNvPr id="122" name="角丸四角形 7">
                    <a:extLst>
                      <a:ext uri="{FF2B5EF4-FFF2-40B4-BE49-F238E27FC236}">
                        <a16:creationId xmlns:a16="http://schemas.microsoft.com/office/drawing/2014/main" id="{0E1CE81F-B36B-A9F0-136D-DB40D149D0D8}"/>
                      </a:ext>
                    </a:extLst>
                  </p:cNvPr>
                  <p:cNvSpPr/>
                  <p:nvPr/>
                </p:nvSpPr>
                <p:spPr bwMode="gray">
                  <a:xfrm>
                    <a:off x="906239" y="4558264"/>
                    <a:ext cx="792000" cy="216000"/>
                  </a:xfrm>
                  <a:prstGeom prst="roundRect">
                    <a:avLst>
                      <a:gd name="adj" fmla="val 17286"/>
                    </a:avLst>
                  </a:prstGeom>
                  <a:solidFill>
                    <a:schemeClr val="accent1"/>
                  </a:solidFill>
                  <a:ln>
                    <a:noFill/>
                  </a:ln>
                </p:spPr>
                <p:txBody>
                  <a:bodyPr anchor="ctr"/>
                  <a:lstStyle/>
                  <a:p>
                    <a:pPr marL="0" marR="0" lvl="0" indent="0" algn="ctr" defTabSz="591055" rtl="0" eaLnBrk="1" fontAlgn="auto" latinLnBrk="0" hangingPunct="1">
                      <a:lnSpc>
                        <a:spcPct val="130000"/>
                      </a:lnSpc>
                      <a:spcBef>
                        <a:spcPts val="0"/>
                      </a:spcBef>
                      <a:spcAft>
                        <a:spcPts val="796"/>
                      </a:spcAft>
                      <a:buClrTx/>
                      <a:buSzTx/>
                      <a:buFontTx/>
                      <a:buNone/>
                      <a:tabLst/>
                      <a:defRPr/>
                    </a:pPr>
                    <a:r>
                      <a:rPr kumimoji="0" lang="ja-JP" altLang="en-US" sz="900" b="0" i="0" u="none" strike="noStrike" kern="0" cap="none" spc="239" normalizeH="0" baseline="0" noProof="0" dirty="0">
                        <a:ln>
                          <a:noFill/>
                        </a:ln>
                        <a:solidFill>
                          <a:srgbClr val="FFFFFF"/>
                        </a:solidFill>
                        <a:effectLst/>
                        <a:uLnTx/>
                        <a:uFillTx/>
                        <a:latin typeface="メイリオ" panose="020B0604030504040204" pitchFamily="50" charset="-128"/>
                        <a:ea typeface="メイリオ" panose="020B0604030504040204" pitchFamily="50" charset="-128"/>
                        <a:cs typeface="Noto Sans CJK JP DemiLight" charset="-128"/>
                      </a:rPr>
                      <a:t>協議会</a:t>
                    </a:r>
                  </a:p>
                </p:txBody>
              </p:sp>
            </p:grpSp>
          </p:grpSp>
        </p:grpSp>
        <p:pic>
          <p:nvPicPr>
            <p:cNvPr id="79" name="図 78" descr="ロゴ&#10;&#10;自動的に生成された説明">
              <a:extLst>
                <a:ext uri="{FF2B5EF4-FFF2-40B4-BE49-F238E27FC236}">
                  <a16:creationId xmlns:a16="http://schemas.microsoft.com/office/drawing/2014/main" id="{676A5DF5-6DCC-41F1-C8F7-607A27900033}"/>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068938" y="3967428"/>
              <a:ext cx="383263" cy="383263"/>
            </a:xfrm>
            <a:prstGeom prst="rect">
              <a:avLst/>
            </a:prstGeom>
            <a:noFill/>
          </p:spPr>
        </p:pic>
        <p:pic>
          <p:nvPicPr>
            <p:cNvPr id="77" name="図 76" descr="ロゴ&#10;&#10;自動的に生成された説明">
              <a:extLst>
                <a:ext uri="{FF2B5EF4-FFF2-40B4-BE49-F238E27FC236}">
                  <a16:creationId xmlns:a16="http://schemas.microsoft.com/office/drawing/2014/main" id="{28E42B75-0928-F4B2-431D-F340E4D9A9DC}"/>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flipH="1">
              <a:off x="8324328" y="4042845"/>
              <a:ext cx="261610" cy="261610"/>
            </a:xfrm>
            <a:prstGeom prst="rect">
              <a:avLst/>
            </a:prstGeom>
            <a:noFill/>
          </p:spPr>
        </p:pic>
        <p:sp>
          <p:nvSpPr>
            <p:cNvPr id="98" name="テキスト ボックス 97">
              <a:extLst>
                <a:ext uri="{FF2B5EF4-FFF2-40B4-BE49-F238E27FC236}">
                  <a16:creationId xmlns:a16="http://schemas.microsoft.com/office/drawing/2014/main" id="{9FE2A0F4-BCF9-5EA9-4CDD-CA11BFE6BAD5}"/>
                </a:ext>
              </a:extLst>
            </p:cNvPr>
            <p:cNvSpPr txBox="1"/>
            <p:nvPr/>
          </p:nvSpPr>
          <p:spPr>
            <a:xfrm>
              <a:off x="6660510" y="4866958"/>
              <a:ext cx="1595309" cy="261610"/>
            </a:xfrm>
            <a:prstGeom prst="rect">
              <a:avLst/>
            </a:prstGeom>
            <a:noFill/>
          </p:spPr>
          <p:txBody>
            <a:bodyPr wrap="none" rtlCol="0">
              <a:spAutoFit/>
            </a:bodyPr>
            <a:lstStyle/>
            <a:p>
              <a:r>
                <a:rPr kumimoji="1" lang="en-US" altLang="ja-JP" sz="1100" dirty="0">
                  <a:solidFill>
                    <a:schemeClr val="bg2">
                      <a:lumMod val="25000"/>
                    </a:schemeClr>
                  </a:solidFill>
                  <a:latin typeface="メイリオ" panose="020B0604030504040204" pitchFamily="50" charset="-128"/>
                  <a:ea typeface="メイリオ" panose="020B0604030504040204" pitchFamily="50" charset="-128"/>
                </a:rPr>
                <a:t>【</a:t>
              </a:r>
              <a:r>
                <a:rPr kumimoji="1" lang="ja-JP" altLang="en-US" sz="1100" dirty="0">
                  <a:solidFill>
                    <a:schemeClr val="bg2">
                      <a:lumMod val="25000"/>
                    </a:schemeClr>
                  </a:solidFill>
                  <a:latin typeface="メイリオ" panose="020B0604030504040204" pitchFamily="50" charset="-128"/>
                  <a:ea typeface="メイリオ" panose="020B0604030504040204" pitchFamily="50" charset="-128"/>
                </a:rPr>
                <a:t>自走後のビジョン</a:t>
              </a:r>
              <a:r>
                <a:rPr kumimoji="1" lang="en-US" altLang="ja-JP" sz="1100" dirty="0">
                  <a:solidFill>
                    <a:schemeClr val="bg2">
                      <a:lumMod val="25000"/>
                    </a:schemeClr>
                  </a:solidFill>
                  <a:latin typeface="メイリオ" panose="020B0604030504040204" pitchFamily="50" charset="-128"/>
                  <a:ea typeface="メイリオ" panose="020B0604030504040204" pitchFamily="50" charset="-128"/>
                </a:rPr>
                <a:t>】</a:t>
              </a:r>
              <a:endParaRPr kumimoji="1" lang="ja-JP" altLang="en-US" sz="1100" dirty="0">
                <a:solidFill>
                  <a:schemeClr val="bg2">
                    <a:lumMod val="25000"/>
                  </a:schemeClr>
                </a:solidFill>
                <a:latin typeface="メイリオ" panose="020B0604030504040204" pitchFamily="50" charset="-128"/>
                <a:ea typeface="メイリオ" panose="020B0604030504040204" pitchFamily="50" charset="-128"/>
              </a:endParaRPr>
            </a:p>
          </p:txBody>
        </p:sp>
      </p:grpSp>
      <p:sp>
        <p:nvSpPr>
          <p:cNvPr id="3" name="テキスト ボックス 2">
            <a:extLst>
              <a:ext uri="{FF2B5EF4-FFF2-40B4-BE49-F238E27FC236}">
                <a16:creationId xmlns:a16="http://schemas.microsoft.com/office/drawing/2014/main" id="{E15D1952-61DC-DD9B-7645-75083D57DD33}"/>
              </a:ext>
            </a:extLst>
          </p:cNvPr>
          <p:cNvSpPr txBox="1"/>
          <p:nvPr/>
        </p:nvSpPr>
        <p:spPr>
          <a:xfrm>
            <a:off x="96368" y="17119"/>
            <a:ext cx="4275529" cy="261610"/>
          </a:xfrm>
          <a:prstGeom prst="rect">
            <a:avLst/>
          </a:prstGeom>
          <a:noFill/>
        </p:spPr>
        <p:txBody>
          <a:bodyPr wrap="square" rtlCol="0">
            <a:spAutoFit/>
          </a:bodyPr>
          <a:lstStyle/>
          <a:p>
            <a:r>
              <a:rPr kumimoji="1" lang="ja-JP" altLang="en-US" sz="1100" dirty="0">
                <a:solidFill>
                  <a:schemeClr val="bg1"/>
                </a:solidFill>
                <a:latin typeface="メイリオ" panose="020B0604030504040204" pitchFamily="50" charset="-128"/>
                <a:ea typeface="メイリオ" panose="020B0604030504040204" pitchFamily="50" charset="-128"/>
              </a:rPr>
              <a:t>生涯現役地域づくり環境整備事業（令和○年度開始分）採択団体</a:t>
            </a:r>
          </a:p>
        </p:txBody>
      </p:sp>
      <p:sp>
        <p:nvSpPr>
          <p:cNvPr id="100" name="テキスト ボックス 99">
            <a:extLst>
              <a:ext uri="{FF2B5EF4-FFF2-40B4-BE49-F238E27FC236}">
                <a16:creationId xmlns:a16="http://schemas.microsoft.com/office/drawing/2014/main" id="{02AF8883-19DD-4E19-49D3-37E9918D1960}"/>
              </a:ext>
            </a:extLst>
          </p:cNvPr>
          <p:cNvSpPr txBox="1"/>
          <p:nvPr/>
        </p:nvSpPr>
        <p:spPr>
          <a:xfrm>
            <a:off x="2611783" y="4353333"/>
            <a:ext cx="1031051" cy="261610"/>
          </a:xfrm>
          <a:prstGeom prst="rect">
            <a:avLst/>
          </a:prstGeom>
          <a:noFill/>
        </p:spPr>
        <p:txBody>
          <a:bodyPr wrap="none" rtlCol="0">
            <a:spAutoFit/>
          </a:bodyPr>
          <a:lstStyle/>
          <a:p>
            <a:r>
              <a:rPr kumimoji="1" lang="en-US" altLang="ja-JP" sz="1100" dirty="0">
                <a:latin typeface="メイリオ" panose="020B0604030504040204" pitchFamily="50" charset="-128"/>
                <a:ea typeface="メイリオ" panose="020B0604030504040204" pitchFamily="50" charset="-128"/>
              </a:rPr>
              <a:t>【</a:t>
            </a:r>
            <a:r>
              <a:rPr kumimoji="1" lang="ja-JP" altLang="en-US" sz="1100" dirty="0">
                <a:latin typeface="メイリオ" panose="020B0604030504040204" pitchFamily="50" charset="-128"/>
                <a:ea typeface="メイリオ" panose="020B0604030504040204" pitchFamily="50" charset="-128"/>
              </a:rPr>
              <a:t>重点業種</a:t>
            </a:r>
            <a:r>
              <a:rPr kumimoji="1" lang="en-US" altLang="ja-JP" sz="1100" dirty="0">
                <a:latin typeface="メイリオ" panose="020B0604030504040204" pitchFamily="50" charset="-128"/>
                <a:ea typeface="メイリオ" panose="020B0604030504040204" pitchFamily="50" charset="-128"/>
              </a:rPr>
              <a:t>】</a:t>
            </a:r>
            <a:endParaRPr kumimoji="1" lang="ja-JP" altLang="en-US" sz="1100" dirty="0">
              <a:latin typeface="メイリオ" panose="020B0604030504040204" pitchFamily="50" charset="-128"/>
              <a:ea typeface="メイリオ" panose="020B0604030504040204" pitchFamily="50" charset="-128"/>
            </a:endParaRPr>
          </a:p>
        </p:txBody>
      </p:sp>
      <p:sp>
        <p:nvSpPr>
          <p:cNvPr id="101" name="テキスト ボックス 100">
            <a:extLst>
              <a:ext uri="{FF2B5EF4-FFF2-40B4-BE49-F238E27FC236}">
                <a16:creationId xmlns:a16="http://schemas.microsoft.com/office/drawing/2014/main" id="{50B17D24-9234-54B3-518C-BC5D8D195FAB}"/>
              </a:ext>
            </a:extLst>
          </p:cNvPr>
          <p:cNvSpPr txBox="1"/>
          <p:nvPr/>
        </p:nvSpPr>
        <p:spPr>
          <a:xfrm>
            <a:off x="2749780" y="4536548"/>
            <a:ext cx="2300630" cy="261610"/>
          </a:xfrm>
          <a:prstGeom prst="rect">
            <a:avLst/>
          </a:prstGeom>
          <a:noFill/>
        </p:spPr>
        <p:txBody>
          <a:bodyPr wrap="none" rtlCol="0">
            <a:spAutoFit/>
          </a:bodyPr>
          <a:lstStyle/>
          <a:p>
            <a:r>
              <a:rPr kumimoji="1" lang="ja-JP" altLang="en-US" sz="1100" dirty="0">
                <a:latin typeface="メイリオ" panose="020B0604030504040204" pitchFamily="50" charset="-128"/>
                <a:ea typeface="メイリオ" panose="020B0604030504040204" pitchFamily="50" charset="-128"/>
              </a:rPr>
              <a:t>医療・介護・福祉業種、製造業種</a:t>
            </a:r>
          </a:p>
        </p:txBody>
      </p:sp>
      <p:sp>
        <p:nvSpPr>
          <p:cNvPr id="10" name="テキスト ボックス 9">
            <a:extLst>
              <a:ext uri="{FF2B5EF4-FFF2-40B4-BE49-F238E27FC236}">
                <a16:creationId xmlns:a16="http://schemas.microsoft.com/office/drawing/2014/main" id="{05FC4DF4-5473-5654-6FBA-EA3930F3A320}"/>
              </a:ext>
            </a:extLst>
          </p:cNvPr>
          <p:cNvSpPr txBox="1"/>
          <p:nvPr/>
        </p:nvSpPr>
        <p:spPr>
          <a:xfrm>
            <a:off x="2629016" y="6078421"/>
            <a:ext cx="2018501" cy="261610"/>
          </a:xfrm>
          <a:prstGeom prst="rect">
            <a:avLst/>
          </a:prstGeom>
          <a:noFill/>
        </p:spPr>
        <p:txBody>
          <a:bodyPr wrap="none" rtlCol="0">
            <a:spAutoFit/>
          </a:bodyPr>
          <a:lstStyle/>
          <a:p>
            <a:r>
              <a:rPr kumimoji="1" lang="en-US" altLang="ja-JP" sz="1100" dirty="0">
                <a:latin typeface="メイリオ" panose="020B0604030504040204" pitchFamily="50" charset="-128"/>
                <a:ea typeface="メイリオ" panose="020B0604030504040204" pitchFamily="50" charset="-128"/>
              </a:rPr>
              <a:t>【</a:t>
            </a:r>
            <a:r>
              <a:rPr kumimoji="1" lang="ja-JP" altLang="en-US" sz="1100" dirty="0">
                <a:latin typeface="メイリオ" panose="020B0604030504040204" pitchFamily="50" charset="-128"/>
                <a:ea typeface="メイリオ" panose="020B0604030504040204" pitchFamily="50" charset="-128"/>
              </a:rPr>
              <a:t>民間からの資金調達方法</a:t>
            </a:r>
            <a:r>
              <a:rPr kumimoji="1" lang="en-US" altLang="ja-JP" sz="1100" dirty="0">
                <a:latin typeface="メイリオ" panose="020B0604030504040204" pitchFamily="50" charset="-128"/>
                <a:ea typeface="メイリオ" panose="020B0604030504040204" pitchFamily="50" charset="-128"/>
              </a:rPr>
              <a:t>】</a:t>
            </a:r>
            <a:endParaRPr kumimoji="1" lang="ja-JP" altLang="en-US" sz="1100" dirty="0">
              <a:latin typeface="メイリオ" panose="020B0604030504040204" pitchFamily="50" charset="-128"/>
              <a:ea typeface="メイリオ" panose="020B0604030504040204" pitchFamily="50" charset="-128"/>
            </a:endParaRPr>
          </a:p>
        </p:txBody>
      </p:sp>
      <p:sp>
        <p:nvSpPr>
          <p:cNvPr id="11" name="テキスト ボックス 10">
            <a:extLst>
              <a:ext uri="{FF2B5EF4-FFF2-40B4-BE49-F238E27FC236}">
                <a16:creationId xmlns:a16="http://schemas.microsoft.com/office/drawing/2014/main" id="{9D0A9669-CCB0-C248-EBDE-51312CA037DD}"/>
              </a:ext>
            </a:extLst>
          </p:cNvPr>
          <p:cNvSpPr txBox="1"/>
          <p:nvPr/>
        </p:nvSpPr>
        <p:spPr>
          <a:xfrm>
            <a:off x="2759279" y="6240840"/>
            <a:ext cx="3429144" cy="261610"/>
          </a:xfrm>
          <a:prstGeom prst="rect">
            <a:avLst/>
          </a:prstGeom>
          <a:noFill/>
        </p:spPr>
        <p:txBody>
          <a:bodyPr wrap="none" rtlCol="0">
            <a:spAutoFit/>
          </a:bodyPr>
          <a:lstStyle/>
          <a:p>
            <a:r>
              <a:rPr kumimoji="1" lang="ja-JP" altLang="en-US" sz="1100" dirty="0">
                <a:latin typeface="メイリオ" panose="020B0604030504040204" pitchFamily="50" charset="-128"/>
                <a:ea typeface="メイリオ" panose="020B0604030504040204" pitchFamily="50" charset="-128"/>
              </a:rPr>
              <a:t>市からの出向職員、寄附金、再委託事業の実施　等</a:t>
            </a:r>
          </a:p>
        </p:txBody>
      </p:sp>
      <p:sp>
        <p:nvSpPr>
          <p:cNvPr id="7" name="テキスト ボックス 6">
            <a:extLst>
              <a:ext uri="{FF2B5EF4-FFF2-40B4-BE49-F238E27FC236}">
                <a16:creationId xmlns:a16="http://schemas.microsoft.com/office/drawing/2014/main" id="{6796C30B-372C-71B1-4B42-ADC699951109}"/>
              </a:ext>
            </a:extLst>
          </p:cNvPr>
          <p:cNvSpPr txBox="1"/>
          <p:nvPr/>
        </p:nvSpPr>
        <p:spPr>
          <a:xfrm>
            <a:off x="-1073578" y="63150"/>
            <a:ext cx="877163" cy="369332"/>
          </a:xfrm>
          <a:prstGeom prst="rect">
            <a:avLst/>
          </a:prstGeom>
          <a:noFill/>
          <a:ln>
            <a:solidFill>
              <a:srgbClr val="FF0000"/>
            </a:solidFill>
          </a:ln>
        </p:spPr>
        <p:txBody>
          <a:bodyPr wrap="none" rtlCol="0">
            <a:spAutoFit/>
          </a:bodyPr>
          <a:lstStyle/>
          <a:p>
            <a:r>
              <a:rPr kumimoji="1" lang="ja-JP" altLang="en-US" dirty="0">
                <a:solidFill>
                  <a:srgbClr val="FF0000"/>
                </a:solidFill>
                <a:latin typeface="メイリオ" panose="020B0604030504040204" pitchFamily="50" charset="-128"/>
                <a:ea typeface="メイリオ" panose="020B0604030504040204" pitchFamily="50" charset="-128"/>
              </a:rPr>
              <a:t>記載例</a:t>
            </a:r>
          </a:p>
        </p:txBody>
      </p:sp>
      <p:sp>
        <p:nvSpPr>
          <p:cNvPr id="8" name="テキスト ボックス 7">
            <a:extLst>
              <a:ext uri="{FF2B5EF4-FFF2-40B4-BE49-F238E27FC236}">
                <a16:creationId xmlns:a16="http://schemas.microsoft.com/office/drawing/2014/main" id="{C0B4B1BB-5482-EEED-7B64-AC04172FE974}"/>
              </a:ext>
            </a:extLst>
          </p:cNvPr>
          <p:cNvSpPr txBox="1"/>
          <p:nvPr/>
        </p:nvSpPr>
        <p:spPr>
          <a:xfrm>
            <a:off x="640080" y="1551304"/>
            <a:ext cx="5820421" cy="253916"/>
          </a:xfrm>
          <a:prstGeom prst="rect">
            <a:avLst/>
          </a:prstGeom>
          <a:noFill/>
        </p:spPr>
        <p:txBody>
          <a:bodyPr wrap="square" rtlCol="0">
            <a:spAutoFit/>
          </a:bodyPr>
          <a:lstStyle/>
          <a:p>
            <a:r>
              <a:rPr kumimoji="1" lang="ja-JP" altLang="en-US" sz="1050" dirty="0">
                <a:latin typeface="メイリオ" panose="020B0604030504040204" pitchFamily="50" charset="-128"/>
                <a:ea typeface="メイリオ" panose="020B0604030504040204" pitchFamily="50" charset="-128"/>
              </a:rPr>
              <a:t>（</a:t>
            </a:r>
            <a:r>
              <a:rPr kumimoji="1" lang="en-US" altLang="ja-JP" sz="1050" dirty="0">
                <a:latin typeface="メイリオ" panose="020B0604030504040204" pitchFamily="50" charset="-128"/>
                <a:ea typeface="メイリオ" panose="020B0604030504040204" pitchFamily="50" charset="-128"/>
              </a:rPr>
              <a:t>※1</a:t>
            </a:r>
            <a:r>
              <a:rPr kumimoji="1" lang="ja-JP" altLang="en-US" sz="1050" dirty="0">
                <a:latin typeface="メイリオ" panose="020B0604030504040204" pitchFamily="50" charset="-128"/>
                <a:ea typeface="メイリオ" panose="020B0604030504040204" pitchFamily="50" charset="-128"/>
              </a:rPr>
              <a:t>）令和２年国勢調査より　（</a:t>
            </a:r>
            <a:r>
              <a:rPr kumimoji="1" lang="en-US" altLang="ja-JP" sz="1050" dirty="0">
                <a:latin typeface="メイリオ" panose="020B0604030504040204" pitchFamily="50" charset="-128"/>
                <a:ea typeface="メイリオ" panose="020B0604030504040204" pitchFamily="50" charset="-128"/>
              </a:rPr>
              <a:t>※2</a:t>
            </a:r>
            <a:r>
              <a:rPr kumimoji="1" lang="ja-JP" altLang="en-US" sz="1050" dirty="0">
                <a:latin typeface="メイリオ" panose="020B0604030504040204" pitchFamily="50" charset="-128"/>
                <a:ea typeface="メイリオ" panose="020B0604030504040204" pitchFamily="50" charset="-128"/>
              </a:rPr>
              <a:t>）</a:t>
            </a:r>
            <a:r>
              <a:rPr kumimoji="1" lang="en-US" altLang="ja-JP" sz="1050" dirty="0">
                <a:latin typeface="メイリオ" panose="020B0604030504040204" pitchFamily="50" charset="-128"/>
                <a:ea typeface="メイリオ" panose="020B0604030504040204" pitchFamily="50" charset="-128"/>
              </a:rPr>
              <a:t>65</a:t>
            </a:r>
            <a:r>
              <a:rPr kumimoji="1" lang="ja-JP" altLang="en-US" sz="1050" dirty="0">
                <a:latin typeface="メイリオ" panose="020B0604030504040204" pitchFamily="50" charset="-128"/>
                <a:ea typeface="メイリオ" panose="020B0604030504040204" pitchFamily="50" charset="-128"/>
              </a:rPr>
              <a:t>歳以上の者　（</a:t>
            </a:r>
            <a:r>
              <a:rPr kumimoji="1" lang="en-US" altLang="ja-JP" sz="1050" dirty="0">
                <a:latin typeface="メイリオ" panose="020B0604030504040204" pitchFamily="50" charset="-128"/>
                <a:ea typeface="メイリオ" panose="020B0604030504040204" pitchFamily="50" charset="-128"/>
              </a:rPr>
              <a:t>※3</a:t>
            </a:r>
            <a:r>
              <a:rPr kumimoji="1" lang="ja-JP" altLang="en-US" sz="1050" dirty="0">
                <a:latin typeface="メイリオ" panose="020B0604030504040204" pitchFamily="50" charset="-128"/>
                <a:ea typeface="メイリオ" panose="020B0604030504040204" pitchFamily="50" charset="-128"/>
              </a:rPr>
              <a:t>）高齢者数／人口により算出</a:t>
            </a:r>
            <a:endParaRPr kumimoji="1" lang="en-US" altLang="ja-JP" sz="1050" dirty="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3243118020"/>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Relationships xmlns="http://schemas.openxmlformats.org/package/2006/relationships"><Relationship Id="rId1" Target="itemProps1.xml" Type="http://schemas.openxmlformats.org/officeDocument/2006/relationships/customXmlProps"/></Relationships>
</file>

<file path=customXml/_rels/item2.xml.rels><?xml version="1.0" encoding="UTF-8" standalone="yes"?><Relationships xmlns="http://schemas.openxmlformats.org/package/2006/relationships"><Relationship Id="rId1" Target="itemProps2.xml" Type="http://schemas.openxmlformats.org/officeDocument/2006/relationships/customXmlProps"/></Relationships>
</file>

<file path=customXml/_rels/item3.xml.rels><?xml version="1.0" encoding="UTF-8" standalone="yes"?><Relationships xmlns="http://schemas.openxmlformats.org/package/2006/relationships"><Relationship Id="rId1" Target="itemProps3.xml" Type="http://schemas.openxmlformats.org/officeDocument/2006/relationships/customXmlProps"/></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5A8EF29918D085479330D8941DFBE3EE" ma:contentTypeVersion="15" ma:contentTypeDescription="新しいドキュメントを作成します。" ma:contentTypeScope="" ma:versionID="59a543a8f7e0ae9955bdd358893689eb">
  <xsd:schema xmlns:xsd="http://www.w3.org/2001/XMLSchema" xmlns:xs="http://www.w3.org/2001/XMLSchema" xmlns:p="http://schemas.microsoft.com/office/2006/metadata/properties" xmlns:ns2="4e727b25-4b4a-4b9d-90fa-b88dfbdc7d03" xmlns:ns3="c8886e6d-ca38-4783-ac23-8bd097117a79" targetNamespace="http://schemas.microsoft.com/office/2006/metadata/properties" ma:root="true" ma:fieldsID="bd2637b9db37e8a23b5f7d6fa2570b74" ns2:_="" ns3:_="">
    <xsd:import namespace="4e727b25-4b4a-4b9d-90fa-b88dfbdc7d03"/>
    <xsd:import namespace="c8886e6d-ca38-4783-ac23-8bd097117a79"/>
    <xsd:element name="properties">
      <xsd:complexType>
        <xsd:sequence>
          <xsd:element name="documentManagement">
            <xsd:complexType>
              <xsd:all>
                <xsd:element ref="ns2:Owner" minOccurs="0"/>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3:TaxCatchAll" minOccurs="0"/>
                <xsd:element ref="ns2:MediaServiceDateTaken" minOccurs="0"/>
                <xsd:element ref="ns2:MediaServiceGenerationTime" minOccurs="0"/>
                <xsd:element ref="ns2:MediaServiceEventHashCode" minOccurs="0"/>
                <xsd:element ref="ns2:MediaLengthInSeconds" minOccurs="0"/>
                <xsd:element ref="ns2:MediaServiceOCR" minOccurs="0"/>
                <xsd:element ref="ns2:MediaServiceLocation"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e727b25-4b4a-4b9d-90fa-b88dfbdc7d03" elementFormDefault="qualified">
    <xsd:import namespace="http://schemas.microsoft.com/office/2006/documentManagement/types"/>
    <xsd:import namespace="http://schemas.microsoft.com/office/infopath/2007/PartnerControls"/>
    <xsd:element name="Owner" ma:index="8" nillable="true" ma:displayName="所有者" ma:internalName="Owner">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lcf76f155ced4ddcb4097134ff3c332f" ma:index="14" nillable="true" ma:taxonomy="true" ma:internalName="lcf76f155ced4ddcb4097134ff3c332f" ma:taxonomyFieldName="MediaServiceImageTags" ma:displayName="画像タグ" ma:readOnly="false" ma:fieldId="{5cf76f15-5ced-4ddc-b409-7134ff3c332f}" ma:taxonomyMulti="true" ma:sspId="0347f584-7be2-4218-8e94-402d99aedf0b" ma:termSetId="09814cd3-568e-fe90-9814-8d621ff8fb84" ma:anchorId="fba54fb3-c3e1-fe81-a776-ca4b69148c4d" ma:open="true" ma:isKeyword="false">
      <xsd:complexType>
        <xsd:sequence>
          <xsd:element ref="pc:Terms" minOccurs="0" maxOccurs="1"/>
        </xsd:sequence>
      </xsd:complexType>
    </xsd:element>
    <xsd:element name="MediaServiceDateTaken" ma:index="16" nillable="true" ma:displayName="MediaServiceDateTaken" ma:hidden="true" ma:indexed="true" ma:internalName="MediaServiceDateTaken"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element name="MediaServiceOCR" ma:index="20" nillable="true" ma:displayName="Extracted Text" ma:internalName="MediaServiceOCR" ma:readOnly="true">
      <xsd:simpleType>
        <xsd:restriction base="dms:Note">
          <xsd:maxLength value="255"/>
        </xsd:restriction>
      </xsd:simpleType>
    </xsd:element>
    <xsd:element name="MediaServiceLocation" ma:index="21" nillable="true" ma:displayName="Location" ma:description="" ma:indexed="true" ma:internalName="MediaServiceLocation" ma:readOnly="true">
      <xsd:simpleType>
        <xsd:restriction base="dms:Text"/>
      </xsd:simpleType>
    </xsd:element>
    <xsd:element name="MediaServiceBillingMetadata" ma:index="22"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c8886e6d-ca38-4783-ac23-8bd097117a79" elementFormDefault="qualified">
    <xsd:import namespace="http://schemas.microsoft.com/office/2006/documentManagement/types"/>
    <xsd:import namespace="http://schemas.microsoft.com/office/infopath/2007/PartnerControls"/>
    <xsd:element name="TaxCatchAll" ma:index="15" nillable="true" ma:displayName="Taxonomy Catch All Column" ma:hidden="true" ma:list="{b51635df-102b-480d-9424-d3b8ba443245}" ma:internalName="TaxCatchAll" ma:showField="CatchAllData" ma:web="c8886e6d-ca38-4783-ac23-8bd097117a79">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Owner xmlns="4e727b25-4b4a-4b9d-90fa-b88dfbdc7d03">
      <UserInfo>
        <DisplayName/>
        <AccountId xsi:nil="true"/>
        <AccountType/>
      </UserInfo>
    </Owner>
    <lcf76f155ced4ddcb4097134ff3c332f xmlns="4e727b25-4b4a-4b9d-90fa-b88dfbdc7d03">
      <Terms xmlns="http://schemas.microsoft.com/office/infopath/2007/PartnerControls"/>
    </lcf76f155ced4ddcb4097134ff3c332f>
    <TaxCatchAll xmlns="c8886e6d-ca38-4783-ac23-8bd097117a79" xsi:nil="true"/>
  </documentManagement>
</p:properties>
</file>

<file path=customXml/itemProps1.xml><?xml version="1.0" encoding="utf-8"?>
<ds:datastoreItem xmlns:ds="http://schemas.openxmlformats.org/officeDocument/2006/customXml" ds:itemID="{01259154-82AE-4C4D-A97C-37593B7F48CC}"/>
</file>

<file path=customXml/itemProps2.xml><?xml version="1.0" encoding="utf-8"?>
<ds:datastoreItem xmlns:ds="http://schemas.openxmlformats.org/officeDocument/2006/customXml" ds:itemID="{2307BB20-008D-4E4C-86DF-6D9C79BC7D74}"/>
</file>

<file path=customXml/itemProps3.xml><?xml version="1.0" encoding="utf-8"?>
<ds:datastoreItem xmlns:ds="http://schemas.openxmlformats.org/officeDocument/2006/customXml" ds:itemID="{A629AEA6-C016-4D50-BABC-155469016629}"/>
</file>

<file path=docProps/app.xml><?xml version="1.0" encoding="utf-8"?>
<Properties xmlns="http://schemas.openxmlformats.org/officeDocument/2006/extended-properties" xmlns:vt="http://schemas.openxmlformats.org/officeDocument/2006/docPropsVTypes">
  <Template>Office Theme</Template>
  <Words>1032</Words>
  <PresentationFormat>画面に合わせる (4:3)</PresentationFormat>
  <Paragraphs>124</Paragraphs>
  <Slides>2</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2</vt:i4>
      </vt:variant>
    </vt:vector>
  </HeadingPairs>
  <TitlesOfParts>
    <vt:vector size="7" baseType="lpstr">
      <vt:lpstr>メイリオ</vt:lpstr>
      <vt:lpstr>Arial</vt:lpstr>
      <vt:lpstr>Calibri</vt:lpstr>
      <vt:lpstr>Calibri Light</vt:lpstr>
      <vt:lpstr>Office テーマ</vt:lpstr>
      <vt:lpstr>PowerPoint プレゼンテーション</vt:lpstr>
      <vt:lpstr>PowerPoint プレゼンテーション</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0x0101005A8EF29918D085479330D8941DFBE3EE</vt:lpwstr>
  </property>
</Properties>
</file>