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7"/>
  </p:notesMasterIdLst>
  <p:sldIdLst>
    <p:sldId id="256" r:id="rId5"/>
    <p:sldId id="259" r:id="rId6"/>
  </p:sldIdLst>
  <p:sldSz cx="6911975" cy="106203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6" userDrawn="1">
          <p15:clr>
            <a:srgbClr val="A4A3A4"/>
          </p15:clr>
        </p15:guide>
        <p15:guide id="2" pos="21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CC33"/>
    <a:srgbClr val="CCFFCC"/>
    <a:srgbClr val="FFFFCC"/>
    <a:srgbClr val="FFCCFF"/>
    <a:srgbClr val="FF3300"/>
    <a:srgbClr val="F79646"/>
    <a:srgbClr val="5278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3" autoAdjust="0"/>
  </p:normalViewPr>
  <p:slideViewPr>
    <p:cSldViewPr>
      <p:cViewPr>
        <p:scale>
          <a:sx n="150" d="100"/>
          <a:sy n="150" d="100"/>
        </p:scale>
        <p:origin x="1530" y="108"/>
      </p:cViewPr>
      <p:guideLst>
        <p:guide orient="horz" pos="3346"/>
        <p:guide pos="2177"/>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的場 隆晃(matoba-takaaki)" userId="7b2e6c76-72f8-4f58-b91e-7637187cdca6" providerId="ADAL" clId="{B0C94ADD-8F3B-437C-B680-62170F701251}"/>
    <pc:docChg chg="modSld">
      <pc:chgData name="的場 隆晃(matoba-takaaki)" userId="7b2e6c76-72f8-4f58-b91e-7637187cdca6" providerId="ADAL" clId="{B0C94ADD-8F3B-437C-B680-62170F701251}" dt="2025-01-08T06:57:16.164" v="286" actId="207"/>
      <pc:docMkLst>
        <pc:docMk/>
      </pc:docMkLst>
      <pc:sldChg chg="modSp mod">
        <pc:chgData name="的場 隆晃(matoba-takaaki)" userId="7b2e6c76-72f8-4f58-b91e-7637187cdca6" providerId="ADAL" clId="{B0C94ADD-8F3B-437C-B680-62170F701251}" dt="2025-01-08T06:57:16.164" v="286" actId="207"/>
        <pc:sldMkLst>
          <pc:docMk/>
          <pc:sldMk cId="1781729473" sldId="256"/>
        </pc:sldMkLst>
      </pc:sldChg>
      <pc:sldChg chg="modSp mod">
        <pc:chgData name="的場 隆晃(matoba-takaaki)" userId="7b2e6c76-72f8-4f58-b91e-7637187cdca6" providerId="ADAL" clId="{B0C94ADD-8F3B-437C-B680-62170F701251}" dt="2025-01-08T06:56:27.150" v="285"/>
        <pc:sldMkLst>
          <pc:docMk/>
          <pc:sldMk cId="3535795937" sldId="259"/>
        </pc:sldMkLst>
      </pc:sldChg>
    </pc:docChg>
  </pc:docChgLst>
  <pc:docChgLst>
    <pc:chgData name="森井 顕二(morii-kenji.5p7)" userId="a398ee35-9d11-4900-8d2a-f8e9f49e6aee" providerId="ADAL" clId="{C5B7B8CD-4962-4604-A5F6-71AC68C7BA4B}"/>
    <pc:docChg chg="undo custSel modSld">
      <pc:chgData name="森井 顕二(morii-kenji.5p7)" userId="a398ee35-9d11-4900-8d2a-f8e9f49e6aee" providerId="ADAL" clId="{C5B7B8CD-4962-4604-A5F6-71AC68C7BA4B}" dt="2025-09-24T01:10:51.875" v="309" actId="947"/>
      <pc:docMkLst>
        <pc:docMk/>
      </pc:docMkLst>
      <pc:sldChg chg="modSp mod">
        <pc:chgData name="森井 顕二(morii-kenji.5p7)" userId="a398ee35-9d11-4900-8d2a-f8e9f49e6aee" providerId="ADAL" clId="{C5B7B8CD-4962-4604-A5F6-71AC68C7BA4B}" dt="2025-09-24T01:10:51.875" v="309" actId="947"/>
        <pc:sldMkLst>
          <pc:docMk/>
          <pc:sldMk cId="1781729473" sldId="256"/>
        </pc:sldMkLst>
        <pc:spChg chg="mod">
          <ac:chgData name="森井 顕二(morii-kenji.5p7)" userId="a398ee35-9d11-4900-8d2a-f8e9f49e6aee" providerId="ADAL" clId="{C5B7B8CD-4962-4604-A5F6-71AC68C7BA4B}" dt="2025-09-24T01:10:51.875" v="309" actId="947"/>
          <ac:spMkLst>
            <pc:docMk/>
            <pc:sldMk cId="1781729473" sldId="256"/>
            <ac:spMk id="22"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0DD5BC5F-EF75-435E-AFC4-574195DB9DA2}"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2190750" y="744538"/>
            <a:ext cx="242570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684C12A0-466E-4822-8F0A-A72FA83814D5}" type="slidenum">
              <a:rPr kumimoji="1" lang="ja-JP" altLang="en-US" smtClean="0"/>
              <a:t>‹#›</a:t>
            </a:fld>
            <a:endParaRPr kumimoji="1" lang="ja-JP" altLang="en-US"/>
          </a:p>
        </p:txBody>
      </p:sp>
    </p:spTree>
    <p:extLst>
      <p:ext uri="{BB962C8B-B14F-4D97-AF65-F5344CB8AC3E}">
        <p14:creationId xmlns:p14="http://schemas.microsoft.com/office/powerpoint/2010/main" val="270440689"/>
      </p:ext>
    </p:extLst>
  </p:cSld>
  <p:clrMap bg1="lt1" tx1="dk1" bg2="lt2" tx2="dk2" accent1="accent1" accent2="accent2" accent3="accent3" accent4="accent4" accent5="accent5" accent6="accent6" hlink="hlink" folHlink="folHlink"/>
  <p:notesStyle>
    <a:lvl1pPr marL="0" algn="l" defTabSz="966887" rtl="0" eaLnBrk="1" latinLnBrk="0" hangingPunct="1">
      <a:defRPr kumimoji="1" sz="1269" kern="1200">
        <a:solidFill>
          <a:schemeClr val="tx1"/>
        </a:solidFill>
        <a:latin typeface="+mn-lt"/>
        <a:ea typeface="+mn-ea"/>
        <a:cs typeface="+mn-cs"/>
      </a:defRPr>
    </a:lvl1pPr>
    <a:lvl2pPr marL="483443" algn="l" defTabSz="966887" rtl="0" eaLnBrk="1" latinLnBrk="0" hangingPunct="1">
      <a:defRPr kumimoji="1" sz="1269" kern="1200">
        <a:solidFill>
          <a:schemeClr val="tx1"/>
        </a:solidFill>
        <a:latin typeface="+mn-lt"/>
        <a:ea typeface="+mn-ea"/>
        <a:cs typeface="+mn-cs"/>
      </a:defRPr>
    </a:lvl2pPr>
    <a:lvl3pPr marL="966887" algn="l" defTabSz="966887" rtl="0" eaLnBrk="1" latinLnBrk="0" hangingPunct="1">
      <a:defRPr kumimoji="1" sz="1269" kern="1200">
        <a:solidFill>
          <a:schemeClr val="tx1"/>
        </a:solidFill>
        <a:latin typeface="+mn-lt"/>
        <a:ea typeface="+mn-ea"/>
        <a:cs typeface="+mn-cs"/>
      </a:defRPr>
    </a:lvl3pPr>
    <a:lvl4pPr marL="1450330" algn="l" defTabSz="966887" rtl="0" eaLnBrk="1" latinLnBrk="0" hangingPunct="1">
      <a:defRPr kumimoji="1" sz="1269" kern="1200">
        <a:solidFill>
          <a:schemeClr val="tx1"/>
        </a:solidFill>
        <a:latin typeface="+mn-lt"/>
        <a:ea typeface="+mn-ea"/>
        <a:cs typeface="+mn-cs"/>
      </a:defRPr>
    </a:lvl4pPr>
    <a:lvl5pPr marL="1933773" algn="l" defTabSz="966887" rtl="0" eaLnBrk="1" latinLnBrk="0" hangingPunct="1">
      <a:defRPr kumimoji="1" sz="1269" kern="1200">
        <a:solidFill>
          <a:schemeClr val="tx1"/>
        </a:solidFill>
        <a:latin typeface="+mn-lt"/>
        <a:ea typeface="+mn-ea"/>
        <a:cs typeface="+mn-cs"/>
      </a:defRPr>
    </a:lvl5pPr>
    <a:lvl6pPr marL="2417216" algn="l" defTabSz="966887" rtl="0" eaLnBrk="1" latinLnBrk="0" hangingPunct="1">
      <a:defRPr kumimoji="1" sz="1269" kern="1200">
        <a:solidFill>
          <a:schemeClr val="tx1"/>
        </a:solidFill>
        <a:latin typeface="+mn-lt"/>
        <a:ea typeface="+mn-ea"/>
        <a:cs typeface="+mn-cs"/>
      </a:defRPr>
    </a:lvl6pPr>
    <a:lvl7pPr marL="2900660" algn="l" defTabSz="966887" rtl="0" eaLnBrk="1" latinLnBrk="0" hangingPunct="1">
      <a:defRPr kumimoji="1" sz="1269" kern="1200">
        <a:solidFill>
          <a:schemeClr val="tx1"/>
        </a:solidFill>
        <a:latin typeface="+mn-lt"/>
        <a:ea typeface="+mn-ea"/>
        <a:cs typeface="+mn-cs"/>
      </a:defRPr>
    </a:lvl7pPr>
    <a:lvl8pPr marL="3384103" algn="l" defTabSz="966887" rtl="0" eaLnBrk="1" latinLnBrk="0" hangingPunct="1">
      <a:defRPr kumimoji="1" sz="1269" kern="1200">
        <a:solidFill>
          <a:schemeClr val="tx1"/>
        </a:solidFill>
        <a:latin typeface="+mn-lt"/>
        <a:ea typeface="+mn-ea"/>
        <a:cs typeface="+mn-cs"/>
      </a:defRPr>
    </a:lvl8pPr>
    <a:lvl9pPr marL="3867546" algn="l" defTabSz="966887" rtl="0" eaLnBrk="1" latinLnBrk="0" hangingPunct="1">
      <a:defRPr kumimoji="1" sz="1269"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0750" y="744538"/>
            <a:ext cx="242570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4C12A0-466E-4822-8F0A-A72FA83814D5}" type="slidenum">
              <a:rPr kumimoji="1" lang="ja-JP" altLang="en-US" smtClean="0"/>
              <a:t>1</a:t>
            </a:fld>
            <a:endParaRPr kumimoji="1" lang="ja-JP" altLang="en-US"/>
          </a:p>
        </p:txBody>
      </p:sp>
    </p:spTree>
    <p:extLst>
      <p:ext uri="{BB962C8B-B14F-4D97-AF65-F5344CB8AC3E}">
        <p14:creationId xmlns:p14="http://schemas.microsoft.com/office/powerpoint/2010/main" val="405594444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8398" y="1738104"/>
            <a:ext cx="5875179" cy="3697464"/>
          </a:xfrm>
        </p:spPr>
        <p:txBody>
          <a:bodyPr anchor="b"/>
          <a:lstStyle>
            <a:lvl1pPr algn="ctr">
              <a:defRPr sz="4535"/>
            </a:lvl1pPr>
          </a:lstStyle>
          <a:p>
            <a:r>
              <a:rPr lang="ja-JP" altLang="en-US"/>
              <a:t>マスター タイトルの書式設定</a:t>
            </a:r>
            <a:endParaRPr lang="en-US" dirty="0"/>
          </a:p>
        </p:txBody>
      </p:sp>
      <p:sp>
        <p:nvSpPr>
          <p:cNvPr id="3" name="Subtitle 2"/>
          <p:cNvSpPr>
            <a:spLocks noGrp="1"/>
          </p:cNvSpPr>
          <p:nvPr>
            <p:ph type="subTitle" idx="1"/>
          </p:nvPr>
        </p:nvSpPr>
        <p:spPr>
          <a:xfrm>
            <a:off x="863997" y="5578156"/>
            <a:ext cx="5183981" cy="2564131"/>
          </a:xfrm>
        </p:spPr>
        <p:txBody>
          <a:bodyPr/>
          <a:lstStyle>
            <a:lvl1pPr marL="0" indent="0" algn="ctr">
              <a:buNone/>
              <a:defRPr sz="1814"/>
            </a:lvl1pPr>
            <a:lvl2pPr marL="345597" indent="0" algn="ctr">
              <a:buNone/>
              <a:defRPr sz="1512"/>
            </a:lvl2pPr>
            <a:lvl3pPr marL="691195" indent="0" algn="ctr">
              <a:buNone/>
              <a:defRPr sz="1361"/>
            </a:lvl3pPr>
            <a:lvl4pPr marL="1036792" indent="0" algn="ctr">
              <a:buNone/>
              <a:defRPr sz="1209"/>
            </a:lvl4pPr>
            <a:lvl5pPr marL="1382390" indent="0" algn="ctr">
              <a:buNone/>
              <a:defRPr sz="1209"/>
            </a:lvl5pPr>
            <a:lvl6pPr marL="1727987" indent="0" algn="ctr">
              <a:buNone/>
              <a:defRPr sz="1209"/>
            </a:lvl6pPr>
            <a:lvl7pPr marL="2073585" indent="0" algn="ctr">
              <a:buNone/>
              <a:defRPr sz="1209"/>
            </a:lvl7pPr>
            <a:lvl8pPr marL="2419182" indent="0" algn="ctr">
              <a:buNone/>
              <a:defRPr sz="1209"/>
            </a:lvl8pPr>
            <a:lvl9pPr marL="2764780" indent="0" algn="ctr">
              <a:buNone/>
              <a:defRPr sz="12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587492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47648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6382" y="565437"/>
            <a:ext cx="1490395" cy="90002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5199" y="565437"/>
            <a:ext cx="4384784" cy="90002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7669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37849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1599" y="2647722"/>
            <a:ext cx="5961578" cy="4417780"/>
          </a:xfrm>
        </p:spPr>
        <p:txBody>
          <a:bodyPr anchor="b"/>
          <a:lstStyle>
            <a:lvl1pPr>
              <a:defRPr sz="453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1599" y="7107296"/>
            <a:ext cx="5961578" cy="2323206"/>
          </a:xfrm>
        </p:spPr>
        <p:txBody>
          <a:bodyPr/>
          <a:lstStyle>
            <a:lvl1pPr marL="0" indent="0">
              <a:buNone/>
              <a:defRPr sz="1814">
                <a:solidFill>
                  <a:schemeClr val="tx1"/>
                </a:solidFill>
              </a:defRPr>
            </a:lvl1pPr>
            <a:lvl2pPr marL="345597" indent="0">
              <a:buNone/>
              <a:defRPr sz="1512">
                <a:solidFill>
                  <a:schemeClr val="tx1">
                    <a:tint val="75000"/>
                  </a:schemeClr>
                </a:solidFill>
              </a:defRPr>
            </a:lvl2pPr>
            <a:lvl3pPr marL="691195" indent="0">
              <a:buNone/>
              <a:defRPr sz="1361">
                <a:solidFill>
                  <a:schemeClr val="tx1">
                    <a:tint val="75000"/>
                  </a:schemeClr>
                </a:solidFill>
              </a:defRPr>
            </a:lvl3pPr>
            <a:lvl4pPr marL="1036792" indent="0">
              <a:buNone/>
              <a:defRPr sz="1209">
                <a:solidFill>
                  <a:schemeClr val="tx1">
                    <a:tint val="75000"/>
                  </a:schemeClr>
                </a:solidFill>
              </a:defRPr>
            </a:lvl4pPr>
            <a:lvl5pPr marL="1382390" indent="0">
              <a:buNone/>
              <a:defRPr sz="1209">
                <a:solidFill>
                  <a:schemeClr val="tx1">
                    <a:tint val="75000"/>
                  </a:schemeClr>
                </a:solidFill>
              </a:defRPr>
            </a:lvl5pPr>
            <a:lvl6pPr marL="1727987" indent="0">
              <a:buNone/>
              <a:defRPr sz="1209">
                <a:solidFill>
                  <a:schemeClr val="tx1">
                    <a:tint val="75000"/>
                  </a:schemeClr>
                </a:solidFill>
              </a:defRPr>
            </a:lvl6pPr>
            <a:lvl7pPr marL="2073585" indent="0">
              <a:buNone/>
              <a:defRPr sz="1209">
                <a:solidFill>
                  <a:schemeClr val="tx1">
                    <a:tint val="75000"/>
                  </a:schemeClr>
                </a:solidFill>
              </a:defRPr>
            </a:lvl7pPr>
            <a:lvl8pPr marL="2419182" indent="0">
              <a:buNone/>
              <a:defRPr sz="1209">
                <a:solidFill>
                  <a:schemeClr val="tx1">
                    <a:tint val="75000"/>
                  </a:schemeClr>
                </a:solidFill>
              </a:defRPr>
            </a:lvl8pPr>
            <a:lvl9pPr marL="2764780" indent="0">
              <a:buNone/>
              <a:defRPr sz="12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665553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19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9918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97084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6099" y="565439"/>
            <a:ext cx="5961578" cy="205278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6099" y="2603468"/>
            <a:ext cx="2924089"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4" name="Content Placeholder 3"/>
          <p:cNvSpPr>
            <a:spLocks noGrp="1"/>
          </p:cNvSpPr>
          <p:nvPr>
            <p:ph sz="half" idx="2"/>
          </p:nvPr>
        </p:nvSpPr>
        <p:spPr>
          <a:xfrm>
            <a:off x="476099" y="3879387"/>
            <a:ext cx="2924089"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99188" y="2603468"/>
            <a:ext cx="2938490"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6" name="Content Placeholder 5"/>
          <p:cNvSpPr>
            <a:spLocks noGrp="1"/>
          </p:cNvSpPr>
          <p:nvPr>
            <p:ph sz="quarter" idx="4"/>
          </p:nvPr>
        </p:nvSpPr>
        <p:spPr>
          <a:xfrm>
            <a:off x="3499188" y="3879387"/>
            <a:ext cx="2938490"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2520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92756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38997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Content Placeholder 2"/>
          <p:cNvSpPr>
            <a:spLocks noGrp="1"/>
          </p:cNvSpPr>
          <p:nvPr>
            <p:ph idx="1"/>
          </p:nvPr>
        </p:nvSpPr>
        <p:spPr>
          <a:xfrm>
            <a:off x="2938490" y="1529140"/>
            <a:ext cx="3499187" cy="7547350"/>
          </a:xfrm>
        </p:spPr>
        <p:txBody>
          <a:bodyPr/>
          <a:lstStyle>
            <a:lvl1pPr>
              <a:defRPr sz="2419"/>
            </a:lvl1pPr>
            <a:lvl2pPr>
              <a:defRPr sz="2117"/>
            </a:lvl2pPr>
            <a:lvl3pPr>
              <a:defRPr sz="181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97639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38490" y="1529140"/>
            <a:ext cx="3499187" cy="7547350"/>
          </a:xfrm>
        </p:spPr>
        <p:txBody>
          <a:bodyPr anchor="t"/>
          <a:lstStyle>
            <a:lvl1pPr marL="0" indent="0">
              <a:buNone/>
              <a:defRPr sz="2419"/>
            </a:lvl1pPr>
            <a:lvl2pPr marL="345597" indent="0">
              <a:buNone/>
              <a:defRPr sz="2117"/>
            </a:lvl2pPr>
            <a:lvl3pPr marL="691195" indent="0">
              <a:buNone/>
              <a:defRPr sz="1814"/>
            </a:lvl3pPr>
            <a:lvl4pPr marL="1036792" indent="0">
              <a:buNone/>
              <a:defRPr sz="1512"/>
            </a:lvl4pPr>
            <a:lvl5pPr marL="1382390" indent="0">
              <a:buNone/>
              <a:defRPr sz="1512"/>
            </a:lvl5pPr>
            <a:lvl6pPr marL="1727987" indent="0">
              <a:buNone/>
              <a:defRPr sz="1512"/>
            </a:lvl6pPr>
            <a:lvl7pPr marL="2073585" indent="0">
              <a:buNone/>
              <a:defRPr sz="1512"/>
            </a:lvl7pPr>
            <a:lvl8pPr marL="2419182" indent="0">
              <a:buNone/>
              <a:defRPr sz="1512"/>
            </a:lvl8pPr>
            <a:lvl9pPr marL="2764780" indent="0">
              <a:buNone/>
              <a:defRPr sz="1512"/>
            </a:lvl9pPr>
          </a:lstStyle>
          <a:p>
            <a:r>
              <a:rPr lang="ja-JP" altLang="en-US"/>
              <a:t>図を追加</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26570332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199" y="565439"/>
            <a:ext cx="5961578" cy="205278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199" y="2827183"/>
            <a:ext cx="5961578" cy="673853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5198" y="9843516"/>
            <a:ext cx="1555194" cy="565437"/>
          </a:xfrm>
          <a:prstGeom prst="rect">
            <a:avLst/>
          </a:prstGeom>
        </p:spPr>
        <p:txBody>
          <a:bodyPr vert="horz" lIns="91440" tIns="45720" rIns="91440" bIns="45720" rtlCol="0" anchor="ctr"/>
          <a:lstStyle>
            <a:lvl1pPr algn="l">
              <a:defRPr sz="907">
                <a:solidFill>
                  <a:schemeClr val="tx1">
                    <a:tint val="75000"/>
                  </a:schemeClr>
                </a:solidFill>
              </a:defRPr>
            </a:lvl1p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3"/>
          </p:nvPr>
        </p:nvSpPr>
        <p:spPr>
          <a:xfrm>
            <a:off x="2289592" y="9843516"/>
            <a:ext cx="2332792" cy="565437"/>
          </a:xfrm>
          <a:prstGeom prst="rect">
            <a:avLst/>
          </a:prstGeom>
        </p:spPr>
        <p:txBody>
          <a:bodyPr vert="horz" lIns="91440" tIns="45720" rIns="91440" bIns="45720" rtlCol="0" anchor="ctr"/>
          <a:lstStyle>
            <a:lvl1pPr algn="ctr">
              <a:defRPr sz="907">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81583" y="9843516"/>
            <a:ext cx="1555194" cy="565437"/>
          </a:xfrm>
          <a:prstGeom prst="rect">
            <a:avLst/>
          </a:prstGeom>
        </p:spPr>
        <p:txBody>
          <a:bodyPr vert="horz" lIns="91440" tIns="45720" rIns="91440" bIns="45720" rtlCol="0" anchor="ctr"/>
          <a:lstStyle>
            <a:lvl1pPr algn="r">
              <a:defRPr sz="907">
                <a:solidFill>
                  <a:schemeClr val="tx1">
                    <a:tint val="75000"/>
                  </a:schemeClr>
                </a:solidFill>
              </a:defRPr>
            </a:lvl1p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9431013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691195" rtl="0" eaLnBrk="1" latinLnBrk="0" hangingPunct="1">
        <a:lnSpc>
          <a:spcPct val="90000"/>
        </a:lnSpc>
        <a:spcBef>
          <a:spcPct val="0"/>
        </a:spcBef>
        <a:buNone/>
        <a:defRPr kumimoji="1" sz="3326" kern="1200">
          <a:solidFill>
            <a:schemeClr val="tx1"/>
          </a:solidFill>
          <a:latin typeface="+mj-lt"/>
          <a:ea typeface="+mj-ea"/>
          <a:cs typeface="+mj-cs"/>
        </a:defRPr>
      </a:lvl1pPr>
    </p:titleStyle>
    <p:bodyStyle>
      <a:lvl1pPr marL="172799" indent="-172799" algn="l" defTabSz="691195" rtl="0" eaLnBrk="1" latinLnBrk="0" hangingPunct="1">
        <a:lnSpc>
          <a:spcPct val="90000"/>
        </a:lnSpc>
        <a:spcBef>
          <a:spcPts val="756"/>
        </a:spcBef>
        <a:buFont typeface="Arial" panose="020B0604020202020204" pitchFamily="34" charset="0"/>
        <a:buChar char="•"/>
        <a:defRPr kumimoji="1" sz="2117" kern="1200">
          <a:solidFill>
            <a:schemeClr val="tx1"/>
          </a:solidFill>
          <a:latin typeface="+mn-lt"/>
          <a:ea typeface="+mn-ea"/>
          <a:cs typeface="+mn-cs"/>
        </a:defRPr>
      </a:lvl1pPr>
      <a:lvl2pPr marL="518396" indent="-172799" algn="l" defTabSz="691195" rtl="0" eaLnBrk="1" latinLnBrk="0" hangingPunct="1">
        <a:lnSpc>
          <a:spcPct val="90000"/>
        </a:lnSpc>
        <a:spcBef>
          <a:spcPts val="378"/>
        </a:spcBef>
        <a:buFont typeface="Arial" panose="020B0604020202020204" pitchFamily="34" charset="0"/>
        <a:buChar char="•"/>
        <a:defRPr kumimoji="1" sz="1814" kern="1200">
          <a:solidFill>
            <a:schemeClr val="tx1"/>
          </a:solidFill>
          <a:latin typeface="+mn-lt"/>
          <a:ea typeface="+mn-ea"/>
          <a:cs typeface="+mn-cs"/>
        </a:defRPr>
      </a:lvl2pPr>
      <a:lvl3pPr marL="863994" indent="-172799" algn="l" defTabSz="691195" rtl="0" eaLnBrk="1" latinLnBrk="0" hangingPunct="1">
        <a:lnSpc>
          <a:spcPct val="90000"/>
        </a:lnSpc>
        <a:spcBef>
          <a:spcPts val="378"/>
        </a:spcBef>
        <a:buFont typeface="Arial" panose="020B0604020202020204" pitchFamily="34" charset="0"/>
        <a:buChar char="•"/>
        <a:defRPr kumimoji="1" sz="1512" kern="1200">
          <a:solidFill>
            <a:schemeClr val="tx1"/>
          </a:solidFill>
          <a:latin typeface="+mn-lt"/>
          <a:ea typeface="+mn-ea"/>
          <a:cs typeface="+mn-cs"/>
        </a:defRPr>
      </a:lvl3pPr>
      <a:lvl4pPr marL="120959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4pPr>
      <a:lvl5pPr marL="155518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5pPr>
      <a:lvl6pPr marL="1900786"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6pPr>
      <a:lvl7pPr marL="2246384"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7pPr>
      <a:lvl8pPr marL="259198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8pPr>
      <a:lvl9pPr marL="293757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9pPr>
    </p:bodyStyle>
    <p:otherStyle>
      <a:defPPr>
        <a:defRPr lang="en-US"/>
      </a:defPPr>
      <a:lvl1pPr marL="0" algn="l" defTabSz="691195" rtl="0" eaLnBrk="1" latinLnBrk="0" hangingPunct="1">
        <a:defRPr kumimoji="1" sz="1361" kern="1200">
          <a:solidFill>
            <a:schemeClr val="tx1"/>
          </a:solidFill>
          <a:latin typeface="+mn-lt"/>
          <a:ea typeface="+mn-ea"/>
          <a:cs typeface="+mn-cs"/>
        </a:defRPr>
      </a:lvl1pPr>
      <a:lvl2pPr marL="345597" algn="l" defTabSz="691195" rtl="0" eaLnBrk="1" latinLnBrk="0" hangingPunct="1">
        <a:defRPr kumimoji="1" sz="1361" kern="1200">
          <a:solidFill>
            <a:schemeClr val="tx1"/>
          </a:solidFill>
          <a:latin typeface="+mn-lt"/>
          <a:ea typeface="+mn-ea"/>
          <a:cs typeface="+mn-cs"/>
        </a:defRPr>
      </a:lvl2pPr>
      <a:lvl3pPr marL="691195" algn="l" defTabSz="691195" rtl="0" eaLnBrk="1" latinLnBrk="0" hangingPunct="1">
        <a:defRPr kumimoji="1" sz="1361" kern="1200">
          <a:solidFill>
            <a:schemeClr val="tx1"/>
          </a:solidFill>
          <a:latin typeface="+mn-lt"/>
          <a:ea typeface="+mn-ea"/>
          <a:cs typeface="+mn-cs"/>
        </a:defRPr>
      </a:lvl3pPr>
      <a:lvl4pPr marL="1036792" algn="l" defTabSz="691195" rtl="0" eaLnBrk="1" latinLnBrk="0" hangingPunct="1">
        <a:defRPr kumimoji="1" sz="1361" kern="1200">
          <a:solidFill>
            <a:schemeClr val="tx1"/>
          </a:solidFill>
          <a:latin typeface="+mn-lt"/>
          <a:ea typeface="+mn-ea"/>
          <a:cs typeface="+mn-cs"/>
        </a:defRPr>
      </a:lvl4pPr>
      <a:lvl5pPr marL="1382390" algn="l" defTabSz="691195" rtl="0" eaLnBrk="1" latinLnBrk="0" hangingPunct="1">
        <a:defRPr kumimoji="1" sz="1361" kern="1200">
          <a:solidFill>
            <a:schemeClr val="tx1"/>
          </a:solidFill>
          <a:latin typeface="+mn-lt"/>
          <a:ea typeface="+mn-ea"/>
          <a:cs typeface="+mn-cs"/>
        </a:defRPr>
      </a:lvl5pPr>
      <a:lvl6pPr marL="1727987" algn="l" defTabSz="691195" rtl="0" eaLnBrk="1" latinLnBrk="0" hangingPunct="1">
        <a:defRPr kumimoji="1" sz="1361" kern="1200">
          <a:solidFill>
            <a:schemeClr val="tx1"/>
          </a:solidFill>
          <a:latin typeface="+mn-lt"/>
          <a:ea typeface="+mn-ea"/>
          <a:cs typeface="+mn-cs"/>
        </a:defRPr>
      </a:lvl6pPr>
      <a:lvl7pPr marL="2073585" algn="l" defTabSz="691195" rtl="0" eaLnBrk="1" latinLnBrk="0" hangingPunct="1">
        <a:defRPr kumimoji="1" sz="1361" kern="1200">
          <a:solidFill>
            <a:schemeClr val="tx1"/>
          </a:solidFill>
          <a:latin typeface="+mn-lt"/>
          <a:ea typeface="+mn-ea"/>
          <a:cs typeface="+mn-cs"/>
        </a:defRPr>
      </a:lvl7pPr>
      <a:lvl8pPr marL="2419182" algn="l" defTabSz="691195" rtl="0" eaLnBrk="1" latinLnBrk="0" hangingPunct="1">
        <a:defRPr kumimoji="1" sz="1361" kern="1200">
          <a:solidFill>
            <a:schemeClr val="tx1"/>
          </a:solidFill>
          <a:latin typeface="+mn-lt"/>
          <a:ea typeface="+mn-ea"/>
          <a:cs typeface="+mn-cs"/>
        </a:defRPr>
      </a:lvl8pPr>
      <a:lvl9pPr marL="2764780" algn="l" defTabSz="691195" rtl="0" eaLnBrk="1" latinLnBrk="0" hangingPunct="1">
        <a:defRPr kumimoji="1" sz="136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6280CBCF-C063-04B4-28AD-ED5AC8DE790C}"/>
              </a:ext>
            </a:extLst>
          </p:cNvPr>
          <p:cNvGrpSpPr/>
          <p:nvPr/>
        </p:nvGrpSpPr>
        <p:grpSpPr>
          <a:xfrm>
            <a:off x="0" y="141787"/>
            <a:ext cx="7053288" cy="10357463"/>
            <a:chOff x="0" y="141787"/>
            <a:chExt cx="7053288" cy="10357463"/>
          </a:xfrm>
        </p:grpSpPr>
        <p:sp>
          <p:nvSpPr>
            <p:cNvPr id="3" name="楕円 2"/>
            <p:cNvSpPr/>
            <p:nvPr/>
          </p:nvSpPr>
          <p:spPr>
            <a:xfrm>
              <a:off x="274402" y="141787"/>
              <a:ext cx="5821087" cy="576305"/>
            </a:xfrm>
            <a:prstGeom prst="ellipse">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19" name="正方形/長方形 18"/>
            <p:cNvSpPr/>
            <p:nvPr/>
          </p:nvSpPr>
          <p:spPr>
            <a:xfrm>
              <a:off x="81517" y="181917"/>
              <a:ext cx="6453940" cy="663774"/>
            </a:xfrm>
            <a:prstGeom prst="rect">
              <a:avLst/>
            </a:prstGeom>
            <a:noFill/>
          </p:spPr>
          <p:txBody>
            <a:bodyPr wrap="square" lIns="92160" tIns="46080" rIns="92160" bIns="46080">
              <a:spAutoFit/>
            </a:bodyPr>
            <a:lstStyle/>
            <a:p>
              <a:pPr algn="ctr"/>
              <a:r>
                <a:rPr lang="ja-JP" altLang="en-US" sz="3628" dirty="0">
                  <a:ln w="18415" cmpd="sng">
                    <a:solidFill>
                      <a:srgbClr val="FF0000"/>
                    </a:solidFill>
                    <a:prstDash val="solid"/>
                  </a:ln>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ハラスメントは許しません！</a:t>
              </a:r>
            </a:p>
          </p:txBody>
        </p:sp>
        <p:sp>
          <p:nvSpPr>
            <p:cNvPr id="22" name="テキスト ボックス 21"/>
            <p:cNvSpPr txBox="1"/>
            <p:nvPr/>
          </p:nvSpPr>
          <p:spPr>
            <a:xfrm>
              <a:off x="103312" y="1274564"/>
              <a:ext cx="6697077" cy="1116459"/>
            </a:xfrm>
            <a:prstGeom prst="rect">
              <a:avLst/>
            </a:prstGeom>
            <a:noFill/>
            <a:effectLst>
              <a:glow rad="127000">
                <a:schemeClr val="accent1">
                  <a:alpha val="99000"/>
                </a:schemeClr>
              </a:glow>
            </a:effectLst>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性的な内容の言動は</a:t>
              </a:r>
              <a:r>
                <a:rPr lang="ja-JP" altLang="en-US" sz="1109" u="sng" dirty="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、妊娠・出産・育児休業等に関する否定的な言動は</a:t>
              </a:r>
              <a:r>
                <a:rPr lang="ja-JP" altLang="en-US" sz="1109" u="sng"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マタハラ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、優越的な関係を背景とした言動で、業務上必要かつ相当な範囲を超え、労働者の就業環境が害されるものは</a:t>
              </a:r>
              <a:r>
                <a:rPr lang="ja-JP" altLang="en-US" sz="1109" u="sng"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パワハラ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になり得ます</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（介護休業等の制度又は措置に関する否定的な言動もハラスメントになり得ます）</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このような言動については職場の同僚へはもちろん、</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他社の労働者や就職活動中の学生等の求職者、労働者以外の者（フリーランス、インターンシップを行う者、教育実習生等）</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に対しても行わないよう注意しましょう。</a:t>
              </a:r>
              <a:endParaRPr lang="ja-JP" altLang="en-US" sz="141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四角形吹き出し 6"/>
            <p:cNvSpPr/>
            <p:nvPr/>
          </p:nvSpPr>
          <p:spPr>
            <a:xfrm>
              <a:off x="818922" y="9578071"/>
              <a:ext cx="5898279" cy="823000"/>
            </a:xfrm>
            <a:prstGeom prst="wedgeRectCallout">
              <a:avLst>
                <a:gd name="adj1" fmla="val -52925"/>
                <a:gd name="adj2" fmla="val 13617"/>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休業等の制度利用のためには、業務配分の見直し等が必要な場合がありますので、早めに上司等に相談して下さい。</a:t>
              </a:r>
              <a:endParaRPr lang="en-US" altLang="ja-JP"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また、気持ちよく制度を利用するためにも、日頃から業務に携わる社員とのコミュニケーションを図ることを大切にしましょう。</a:t>
              </a: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84" y="9572307"/>
              <a:ext cx="683950" cy="926943"/>
            </a:xfrm>
            <a:prstGeom prst="rect">
              <a:avLst/>
            </a:prstGeom>
          </p:spPr>
        </p:pic>
        <p:grpSp>
          <p:nvGrpSpPr>
            <p:cNvPr id="33" name="グループ化 32"/>
            <p:cNvGrpSpPr/>
            <p:nvPr/>
          </p:nvGrpSpPr>
          <p:grpSpPr>
            <a:xfrm>
              <a:off x="10032" y="4871478"/>
              <a:ext cx="6953662" cy="674762"/>
              <a:chOff x="21985" y="6249917"/>
              <a:chExt cx="6899361" cy="669493"/>
            </a:xfrm>
          </p:grpSpPr>
          <p:sp>
            <p:nvSpPr>
              <p:cNvPr id="2" name="正方形/長方形 1"/>
              <p:cNvSpPr/>
              <p:nvPr/>
            </p:nvSpPr>
            <p:spPr>
              <a:xfrm>
                <a:off x="40674" y="6249917"/>
                <a:ext cx="6801346" cy="669493"/>
              </a:xfrm>
              <a:prstGeom prst="rect">
                <a:avLst/>
              </a:prstGeom>
              <a:solidFill>
                <a:srgbClr val="FFFFCC"/>
              </a:solidFill>
              <a:ln w="47625" cmpd="dbl">
                <a:solidFill>
                  <a:srgbClr val="FF0000"/>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109"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21985" y="6310234"/>
                <a:ext cx="6899361" cy="600164"/>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ハラスメントをしたことが確認された場合は、就業規則に基づき、懲戒処分の対象となることがあります。その場合、①行為の具体的態様（時間・場所（職場か否か）・内容・程度）、②当事者同士の関係（職位）③被害者の対応（告訴等）・心情等を総合的に判断し、処分を決定します。　　　</a:t>
                </a:r>
              </a:p>
            </p:txBody>
          </p:sp>
        </p:grpSp>
        <p:grpSp>
          <p:nvGrpSpPr>
            <p:cNvPr id="45" name="グループ化 44"/>
            <p:cNvGrpSpPr/>
            <p:nvPr/>
          </p:nvGrpSpPr>
          <p:grpSpPr>
            <a:xfrm>
              <a:off x="0" y="5835730"/>
              <a:ext cx="6909034" cy="3538989"/>
              <a:chOff x="-11973" y="7153149"/>
              <a:chExt cx="6855082" cy="1845077"/>
            </a:xfrm>
          </p:grpSpPr>
          <p:sp>
            <p:nvSpPr>
              <p:cNvPr id="28" name="正方形/長方形 27"/>
              <p:cNvSpPr/>
              <p:nvPr/>
            </p:nvSpPr>
            <p:spPr>
              <a:xfrm>
                <a:off x="-11973" y="7153149"/>
                <a:ext cx="6855082" cy="184507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1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1416547" y="7188164"/>
                <a:ext cx="4287882" cy="202014"/>
              </a:xfrm>
              <a:prstGeom prst="rect">
                <a:avLst/>
              </a:prstGeom>
              <a:noFill/>
            </p:spPr>
            <p:txBody>
              <a:bodyPr wrap="square" rtlCol="0">
                <a:spAutoFit/>
              </a:bodyPr>
              <a:lstStyle/>
              <a:p>
                <a:r>
                  <a:rPr lang="ja-JP" altLang="en-US"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rPr>
                  <a:t>ハラスメントで悩んでいませんか？</a:t>
                </a:r>
                <a:endParaRPr lang="en-US" altLang="ja-JP"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6" name="円形吹き出し 45"/>
            <p:cNvSpPr/>
            <p:nvPr/>
          </p:nvSpPr>
          <p:spPr>
            <a:xfrm>
              <a:off x="6203692" y="160225"/>
              <a:ext cx="651915" cy="400711"/>
            </a:xfrm>
            <a:prstGeom prst="wedgeEllipseCallout">
              <a:avLst>
                <a:gd name="adj1" fmla="val -55094"/>
                <a:gd name="adj2" fmla="val 47302"/>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47" name="テキスト ボックス 46"/>
            <p:cNvSpPr txBox="1"/>
            <p:nvPr/>
          </p:nvSpPr>
          <p:spPr>
            <a:xfrm>
              <a:off x="6037292" y="218053"/>
              <a:ext cx="1015996" cy="310199"/>
            </a:xfrm>
            <a:prstGeom prst="rect">
              <a:avLst/>
            </a:prstGeom>
            <a:noFill/>
          </p:spPr>
          <p:txBody>
            <a:bodyPr wrap="square" rtlCol="0">
              <a:spAutoFit/>
            </a:bodyPr>
            <a:lstStyle/>
            <a:p>
              <a:pPr algn="ctr"/>
              <a:r>
                <a:rPr lang="en-US" altLang="ja-JP" sz="706" b="1" dirty="0">
                  <a:solidFill>
                    <a:schemeClr val="bg1"/>
                  </a:solidFill>
                  <a:latin typeface="メイリオ" panose="020B0604030504040204" pitchFamily="50" charset="-128"/>
                  <a:ea typeface="メイリオ" panose="020B0604030504040204" pitchFamily="50" charset="-128"/>
                </a:rPr>
                <a:t>NO!</a:t>
              </a:r>
            </a:p>
            <a:p>
              <a:pPr algn="ctr"/>
              <a:r>
                <a:rPr lang="ja-JP" altLang="en-US" sz="706" b="1" dirty="0">
                  <a:solidFill>
                    <a:schemeClr val="bg1"/>
                  </a:solidFill>
                  <a:latin typeface="メイリオ" panose="020B0604030504040204" pitchFamily="50" charset="-128"/>
                  <a:ea typeface="メイリオ" panose="020B0604030504040204" pitchFamily="50" charset="-128"/>
                </a:rPr>
                <a:t>ハラスメント</a:t>
              </a:r>
            </a:p>
          </p:txBody>
        </p:sp>
        <p:grpSp>
          <p:nvGrpSpPr>
            <p:cNvPr id="50" name="グループ化 49"/>
            <p:cNvGrpSpPr/>
            <p:nvPr/>
          </p:nvGrpSpPr>
          <p:grpSpPr>
            <a:xfrm>
              <a:off x="407848" y="936520"/>
              <a:ext cx="6154988" cy="341219"/>
              <a:chOff x="756556" y="483738"/>
              <a:chExt cx="6106924" cy="338554"/>
            </a:xfrm>
          </p:grpSpPr>
          <p:sp>
            <p:nvSpPr>
              <p:cNvPr id="5" name="テキスト ボックス 4"/>
              <p:cNvSpPr txBox="1"/>
              <p:nvPr/>
            </p:nvSpPr>
            <p:spPr>
              <a:xfrm>
                <a:off x="756556" y="483738"/>
                <a:ext cx="6106924" cy="338554"/>
              </a:xfrm>
              <a:prstGeom prst="rect">
                <a:avLst/>
              </a:prstGeom>
              <a:noFill/>
            </p:spPr>
            <p:txBody>
              <a:bodyPr wrap="square" rtlCol="0">
                <a:spAutoFit/>
              </a:bodyPr>
              <a:lstStyle/>
              <a:p>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（事業所の名称）</a:t>
                </a:r>
                <a:r>
                  <a:rPr lang="ja-JP" altLang="en-US" sz="1008"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（代表者職・氏名）</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u="sng" dirty="0"/>
                  <a:t>　　　　</a:t>
                </a:r>
              </a:p>
            </p:txBody>
          </p:sp>
          <p:cxnSp>
            <p:nvCxnSpPr>
              <p:cNvPr id="49" name="直線コネクタ 48"/>
              <p:cNvCxnSpPr/>
              <p:nvPr/>
            </p:nvCxnSpPr>
            <p:spPr>
              <a:xfrm>
                <a:off x="836712" y="740189"/>
                <a:ext cx="57951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グループ化 53"/>
            <p:cNvGrpSpPr/>
            <p:nvPr/>
          </p:nvGrpSpPr>
          <p:grpSpPr>
            <a:xfrm>
              <a:off x="96084" y="6596185"/>
              <a:ext cx="6746738" cy="823229"/>
              <a:chOff x="70280" y="7454231"/>
              <a:chExt cx="6694053" cy="657669"/>
            </a:xfrm>
          </p:grpSpPr>
          <p:sp>
            <p:nvSpPr>
              <p:cNvPr id="51" name="正方形/長方形 50"/>
              <p:cNvSpPr/>
              <p:nvPr/>
            </p:nvSpPr>
            <p:spPr>
              <a:xfrm>
                <a:off x="70280" y="7454231"/>
                <a:ext cx="6694053" cy="657669"/>
              </a:xfrm>
              <a:prstGeom prst="rect">
                <a:avLst/>
              </a:prstGeom>
              <a:solidFill>
                <a:schemeClr val="bg1"/>
              </a:solidFill>
              <a:ln>
                <a:noFill/>
              </a:ln>
              <a:effectLst>
                <a:innerShdw blurRad="63500" dist="50800" dir="2700000">
                  <a:prstClr val="black">
                    <a:alpha val="57000"/>
                  </a:prstClr>
                </a:innerShdw>
                <a:reflection stA="45000" endPos="1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dirty="0"/>
              </a:p>
            </p:txBody>
          </p:sp>
          <p:sp>
            <p:nvSpPr>
              <p:cNvPr id="52" name="テキスト ボックス 51"/>
              <p:cNvSpPr txBox="1"/>
              <p:nvPr/>
            </p:nvSpPr>
            <p:spPr>
              <a:xfrm>
                <a:off x="83964" y="7679414"/>
                <a:ext cx="938887"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相談窓口</a:t>
                </a:r>
              </a:p>
            </p:txBody>
          </p:sp>
          <p:sp>
            <p:nvSpPr>
              <p:cNvPr id="53" name="テキスト ボックス 52"/>
              <p:cNvSpPr txBox="1"/>
              <p:nvPr/>
            </p:nvSpPr>
            <p:spPr>
              <a:xfrm>
                <a:off x="3135021" y="7667651"/>
                <a:ext cx="803806"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連絡先</a:t>
                </a:r>
              </a:p>
            </p:txBody>
          </p:sp>
        </p:grpSp>
        <p:grpSp>
          <p:nvGrpSpPr>
            <p:cNvPr id="62" name="グループ化 61"/>
            <p:cNvGrpSpPr/>
            <p:nvPr/>
          </p:nvGrpSpPr>
          <p:grpSpPr>
            <a:xfrm>
              <a:off x="11450" y="2213843"/>
              <a:ext cx="6917408" cy="2529399"/>
              <a:chOff x="-2858" y="1680499"/>
              <a:chExt cx="6863391" cy="2509647"/>
            </a:xfrm>
          </p:grpSpPr>
          <p:grpSp>
            <p:nvGrpSpPr>
              <p:cNvPr id="58" name="グループ化 57"/>
              <p:cNvGrpSpPr/>
              <p:nvPr/>
            </p:nvGrpSpPr>
            <p:grpSpPr>
              <a:xfrm>
                <a:off x="-2858" y="1680499"/>
                <a:ext cx="6863391" cy="2509647"/>
                <a:chOff x="-6406" y="1332533"/>
                <a:chExt cx="6863391" cy="2509647"/>
              </a:xfrm>
            </p:grpSpPr>
            <p:grpSp>
              <p:nvGrpSpPr>
                <p:cNvPr id="42" name="グループ化 41"/>
                <p:cNvGrpSpPr/>
                <p:nvPr/>
              </p:nvGrpSpPr>
              <p:grpSpPr>
                <a:xfrm>
                  <a:off x="4625638" y="1332533"/>
                  <a:ext cx="2231347" cy="2509647"/>
                  <a:chOff x="4664011" y="1279943"/>
                  <a:chExt cx="2231347" cy="2509647"/>
                </a:xfrm>
              </p:grpSpPr>
              <p:sp>
                <p:nvSpPr>
                  <p:cNvPr id="6" name="正方形/長方形 5"/>
                  <p:cNvSpPr/>
                  <p:nvPr/>
                </p:nvSpPr>
                <p:spPr>
                  <a:xfrm>
                    <a:off x="4664011" y="1475016"/>
                    <a:ext cx="2169302" cy="391866"/>
                  </a:xfrm>
                  <a:prstGeom prst="rect">
                    <a:avLst/>
                  </a:prstGeom>
                  <a:solidFill>
                    <a:schemeClr val="accent6">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　</a:t>
                    </a:r>
                  </a:p>
                </p:txBody>
              </p:sp>
              <p:pic>
                <p:nvPicPr>
                  <p:cNvPr id="18" name="図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3623" y="1279943"/>
                    <a:ext cx="642327" cy="604590"/>
                  </a:xfrm>
                  <a:prstGeom prst="rect">
                    <a:avLst/>
                  </a:prstGeom>
                </p:spPr>
              </p:pic>
              <p:sp>
                <p:nvSpPr>
                  <p:cNvPr id="25" name="正方形/長方形 24"/>
                  <p:cNvSpPr/>
                  <p:nvPr/>
                </p:nvSpPr>
                <p:spPr>
                  <a:xfrm>
                    <a:off x="4665517" y="1870616"/>
                    <a:ext cx="2157163" cy="1872000"/>
                  </a:xfrm>
                  <a:prstGeom prst="rect">
                    <a:avLst/>
                  </a:prstGeom>
                  <a:solidFill>
                    <a:schemeClr val="accent6">
                      <a:lumMod val="20000"/>
                      <a:lumOff val="80000"/>
                    </a:schemeClr>
                  </a:solidFill>
                  <a:ln>
                    <a:solidFill>
                      <a:schemeClr val="accent6">
                        <a:lumMod val="20000"/>
                        <a:lumOff val="8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4887462" y="1688045"/>
                    <a:ext cx="1521269" cy="230832"/>
                  </a:xfrm>
                  <a:prstGeom prst="rect">
                    <a:avLst/>
                  </a:prstGeom>
                  <a:noFill/>
                </p:spPr>
                <p:txBody>
                  <a:bodyPr wrap="square" rtlCol="0">
                    <a:spAutoFit/>
                  </a:bodyPr>
                  <a:lstStyle/>
                  <a:p>
                    <a:r>
                      <a:rPr lang="ja-JP" altLang="en-US" sz="907"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a:t>
                    </a:r>
                  </a:p>
                </p:txBody>
              </p:sp>
              <p:sp>
                <p:nvSpPr>
                  <p:cNvPr id="14" name="テキスト ボックス 13"/>
                  <p:cNvSpPr txBox="1"/>
                  <p:nvPr/>
                </p:nvSpPr>
                <p:spPr>
                  <a:xfrm>
                    <a:off x="4665191" y="1919847"/>
                    <a:ext cx="2230167"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・物を投げつけられ、身体に当たった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・同僚の前で、上司から無能扱いする言葉を受けた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・先輩・上司に挨拶しても、無視され、挨拶してくれない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・一人ではできない量の仕事を押しつけられる</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・他の部署に異動させられ、仕事を何も与えられない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44" name="グループ化 43"/>
                <p:cNvGrpSpPr/>
                <p:nvPr/>
              </p:nvGrpSpPr>
              <p:grpSpPr>
                <a:xfrm>
                  <a:off x="2245239" y="1457483"/>
                  <a:ext cx="2525843" cy="2368496"/>
                  <a:chOff x="2253861" y="1404541"/>
                  <a:chExt cx="2525843" cy="2368496"/>
                </a:xfrm>
              </p:grpSpPr>
              <p:sp>
                <p:nvSpPr>
                  <p:cNvPr id="9" name="正方形/長方形 8"/>
                  <p:cNvSpPr/>
                  <p:nvPr/>
                </p:nvSpPr>
                <p:spPr>
                  <a:xfrm>
                    <a:off x="2285570" y="1485649"/>
                    <a:ext cx="2308835" cy="391866"/>
                  </a:xfrm>
                  <a:prstGeom prst="rect">
                    <a:avLst/>
                  </a:prstGeom>
                  <a:solidFill>
                    <a:srgbClr val="FF6600"/>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2309899" y="1877844"/>
                    <a:ext cx="2270391" cy="1872000"/>
                  </a:xfrm>
                  <a:prstGeom prst="rect">
                    <a:avLst/>
                  </a:prstGeom>
                  <a:solidFill>
                    <a:schemeClr val="accent4">
                      <a:lumMod val="20000"/>
                      <a:lumOff val="80000"/>
                    </a:schemeClr>
                  </a:solidFill>
                  <a:ln>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61193" y="1404541"/>
                    <a:ext cx="587484" cy="487684"/>
                  </a:xfrm>
                  <a:prstGeom prst="rect">
                    <a:avLst/>
                  </a:prstGeom>
                </p:spPr>
              </p:pic>
              <p:sp>
                <p:nvSpPr>
                  <p:cNvPr id="31" name="テキスト ボックス 30"/>
                  <p:cNvSpPr txBox="1"/>
                  <p:nvPr/>
                </p:nvSpPr>
                <p:spPr>
                  <a:xfrm>
                    <a:off x="2253861" y="1699121"/>
                    <a:ext cx="2525843" cy="230832"/>
                  </a:xfrm>
                  <a:prstGeom prst="rect">
                    <a:avLst/>
                  </a:prstGeom>
                  <a:noFill/>
                </p:spPr>
                <p:txBody>
                  <a:bodyPr wrap="square" rtlCol="0">
                    <a:spAutoFit/>
                  </a:bodyPr>
                  <a:lstStyle/>
                  <a:p>
                    <a:r>
                      <a:rPr lang="ja-JP" altLang="en-US" sz="907" spc="-15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（妊娠・出産・育児休暇等に関するハラスメント）</a:t>
                    </a:r>
                  </a:p>
                </p:txBody>
              </p:sp>
              <p:sp>
                <p:nvSpPr>
                  <p:cNvPr id="10" name="テキスト ボックス 9"/>
                  <p:cNvSpPr txBox="1"/>
                  <p:nvPr/>
                </p:nvSpPr>
                <p:spPr>
                  <a:xfrm>
                    <a:off x="2295597" y="1903294"/>
                    <a:ext cx="2279365"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・上司に妊娠を報告したら、「他の人を雇うので辞めてもらう」と言われた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・育休の取得について、上司に相談したら、「男のくせにありえない」と言われた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・育児短時間勤務をしていたら、同僚から「まわりは迷惑している」と何度も言われ、精神的に非常に苦痛を感じている　等</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8" name="グループ化 37"/>
                <p:cNvGrpSpPr/>
                <p:nvPr/>
              </p:nvGrpSpPr>
              <p:grpSpPr>
                <a:xfrm>
                  <a:off x="-6406" y="1469201"/>
                  <a:ext cx="2392934" cy="2337528"/>
                  <a:chOff x="-8804" y="1404624"/>
                  <a:chExt cx="2392934" cy="2337528"/>
                </a:xfrm>
              </p:grpSpPr>
              <p:grpSp>
                <p:nvGrpSpPr>
                  <p:cNvPr id="37" name="グループ化 36"/>
                  <p:cNvGrpSpPr/>
                  <p:nvPr/>
                </p:nvGrpSpPr>
                <p:grpSpPr>
                  <a:xfrm>
                    <a:off x="34970" y="1404624"/>
                    <a:ext cx="2349160" cy="2337528"/>
                    <a:chOff x="34970" y="1404624"/>
                    <a:chExt cx="2349160" cy="2337528"/>
                  </a:xfrm>
                </p:grpSpPr>
                <p:sp>
                  <p:nvSpPr>
                    <p:cNvPr id="16" name="正方形/長方形 15"/>
                    <p:cNvSpPr/>
                    <p:nvPr/>
                  </p:nvSpPr>
                  <p:spPr>
                    <a:xfrm>
                      <a:off x="34970" y="1476780"/>
                      <a:ext cx="2207002" cy="391866"/>
                    </a:xfrm>
                    <a:prstGeom prst="rect">
                      <a:avLst/>
                    </a:prstGeom>
                    <a:solidFill>
                      <a:schemeClr val="accent1">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34971" y="1870152"/>
                      <a:ext cx="2207001" cy="1872000"/>
                    </a:xfrm>
                    <a:prstGeom prst="rect">
                      <a:avLst/>
                    </a:prstGeom>
                    <a:solidFill>
                      <a:schemeClr val="accent1">
                        <a:lumMod val="20000"/>
                        <a:lumOff val="80000"/>
                      </a:schemeClr>
                    </a:solidFill>
                    <a:ln>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ja-JP" altLang="en-US"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5" name="図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4872" y="1404624"/>
                      <a:ext cx="649922" cy="487458"/>
                    </a:xfrm>
                    <a:prstGeom prst="rect">
                      <a:avLst/>
                    </a:prstGeom>
                  </p:spPr>
                </p:pic>
                <p:sp>
                  <p:nvSpPr>
                    <p:cNvPr id="8" name="テキスト ボックス 7"/>
                    <p:cNvSpPr txBox="1"/>
                    <p:nvPr/>
                  </p:nvSpPr>
                  <p:spPr>
                    <a:xfrm>
                      <a:off x="113287" y="1692403"/>
                      <a:ext cx="2270843" cy="230832"/>
                    </a:xfrm>
                    <a:prstGeom prst="rect">
                      <a:avLst/>
                    </a:prstGeom>
                    <a:noFill/>
                  </p:spPr>
                  <p:txBody>
                    <a:bodyPr wrap="square" rtlCol="0">
                      <a:spAutoFit/>
                    </a:bodyPr>
                    <a:lstStyle/>
                    <a:p>
                      <a:r>
                        <a:rPr lang="ja-JP" altLang="en-US" sz="907" dirty="0">
                          <a:solidFill>
                            <a:schemeClr val="bg1">
                              <a:lumMod val="95000"/>
                            </a:schemeClr>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p>
                  </p:txBody>
                </p:sp>
                <p:pic>
                  <p:nvPicPr>
                    <p:cNvPr id="30" name="図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864" y="2832806"/>
                      <a:ext cx="582573" cy="523382"/>
                    </a:xfrm>
                    <a:prstGeom prst="rect">
                      <a:avLst/>
                    </a:prstGeom>
                  </p:spPr>
                </p:pic>
              </p:grpSp>
              <p:sp>
                <p:nvSpPr>
                  <p:cNvPr id="4" name="テキスト ボックス 3"/>
                  <p:cNvSpPr txBox="1"/>
                  <p:nvPr/>
                </p:nvSpPr>
                <p:spPr>
                  <a:xfrm>
                    <a:off x="-8804" y="1861611"/>
                    <a:ext cx="2332929" cy="1545379"/>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・性的な冗談、からかい質問</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・わいせつ画面の閲覧、配布、掲示</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・性的な内容の噂を意図的に流す</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・食事やデートにしつこく誘う</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・身体への不必要な接触</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・交際、性的な関係の強要</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・性的な言動を拒否した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182405" indent="-976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社員を辞めさせる　等</a:t>
                    </a:r>
                  </a:p>
                </p:txBody>
              </p:sp>
            </p:grpSp>
            <p:sp>
              <p:nvSpPr>
                <p:cNvPr id="55" name="テキスト ボックス 54"/>
                <p:cNvSpPr txBox="1"/>
                <p:nvPr/>
              </p:nvSpPr>
              <p:spPr>
                <a:xfrm flipH="1">
                  <a:off x="325434" y="1543806"/>
                  <a:ext cx="1942806"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セクハラとは？</a:t>
                  </a:r>
                </a:p>
              </p:txBody>
            </p:sp>
            <p:sp>
              <p:nvSpPr>
                <p:cNvPr id="56" name="テキスト ボックス 55"/>
                <p:cNvSpPr txBox="1"/>
                <p:nvPr/>
              </p:nvSpPr>
              <p:spPr>
                <a:xfrm flipH="1">
                  <a:off x="2659792" y="1548861"/>
                  <a:ext cx="1513660"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マタハラとは？</a:t>
                  </a:r>
                </a:p>
              </p:txBody>
            </p:sp>
            <p:sp>
              <p:nvSpPr>
                <p:cNvPr id="57" name="テキスト ボックス 56"/>
                <p:cNvSpPr txBox="1"/>
                <p:nvPr/>
              </p:nvSpPr>
              <p:spPr>
                <a:xfrm flipH="1">
                  <a:off x="4849006" y="1534587"/>
                  <a:ext cx="1513660" cy="307777"/>
                </a:xfrm>
                <a:prstGeom prst="rect">
                  <a:avLst/>
                </a:prstGeom>
                <a:noFill/>
              </p:spPr>
              <p:txBody>
                <a:bodyPr wrap="square" rtlCol="0">
                  <a:spAutoFit/>
                </a:bodyPr>
                <a:lstStyle/>
                <a:p>
                  <a:r>
                    <a:rPr lang="ja-JP" altLang="en-US" sz="1411" b="1" dirty="0">
                      <a:solidFill>
                        <a:schemeClr val="bg1"/>
                      </a:solidFill>
                      <a:latin typeface="メイリオ" panose="020B0604030504040204" pitchFamily="50" charset="-128"/>
                      <a:ea typeface="メイリオ" panose="020B0604030504040204" pitchFamily="50" charset="-128"/>
                    </a:rPr>
                    <a:t>パワハラとは？</a:t>
                  </a:r>
                </a:p>
              </p:txBody>
            </p:sp>
          </p:grpSp>
          <p:sp>
            <p:nvSpPr>
              <p:cNvPr id="59" name="テキスト ボックス 58"/>
              <p:cNvSpPr txBox="1"/>
              <p:nvPr/>
            </p:nvSpPr>
            <p:spPr>
              <a:xfrm>
                <a:off x="37074" y="3784816"/>
                <a:ext cx="2334358" cy="338554"/>
              </a:xfrm>
              <a:prstGeom prst="rect">
                <a:avLst/>
              </a:prstGeom>
              <a:noFill/>
            </p:spPr>
            <p:txBody>
              <a:bodyPr wrap="square" rtlCol="0">
                <a:spAutoFit/>
              </a:bodyPr>
              <a:lstStyle/>
              <a:p>
                <a:r>
                  <a:rPr lang="en-US" altLang="ja-JP" sz="806" dirty="0">
                    <a:solidFill>
                      <a:schemeClr val="accent5">
                        <a:lumMod val="50000"/>
                      </a:schemeClr>
                    </a:solidFill>
                    <a:latin typeface="メイリオ" panose="020B0604030504040204" pitchFamily="50" charset="-128"/>
                    <a:ea typeface="メイリオ" panose="020B0604030504040204" pitchFamily="50" charset="-128"/>
                  </a:rPr>
                  <a:t>※</a:t>
                </a:r>
                <a:r>
                  <a:rPr lang="ja-JP" altLang="en-US" sz="806" dirty="0">
                    <a:solidFill>
                      <a:schemeClr val="accent5">
                        <a:lumMod val="50000"/>
                      </a:schemeClr>
                    </a:solidFill>
                    <a:latin typeface="メイリオ" panose="020B0604030504040204" pitchFamily="50" charset="-128"/>
                    <a:ea typeface="メイリオ" panose="020B0604030504040204" pitchFamily="50" charset="-128"/>
                  </a:rPr>
                  <a:t>被害者の性的指向又は性自認にかかわらず、性的な言動であればセクハラに該当します</a:t>
                </a:r>
              </a:p>
            </p:txBody>
          </p:sp>
        </p:grpSp>
        <p:sp>
          <p:nvSpPr>
            <p:cNvPr id="60" name="テキスト ボックス 59"/>
            <p:cNvSpPr txBox="1"/>
            <p:nvPr/>
          </p:nvSpPr>
          <p:spPr>
            <a:xfrm>
              <a:off x="224919" y="6213230"/>
              <a:ext cx="6530871" cy="434278"/>
            </a:xfrm>
            <a:prstGeom prst="rect">
              <a:avLst/>
            </a:prstGeom>
            <a:noFill/>
          </p:spPr>
          <p:txBody>
            <a:bodyPr wrap="square" rtlCol="0">
              <a:spAutoFit/>
            </a:bodyPr>
            <a:lstStyle/>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ハラスメントに対して、はっきりと「嫌だ」「やめてください」という意思を相手に示しましょう。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一人で悩まず、深刻な事態にならないよう、早めに相談してください。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テキスト ボックス 60"/>
            <p:cNvSpPr txBox="1"/>
            <p:nvPr/>
          </p:nvSpPr>
          <p:spPr>
            <a:xfrm>
              <a:off x="119244" y="7470739"/>
              <a:ext cx="6681146" cy="1902553"/>
            </a:xfrm>
            <a:prstGeom prst="rect">
              <a:avLst/>
            </a:prstGeom>
            <a:noFill/>
          </p:spPr>
          <p:txBody>
            <a:bodyPr wrap="square" rtlCol="0">
              <a:spAutoFit/>
            </a:bodyPr>
            <a:lstStyle/>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★あなたが正社員でなくても、また、派遣社員であっても当社において働いているすべての</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方は相談をすることができます。（</a:t>
              </a:r>
              <a:r>
                <a:rPr lang="ja-JP" altLang="en-US" sz="1109"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フリーランスの方も相談をすることができます。</a:t>
              </a: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★ハラスメントに当たるかどうか微妙な場合でも相談してください。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★相談は公平に、相談者だけでなく行為者についてもプライバシーを守って対応しますので、安心してご相談ください。相談者はもちろん、事実関係の確認に協力した方に不利益な取扱いは行いません。</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★相談を受けた場合、必要に応じて関係者から事情を聴くなどして事実関係を確認し、事案に応じた</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適切な対応をします。また、再発防止策を講じる等適切に対処します。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★妊娠・出産、育児や介護を行う労働者が利用できる様々な制度があります。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派遣社員については、派遣元企業においても利用できる制度が整備されています。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就業規則等により確認しましょう。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4" name="図 6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5443" y="5640084"/>
              <a:ext cx="576055" cy="576055"/>
            </a:xfrm>
            <a:prstGeom prst="rect">
              <a:avLst/>
            </a:prstGeom>
          </p:spPr>
        </p:pic>
        <p:pic>
          <p:nvPicPr>
            <p:cNvPr id="65" name="Picture 2" descr="泣いている女性会社員のイラスト"/>
            <p:cNvPicPr>
              <a:picLocks noChangeAspect="1" noChangeArrowheads="1"/>
            </p:cNvPicPr>
            <p:nvPr/>
          </p:nvPicPr>
          <p:blipFill>
            <a:blip r:embed="rId9" cstate="print"/>
            <a:srcRect/>
            <a:stretch>
              <a:fillRect/>
            </a:stretch>
          </p:blipFill>
          <p:spPr bwMode="auto">
            <a:xfrm>
              <a:off x="1105748" y="5619621"/>
              <a:ext cx="444121" cy="627561"/>
            </a:xfrm>
            <a:prstGeom prst="rect">
              <a:avLst/>
            </a:prstGeom>
            <a:noFill/>
            <a:ln w="9525">
              <a:noFill/>
              <a:miter lim="800000"/>
              <a:headEnd/>
              <a:tailEnd/>
            </a:ln>
          </p:spPr>
        </p:pic>
        <p:pic>
          <p:nvPicPr>
            <p:cNvPr id="13" name="図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01977" y="7167258"/>
              <a:ext cx="798413" cy="825075"/>
            </a:xfrm>
            <a:prstGeom prst="rect">
              <a:avLst/>
            </a:prstGeom>
          </p:spPr>
        </p:pic>
        <p:sp>
          <p:nvSpPr>
            <p:cNvPr id="17" name="テキスト ボックス 16"/>
            <p:cNvSpPr txBox="1"/>
            <p:nvPr/>
          </p:nvSpPr>
          <p:spPr>
            <a:xfrm>
              <a:off x="3748727" y="6587137"/>
              <a:ext cx="684871" cy="775497"/>
            </a:xfrm>
            <a:prstGeom prst="rect">
              <a:avLst/>
            </a:prstGeom>
            <a:noFill/>
          </p:spPr>
          <p:txBody>
            <a:bodyPr wrap="square" rtlCol="0">
              <a:spAutoFit/>
            </a:bodyPr>
            <a:lstStyle/>
            <a:p>
              <a:pPr>
                <a:lnSpc>
                  <a:spcPct val="200000"/>
                </a:lnSpc>
              </a:pPr>
              <a:r>
                <a:rPr lang="en-US" altLang="ja-JP" sz="1109" b="1" dirty="0">
                  <a:latin typeface="メイリオ" panose="020B0604030504040204" pitchFamily="50" charset="-128"/>
                  <a:ea typeface="メイリオ" panose="020B0604030504040204" pitchFamily="50" charset="-128"/>
                </a:rPr>
                <a:t>TEL</a:t>
              </a:r>
            </a:p>
            <a:p>
              <a:pPr>
                <a:lnSpc>
                  <a:spcPct val="200000"/>
                </a:lnSpc>
              </a:pPr>
              <a:r>
                <a:rPr lang="en-US" altLang="ja-JP" sz="1109" b="1" dirty="0">
                  <a:latin typeface="メイリオ" panose="020B0604030504040204" pitchFamily="50" charset="-128"/>
                  <a:ea typeface="メイリオ" panose="020B0604030504040204" pitchFamily="50" charset="-128"/>
                </a:rPr>
                <a:t>E-mail</a:t>
              </a:r>
              <a:endParaRPr lang="ja-JP" altLang="en-US" sz="1109"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78172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CDA43B98-2360-C9F4-BECC-1813F8C82418}"/>
              </a:ext>
            </a:extLst>
          </p:cNvPr>
          <p:cNvPicPr>
            <a:picLocks noChangeAspect="1"/>
          </p:cNvPicPr>
          <p:nvPr/>
        </p:nvPicPr>
        <p:blipFill>
          <a:blip r:embed="rId2"/>
          <a:stretch>
            <a:fillRect/>
          </a:stretch>
        </p:blipFill>
        <p:spPr>
          <a:xfrm>
            <a:off x="309818" y="2994434"/>
            <a:ext cx="4210926" cy="6420209"/>
          </a:xfrm>
          <a:prstGeom prst="rect">
            <a:avLst/>
          </a:prstGeom>
          <a:ln w="12700">
            <a:solidFill>
              <a:schemeClr val="bg1">
                <a:lumMod val="85000"/>
              </a:schemeClr>
            </a:solidFill>
          </a:ln>
        </p:spPr>
      </p:pic>
      <p:sp>
        <p:nvSpPr>
          <p:cNvPr id="2" name="正方形/長方形 1"/>
          <p:cNvSpPr/>
          <p:nvPr/>
        </p:nvSpPr>
        <p:spPr>
          <a:xfrm>
            <a:off x="117550" y="194177"/>
            <a:ext cx="6676875" cy="1623242"/>
          </a:xfrm>
          <a:prstGeom prst="rect">
            <a:avLst/>
          </a:prstGeom>
          <a:noFill/>
          <a:ln w="254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3" name="テキスト ボックス 2"/>
          <p:cNvSpPr txBox="1"/>
          <p:nvPr/>
        </p:nvSpPr>
        <p:spPr>
          <a:xfrm>
            <a:off x="69422" y="241295"/>
            <a:ext cx="6794425" cy="604396"/>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セクシュアルハラスメント、妊娠等ハラスメント、パワーハラスメント</a:t>
            </a:r>
            <a:r>
              <a:rPr lang="en-US" altLang="ja-JP" sz="1109" baseline="30000" dirty="0">
                <a:latin typeface="メイリオ" panose="020B0604030504040204" pitchFamily="50" charset="-128"/>
                <a:ea typeface="メイリオ" panose="020B0604030504040204" pitchFamily="50" charset="-128"/>
              </a:rPr>
              <a:t>※</a:t>
            </a:r>
            <a:r>
              <a:rPr lang="ja-JP" altLang="en-US" sz="1109" dirty="0">
                <a:latin typeface="メイリオ" panose="020B0604030504040204" pitchFamily="50" charset="-128"/>
                <a:ea typeface="メイリオ" panose="020B0604030504040204" pitchFamily="50" charset="-128"/>
              </a:rPr>
              <a:t>については、下記内容について定め、派遣社員を含む社員全員及び業務を委託していているフリーランスに周知することが必要です（下記チラシ例の番号に対応しています）。</a:t>
            </a:r>
            <a:endParaRPr lang="en-US" altLang="ja-JP" sz="1109"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868407" y="837753"/>
            <a:ext cx="5175160" cy="946107"/>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①ハラスメントの内容、ハラスメントを行ってはならないという事業主の方針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②行為者に対して厳正に対処する旨の方針及び対処内容</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③相談窓口</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④相談者や行為者のプライバシーを保護する方針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⑤相談者や事実関係の確認に協力した者に不利益な取扱いをしない方針</a:t>
            </a:r>
          </a:p>
        </p:txBody>
      </p:sp>
      <p:sp>
        <p:nvSpPr>
          <p:cNvPr id="5" name="テキスト ボックス 4"/>
          <p:cNvSpPr txBox="1"/>
          <p:nvPr/>
        </p:nvSpPr>
        <p:spPr>
          <a:xfrm>
            <a:off x="98225" y="1807973"/>
            <a:ext cx="6707834" cy="1116459"/>
          </a:xfrm>
          <a:prstGeom prst="rect">
            <a:avLst/>
          </a:prstGeom>
          <a:solidFill>
            <a:schemeClr val="accent5">
              <a:lumMod val="50000"/>
            </a:schemeClr>
          </a:solidFill>
        </p:spPr>
        <p:txBody>
          <a:bodyPr wrap="square" rtlCol="0">
            <a:spAutoFit/>
          </a:bodyPr>
          <a:lstStyle/>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労働施策総合推進法の改正により、パワーハラスメント防止対策が事業主の義務となりました。</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大企業は令和２年６月１日施行、中小企業は令和４年４月１日から施行となりますが、企業規模にか</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かわりなく、パワーハラスメントも含めた総合的なハラスメント防止対策を講じてください！</a:t>
            </a:r>
            <a:endParaRPr lang="en-US" altLang="ja-JP" sz="1109" dirty="0">
              <a:solidFill>
                <a:schemeClr val="bg1"/>
              </a:solidFill>
              <a:latin typeface="メイリオ" panose="020B0604030504040204" pitchFamily="50" charset="-128"/>
              <a:ea typeface="メイリオ" panose="020B0604030504040204" pitchFamily="50" charset="-128"/>
            </a:endParaRPr>
          </a:p>
          <a:p>
            <a:endParaRPr lang="en-US" altLang="ja-JP" sz="1109" dirty="0">
              <a:solidFill>
                <a:schemeClr val="bg1"/>
              </a:solidFill>
              <a:latin typeface="メイリオ" panose="020B0604030504040204" pitchFamily="50" charset="-128"/>
              <a:ea typeface="メイリオ" panose="020B0604030504040204" pitchFamily="50" charset="-128"/>
            </a:endParaRPr>
          </a:p>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令和６年</a:t>
            </a:r>
            <a:r>
              <a:rPr lang="en-US" altLang="ja-JP" sz="1109" dirty="0">
                <a:solidFill>
                  <a:schemeClr val="bg1"/>
                </a:solidFill>
                <a:latin typeface="メイリオ" panose="020B0604030504040204" pitchFamily="50" charset="-128"/>
                <a:ea typeface="メイリオ" panose="020B0604030504040204" pitchFamily="50" charset="-128"/>
              </a:rPr>
              <a:t>11</a:t>
            </a:r>
            <a:r>
              <a:rPr lang="ja-JP" altLang="en-US" sz="1109" dirty="0">
                <a:solidFill>
                  <a:schemeClr val="bg1"/>
                </a:solidFill>
                <a:latin typeface="メイリオ" panose="020B0604030504040204" pitchFamily="50" charset="-128"/>
                <a:ea typeface="メイリオ" panose="020B0604030504040204" pitchFamily="50" charset="-128"/>
              </a:rPr>
              <a:t>月</a:t>
            </a:r>
            <a:r>
              <a:rPr lang="en-US" altLang="ja-JP" sz="1109" dirty="0">
                <a:solidFill>
                  <a:schemeClr val="bg1"/>
                </a:solidFill>
                <a:latin typeface="メイリオ" panose="020B0604030504040204" pitchFamily="50" charset="-128"/>
                <a:ea typeface="メイリオ" panose="020B0604030504040204" pitchFamily="50" charset="-128"/>
              </a:rPr>
              <a:t>1</a:t>
            </a:r>
            <a:r>
              <a:rPr lang="ja-JP" altLang="en-US" sz="1109" dirty="0">
                <a:solidFill>
                  <a:schemeClr val="bg1"/>
                </a:solidFill>
                <a:latin typeface="メイリオ" panose="020B0604030504040204" pitchFamily="50" charset="-128"/>
                <a:ea typeface="メイリオ" panose="020B0604030504040204" pitchFamily="50" charset="-128"/>
              </a:rPr>
              <a:t>日に施行されたフリーランス・事業者間取引適正化等法により、業務を委託するフ</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リーランスに対するハラスメント防止対策も事業主の義務となりました。</a:t>
            </a:r>
          </a:p>
        </p:txBody>
      </p:sp>
      <p:sp>
        <p:nvSpPr>
          <p:cNvPr id="6" name="正方形/長方形 5"/>
          <p:cNvSpPr/>
          <p:nvPr/>
        </p:nvSpPr>
        <p:spPr>
          <a:xfrm>
            <a:off x="149193" y="9486651"/>
            <a:ext cx="6677771" cy="72330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本チラシ例に関するお問い合わせは　</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岡山労働局雇用環境・均等室</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岡山市北区下石井</a:t>
            </a:r>
            <a:r>
              <a:rPr lang="en-US" altLang="ja-JP" sz="1209" dirty="0">
                <a:latin typeface="メイリオ" panose="020B0604030504040204" pitchFamily="50" charset="-128"/>
                <a:ea typeface="メイリオ" panose="020B0604030504040204" pitchFamily="50" charset="-128"/>
                <a:cs typeface="メイリオ" panose="020B0604030504040204" pitchFamily="50" charset="-128"/>
              </a:rPr>
              <a:t>1-4-1</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岡山第２合同庁舎３階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086-225-2017</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5606034" y="10300921"/>
            <a:ext cx="1306345" cy="217724"/>
          </a:xfrm>
          <a:prstGeom prst="rect">
            <a:avLst/>
          </a:prstGeom>
          <a:noFill/>
        </p:spPr>
        <p:txBody>
          <a:bodyPr wrap="square" rtlCol="0">
            <a:spAutoFit/>
          </a:bodyPr>
          <a:lstStyle/>
          <a:p>
            <a:r>
              <a:rPr lang="ja-JP" altLang="en-US" sz="806" dirty="0">
                <a:latin typeface="メイリオ" panose="020B0604030504040204" pitchFamily="50" charset="-128"/>
                <a:ea typeface="メイリオ" panose="020B0604030504040204" pitchFamily="50" charset="-128"/>
                <a:cs typeface="メイリオ" panose="020B0604030504040204" pitchFamily="50" charset="-128"/>
              </a:rPr>
              <a:t>（令和３年３月作成）</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2088979" y="3731029"/>
            <a:ext cx="535719" cy="527338"/>
          </a:xfrm>
          <a:prstGeom prst="rect">
            <a:avLst/>
          </a:prstGeom>
          <a:noFill/>
        </p:spPr>
        <p:txBody>
          <a:bodyPr wrap="square" rtlCol="0">
            <a:spAutoFit/>
          </a:bodyPr>
          <a:lstStyle/>
          <a:p>
            <a:r>
              <a:rPr lang="ja-JP" altLang="en-US" sz="2822" b="1" dirty="0"/>
              <a:t>①</a:t>
            </a:r>
          </a:p>
        </p:txBody>
      </p:sp>
      <p:sp>
        <p:nvSpPr>
          <p:cNvPr id="15" name="テキスト ボックス 14"/>
          <p:cNvSpPr txBox="1"/>
          <p:nvPr/>
        </p:nvSpPr>
        <p:spPr>
          <a:xfrm>
            <a:off x="2098514" y="4993385"/>
            <a:ext cx="535719" cy="527338"/>
          </a:xfrm>
          <a:prstGeom prst="rect">
            <a:avLst/>
          </a:prstGeom>
          <a:noFill/>
        </p:spPr>
        <p:txBody>
          <a:bodyPr wrap="square" rtlCol="0">
            <a:spAutoFit/>
          </a:bodyPr>
          <a:lstStyle/>
          <a:p>
            <a:r>
              <a:rPr lang="ja-JP" altLang="en-US" sz="2822" b="1" dirty="0"/>
              <a:t>①</a:t>
            </a:r>
          </a:p>
        </p:txBody>
      </p:sp>
      <p:sp>
        <p:nvSpPr>
          <p:cNvPr id="16" name="テキスト ボックス 15"/>
          <p:cNvSpPr txBox="1"/>
          <p:nvPr/>
        </p:nvSpPr>
        <p:spPr>
          <a:xfrm>
            <a:off x="2098514" y="5896432"/>
            <a:ext cx="535719" cy="527338"/>
          </a:xfrm>
          <a:prstGeom prst="rect">
            <a:avLst/>
          </a:prstGeom>
          <a:noFill/>
        </p:spPr>
        <p:txBody>
          <a:bodyPr wrap="square" rtlCol="0">
            <a:spAutoFit/>
          </a:bodyPr>
          <a:lstStyle/>
          <a:p>
            <a:r>
              <a:rPr lang="ja-JP" altLang="en-US" sz="2822" b="1" dirty="0"/>
              <a:t>②</a:t>
            </a:r>
          </a:p>
        </p:txBody>
      </p:sp>
      <p:sp>
        <p:nvSpPr>
          <p:cNvPr id="19" name="テキスト ボックス 18"/>
          <p:cNvSpPr txBox="1"/>
          <p:nvPr/>
        </p:nvSpPr>
        <p:spPr>
          <a:xfrm>
            <a:off x="1731195" y="6984705"/>
            <a:ext cx="535719" cy="527338"/>
          </a:xfrm>
          <a:prstGeom prst="rect">
            <a:avLst/>
          </a:prstGeom>
          <a:noFill/>
        </p:spPr>
        <p:txBody>
          <a:bodyPr wrap="square" rtlCol="0">
            <a:spAutoFit/>
          </a:bodyPr>
          <a:lstStyle/>
          <a:p>
            <a:r>
              <a:rPr lang="ja-JP" altLang="en-US" sz="2822" b="1" dirty="0"/>
              <a:t>③</a:t>
            </a:r>
          </a:p>
        </p:txBody>
      </p:sp>
      <p:sp>
        <p:nvSpPr>
          <p:cNvPr id="20" name="テキスト ボックス 19"/>
          <p:cNvSpPr txBox="1"/>
          <p:nvPr/>
        </p:nvSpPr>
        <p:spPr>
          <a:xfrm>
            <a:off x="1295747" y="7751225"/>
            <a:ext cx="535719" cy="527338"/>
          </a:xfrm>
          <a:prstGeom prst="rect">
            <a:avLst/>
          </a:prstGeom>
          <a:noFill/>
        </p:spPr>
        <p:txBody>
          <a:bodyPr wrap="square" rtlCol="0">
            <a:spAutoFit/>
          </a:bodyPr>
          <a:lstStyle/>
          <a:p>
            <a:r>
              <a:rPr lang="ja-JP" altLang="en-US" sz="2822" b="1" dirty="0"/>
              <a:t>④</a:t>
            </a:r>
          </a:p>
        </p:txBody>
      </p:sp>
      <p:sp>
        <p:nvSpPr>
          <p:cNvPr id="21" name="テキスト ボックス 20"/>
          <p:cNvSpPr txBox="1"/>
          <p:nvPr/>
        </p:nvSpPr>
        <p:spPr>
          <a:xfrm>
            <a:off x="2646391" y="7745129"/>
            <a:ext cx="535719" cy="527338"/>
          </a:xfrm>
          <a:prstGeom prst="rect">
            <a:avLst/>
          </a:prstGeom>
          <a:noFill/>
        </p:spPr>
        <p:txBody>
          <a:bodyPr wrap="square" rtlCol="0">
            <a:spAutoFit/>
          </a:bodyPr>
          <a:lstStyle/>
          <a:p>
            <a:r>
              <a:rPr lang="ja-JP" altLang="en-US" sz="2822" b="1" dirty="0"/>
              <a:t>⑤</a:t>
            </a:r>
          </a:p>
        </p:txBody>
      </p:sp>
      <p:grpSp>
        <p:nvGrpSpPr>
          <p:cNvPr id="28" name="グループ化 27"/>
          <p:cNvGrpSpPr/>
          <p:nvPr/>
        </p:nvGrpSpPr>
        <p:grpSpPr>
          <a:xfrm>
            <a:off x="4590500" y="5895770"/>
            <a:ext cx="2276500" cy="1010152"/>
            <a:chOff x="4519015" y="3240654"/>
            <a:chExt cx="2258723" cy="1002264"/>
          </a:xfrm>
        </p:grpSpPr>
        <p:sp>
          <p:nvSpPr>
            <p:cNvPr id="22" name="角丸四角形吹き出し 21"/>
            <p:cNvSpPr/>
            <p:nvPr/>
          </p:nvSpPr>
          <p:spPr>
            <a:xfrm>
              <a:off x="4519015" y="3240654"/>
              <a:ext cx="2258723" cy="1002264"/>
            </a:xfrm>
            <a:prstGeom prst="wedgeRoundRectCallout">
              <a:avLst>
                <a:gd name="adj1" fmla="val -83123"/>
                <a:gd name="adj2" fmla="val -76879"/>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4" name="テキスト ボックス 23"/>
            <p:cNvSpPr txBox="1"/>
            <p:nvPr/>
          </p:nvSpPr>
          <p:spPr>
            <a:xfrm>
              <a:off x="4558943" y="3291663"/>
              <a:ext cx="2192577" cy="900246"/>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ハラスメントの内容、どのような行為が禁止されているかを記載する必要があります。なるべく具体的にイメージできるように記載しましょう。</a:t>
              </a:r>
            </a:p>
          </p:txBody>
        </p:sp>
      </p:grpSp>
      <p:grpSp>
        <p:nvGrpSpPr>
          <p:cNvPr id="29" name="グループ化 28"/>
          <p:cNvGrpSpPr/>
          <p:nvPr/>
        </p:nvGrpSpPr>
        <p:grpSpPr>
          <a:xfrm>
            <a:off x="4590500" y="7626785"/>
            <a:ext cx="2276500" cy="775364"/>
            <a:chOff x="4536969" y="5632068"/>
            <a:chExt cx="2258723" cy="769309"/>
          </a:xfrm>
        </p:grpSpPr>
        <p:sp>
          <p:nvSpPr>
            <p:cNvPr id="25" name="角丸四角形吹き出し 24"/>
            <p:cNvSpPr/>
            <p:nvPr/>
          </p:nvSpPr>
          <p:spPr>
            <a:xfrm>
              <a:off x="4536969" y="5632068"/>
              <a:ext cx="2258723" cy="761814"/>
            </a:xfrm>
            <a:prstGeom prst="wedgeRoundRectCallout">
              <a:avLst>
                <a:gd name="adj1" fmla="val -104789"/>
                <a:gd name="adj2" fmla="val -94672"/>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7" name="テキスト ボックス 26"/>
            <p:cNvSpPr txBox="1"/>
            <p:nvPr/>
          </p:nvSpPr>
          <p:spPr>
            <a:xfrm>
              <a:off x="4552089" y="5663646"/>
              <a:ext cx="2192577" cy="737731"/>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相談窓口は、社内窓口だけでなく外部窓口を設けることも可能です。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確実に相談できる窓口を明記してください。</a:t>
              </a:r>
            </a:p>
          </p:txBody>
        </p:sp>
      </p:grpSp>
      <p:grpSp>
        <p:nvGrpSpPr>
          <p:cNvPr id="30" name="グループ化 29"/>
          <p:cNvGrpSpPr/>
          <p:nvPr/>
        </p:nvGrpSpPr>
        <p:grpSpPr>
          <a:xfrm>
            <a:off x="4590500" y="4222658"/>
            <a:ext cx="2276500" cy="1495608"/>
            <a:chOff x="4550914" y="2864759"/>
            <a:chExt cx="2258723" cy="1288324"/>
          </a:xfrm>
        </p:grpSpPr>
        <p:sp>
          <p:nvSpPr>
            <p:cNvPr id="31" name="角丸四角形吹き出し 30"/>
            <p:cNvSpPr/>
            <p:nvPr/>
          </p:nvSpPr>
          <p:spPr>
            <a:xfrm>
              <a:off x="4550914" y="2864759"/>
              <a:ext cx="2258723" cy="1288324"/>
            </a:xfrm>
            <a:prstGeom prst="wedgeRoundRectCallout">
              <a:avLst>
                <a:gd name="adj1" fmla="val -71572"/>
                <a:gd name="adj2" fmla="val -48713"/>
                <a:gd name="adj3" fmla="val 16667"/>
              </a:avLst>
            </a:prstGeom>
            <a:solidFill>
              <a:srgbClr val="CCFFCC"/>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32" name="テキスト ボックス 31"/>
            <p:cNvSpPr txBox="1"/>
            <p:nvPr/>
          </p:nvSpPr>
          <p:spPr>
            <a:xfrm>
              <a:off x="4605445" y="2933989"/>
              <a:ext cx="2192577" cy="1202432"/>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自社の労働者が取引先の労働者やフリーランス等へのハラスメントの行為者とならないよう、併せて周知することが望ましいです。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特に就職活動中の学生に対するハラスメントが問題になっていますので、併せて注意喚起することが望ましいです。</a:t>
              </a:r>
            </a:p>
          </p:txBody>
        </p:sp>
      </p:grpSp>
      <p:grpSp>
        <p:nvGrpSpPr>
          <p:cNvPr id="8" name="グループ化 7"/>
          <p:cNvGrpSpPr/>
          <p:nvPr/>
        </p:nvGrpSpPr>
        <p:grpSpPr>
          <a:xfrm>
            <a:off x="4588950" y="3224595"/>
            <a:ext cx="2278049" cy="663983"/>
            <a:chOff x="4558732" y="2287226"/>
            <a:chExt cx="2258723" cy="578099"/>
          </a:xfrm>
        </p:grpSpPr>
        <p:sp>
          <p:nvSpPr>
            <p:cNvPr id="12" name="角丸四角形吹き出し 11"/>
            <p:cNvSpPr/>
            <p:nvPr/>
          </p:nvSpPr>
          <p:spPr>
            <a:xfrm>
              <a:off x="4558732" y="2287226"/>
              <a:ext cx="2258723" cy="578099"/>
            </a:xfrm>
            <a:prstGeom prst="wedgeRoundRectCallout">
              <a:avLst>
                <a:gd name="adj1" fmla="val -78195"/>
                <a:gd name="adj2" fmla="val 4376"/>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13" name="テキスト ボックス 12"/>
            <p:cNvSpPr txBox="1"/>
            <p:nvPr/>
          </p:nvSpPr>
          <p:spPr>
            <a:xfrm>
              <a:off x="4607153" y="2343389"/>
              <a:ext cx="2198695" cy="505620"/>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代表者名を記入し、トップからのメッセージであることを明確にすることが望ましいです。</a:t>
              </a:r>
            </a:p>
          </p:txBody>
        </p:sp>
      </p:grpSp>
    </p:spTree>
    <p:extLst>
      <p:ext uri="{BB962C8B-B14F-4D97-AF65-F5344CB8AC3E}">
        <p14:creationId xmlns:p14="http://schemas.microsoft.com/office/powerpoint/2010/main" val="35357959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wner xmlns="0203c6ed-a045-4bc0-80cc-4dd9e754a222">
      <UserInfo>
        <DisplayName/>
        <AccountId xsi:nil="true"/>
        <AccountType/>
      </UserInfo>
    </Owner>
    <TaxCatchAll xmlns="c8886e6d-ca38-4783-ac23-8bd097117a79" xsi:nil="true"/>
    <lcf76f155ced4ddcb4097134ff3c332f xmlns="0203c6ed-a045-4bc0-80cc-4dd9e754a22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04E069525C0C54BAF46459A2730C648" ma:contentTypeVersion="14" ma:contentTypeDescription="新しいドキュメントを作成します。" ma:contentTypeScope="" ma:versionID="88f8c2bfafc0844d15fbbacc4f3db080">
  <xsd:schema xmlns:xsd="http://www.w3.org/2001/XMLSchema" xmlns:xs="http://www.w3.org/2001/XMLSchema" xmlns:p="http://schemas.microsoft.com/office/2006/metadata/properties" xmlns:ns2="0203c6ed-a045-4bc0-80cc-4dd9e754a222" xmlns:ns3="c8886e6d-ca38-4783-ac23-8bd097117a79" targetNamespace="http://schemas.microsoft.com/office/2006/metadata/properties" ma:root="true" ma:fieldsID="8f32ce0c7a4681224af8e936067eeaab" ns2:_="" ns3:_="">
    <xsd:import namespace="0203c6ed-a045-4bc0-80cc-4dd9e754a22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3c6ed-a045-4bc0-80cc-4dd9e754a22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c24b8f6-17f8-4443-b64e-330de07673ac}"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C24829-6998-4918-9D8C-1CBA75EB9C48}">
  <ds:schemaRefs>
    <ds:schemaRef ds:uri="http://schemas.microsoft.com/sharepoint/v3/contenttype/forms"/>
  </ds:schemaRefs>
</ds:datastoreItem>
</file>

<file path=customXml/itemProps2.xml><?xml version="1.0" encoding="utf-8"?>
<ds:datastoreItem xmlns:ds="http://schemas.openxmlformats.org/officeDocument/2006/customXml" ds:itemID="{8EFB2CDC-6A37-4E90-A198-99E007D6FF97}">
  <ds:schemaRefs>
    <ds:schemaRef ds:uri="http://schemas.microsoft.com/office/2006/metadata/properties"/>
    <ds:schemaRef ds:uri="http://www.w3.org/XML/1998/namespace"/>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0203c6ed-a045-4bc0-80cc-4dd9e754a222"/>
    <ds:schemaRef ds:uri="http://schemas.openxmlformats.org/package/2006/metadata/core-properties"/>
    <ds:schemaRef ds:uri="c8886e6d-ca38-4783-ac23-8bd097117a79"/>
  </ds:schemaRefs>
</ds:datastoreItem>
</file>

<file path=customXml/itemProps3.xml><?xml version="1.0" encoding="utf-8"?>
<ds:datastoreItem xmlns:ds="http://schemas.openxmlformats.org/officeDocument/2006/customXml" ds:itemID="{3F562306-9F8F-41AA-911B-709D66AB9125}"/>
</file>

<file path=docProps/app.xml><?xml version="1.0" encoding="utf-8"?>
<Properties xmlns="http://schemas.openxmlformats.org/officeDocument/2006/extended-properties" xmlns:vt="http://schemas.openxmlformats.org/officeDocument/2006/docPropsVTypes">
  <Template>Office Theme</Template>
  <Words>1168</Words>
  <PresentationFormat>ユーザー設定</PresentationFormat>
  <Paragraphs>85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0x010100C04E069525C0C54BAF46459A2730C648</vt:lpwstr>
  </property>
  <property fmtid="{D5CDD505-2E9C-101B-9397-08002B2CF9AE}" pid="3" name="MediaServiceImageTags">
    <vt:lpwstr/>
  </property>
</Properties>
</file>