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2" r:id="rId5"/>
    <p:sldId id="263" r:id="rId6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FEDF9-E025-4DA7-A37E-23CBF6A73A84}" v="7" dt="2025-09-17T23:27:27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692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畑 賢司" userId="6daa3211-3159-4acc-aac3-094936ad0704" providerId="ADAL" clId="{97FAE096-5AD6-4BEF-ADC0-B49310A2F498}"/>
    <pc:docChg chg="undo custSel modSld">
      <pc:chgData name="大畑 賢司" userId="6daa3211-3159-4acc-aac3-094936ad0704" providerId="ADAL" clId="{97FAE096-5AD6-4BEF-ADC0-B49310A2F498}" dt="2025-09-18T00:11:24.781" v="163" actId="1076"/>
      <pc:docMkLst>
        <pc:docMk/>
      </pc:docMkLst>
      <pc:sldChg chg="addSp delSp modSp mod">
        <pc:chgData name="大畑 賢司" userId="6daa3211-3159-4acc-aac3-094936ad0704" providerId="ADAL" clId="{97FAE096-5AD6-4BEF-ADC0-B49310A2F498}" dt="2025-09-18T00:11:24.781" v="163" actId="1076"/>
        <pc:sldMkLst>
          <pc:docMk/>
          <pc:sldMk cId="3977280693" sldId="262"/>
        </pc:sldMkLst>
        <pc:spChg chg="mod">
          <ac:chgData name="大畑 賢司" userId="6daa3211-3159-4acc-aac3-094936ad0704" providerId="ADAL" clId="{97FAE096-5AD6-4BEF-ADC0-B49310A2F498}" dt="2025-09-18T00:10:04.775" v="155" actId="6549"/>
          <ac:spMkLst>
            <pc:docMk/>
            <pc:sldMk cId="3977280693" sldId="262"/>
            <ac:spMk id="11" creationId="{FD21128A-F785-BF14-58D4-A34E91E019F2}"/>
          </ac:spMkLst>
        </pc:spChg>
        <pc:spChg chg="del mod">
          <ac:chgData name="大畑 賢司" userId="6daa3211-3159-4acc-aac3-094936ad0704" providerId="ADAL" clId="{97FAE096-5AD6-4BEF-ADC0-B49310A2F498}" dt="2025-09-17T23:24:26.083" v="8" actId="21"/>
          <ac:spMkLst>
            <pc:docMk/>
            <pc:sldMk cId="3977280693" sldId="262"/>
            <ac:spMk id="13" creationId="{98DE7857-C7FC-8464-6C89-41DBCD1BAC43}"/>
          </ac:spMkLst>
        </pc:spChg>
        <pc:spChg chg="add mod">
          <ac:chgData name="大畑 賢司" userId="6daa3211-3159-4acc-aac3-094936ad0704" providerId="ADAL" clId="{97FAE096-5AD6-4BEF-ADC0-B49310A2F498}" dt="2025-09-18T00:10:55.416" v="160" actId="207"/>
          <ac:spMkLst>
            <pc:docMk/>
            <pc:sldMk cId="3977280693" sldId="262"/>
            <ac:spMk id="16" creationId="{262B5C23-4550-27A4-8228-08C4A5213AA1}"/>
          </ac:spMkLst>
        </pc:spChg>
        <pc:spChg chg="add mod">
          <ac:chgData name="大畑 賢司" userId="6daa3211-3159-4acc-aac3-094936ad0704" providerId="ADAL" clId="{97FAE096-5AD6-4BEF-ADC0-B49310A2F498}" dt="2025-09-17T23:25:04.467" v="14" actId="1076"/>
          <ac:spMkLst>
            <pc:docMk/>
            <pc:sldMk cId="3977280693" sldId="262"/>
            <ac:spMk id="22" creationId="{86897EC7-5F57-DCAB-FE83-8751E353B818}"/>
          </ac:spMkLst>
        </pc:spChg>
        <pc:spChg chg="add mod">
          <ac:chgData name="大畑 賢司" userId="6daa3211-3159-4acc-aac3-094936ad0704" providerId="ADAL" clId="{97FAE096-5AD6-4BEF-ADC0-B49310A2F498}" dt="2025-09-18T00:10:18.243" v="159" actId="6549"/>
          <ac:spMkLst>
            <pc:docMk/>
            <pc:sldMk cId="3977280693" sldId="262"/>
            <ac:spMk id="23" creationId="{4D4D3C64-12AD-160B-5A95-D023EEFC0E1B}"/>
          </ac:spMkLst>
        </pc:spChg>
        <pc:picChg chg="add mod">
          <ac:chgData name="大畑 賢司" userId="6daa3211-3159-4acc-aac3-094936ad0704" providerId="ADAL" clId="{97FAE096-5AD6-4BEF-ADC0-B49310A2F498}" dt="2025-09-18T00:11:24.781" v="163" actId="1076"/>
          <ac:picMkLst>
            <pc:docMk/>
            <pc:sldMk cId="3977280693" sldId="262"/>
            <ac:picMk id="6" creationId="{998EBBFC-1F01-2FCF-2BDF-71BC3FB71294}"/>
          </ac:picMkLst>
        </pc:picChg>
        <pc:picChg chg="add mod">
          <ac:chgData name="大畑 賢司" userId="6daa3211-3159-4acc-aac3-094936ad0704" providerId="ADAL" clId="{97FAE096-5AD6-4BEF-ADC0-B49310A2F498}" dt="2025-09-17T23:30:50.325" v="151" actId="14100"/>
          <ac:picMkLst>
            <pc:docMk/>
            <pc:sldMk cId="3977280693" sldId="262"/>
            <ac:picMk id="12" creationId="{D07A9658-5719-FB00-0DA5-725936F366B7}"/>
          </ac:picMkLst>
        </pc:picChg>
        <pc:picChg chg="add mod">
          <ac:chgData name="大畑 賢司" userId="6daa3211-3159-4acc-aac3-094936ad0704" providerId="ADAL" clId="{97FAE096-5AD6-4BEF-ADC0-B49310A2F498}" dt="2025-09-18T00:11:15.605" v="162" actId="1076"/>
          <ac:picMkLst>
            <pc:docMk/>
            <pc:sldMk cId="3977280693" sldId="262"/>
            <ac:picMk id="24" creationId="{6D09C11A-362E-F55B-EDDC-BF5FB9240728}"/>
          </ac:picMkLst>
        </pc:picChg>
        <pc:picChg chg="add mod">
          <ac:chgData name="大畑 賢司" userId="6daa3211-3159-4acc-aac3-094936ad0704" providerId="ADAL" clId="{97FAE096-5AD6-4BEF-ADC0-B49310A2F498}" dt="2025-09-17T23:27:32.638" v="32" actId="1076"/>
          <ac:picMkLst>
            <pc:docMk/>
            <pc:sldMk cId="3977280693" sldId="262"/>
            <ac:picMk id="25" creationId="{18EC7E31-58F7-209F-4062-C867E2F635F7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1C6BD406-4D8D-48C3-AD3B-8A58DE1FA3D4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4"/>
            <a:ext cx="2948887" cy="496887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6C5518B-13A4-4DC0-8F21-88E1264A34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1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43E09-B663-48B8-F6C3-C74DEBDE3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DD14E7-C452-D582-3554-BA8FADD1B0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EC6FCF-D694-DCEA-87BC-3721ED33D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4E3EA9-EE4B-34DF-794D-6172324B54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912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43E09-B663-48B8-F6C3-C74DEBDE3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DD14E7-C452-D582-3554-BA8FADD1B0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EC6FCF-D694-DCEA-87BC-3721ED33D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4E3EA9-EE4B-34DF-794D-6172324B54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518B-13A4-4DC0-8F21-88E1264A34A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1191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3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7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21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8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13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8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7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59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71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457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B9BC9-D6AE-45A0-9A84-6EF89FAB8F35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9EA4-2CEE-49C5-974D-466A6A26F2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g" Type="http://schemas.openxmlformats.org/officeDocument/2006/relationships/image"/><Relationship Id="rId4" Target="../media/image2.png" Type="http://schemas.openxmlformats.org/officeDocument/2006/relationships/image"/><Relationship Id="rId5" Target="../media/image3.jpeg" Type="http://schemas.openxmlformats.org/officeDocument/2006/relationships/image"/><Relationship Id="rId6" Target="../media/image4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13690-A3C4-9D39-04B0-5E317D7DC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B3113A-6224-75B8-EDF6-3800659FA4BB}"/>
              </a:ext>
            </a:extLst>
          </p:cNvPr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2AB57A-DC33-1407-D6C6-9C96EDEF203A}"/>
              </a:ext>
            </a:extLst>
          </p:cNvPr>
          <p:cNvSpPr/>
          <p:nvPr/>
        </p:nvSpPr>
        <p:spPr>
          <a:xfrm>
            <a:off x="820450" y="191761"/>
            <a:ext cx="51090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三協フロンテア株式会社　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962BAB-2829-34FE-81D1-6E74B63120DE}"/>
              </a:ext>
            </a:extLst>
          </p:cNvPr>
          <p:cNvSpPr/>
          <p:nvPr/>
        </p:nvSpPr>
        <p:spPr>
          <a:xfrm>
            <a:off x="1797787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出張説明会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9DA87F-541A-A02E-B34D-1206EC4818DA}"/>
              </a:ext>
            </a:extLst>
          </p:cNvPr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1166B4E-636B-B7E8-3F60-9329AD39A1B5}"/>
              </a:ext>
            </a:extLst>
          </p:cNvPr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92-6001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D21128A-F785-BF14-58D4-A34E91E019F2}"/>
              </a:ext>
            </a:extLst>
          </p:cNvPr>
          <p:cNvSpPr/>
          <p:nvPr/>
        </p:nvSpPr>
        <p:spPr>
          <a:xfrm>
            <a:off x="116632" y="1686267"/>
            <a:ext cx="6624736" cy="38164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日時：</a:t>
            </a:r>
            <a:r>
              <a:rPr lang="en-US" altLang="ja-JP" sz="32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32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32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32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20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lang="en-US" altLang="ja-JP" sz="20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0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8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14:00</a:t>
            </a:r>
            <a:r>
              <a:rPr lang="ja-JP" altLang="en-US" sz="28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16:00</a:t>
            </a:r>
            <a:endParaRPr lang="ja-JP" altLang="en-US" sz="2800" b="1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場所：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ハローワーク総社２階 個別ブース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2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募集職種：整備作業兼管理スタッフ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ユニットハウス整備・組立</a:t>
            </a:r>
            <a:r>
              <a:rPr lang="en-US" altLang="ja-JP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事務スタッフ他</a:t>
            </a:r>
            <a:endParaRPr lang="ja-JP" altLang="en-US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事業内容：建設業</a:t>
            </a:r>
            <a:endParaRPr lang="ja-JP" altLang="en-US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求人番号：</a:t>
            </a:r>
            <a:r>
              <a:rPr lang="en-US" altLang="ja-JP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12080-17457151 / 12080-17779951 / 12080-17814451</a:t>
            </a:r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、他</a:t>
            </a:r>
          </a:p>
          <a:p>
            <a:r>
              <a:rPr lang="ja-JP" altLang="en-US" sz="140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：</a:t>
            </a:r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小田郡矢掛町東三成字西谷</a:t>
            </a:r>
            <a:r>
              <a:rPr lang="en-US" altLang="ja-JP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1550-1-3</a:t>
            </a:r>
            <a:endParaRPr lang="en-US" altLang="ja-JP" sz="1400" cap="none" spc="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勤 務 地 ：三協フロンテア岡山サービスセンター</a:t>
            </a:r>
            <a:endParaRPr lang="en-US" altLang="ja-JP" sz="1400" dirty="0">
              <a:ln w="12700">
                <a:noFill/>
                <a:prstDash val="solid"/>
              </a:ln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 象 者 ：</a:t>
            </a:r>
            <a:r>
              <a:rPr lang="ja-JP" altLang="ja-JP" sz="1400" b="0" i="0" u="none" strike="noStrike" dirty="0">
                <a:solidFill>
                  <a:srgbClr val="0000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正社員求人（</a:t>
            </a:r>
            <a:r>
              <a:rPr lang="en-US" altLang="ja-JP" sz="1400" b="0" i="0" u="none" strike="noStrike" dirty="0">
                <a:solidFill>
                  <a:srgbClr val="0000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lang="ja-JP" altLang="ja-JP" sz="1400" b="0" i="0" u="none" strike="noStrike" dirty="0">
                <a:solidFill>
                  <a:srgbClr val="0000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才まで）　契約社員（年齢不問）</a:t>
            </a:r>
            <a:endParaRPr lang="ja-JP" altLang="en-US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8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 参 物 ：説明会のみの方は持参物は特に不要です。</a:t>
            </a:r>
            <a:endParaRPr lang="en-US" altLang="ja-JP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面接をご希望の方は、ハローワーク紹介状、履歴書等を持参下さい。</a:t>
            </a:r>
            <a:endParaRPr lang="en-US" altLang="ja-JP" sz="140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80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求人条件等の詳細は求人票でご確認ください。求人票はハローワーク内の求人公開端末やハローワーク</a:t>
            </a:r>
          </a:p>
          <a:p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インターネットサービスで確認できます。</a:t>
            </a:r>
          </a:p>
          <a:p>
            <a:r>
              <a:rPr lang="en-US" altLang="ja-JP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参加申込および求人内容についてのお問い合わせはハローワーク総社へご連絡ください。</a:t>
            </a:r>
          </a:p>
          <a:p>
            <a:r>
              <a:rPr lang="en-US" altLang="ja-JP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cap="none" spc="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050" dirty="0">
                <a:ln w="12700">
                  <a:noFill/>
                  <a:prstDash val="solid"/>
                </a:ln>
                <a:solidFill>
                  <a:srgbClr val="0000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会場へは開始時刻までにお越しください。参加をキャンセルする場合には必ず事前にご連絡ください。</a:t>
            </a:r>
            <a:endParaRPr lang="ja-JP" altLang="en-US" sz="1050" cap="none" spc="0" dirty="0">
              <a:ln w="12700">
                <a:noFill/>
                <a:prstDash val="solid"/>
              </a:ln>
              <a:solidFill>
                <a:srgbClr val="0000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26D18E-07BD-D7D4-0013-355B85F63F71}"/>
              </a:ext>
            </a:extLst>
          </p:cNvPr>
          <p:cNvSpPr txBox="1"/>
          <p:nvPr/>
        </p:nvSpPr>
        <p:spPr>
          <a:xfrm>
            <a:off x="116632" y="5529064"/>
            <a:ext cx="6134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992442D-D2A9-3C96-B221-0E7AE5E059EB}"/>
              </a:ext>
            </a:extLst>
          </p:cNvPr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線吹き出し 1 (枠付き) 13">
            <a:extLst>
              <a:ext uri="{FF2B5EF4-FFF2-40B4-BE49-F238E27FC236}">
                <a16:creationId xmlns:a16="http://schemas.microsoft.com/office/drawing/2014/main" id="{681D795D-6B02-1A86-1F55-4F9B4A5A205F}"/>
              </a:ext>
            </a:extLst>
          </p:cNvPr>
          <p:cNvSpPr/>
          <p:nvPr/>
        </p:nvSpPr>
        <p:spPr>
          <a:xfrm>
            <a:off x="7821488" y="13517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A5167BF-01F9-9314-75DA-7DDE6C4E540B}"/>
              </a:ext>
            </a:extLst>
          </p:cNvPr>
          <p:cNvSpPr txBox="1"/>
          <p:nvPr/>
        </p:nvSpPr>
        <p:spPr>
          <a:xfrm>
            <a:off x="7965504" y="3444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事業所名を記入</a:t>
            </a:r>
            <a:r>
              <a:rPr kumimoji="1" lang="ja-JP" altLang="en-US" b="1">
                <a:solidFill>
                  <a:srgbClr val="C00000"/>
                </a:solidFill>
              </a:rPr>
              <a:t>してください。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7" name="右中かっこ 16">
            <a:extLst>
              <a:ext uri="{FF2B5EF4-FFF2-40B4-BE49-F238E27FC236}">
                <a16:creationId xmlns:a16="http://schemas.microsoft.com/office/drawing/2014/main" id="{6011FFF3-DA08-FA69-9C86-D9573449C7F9}"/>
              </a:ext>
            </a:extLst>
          </p:cNvPr>
          <p:cNvSpPr/>
          <p:nvPr/>
        </p:nvSpPr>
        <p:spPr>
          <a:xfrm>
            <a:off x="7029400" y="1686267"/>
            <a:ext cx="288032" cy="410440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2A792E6-C168-34F7-9DBD-2B36EFFC3FB0}"/>
              </a:ext>
            </a:extLst>
          </p:cNvPr>
          <p:cNvSpPr/>
          <p:nvPr/>
        </p:nvSpPr>
        <p:spPr>
          <a:xfrm>
            <a:off x="7533456" y="1928664"/>
            <a:ext cx="2736304" cy="38620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7344EE04-E31A-31C6-6E1E-2E6D03AAD72F}"/>
              </a:ext>
            </a:extLst>
          </p:cNvPr>
          <p:cNvCxnSpPr>
            <a:stCxn id="17" idx="1"/>
          </p:cNvCxnSpPr>
          <p:nvPr/>
        </p:nvCxnSpPr>
        <p:spPr>
          <a:xfrm flipV="1">
            <a:off x="7317432" y="3728864"/>
            <a:ext cx="216024" cy="96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7E43338-B4A2-E8D7-CCB6-E4EAE4FC4490}"/>
              </a:ext>
            </a:extLst>
          </p:cNvPr>
          <p:cNvSpPr txBox="1"/>
          <p:nvPr/>
        </p:nvSpPr>
        <p:spPr>
          <a:xfrm>
            <a:off x="7519665" y="2085453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b="1" dirty="0">
                <a:solidFill>
                  <a:srgbClr val="C00000"/>
                </a:solidFill>
              </a:rPr>
              <a:t>注意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】</a:t>
            </a:r>
          </a:p>
          <a:p>
            <a:r>
              <a:rPr lang="ja-JP" altLang="en-US" sz="1400" b="1" dirty="0">
                <a:solidFill>
                  <a:srgbClr val="C00000"/>
                </a:solidFill>
              </a:rPr>
              <a:t>必ず求人票と同じ内容になるように記載してください。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①募集職種→「職種」欄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②事業内容→「事業内容」欄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③求人番号→「求人番号」欄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④所在地→「所在地」欄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⑤勤務地→「就業場所」欄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⑥対象者→「年齢」欄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　　　　　　　　</a:t>
            </a:r>
            <a:r>
              <a:rPr lang="en-US" altLang="ja-JP" sz="1400" b="1" dirty="0">
                <a:solidFill>
                  <a:srgbClr val="C00000"/>
                </a:solidFill>
              </a:rPr>
              <a:t>※</a:t>
            </a:r>
            <a:r>
              <a:rPr lang="ja-JP" altLang="en-US" sz="1400" b="1" dirty="0">
                <a:solidFill>
                  <a:srgbClr val="C00000"/>
                </a:solidFill>
              </a:rPr>
              <a:t>求人票で年齢制限があれば記載してください。　　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19" name="線吹き出し 1 (枠付き) 18">
            <a:extLst>
              <a:ext uri="{FF2B5EF4-FFF2-40B4-BE49-F238E27FC236}">
                <a16:creationId xmlns:a16="http://schemas.microsoft.com/office/drawing/2014/main" id="{34D47764-F908-F1CD-D45D-7AA0CC8DEA5E}"/>
              </a:ext>
            </a:extLst>
          </p:cNvPr>
          <p:cNvSpPr/>
          <p:nvPr/>
        </p:nvSpPr>
        <p:spPr>
          <a:xfrm>
            <a:off x="7814628" y="691206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00CAAF-0AB0-313C-48FF-F9640E07ED3F}"/>
              </a:ext>
            </a:extLst>
          </p:cNvPr>
          <p:cNvSpPr txBox="1"/>
          <p:nvPr/>
        </p:nvSpPr>
        <p:spPr>
          <a:xfrm>
            <a:off x="7821488" y="712560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フリースペースです。</a:t>
            </a:r>
            <a:endParaRPr lang="en-US" altLang="ja-JP" b="1" dirty="0">
              <a:solidFill>
                <a:srgbClr val="C00000"/>
              </a:solidFill>
            </a:endParaRPr>
          </a:p>
          <a:p>
            <a:r>
              <a:rPr lang="ja-JP" altLang="en-US" b="1" dirty="0">
                <a:solidFill>
                  <a:srgbClr val="C00000"/>
                </a:solidFill>
              </a:rPr>
              <a:t>貴社の</a:t>
            </a:r>
            <a:r>
              <a:rPr lang="en-US" altLang="ja-JP" b="1" dirty="0">
                <a:solidFill>
                  <a:srgbClr val="C00000"/>
                </a:solidFill>
              </a:rPr>
              <a:t>PR</a:t>
            </a:r>
            <a:r>
              <a:rPr lang="ja-JP" altLang="en-US" b="1" dirty="0">
                <a:solidFill>
                  <a:srgbClr val="C00000"/>
                </a:solidFill>
              </a:rPr>
              <a:t>に利用ください。</a:t>
            </a:r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C3B0B55-861D-A10A-3514-8285AB8F5E43}"/>
              </a:ext>
            </a:extLst>
          </p:cNvPr>
          <p:cNvSpPr/>
          <p:nvPr/>
        </p:nvSpPr>
        <p:spPr>
          <a:xfrm rot="19761897">
            <a:off x="777696" y="927073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お仕事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98EBBFC-1F01-2FCF-2BDF-71BC3FB71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1" y="7838586"/>
            <a:ext cx="2163353" cy="108167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D07A9658-5719-FB00-0DA5-725936F366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036" y="6154867"/>
            <a:ext cx="2502066" cy="170595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62B5C23-4550-27A4-8228-08C4A5213AA1}"/>
              </a:ext>
            </a:extLst>
          </p:cNvPr>
          <p:cNvSpPr txBox="1"/>
          <p:nvPr/>
        </p:nvSpPr>
        <p:spPr>
          <a:xfrm rot="1328030">
            <a:off x="4791881" y="5790257"/>
            <a:ext cx="2089315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2016</a:t>
            </a:r>
            <a:r>
              <a:rPr kumimoji="1" lang="ja-JP" altLang="en-US" sz="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年・</a:t>
            </a:r>
            <a:r>
              <a:rPr kumimoji="1" lang="en-US" altLang="ja-JP" sz="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2021</a:t>
            </a:r>
            <a:r>
              <a:rPr kumimoji="1" lang="ja-JP" altLang="en-US" sz="8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endParaRPr kumimoji="1" lang="en-US" altLang="ja-JP" sz="800" dirty="0">
              <a:solidFill>
                <a:srgbClr val="C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C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グッドデザイン賞受賞</a:t>
            </a:r>
            <a:endParaRPr kumimoji="1" lang="ja-JP" altLang="en-US" sz="1000" dirty="0">
              <a:solidFill>
                <a:srgbClr val="C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6897EC7-5F57-DCAB-FE83-8751E353B818}"/>
              </a:ext>
            </a:extLst>
          </p:cNvPr>
          <p:cNvSpPr/>
          <p:nvPr/>
        </p:nvSpPr>
        <p:spPr>
          <a:xfrm>
            <a:off x="116632" y="5931140"/>
            <a:ext cx="3974039" cy="496936"/>
          </a:xfrm>
          <a:prstGeom prst="rect">
            <a:avLst/>
          </a:prstGeom>
          <a:solidFill>
            <a:srgbClr val="0432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ユニットハウスのリーディングカンパニー</a:t>
            </a:r>
            <a:endParaRPr kumimoji="1" lang="en-US" altLang="ja-JP" sz="1400" b="1" dirty="0">
              <a:solidFill>
                <a:schemeClr val="bg1"/>
              </a:solidFill>
            </a:endParaRPr>
          </a:p>
          <a:p>
            <a:r>
              <a:rPr kumimoji="1" lang="ja-JP" altLang="en-US" sz="1400" b="1" dirty="0">
                <a:solidFill>
                  <a:schemeClr val="bg1"/>
                </a:solidFill>
              </a:rPr>
              <a:t>資源循環型ビジネスモデルで環境保護に貢献！</a:t>
            </a:r>
            <a:endParaRPr kumimoji="1"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D4D3C64-12AD-160B-5A95-D023EEFC0E1B}"/>
              </a:ext>
            </a:extLst>
          </p:cNvPr>
          <p:cNvSpPr/>
          <p:nvPr/>
        </p:nvSpPr>
        <p:spPr>
          <a:xfrm>
            <a:off x="22273" y="6423452"/>
            <a:ext cx="4752336" cy="1146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三協フロンテア株式会社はユニットハウスの</a:t>
            </a:r>
            <a:endParaRPr kumimoji="1" lang="en-US" altLang="ja-JP" sz="14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製造・販売・レンタルをしています。</a:t>
            </a:r>
            <a:endParaRPr kumimoji="1" lang="en-US" altLang="ja-JP" sz="14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自社製品のユニットハウスは持ち運び可能、</a:t>
            </a:r>
            <a:endParaRPr kumimoji="1" lang="en-US" altLang="ja-JP" sz="14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少人数短期間で施工可能、再利用可能などの利点があり</a:t>
            </a:r>
            <a:endParaRPr kumimoji="1" lang="en-US" altLang="ja-JP" sz="14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店舗やオフィスを中心に多くの建物で利用されています。</a:t>
            </a:r>
            <a:endParaRPr kumimoji="1" lang="en-US" altLang="ja-JP" sz="14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6D09C11A-362E-F55B-EDDC-BF5FB924072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329" y="7838586"/>
            <a:ext cx="2163354" cy="1081677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8EC7E31-58F7-209F-4062-C867E2F635F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688" y="7871434"/>
            <a:ext cx="2163599" cy="10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28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13690-A3C4-9D39-04B0-5E317D7DC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B3113A-6224-75B8-EDF6-3800659FA4BB}"/>
              </a:ext>
            </a:extLst>
          </p:cNvPr>
          <p:cNvSpPr/>
          <p:nvPr/>
        </p:nvSpPr>
        <p:spPr>
          <a:xfrm>
            <a:off x="0" y="-15552"/>
            <a:ext cx="6858000" cy="165618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2AB57A-DC33-1407-D6C6-9C96EDEF203A}"/>
              </a:ext>
            </a:extLst>
          </p:cNvPr>
          <p:cNvSpPr/>
          <p:nvPr/>
        </p:nvSpPr>
        <p:spPr>
          <a:xfrm>
            <a:off x="820450" y="191761"/>
            <a:ext cx="510909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三協フロンテア株式会社　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962BAB-2829-34FE-81D1-6E74B63120DE}"/>
              </a:ext>
            </a:extLst>
          </p:cNvPr>
          <p:cNvSpPr/>
          <p:nvPr/>
        </p:nvSpPr>
        <p:spPr>
          <a:xfrm>
            <a:off x="1797787" y="809635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800" b="1" dirty="0">
                <a:ln w="12700">
                  <a:noFill/>
                  <a:prstDash val="solid"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出張説明会</a:t>
            </a:r>
            <a:endParaRPr lang="ja-JP" altLang="en-US" sz="4800" b="1" cap="none" spc="0" dirty="0">
              <a:ln w="12700">
                <a:noFill/>
                <a:prstDash val="solid"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9DA87F-541A-A02E-B34D-1206EC4818DA}"/>
              </a:ext>
            </a:extLst>
          </p:cNvPr>
          <p:cNvSpPr/>
          <p:nvPr/>
        </p:nvSpPr>
        <p:spPr>
          <a:xfrm>
            <a:off x="0" y="9057456"/>
            <a:ext cx="6885384" cy="8640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1166B4E-636B-B7E8-3F60-9329AD39A1B5}"/>
              </a:ext>
            </a:extLst>
          </p:cNvPr>
          <p:cNvSpPr/>
          <p:nvPr/>
        </p:nvSpPr>
        <p:spPr>
          <a:xfrm>
            <a:off x="91410" y="9152111"/>
            <a:ext cx="68659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お申し込み・お問合せ先</a:t>
            </a:r>
            <a:r>
              <a:rPr lang="en-US" altLang="ja-JP" sz="16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cap="none" spc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ハローワーク総社</a:t>
            </a:r>
          </a:p>
          <a:p>
            <a:pPr algn="r"/>
            <a:r>
              <a:rPr lang="ja-JP" altLang="en-US" sz="120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℡（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0866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en-US" altLang="ja-JP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92-6001</a:t>
            </a:r>
            <a:r>
              <a:rPr lang="ja-JP" altLang="en-US" sz="2400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2400" b="1" cap="none" spc="0" dirty="0">
              <a:ln w="12700">
                <a:noFill/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26D18E-07BD-D7D4-0013-355B85F63F71}"/>
              </a:ext>
            </a:extLst>
          </p:cNvPr>
          <p:cNvSpPr txBox="1"/>
          <p:nvPr/>
        </p:nvSpPr>
        <p:spPr>
          <a:xfrm>
            <a:off x="116632" y="6188169"/>
            <a:ext cx="6134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</a:rPr>
              <a:t>当日、発熱や風邪の症状のある方は、参加をお控えください。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992442D-D2A9-3C96-B221-0E7AE5E059EB}"/>
              </a:ext>
            </a:extLst>
          </p:cNvPr>
          <p:cNvSpPr/>
          <p:nvPr/>
        </p:nvSpPr>
        <p:spPr>
          <a:xfrm>
            <a:off x="5141873" y="822171"/>
            <a:ext cx="1636815" cy="769441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予約優先です</a:t>
            </a:r>
            <a:endParaRPr kumimoji="1" lang="ja-JP" altLang="en-US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線吹き出し 1 (枠付き) 13">
            <a:extLst>
              <a:ext uri="{FF2B5EF4-FFF2-40B4-BE49-F238E27FC236}">
                <a16:creationId xmlns:a16="http://schemas.microsoft.com/office/drawing/2014/main" id="{681D795D-6B02-1A86-1F55-4F9B4A5A205F}"/>
              </a:ext>
            </a:extLst>
          </p:cNvPr>
          <p:cNvSpPr/>
          <p:nvPr/>
        </p:nvSpPr>
        <p:spPr>
          <a:xfrm>
            <a:off x="7821488" y="13517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A5167BF-01F9-9314-75DA-7DDE6C4E540B}"/>
              </a:ext>
            </a:extLst>
          </p:cNvPr>
          <p:cNvSpPr txBox="1"/>
          <p:nvPr/>
        </p:nvSpPr>
        <p:spPr>
          <a:xfrm>
            <a:off x="7965504" y="34448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事業所名を記入</a:t>
            </a:r>
            <a:r>
              <a:rPr kumimoji="1" lang="ja-JP" altLang="en-US" b="1">
                <a:solidFill>
                  <a:srgbClr val="C00000"/>
                </a:solidFill>
              </a:rPr>
              <a:t>してください。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17" name="右中かっこ 16">
            <a:extLst>
              <a:ext uri="{FF2B5EF4-FFF2-40B4-BE49-F238E27FC236}">
                <a16:creationId xmlns:a16="http://schemas.microsoft.com/office/drawing/2014/main" id="{6011FFF3-DA08-FA69-9C86-D9573449C7F9}"/>
              </a:ext>
            </a:extLst>
          </p:cNvPr>
          <p:cNvSpPr/>
          <p:nvPr/>
        </p:nvSpPr>
        <p:spPr>
          <a:xfrm>
            <a:off x="7029400" y="1686267"/>
            <a:ext cx="288032" cy="410440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2A792E6-C168-34F7-9DBD-2B36EFFC3FB0}"/>
              </a:ext>
            </a:extLst>
          </p:cNvPr>
          <p:cNvSpPr/>
          <p:nvPr/>
        </p:nvSpPr>
        <p:spPr>
          <a:xfrm>
            <a:off x="7533456" y="1928664"/>
            <a:ext cx="2736304" cy="38620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7344EE04-E31A-31C6-6E1E-2E6D03AAD72F}"/>
              </a:ext>
            </a:extLst>
          </p:cNvPr>
          <p:cNvCxnSpPr>
            <a:stCxn id="17" idx="1"/>
          </p:cNvCxnSpPr>
          <p:nvPr/>
        </p:nvCxnSpPr>
        <p:spPr>
          <a:xfrm flipV="1">
            <a:off x="7317432" y="3728864"/>
            <a:ext cx="216024" cy="96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7E43338-B4A2-E8D7-CCB6-E4EAE4FC4490}"/>
              </a:ext>
            </a:extLst>
          </p:cNvPr>
          <p:cNvSpPr txBox="1"/>
          <p:nvPr/>
        </p:nvSpPr>
        <p:spPr>
          <a:xfrm>
            <a:off x="7519665" y="2085453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b="1" dirty="0">
                <a:solidFill>
                  <a:srgbClr val="C00000"/>
                </a:solidFill>
              </a:rPr>
              <a:t>注意</a:t>
            </a:r>
            <a:r>
              <a:rPr kumimoji="1" lang="en-US" altLang="ja-JP" sz="1400" b="1" dirty="0">
                <a:solidFill>
                  <a:srgbClr val="C00000"/>
                </a:solidFill>
              </a:rPr>
              <a:t>】</a:t>
            </a:r>
          </a:p>
          <a:p>
            <a:r>
              <a:rPr lang="ja-JP" altLang="en-US" sz="1400" b="1" dirty="0">
                <a:solidFill>
                  <a:srgbClr val="C00000"/>
                </a:solidFill>
              </a:rPr>
              <a:t>必ず求人票と同じ内容になるように記載してください。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①募集職種→「職種」欄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②事業内容→「事業内容」欄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③求人番号→「求人番号」欄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④所在地→「所在地」欄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⑤勤務地→「就業場所」欄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⑥対象者→「年齢」欄</a:t>
            </a:r>
            <a:endParaRPr lang="en-US" altLang="ja-JP" sz="1400" b="1" dirty="0">
              <a:solidFill>
                <a:srgbClr val="C00000"/>
              </a:solidFill>
            </a:endParaRPr>
          </a:p>
          <a:p>
            <a:r>
              <a:rPr lang="ja-JP" altLang="en-US" sz="1400" b="1" dirty="0">
                <a:solidFill>
                  <a:srgbClr val="C00000"/>
                </a:solidFill>
              </a:rPr>
              <a:t>　　　　　　　　</a:t>
            </a:r>
            <a:r>
              <a:rPr lang="en-US" altLang="ja-JP" sz="1400" b="1" dirty="0">
                <a:solidFill>
                  <a:srgbClr val="C00000"/>
                </a:solidFill>
              </a:rPr>
              <a:t>※</a:t>
            </a:r>
            <a:r>
              <a:rPr lang="ja-JP" altLang="en-US" sz="1400" b="1" dirty="0">
                <a:solidFill>
                  <a:srgbClr val="C00000"/>
                </a:solidFill>
              </a:rPr>
              <a:t>求人票で年齢制限があれば記載してください。　　</a:t>
            </a:r>
            <a:endParaRPr kumimoji="1" lang="ja-JP" altLang="en-US" sz="1400" b="1" dirty="0">
              <a:solidFill>
                <a:srgbClr val="C00000"/>
              </a:solidFill>
            </a:endParaRPr>
          </a:p>
        </p:txBody>
      </p:sp>
      <p:sp>
        <p:nvSpPr>
          <p:cNvPr id="19" name="線吹き出し 1 (枠付き) 18">
            <a:extLst>
              <a:ext uri="{FF2B5EF4-FFF2-40B4-BE49-F238E27FC236}">
                <a16:creationId xmlns:a16="http://schemas.microsoft.com/office/drawing/2014/main" id="{34D47764-F908-F1CD-D45D-7AA0CC8DEA5E}"/>
              </a:ext>
            </a:extLst>
          </p:cNvPr>
          <p:cNvSpPr/>
          <p:nvPr/>
        </p:nvSpPr>
        <p:spPr>
          <a:xfrm>
            <a:off x="7814628" y="6912066"/>
            <a:ext cx="2736304" cy="1073407"/>
          </a:xfrm>
          <a:prstGeom prst="borderCallout1">
            <a:avLst>
              <a:gd name="adj1" fmla="val 20003"/>
              <a:gd name="adj2" fmla="val 21"/>
              <a:gd name="adj3" fmla="val 43070"/>
              <a:gd name="adj4" fmla="val -3243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00CAAF-0AB0-313C-48FF-F9640E07ED3F}"/>
              </a:ext>
            </a:extLst>
          </p:cNvPr>
          <p:cNvSpPr txBox="1"/>
          <p:nvPr/>
        </p:nvSpPr>
        <p:spPr>
          <a:xfrm>
            <a:off x="7821488" y="712560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フリースペースです。</a:t>
            </a:r>
            <a:endParaRPr lang="en-US" altLang="ja-JP" b="1" dirty="0">
              <a:solidFill>
                <a:srgbClr val="C00000"/>
              </a:solidFill>
            </a:endParaRPr>
          </a:p>
          <a:p>
            <a:r>
              <a:rPr lang="ja-JP" altLang="en-US" b="1" dirty="0">
                <a:solidFill>
                  <a:srgbClr val="C00000"/>
                </a:solidFill>
              </a:rPr>
              <a:t>貴社の</a:t>
            </a:r>
            <a:r>
              <a:rPr lang="en-US" altLang="ja-JP" b="1" dirty="0">
                <a:solidFill>
                  <a:srgbClr val="C00000"/>
                </a:solidFill>
              </a:rPr>
              <a:t>PR</a:t>
            </a:r>
            <a:r>
              <a:rPr lang="ja-JP" altLang="en-US" b="1" dirty="0">
                <a:solidFill>
                  <a:srgbClr val="C00000"/>
                </a:solidFill>
              </a:rPr>
              <a:t>に利用ください。</a:t>
            </a:r>
            <a:endParaRPr lang="en-US" altLang="ja-JP" b="1" dirty="0">
              <a:solidFill>
                <a:srgbClr val="C00000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C3B0B55-861D-A10A-3514-8285AB8F5E43}"/>
              </a:ext>
            </a:extLst>
          </p:cNvPr>
          <p:cNvSpPr/>
          <p:nvPr/>
        </p:nvSpPr>
        <p:spPr>
          <a:xfrm rot="19761897">
            <a:off x="777696" y="927073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お仕事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5C3980-A432-F4C0-F757-E7691C8530D5}"/>
              </a:ext>
            </a:extLst>
          </p:cNvPr>
          <p:cNvSpPr/>
          <p:nvPr/>
        </p:nvSpPr>
        <p:spPr>
          <a:xfrm>
            <a:off x="2259449" y="2936776"/>
            <a:ext cx="2339102" cy="52322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>
                <a:ln w="0"/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説明会申込書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F1322AB-5622-54BE-C0D6-CAAAB53A8DA2}"/>
              </a:ext>
            </a:extLst>
          </p:cNvPr>
          <p:cNvGrpSpPr/>
          <p:nvPr/>
        </p:nvGrpSpPr>
        <p:grpSpPr>
          <a:xfrm>
            <a:off x="834276" y="3594621"/>
            <a:ext cx="5216832" cy="2184966"/>
            <a:chOff x="732448" y="6596821"/>
            <a:chExt cx="5216832" cy="2184966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6437B10-84FE-A831-CD3F-F65137B6200F}"/>
                </a:ext>
              </a:extLst>
            </p:cNvPr>
            <p:cNvSpPr/>
            <p:nvPr/>
          </p:nvSpPr>
          <p:spPr>
            <a:xfrm>
              <a:off x="732448" y="6596821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3E25420A-2689-BE06-2384-609EC44600C9}"/>
                </a:ext>
              </a:extLst>
            </p:cNvPr>
            <p:cNvSpPr/>
            <p:nvPr/>
          </p:nvSpPr>
          <p:spPr>
            <a:xfrm>
              <a:off x="732448" y="7316901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BD637E7-3351-091E-52A1-27F5F0688431}"/>
                </a:ext>
              </a:extLst>
            </p:cNvPr>
            <p:cNvSpPr/>
            <p:nvPr/>
          </p:nvSpPr>
          <p:spPr>
            <a:xfrm>
              <a:off x="732448" y="8049344"/>
              <a:ext cx="5216832" cy="73244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92281DCB-CA74-AD4F-7933-8BDD538D9AF2}"/>
                </a:ext>
              </a:extLst>
            </p:cNvPr>
            <p:cNvSpPr/>
            <p:nvPr/>
          </p:nvSpPr>
          <p:spPr>
            <a:xfrm>
              <a:off x="764704" y="8265368"/>
              <a:ext cx="90281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予約時間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2946BD5A-9CF6-D043-96B8-58AE452648EA}"/>
                </a:ext>
              </a:extLst>
            </p:cNvPr>
            <p:cNvSpPr/>
            <p:nvPr/>
          </p:nvSpPr>
          <p:spPr>
            <a:xfrm>
              <a:off x="908720" y="7541597"/>
              <a:ext cx="543739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氏名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D9A3488-34EE-B79C-F133-E0A487CED686}"/>
                </a:ext>
              </a:extLst>
            </p:cNvPr>
            <p:cNvSpPr/>
            <p:nvPr/>
          </p:nvSpPr>
          <p:spPr>
            <a:xfrm>
              <a:off x="799763" y="6817826"/>
              <a:ext cx="90281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求職番号</a:t>
              </a:r>
            </a:p>
          </p:txBody>
        </p: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E085E970-349B-96BA-2187-DC61DA05560D}"/>
                </a:ext>
              </a:extLst>
            </p:cNvPr>
            <p:cNvCxnSpPr/>
            <p:nvPr/>
          </p:nvCxnSpPr>
          <p:spPr>
            <a:xfrm>
              <a:off x="1797787" y="6596821"/>
              <a:ext cx="0" cy="218496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08285E77-59C8-B085-32C6-B56F508C44A5}"/>
                </a:ext>
              </a:extLst>
            </p:cNvPr>
            <p:cNvSpPr/>
            <p:nvPr/>
          </p:nvSpPr>
          <p:spPr>
            <a:xfrm>
              <a:off x="2663479" y="8304306"/>
              <a:ext cx="2159566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b="1" cap="none" spc="0" dirty="0">
                  <a:ln w="0"/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　　　　～　　　　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39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0BE7A6EB4024E4A88884FDED6C21AEC" ma:contentTypeVersion="13" ma:contentTypeDescription="新しいドキュメントを作成します。" ma:contentTypeScope="" ma:versionID="ff32917a134b5f024ffc370f8fd5e1f2">
  <xsd:schema xmlns:xsd="http://www.w3.org/2001/XMLSchema" xmlns:xs="http://www.w3.org/2001/XMLSchema" xmlns:p="http://schemas.microsoft.com/office/2006/metadata/properties" xmlns:ns2="a3803ec0-7226-49bc-9d66-4a2bd921f050" xmlns:ns3="eaa5ab06-d741-4ed2-85eb-529d5be34e45" targetNamespace="http://schemas.microsoft.com/office/2006/metadata/properties" ma:root="true" ma:fieldsID="576979a9a916f0b8b39f5975bcbf5049" ns2:_="" ns3:_="">
    <xsd:import namespace="a3803ec0-7226-49bc-9d66-4a2bd921f050"/>
    <xsd:import namespace="eaa5ab06-d741-4ed2-85eb-529d5be34e45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03ec0-7226-49bc-9d66-4a2bd921f05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5ab06-d741-4ed2-85eb-529d5be34e4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20fb98e-d036-46ed-8b34-38ccde9607eb}" ma:internalName="TaxCatchAll" ma:showField="CatchAllData" ma:web="eaa5ab06-d741-4ed2-85eb-529d5be34e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a5ab06-d741-4ed2-85eb-529d5be34e45" xsi:nil="true"/>
    <Owner xmlns="a3803ec0-7226-49bc-9d66-4a2bd921f050">
      <UserInfo>
        <DisplayName/>
        <AccountId xsi:nil="true"/>
        <AccountType/>
      </UserInfo>
    </Owner>
    <lcf76f155ced4ddcb4097134ff3c332f xmlns="a3803ec0-7226-49bc-9d66-4a2bd921f05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D0B17E-5328-4363-842D-C9A5F4D8D2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C1670E-C97B-4D0C-8615-7F092E0F5F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803ec0-7226-49bc-9d66-4a2bd921f050"/>
    <ds:schemaRef ds:uri="eaa5ab06-d741-4ed2-85eb-529d5be34e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34B1DA-F348-4C5D-A19F-10877BFF4F9C}">
  <ds:schemaRefs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a3803ec0-7226-49bc-9d66-4a2bd921f050"/>
    <ds:schemaRef ds:uri="eaa5ab06-d741-4ed2-85eb-529d5be34e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532</Words>
  <PresentationFormat>A4 210 x 297 mm</PresentationFormat>
  <Paragraphs>73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HGP創英角ﾎﾟｯﾌﾟ体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0x01010050BE7A6EB4024E4A88884FDED6C21AEC</vt:lpwstr>
  </property>
</Properties>
</file>