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1" r:id="rId5"/>
  </p:sldIdLst>
  <p:sldSz cx="6858000" cy="9906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933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1" d="100"/>
          <a:sy n="71" d="100"/>
        </p:scale>
        <p:origin x="1578" y="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8887" cy="496888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141" y="0"/>
            <a:ext cx="2948887" cy="496888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1C6BD406-4D8D-48C3-AD3B-8A58DE1FA3D4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6513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879" y="4721225"/>
            <a:ext cx="5443856" cy="4471988"/>
          </a:xfrm>
          <a:prstGeom prst="rect">
            <a:avLst/>
          </a:prstGeom>
        </p:spPr>
        <p:txBody>
          <a:bodyPr vert="horz" lIns="91431" tIns="45716" rIns="91431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4"/>
            <a:ext cx="2948887" cy="496887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141" y="9440864"/>
            <a:ext cx="2948887" cy="496887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66C5518B-13A4-4DC0-8F21-88E1264A34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128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5518B-13A4-4DC0-8F21-88E1264A34A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274509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32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70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21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683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135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82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219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372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596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716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1645781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B9BC9-D6AE-45A0-9A84-6EF89FAB8F35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39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-15552"/>
            <a:ext cx="6858000" cy="165618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846371" y="191761"/>
            <a:ext cx="30572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200" b="1" cap="none" spc="0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○○○○会社　</a:t>
            </a:r>
            <a:endParaRPr lang="ja-JP" altLang="en-US" sz="3200" b="1" cap="none" spc="0" dirty="0">
              <a:ln w="12700">
                <a:noFill/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797787" y="809635"/>
            <a:ext cx="326243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800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出張説明会</a:t>
            </a:r>
            <a:endParaRPr lang="ja-JP" altLang="en-US" sz="4800" b="1" cap="none" spc="0" dirty="0">
              <a:ln w="12700">
                <a:noFill/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9057456"/>
            <a:ext cx="6885384" cy="864096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91410" y="9152111"/>
            <a:ext cx="686598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1600" b="1" cap="none" spc="0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600" b="1" cap="none" spc="0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お申し込み・お問合せ先</a:t>
            </a:r>
            <a:r>
              <a:rPr lang="en-US" altLang="ja-JP" sz="1600" b="1" cap="none" spc="0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2000" b="1" cap="none" spc="0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ハローワーク総社</a:t>
            </a:r>
          </a:p>
          <a:p>
            <a:pPr algn="r"/>
            <a:r>
              <a:rPr lang="ja-JP" altLang="en-US" sz="1200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400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℡（</a:t>
            </a:r>
            <a:r>
              <a:rPr lang="en-US" altLang="ja-JP" sz="2400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0866</a:t>
            </a:r>
            <a:r>
              <a:rPr lang="ja-JP" altLang="en-US" sz="2400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en-US" altLang="ja-JP" sz="2400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92-6001</a:t>
            </a:r>
            <a:r>
              <a:rPr lang="ja-JP" altLang="en-US" sz="2400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2400" b="1" cap="none" spc="0" dirty="0">
              <a:ln w="12700">
                <a:noFill/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16632" y="1686267"/>
            <a:ext cx="6624736" cy="38164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2800" dirty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800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日時：</a:t>
            </a:r>
            <a:r>
              <a:rPr lang="ja-JP" altLang="en-US" sz="320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lang="ja-JP" altLang="en-US" sz="3200" b="1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月○日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木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800" b="1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14:00</a:t>
            </a:r>
            <a:r>
              <a:rPr lang="ja-JP" altLang="en-US" sz="2800" b="1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2800" b="1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16:00</a:t>
            </a:r>
            <a:endParaRPr lang="ja-JP" altLang="en-US" sz="2800" b="1" dirty="0" smtClean="0">
              <a:ln w="12700">
                <a:noFill/>
                <a:prstDash val="solid"/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cap="none" spc="0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場所：</a:t>
            </a:r>
            <a:r>
              <a:rPr lang="ja-JP" altLang="en-US" sz="2400" b="1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ハローワーク総社２階 個別</a:t>
            </a:r>
            <a:r>
              <a:rPr lang="ja-JP" altLang="en-US" sz="2400" b="1" dirty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ブース</a:t>
            </a:r>
            <a:endParaRPr lang="ja-JP" altLang="en-US" sz="2400" b="1" cap="none" spc="0" dirty="0" smtClean="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200" dirty="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cap="none" spc="0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募集職種：</a:t>
            </a:r>
            <a:r>
              <a:rPr lang="en-US" altLang="ja-JP" sz="1400" cap="none" spc="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400" cap="none" spc="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例</a:t>
            </a:r>
            <a:r>
              <a:rPr lang="en-US" altLang="ja-JP" sz="1400" cap="none" spc="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400" cap="none" spc="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　一般事務</a:t>
            </a:r>
            <a:r>
              <a:rPr lang="en-US" altLang="ja-JP" sz="1400" cap="none" spc="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1400" cap="none" spc="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介護職員</a:t>
            </a:r>
            <a:r>
              <a:rPr lang="en-US" altLang="ja-JP" sz="1400" cap="none" spc="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1400" cap="none" spc="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作業員　等</a:t>
            </a:r>
          </a:p>
          <a:p>
            <a:r>
              <a:rPr lang="ja-JP" altLang="en-US" sz="1400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事業内容：</a:t>
            </a:r>
            <a:r>
              <a:rPr lang="en-US" altLang="ja-JP" sz="140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40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例</a:t>
            </a:r>
            <a:r>
              <a:rPr lang="en-US" altLang="ja-JP" sz="140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40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　建設業</a:t>
            </a:r>
            <a:r>
              <a:rPr lang="en-US" altLang="ja-JP" sz="140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140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介護施設　等</a:t>
            </a:r>
          </a:p>
          <a:p>
            <a:r>
              <a:rPr lang="ja-JP" altLang="en-US" sz="1400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求人番号：</a:t>
            </a:r>
            <a:r>
              <a:rPr lang="ja-JP" altLang="en-US" sz="140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○○○○○</a:t>
            </a:r>
            <a:r>
              <a:rPr lang="en-US" altLang="ja-JP" sz="140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lang="ja-JP" altLang="en-US" sz="140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○○○○○○○</a:t>
            </a:r>
            <a:r>
              <a:rPr lang="en-US" altLang="ja-JP" sz="140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140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○○○○○</a:t>
            </a:r>
            <a:r>
              <a:rPr lang="en-US" altLang="ja-JP" sz="140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lang="ja-JP" altLang="en-US" sz="140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○○○○○○　他</a:t>
            </a:r>
          </a:p>
          <a:p>
            <a:r>
              <a:rPr lang="ja-JP" altLang="en-US" sz="1400" cap="none" spc="0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所 在 地 ：</a:t>
            </a:r>
            <a:r>
              <a:rPr lang="ja-JP" altLang="en-US" sz="1400" cap="none" spc="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総社市○○○</a:t>
            </a:r>
            <a:endParaRPr lang="en-US" altLang="ja-JP" sz="1400" cap="none" spc="0" dirty="0" smtClean="0">
              <a:ln w="12700">
                <a:noFill/>
                <a:prstDash val="solid"/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勤 務 地 ：</a:t>
            </a:r>
            <a:r>
              <a:rPr lang="ja-JP" altLang="en-US" sz="140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総社市○○○</a:t>
            </a:r>
            <a:r>
              <a:rPr lang="en-US" altLang="ja-JP" sz="140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140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倉敷市真備町</a:t>
            </a:r>
            <a:endParaRPr lang="en-US" altLang="ja-JP" sz="1400" dirty="0" smtClean="0">
              <a:ln w="12700">
                <a:noFill/>
                <a:prstDash val="solid"/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 象 者 ：</a:t>
            </a:r>
            <a:r>
              <a:rPr lang="ja-JP" altLang="en-US" sz="140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○○の経験者</a:t>
            </a:r>
            <a:r>
              <a:rPr lang="en-US" altLang="ja-JP" sz="140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140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○○資格者</a:t>
            </a:r>
            <a:r>
              <a:rPr lang="en-US" altLang="ja-JP" sz="140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140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資格不問</a:t>
            </a:r>
          </a:p>
          <a:p>
            <a:endParaRPr lang="ja-JP" altLang="en-US" sz="800" dirty="0" smtClean="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持 参 物 ：説明会のみの方は持参物は特に不要です。</a:t>
            </a:r>
            <a:endParaRPr lang="en-US" altLang="ja-JP" sz="1400" dirty="0" smtClean="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面接をご希望の方は、ハローワーク紹介状、履歴書等を持参下さい。</a:t>
            </a:r>
            <a:endParaRPr lang="en-US" altLang="ja-JP" sz="1400" dirty="0" smtClean="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800" cap="none" spc="0" dirty="0" smtClean="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050" cap="none" spc="0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cap="none" spc="0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求人条件等の詳細は求人票でご確認ください。求人票はハローワーク内の求人公開端末やハローワーク</a:t>
            </a:r>
          </a:p>
          <a:p>
            <a:r>
              <a:rPr lang="ja-JP" altLang="en-US" sz="1050" dirty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50" cap="none" spc="0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インターネットサービスで確認できます。</a:t>
            </a:r>
          </a:p>
          <a:p>
            <a:r>
              <a:rPr lang="en-US" altLang="ja-JP" sz="1050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参加申込および求人内容についてのお問い合わせはハローワーク総社へご連絡ください。</a:t>
            </a:r>
          </a:p>
          <a:p>
            <a:r>
              <a:rPr lang="en-US" altLang="ja-JP" sz="1050" cap="none" spc="0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cap="none" spc="0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会場へは開始時刻までにお越しください。参加をキャンセルする場合には必ず事前にご連絡ください。</a:t>
            </a:r>
            <a:endParaRPr lang="ja-JP" altLang="en-US" sz="1050" cap="none" spc="0" dirty="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0" y="5889104"/>
            <a:ext cx="6885384" cy="31193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b="1" dirty="0" smtClean="0">
                <a:solidFill>
                  <a:schemeClr val="bg1"/>
                </a:solidFill>
              </a:rPr>
              <a:t>【</a:t>
            </a:r>
            <a:r>
              <a:rPr kumimoji="1" lang="ja-JP" altLang="en-US" sz="4000" b="1" dirty="0" smtClean="0">
                <a:solidFill>
                  <a:schemeClr val="bg1"/>
                </a:solidFill>
              </a:rPr>
              <a:t>フリースペース</a:t>
            </a:r>
            <a:r>
              <a:rPr kumimoji="1" lang="en-US" altLang="ja-JP" sz="4000" b="1" dirty="0" smtClean="0">
                <a:solidFill>
                  <a:schemeClr val="bg1"/>
                </a:solidFill>
              </a:rPr>
              <a:t>】</a:t>
            </a:r>
            <a:endParaRPr kumimoji="1" lang="ja-JP" altLang="en-US" sz="4000" b="1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3200" dirty="0" smtClean="0">
                <a:solidFill>
                  <a:schemeClr val="bg1"/>
                </a:solidFill>
              </a:rPr>
              <a:t>画像貼り付け等会社ＰＲに</a:t>
            </a:r>
          </a:p>
          <a:p>
            <a:pPr algn="ctr"/>
            <a:r>
              <a:rPr lang="ja-JP" altLang="en-US" sz="3200" dirty="0">
                <a:solidFill>
                  <a:schemeClr val="bg1"/>
                </a:solidFill>
              </a:rPr>
              <a:t>ご</a:t>
            </a:r>
            <a:r>
              <a:rPr lang="ja-JP" altLang="en-US" sz="3200" dirty="0" smtClean="0">
                <a:solidFill>
                  <a:schemeClr val="bg1"/>
                </a:solidFill>
              </a:rPr>
              <a:t>利用ください</a:t>
            </a:r>
          </a:p>
          <a:p>
            <a:pPr algn="ctr"/>
            <a:r>
              <a:rPr lang="ja-JP" altLang="en-US" sz="1400" dirty="0" smtClean="0">
                <a:solidFill>
                  <a:schemeClr val="bg1"/>
                </a:solidFill>
              </a:rPr>
              <a:t>（ご利用の際にはこの図は削除してください）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6632" y="5529064"/>
            <a:ext cx="61344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>
                <a:solidFill>
                  <a:srgbClr val="FF0000"/>
                </a:solidFill>
              </a:rPr>
              <a:t>※</a:t>
            </a:r>
            <a:r>
              <a:rPr lang="ja-JP" altLang="en-US" sz="1200" b="1" dirty="0" smtClean="0">
                <a:solidFill>
                  <a:srgbClr val="FF0000"/>
                </a:solidFill>
              </a:rPr>
              <a:t>当日、発熱や風邪の症状のある方は、参加をお控えください。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3" name="楕円 2"/>
          <p:cNvSpPr/>
          <p:nvPr/>
        </p:nvSpPr>
        <p:spPr>
          <a:xfrm>
            <a:off x="5141873" y="822171"/>
            <a:ext cx="1636815" cy="769441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予約優先です</a:t>
            </a:r>
            <a:endParaRPr kumimoji="1" lang="ja-JP" altLang="en-US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線吹き出し 1 (枠付き) 13"/>
          <p:cNvSpPr/>
          <p:nvPr/>
        </p:nvSpPr>
        <p:spPr>
          <a:xfrm>
            <a:off x="7821488" y="135176"/>
            <a:ext cx="2736304" cy="1073407"/>
          </a:xfrm>
          <a:prstGeom prst="borderCallout1">
            <a:avLst>
              <a:gd name="adj1" fmla="val 20003"/>
              <a:gd name="adj2" fmla="val 21"/>
              <a:gd name="adj3" fmla="val 43070"/>
              <a:gd name="adj4" fmla="val -32436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C0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65504" y="344488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rgbClr val="C00000"/>
                </a:solidFill>
              </a:rPr>
              <a:t>事業所名を記入</a:t>
            </a:r>
            <a:r>
              <a:rPr kumimoji="1" lang="ja-JP" altLang="en-US" b="1" smtClean="0">
                <a:solidFill>
                  <a:srgbClr val="C00000"/>
                </a:solidFill>
              </a:rPr>
              <a:t>してください。</a:t>
            </a:r>
            <a:endParaRPr kumimoji="1" lang="ja-JP" altLang="en-US" b="1" dirty="0">
              <a:solidFill>
                <a:srgbClr val="C00000"/>
              </a:solidFill>
            </a:endParaRPr>
          </a:p>
        </p:txBody>
      </p:sp>
      <p:sp>
        <p:nvSpPr>
          <p:cNvPr id="17" name="右中かっこ 16"/>
          <p:cNvSpPr/>
          <p:nvPr/>
        </p:nvSpPr>
        <p:spPr>
          <a:xfrm>
            <a:off x="7029400" y="1686267"/>
            <a:ext cx="288032" cy="4104407"/>
          </a:xfrm>
          <a:prstGeom prst="rightBrac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7533456" y="1928664"/>
            <a:ext cx="2736304" cy="38620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コネクタ 20"/>
          <p:cNvCxnSpPr>
            <a:stCxn id="17" idx="1"/>
          </p:cNvCxnSpPr>
          <p:nvPr/>
        </p:nvCxnSpPr>
        <p:spPr>
          <a:xfrm flipV="1">
            <a:off x="7317432" y="3728864"/>
            <a:ext cx="216024" cy="9607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7519665" y="2085453"/>
            <a:ext cx="26642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【</a:t>
            </a:r>
            <a:r>
              <a:rPr kumimoji="1" lang="ja-JP" altLang="en-US" sz="1400" b="1" dirty="0" smtClean="0">
                <a:solidFill>
                  <a:srgbClr val="C00000"/>
                </a:solidFill>
              </a:rPr>
              <a:t>注意</a:t>
            </a:r>
            <a:r>
              <a:rPr kumimoji="1" lang="en-US" altLang="ja-JP" sz="1400" b="1" dirty="0" smtClean="0">
                <a:solidFill>
                  <a:srgbClr val="C00000"/>
                </a:solidFill>
              </a:rPr>
              <a:t>】</a:t>
            </a:r>
          </a:p>
          <a:p>
            <a:r>
              <a:rPr lang="ja-JP" altLang="en-US" sz="1400" b="1" dirty="0" smtClean="0">
                <a:solidFill>
                  <a:srgbClr val="C00000"/>
                </a:solidFill>
              </a:rPr>
              <a:t>必ず求人票と同じ内容になるように記載してください。</a:t>
            </a:r>
            <a:endParaRPr lang="en-US" altLang="ja-JP" sz="1400" b="1" dirty="0" smtClean="0">
              <a:solidFill>
                <a:srgbClr val="C00000"/>
              </a:solidFill>
            </a:endParaRPr>
          </a:p>
          <a:p>
            <a:endParaRPr lang="en-US" altLang="ja-JP" sz="1400" b="1" dirty="0">
              <a:solidFill>
                <a:srgbClr val="C00000"/>
              </a:solidFill>
            </a:endParaRPr>
          </a:p>
          <a:p>
            <a:r>
              <a:rPr lang="ja-JP" altLang="en-US" sz="1400" b="1" dirty="0" smtClean="0">
                <a:solidFill>
                  <a:srgbClr val="C00000"/>
                </a:solidFill>
              </a:rPr>
              <a:t>①募集職種→「職種」欄</a:t>
            </a:r>
            <a:endParaRPr lang="en-US" altLang="ja-JP" sz="1400" b="1" dirty="0" smtClean="0">
              <a:solidFill>
                <a:srgbClr val="C00000"/>
              </a:solidFill>
            </a:endParaRPr>
          </a:p>
          <a:p>
            <a:r>
              <a:rPr lang="ja-JP" altLang="en-US" sz="1400" b="1" dirty="0" smtClean="0">
                <a:solidFill>
                  <a:srgbClr val="C00000"/>
                </a:solidFill>
              </a:rPr>
              <a:t>②事業内容→「事業内容」欄</a:t>
            </a:r>
            <a:endParaRPr lang="en-US" altLang="ja-JP" sz="1400" b="1" dirty="0" smtClean="0">
              <a:solidFill>
                <a:srgbClr val="C00000"/>
              </a:solidFill>
            </a:endParaRPr>
          </a:p>
          <a:p>
            <a:r>
              <a:rPr lang="ja-JP" altLang="en-US" sz="1400" b="1" dirty="0" smtClean="0">
                <a:solidFill>
                  <a:srgbClr val="C00000"/>
                </a:solidFill>
              </a:rPr>
              <a:t>③求人番号→「求人番号」欄</a:t>
            </a:r>
            <a:endParaRPr lang="en-US" altLang="ja-JP" sz="1400" b="1" dirty="0" smtClean="0">
              <a:solidFill>
                <a:srgbClr val="C00000"/>
              </a:solidFill>
            </a:endParaRPr>
          </a:p>
          <a:p>
            <a:r>
              <a:rPr lang="ja-JP" altLang="en-US" sz="1400" b="1" dirty="0" smtClean="0">
                <a:solidFill>
                  <a:srgbClr val="C00000"/>
                </a:solidFill>
              </a:rPr>
              <a:t>④所在地→「所在地」欄</a:t>
            </a:r>
            <a:endParaRPr lang="en-US" altLang="ja-JP" sz="1400" b="1" dirty="0" smtClean="0">
              <a:solidFill>
                <a:srgbClr val="C00000"/>
              </a:solidFill>
            </a:endParaRPr>
          </a:p>
          <a:p>
            <a:r>
              <a:rPr lang="ja-JP" altLang="en-US" sz="1400" b="1" dirty="0" smtClean="0">
                <a:solidFill>
                  <a:srgbClr val="C00000"/>
                </a:solidFill>
              </a:rPr>
              <a:t>⑤勤務地→「就業場所」欄</a:t>
            </a:r>
            <a:endParaRPr lang="en-US" altLang="ja-JP" sz="1400" b="1" dirty="0" smtClean="0">
              <a:solidFill>
                <a:srgbClr val="C00000"/>
              </a:solidFill>
            </a:endParaRPr>
          </a:p>
          <a:p>
            <a:r>
              <a:rPr lang="ja-JP" altLang="en-US" sz="1400" b="1" dirty="0" smtClean="0">
                <a:solidFill>
                  <a:srgbClr val="C00000"/>
                </a:solidFill>
              </a:rPr>
              <a:t>⑥対象者→「年齢」欄</a:t>
            </a:r>
            <a:endParaRPr lang="en-US" altLang="ja-JP" sz="1400" b="1" dirty="0" smtClean="0">
              <a:solidFill>
                <a:srgbClr val="C00000"/>
              </a:solidFill>
            </a:endParaRPr>
          </a:p>
          <a:p>
            <a:r>
              <a:rPr lang="ja-JP" altLang="en-US" sz="1400" b="1" dirty="0">
                <a:solidFill>
                  <a:srgbClr val="C00000"/>
                </a:solidFill>
              </a:rPr>
              <a:t>　</a:t>
            </a:r>
            <a:r>
              <a:rPr lang="ja-JP" altLang="en-US" sz="1400" b="1" dirty="0" smtClean="0">
                <a:solidFill>
                  <a:srgbClr val="C00000"/>
                </a:solidFill>
              </a:rPr>
              <a:t>　　　　　　　</a:t>
            </a:r>
            <a:r>
              <a:rPr lang="en-US" altLang="ja-JP" sz="1400" b="1" dirty="0" smtClean="0">
                <a:solidFill>
                  <a:srgbClr val="C00000"/>
                </a:solidFill>
              </a:rPr>
              <a:t>※</a:t>
            </a:r>
            <a:r>
              <a:rPr lang="ja-JP" altLang="en-US" sz="1400" b="1" dirty="0" smtClean="0">
                <a:solidFill>
                  <a:srgbClr val="C00000"/>
                </a:solidFill>
              </a:rPr>
              <a:t>求人票で年齢制限があれば記載してください。　　</a:t>
            </a:r>
            <a:endParaRPr kumimoji="1" lang="ja-JP" altLang="en-US" sz="1400" b="1" dirty="0">
              <a:solidFill>
                <a:srgbClr val="C00000"/>
              </a:solidFill>
            </a:endParaRPr>
          </a:p>
        </p:txBody>
      </p:sp>
      <p:sp>
        <p:nvSpPr>
          <p:cNvPr id="19" name="線吹き出し 1 (枠付き) 18"/>
          <p:cNvSpPr/>
          <p:nvPr/>
        </p:nvSpPr>
        <p:spPr>
          <a:xfrm>
            <a:off x="7814628" y="6912066"/>
            <a:ext cx="2736304" cy="1073407"/>
          </a:xfrm>
          <a:prstGeom prst="borderCallout1">
            <a:avLst>
              <a:gd name="adj1" fmla="val 20003"/>
              <a:gd name="adj2" fmla="val 21"/>
              <a:gd name="adj3" fmla="val 43070"/>
              <a:gd name="adj4" fmla="val -32436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C000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821488" y="7125603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rgbClr val="C00000"/>
                </a:solidFill>
              </a:rPr>
              <a:t>フリー</a:t>
            </a:r>
            <a:r>
              <a:rPr lang="ja-JP" altLang="en-US" b="1" dirty="0">
                <a:solidFill>
                  <a:srgbClr val="C00000"/>
                </a:solidFill>
              </a:rPr>
              <a:t>スペース</a:t>
            </a:r>
            <a:r>
              <a:rPr lang="ja-JP" altLang="en-US" b="1" dirty="0" smtClean="0">
                <a:solidFill>
                  <a:srgbClr val="C00000"/>
                </a:solidFill>
              </a:rPr>
              <a:t>です。</a:t>
            </a:r>
            <a:endParaRPr lang="en-US" altLang="ja-JP" b="1" dirty="0" smtClean="0">
              <a:solidFill>
                <a:srgbClr val="C00000"/>
              </a:solidFill>
            </a:endParaRPr>
          </a:p>
          <a:p>
            <a:r>
              <a:rPr lang="ja-JP" altLang="en-US" b="1" dirty="0">
                <a:solidFill>
                  <a:srgbClr val="C00000"/>
                </a:solidFill>
              </a:rPr>
              <a:t>貴社</a:t>
            </a:r>
            <a:r>
              <a:rPr lang="ja-JP" altLang="en-US" b="1" dirty="0" smtClean="0">
                <a:solidFill>
                  <a:srgbClr val="C00000"/>
                </a:solidFill>
              </a:rPr>
              <a:t>の</a:t>
            </a:r>
            <a:r>
              <a:rPr lang="en-US" altLang="ja-JP" b="1" dirty="0" smtClean="0">
                <a:solidFill>
                  <a:srgbClr val="C00000"/>
                </a:solidFill>
              </a:rPr>
              <a:t>PR</a:t>
            </a:r>
            <a:r>
              <a:rPr lang="ja-JP" altLang="en-US" b="1" dirty="0">
                <a:solidFill>
                  <a:srgbClr val="C00000"/>
                </a:solidFill>
              </a:rPr>
              <a:t>に</a:t>
            </a:r>
            <a:r>
              <a:rPr lang="ja-JP" altLang="en-US" b="1" dirty="0" smtClean="0">
                <a:solidFill>
                  <a:srgbClr val="C00000"/>
                </a:solidFill>
              </a:rPr>
              <a:t>利用ください。</a:t>
            </a:r>
            <a:endParaRPr lang="en-US" altLang="ja-JP" b="1" dirty="0" smtClean="0">
              <a:solidFill>
                <a:srgbClr val="C0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 rot="19761897">
            <a:off x="777696" y="927073"/>
            <a:ext cx="126188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800" b="1" cap="none" spc="0" dirty="0" smtClean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お仕事</a:t>
            </a:r>
            <a:endParaRPr lang="ja-JP" altLang="en-US" sz="2800" b="1" cap="none" spc="0" dirty="0">
              <a:ln w="0"/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436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aa5ab06-d741-4ed2-85eb-529d5be34e45" xsi:nil="true"/>
    <Owner xmlns="a3803ec0-7226-49bc-9d66-4a2bd921f050">
      <UserInfo>
        <DisplayName/>
        <AccountId xsi:nil="true"/>
        <AccountType/>
      </UserInfo>
    </Owner>
    <lcf76f155ced4ddcb4097134ff3c332f xmlns="a3803ec0-7226-49bc-9d66-4a2bd921f050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0BE7A6EB4024E4A88884FDED6C21AEC" ma:contentTypeVersion="13" ma:contentTypeDescription="新しいドキュメントを作成します。" ma:contentTypeScope="" ma:versionID="ff32917a134b5f024ffc370f8fd5e1f2">
  <xsd:schema xmlns:xsd="http://www.w3.org/2001/XMLSchema" xmlns:xs="http://www.w3.org/2001/XMLSchema" xmlns:p="http://schemas.microsoft.com/office/2006/metadata/properties" xmlns:ns2="a3803ec0-7226-49bc-9d66-4a2bd921f050" xmlns:ns3="eaa5ab06-d741-4ed2-85eb-529d5be34e45" targetNamespace="http://schemas.microsoft.com/office/2006/metadata/properties" ma:root="true" ma:fieldsID="576979a9a916f0b8b39f5975bcbf5049" ns2:_="" ns3:_="">
    <xsd:import namespace="a3803ec0-7226-49bc-9d66-4a2bd921f050"/>
    <xsd:import namespace="eaa5ab06-d741-4ed2-85eb-529d5be34e45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803ec0-7226-49bc-9d66-4a2bd921f050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a5ab06-d741-4ed2-85eb-529d5be34e45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120fb98e-d036-46ed-8b34-38ccde9607eb}" ma:internalName="TaxCatchAll" ma:showField="CatchAllData" ma:web="eaa5ab06-d741-4ed2-85eb-529d5be34e4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B34B1DA-F348-4C5D-A19F-10877BFF4F9C}">
  <ds:schemaRefs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a3803ec0-7226-49bc-9d66-4a2bd921f050"/>
    <ds:schemaRef ds:uri="eaa5ab06-d741-4ed2-85eb-529d5be34e45"/>
  </ds:schemaRefs>
</ds:datastoreItem>
</file>

<file path=customXml/itemProps2.xml><?xml version="1.0" encoding="utf-8"?>
<ds:datastoreItem xmlns:ds="http://schemas.openxmlformats.org/officeDocument/2006/customXml" ds:itemID="{44C1670E-C97B-4D0C-8615-7F092E0F5F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3803ec0-7226-49bc-9d66-4a2bd921f050"/>
    <ds:schemaRef ds:uri="eaa5ab06-d741-4ed2-85eb-529d5be34e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7D0B17E-5328-4363-842D-C9A5F4D8D2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Words>388</Words>
  <PresentationFormat>A4 210 x 297 mm</PresentationFormat>
  <Paragraphs>42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0x01010050BE7A6EB4024E4A88884FDED6C21AEC</vt:lpwstr>
  </property>
</Properties>
</file>