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CC"/>
    <a:srgbClr val="FFCCFF"/>
    <a:srgbClr val="339933"/>
    <a:srgbClr val="996633"/>
    <a:srgbClr val="FF9900"/>
    <a:srgbClr val="0066CC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4629" autoAdjust="0"/>
  </p:normalViewPr>
  <p:slideViewPr>
    <p:cSldViewPr showGuides="1">
      <p:cViewPr varScale="1">
        <p:scale>
          <a:sx n="71" d="100"/>
          <a:sy n="71" d="100"/>
        </p:scale>
        <p:origin x="1278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1" y="1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81" y="4721226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669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38EE-8C54-489B-B584-A2FCB247DA42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53AD-16B7-45A8-91C1-13A3CBC0BF4A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C463-808D-4586-B5C4-8AEC6764215B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55B7-8A2D-40D5-B029-751A44DA7038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D9F5-6F86-4D58-AB64-775CB9211530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65C6-80E2-4624-9E9A-5930B9671479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B0B-663C-4555-838F-B00A35F3F87B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2309-791D-4BF4-A219-FE6D9CC2AC53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FF09-0128-48C2-87E3-8564AC5FDDED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F2F9-6961-44F0-AB1C-FA4B7A787FF1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2D9F-1EE8-4EB2-A0BF-8C8002C190C5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2BABD-7D0E-48A8-B8E5-1AC284E43AEF}" type="datetime1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674" y="272481"/>
            <a:ext cx="6724572" cy="9433047"/>
          </a:xfrm>
          <a:prstGeom prst="rect">
            <a:avLst/>
          </a:prstGeom>
          <a:noFill/>
          <a:ln w="762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9999" y="160402"/>
            <a:ext cx="5400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000" b="1" dirty="0" smtClean="0">
                <a:solidFill>
                  <a:srgbClr val="0066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採用担当者の皆様へ（</a:t>
            </a:r>
            <a:r>
              <a:rPr lang="ja-JP" altLang="en-US" sz="2000" b="1" dirty="0" smtClean="0">
                <a:solidFill>
                  <a:srgbClr val="0066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出張説明会</a:t>
            </a:r>
            <a:r>
              <a:rPr kumimoji="1" lang="ja-JP" altLang="en-US" sz="2000" b="1" dirty="0" smtClean="0">
                <a:solidFill>
                  <a:srgbClr val="0066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のご案内）</a:t>
            </a:r>
            <a:endParaRPr kumimoji="1" lang="ja-JP" altLang="en-US" sz="2000" b="1" dirty="0">
              <a:solidFill>
                <a:srgbClr val="0066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310" y="488504"/>
            <a:ext cx="6547408" cy="92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ハローワーク総社では、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求人充足のための事業主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支援として、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出張説明会を始めましたので、お気軽にご相談ください。</a:t>
            </a: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　対象事業所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ハローワークに求人申込を行って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おり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次のいずれにも該当する求人を提出済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であること。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　  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就業場所がハローワーク総社所管内（総社市、倉敷市真備町）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であること。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　  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就業場所が総社市及び真備町から通勤が容易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と判断できる求人であること。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　対象求職者</a:t>
            </a: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ハローワーク登録者</a:t>
            </a: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　実施場所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ハローワーク総社 ２階 個別ブース</a:t>
            </a: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　実施時間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基本：火曜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or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木曜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9:30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11:00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or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14:00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16:00</a:t>
            </a:r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　実施内容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求職者１人あたり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分、マンツーマン形式での説明会となります。　　　  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求職者の参加は事前予約制で、求職者の参加申込みは、ハローワーク総社で受付を行います。 </a:t>
            </a:r>
            <a:r>
              <a:rPr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  </a:t>
            </a: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　お申込みから実施までの流れ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その他留意事項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事業所担当者の参加は１～２名でお願いします。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申込みをいただいた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求人についての説明をして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(3)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パソコン等を使用する場合は貴社でご用意ください。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(4)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参加者が応募を希望される場合は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、後日選考（面接等）を実施してください。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際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r>
              <a:rPr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ハローワーク紹介状の交付を受けるよう説明をお願いします。</a:t>
            </a:r>
            <a:endParaRPr lang="ja-JP" altLang="en-US" sz="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rgbClr val="3399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b="1" dirty="0" smtClean="0">
              <a:solidFill>
                <a:srgbClr val="33993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solidFill>
                  <a:srgbClr val="3399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b="1" dirty="0" smtClean="0">
                <a:solidFill>
                  <a:srgbClr val="3399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>
                <a:solidFill>
                  <a:srgbClr val="3399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rgbClr val="3399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</a:t>
            </a:r>
            <a:r>
              <a:rPr lang="ja-JP" altLang="en-US" sz="1600" b="1" dirty="0" smtClean="0">
                <a:solidFill>
                  <a:srgbClr val="3399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ハローワーク総社</a:t>
            </a:r>
            <a:endParaRPr lang="en-US" altLang="ja-JP" sz="1400" b="1" dirty="0" smtClean="0">
              <a:solidFill>
                <a:srgbClr val="33993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solidFill>
                  <a:srgbClr val="3399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rgbClr val="3399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0866-92-6001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09290" y="4160912"/>
            <a:ext cx="6195650" cy="3384376"/>
            <a:chOff x="869552" y="4980036"/>
            <a:chExt cx="6195650" cy="3384376"/>
          </a:xfrm>
        </p:grpSpPr>
        <p:sp>
          <p:nvSpPr>
            <p:cNvPr id="19" name="正方形/長方形 18"/>
            <p:cNvSpPr/>
            <p:nvPr/>
          </p:nvSpPr>
          <p:spPr>
            <a:xfrm>
              <a:off x="2060848" y="5169024"/>
              <a:ext cx="216246" cy="254907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ローチャート: 処理 5"/>
            <p:cNvSpPr/>
            <p:nvPr/>
          </p:nvSpPr>
          <p:spPr>
            <a:xfrm>
              <a:off x="869552" y="5025008"/>
              <a:ext cx="2572169" cy="360040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電話</a:t>
              </a:r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で会場の仮押さえをしてください</a:t>
              </a:r>
            </a:p>
          </p:txBody>
        </p:sp>
        <p:sp>
          <p:nvSpPr>
            <p:cNvPr id="16" name="フローチャート: 処理 15"/>
            <p:cNvSpPr/>
            <p:nvPr/>
          </p:nvSpPr>
          <p:spPr>
            <a:xfrm>
              <a:off x="869552" y="5556100"/>
              <a:ext cx="2572170" cy="537964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出張説明会実施申込書</a:t>
              </a:r>
              <a:r>
                <a:rPr kumimoji="1"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」</a:t>
              </a:r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をご記入のうえ、</a:t>
              </a:r>
              <a:r>
                <a:rPr kumimoji="1" lang="ja-JP" altLang="en-US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</a:t>
              </a:r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で送付してください</a:t>
              </a:r>
              <a:endPara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フローチャート: 処理 17"/>
            <p:cNvSpPr/>
            <p:nvPr/>
          </p:nvSpPr>
          <p:spPr>
            <a:xfrm>
              <a:off x="875552" y="6265125"/>
              <a:ext cx="2564241" cy="371095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周知用</a:t>
              </a:r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チラシを作成のうえ、</a:t>
              </a:r>
              <a:endPara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当所あて</a:t>
              </a:r>
              <a:r>
                <a:rPr kumimoji="1" lang="ja-JP" altLang="en-US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</a:t>
              </a:r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で送付してください</a:t>
              </a:r>
              <a:endPara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" name="フローチャート : 代替処理 9"/>
            <p:cNvSpPr/>
            <p:nvPr/>
          </p:nvSpPr>
          <p:spPr>
            <a:xfrm>
              <a:off x="872918" y="6865578"/>
              <a:ext cx="5675287" cy="634738"/>
            </a:xfrm>
            <a:prstGeom prst="flowChartAlternateProcess">
              <a:avLst/>
            </a:prstGeom>
            <a:solidFill>
              <a:srgbClr val="FFCCFF"/>
            </a:solidFill>
            <a:ln w="12700"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05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en-US" altLang="ja-JP" sz="1100" b="1" dirty="0" smtClean="0">
                  <a:solidFill>
                    <a:srgbClr val="FF66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100" b="1" dirty="0" smtClean="0">
                  <a:solidFill>
                    <a:srgbClr val="FF66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出張説明会</a:t>
              </a:r>
              <a:r>
                <a:rPr kumimoji="1" lang="ja-JP" altLang="en-US" sz="1100" b="1" dirty="0" smtClean="0">
                  <a:solidFill>
                    <a:srgbClr val="FF66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の周知</a:t>
              </a:r>
              <a:r>
                <a:rPr kumimoji="1" lang="en-US" altLang="ja-JP" sz="1100" b="1" dirty="0" smtClean="0">
                  <a:solidFill>
                    <a:srgbClr val="FF66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100" b="1" dirty="0" smtClean="0">
                <a:solidFill>
                  <a:srgbClr val="FF6699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・所内掲示、チラシの配布、相談窓口</a:t>
              </a:r>
              <a:r>
                <a:rPr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職員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による個別対応による周知</a:t>
              </a:r>
              <a:endPara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・ハローワークインターネットサービスのイベント情報への掲載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478466" y="4980036"/>
              <a:ext cx="356742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準備と周知期間が必要となりますので、</a:t>
              </a:r>
              <a:r>
                <a:rPr kumimoji="1" lang="ja-JP" altLang="en-US" sz="10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実施希望日</a:t>
              </a:r>
              <a:endParaRPr kumimoji="1" lang="en-US" altLang="ja-JP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まで</a:t>
              </a:r>
              <a:r>
                <a:rPr kumimoji="1" lang="ja-JP" altLang="en-US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r>
                <a:rPr lang="ja-JP" altLang="en-US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週間以上</a:t>
              </a:r>
              <a:r>
                <a:rPr lang="ja-JP" altLang="en-US" sz="10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の余裕をもって設定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してください。</a:t>
              </a:r>
              <a:r>
                <a:rPr lang="ja-JP" altLang="en-US" sz="10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</a:t>
              </a:r>
              <a:r>
                <a:rPr lang="ja-JP" altLang="en-US" sz="105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endParaRPr kumimoji="1"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464802" y="5530541"/>
              <a:ext cx="3600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・実施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希望日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lang="ja-JP" altLang="en-US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３週間前</a:t>
              </a:r>
              <a:r>
                <a:rPr lang="ja-JP" altLang="en-US" sz="1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まで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にご送付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ください。</a:t>
              </a:r>
            </a:p>
            <a:p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内容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確認後、貴社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へ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開催決定通知について電話で</a:t>
              </a:r>
              <a:endPara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ご連絡します。</a:t>
              </a:r>
              <a:endPara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472480" y="6220722"/>
              <a:ext cx="351775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・実施日の</a:t>
              </a:r>
              <a:r>
                <a:rPr lang="ja-JP" altLang="en-US" sz="1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２週間前まで</a:t>
              </a:r>
              <a:r>
                <a:rPr lang="ja-JP" altLang="en-US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にチラシをメールで送付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して</a:t>
              </a:r>
              <a:endPara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ください。内容を確認後、周知を開始します。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フローチャート : 代替処理 23"/>
            <p:cNvSpPr/>
            <p:nvPr/>
          </p:nvSpPr>
          <p:spPr>
            <a:xfrm>
              <a:off x="882765" y="7746526"/>
              <a:ext cx="5655592" cy="617886"/>
            </a:xfrm>
            <a:prstGeom prst="flowChartAlternateProcess">
              <a:avLst/>
            </a:prstGeom>
            <a:solidFill>
              <a:srgbClr val="FFCCFF"/>
            </a:solidFill>
            <a:ln w="12700"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1050" dirty="0" smtClean="0">
                  <a:solidFill>
                    <a:srgbClr val="FF66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en-US" altLang="ja-JP" sz="1100" b="1" dirty="0" smtClean="0">
                  <a:solidFill>
                    <a:srgbClr val="FF66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100" b="1" dirty="0" smtClean="0">
                  <a:solidFill>
                    <a:srgbClr val="FF66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開催日当日</a:t>
              </a:r>
              <a:r>
                <a:rPr kumimoji="1" lang="en-US" altLang="ja-JP" sz="1100" b="1" dirty="0" smtClean="0">
                  <a:solidFill>
                    <a:srgbClr val="FF669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  <a:p>
              <a:r>
                <a:rPr kumimoji="1"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残念ながら参加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予約者がいない</a:t>
              </a:r>
              <a:r>
                <a:rPr kumimoji="1"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場合もあります</a:t>
              </a:r>
              <a:r>
                <a:rPr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r>
                <a:rPr kumimoji="1"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当日の飛込参加を見込んで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、予定通り出張説明会を実施していただきます。</a:t>
              </a:r>
              <a:endPara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5229200" y="9705528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（</a:t>
            </a:r>
            <a:r>
              <a:rPr kumimoji="1" lang="en-US" altLang="ja-JP" sz="900" dirty="0" smtClean="0"/>
              <a:t>070601</a:t>
            </a:r>
            <a:r>
              <a:rPr kumimoji="1" lang="ja-JP" altLang="en-US" sz="900" dirty="0" smtClean="0"/>
              <a:t>ハローワーク総社）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791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0BE7A6EB4024E4A88884FDED6C21AEC" ma:contentTypeVersion="13" ma:contentTypeDescription="新しいドキュメントを作成します。" ma:contentTypeScope="" ma:versionID="ff32917a134b5f024ffc370f8fd5e1f2">
  <xsd:schema xmlns:xsd="http://www.w3.org/2001/XMLSchema" xmlns:xs="http://www.w3.org/2001/XMLSchema" xmlns:p="http://schemas.microsoft.com/office/2006/metadata/properties" xmlns:ns2="a3803ec0-7226-49bc-9d66-4a2bd921f050" xmlns:ns3="eaa5ab06-d741-4ed2-85eb-529d5be34e45" targetNamespace="http://schemas.microsoft.com/office/2006/metadata/properties" ma:root="true" ma:fieldsID="576979a9a916f0b8b39f5975bcbf5049" ns2:_="" ns3:_="">
    <xsd:import namespace="a3803ec0-7226-49bc-9d66-4a2bd921f050"/>
    <xsd:import namespace="eaa5ab06-d741-4ed2-85eb-529d5be34e45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03ec0-7226-49bc-9d66-4a2bd921f050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5ab06-d741-4ed2-85eb-529d5be34e4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20fb98e-d036-46ed-8b34-38ccde9607eb}" ma:internalName="TaxCatchAll" ma:showField="CatchAllData" ma:web="eaa5ab06-d741-4ed2-85eb-529d5be34e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a5ab06-d741-4ed2-85eb-529d5be34e45" xsi:nil="true"/>
    <Owner xmlns="a3803ec0-7226-49bc-9d66-4a2bd921f050">
      <UserInfo>
        <DisplayName/>
        <AccountId xsi:nil="true"/>
        <AccountType/>
      </UserInfo>
    </Owner>
    <lcf76f155ced4ddcb4097134ff3c332f xmlns="a3803ec0-7226-49bc-9d66-4a2bd921f05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73010AC-796D-4A7A-9A92-3ACE6B2588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B638E7-D3F1-44AE-9299-32ED03A7B3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803ec0-7226-49bc-9d66-4a2bd921f050"/>
    <ds:schemaRef ds:uri="eaa5ab06-d741-4ed2-85eb-529d5be34e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192A2A-1AB6-4514-BD78-0C00AA2A56FC}">
  <ds:schemaRefs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eaa5ab06-d741-4ed2-85eb-529d5be34e45"/>
    <ds:schemaRef ds:uri="a3803ec0-7226-49bc-9d66-4a2bd921f0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591</Words>
  <PresentationFormat>A4 210 x 297 mm</PresentationFormat>
  <Paragraphs>74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0x01010050BE7A6EB4024E4A88884FDED6C21AEC</vt:lpwstr>
  </property>
</Properties>
</file>