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commentAuthors+xml" PartName="/ppt/commentAuthors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4"/>
  </p:sldMasterIdLst>
  <p:notesMasterIdLst>
    <p:notesMasterId r:id="rId7"/>
  </p:notesMasterIdLst>
  <p:handoutMasterIdLst>
    <p:handoutMasterId r:id="rId8"/>
  </p:handoutMasterIdLst>
  <p:sldIdLst>
    <p:sldId id="273" r:id="rId5"/>
    <p:sldId id="274" r:id="rId6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BDD7EE"/>
    <a:srgbClr val="70AD47"/>
    <a:srgbClr val="E8D0D0"/>
    <a:srgbClr val="FD95EE"/>
    <a:srgbClr val="FA06D7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58" autoAdjust="0"/>
    <p:restoredTop sz="94660" autoAdjust="0"/>
  </p:normalViewPr>
  <p:slideViewPr>
    <p:cSldViewPr snapToGrid="0">
      <p:cViewPr varScale="1">
        <p:scale>
          <a:sx n="111" d="100"/>
          <a:sy n="111" d="100"/>
        </p:scale>
        <p:origin x="1638" y="7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presProps.xml" Type="http://schemas.openxmlformats.org/officeDocument/2006/relationships/presProps"/><Relationship Id="rId11" Target="viewProps.xml" Type="http://schemas.openxmlformats.org/officeDocument/2006/relationships/viewProps"/><Relationship Id="rId12" Target="theme/theme1.xml" Type="http://schemas.openxmlformats.org/officeDocument/2006/relationships/theme"/><Relationship Id="rId13" Target="tableStyles.xml" Type="http://schemas.openxmlformats.org/officeDocument/2006/relationships/tableStyles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notesMasters/notesMaster1.xml" Type="http://schemas.openxmlformats.org/officeDocument/2006/relationships/notesMaster"/><Relationship Id="rId8" Target="handoutMasters/handoutMaster1.xml" Type="http://schemas.openxmlformats.org/officeDocument/2006/relationships/handoutMaster"/><Relationship Id="rId9" Target="commentAuthors.xml" Type="http://schemas.openxmlformats.org/officeDocument/2006/relationships/commentAuthors"/></Relationships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86BDFE66-0A41-F658-0B23-560CC38128D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様式第１号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C35DC23-1EE1-E707-EAE6-3147DBAED22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CEF7D8-15F5-4293-A62D-551246E892F1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5BACE93-0DD5-B6CF-878B-64114E6B65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E3ED65A-FA8D-C998-669F-C621F0028CF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6F8EEE-404B-43DF-9260-3F9DABBC3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75868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様式第１号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19554F-74A5-4849-AE00-A597F77C02DB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37C8A8-B857-49F2-8DFD-FE0BEBF9E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205945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E9931-199B-49C2-8873-C0A667AF933B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669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60841-56A4-4DAD-A8A7-6031C4267CBF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4912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6FC93-CE3C-4901-84F8-A11D406ABF6E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392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1711D-7E88-4BB5-BE06-E6BC2F9BBFD7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183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4A5A4-5F37-424B-B4E6-8BACAD4DDEF7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38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6B4E-8312-4F21-8F56-660E2454C6CA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29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1C06-F258-4C9D-8D8A-90B666583EAC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177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7FE3F-11A4-4E80-8ADD-4C075A3A5FDE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530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A4A8D-C1DF-41F1-B250-9116FD65F818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20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272CC-0E41-4332-AEF0-EAF8AAB1D434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0445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1422B-B831-428C-AAF4-45DCB1A629C6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564661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65B28-C36F-46B5-AB64-E9DAECD216C2}" type="datetime1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335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楕円 63"/>
          <p:cNvSpPr/>
          <p:nvPr/>
        </p:nvSpPr>
        <p:spPr>
          <a:xfrm>
            <a:off x="105508" y="4297830"/>
            <a:ext cx="9687580" cy="2000362"/>
          </a:xfrm>
          <a:prstGeom prst="ellipse">
            <a:avLst/>
          </a:prstGeom>
          <a:noFill/>
          <a:ln w="38100"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440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62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7119757"/>
              </p:ext>
            </p:extLst>
          </p:nvPr>
        </p:nvGraphicFramePr>
        <p:xfrm>
          <a:off x="103480" y="1342248"/>
          <a:ext cx="9736636" cy="17976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83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68318">
                  <a:extLst>
                    <a:ext uri="{9D8B030D-6E8A-4147-A177-3AD203B41FA5}">
                      <a16:colId xmlns:a16="http://schemas.microsoft.com/office/drawing/2014/main" val="882513811"/>
                    </a:ext>
                  </a:extLst>
                </a:gridCol>
              </a:tblGrid>
              <a:tr h="2352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地域の現状・課題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事業の全体像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8551"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・○○～～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・○○～～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・○○～～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R="144000" marT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○○～～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44000" marT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659091"/>
                  </a:ext>
                </a:extLst>
              </a:tr>
            </a:tbl>
          </a:graphicData>
        </a:graphic>
      </p:graphicFrame>
      <p:sp>
        <p:nvSpPr>
          <p:cNvPr id="7" name="ストライプ矢印 6"/>
          <p:cNvSpPr/>
          <p:nvPr/>
        </p:nvSpPr>
        <p:spPr>
          <a:xfrm rot="5400000">
            <a:off x="4646095" y="1578008"/>
            <a:ext cx="687848" cy="3998873"/>
          </a:xfrm>
          <a:prstGeom prst="stripedRightArrow">
            <a:avLst>
              <a:gd name="adj1" fmla="val 62268"/>
              <a:gd name="adj2" fmla="val 78427"/>
            </a:avLst>
          </a:prstGeom>
          <a:solidFill>
            <a:schemeClr val="tx2">
              <a:lumMod val="20000"/>
              <a:lumOff val="8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1445" y="119394"/>
            <a:ext cx="7462959" cy="338554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○○県○○市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 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○○地域 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kumimoji="1"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797610"/>
              </p:ext>
            </p:extLst>
          </p:nvPr>
        </p:nvGraphicFramePr>
        <p:xfrm>
          <a:off x="92378" y="417442"/>
          <a:ext cx="7160615" cy="636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7047">
                  <a:extLst>
                    <a:ext uri="{9D8B030D-6E8A-4147-A177-3AD203B41FA5}">
                      <a16:colId xmlns:a16="http://schemas.microsoft.com/office/drawing/2014/main" val="2398510119"/>
                    </a:ext>
                  </a:extLst>
                </a:gridCol>
                <a:gridCol w="1215958">
                  <a:extLst>
                    <a:ext uri="{9D8B030D-6E8A-4147-A177-3AD203B41FA5}">
                      <a16:colId xmlns:a16="http://schemas.microsoft.com/office/drawing/2014/main" val="3281540514"/>
                    </a:ext>
                  </a:extLst>
                </a:gridCol>
                <a:gridCol w="1245140">
                  <a:extLst>
                    <a:ext uri="{9D8B030D-6E8A-4147-A177-3AD203B41FA5}">
                      <a16:colId xmlns:a16="http://schemas.microsoft.com/office/drawing/2014/main" val="1104613457"/>
                    </a:ext>
                  </a:extLst>
                </a:gridCol>
                <a:gridCol w="1219341">
                  <a:extLst>
                    <a:ext uri="{9D8B030D-6E8A-4147-A177-3AD203B41FA5}">
                      <a16:colId xmlns:a16="http://schemas.microsoft.com/office/drawing/2014/main" val="2516842464"/>
                    </a:ext>
                  </a:extLst>
                </a:gridCol>
                <a:gridCol w="1140428">
                  <a:extLst>
                    <a:ext uri="{9D8B030D-6E8A-4147-A177-3AD203B41FA5}">
                      <a16:colId xmlns:a16="http://schemas.microsoft.com/office/drawing/2014/main" val="1148668655"/>
                    </a:ext>
                  </a:extLst>
                </a:gridCol>
              </a:tblGrid>
              <a:tr h="3776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事業タイトル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○○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6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人口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人口減少率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高齢化率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(※1)</a:t>
                      </a:r>
                      <a:endParaRPr kumimoji="1" lang="ja-JP" altLang="en-US" sz="7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4392075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7315200" y="40333"/>
            <a:ext cx="2507160" cy="12233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178638" y="0"/>
            <a:ext cx="1590126" cy="276999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 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○○市 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  <a:endParaRPr kumimoji="1" lang="ja-JP" altLang="en-US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0" y="1043043"/>
            <a:ext cx="8508955" cy="215444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６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時点　　　　　　　　　　　　　　　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※2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：（ 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H31.1.1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－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R6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 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／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H31.1.1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。なお、全国平均は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2.01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％</a:t>
            </a:r>
            <a:endParaRPr kumimoji="1"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6886089" y="3335450"/>
            <a:ext cx="2897103" cy="210656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00B0F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176213" indent="-176213" defTabSz="887413">
              <a:lnSpc>
                <a:spcPts val="2200"/>
              </a:lnSpc>
            </a:pPr>
            <a:r>
              <a:rPr lang="ja-JP" altLang="en-US" sz="14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Ｂ </a:t>
            </a:r>
            <a:r>
              <a:rPr kumimoji="1" lang="ja-JP" altLang="en-US" sz="115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人材育成の取組</a:t>
            </a:r>
            <a:endParaRPr kumimoji="1" lang="en-US" altLang="ja-JP" sz="115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6213" indent="-176213" defTabSz="887413">
              <a:lnSpc>
                <a:spcPct val="80000"/>
              </a:lnSpc>
              <a:spcBef>
                <a:spcPct val="20000"/>
              </a:spcBef>
            </a:pPr>
            <a:endParaRPr lang="en-US" altLang="ja-JP" sz="1000" dirty="0">
              <a:solidFill>
                <a:srgbClr val="00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2" name="角丸四角形 31"/>
          <p:cNvSpPr/>
          <p:nvPr/>
        </p:nvSpPr>
        <p:spPr bwMode="auto">
          <a:xfrm>
            <a:off x="7807718" y="3247857"/>
            <a:ext cx="1180976" cy="177651"/>
          </a:xfrm>
          <a:prstGeom prst="roundRect">
            <a:avLst/>
          </a:prstGeom>
          <a:solidFill>
            <a:srgbClr val="FFC0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求職者向け</a:t>
            </a: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97654" y="3360124"/>
            <a:ext cx="2984409" cy="2196614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92D05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87313" indent="-87313" defTabSz="887413">
              <a:lnSpc>
                <a:spcPts val="2200"/>
              </a:lnSpc>
            </a:pPr>
            <a:r>
              <a:rPr lang="ja-JP" altLang="en-US" sz="140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Ａ </a:t>
            </a:r>
            <a:r>
              <a:rPr kumimoji="1" lang="ja-JP" altLang="en-US" sz="115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事業所の魅力向上、事業拡大の取組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28564" y="4156453"/>
            <a:ext cx="2965026" cy="1143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　　　　　　　　　　　　　　　　　　　　　　　　　　　　　　　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000"/>
              </a:lnSpc>
              <a:spcBef>
                <a:spcPts val="800"/>
              </a:spcBef>
            </a:pP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伴走型支援</a:t>
            </a: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  <a:p>
            <a:pPr marL="266700" indent="-180975">
              <a:lnSpc>
                <a:spcPts val="1000"/>
              </a:lnSpc>
              <a:spcBef>
                <a:spcPts val="2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</a:p>
        </p:txBody>
      </p:sp>
      <p:sp>
        <p:nvSpPr>
          <p:cNvPr id="35" name="角丸四角形 34"/>
          <p:cNvSpPr/>
          <p:nvPr/>
        </p:nvSpPr>
        <p:spPr bwMode="auto">
          <a:xfrm>
            <a:off x="1017788" y="3255972"/>
            <a:ext cx="1180976" cy="163539"/>
          </a:xfrm>
          <a:prstGeom prst="roundRect">
            <a:avLst/>
          </a:prstGeom>
          <a:solidFill>
            <a:srgbClr val="FFC0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企業向け</a:t>
            </a: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3640144" y="4149761"/>
            <a:ext cx="2661711" cy="1311555"/>
          </a:xfrm>
          <a:prstGeom prst="rect">
            <a:avLst/>
          </a:prstGeom>
          <a:solidFill>
            <a:schemeClr val="bg1"/>
          </a:solidFill>
          <a:ln w="69850" algn="ctr">
            <a:solidFill>
              <a:schemeClr val="accent4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176213" indent="-176213" defTabSz="887413">
              <a:spcBef>
                <a:spcPct val="20000"/>
              </a:spcBef>
            </a:pPr>
            <a:endParaRPr kumimoji="1" lang="en-US" altLang="ja-JP" sz="1000" dirty="0">
              <a:solidFill>
                <a:srgbClr val="00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marL="176213" indent="-176213" defTabSz="887413"/>
            <a:r>
              <a:rPr lang="ja-JP" altLang="en-US" sz="140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Ｃ</a:t>
            </a:r>
            <a:r>
              <a:rPr kumimoji="1" lang="ja-JP" altLang="en-US" sz="140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15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就職促進の取組</a:t>
            </a:r>
          </a:p>
        </p:txBody>
      </p:sp>
      <p:sp>
        <p:nvSpPr>
          <p:cNvPr id="37" name="角丸四角形 36"/>
          <p:cNvSpPr/>
          <p:nvPr/>
        </p:nvSpPr>
        <p:spPr bwMode="auto">
          <a:xfrm>
            <a:off x="3516923" y="6198577"/>
            <a:ext cx="2837799" cy="553915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28575" cmpd="dbl" algn="ctr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88697" tIns="44348" rIns="88697" bIns="44348" rtlCol="0" anchor="ctr"/>
          <a:lstStyle/>
          <a:p>
            <a:pPr marL="176213" indent="-176213" algn="ctr" defTabSz="887413"/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雇用創出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（目標数</a:t>
            </a:r>
            <a:r>
              <a:rPr kumimoji="1"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(3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年度計</a:t>
            </a:r>
            <a:r>
              <a:rPr kumimoji="1"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6213" indent="-176213" algn="ctr" defTabSz="887413"/>
            <a:r>
              <a:rPr kumimoji="1" lang="ja-JP" altLang="en-US" sz="2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○○人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645880" y="4578794"/>
            <a:ext cx="2500800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016618" y="4162821"/>
            <a:ext cx="2798081" cy="1272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　　　　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 bwMode="auto">
          <a:xfrm>
            <a:off x="4367854" y="4019990"/>
            <a:ext cx="1185459" cy="272927"/>
          </a:xfrm>
          <a:prstGeom prst="roundRect">
            <a:avLst/>
          </a:prstGeom>
          <a:solidFill>
            <a:srgbClr val="FFFF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マッチング！</a:t>
            </a:r>
          </a:p>
        </p:txBody>
      </p:sp>
      <p:sp>
        <p:nvSpPr>
          <p:cNvPr id="57" name="ストライプ矢印 56"/>
          <p:cNvSpPr/>
          <p:nvPr/>
        </p:nvSpPr>
        <p:spPr>
          <a:xfrm rot="5400000">
            <a:off x="4644752" y="4594830"/>
            <a:ext cx="492370" cy="2556870"/>
          </a:xfrm>
          <a:prstGeom prst="stripedRightArrow">
            <a:avLst>
              <a:gd name="adj1" fmla="val 64178"/>
              <a:gd name="adj2" fmla="val 55669"/>
            </a:avLst>
          </a:prstGeom>
          <a:solidFill>
            <a:srgbClr val="FFFF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4131126" y="3405384"/>
            <a:ext cx="1742357" cy="439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具体的な取組内容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384174" y="3712888"/>
            <a:ext cx="2328633" cy="37315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12087" y="3682944"/>
            <a:ext cx="2558059" cy="463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重点雇用創出分野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273050" indent="-171450">
              <a:lnSpc>
                <a:spcPts val="1100"/>
              </a:lnSpc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○○分野、○○分野、○○分野</a:t>
            </a:r>
          </a:p>
        </p:txBody>
      </p:sp>
      <p:sp>
        <p:nvSpPr>
          <p:cNvPr id="30" name="角丸四角形 29"/>
          <p:cNvSpPr/>
          <p:nvPr/>
        </p:nvSpPr>
        <p:spPr>
          <a:xfrm>
            <a:off x="7174333" y="3712888"/>
            <a:ext cx="2237115" cy="37315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7091006" y="3601742"/>
            <a:ext cx="2411999" cy="623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重点求職者層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273050" indent="-171450">
              <a:lnSpc>
                <a:spcPts val="1100"/>
              </a:lnSpc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○○、○○、○○　等</a:t>
            </a:r>
          </a:p>
        </p:txBody>
      </p:sp>
      <p:sp>
        <p:nvSpPr>
          <p:cNvPr id="29" name="ストライプ矢印 28"/>
          <p:cNvSpPr/>
          <p:nvPr/>
        </p:nvSpPr>
        <p:spPr>
          <a:xfrm>
            <a:off x="4820958" y="1389145"/>
            <a:ext cx="398206" cy="220883"/>
          </a:xfrm>
          <a:prstGeom prst="stripedRightArrow">
            <a:avLst>
              <a:gd name="adj1" fmla="val 64178"/>
              <a:gd name="adj2" fmla="val 54055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二等辺三角形 37"/>
          <p:cNvSpPr>
            <a:spLocks noChangeAspect="1"/>
          </p:cNvSpPr>
          <p:nvPr/>
        </p:nvSpPr>
        <p:spPr>
          <a:xfrm rot="5400000">
            <a:off x="2884134" y="4340957"/>
            <a:ext cx="926357" cy="324000"/>
          </a:xfrm>
          <a:prstGeom prst="triangl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二等辺三角形 38"/>
          <p:cNvSpPr>
            <a:spLocks noChangeAspect="1"/>
          </p:cNvSpPr>
          <p:nvPr/>
        </p:nvSpPr>
        <p:spPr>
          <a:xfrm rot="16200000">
            <a:off x="6174386" y="4411378"/>
            <a:ext cx="926357" cy="324000"/>
          </a:xfrm>
          <a:prstGeom prst="triangle">
            <a:avLst/>
          </a:prstGeom>
          <a:solidFill>
            <a:srgbClr val="BDD7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79944" y="0"/>
            <a:ext cx="720739" cy="216000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〇〇し</a:t>
            </a:r>
          </a:p>
        </p:txBody>
      </p:sp>
      <p:sp>
        <p:nvSpPr>
          <p:cNvPr id="44" name="左中かっこ 43"/>
          <p:cNvSpPr/>
          <p:nvPr/>
        </p:nvSpPr>
        <p:spPr>
          <a:xfrm>
            <a:off x="-383175" y="1500833"/>
            <a:ext cx="332375" cy="5244797"/>
          </a:xfrm>
          <a:prstGeom prst="leftBrace">
            <a:avLst>
              <a:gd name="adj1" fmla="val 8333"/>
              <a:gd name="adj2" fmla="val 49246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-2310216" y="3408920"/>
            <a:ext cx="1824340" cy="119404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rgbClr val="FF0000"/>
                </a:solidFill>
              </a:rPr>
              <a:t>各地域において作成。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なお、他地域との統一性をもたせるため、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様式・フレーム・文字ポイントは変更しないこと。</a:t>
            </a:r>
            <a:endParaRPr kumimoji="1" lang="en-US" altLang="ja-JP" sz="1200" u="sng" dirty="0">
              <a:solidFill>
                <a:srgbClr val="FF0000"/>
              </a:solidFill>
            </a:endParaRPr>
          </a:p>
        </p:txBody>
      </p:sp>
      <p:sp>
        <p:nvSpPr>
          <p:cNvPr id="47" name="四角形吹き出し 46"/>
          <p:cNvSpPr/>
          <p:nvPr/>
        </p:nvSpPr>
        <p:spPr>
          <a:xfrm>
            <a:off x="10196512" y="4452928"/>
            <a:ext cx="2506234" cy="1569802"/>
          </a:xfrm>
          <a:prstGeom prst="wedgeRectCallout">
            <a:avLst>
              <a:gd name="adj1" fmla="val -60276"/>
              <a:gd name="adj2" fmla="val -2150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rgbClr val="FF0000"/>
                </a:solidFill>
              </a:rPr>
              <a:t>各取組は、構想書に記載の個別事業名と一致させること。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個別事業数が多く、フレーム内に収まらない場合には、代表的なものを数項目列挙したうえで残りの講習会・伴走型支援は</a:t>
            </a:r>
            <a:r>
              <a:rPr kumimoji="1" lang="en-US" altLang="ja-JP" sz="1200" dirty="0">
                <a:solidFill>
                  <a:srgbClr val="FF0000"/>
                </a:solidFill>
              </a:rPr>
              <a:t>『</a:t>
            </a:r>
            <a:r>
              <a:rPr kumimoji="1" lang="ja-JP" altLang="en-US" sz="1200" dirty="0">
                <a:solidFill>
                  <a:srgbClr val="FF0000"/>
                </a:solidFill>
              </a:rPr>
              <a:t>等</a:t>
            </a:r>
            <a:r>
              <a:rPr kumimoji="1" lang="en-US" altLang="ja-JP" sz="1200" dirty="0">
                <a:solidFill>
                  <a:srgbClr val="FF0000"/>
                </a:solidFill>
              </a:rPr>
              <a:t>』</a:t>
            </a:r>
            <a:r>
              <a:rPr kumimoji="1" lang="ja-JP" altLang="en-US" sz="1200" dirty="0">
                <a:solidFill>
                  <a:srgbClr val="FF0000"/>
                </a:solidFill>
              </a:rPr>
              <a:t>で括ること。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（いずれも</a:t>
            </a:r>
            <a:r>
              <a:rPr kumimoji="1" lang="en-US" altLang="ja-JP" sz="1200" dirty="0">
                <a:solidFill>
                  <a:srgbClr val="FF0000"/>
                </a:solidFill>
              </a:rPr>
              <a:t>A</a:t>
            </a:r>
            <a:r>
              <a:rPr kumimoji="1" lang="ja-JP" altLang="en-US" sz="1200" dirty="0">
                <a:solidFill>
                  <a:srgbClr val="FF0000"/>
                </a:solidFill>
              </a:rPr>
              <a:t>～</a:t>
            </a:r>
            <a:r>
              <a:rPr kumimoji="1" lang="en-US" altLang="ja-JP" sz="1200" dirty="0">
                <a:solidFill>
                  <a:srgbClr val="FF0000"/>
                </a:solidFill>
              </a:rPr>
              <a:t>C</a:t>
            </a:r>
            <a:r>
              <a:rPr kumimoji="1" lang="ja-JP" altLang="en-US" sz="1200" dirty="0">
                <a:solidFill>
                  <a:srgbClr val="FF0000"/>
                </a:solidFill>
              </a:rPr>
              <a:t>共通）</a:t>
            </a:r>
          </a:p>
        </p:txBody>
      </p:sp>
      <p:sp>
        <p:nvSpPr>
          <p:cNvPr id="49" name="四角形吹き出し 48"/>
          <p:cNvSpPr/>
          <p:nvPr/>
        </p:nvSpPr>
        <p:spPr>
          <a:xfrm>
            <a:off x="10126173" y="2899066"/>
            <a:ext cx="2506234" cy="1314803"/>
          </a:xfrm>
          <a:prstGeom prst="wedgeRectCallout">
            <a:avLst>
              <a:gd name="adj1" fmla="val -59373"/>
              <a:gd name="adj2" fmla="val 1152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「重点雇用創出分野」、「重点求職者層」欄については、フレームを適宜調整することは可とするが、重点とするものが多い場合には、特に重点とするものを数項目列挙したうえで残りの項目は</a:t>
            </a:r>
            <a:r>
              <a:rPr kumimoji="1" lang="en-US" altLang="ja-JP" sz="1200" dirty="0">
                <a:solidFill>
                  <a:schemeClr val="tx1"/>
                </a:solidFill>
              </a:rPr>
              <a:t>『</a:t>
            </a:r>
            <a:r>
              <a:rPr kumimoji="1" lang="ja-JP" altLang="en-US" sz="1200" dirty="0">
                <a:solidFill>
                  <a:schemeClr val="tx1"/>
                </a:solidFill>
              </a:rPr>
              <a:t>等</a:t>
            </a:r>
            <a:r>
              <a:rPr kumimoji="1" lang="en-US" altLang="ja-JP" sz="1200" dirty="0">
                <a:solidFill>
                  <a:schemeClr val="tx1"/>
                </a:solidFill>
              </a:rPr>
              <a:t>』</a:t>
            </a:r>
            <a:r>
              <a:rPr kumimoji="1" lang="ja-JP" altLang="en-US" sz="1200" dirty="0">
                <a:solidFill>
                  <a:schemeClr val="tx1"/>
                </a:solidFill>
              </a:rPr>
              <a:t>で括ること。</a:t>
            </a:r>
          </a:p>
        </p:txBody>
      </p:sp>
      <p:sp>
        <p:nvSpPr>
          <p:cNvPr id="50" name="四角形吹き出し 49"/>
          <p:cNvSpPr/>
          <p:nvPr/>
        </p:nvSpPr>
        <p:spPr>
          <a:xfrm>
            <a:off x="10594898" y="432304"/>
            <a:ext cx="1059468" cy="569849"/>
          </a:xfrm>
          <a:prstGeom prst="wedgeRectCallout">
            <a:avLst>
              <a:gd name="adj1" fmla="val -105260"/>
              <a:gd name="adj2" fmla="val 2627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rgbClr val="FF0000"/>
                </a:solidFill>
              </a:rPr>
              <a:t>厚労省にて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地図を挿入</a:t>
            </a:r>
          </a:p>
        </p:txBody>
      </p:sp>
      <p:sp>
        <p:nvSpPr>
          <p:cNvPr id="53" name="四角形吹き出し 52"/>
          <p:cNvSpPr/>
          <p:nvPr/>
        </p:nvSpPr>
        <p:spPr>
          <a:xfrm>
            <a:off x="-2294644" y="1503066"/>
            <a:ext cx="1824340" cy="1542570"/>
          </a:xfrm>
          <a:prstGeom prst="wedgeRectCallout">
            <a:avLst>
              <a:gd name="adj1" fmla="val 72732"/>
              <a:gd name="adj2" fmla="val 572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地域の現状・課題は箇条書きで記載すること。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なお、事業の全体像を含め、構想書からの引用を原則とし、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構想書上にない表現を新たに用いないこと。</a:t>
            </a:r>
            <a:endParaRPr kumimoji="1" lang="en-US" altLang="ja-JP" sz="1200" u="sng" dirty="0">
              <a:solidFill>
                <a:srgbClr val="FF0000"/>
              </a:solidFill>
            </a:endParaRPr>
          </a:p>
        </p:txBody>
      </p:sp>
      <p:sp>
        <p:nvSpPr>
          <p:cNvPr id="40" name="四角形吹き出し 39"/>
          <p:cNvSpPr/>
          <p:nvPr/>
        </p:nvSpPr>
        <p:spPr>
          <a:xfrm>
            <a:off x="-2099200" y="4776963"/>
            <a:ext cx="1824340" cy="1154450"/>
          </a:xfrm>
          <a:prstGeom prst="wedgeRectCallout">
            <a:avLst>
              <a:gd name="adj1" fmla="val 61410"/>
              <a:gd name="adj2" fmla="val 5775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伴走型支援を実施しない地域については、</a:t>
            </a:r>
            <a:r>
              <a:rPr kumimoji="1" lang="en-US" altLang="ja-JP" sz="1200" dirty="0">
                <a:solidFill>
                  <a:schemeClr val="tx1"/>
                </a:solidFill>
              </a:rPr>
              <a:t>《</a:t>
            </a:r>
            <a:r>
              <a:rPr kumimoji="1" lang="ja-JP" altLang="en-US" sz="1200" dirty="0">
                <a:solidFill>
                  <a:schemeClr val="tx1"/>
                </a:solidFill>
              </a:rPr>
              <a:t>伴走型支援</a:t>
            </a:r>
            <a:r>
              <a:rPr kumimoji="1" lang="en-US" altLang="ja-JP" sz="1200" dirty="0">
                <a:solidFill>
                  <a:schemeClr val="tx1"/>
                </a:solidFill>
              </a:rPr>
              <a:t>》</a:t>
            </a:r>
            <a:r>
              <a:rPr kumimoji="1" lang="ja-JP" altLang="en-US" sz="1200" dirty="0">
                <a:solidFill>
                  <a:schemeClr val="tx1"/>
                </a:solidFill>
              </a:rPr>
              <a:t>の項目ごと削除すること。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grpSp>
        <p:nvGrpSpPr>
          <p:cNvPr id="42" name="グループ化 41"/>
          <p:cNvGrpSpPr/>
          <p:nvPr/>
        </p:nvGrpSpPr>
        <p:grpSpPr>
          <a:xfrm>
            <a:off x="79131" y="5539154"/>
            <a:ext cx="9835093" cy="1270123"/>
            <a:chOff x="202223" y="5617483"/>
            <a:chExt cx="9835093" cy="1270123"/>
          </a:xfrm>
        </p:grpSpPr>
        <p:grpSp>
          <p:nvGrpSpPr>
            <p:cNvPr id="51" name="グループ化 50"/>
            <p:cNvGrpSpPr/>
            <p:nvPr/>
          </p:nvGrpSpPr>
          <p:grpSpPr>
            <a:xfrm>
              <a:off x="202223" y="5617483"/>
              <a:ext cx="9668608" cy="1230920"/>
              <a:chOff x="202223" y="5617483"/>
              <a:chExt cx="9668608" cy="1230920"/>
            </a:xfrm>
          </p:grpSpPr>
          <p:sp>
            <p:nvSpPr>
              <p:cNvPr id="59" name="角丸四角形吹き出し 58"/>
              <p:cNvSpPr/>
              <p:nvPr/>
            </p:nvSpPr>
            <p:spPr bwMode="auto">
              <a:xfrm>
                <a:off x="202223" y="5686610"/>
                <a:ext cx="1749669" cy="1029911"/>
              </a:xfrm>
              <a:prstGeom prst="wedgeRoundRectCallout">
                <a:avLst>
                  <a:gd name="adj1" fmla="val -9195"/>
                  <a:gd name="adj2" fmla="val 28795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0" name="角丸四角形吹き出し 59"/>
              <p:cNvSpPr/>
              <p:nvPr/>
            </p:nvSpPr>
            <p:spPr bwMode="auto">
              <a:xfrm>
                <a:off x="2073028" y="5758158"/>
                <a:ext cx="1487856" cy="1090245"/>
              </a:xfrm>
              <a:prstGeom prst="wedgeRoundRectCallout">
                <a:avLst>
                  <a:gd name="adj1" fmla="val -11377"/>
                  <a:gd name="adj2" fmla="val 44311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 </a:t>
                </a:r>
                <a:endParaRPr kumimoji="1" lang="en-US" altLang="ja-JP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2" name="角丸四角形吹き出し 61"/>
              <p:cNvSpPr/>
              <p:nvPr/>
            </p:nvSpPr>
            <p:spPr bwMode="auto">
              <a:xfrm>
                <a:off x="8279423" y="5617483"/>
                <a:ext cx="1591408" cy="1002323"/>
              </a:xfrm>
              <a:prstGeom prst="wedgeRoundRectCallout">
                <a:avLst>
                  <a:gd name="adj1" fmla="val -11377"/>
                  <a:gd name="adj2" fmla="val 44311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 </a:t>
                </a: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</p:grpSp>
        <p:sp>
          <p:nvSpPr>
            <p:cNvPr id="52" name="テキスト ボックス 51"/>
            <p:cNvSpPr txBox="1"/>
            <p:nvPr/>
          </p:nvSpPr>
          <p:spPr>
            <a:xfrm>
              <a:off x="221093" y="5775597"/>
              <a:ext cx="1851074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50203" fontAlgn="base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○○</a:t>
              </a: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2031022" y="5789870"/>
              <a:ext cx="1626577" cy="10977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50203" fontAlgn="base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○○</a:t>
              </a: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・○○</a:t>
              </a:r>
              <a:endParaRPr lang="en-US" altLang="ja-JP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・○○</a:t>
              </a:r>
              <a:endParaRPr lang="en-US" altLang="ja-JP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8348822" y="5652874"/>
              <a:ext cx="1688494" cy="9848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sp>
        <p:nvSpPr>
          <p:cNvPr id="55" name="角丸四角形吹き出し 54"/>
          <p:cNvSpPr/>
          <p:nvPr/>
        </p:nvSpPr>
        <p:spPr bwMode="auto">
          <a:xfrm>
            <a:off x="6500446" y="5761894"/>
            <a:ext cx="1591408" cy="1002323"/>
          </a:xfrm>
          <a:prstGeom prst="wedgeRoundRectCallout">
            <a:avLst>
              <a:gd name="adj1" fmla="val -11377"/>
              <a:gd name="adj2" fmla="val 44311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0" tIns="72000" rIns="0" bIns="0" rtlCol="0" anchor="t"/>
          <a:lstStyle/>
          <a:p>
            <a:pPr lvl="0" algn="ctr" defTabSz="887413">
              <a:defRPr/>
            </a:pPr>
            <a:endParaRPr lang="ja-JP" altLang="en-US" sz="14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6461407" y="5788491"/>
            <a:ext cx="1812154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○○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＜連携できる主な支援＞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・○○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・○○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・○○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5" name="四角形吹き出し 64"/>
          <p:cNvSpPr/>
          <p:nvPr/>
        </p:nvSpPr>
        <p:spPr>
          <a:xfrm>
            <a:off x="-2113854" y="6022730"/>
            <a:ext cx="1824340" cy="931521"/>
          </a:xfrm>
          <a:prstGeom prst="wedgeRectCallout">
            <a:avLst>
              <a:gd name="adj1" fmla="val 63429"/>
              <a:gd name="adj2" fmla="val -1646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地方公共団体等が実施している雇用施策と連動して</a:t>
            </a:r>
            <a:r>
              <a:rPr kumimoji="1" lang="ja-JP" altLang="en-US" sz="1200">
                <a:solidFill>
                  <a:schemeClr val="tx1"/>
                </a:solidFill>
              </a:rPr>
              <a:t>いる事業について記載すること。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2" name="四角形吹き出し 52">
            <a:extLst>
              <a:ext uri="{FF2B5EF4-FFF2-40B4-BE49-F238E27FC236}">
                <a16:creationId xmlns:a16="http://schemas.microsoft.com/office/drawing/2014/main" id="{7D15F91F-8B51-79A9-F1E3-CF25D72B807D}"/>
              </a:ext>
            </a:extLst>
          </p:cNvPr>
          <p:cNvSpPr/>
          <p:nvPr/>
        </p:nvSpPr>
        <p:spPr>
          <a:xfrm>
            <a:off x="-2118231" y="360674"/>
            <a:ext cx="1824340" cy="860549"/>
          </a:xfrm>
          <a:prstGeom prst="wedgeRectCallout">
            <a:avLst>
              <a:gd name="adj1" fmla="val 64221"/>
              <a:gd name="adj2" fmla="val 12789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人口減少率と高齢化率は、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小数点第二位（第三位を四捨五入）</a:t>
            </a:r>
            <a:r>
              <a:rPr kumimoji="1" lang="ja-JP" altLang="en-US" sz="1200" dirty="0">
                <a:solidFill>
                  <a:schemeClr val="tx1"/>
                </a:solidFill>
              </a:rPr>
              <a:t>まで記入すること。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456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楕円 63"/>
          <p:cNvSpPr/>
          <p:nvPr/>
        </p:nvSpPr>
        <p:spPr>
          <a:xfrm>
            <a:off x="105508" y="4297830"/>
            <a:ext cx="9687580" cy="2000362"/>
          </a:xfrm>
          <a:prstGeom prst="ellipse">
            <a:avLst/>
          </a:prstGeom>
          <a:noFill/>
          <a:ln w="38100"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440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62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/>
        </p:nvGraphicFramePr>
        <p:xfrm>
          <a:off x="103480" y="1342248"/>
          <a:ext cx="9736636" cy="1862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83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68318">
                  <a:extLst>
                    <a:ext uri="{9D8B030D-6E8A-4147-A177-3AD203B41FA5}">
                      <a16:colId xmlns:a16="http://schemas.microsoft.com/office/drawing/2014/main" val="882513811"/>
                    </a:ext>
                  </a:extLst>
                </a:gridCol>
              </a:tblGrid>
              <a:tr h="2352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地域の現状・課題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事業の全体像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8551">
                <a:tc>
                  <a:txBody>
                    <a:bodyPr/>
                    <a:lstStyle/>
                    <a:p>
                      <a:pPr algn="dist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・有効求人倍率は高い水準で推移しているものの、雇用のミスマッチが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存在</a:t>
                      </a:r>
                    </a:p>
                    <a:p>
                      <a:pPr algn="dist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・人口の自然減や社会減も相俟って、労働力人口が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年間で○％以上減　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dist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少するなど、労働者の高齢化、労働力の確保といった面において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厳しい状況であり、企業の人手不足が深刻化。</a:t>
                      </a: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・進学や就職に伴い地域外に転出した若者等の中には、その後、当該地域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に戻って来る者はいるものの、人口や労働力人口の増加に繋がる十分な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規模ではない。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R="144000" marT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豊富な特産物や観光資源を活用し、地域の小規模・中小企業の活性化を図るとともに、地域求職者のスキルアップ並びに地域企業とのマッチングを行う。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具体的には、地域の商工会、金融機関、公立大学などと連携し、各種セミナーや伴走型支援に取り組むことにより、魅力ある職場環境の拡充と雇用を確保する。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また、それらを担う人材について、各種セミナーでスキルアップを図ったうえで、地域関連企業への就労や、就職面接会などでマッチングを図る。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44000" marT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659091"/>
                  </a:ext>
                </a:extLst>
              </a:tr>
            </a:tbl>
          </a:graphicData>
        </a:graphic>
      </p:graphicFrame>
      <p:sp>
        <p:nvSpPr>
          <p:cNvPr id="7" name="ストライプ矢印 6"/>
          <p:cNvSpPr/>
          <p:nvPr/>
        </p:nvSpPr>
        <p:spPr>
          <a:xfrm rot="5400000">
            <a:off x="4646095" y="1578008"/>
            <a:ext cx="687848" cy="3998873"/>
          </a:xfrm>
          <a:prstGeom prst="stripedRightArrow">
            <a:avLst>
              <a:gd name="adj1" fmla="val 62268"/>
              <a:gd name="adj2" fmla="val 78427"/>
            </a:avLst>
          </a:prstGeom>
          <a:solidFill>
            <a:schemeClr val="tx2">
              <a:lumMod val="20000"/>
              <a:lumOff val="8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1445" y="93620"/>
            <a:ext cx="7462959" cy="338554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○○県○○市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 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過疎等地域 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kumimoji="1"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/>
        </p:nvGraphicFramePr>
        <p:xfrm>
          <a:off x="92378" y="417442"/>
          <a:ext cx="7160615" cy="636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7047">
                  <a:extLst>
                    <a:ext uri="{9D8B030D-6E8A-4147-A177-3AD203B41FA5}">
                      <a16:colId xmlns:a16="http://schemas.microsoft.com/office/drawing/2014/main" val="2398510119"/>
                    </a:ext>
                  </a:extLst>
                </a:gridCol>
                <a:gridCol w="1215958">
                  <a:extLst>
                    <a:ext uri="{9D8B030D-6E8A-4147-A177-3AD203B41FA5}">
                      <a16:colId xmlns:a16="http://schemas.microsoft.com/office/drawing/2014/main" val="3281540514"/>
                    </a:ext>
                  </a:extLst>
                </a:gridCol>
                <a:gridCol w="1245140">
                  <a:extLst>
                    <a:ext uri="{9D8B030D-6E8A-4147-A177-3AD203B41FA5}">
                      <a16:colId xmlns:a16="http://schemas.microsoft.com/office/drawing/2014/main" val="1104613457"/>
                    </a:ext>
                  </a:extLst>
                </a:gridCol>
                <a:gridCol w="1219341">
                  <a:extLst>
                    <a:ext uri="{9D8B030D-6E8A-4147-A177-3AD203B41FA5}">
                      <a16:colId xmlns:a16="http://schemas.microsoft.com/office/drawing/2014/main" val="2516842464"/>
                    </a:ext>
                  </a:extLst>
                </a:gridCol>
                <a:gridCol w="1140428">
                  <a:extLst>
                    <a:ext uri="{9D8B030D-6E8A-4147-A177-3AD203B41FA5}">
                      <a16:colId xmlns:a16="http://schemas.microsoft.com/office/drawing/2014/main" val="1148668655"/>
                    </a:ext>
                  </a:extLst>
                </a:gridCol>
              </a:tblGrid>
              <a:tr h="3776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事業タイトル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魅力ある雇用を通じた〇〇市さいこうプロジェクト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6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人口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72,616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人口減少率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4.17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高齢化率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(※1)</a:t>
                      </a:r>
                      <a:endParaRPr kumimoji="1" lang="ja-JP" altLang="en-US" sz="7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27.74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4392075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7315200" y="40333"/>
            <a:ext cx="2507160" cy="12233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178638" y="0"/>
            <a:ext cx="1590126" cy="276999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 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○○市 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  <a:endParaRPr kumimoji="1" lang="ja-JP" altLang="en-US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0" y="1043043"/>
            <a:ext cx="8508955" cy="215444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時点　　　　　　　　　　　　　　　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※2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：（ 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H31.1.1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－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R6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 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／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H31.1.1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。なお、全国平均は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2.01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％</a:t>
            </a:r>
            <a:endParaRPr kumimoji="1"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6886089" y="3335450"/>
            <a:ext cx="2897103" cy="210656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00B0F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176213" indent="-176213" defTabSz="887413">
              <a:lnSpc>
                <a:spcPts val="2200"/>
              </a:lnSpc>
            </a:pPr>
            <a:r>
              <a:rPr lang="ja-JP" altLang="en-US" sz="14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Ｂ </a:t>
            </a:r>
            <a:r>
              <a:rPr kumimoji="1" lang="ja-JP" altLang="en-US" sz="115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人材育成の取組</a:t>
            </a:r>
            <a:endParaRPr kumimoji="1" lang="en-US" altLang="ja-JP" sz="115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6213" indent="-176213" defTabSz="887413">
              <a:lnSpc>
                <a:spcPct val="80000"/>
              </a:lnSpc>
              <a:spcBef>
                <a:spcPct val="20000"/>
              </a:spcBef>
            </a:pPr>
            <a:endParaRPr lang="en-US" altLang="ja-JP" sz="1000" dirty="0">
              <a:solidFill>
                <a:srgbClr val="00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2" name="角丸四角形 31"/>
          <p:cNvSpPr/>
          <p:nvPr/>
        </p:nvSpPr>
        <p:spPr bwMode="auto">
          <a:xfrm>
            <a:off x="7807718" y="3247857"/>
            <a:ext cx="1180976" cy="177651"/>
          </a:xfrm>
          <a:prstGeom prst="roundRect">
            <a:avLst/>
          </a:prstGeom>
          <a:solidFill>
            <a:srgbClr val="FFC0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求職者向け</a:t>
            </a: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97654" y="3360124"/>
            <a:ext cx="2984409" cy="2196614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92D05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87313" indent="-87313" defTabSz="887413">
              <a:lnSpc>
                <a:spcPts val="2200"/>
              </a:lnSpc>
            </a:pPr>
            <a:r>
              <a:rPr lang="ja-JP" altLang="en-US" sz="140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Ａ </a:t>
            </a:r>
            <a:r>
              <a:rPr kumimoji="1" lang="ja-JP" altLang="en-US" sz="115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事業所の魅力向上、事業拡大の取組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43424" y="4171700"/>
            <a:ext cx="2965026" cy="1579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高付加価値を生む製造業講習会　　　　　　　　　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en-US" altLang="ja-JP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ICT</a:t>
            </a: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を活用した情報発信力向上講習会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インバウンド受け入れ対応講習会　</a:t>
            </a:r>
            <a:endParaRPr lang="en-US" altLang="ja-JP" sz="9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創業希望者向け講習会　等</a:t>
            </a: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　　　　　　　　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000"/>
              </a:lnSpc>
              <a:spcBef>
                <a:spcPts val="800"/>
              </a:spcBef>
            </a:pP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伴走型支援</a:t>
            </a: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  <a:p>
            <a:pPr marL="266700" indent="-180975">
              <a:lnSpc>
                <a:spcPts val="1000"/>
              </a:lnSpc>
              <a:spcBef>
                <a:spcPts val="2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製造業における高付加価値製品展開についての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73050">
              <a:lnSpc>
                <a:spcPts val="1000"/>
              </a:lnSpc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伴走型支援及び好事例・ノウハウの地域内企業への展開　等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>
              <a:lnSpc>
                <a:spcPts val="1000"/>
              </a:lnSpc>
              <a:spcBef>
                <a:spcPts val="400"/>
              </a:spcBef>
            </a:pPr>
            <a:endParaRPr kumimoji="1" lang="ja-JP" altLang="en-US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5" name="角丸四角形 34"/>
          <p:cNvSpPr/>
          <p:nvPr/>
        </p:nvSpPr>
        <p:spPr bwMode="auto">
          <a:xfrm>
            <a:off x="1017788" y="3255972"/>
            <a:ext cx="1180976" cy="163539"/>
          </a:xfrm>
          <a:prstGeom prst="roundRect">
            <a:avLst/>
          </a:prstGeom>
          <a:solidFill>
            <a:srgbClr val="FFC0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企業向け</a:t>
            </a: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3640144" y="4149761"/>
            <a:ext cx="2661711" cy="1311555"/>
          </a:xfrm>
          <a:prstGeom prst="rect">
            <a:avLst/>
          </a:prstGeom>
          <a:solidFill>
            <a:schemeClr val="bg1"/>
          </a:solidFill>
          <a:ln w="69850" algn="ctr">
            <a:solidFill>
              <a:schemeClr val="accent4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176213" indent="-176213" defTabSz="887413">
              <a:spcBef>
                <a:spcPct val="20000"/>
              </a:spcBef>
            </a:pPr>
            <a:endParaRPr kumimoji="1" lang="en-US" altLang="ja-JP" sz="1000" dirty="0">
              <a:solidFill>
                <a:srgbClr val="00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marL="176213" indent="-176213" defTabSz="887413"/>
            <a:r>
              <a:rPr lang="ja-JP" altLang="en-US" sz="140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Ｃ</a:t>
            </a:r>
            <a:r>
              <a:rPr kumimoji="1" lang="ja-JP" altLang="en-US" sz="140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15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就職促進の取組</a:t>
            </a:r>
          </a:p>
        </p:txBody>
      </p:sp>
      <p:sp>
        <p:nvSpPr>
          <p:cNvPr id="37" name="角丸四角形 36"/>
          <p:cNvSpPr/>
          <p:nvPr/>
        </p:nvSpPr>
        <p:spPr bwMode="auto">
          <a:xfrm>
            <a:off x="3516923" y="6198577"/>
            <a:ext cx="2837799" cy="553915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28575" cmpd="dbl" algn="ctr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88697" tIns="44348" rIns="88697" bIns="44348" rtlCol="0" anchor="ctr"/>
          <a:lstStyle/>
          <a:p>
            <a:pPr marL="176213" indent="-176213" algn="ctr" defTabSz="887413"/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雇用創出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（目標数</a:t>
            </a:r>
            <a:r>
              <a:rPr kumimoji="1"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(3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年度計</a:t>
            </a:r>
            <a:r>
              <a:rPr kumimoji="1"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kumimoji="1"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120</a:t>
            </a:r>
            <a:r>
              <a:rPr kumimoji="1" lang="ja-JP" altLang="en-US" sz="2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645880" y="4578794"/>
            <a:ext cx="2500800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情報発信事業</a:t>
            </a:r>
            <a:endParaRPr kumimoji="1" lang="en-US" altLang="ja-JP" sz="900" strike="sngStrike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合同就職セミナー、面接会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ＵＩＪターン説明会、面接会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ＵＩＪターン就労体験　等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016618" y="4162821"/>
            <a:ext cx="2798081" cy="1272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製造業に必要なスキル講習会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情報発信のための</a:t>
            </a:r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ICT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スキル習得講習会　　　　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接遇・接客スキル習得講習会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○○市観光ガイド養成講習会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シニア向けパソコン講習会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女性のための就職応援講習会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 bwMode="auto">
          <a:xfrm>
            <a:off x="4367854" y="4019990"/>
            <a:ext cx="1185459" cy="272927"/>
          </a:xfrm>
          <a:prstGeom prst="roundRect">
            <a:avLst/>
          </a:prstGeom>
          <a:solidFill>
            <a:srgbClr val="FFFF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マッチング！</a:t>
            </a:r>
          </a:p>
        </p:txBody>
      </p:sp>
      <p:sp>
        <p:nvSpPr>
          <p:cNvPr id="57" name="ストライプ矢印 56"/>
          <p:cNvSpPr/>
          <p:nvPr/>
        </p:nvSpPr>
        <p:spPr>
          <a:xfrm rot="5400000">
            <a:off x="4644752" y="4594830"/>
            <a:ext cx="492370" cy="2556870"/>
          </a:xfrm>
          <a:prstGeom prst="stripedRightArrow">
            <a:avLst>
              <a:gd name="adj1" fmla="val 64178"/>
              <a:gd name="adj2" fmla="val 55669"/>
            </a:avLst>
          </a:prstGeom>
          <a:solidFill>
            <a:srgbClr val="FFFF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4131126" y="3405384"/>
            <a:ext cx="1742357" cy="439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具体的な取組内容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384174" y="3712888"/>
            <a:ext cx="2328633" cy="37315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12087" y="3682944"/>
            <a:ext cx="2558059" cy="463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重点雇用創出分野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273050" indent="-171450">
              <a:lnSpc>
                <a:spcPts val="1100"/>
              </a:lnSpc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製造業分野、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ICT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活用分野、観光分野</a:t>
            </a:r>
          </a:p>
        </p:txBody>
      </p:sp>
      <p:sp>
        <p:nvSpPr>
          <p:cNvPr id="30" name="角丸四角形 29"/>
          <p:cNvSpPr/>
          <p:nvPr/>
        </p:nvSpPr>
        <p:spPr>
          <a:xfrm>
            <a:off x="7174333" y="3712888"/>
            <a:ext cx="2237115" cy="37315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7091006" y="3601742"/>
            <a:ext cx="2411999" cy="623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重点求職者層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273050" indent="-171450">
              <a:lnSpc>
                <a:spcPts val="1100"/>
              </a:lnSpc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高齢者、女性、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UIJ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ターン求職者　等</a:t>
            </a:r>
          </a:p>
        </p:txBody>
      </p:sp>
      <p:sp>
        <p:nvSpPr>
          <p:cNvPr id="29" name="ストライプ矢印 28"/>
          <p:cNvSpPr/>
          <p:nvPr/>
        </p:nvSpPr>
        <p:spPr>
          <a:xfrm>
            <a:off x="4820958" y="1389145"/>
            <a:ext cx="398206" cy="220883"/>
          </a:xfrm>
          <a:prstGeom prst="stripedRightArrow">
            <a:avLst>
              <a:gd name="adj1" fmla="val 64178"/>
              <a:gd name="adj2" fmla="val 54055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二等辺三角形 37"/>
          <p:cNvSpPr>
            <a:spLocks noChangeAspect="1"/>
          </p:cNvSpPr>
          <p:nvPr/>
        </p:nvSpPr>
        <p:spPr>
          <a:xfrm rot="5400000">
            <a:off x="2884134" y="4340957"/>
            <a:ext cx="926357" cy="324000"/>
          </a:xfrm>
          <a:prstGeom prst="triangl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二等辺三角形 38"/>
          <p:cNvSpPr>
            <a:spLocks noChangeAspect="1"/>
          </p:cNvSpPr>
          <p:nvPr/>
        </p:nvSpPr>
        <p:spPr>
          <a:xfrm rot="16200000">
            <a:off x="6174386" y="4411378"/>
            <a:ext cx="926357" cy="324000"/>
          </a:xfrm>
          <a:prstGeom prst="triangle">
            <a:avLst/>
          </a:prstGeom>
          <a:solidFill>
            <a:srgbClr val="BDD7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79944" y="0"/>
            <a:ext cx="720739" cy="216000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〇〇し</a:t>
            </a:r>
          </a:p>
        </p:txBody>
      </p:sp>
      <p:sp>
        <p:nvSpPr>
          <p:cNvPr id="44" name="左中かっこ 43"/>
          <p:cNvSpPr/>
          <p:nvPr/>
        </p:nvSpPr>
        <p:spPr>
          <a:xfrm>
            <a:off x="-383175" y="1500833"/>
            <a:ext cx="332375" cy="5244797"/>
          </a:xfrm>
          <a:prstGeom prst="leftBrace">
            <a:avLst>
              <a:gd name="adj1" fmla="val 8333"/>
              <a:gd name="adj2" fmla="val 49246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-2310216" y="3408920"/>
            <a:ext cx="1824340" cy="119404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rgbClr val="FF0000"/>
                </a:solidFill>
              </a:rPr>
              <a:t>各地域において作成。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なお、他地域との統一性をもたせるため、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様式・フレーム・文字ポイントは変更しないこと。</a:t>
            </a:r>
            <a:endParaRPr kumimoji="1" lang="en-US" altLang="ja-JP" sz="1200" u="sng" dirty="0">
              <a:solidFill>
                <a:srgbClr val="FF0000"/>
              </a:solidFill>
            </a:endParaRPr>
          </a:p>
        </p:txBody>
      </p:sp>
      <p:sp>
        <p:nvSpPr>
          <p:cNvPr id="49" name="四角形吹き出し 48"/>
          <p:cNvSpPr/>
          <p:nvPr/>
        </p:nvSpPr>
        <p:spPr>
          <a:xfrm>
            <a:off x="10126173" y="2899066"/>
            <a:ext cx="2506234" cy="1314803"/>
          </a:xfrm>
          <a:prstGeom prst="wedgeRectCallout">
            <a:avLst>
              <a:gd name="adj1" fmla="val -59373"/>
              <a:gd name="adj2" fmla="val 1152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「重点雇用創出分野」、「重点求職者層」欄については、フレームを適宜調整することは可とするが、重点とするものが多い場合には、特に重点とするものを数項目列挙したうえで残りの項目は</a:t>
            </a:r>
            <a:r>
              <a:rPr kumimoji="1" lang="en-US" altLang="ja-JP" sz="1200" dirty="0">
                <a:solidFill>
                  <a:schemeClr val="tx1"/>
                </a:solidFill>
              </a:rPr>
              <a:t>『</a:t>
            </a:r>
            <a:r>
              <a:rPr kumimoji="1" lang="ja-JP" altLang="en-US" sz="1200" dirty="0">
                <a:solidFill>
                  <a:schemeClr val="tx1"/>
                </a:solidFill>
              </a:rPr>
              <a:t>等</a:t>
            </a:r>
            <a:r>
              <a:rPr kumimoji="1" lang="en-US" altLang="ja-JP" sz="1200" dirty="0">
                <a:solidFill>
                  <a:schemeClr val="tx1"/>
                </a:solidFill>
              </a:rPr>
              <a:t>』</a:t>
            </a:r>
            <a:r>
              <a:rPr kumimoji="1" lang="ja-JP" altLang="en-US" sz="1200" dirty="0">
                <a:solidFill>
                  <a:schemeClr val="tx1"/>
                </a:solidFill>
              </a:rPr>
              <a:t>で括ること。</a:t>
            </a:r>
          </a:p>
        </p:txBody>
      </p:sp>
      <p:sp>
        <p:nvSpPr>
          <p:cNvPr id="50" name="四角形吹き出し 49"/>
          <p:cNvSpPr/>
          <p:nvPr/>
        </p:nvSpPr>
        <p:spPr>
          <a:xfrm>
            <a:off x="10594898" y="432304"/>
            <a:ext cx="1059468" cy="569849"/>
          </a:xfrm>
          <a:prstGeom prst="wedgeRectCallout">
            <a:avLst>
              <a:gd name="adj1" fmla="val -105260"/>
              <a:gd name="adj2" fmla="val 2627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rgbClr val="FF0000"/>
                </a:solidFill>
              </a:rPr>
              <a:t>厚労省にて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地図を挿入</a:t>
            </a:r>
          </a:p>
        </p:txBody>
      </p:sp>
      <p:sp>
        <p:nvSpPr>
          <p:cNvPr id="53" name="四角形吹き出し 52"/>
          <p:cNvSpPr/>
          <p:nvPr/>
        </p:nvSpPr>
        <p:spPr>
          <a:xfrm>
            <a:off x="-2294644" y="1503066"/>
            <a:ext cx="1824340" cy="1542570"/>
          </a:xfrm>
          <a:prstGeom prst="wedgeRectCallout">
            <a:avLst>
              <a:gd name="adj1" fmla="val 72732"/>
              <a:gd name="adj2" fmla="val 572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地域の現状・課題は箇条書きで記載すること。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なお、事業の全体像を含め、構想書からの引用を原則とし、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構想書上にない表現を新たに用いないこと。</a:t>
            </a:r>
            <a:endParaRPr kumimoji="1" lang="en-US" altLang="ja-JP" sz="1200" u="sng" dirty="0">
              <a:solidFill>
                <a:srgbClr val="FF0000"/>
              </a:solidFill>
            </a:endParaRPr>
          </a:p>
        </p:txBody>
      </p:sp>
      <p:sp>
        <p:nvSpPr>
          <p:cNvPr id="40" name="四角形吹き出し 39"/>
          <p:cNvSpPr/>
          <p:nvPr/>
        </p:nvSpPr>
        <p:spPr>
          <a:xfrm>
            <a:off x="-2099200" y="4776963"/>
            <a:ext cx="1824340" cy="1154450"/>
          </a:xfrm>
          <a:prstGeom prst="wedgeRectCallout">
            <a:avLst>
              <a:gd name="adj1" fmla="val 63302"/>
              <a:gd name="adj2" fmla="val 4281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伴走型支援を実施しない地域については、</a:t>
            </a:r>
            <a:r>
              <a:rPr kumimoji="1" lang="en-US" altLang="ja-JP" sz="1200" dirty="0">
                <a:solidFill>
                  <a:schemeClr val="tx1"/>
                </a:solidFill>
              </a:rPr>
              <a:t>《</a:t>
            </a:r>
            <a:r>
              <a:rPr kumimoji="1" lang="ja-JP" altLang="en-US" sz="1200" dirty="0">
                <a:solidFill>
                  <a:schemeClr val="tx1"/>
                </a:solidFill>
              </a:rPr>
              <a:t>伴走型支援</a:t>
            </a:r>
            <a:r>
              <a:rPr kumimoji="1" lang="en-US" altLang="ja-JP" sz="1200" dirty="0">
                <a:solidFill>
                  <a:schemeClr val="tx1"/>
                </a:solidFill>
              </a:rPr>
              <a:t>》</a:t>
            </a:r>
            <a:r>
              <a:rPr kumimoji="1" lang="ja-JP" altLang="en-US" sz="1200" dirty="0">
                <a:solidFill>
                  <a:schemeClr val="tx1"/>
                </a:solidFill>
              </a:rPr>
              <a:t>の項目ごと削除すること。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grpSp>
        <p:nvGrpSpPr>
          <p:cNvPr id="42" name="グループ化 41"/>
          <p:cNvGrpSpPr/>
          <p:nvPr/>
        </p:nvGrpSpPr>
        <p:grpSpPr>
          <a:xfrm>
            <a:off x="79131" y="5539154"/>
            <a:ext cx="9958753" cy="1230920"/>
            <a:chOff x="202223" y="5617483"/>
            <a:chExt cx="9958753" cy="1230920"/>
          </a:xfrm>
        </p:grpSpPr>
        <p:grpSp>
          <p:nvGrpSpPr>
            <p:cNvPr id="51" name="グループ化 50"/>
            <p:cNvGrpSpPr/>
            <p:nvPr/>
          </p:nvGrpSpPr>
          <p:grpSpPr>
            <a:xfrm>
              <a:off x="202223" y="5617483"/>
              <a:ext cx="9668608" cy="1230920"/>
              <a:chOff x="202223" y="5617483"/>
              <a:chExt cx="9668608" cy="1230920"/>
            </a:xfrm>
          </p:grpSpPr>
          <p:sp>
            <p:nvSpPr>
              <p:cNvPr id="59" name="角丸四角形吹き出し 58"/>
              <p:cNvSpPr/>
              <p:nvPr/>
            </p:nvSpPr>
            <p:spPr bwMode="auto">
              <a:xfrm>
                <a:off x="202223" y="5686610"/>
                <a:ext cx="1749669" cy="1029911"/>
              </a:xfrm>
              <a:prstGeom prst="wedgeRoundRectCallout">
                <a:avLst>
                  <a:gd name="adj1" fmla="val -9195"/>
                  <a:gd name="adj2" fmla="val 28795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0" name="角丸四角形吹き出し 59"/>
              <p:cNvSpPr/>
              <p:nvPr/>
            </p:nvSpPr>
            <p:spPr bwMode="auto">
              <a:xfrm>
                <a:off x="2073028" y="5758158"/>
                <a:ext cx="1487856" cy="1090245"/>
              </a:xfrm>
              <a:prstGeom prst="wedgeRoundRectCallout">
                <a:avLst>
                  <a:gd name="adj1" fmla="val -11377"/>
                  <a:gd name="adj2" fmla="val 44311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 </a:t>
                </a:r>
                <a:endParaRPr kumimoji="1" lang="en-US" altLang="ja-JP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2" name="角丸四角形吹き出し 61"/>
              <p:cNvSpPr/>
              <p:nvPr/>
            </p:nvSpPr>
            <p:spPr bwMode="auto">
              <a:xfrm>
                <a:off x="8279423" y="5617483"/>
                <a:ext cx="1591408" cy="1002323"/>
              </a:xfrm>
              <a:prstGeom prst="wedgeRoundRectCallout">
                <a:avLst>
                  <a:gd name="adj1" fmla="val -11377"/>
                  <a:gd name="adj2" fmla="val 44311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 </a:t>
                </a: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</p:grpSp>
        <p:sp>
          <p:nvSpPr>
            <p:cNvPr id="52" name="テキスト ボックス 51"/>
            <p:cNvSpPr txBox="1"/>
            <p:nvPr/>
          </p:nvSpPr>
          <p:spPr>
            <a:xfrm>
              <a:off x="221093" y="5775597"/>
              <a:ext cx="1851074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50203" fontAlgn="base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労働局・ハローワーク</a:t>
              </a: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・職業相談、職業紹介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・職業訓練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・雇用・労働関係助成金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2031022" y="5789870"/>
              <a:ext cx="1626577" cy="918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50203" fontAlgn="base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経済産業局</a:t>
              </a: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・中小企業インターンシップ　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defTabSz="950203" fontAlgn="base">
                <a:spcBef>
                  <a:spcPts val="122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</a:t>
              </a:r>
              <a:r>
                <a:rPr lang="en-US" altLang="ja-JP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ICT</a:t>
              </a: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補助金　</a:t>
              </a: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等</a:t>
              </a:r>
              <a:endPara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8348822" y="5652874"/>
              <a:ext cx="1812154" cy="9669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市役所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・移住・定住補助金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</a:t>
              </a:r>
              <a:r>
                <a:rPr kumimoji="1" lang="en-US" altLang="ja-JP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ICT</a:t>
              </a: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拠点整備事業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・企業立地奨励事業　等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sp>
        <p:nvSpPr>
          <p:cNvPr id="55" name="角丸四角形吹き出し 54"/>
          <p:cNvSpPr/>
          <p:nvPr/>
        </p:nvSpPr>
        <p:spPr bwMode="auto">
          <a:xfrm>
            <a:off x="6500446" y="5761894"/>
            <a:ext cx="1591408" cy="1002323"/>
          </a:xfrm>
          <a:prstGeom prst="wedgeRoundRectCallout">
            <a:avLst>
              <a:gd name="adj1" fmla="val -11377"/>
              <a:gd name="adj2" fmla="val 44311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0" tIns="72000" rIns="0" bIns="0" rtlCol="0" anchor="t"/>
          <a:lstStyle/>
          <a:p>
            <a:pPr lvl="0" algn="ctr" defTabSz="887413">
              <a:defRPr/>
            </a:pPr>
            <a:endParaRPr lang="ja-JP" altLang="en-US" sz="14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6461407" y="5788491"/>
            <a:ext cx="1812154" cy="966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経済団体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＜連携できる主な支援＞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IT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化支援事業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・経営・技術強化支援事業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ts val="122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・融資施策　等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5" name="四角形吹き出し 64"/>
          <p:cNvSpPr/>
          <p:nvPr/>
        </p:nvSpPr>
        <p:spPr>
          <a:xfrm>
            <a:off x="-2113854" y="6022730"/>
            <a:ext cx="1824340" cy="931521"/>
          </a:xfrm>
          <a:prstGeom prst="wedgeRectCallout">
            <a:avLst>
              <a:gd name="adj1" fmla="val 64374"/>
              <a:gd name="adj2" fmla="val -1646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地方公共団体等が実施している雇用施策と連動して</a:t>
            </a:r>
            <a:r>
              <a:rPr kumimoji="1" lang="ja-JP" altLang="en-US" sz="1200">
                <a:solidFill>
                  <a:schemeClr val="tx1"/>
                </a:solidFill>
              </a:rPr>
              <a:t>いる事業について記載すること。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314B4D2-952F-0425-A8CD-D5948CFEFE45}"/>
              </a:ext>
            </a:extLst>
          </p:cNvPr>
          <p:cNvSpPr txBox="1"/>
          <p:nvPr/>
        </p:nvSpPr>
        <p:spPr>
          <a:xfrm>
            <a:off x="3185312" y="40333"/>
            <a:ext cx="2368001" cy="3693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</a:rPr>
              <a:t>記載例</a:t>
            </a:r>
          </a:p>
        </p:txBody>
      </p:sp>
      <p:sp>
        <p:nvSpPr>
          <p:cNvPr id="6" name="四角形吹き出し 52">
            <a:extLst>
              <a:ext uri="{FF2B5EF4-FFF2-40B4-BE49-F238E27FC236}">
                <a16:creationId xmlns:a16="http://schemas.microsoft.com/office/drawing/2014/main" id="{98C8958E-1E38-485F-90B3-E954F0590417}"/>
              </a:ext>
            </a:extLst>
          </p:cNvPr>
          <p:cNvSpPr/>
          <p:nvPr/>
        </p:nvSpPr>
        <p:spPr>
          <a:xfrm>
            <a:off x="-2118231" y="359704"/>
            <a:ext cx="1824340" cy="860549"/>
          </a:xfrm>
          <a:prstGeom prst="wedgeRectCallout">
            <a:avLst>
              <a:gd name="adj1" fmla="val 64221"/>
              <a:gd name="adj2" fmla="val 12789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人口減少率と高齢化率は、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小数点第二位（第三位を四捨五入）</a:t>
            </a:r>
            <a:r>
              <a:rPr kumimoji="1" lang="ja-JP" altLang="en-US" sz="1200" dirty="0">
                <a:solidFill>
                  <a:schemeClr val="tx1"/>
                </a:solidFill>
              </a:rPr>
              <a:t>まで記入すること。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8" name="四角形吹き出し 46">
            <a:extLst>
              <a:ext uri="{FF2B5EF4-FFF2-40B4-BE49-F238E27FC236}">
                <a16:creationId xmlns:a16="http://schemas.microsoft.com/office/drawing/2014/main" id="{8EE5670A-5C6F-DB79-83AF-EC9C78F9D60C}"/>
              </a:ext>
            </a:extLst>
          </p:cNvPr>
          <p:cNvSpPr/>
          <p:nvPr/>
        </p:nvSpPr>
        <p:spPr>
          <a:xfrm>
            <a:off x="10126173" y="4310875"/>
            <a:ext cx="2506234" cy="1569802"/>
          </a:xfrm>
          <a:prstGeom prst="wedgeRectCallout">
            <a:avLst>
              <a:gd name="adj1" fmla="val -59203"/>
              <a:gd name="adj2" fmla="val 933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</a:rPr>
              <a:t>各取組は、構想書に記載の個別事業名と一致させること。</a:t>
            </a:r>
            <a:endParaRPr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個別事業数が多く、フレーム内に収まらない場合には、代表的なものを数項目列挙したうえで残りの講習会・伴走型支援は</a:t>
            </a:r>
            <a:r>
              <a:rPr kumimoji="1" lang="en-US" altLang="ja-JP" sz="1200" dirty="0">
                <a:solidFill>
                  <a:schemeClr val="tx1"/>
                </a:solidFill>
              </a:rPr>
              <a:t>『</a:t>
            </a:r>
            <a:r>
              <a:rPr kumimoji="1" lang="ja-JP" altLang="en-US" sz="1200" dirty="0">
                <a:solidFill>
                  <a:schemeClr val="tx1"/>
                </a:solidFill>
              </a:rPr>
              <a:t>等</a:t>
            </a:r>
            <a:r>
              <a:rPr kumimoji="1" lang="en-US" altLang="ja-JP" sz="1200" dirty="0">
                <a:solidFill>
                  <a:schemeClr val="tx1"/>
                </a:solidFill>
              </a:rPr>
              <a:t>』</a:t>
            </a:r>
            <a:r>
              <a:rPr kumimoji="1" lang="ja-JP" altLang="en-US" sz="1200" dirty="0">
                <a:solidFill>
                  <a:schemeClr val="tx1"/>
                </a:solidFill>
              </a:rPr>
              <a:t>で括ること。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（いずれも</a:t>
            </a:r>
            <a:r>
              <a:rPr kumimoji="1" lang="en-US" altLang="ja-JP" sz="1200" dirty="0">
                <a:solidFill>
                  <a:schemeClr val="tx1"/>
                </a:solidFill>
              </a:rPr>
              <a:t>A</a:t>
            </a:r>
            <a:r>
              <a:rPr kumimoji="1" lang="ja-JP" altLang="en-US" sz="1200" dirty="0">
                <a:solidFill>
                  <a:schemeClr val="tx1"/>
                </a:solidFill>
              </a:rPr>
              <a:t>～</a:t>
            </a:r>
            <a:r>
              <a:rPr kumimoji="1" lang="en-US" altLang="ja-JP" sz="1200" dirty="0">
                <a:solidFill>
                  <a:schemeClr val="tx1"/>
                </a:solidFill>
              </a:rPr>
              <a:t>C</a:t>
            </a:r>
            <a:r>
              <a:rPr kumimoji="1" lang="ja-JP" altLang="en-US" sz="1200" dirty="0">
                <a:solidFill>
                  <a:schemeClr val="tx1"/>
                </a:solidFill>
              </a:rPr>
              <a:t>共通）</a:t>
            </a:r>
          </a:p>
        </p:txBody>
      </p:sp>
    </p:spTree>
    <p:extLst>
      <p:ext uri="{BB962C8B-B14F-4D97-AF65-F5344CB8AC3E}">
        <p14:creationId xmlns:p14="http://schemas.microsoft.com/office/powerpoint/2010/main" val="2160723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8886e6d-ca38-4783-ac23-8bd097117a79" xsi:nil="true"/>
    <lcf76f155ced4ddcb4097134ff3c332f xmlns="4e727b25-4b4a-4b9d-90fa-b88dfbdc7d03">
      <Terms xmlns="http://schemas.microsoft.com/office/infopath/2007/PartnerControls"/>
    </lcf76f155ced4ddcb4097134ff3c332f>
    <Owner xmlns="4e727b25-4b4a-4b9d-90fa-b88dfbdc7d03">
      <UserInfo>
        <DisplayName/>
        <AccountId xsi:nil="true"/>
        <AccountType/>
      </UserInfo>
    </Owner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A8EF29918D085479330D8941DFBE3EE" ma:contentTypeVersion="14" ma:contentTypeDescription="新しいドキュメントを作成します。" ma:contentTypeScope="" ma:versionID="36736ab2e76565fa57447275c7d8133e">
  <xsd:schema xmlns:xsd="http://www.w3.org/2001/XMLSchema" xmlns:xs="http://www.w3.org/2001/XMLSchema" xmlns:p="http://schemas.microsoft.com/office/2006/metadata/properties" xmlns:ns2="4e727b25-4b4a-4b9d-90fa-b88dfbdc7d03" xmlns:ns3="c8886e6d-ca38-4783-ac23-8bd097117a79" targetNamespace="http://schemas.microsoft.com/office/2006/metadata/properties" ma:root="true" ma:fieldsID="309d2703b6cfbca4b0cf827604957a1e" ns2:_="" ns3:_="">
    <xsd:import namespace="4e727b25-4b4a-4b9d-90fa-b88dfbdc7d03"/>
    <xsd:import namespace="c8886e6d-ca38-4783-ac23-8bd097117a79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727b25-4b4a-4b9d-90fa-b88dfbdc7d03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886e6d-ca38-4783-ac23-8bd097117a79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b51635df-102b-480d-9424-d3b8ba443245}" ma:internalName="TaxCatchAll" ma:showField="CatchAllData" ma:web="c8886e6d-ca38-4783-ac23-8bd097117a7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5BE1C42-E9EB-47AF-8527-95F072E2F907}">
  <ds:schemaRefs>
    <ds:schemaRef ds:uri="http://schemas.microsoft.com/office/2006/metadata/properties"/>
    <ds:schemaRef ds:uri="http://schemas.microsoft.com/office/infopath/2007/PartnerControls"/>
    <ds:schemaRef ds:uri="263dbbe5-076b-4606-a03b-9598f5f2f35a"/>
    <ds:schemaRef ds:uri="9b50d4b9-38ca-4730-bc66-60a2213c4b21"/>
  </ds:schemaRefs>
</ds:datastoreItem>
</file>

<file path=customXml/itemProps2.xml><?xml version="1.0" encoding="utf-8"?>
<ds:datastoreItem xmlns:ds="http://schemas.openxmlformats.org/officeDocument/2006/customXml" ds:itemID="{BA6A7710-3483-4172-ACA1-9F84A7186E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1E54C7-4AD7-4827-B2A4-BA57B5FA2B06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1339</Words>
  <PresentationFormat>A4 210 x 297 mm</PresentationFormat>
  <Paragraphs>177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HG丸ｺﾞｼｯｸM-PRO</vt:lpstr>
      <vt:lpstr>HG創英角ﾎﾟｯﾌﾟ体</vt:lpstr>
      <vt:lpstr>Meiryo UI</vt:lpstr>
      <vt:lpstr>メイリオ</vt:lpstr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0x0101005A8EF29918D085479330D8941DFBE3EE</vt:lpwstr>
  </property>
  <property fmtid="{D5CDD505-2E9C-101B-9397-08002B2CF9AE}" pid="3" name="MediaServiceImageTags">
    <vt:lpwstr/>
  </property>
</Properties>
</file>