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104" y="-19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0"/>
            <a:ext cx="2948887" cy="496888"/>
          </a:xfrm>
          <a:prstGeom prst="rect">
            <a:avLst/>
          </a:prstGeom>
        </p:spPr>
        <p:txBody>
          <a:bodyPr vert="horz" lIns="91440" tIns="45720" rIns="91440" bIns="45720" rtlCol="0"/>
          <a:lstStyle>
            <a:lvl1pPr algn="r">
              <a:defRPr sz="1200"/>
            </a:lvl1pPr>
          </a:lstStyle>
          <a:p>
            <a:fld id="{1C6BD406-4D8D-48C3-AD3B-8A58DE1FA3D4}"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651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5"/>
            <a:ext cx="5443856"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6887"/>
          </a:xfrm>
          <a:prstGeom prst="rect">
            <a:avLst/>
          </a:prstGeom>
        </p:spPr>
        <p:txBody>
          <a:bodyPr vert="horz" lIns="91440" tIns="45720" rIns="91440" bIns="45720" rtlCol="0" anchor="b"/>
          <a:lstStyle>
            <a:lvl1pPr algn="r">
              <a:defRPr sz="1200"/>
            </a:lvl1pPr>
          </a:lstStyle>
          <a:p>
            <a:fld id="{66C5518B-13A4-4DC0-8F21-88E1264A34A1}" type="slidenum">
              <a:rPr kumimoji="1" lang="ja-JP" altLang="en-US" smtClean="0"/>
              <a:t>‹#›</a:t>
            </a:fld>
            <a:endParaRPr kumimoji="1" lang="ja-JP" altLang="en-US"/>
          </a:p>
        </p:txBody>
      </p:sp>
    </p:spTree>
    <p:extLst>
      <p:ext uri="{BB962C8B-B14F-4D97-AF65-F5344CB8AC3E}">
        <p14:creationId xmlns:p14="http://schemas.microsoft.com/office/powerpoint/2010/main" val="35601284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6C5518B-13A4-4DC0-8F21-88E1264A34A1}" type="slidenum">
              <a:rPr kumimoji="1" lang="ja-JP" altLang="en-US" smtClean="0"/>
              <a:t>1</a:t>
            </a:fld>
            <a:endParaRPr kumimoji="1" lang="ja-JP" altLang="en-US"/>
          </a:p>
        </p:txBody>
      </p:sp>
    </p:spTree>
    <p:extLst>
      <p:ext uri="{BB962C8B-B14F-4D97-AF65-F5344CB8AC3E}">
        <p14:creationId xmlns:p14="http://schemas.microsoft.com/office/powerpoint/2010/main" val="153567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285432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64370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26592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345468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241213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32868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1250219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76637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132059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413371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4B9BC9-D6AE-45A0-9A84-6EF89FAB8F35}" type="datetimeFigureOut">
              <a:rPr kumimoji="1" lang="ja-JP" altLang="en-US" smtClean="0"/>
              <a:t>2024/9/17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257164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14B9BC9-D6AE-45A0-9A84-6EF89FAB8F35}" type="datetimeFigureOut">
              <a:rPr kumimoji="1" lang="ja-JP" altLang="en-US" smtClean="0"/>
              <a:t>2024/9/17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8D69EA4-2CEE-49C5-974D-466A6A26F257}" type="slidenum">
              <a:rPr kumimoji="1" lang="ja-JP" altLang="en-US" smtClean="0"/>
              <a:t>‹#›</a:t>
            </a:fld>
            <a:endParaRPr kumimoji="1" lang="ja-JP" altLang="en-US"/>
          </a:p>
        </p:txBody>
      </p:sp>
    </p:spTree>
    <p:extLst>
      <p:ext uri="{BB962C8B-B14F-4D97-AF65-F5344CB8AC3E}">
        <p14:creationId xmlns:p14="http://schemas.microsoft.com/office/powerpoint/2010/main" val="410539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4653" y="7257256"/>
            <a:ext cx="6552728" cy="120032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募集期間内に、下記メー</a:t>
            </a:r>
            <a:r>
              <a:rPr lang="ja-JP" altLang="en-US" sz="1200" dirty="0" smtClean="0">
                <a:latin typeface="メイリオ" panose="020B0604030504040204" pitchFamily="50" charset="-128"/>
                <a:ea typeface="メイリオ" panose="020B0604030504040204" pitchFamily="50" charset="-128"/>
              </a:rPr>
              <a:t>ル</a:t>
            </a:r>
            <a:r>
              <a:rPr kumimoji="1" lang="ja-JP" altLang="en-US" sz="1200" dirty="0" smtClean="0">
                <a:latin typeface="メイリオ" panose="020B0604030504040204" pitchFamily="50" charset="-128"/>
                <a:ea typeface="メイリオ" panose="020B0604030504040204" pitchFamily="50" charset="-128"/>
              </a:rPr>
              <a:t>アドレスにご送付ください。</a:t>
            </a:r>
            <a:endParaRPr kumimoji="1"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お申し込みいただいた業界毎のバランス等を考慮しご参加いただけないこともございますので、ご了承ください。</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参加の可否については</a:t>
            </a:r>
            <a:r>
              <a:rPr lang="ja-JP" altLang="en-US" sz="1200" dirty="0" smtClean="0">
                <a:latin typeface="メイリオ" panose="020B0604030504040204" pitchFamily="50" charset="-128"/>
                <a:ea typeface="メイリオ" panose="020B0604030504040204" pitchFamily="50" charset="-128"/>
              </a:rPr>
              <a:t>、お申込み</a:t>
            </a:r>
            <a:r>
              <a:rPr lang="ja-JP" altLang="en-US" sz="1200" dirty="0" smtClean="0">
                <a:latin typeface="メイリオ" panose="020B0604030504040204" pitchFamily="50" charset="-128"/>
                <a:ea typeface="メイリオ" panose="020B0604030504040204" pitchFamily="50" charset="-128"/>
              </a:rPr>
              <a:t>いただいたメールアドレスにご連絡いたします。</a:t>
            </a:r>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22521962"/>
              </p:ext>
            </p:extLst>
          </p:nvPr>
        </p:nvGraphicFramePr>
        <p:xfrm>
          <a:off x="621854" y="1368924"/>
          <a:ext cx="5760640" cy="5599484"/>
        </p:xfrm>
        <a:graphic>
          <a:graphicData uri="http://schemas.openxmlformats.org/drawingml/2006/table">
            <a:tbl>
              <a:tblPr firstRow="1" bandRow="1">
                <a:tableStyleId>{5940675A-B579-460E-94D1-54222C63F5DA}</a:tableStyleId>
              </a:tblPr>
              <a:tblGrid>
                <a:gridCol w="86409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648072">
                <a:tc>
                  <a:txBody>
                    <a:bodyPr/>
                    <a:lstStyle/>
                    <a:p>
                      <a:pPr algn="ctr"/>
                      <a:r>
                        <a:rPr kumimoji="1" lang="ja-JP" altLang="en-US" sz="1050" dirty="0" smtClean="0">
                          <a:latin typeface="メイリオ" panose="020B0604030504040204" pitchFamily="50" charset="-128"/>
                          <a:ea typeface="メイリオ" panose="020B0604030504040204" pitchFamily="50" charset="-128"/>
                        </a:rPr>
                        <a:t>事業所名 </a:t>
                      </a:r>
                      <a:endParaRPr kumimoji="1" lang="ja-JP" altLang="en-US" sz="1050" dirty="0">
                        <a:latin typeface="メイリオ" panose="020B0604030504040204" pitchFamily="50" charset="-128"/>
                        <a:ea typeface="メイリオ" panose="020B0604030504040204" pitchFamily="50" charset="-128"/>
                      </a:endParaRPr>
                    </a:p>
                  </a:txBody>
                  <a:tcPr anchor="ctr"/>
                </a:tc>
                <a:tc gridSpan="2">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648072">
                <a:tc>
                  <a:txBody>
                    <a:bodyPr/>
                    <a:lstStyle/>
                    <a:p>
                      <a:pPr algn="ctr"/>
                      <a:r>
                        <a:rPr kumimoji="1" lang="ja-JP" altLang="en-US" sz="1050" dirty="0" smtClean="0">
                          <a:latin typeface="メイリオ" panose="020B0604030504040204" pitchFamily="50" charset="-128"/>
                          <a:ea typeface="メイリオ" panose="020B0604030504040204" pitchFamily="50" charset="-128"/>
                        </a:rPr>
                        <a:t>業種</a:t>
                      </a:r>
                      <a:endParaRPr kumimoji="1" lang="ja-JP" altLang="en-US" sz="1050" dirty="0">
                        <a:latin typeface="メイリオ" panose="020B0604030504040204" pitchFamily="50" charset="-128"/>
                        <a:ea typeface="メイリオ" panose="020B0604030504040204" pitchFamily="50" charset="-128"/>
                      </a:endParaRPr>
                    </a:p>
                  </a:txBody>
                  <a:tcPr anchor="ctr"/>
                </a:tc>
                <a:tc gridSpan="2">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2854914141"/>
                  </a:ext>
                </a:extLst>
              </a:tr>
              <a:tr h="154260">
                <a:tc rowSpan="2">
                  <a:txBody>
                    <a:bodyPr/>
                    <a:lstStyle/>
                    <a:p>
                      <a:pPr algn="ctr"/>
                      <a:r>
                        <a:rPr kumimoji="1" lang="ja-JP" altLang="en-US" sz="1050" dirty="0" smtClean="0">
                          <a:latin typeface="メイリオ" panose="020B0604030504040204" pitchFamily="50" charset="-128"/>
                          <a:ea typeface="メイリオ" panose="020B0604030504040204" pitchFamily="50" charset="-128"/>
                        </a:rPr>
                        <a:t>担当者名</a:t>
                      </a:r>
                      <a:endParaRPr kumimoji="1" lang="ja-JP" altLang="en-US" sz="105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900" dirty="0" smtClean="0">
                          <a:latin typeface="メイリオ" panose="020B0604030504040204" pitchFamily="50" charset="-128"/>
                          <a:ea typeface="メイリオ" panose="020B0604030504040204" pitchFamily="50" charset="-128"/>
                        </a:rPr>
                        <a:t>部署名</a:t>
                      </a:r>
                      <a:endParaRPr kumimoji="1" lang="ja-JP" altLang="en-US" sz="900" dirty="0">
                        <a:latin typeface="メイリオ" panose="020B0604030504040204" pitchFamily="50" charset="-128"/>
                        <a:ea typeface="メイリオ" panose="020B0604030504040204" pitchFamily="50" charset="-128"/>
                      </a:endParaRPr>
                    </a:p>
                  </a:txBody>
                  <a:tcPr anchor="ctr">
                    <a:lnB w="6350" cap="flat" cmpd="sng" algn="ctr">
                      <a:solidFill>
                        <a:schemeClr val="tx1"/>
                      </a:solidFill>
                      <a:prstDash val="dash"/>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氏名</a:t>
                      </a:r>
                      <a:endParaRPr kumimoji="1" lang="ja-JP" altLang="en-US" sz="900" dirty="0">
                        <a:latin typeface="メイリオ" panose="020B0604030504040204" pitchFamily="50" charset="-128"/>
                        <a:ea typeface="メイリオ" panose="020B0604030504040204" pitchFamily="50" charset="-128"/>
                      </a:endParaRPr>
                    </a:p>
                  </a:txBody>
                  <a:tcPr anchor="ctr">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55732">
                <a:tc vMerge="1">
                  <a:txBody>
                    <a:bodyPr/>
                    <a:lstStyle/>
                    <a:p>
                      <a:endParaRPr kumimoji="1" lang="ja-JP" altLang="en-US"/>
                    </a:p>
                  </a:txBody>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T w="6350" cap="flat" cmpd="sng" algn="ctr">
                      <a:solidFill>
                        <a:schemeClr val="tx1"/>
                      </a:solidFill>
                      <a:prstDash val="dash"/>
                      <a:round/>
                      <a:headEnd type="none" w="med" len="med"/>
                      <a:tailEnd type="none" w="med" len="med"/>
                    </a:lnT>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T w="635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2"/>
                  </a:ext>
                </a:extLst>
              </a:tr>
              <a:tr h="468620">
                <a:tc>
                  <a:txBody>
                    <a:bodyPr/>
                    <a:lstStyle/>
                    <a:p>
                      <a:pPr algn="ctr"/>
                      <a:r>
                        <a:rPr kumimoji="1" lang="ja-JP" altLang="en-US" sz="1050" dirty="0" smtClean="0">
                          <a:latin typeface="メイリオ" panose="020B0604030504040204" pitchFamily="50" charset="-128"/>
                          <a:ea typeface="メイリオ" panose="020B0604030504040204" pitchFamily="50" charset="-128"/>
                        </a:rPr>
                        <a:t>連絡先</a:t>
                      </a:r>
                      <a:endParaRPr kumimoji="1" lang="en-US" altLang="ja-JP" sz="1050" dirty="0" smtClean="0">
                        <a:latin typeface="メイリオ" panose="020B0604030504040204" pitchFamily="50" charset="-128"/>
                        <a:ea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rPr>
                        <a:t>TEL)</a:t>
                      </a:r>
                      <a:endParaRPr kumimoji="1" lang="ja-JP" altLang="en-US" sz="1050" dirty="0">
                        <a:latin typeface="メイリオ" panose="020B0604030504040204" pitchFamily="50" charset="-128"/>
                        <a:ea typeface="メイリオ" panose="020B0604030504040204" pitchFamily="50" charset="-128"/>
                      </a:endParaRPr>
                    </a:p>
                  </a:txBody>
                  <a:tcPr anchor="ctr">
                    <a:lnB w="6350" cap="flat" cmpd="sng" algn="ctr">
                      <a:solidFill>
                        <a:schemeClr val="tx1"/>
                      </a:solidFill>
                      <a:prstDash val="solid"/>
                      <a:round/>
                      <a:headEnd type="none" w="med" len="med"/>
                      <a:tailEnd type="none" w="med" len="med"/>
                    </a:lnB>
                  </a:tcPr>
                </a:tc>
                <a:tc gridSpan="2">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15576355"/>
                  </a:ext>
                </a:extLst>
              </a:tr>
              <a:tr h="468620">
                <a:tc>
                  <a:txBody>
                    <a:bodyPr/>
                    <a:lstStyle/>
                    <a:p>
                      <a:pPr algn="ctr"/>
                      <a:r>
                        <a:rPr kumimoji="1" lang="ja-JP" altLang="en-US" sz="1050" dirty="0" smtClean="0">
                          <a:latin typeface="メイリオ" panose="020B0604030504040204" pitchFamily="50" charset="-128"/>
                          <a:ea typeface="メイリオ" panose="020B0604030504040204" pitchFamily="50" charset="-128"/>
                        </a:rPr>
                        <a:t>連絡先（メールアドレス）</a:t>
                      </a:r>
                      <a:endParaRPr kumimoji="1" lang="ja-JP" altLang="en-US" sz="1050" dirty="0">
                        <a:latin typeface="メイリオ" panose="020B0604030504040204" pitchFamily="50" charset="-128"/>
                        <a:ea typeface="メイリオ"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6"/>
                  </a:ext>
                </a:extLst>
              </a:tr>
              <a:tr h="183624">
                <a:tc rowSpan="8">
                  <a:txBody>
                    <a:bodyPr/>
                    <a:lstStyle/>
                    <a:p>
                      <a:pPr algn="ctr"/>
                      <a:r>
                        <a:rPr kumimoji="1" lang="ja-JP" altLang="en-US" sz="1050" dirty="0" smtClean="0">
                          <a:latin typeface="メイリオ" panose="020B0604030504040204" pitchFamily="50" charset="-128"/>
                          <a:ea typeface="メイリオ" panose="020B0604030504040204" pitchFamily="50" charset="-128"/>
                        </a:rPr>
                        <a:t>募集職種・</a:t>
                      </a:r>
                    </a:p>
                    <a:p>
                      <a:pPr algn="ctr"/>
                      <a:r>
                        <a:rPr kumimoji="1" lang="ja-JP" altLang="en-US" sz="1050" dirty="0" smtClean="0">
                          <a:latin typeface="メイリオ" panose="020B0604030504040204" pitchFamily="50" charset="-128"/>
                          <a:ea typeface="メイリオ" panose="020B0604030504040204" pitchFamily="50" charset="-128"/>
                        </a:rPr>
                        <a:t>求人番号</a:t>
                      </a:r>
                      <a:endParaRPr kumimoji="1" lang="ja-JP" altLang="en-US" sz="1050" dirty="0">
                        <a:latin typeface="メイリオ" panose="020B0604030504040204" pitchFamily="50" charset="-128"/>
                        <a:ea typeface="メイリオ" panose="020B0604030504040204" pitchFamily="50" charset="-128"/>
                      </a:endParaRPr>
                    </a:p>
                  </a:txBody>
                  <a:tcPr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職　種</a:t>
                      </a:r>
                      <a:endParaRPr kumimoji="1" lang="ja-JP" altLang="en-US" sz="9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求人番号</a:t>
                      </a:r>
                      <a:endParaRPr kumimoji="1" lang="ja-JP" altLang="en-US" sz="9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9"/>
                  </a:ext>
                </a:extLst>
              </a:tr>
              <a:tr h="419472">
                <a:tc vMerge="1">
                  <a:txBody>
                    <a:bodyPr/>
                    <a:lstStyle/>
                    <a:p>
                      <a:endParaRPr kumimoji="1" lang="ja-JP" altLang="en-US"/>
                    </a:p>
                  </a:txBody>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54260">
                <a:tc vMerge="1">
                  <a:txBody>
                    <a:bodyPr/>
                    <a:lstStyle/>
                    <a:p>
                      <a:endParaRPr kumimoji="1" lang="ja-JP" alt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smtClean="0">
                          <a:latin typeface="メイリオ" panose="020B0604030504040204" pitchFamily="50" charset="-128"/>
                          <a:ea typeface="メイリオ" panose="020B0604030504040204" pitchFamily="50" charset="-128"/>
                        </a:rPr>
                        <a:t>職　種</a:t>
                      </a:r>
                      <a:endParaRPr kumimoji="1" lang="ja-JP" altLang="en-US" sz="9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求人番号</a:t>
                      </a:r>
                      <a:endParaRPr kumimoji="1" lang="ja-JP" altLang="en-US" sz="9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1"/>
                  </a:ext>
                </a:extLst>
              </a:tr>
              <a:tr h="419472">
                <a:tc vMerge="1">
                  <a:txBody>
                    <a:bodyPr/>
                    <a:lstStyle/>
                    <a:p>
                      <a:endParaRPr kumimoji="1" lang="ja-JP" altLang="en-US"/>
                    </a:p>
                  </a:txBody>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0">
                <a:tc vMerge="1">
                  <a:txBody>
                    <a:bodyPr/>
                    <a:lstStyle/>
                    <a:p>
                      <a:endParaRPr kumimoji="1" lang="ja-JP" alt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職　種</a:t>
                      </a:r>
                      <a:endParaRPr kumimoji="1" lang="ja-JP" altLang="en-US" sz="9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求人番号</a:t>
                      </a:r>
                      <a:endParaRPr kumimoji="1" lang="ja-JP" altLang="en-US" sz="9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3"/>
                  </a:ext>
                </a:extLst>
              </a:tr>
              <a:tr h="419472">
                <a:tc vMerge="1">
                  <a:txBody>
                    <a:bodyPr/>
                    <a:lstStyle/>
                    <a:p>
                      <a:endParaRPr kumimoji="1" lang="ja-JP" altLang="en-US"/>
                    </a:p>
                  </a:txBody>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0">
                <a:tc vMerge="1">
                  <a:txBody>
                    <a:bodyPr/>
                    <a:lstStyle/>
                    <a:p>
                      <a:endParaRPr kumimoji="1" lang="ja-JP" altLang="en-US" sz="105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職　種</a:t>
                      </a:r>
                      <a:endParaRPr kumimoji="1" lang="ja-JP" altLang="en-US" sz="9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r>
                        <a:rPr kumimoji="1" lang="ja-JP" altLang="en-US" sz="900" dirty="0" smtClean="0">
                          <a:latin typeface="メイリオ" panose="020B0604030504040204" pitchFamily="50" charset="-128"/>
                          <a:ea typeface="メイリオ" panose="020B0604030504040204" pitchFamily="50" charset="-128"/>
                        </a:rPr>
                        <a:t>求人番号</a:t>
                      </a:r>
                      <a:endParaRPr kumimoji="1" lang="ja-JP" altLang="en-US" sz="9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5"/>
                  </a:ext>
                </a:extLst>
              </a:tr>
              <a:tr h="406072">
                <a:tc vMerge="1">
                  <a:txBody>
                    <a:bodyPr/>
                    <a:lstStyle/>
                    <a:p>
                      <a:endParaRPr kumimoji="1" lang="ja-JP" altLang="en-US"/>
                    </a:p>
                  </a:txBody>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6" name="テキスト ボックス 5"/>
          <p:cNvSpPr txBox="1"/>
          <p:nvPr/>
        </p:nvSpPr>
        <p:spPr>
          <a:xfrm>
            <a:off x="220283" y="248154"/>
            <a:ext cx="7991723"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担当者にご連絡（</a:t>
            </a:r>
            <a:r>
              <a:rPr kumimoji="1" lang="en-US" altLang="ja-JP" b="1" dirty="0" smtClean="0">
                <a:latin typeface="メイリオ" panose="020B0604030504040204" pitchFamily="50" charset="-128"/>
                <a:ea typeface="メイリオ" panose="020B0604030504040204" pitchFamily="50" charset="-128"/>
              </a:rPr>
              <a:t>086-222-2904</a:t>
            </a:r>
            <a:r>
              <a:rPr kumimoji="1" lang="ja-JP" altLang="en-US" b="1" dirty="0" smtClean="0">
                <a:latin typeface="メイリオ" panose="020B0604030504040204" pitchFamily="50" charset="-128"/>
                <a:ea typeface="メイリオ" panose="020B0604030504040204" pitchFamily="50" charset="-128"/>
              </a:rPr>
              <a:t>）のうえ、</a:t>
            </a:r>
            <a:r>
              <a:rPr lang="ja-JP" altLang="en-US" b="1" dirty="0" smtClean="0">
                <a:latin typeface="メイリオ" panose="020B0604030504040204" pitchFamily="50" charset="-128"/>
                <a:ea typeface="メイリオ" panose="020B0604030504040204" pitchFamily="50" charset="-128"/>
              </a:rPr>
              <a:t>ご送付ください。</a:t>
            </a:r>
            <a:endParaRPr kumimoji="1" lang="en-US" altLang="ja-JP" b="1"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5870" y="876993"/>
            <a:ext cx="5472608" cy="338554"/>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rPr>
              <a:t>面接必勝座談会</a:t>
            </a:r>
            <a:r>
              <a:rPr kumimoji="1" lang="ja-JP" altLang="en-US" sz="1600" b="1" dirty="0" smtClean="0">
                <a:latin typeface="メイリオ" panose="020B0604030504040204" pitchFamily="50" charset="-128"/>
                <a:ea typeface="メイリオ" panose="020B0604030504040204" pitchFamily="50" charset="-128"/>
              </a:rPr>
              <a:t>申込書</a:t>
            </a:r>
            <a:endParaRPr kumimoji="1" lang="ja-JP" altLang="en-US" sz="16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268760" y="8761822"/>
            <a:ext cx="5184576" cy="338554"/>
          </a:xfrm>
          <a:prstGeom prst="rect">
            <a:avLst/>
          </a:prstGeom>
          <a:noFill/>
        </p:spPr>
        <p:txBody>
          <a:bodyPr wrap="square" rtlCol="0">
            <a:spAutoFit/>
          </a:bodyPr>
          <a:lstStyle/>
          <a:p>
            <a:r>
              <a:rPr lang="ja-JP" altLang="en-US" sz="1600" b="1" dirty="0" smtClean="0"/>
              <a:t>送付先メールアドレス：</a:t>
            </a:r>
            <a:r>
              <a:rPr lang="en-US" altLang="ja-JP" sz="1600" b="1" dirty="0"/>
              <a:t> </a:t>
            </a:r>
            <a:r>
              <a:rPr lang="en-US" altLang="ja-JP" sz="1600" b="1" dirty="0" smtClean="0"/>
              <a:t>oka-shinsotsu@mhlw.go.jp</a:t>
            </a:r>
          </a:p>
        </p:txBody>
      </p:sp>
    </p:spTree>
    <p:extLst>
      <p:ext uri="{BB962C8B-B14F-4D97-AF65-F5344CB8AC3E}">
        <p14:creationId xmlns:p14="http://schemas.microsoft.com/office/powerpoint/2010/main" val="3763910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107</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sinnsotu</dc:creator>
  <cp:lastModifiedBy>高井涼太</cp:lastModifiedBy>
  <cp:revision>76</cp:revision>
  <cp:lastPrinted>2023-10-12T06:59:21Z</cp:lastPrinted>
  <dcterms:created xsi:type="dcterms:W3CDTF">2018-02-05T05:42:32Z</dcterms:created>
  <dcterms:modified xsi:type="dcterms:W3CDTF">2024-09-17T03:50:53Z</dcterms:modified>
</cp:coreProperties>
</file>