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4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7333"/>
    <a:srgbClr val="7F582F"/>
    <a:srgbClr val="DAB300"/>
    <a:srgbClr val="FFD700"/>
    <a:srgbClr val="FFCC00"/>
    <a:srgbClr val="C0C0C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482" y="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../customXml/item3.xml" Type="http://schemas.openxmlformats.org/officeDocument/2006/relationships/customXml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Relationship Id="rId8" Target="../customXml/item1.xml" Type="http://schemas.openxmlformats.org/officeDocument/2006/relationships/customXml"/><Relationship Id="rId9" Target="../customXml/item2.xml" Type="http://schemas.openxmlformats.org/officeDocument/2006/relationships/customXml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787" cy="496967"/>
          </a:xfrm>
          <a:prstGeom prst="rect">
            <a:avLst/>
          </a:prstGeom>
        </p:spPr>
        <p:txBody>
          <a:bodyPr vert="horz" lIns="91415" tIns="45707" rIns="91415" bIns="457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3"/>
            <a:ext cx="2949787" cy="496967"/>
          </a:xfrm>
          <a:prstGeom prst="rect">
            <a:avLst/>
          </a:prstGeom>
        </p:spPr>
        <p:txBody>
          <a:bodyPr vert="horz" lIns="91415" tIns="45707" rIns="91415" bIns="45707" rtlCol="0"/>
          <a:lstStyle>
            <a:lvl1pPr algn="r">
              <a:defRPr sz="1200"/>
            </a:lvl1pPr>
          </a:lstStyle>
          <a:p>
            <a:fld id="{3AD31D85-F1B6-4215-86B1-8E630DA08085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5" tIns="45707" rIns="91415" bIns="4570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15" tIns="45707" rIns="91415" bIns="4570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9"/>
            <a:ext cx="2949787" cy="496967"/>
          </a:xfrm>
          <a:prstGeom prst="rect">
            <a:avLst/>
          </a:prstGeom>
        </p:spPr>
        <p:txBody>
          <a:bodyPr vert="horz" lIns="91415" tIns="45707" rIns="91415" bIns="457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9"/>
            <a:ext cx="2949787" cy="496967"/>
          </a:xfrm>
          <a:prstGeom prst="rect">
            <a:avLst/>
          </a:prstGeom>
        </p:spPr>
        <p:txBody>
          <a:bodyPr vert="horz" lIns="91415" tIns="45707" rIns="91415" bIns="45707" rtlCol="0" anchor="b"/>
          <a:lstStyle>
            <a:lvl1pPr algn="r">
              <a:defRPr sz="1200"/>
            </a:lvl1pPr>
          </a:lstStyle>
          <a:p>
            <a:fld id="{BB966C4A-2523-463C-80D5-2F55F6DF6A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4416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966C4A-2523-463C-80D5-2F55F6DF6A5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0391201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675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633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078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6312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183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790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876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611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815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061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379257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B691B-50CE-4D1C-BBD4-77B1CDA7ABB8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154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グループ化 85"/>
          <p:cNvGrpSpPr/>
          <p:nvPr/>
        </p:nvGrpSpPr>
        <p:grpSpPr>
          <a:xfrm>
            <a:off x="660430" y="1771099"/>
            <a:ext cx="8701981" cy="2954045"/>
            <a:chOff x="736847" y="1987123"/>
            <a:chExt cx="8701981" cy="2954045"/>
          </a:xfrm>
        </p:grpSpPr>
        <p:sp>
          <p:nvSpPr>
            <p:cNvPr id="110" name="正方形/長方形 109"/>
            <p:cNvSpPr/>
            <p:nvPr/>
          </p:nvSpPr>
          <p:spPr>
            <a:xfrm>
              <a:off x="3858862" y="3787232"/>
              <a:ext cx="514346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ja-JP" altLang="en-US" sz="2600" b="1" kern="100" dirty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メイリオ"/>
                </a:rPr>
                <a:t>新潟労働局・各労働基準監督署</a:t>
              </a:r>
              <a:endParaRPr lang="ja-JP" altLang="en-US" sz="2600" kern="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</p:txBody>
        </p:sp>
        <p:sp>
          <p:nvSpPr>
            <p:cNvPr id="88" name="正方形/長方形 87"/>
            <p:cNvSpPr/>
            <p:nvPr/>
          </p:nvSpPr>
          <p:spPr>
            <a:xfrm>
              <a:off x="736847" y="1987123"/>
              <a:ext cx="8701981" cy="2954045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9" name="テキスト ボックス 88"/>
            <p:cNvSpPr txBox="1"/>
            <p:nvPr/>
          </p:nvSpPr>
          <p:spPr>
            <a:xfrm>
              <a:off x="3059252" y="2492896"/>
              <a:ext cx="5869465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en-US" altLang="ja-JP" sz="5800" b="1" i="1" dirty="0">
                  <a:solidFill>
                    <a:schemeClr val="tx2">
                      <a:lumMod val="75000"/>
                    </a:schemeClr>
                  </a:solidFill>
                  <a:latin typeface="+mj-ea"/>
                  <a:ea typeface="+mj-ea"/>
                  <a:cs typeface="Times New Roman" panose="02020603050405020304" pitchFamily="18" charset="0"/>
                </a:rPr>
                <a:t>Niigata Safe Work</a:t>
              </a:r>
              <a:endParaRPr kumimoji="1" lang="en-US" altLang="ja-JP" sz="5800" b="1" dirty="0">
                <a:latin typeface="+mj-ea"/>
                <a:ea typeface="+mj-ea"/>
              </a:endParaRPr>
            </a:p>
          </p:txBody>
        </p:sp>
        <p:sp>
          <p:nvSpPr>
            <p:cNvPr id="90" name="テキスト ボックス 89"/>
            <p:cNvSpPr txBox="1"/>
            <p:nvPr/>
          </p:nvSpPr>
          <p:spPr>
            <a:xfrm>
              <a:off x="3875325" y="3388930"/>
              <a:ext cx="48220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あわてない  みんなで達成 「ゼロ災害」</a:t>
              </a:r>
              <a:endParaRPr lang="en-US" altLang="ja-JP" sz="20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91" name="正方形/長方形 90"/>
            <p:cNvSpPr/>
            <p:nvPr/>
          </p:nvSpPr>
          <p:spPr>
            <a:xfrm>
              <a:off x="822553" y="2060895"/>
              <a:ext cx="8530567" cy="67710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unrise" dir="t"/>
              </a:scene3d>
              <a:sp3d extrusionH="57150">
                <a:bevelT w="82550" h="38100" prst="coolSlant"/>
              </a:sp3d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3800" b="1" i="0" u="none" strike="noStrike" kern="0" cap="none" spc="0" normalizeH="0" baseline="0" noProof="0" dirty="0">
                  <a:ln w="0"/>
                  <a:solidFill>
                    <a:srgbClr val="ED7D31">
                      <a:lumMod val="50000"/>
                    </a:srgbClr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rPr>
                <a:t>チャレンジ新潟ゼロ災害運動２０２５</a:t>
              </a:r>
            </a:p>
          </p:txBody>
        </p:sp>
        <p:grpSp>
          <p:nvGrpSpPr>
            <p:cNvPr id="92" name="グループ化 91"/>
            <p:cNvGrpSpPr/>
            <p:nvPr/>
          </p:nvGrpSpPr>
          <p:grpSpPr>
            <a:xfrm>
              <a:off x="1032963" y="2847936"/>
              <a:ext cx="1837612" cy="1817364"/>
              <a:chOff x="1032963" y="2847936"/>
              <a:chExt cx="1837612" cy="1817364"/>
            </a:xfrm>
          </p:grpSpPr>
          <p:grpSp>
            <p:nvGrpSpPr>
              <p:cNvPr id="96" name="グループ化 95"/>
              <p:cNvGrpSpPr/>
              <p:nvPr/>
            </p:nvGrpSpPr>
            <p:grpSpPr>
              <a:xfrm>
                <a:off x="1032963" y="2847936"/>
                <a:ext cx="1837612" cy="1817364"/>
                <a:chOff x="1715862" y="1006784"/>
                <a:chExt cx="5348133" cy="5311254"/>
              </a:xfrm>
            </p:grpSpPr>
            <p:sp>
              <p:nvSpPr>
                <p:cNvPr id="98" name="円/楕円 23"/>
                <p:cNvSpPr/>
                <p:nvPr/>
              </p:nvSpPr>
              <p:spPr>
                <a:xfrm rot="2700000">
                  <a:off x="3703625" y="999022"/>
                  <a:ext cx="1343582" cy="1359105"/>
                </a:xfrm>
                <a:prstGeom prst="ellipse">
                  <a:avLst/>
                </a:prstGeom>
                <a:pattFill prst="pct60">
                  <a:fgClr>
                    <a:srgbClr val="B87333"/>
                  </a:fgClr>
                  <a:bgClr>
                    <a:schemeClr val="bg1"/>
                  </a:bgClr>
                </a:patt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9" name="円/楕円 22"/>
                <p:cNvSpPr/>
                <p:nvPr/>
              </p:nvSpPr>
              <p:spPr>
                <a:xfrm rot="2700000">
                  <a:off x="1723624" y="2979021"/>
                  <a:ext cx="1343582" cy="1359105"/>
                </a:xfrm>
                <a:prstGeom prst="ellipse">
                  <a:avLst/>
                </a:prstGeom>
                <a:pattFill prst="pct60">
                  <a:fgClr>
                    <a:srgbClr val="B87333"/>
                  </a:fgClr>
                  <a:bgClr>
                    <a:schemeClr val="bg1"/>
                  </a:bgClr>
                </a:patt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0" name="円/楕円 21"/>
                <p:cNvSpPr/>
                <p:nvPr/>
              </p:nvSpPr>
              <p:spPr>
                <a:xfrm rot="2700000">
                  <a:off x="3703625" y="4966694"/>
                  <a:ext cx="1343582" cy="1359105"/>
                </a:xfrm>
                <a:prstGeom prst="ellipse">
                  <a:avLst/>
                </a:prstGeom>
                <a:pattFill prst="pct60">
                  <a:fgClr>
                    <a:srgbClr val="7F582F"/>
                  </a:fgClr>
                  <a:bgClr>
                    <a:schemeClr val="bg1"/>
                  </a:bgClr>
                </a:patt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solidFill>
                      <a:srgbClr val="B87333"/>
                    </a:solidFill>
                  </a:endParaRPr>
                </a:p>
              </p:txBody>
            </p:sp>
            <p:sp>
              <p:nvSpPr>
                <p:cNvPr id="101" name="円/楕円 20"/>
                <p:cNvSpPr/>
                <p:nvPr/>
              </p:nvSpPr>
              <p:spPr>
                <a:xfrm rot="2700000">
                  <a:off x="5712652" y="2979021"/>
                  <a:ext cx="1343582" cy="1359105"/>
                </a:xfrm>
                <a:prstGeom prst="ellipse">
                  <a:avLst/>
                </a:prstGeom>
                <a:pattFill prst="pct60">
                  <a:fgClr>
                    <a:srgbClr val="B87333"/>
                  </a:fgClr>
                  <a:bgClr>
                    <a:schemeClr val="bg1"/>
                  </a:bgClr>
                </a:patt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solidFill>
                      <a:srgbClr val="B87333"/>
                    </a:solidFill>
                  </a:endParaRPr>
                </a:p>
              </p:txBody>
            </p:sp>
            <p:sp>
              <p:nvSpPr>
                <p:cNvPr id="102" name="円/楕円 17"/>
                <p:cNvSpPr/>
                <p:nvPr/>
              </p:nvSpPr>
              <p:spPr>
                <a:xfrm rot="2700000">
                  <a:off x="5712652" y="1028050"/>
                  <a:ext cx="1343582" cy="1359105"/>
                </a:xfrm>
                <a:prstGeom prst="ellipse">
                  <a:avLst/>
                </a:prstGeom>
                <a:pattFill prst="pct60">
                  <a:fgClr>
                    <a:srgbClr val="B87333"/>
                  </a:fgClr>
                  <a:bgClr>
                    <a:schemeClr val="bg1"/>
                  </a:bgClr>
                </a:patt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3" name="円/楕円 3"/>
                <p:cNvSpPr/>
                <p:nvPr/>
              </p:nvSpPr>
              <p:spPr>
                <a:xfrm>
                  <a:off x="1945415" y="1228574"/>
                  <a:ext cx="4860000" cy="4860000"/>
                </a:xfrm>
                <a:prstGeom prst="ellipse">
                  <a:avLst/>
                </a:prstGeom>
                <a:pattFill prst="pct60">
                  <a:fgClr>
                    <a:srgbClr val="B87333"/>
                  </a:fgClr>
                  <a:bgClr>
                    <a:schemeClr val="bg1"/>
                  </a:bgClr>
                </a:patt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pattFill prst="ltDnDiag">
                      <a:fgClr>
                        <a:srgbClr val="00B050"/>
                      </a:fgClr>
                      <a:bgClr>
                        <a:schemeClr val="bg1"/>
                      </a:bgClr>
                    </a:pattFill>
                  </a:endParaRPr>
                </a:p>
              </p:txBody>
            </p:sp>
            <p:sp>
              <p:nvSpPr>
                <p:cNvPr id="104" name="十字形 103"/>
                <p:cNvSpPr/>
                <p:nvPr/>
              </p:nvSpPr>
              <p:spPr>
                <a:xfrm>
                  <a:off x="2395415" y="1678574"/>
                  <a:ext cx="3960000" cy="3960000"/>
                </a:xfrm>
                <a:prstGeom prst="plus">
                  <a:avLst>
                    <a:gd name="adj" fmla="val 27211"/>
                  </a:avLst>
                </a:prstGeom>
                <a:solidFill>
                  <a:schemeClr val="bg1"/>
                </a:solidFill>
                <a:ln w="19050"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105" name="グループ化 104"/>
                <p:cNvGrpSpPr/>
                <p:nvPr/>
              </p:nvGrpSpPr>
              <p:grpSpPr>
                <a:xfrm>
                  <a:off x="2921626" y="2038574"/>
                  <a:ext cx="3240000" cy="3240000"/>
                  <a:chOff x="2721987" y="2097032"/>
                  <a:chExt cx="3240000" cy="3240000"/>
                </a:xfrm>
              </p:grpSpPr>
              <p:sp>
                <p:nvSpPr>
                  <p:cNvPr id="108" name="正方形/長方形 107"/>
                  <p:cNvSpPr/>
                  <p:nvPr/>
                </p:nvSpPr>
                <p:spPr>
                  <a:xfrm rot="5400000">
                    <a:off x="3801987" y="1934891"/>
                    <a:ext cx="1080000" cy="3240000"/>
                  </a:xfrm>
                  <a:prstGeom prst="rect">
                    <a:avLst/>
                  </a:prstGeom>
                  <a:solidFill>
                    <a:srgbClr val="00B050"/>
                  </a:solidFill>
                  <a:ln w="19050"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09" name="正方形/長方形 108"/>
                  <p:cNvSpPr/>
                  <p:nvPr/>
                </p:nvSpPr>
                <p:spPr>
                  <a:xfrm>
                    <a:off x="3635776" y="2097032"/>
                    <a:ext cx="1080000" cy="3240000"/>
                  </a:xfrm>
                  <a:prstGeom prst="rect">
                    <a:avLst/>
                  </a:prstGeom>
                  <a:solidFill>
                    <a:srgbClr val="00B050"/>
                  </a:solidFill>
                  <a:ln w="19050"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106" name="円/楕円 18"/>
                <p:cNvSpPr/>
                <p:nvPr/>
              </p:nvSpPr>
              <p:spPr>
                <a:xfrm>
                  <a:off x="6161625" y="1228574"/>
                  <a:ext cx="193790" cy="193790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7" name="円/楕円 19"/>
                <p:cNvSpPr/>
                <p:nvPr/>
              </p:nvSpPr>
              <p:spPr>
                <a:xfrm>
                  <a:off x="6633169" y="1707602"/>
                  <a:ext cx="193790" cy="193790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97" name="正方形/長方形 96"/>
              <p:cNvSpPr/>
              <p:nvPr/>
            </p:nvSpPr>
            <p:spPr>
              <a:xfrm>
                <a:off x="1624325" y="3570638"/>
                <a:ext cx="6527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2025</a:t>
                </a:r>
                <a:endParaRPr lang="ja-JP" alt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93" name="テキスト ボックス 2"/>
            <p:cNvSpPr txBox="1">
              <a:spLocks noChangeArrowheads="1"/>
            </p:cNvSpPr>
            <p:nvPr/>
          </p:nvSpPr>
          <p:spPr bwMode="auto">
            <a:xfrm>
              <a:off x="6033120" y="4191471"/>
              <a:ext cx="276344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ja-JP" altLang="en-US" sz="2400" b="1" kern="100" dirty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メイリオ"/>
                </a:rPr>
                <a:t>〇〇株式会社</a:t>
              </a:r>
              <a:endParaRPr lang="ja-JP" sz="10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</p:txBody>
        </p:sp>
        <p:sp>
          <p:nvSpPr>
            <p:cNvPr id="94" name="テキスト ボックス 2"/>
            <p:cNvSpPr txBox="1">
              <a:spLocks noChangeArrowheads="1"/>
            </p:cNvSpPr>
            <p:nvPr/>
          </p:nvSpPr>
          <p:spPr bwMode="auto">
            <a:xfrm>
              <a:off x="3981487" y="4586783"/>
              <a:ext cx="502084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ja-JP" altLang="en-US" sz="1400" b="1" kern="100" spc="8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（取組期間</a:t>
              </a:r>
              <a:r>
                <a:rPr lang="en-US" altLang="ja-JP" sz="1400" b="1" kern="100" spc="8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202</a:t>
              </a:r>
              <a:r>
                <a:rPr lang="ja-JP" altLang="en-US" sz="1400" b="1" kern="100" spc="8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５</a:t>
              </a:r>
              <a:r>
                <a:rPr lang="en-US" altLang="ja-JP" sz="1400" b="1" kern="100" spc="8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.7.1</a:t>
              </a:r>
              <a:r>
                <a:rPr lang="ja-JP" altLang="en-US" sz="1400" b="1" kern="100" spc="8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～</a:t>
              </a:r>
              <a:r>
                <a:rPr lang="en-US" altLang="ja-JP" sz="1400" b="1" kern="100" spc="8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12.31</a:t>
              </a:r>
              <a:r>
                <a:rPr lang="ja-JP" altLang="en-US" sz="1400" b="1" kern="100" spc="8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）</a:t>
              </a:r>
              <a:endParaRPr lang="ja-JP" sz="1400" b="1" kern="100" spc="8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</p:txBody>
        </p:sp>
        <p:sp>
          <p:nvSpPr>
            <p:cNvPr id="95" name="正方形/長方形 94"/>
            <p:cNvSpPr/>
            <p:nvPr/>
          </p:nvSpPr>
          <p:spPr>
            <a:xfrm>
              <a:off x="4433838" y="4204598"/>
              <a:ext cx="1350801" cy="46166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unrise" dir="t"/>
              </a:scene3d>
              <a:sp3d extrusionH="57150">
                <a:bevelT w="82550" h="38100" prst="coolSlant"/>
              </a:sp3d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2400" b="1" i="0" u="none" strike="noStrike" kern="0" cap="none" spc="0" normalizeH="0" baseline="0" noProof="0" dirty="0">
                  <a:ln w="0"/>
                  <a:solidFill>
                    <a:srgbClr val="ED7D31">
                      <a:lumMod val="50000"/>
                    </a:srgbClr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rPr>
                <a:t>達　成</a:t>
              </a:r>
            </a:p>
          </p:txBody>
        </p:sp>
      </p:grpSp>
      <p:pic>
        <p:nvPicPr>
          <p:cNvPr id="71" name="図 70">
            <a:extLst>
              <a:ext uri="{FF2B5EF4-FFF2-40B4-BE49-F238E27FC236}">
                <a16:creationId xmlns:a16="http://schemas.microsoft.com/office/drawing/2014/main" id="{86DAB6BC-5C4C-494B-BFA1-462E4E72035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816" y="3645442"/>
            <a:ext cx="489600" cy="43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283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8231AA4CF8B014D97797F7F8B3E6B17" ma:contentTypeVersion="15" ma:contentTypeDescription="新しいドキュメントを作成します。" ma:contentTypeScope="" ma:versionID="64157d1cee60e6de1b409e669f8006b1">
  <xsd:schema xmlns:xsd="http://www.w3.org/2001/XMLSchema" xmlns:xs="http://www.w3.org/2001/XMLSchema" xmlns:p="http://schemas.microsoft.com/office/2006/metadata/properties" xmlns:ns2="6bddcec6-0191-4ed2-9a31-3cf022bd4bc8" xmlns:ns3="c8886e6d-ca38-4783-ac23-8bd097117a79" targetNamespace="http://schemas.microsoft.com/office/2006/metadata/properties" ma:root="true" ma:fieldsID="0d1e3acdc22d38fbf64368ae7ea300cd" ns2:_="" ns3:_="">
    <xsd:import namespace="6bddcec6-0191-4ed2-9a31-3cf022bd4bc8"/>
    <xsd:import namespace="c8886e6d-ca38-4783-ac23-8bd097117a79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ddcec6-0191-4ed2-9a31-3cf022bd4bc8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86e6d-ca38-4783-ac23-8bd097117a79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c48cd4ad-53c4-4220-a84a-34bb36d5a596}" ma:internalName="TaxCatchAll" ma:showField="CatchAllData" ma:web="c8886e6d-ca38-4783-ac23-8bd097117a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6bddcec6-0191-4ed2-9a31-3cf022bd4bc8">
      <UserInfo>
        <DisplayName/>
        <AccountId xsi:nil="true"/>
        <AccountType/>
      </UserInfo>
    </Owner>
    <lcf76f155ced4ddcb4097134ff3c332f xmlns="6bddcec6-0191-4ed2-9a31-3cf022bd4bc8">
      <Terms xmlns="http://schemas.microsoft.com/office/infopath/2007/PartnerControls"/>
    </lcf76f155ced4ddcb4097134ff3c332f>
    <TaxCatchAll xmlns="c8886e6d-ca38-4783-ac23-8bd097117a79" xsi:nil="true"/>
  </documentManagement>
</p:properties>
</file>

<file path=customXml/itemProps1.xml><?xml version="1.0" encoding="utf-8"?>
<ds:datastoreItem xmlns:ds="http://schemas.openxmlformats.org/officeDocument/2006/customXml" ds:itemID="{666645C3-F0A3-4780-A5FC-EECE62FB0635}"/>
</file>

<file path=customXml/itemProps2.xml><?xml version="1.0" encoding="utf-8"?>
<ds:datastoreItem xmlns:ds="http://schemas.openxmlformats.org/officeDocument/2006/customXml" ds:itemID="{FD964749-FF88-44B5-95DA-96F3C8572C40}"/>
</file>

<file path=customXml/itemProps3.xml><?xml version="1.0" encoding="utf-8"?>
<ds:datastoreItem xmlns:ds="http://schemas.openxmlformats.org/officeDocument/2006/customXml" ds:itemID="{442B3763-B2C3-4999-BFB7-D46BA08DD927}"/>
</file>

<file path=docProps/app.xml><?xml version="1.0" encoding="utf-8"?>
<Properties xmlns="http://schemas.openxmlformats.org/officeDocument/2006/extended-properties" xmlns:vt="http://schemas.openxmlformats.org/officeDocument/2006/docPropsVTypes">
  <Words>40</Words>
  <PresentationFormat>A4 210 x 297 mm</PresentationFormat>
  <Paragraphs>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0x01010058231AA4CF8B014D97797F7F8B3E6B17</vt:lpwstr>
  </property>
  <property fmtid="{D5CDD505-2E9C-101B-9397-08002B2CF9AE}" pid="3" name="Order">
    <vt:r8>3667400</vt:r8>
  </property>
  <property fmtid="{D5CDD505-2E9C-101B-9397-08002B2CF9AE}" pid="4" name="TriggerFlowInfo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</Properties>
</file>