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9906000" type="A4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04" autoAdjust="0"/>
  </p:normalViewPr>
  <p:slideViewPr>
    <p:cSldViewPr>
      <p:cViewPr varScale="1">
        <p:scale>
          <a:sx n="74" d="100"/>
          <a:sy n="74" d="100"/>
        </p:scale>
        <p:origin x="3198" y="60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../customXml/item3.xml" Type="http://schemas.openxmlformats.org/officeDocument/2006/relationships/customXml"/><Relationship Id="rId2" Target="slides/slide1.xml" Type="http://schemas.openxmlformats.org/officeDocument/2006/relationships/slide"/><Relationship Id="rId3" Target="notesMasters/notesMaster1.xml" Type="http://schemas.openxmlformats.org/officeDocument/2006/relationships/notesMaster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Relationship Id="rId8" Target="../customXml/item1.xml" Type="http://schemas.openxmlformats.org/officeDocument/2006/relationships/customXml"/><Relationship Id="rId9" Target="../customXml/item2.xml" Type="http://schemas.openxmlformats.org/officeDocument/2006/relationships/customXml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6967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940" y="1"/>
            <a:ext cx="2949099" cy="496967"/>
          </a:xfrm>
          <a:prstGeom prst="rect">
            <a:avLst/>
          </a:prstGeom>
        </p:spPr>
        <p:txBody>
          <a:bodyPr vert="horz" lIns="91742" tIns="45871" rIns="91742" bIns="45871" rtlCol="0"/>
          <a:lstStyle>
            <a:lvl1pPr algn="r">
              <a:defRPr sz="1200"/>
            </a:lvl1pPr>
          </a:lstStyle>
          <a:p>
            <a:fld id="{95706C1C-C125-430D-B3F9-368C58518FAA}" type="datetimeFigureOut">
              <a:rPr kumimoji="1" lang="ja-JP" altLang="en-US" smtClean="0"/>
              <a:t>2026/4/7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6513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42" tIns="45871" rIns="91742" bIns="458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742" tIns="45871" rIns="91742" bIns="4587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099" cy="496967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940" y="9440647"/>
            <a:ext cx="2949099" cy="496967"/>
          </a:xfrm>
          <a:prstGeom prst="rect">
            <a:avLst/>
          </a:prstGeom>
        </p:spPr>
        <p:txBody>
          <a:bodyPr vert="horz" lIns="91742" tIns="45871" rIns="91742" bIns="45871" rtlCol="0" anchor="b"/>
          <a:lstStyle>
            <a:lvl1pPr algn="r">
              <a:defRPr sz="1200"/>
            </a:lvl1pPr>
          </a:lstStyle>
          <a:p>
            <a:fld id="{791B9F49-C5BD-495F-AB53-F533CBA251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5099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>
          <a:xfrm>
            <a:off x="2114550" y="746125"/>
            <a:ext cx="2576513" cy="3725863"/>
          </a:xfrm>
        </p:spPr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en-US" altLang="ja-JP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3FA3A9-1B91-4B88-8DE9-D3AB2F249F96}" type="slidenum">
              <a:rPr lang="ja-JP" altLang="en-US" smtClean="0">
                <a:solidFill>
                  <a:prstClr val="black"/>
                </a:solidFill>
              </a:rPr>
              <a:pPr/>
              <a:t>1</a:t>
            </a:fld>
            <a:endParaRPr lang="ja-JP" alt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1" y="3077283"/>
            <a:ext cx="5829300" cy="2123368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0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1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028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03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04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05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0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07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2014/2/7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1AE8-7425-4426-9AC1-91DCB73B78A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042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2014/2/7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1AE8-7425-4426-9AC1-91DCB73B78A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00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1" y="396702"/>
            <a:ext cx="1543051" cy="8452202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1" y="396702"/>
            <a:ext cx="4514851" cy="845220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2014/2/7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1AE8-7425-4426-9AC1-91DCB73B78A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608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2014/2/7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1AE8-7425-4426-9AC1-91DCB73B78A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930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6" y="6365522"/>
            <a:ext cx="5829300" cy="1967442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6" y="4198589"/>
            <a:ext cx="5829300" cy="2166936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09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0190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0286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0381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047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05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0667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076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2014/2/7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1AE8-7425-4426-9AC1-91DCB73B78A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822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1" y="2311403"/>
            <a:ext cx="3028951" cy="6537502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1" y="2311403"/>
            <a:ext cx="3028951" cy="6537502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2014/2/7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1AE8-7425-4426-9AC1-91DCB73B78A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724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54" indent="0">
              <a:buNone/>
              <a:defRPr sz="2200" b="1"/>
            </a:lvl2pPr>
            <a:lvl3pPr marL="1001908" indent="0">
              <a:buNone/>
              <a:defRPr sz="2000" b="1"/>
            </a:lvl3pPr>
            <a:lvl4pPr marL="1502862" indent="0">
              <a:buNone/>
              <a:defRPr sz="1800" b="1"/>
            </a:lvl4pPr>
            <a:lvl5pPr marL="2003816" indent="0">
              <a:buNone/>
              <a:defRPr sz="1800" b="1"/>
            </a:lvl5pPr>
            <a:lvl6pPr marL="2504770" indent="0">
              <a:buNone/>
              <a:defRPr sz="1800" b="1"/>
            </a:lvl6pPr>
            <a:lvl7pPr marL="3005724" indent="0">
              <a:buNone/>
              <a:defRPr sz="1800" b="1"/>
            </a:lvl7pPr>
            <a:lvl8pPr marL="3506678" indent="0">
              <a:buNone/>
              <a:defRPr sz="1800" b="1"/>
            </a:lvl8pPr>
            <a:lvl9pPr marL="4007632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500954" indent="0">
              <a:buNone/>
              <a:defRPr sz="2200" b="1"/>
            </a:lvl2pPr>
            <a:lvl3pPr marL="1001908" indent="0">
              <a:buNone/>
              <a:defRPr sz="2000" b="1"/>
            </a:lvl3pPr>
            <a:lvl4pPr marL="1502862" indent="0">
              <a:buNone/>
              <a:defRPr sz="1800" b="1"/>
            </a:lvl4pPr>
            <a:lvl5pPr marL="2003816" indent="0">
              <a:buNone/>
              <a:defRPr sz="1800" b="1"/>
            </a:lvl5pPr>
            <a:lvl6pPr marL="2504770" indent="0">
              <a:buNone/>
              <a:defRPr sz="1800" b="1"/>
            </a:lvl6pPr>
            <a:lvl7pPr marL="3005724" indent="0">
              <a:buNone/>
              <a:defRPr sz="1800" b="1"/>
            </a:lvl7pPr>
            <a:lvl8pPr marL="3506678" indent="0">
              <a:buNone/>
              <a:defRPr sz="1800" b="1"/>
            </a:lvl8pPr>
            <a:lvl9pPr marL="4007632" indent="0">
              <a:buNone/>
              <a:defRPr sz="18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2014/2/7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1AE8-7425-4426-9AC1-91DCB73B78A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714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2014/2/7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1AE8-7425-4426-9AC1-91DCB73B78A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10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2014/2/7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1AE8-7425-4426-9AC1-91DCB73B78A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958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6"/>
            <a:ext cx="2256236" cy="1678517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9" y="394409"/>
            <a:ext cx="3833813" cy="8454497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5"/>
            <a:ext cx="2256236" cy="6775980"/>
          </a:xfrm>
        </p:spPr>
        <p:txBody>
          <a:bodyPr/>
          <a:lstStyle>
            <a:lvl1pPr marL="0" indent="0">
              <a:buNone/>
              <a:defRPr sz="1500"/>
            </a:lvl1pPr>
            <a:lvl2pPr marL="500954" indent="0">
              <a:buNone/>
              <a:defRPr sz="1300"/>
            </a:lvl2pPr>
            <a:lvl3pPr marL="1001908" indent="0">
              <a:buNone/>
              <a:defRPr sz="1100"/>
            </a:lvl3pPr>
            <a:lvl4pPr marL="1502862" indent="0">
              <a:buNone/>
              <a:defRPr sz="1000"/>
            </a:lvl4pPr>
            <a:lvl5pPr marL="2003816" indent="0">
              <a:buNone/>
              <a:defRPr sz="1000"/>
            </a:lvl5pPr>
            <a:lvl6pPr marL="2504770" indent="0">
              <a:buNone/>
              <a:defRPr sz="1000"/>
            </a:lvl6pPr>
            <a:lvl7pPr marL="3005724" indent="0">
              <a:buNone/>
              <a:defRPr sz="1000"/>
            </a:lvl7pPr>
            <a:lvl8pPr marL="3506678" indent="0">
              <a:buNone/>
              <a:defRPr sz="1000"/>
            </a:lvl8pPr>
            <a:lvl9pPr marL="4007632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2014/2/7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1AE8-7425-4426-9AC1-91DCB73B78A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6445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500"/>
            </a:lvl1pPr>
            <a:lvl2pPr marL="500954" indent="0">
              <a:buNone/>
              <a:defRPr sz="3100"/>
            </a:lvl2pPr>
            <a:lvl3pPr marL="1001908" indent="0">
              <a:buNone/>
              <a:defRPr sz="2600"/>
            </a:lvl3pPr>
            <a:lvl4pPr marL="1502862" indent="0">
              <a:buNone/>
              <a:defRPr sz="2200"/>
            </a:lvl4pPr>
            <a:lvl5pPr marL="2003816" indent="0">
              <a:buNone/>
              <a:defRPr sz="2200"/>
            </a:lvl5pPr>
            <a:lvl6pPr marL="2504770" indent="0">
              <a:buNone/>
              <a:defRPr sz="2200"/>
            </a:lvl6pPr>
            <a:lvl7pPr marL="3005724" indent="0">
              <a:buNone/>
              <a:defRPr sz="2200"/>
            </a:lvl7pPr>
            <a:lvl8pPr marL="3506678" indent="0">
              <a:buNone/>
              <a:defRPr sz="2200"/>
            </a:lvl8pPr>
            <a:lvl9pPr marL="4007632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500"/>
            </a:lvl1pPr>
            <a:lvl2pPr marL="500954" indent="0">
              <a:buNone/>
              <a:defRPr sz="1300"/>
            </a:lvl2pPr>
            <a:lvl3pPr marL="1001908" indent="0">
              <a:buNone/>
              <a:defRPr sz="1100"/>
            </a:lvl3pPr>
            <a:lvl4pPr marL="1502862" indent="0">
              <a:buNone/>
              <a:defRPr sz="1000"/>
            </a:lvl4pPr>
            <a:lvl5pPr marL="2003816" indent="0">
              <a:buNone/>
              <a:defRPr sz="1000"/>
            </a:lvl5pPr>
            <a:lvl6pPr marL="2504770" indent="0">
              <a:buNone/>
              <a:defRPr sz="1000"/>
            </a:lvl6pPr>
            <a:lvl7pPr marL="3005724" indent="0">
              <a:buNone/>
              <a:defRPr sz="1000"/>
            </a:lvl7pPr>
            <a:lvl8pPr marL="3506678" indent="0">
              <a:buNone/>
              <a:defRPr sz="1000"/>
            </a:lvl8pPr>
            <a:lvl9pPr marL="4007632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2014/2/7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F1AE8-7425-4426-9AC1-91DCB73B78A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54366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vert="horz" lIns="100191" tIns="50095" rIns="100191" bIns="50095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3"/>
            <a:ext cx="6172200" cy="6537502"/>
          </a:xfrm>
          <a:prstGeom prst="rect">
            <a:avLst/>
          </a:prstGeom>
        </p:spPr>
        <p:txBody>
          <a:bodyPr vert="horz" lIns="100191" tIns="50095" rIns="100191" bIns="50095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2"/>
          </a:xfrm>
          <a:prstGeom prst="rect">
            <a:avLst/>
          </a:prstGeom>
        </p:spPr>
        <p:txBody>
          <a:bodyPr vert="horz" lIns="100191" tIns="50095" rIns="100191" bIns="5009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01908"/>
            <a:r>
              <a:rPr lang="en-US" altLang="ja-JP">
                <a:solidFill>
                  <a:prstClr val="black">
                    <a:tint val="75000"/>
                  </a:prstClr>
                </a:solidFill>
              </a:rPr>
              <a:t>2014/2/7</a:t>
            </a: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1" y="9181398"/>
            <a:ext cx="2171700" cy="527402"/>
          </a:xfrm>
          <a:prstGeom prst="rect">
            <a:avLst/>
          </a:prstGeom>
        </p:spPr>
        <p:txBody>
          <a:bodyPr vert="horz" lIns="100191" tIns="50095" rIns="100191" bIns="5009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01908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2"/>
          </a:xfrm>
          <a:prstGeom prst="rect">
            <a:avLst/>
          </a:prstGeom>
        </p:spPr>
        <p:txBody>
          <a:bodyPr vert="horz" lIns="100191" tIns="50095" rIns="100191" bIns="5009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01908"/>
            <a:fld id="{AEFF1AE8-7425-4426-9AC1-91DCB73B78A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1001908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527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1001908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5716" indent="-375716" algn="l" defTabSz="100190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14050" indent="-313096" algn="l" defTabSz="1001908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52385" indent="-250477" algn="l" defTabSz="100190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53339" indent="-250477" algn="l" defTabSz="1001908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54293" indent="-250477" algn="l" defTabSz="1001908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55247" indent="-250477" algn="l" defTabSz="100190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56201" indent="-250477" algn="l" defTabSz="100190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57155" indent="-250477" algn="l" defTabSz="100190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58109" indent="-250477" algn="l" defTabSz="1001908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0954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1908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02862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03816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04770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5724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06678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07632" algn="l" defTabSz="1001908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 つの角を切り取った四角形 18"/>
          <p:cNvSpPr/>
          <p:nvPr/>
        </p:nvSpPr>
        <p:spPr>
          <a:xfrm>
            <a:off x="626436" y="5480794"/>
            <a:ext cx="2301398" cy="360040"/>
          </a:xfrm>
          <a:prstGeom prst="snip1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0" rIns="36000" bIns="36000" rtlCol="0" anchor="t" anchorCtr="0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400" dirty="0"/>
              <a:t>  </a:t>
            </a:r>
            <a:r>
              <a:rPr lang="ja-JP" altLang="en-US" sz="1400" dirty="0">
                <a:latin typeface="HGSｺﾞｼｯｸE" panose="020B0900000000000000" pitchFamily="50" charset="-128"/>
                <a:ea typeface="HGSｺﾞｼｯｸE" panose="020B0900000000000000" pitchFamily="50" charset="-128"/>
              </a:rPr>
              <a:t>②</a:t>
            </a:r>
            <a:r>
              <a:rPr lang="ja-JP" altLang="en-US" sz="1400" dirty="0"/>
              <a:t>休日の振替</a:t>
            </a:r>
            <a:endParaRPr kumimoji="1" lang="ja-JP" altLang="en-US" sz="1400" dirty="0"/>
          </a:p>
        </p:txBody>
      </p:sp>
      <p:sp>
        <p:nvSpPr>
          <p:cNvPr id="23" name="正方形/長方形 22"/>
          <p:cNvSpPr/>
          <p:nvPr/>
        </p:nvSpPr>
        <p:spPr>
          <a:xfrm>
            <a:off x="335043" y="336170"/>
            <a:ext cx="6161500" cy="1016430"/>
          </a:xfrm>
          <a:prstGeom prst="rect">
            <a:avLst/>
          </a:prstGeom>
          <a:solidFill>
            <a:srgbClr val="33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817" tIns="108000" rIns="87817" bIns="36000" rtlCol="0" anchor="ctr">
            <a:normAutofit fontScale="77500" lnSpcReduction="20000"/>
          </a:bodyPr>
          <a:lstStyle/>
          <a:p>
            <a:pPr defTabSz="1001908">
              <a:lnSpc>
                <a:spcPts val="3200"/>
              </a:lnSpc>
            </a:pPr>
            <a:r>
              <a:rPr lang="ja-JP" altLang="en-US" sz="16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2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職業訓練期間中における</a:t>
            </a:r>
          </a:p>
          <a:p>
            <a:pPr algn="ctr" defTabSz="1001908">
              <a:lnSpc>
                <a:spcPts val="3200"/>
              </a:lnSpc>
            </a:pPr>
            <a:r>
              <a:rPr lang="ja-JP" altLang="en-US" sz="26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「所定労働時間の変更</a:t>
            </a:r>
            <a:r>
              <a:rPr lang="ja-JP" altLang="en-US" sz="2600" b="1" spc="-160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」・「</a:t>
            </a:r>
            <a:r>
              <a:rPr lang="ja-JP" altLang="en-US" sz="26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休日の振替」</a:t>
            </a:r>
            <a:r>
              <a:rPr lang="ja-JP" altLang="en-US" sz="22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について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327010" y="1484194"/>
            <a:ext cx="6279602" cy="11665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87817" tIns="43909" rIns="87817" bIns="43909" rtlCol="0" anchor="t" anchorCtr="0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400" dirty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100" dirty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訓練の開始時刻・終了時刻が事業所の始業時刻・終業時刻と異なる場合など、所定労働時間外に実施された訓練や、休日に実施された訓練は賃金助成の対象外となります。ただし、</a:t>
            </a:r>
            <a:r>
              <a:rPr lang="ja-JP" altLang="en-US" sz="1100" u="wavy" dirty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訓練受講者に対して、事前に所定労働時間の変更、または休日の振替を明示したうえで訓練が実施された場合は対象</a:t>
            </a:r>
            <a:r>
              <a:rPr lang="ja-JP" altLang="en-US" sz="1100" dirty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となります。事前に所定労働時間の変更、休日の振替を実施した場合には、支給</a:t>
            </a:r>
            <a:r>
              <a:rPr lang="ja-JP" altLang="en-US" sz="1100" u="wavy" dirty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申請書提出の際に、当該明示をした書面の写しを添付</a:t>
            </a:r>
            <a:r>
              <a:rPr lang="ja-JP" altLang="en-US" sz="1100" dirty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  <a:cs typeface="メイリオ" panose="020B0604030504040204" pitchFamily="50" charset="-128"/>
              </a:rPr>
              <a:t>してください。</a:t>
            </a:r>
            <a:endParaRPr lang="ja-JP" altLang="en-US" sz="1100" dirty="0">
              <a:solidFill>
                <a:schemeClr val="tx1"/>
              </a:solidFill>
              <a:latin typeface="メイリオ" pitchFamily="50" charset="-128"/>
              <a:ea typeface="メイリオ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1 つの角を切り取った四角形 1"/>
          <p:cNvSpPr/>
          <p:nvPr/>
        </p:nvSpPr>
        <p:spPr>
          <a:xfrm>
            <a:off x="610834" y="2864620"/>
            <a:ext cx="2301398" cy="360040"/>
          </a:xfrm>
          <a:prstGeom prst="snip1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0" rIns="36000" bIns="36000" rtlCol="0" anchor="t" anchorCtr="0"/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400" dirty="0">
                <a:ea typeface="HGS創英角ﾎﾟｯﾌﾟ体" panose="040B0A00000000000000" pitchFamily="50" charset="-128"/>
              </a:rPr>
              <a:t>  ①</a:t>
            </a:r>
            <a:r>
              <a:rPr kumimoji="1" lang="ja-JP" altLang="en-US" sz="1400" dirty="0"/>
              <a:t>所定労働時間の変更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29365" y="3150233"/>
            <a:ext cx="5943508" cy="2234666"/>
          </a:xfrm>
          <a:prstGeom prst="roundRect">
            <a:avLst>
              <a:gd name="adj" fmla="val 642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prstDash val="sysDot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0191" tIns="108000" rIns="100191" bIns="72000" rtlCol="0">
            <a:noAutofit/>
          </a:bodyPr>
          <a:lstStyle/>
          <a:p>
            <a:pPr marL="198294" indent="-198294" defTabSz="1001908">
              <a:lnSpc>
                <a:spcPts val="1500"/>
              </a:lnSpc>
            </a:pPr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＜事前明示の例＞</a:t>
            </a:r>
            <a:r>
              <a:rPr lang="en-US" altLang="ja-JP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あらかじめ訓練対象者に書面で通知願います。</a:t>
            </a:r>
            <a:endParaRPr lang="en-US" altLang="ja-JP" sz="11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98294" indent="-198294" defTabSz="1001908">
              <a:lnSpc>
                <a:spcPts val="1500"/>
              </a:lnSpc>
            </a:pPr>
            <a:r>
              <a:rPr lang="en-US" altLang="ja-JP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就業時間 </a:t>
            </a:r>
            <a:r>
              <a:rPr lang="en-US" altLang="ja-JP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8:00</a:t>
            </a:r>
            <a:r>
              <a:rPr lang="ja-JP" altLang="en-US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lang="en-US" altLang="ja-JP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17:00</a:t>
            </a:r>
            <a:r>
              <a:rPr lang="ja-JP" altLang="en-US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休憩</a:t>
            </a:r>
            <a:r>
              <a:rPr lang="en-US" altLang="ja-JP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60</a:t>
            </a:r>
            <a:r>
              <a:rPr lang="ja-JP" altLang="en-US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分の労働者が</a:t>
            </a:r>
            <a:r>
              <a:rPr lang="en-US" altLang="ja-JP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9:00</a:t>
            </a:r>
            <a:r>
              <a:rPr lang="ja-JP" altLang="en-US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</a:t>
            </a:r>
            <a:r>
              <a:rPr lang="en-US" altLang="ja-JP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18:00</a:t>
            </a:r>
            <a:r>
              <a:rPr lang="ja-JP" altLang="en-US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休憩</a:t>
            </a:r>
            <a:r>
              <a:rPr lang="en-US" altLang="ja-JP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60</a:t>
            </a:r>
            <a:r>
              <a:rPr lang="ja-JP" altLang="en-US" sz="10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分の訓練を受講する場合</a:t>
            </a:r>
            <a:endParaRPr lang="en-US" altLang="ja-JP" sz="1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>
              <a:lnSpc>
                <a:spcPts val="1200"/>
              </a:lnSpc>
            </a:pPr>
            <a:endParaRPr lang="en-US" altLang="ja-JP" sz="11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/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/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/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/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/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/>
            <a:endParaRPr lang="en-US" altLang="ja-JP" sz="1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3466811" y="3728864"/>
            <a:ext cx="2664296" cy="1584176"/>
          </a:xfrm>
          <a:prstGeom prst="rect">
            <a:avLst/>
          </a:prstGeom>
          <a:solidFill>
            <a:schemeClr val="bg1"/>
          </a:solidFill>
          <a:ln w="3175">
            <a:solidFill>
              <a:schemeClr val="dk1"/>
            </a:solidFill>
          </a:ln>
        </p:spPr>
        <p:txBody>
          <a:bodyPr wrap="square" rtlCol="0" anchor="ctr" anchorCtr="0">
            <a:noAutofit/>
          </a:bodyPr>
          <a:lstStyle/>
          <a:p>
            <a:pPr marL="198294" indent="-198294" algn="ctr" defTabSz="1001908">
              <a:lnSpc>
                <a:spcPts val="1200"/>
              </a:lnSpc>
            </a:pP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記</a:t>
            </a:r>
          </a:p>
          <a:p>
            <a:pPr marL="198294" indent="-198294" algn="ctr" defTabSz="1001908">
              <a:lnSpc>
                <a:spcPts val="1200"/>
              </a:lnSpc>
            </a:pPr>
            <a:endParaRPr lang="ja-JP" altLang="en-US" sz="105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98294" indent="-198294" defTabSz="1001908">
              <a:lnSpc>
                <a:spcPts val="1200"/>
              </a:lnSpc>
            </a:pP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就業規則の就業時間</a:t>
            </a:r>
            <a:endParaRPr lang="en-US" altLang="ja-JP" sz="105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98294" indent="-198294" defTabSz="1001908">
              <a:lnSpc>
                <a:spcPts val="1200"/>
              </a:lnSpc>
            </a:pP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始業 </a:t>
            </a:r>
            <a:r>
              <a:rPr lang="en-US" altLang="ja-JP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8:00</a:t>
            </a: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終業</a:t>
            </a:r>
            <a:r>
              <a:rPr lang="en-US" altLang="ja-JP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17:00</a:t>
            </a: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休憩</a:t>
            </a:r>
            <a:r>
              <a:rPr lang="en-US" altLang="ja-JP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1:00</a:t>
            </a:r>
          </a:p>
          <a:p>
            <a:pPr defTabSz="1001908">
              <a:lnSpc>
                <a:spcPts val="1200"/>
              </a:lnSpc>
            </a:pPr>
            <a:endParaRPr lang="ja-JP" altLang="en-US" sz="105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>
              <a:lnSpc>
                <a:spcPts val="1200"/>
              </a:lnSpc>
            </a:pPr>
            <a:endParaRPr lang="en-US" altLang="ja-JP" sz="105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>
              <a:lnSpc>
                <a:spcPts val="1200"/>
              </a:lnSpc>
            </a:pP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研修期間中の就業時間</a:t>
            </a:r>
            <a:endParaRPr lang="en-US" altLang="ja-JP" sz="105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>
              <a:lnSpc>
                <a:spcPts val="1200"/>
              </a:lnSpc>
            </a:pP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始業 </a:t>
            </a:r>
            <a:r>
              <a:rPr lang="en-US" altLang="ja-JP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9:00</a:t>
            </a: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終業</a:t>
            </a:r>
            <a:r>
              <a:rPr lang="en-US" altLang="ja-JP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18:00</a:t>
            </a: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休憩</a:t>
            </a:r>
            <a:r>
              <a:rPr lang="en-US" altLang="ja-JP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1:00</a:t>
            </a:r>
            <a:endParaRPr lang="ja-JP" altLang="en-US" sz="105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>
              <a:lnSpc>
                <a:spcPts val="1200"/>
              </a:lnSpc>
            </a:pPr>
            <a:r>
              <a:rPr kumimoji="1" lang="ja-JP" altLang="en-US" sz="1050" dirty="0"/>
              <a:t>　　　　　（講習時間に</a:t>
            </a:r>
            <a:r>
              <a:rPr lang="ja-JP" altLang="en-US" sz="1050" dirty="0"/>
              <a:t>あわせ</a:t>
            </a:r>
            <a:r>
              <a:rPr kumimoji="1" lang="ja-JP" altLang="en-US" sz="1050" dirty="0"/>
              <a:t>変更）</a:t>
            </a:r>
          </a:p>
        </p:txBody>
      </p:sp>
      <p:sp>
        <p:nvSpPr>
          <p:cNvPr id="5" name="下矢印 4"/>
          <p:cNvSpPr/>
          <p:nvPr/>
        </p:nvSpPr>
        <p:spPr>
          <a:xfrm>
            <a:off x="4653136" y="4469854"/>
            <a:ext cx="146864" cy="195114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633307" y="3728864"/>
            <a:ext cx="2664296" cy="1584176"/>
          </a:xfrm>
          <a:prstGeom prst="rect">
            <a:avLst/>
          </a:prstGeom>
          <a:solidFill>
            <a:schemeClr val="bg1"/>
          </a:solidFill>
          <a:ln w="3175">
            <a:solidFill>
              <a:schemeClr val="dk1"/>
            </a:solidFill>
          </a:ln>
        </p:spPr>
        <p:txBody>
          <a:bodyPr wrap="square" rtlCol="0" anchor="ctr" anchorCtr="0">
            <a:noAutofit/>
          </a:bodyPr>
          <a:lstStyle/>
          <a:p>
            <a:pPr defTabSz="1001908">
              <a:lnSpc>
                <a:spcPts val="1200"/>
              </a:lnSpc>
            </a:pPr>
            <a:r>
              <a:rPr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　○年○月○日</a:t>
            </a:r>
          </a:p>
          <a:p>
            <a:pPr defTabSz="1001908">
              <a:lnSpc>
                <a:spcPts val="1200"/>
              </a:lnSpc>
            </a:pP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○○研修参加者各位　</a:t>
            </a:r>
          </a:p>
          <a:p>
            <a:pPr defTabSz="1001908">
              <a:lnSpc>
                <a:spcPts val="1200"/>
              </a:lnSpc>
            </a:pPr>
            <a:r>
              <a:rPr kumimoji="1"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　　　総務部長</a:t>
            </a:r>
          </a:p>
          <a:p>
            <a:pPr defTabSz="1001908">
              <a:lnSpc>
                <a:spcPts val="1200"/>
              </a:lnSpc>
            </a:pPr>
            <a:endParaRPr lang="ja-JP" altLang="en-US" sz="105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>
              <a:lnSpc>
                <a:spcPts val="1200"/>
              </a:lnSpc>
            </a:pPr>
            <a:r>
              <a:rPr kumimoji="1"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○○研修中の就業時間の</a:t>
            </a:r>
          </a:p>
          <a:p>
            <a:pPr defTabSz="1001908">
              <a:lnSpc>
                <a:spcPts val="1200"/>
              </a:lnSpc>
            </a:pP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</a:t>
            </a:r>
            <a:r>
              <a:rPr kumimoji="1"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変更について</a:t>
            </a:r>
          </a:p>
          <a:p>
            <a:pPr defTabSz="1001908">
              <a:lnSpc>
                <a:spcPts val="1200"/>
              </a:lnSpc>
            </a:pPr>
            <a:r>
              <a:rPr kumimoji="1"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研修期間中の就業時間を下記のとおり変更したので通知します。</a:t>
            </a:r>
            <a:endParaRPr kumimoji="1" lang="ja-JP" altLang="en-US" dirty="0"/>
          </a:p>
        </p:txBody>
      </p:sp>
      <p:sp>
        <p:nvSpPr>
          <p:cNvPr id="17" name="テキスト ボックス 12"/>
          <p:cNvSpPr txBox="1"/>
          <p:nvPr/>
        </p:nvSpPr>
        <p:spPr>
          <a:xfrm>
            <a:off x="698266" y="8841432"/>
            <a:ext cx="5461469" cy="683569"/>
          </a:xfrm>
          <a:prstGeom prst="rect">
            <a:avLst/>
          </a:prstGeom>
          <a:solidFill>
            <a:schemeClr val="lt1"/>
          </a:solidFill>
          <a:ln w="9525" cmpd="sng"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36000" tIns="36000" rIns="36000" bIns="3600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200" dirty="0"/>
              <a:t> </a:t>
            </a:r>
            <a:r>
              <a:rPr kumimoji="1" lang="ja-JP" altLang="en-US" sz="900" b="1" dirty="0"/>
              <a:t>新潟労働局職業対策課助成金センター</a:t>
            </a:r>
            <a:endParaRPr kumimoji="1" lang="en-US" altLang="ja-JP" sz="900" b="1" dirty="0"/>
          </a:p>
          <a:p>
            <a:r>
              <a:rPr kumimoji="1" lang="en-US" altLang="ja-JP" sz="900" b="1" dirty="0"/>
              <a:t> </a:t>
            </a:r>
            <a:r>
              <a:rPr kumimoji="1" lang="ja-JP" altLang="en-US" sz="900" b="1" dirty="0"/>
              <a:t>人材開発支援助成金（人材育成支援コース・人への投資促進コース・事業展開等リスキリング支援コース） 担当</a:t>
            </a:r>
            <a:endParaRPr kumimoji="1" lang="en-US" altLang="ja-JP" sz="900" b="1" dirty="0"/>
          </a:p>
          <a:p>
            <a:pPr algn="l"/>
            <a:r>
              <a:rPr kumimoji="1" lang="ja-JP" altLang="en-US" sz="900" dirty="0"/>
              <a:t>　          〒</a:t>
            </a:r>
            <a:r>
              <a:rPr kumimoji="1" lang="en-US" altLang="ja-JP" sz="900" dirty="0"/>
              <a:t>950-0965</a:t>
            </a:r>
            <a:r>
              <a:rPr kumimoji="1" lang="ja-JP" altLang="en-US" sz="900" dirty="0"/>
              <a:t>　新潟市中央区新光町１６－４荏原新潟ビル</a:t>
            </a:r>
            <a:r>
              <a:rPr kumimoji="1" lang="en-US" altLang="ja-JP" sz="900" dirty="0"/>
              <a:t>1F</a:t>
            </a:r>
          </a:p>
          <a:p>
            <a:pPr algn="l"/>
            <a:r>
              <a:rPr kumimoji="1" lang="ja-JP" altLang="en-US" sz="900" dirty="0"/>
              <a:t>　　　　 </a:t>
            </a:r>
            <a:r>
              <a:rPr lang="en-US" altLang="ja-JP" sz="900" dirty="0"/>
              <a:t>TEL </a:t>
            </a:r>
            <a:r>
              <a:rPr kumimoji="1" lang="ja-JP" altLang="en-US" sz="900" dirty="0"/>
              <a:t>０２５－２７８－７１８１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15803" y="5783905"/>
            <a:ext cx="5957070" cy="2909788"/>
          </a:xfrm>
          <a:prstGeom prst="roundRect">
            <a:avLst>
              <a:gd name="adj" fmla="val 642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prstDash val="sysDot"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00191" tIns="108000" rIns="100191" bIns="72000" rtlCol="0">
            <a:noAutofit/>
          </a:bodyPr>
          <a:lstStyle/>
          <a:p>
            <a:pPr marL="198294" indent="-198294" defTabSz="1001908">
              <a:lnSpc>
                <a:spcPts val="1500"/>
              </a:lnSpc>
            </a:pPr>
            <a:endParaRPr lang="ja-JP" altLang="en-US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98294" indent="-198294" defTabSz="1001908">
              <a:lnSpc>
                <a:spcPts val="1500"/>
              </a:lnSpc>
            </a:pPr>
            <a:r>
              <a:rPr lang="ja-JP" altLang="en-US" sz="12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＜事前明示の例＞</a:t>
            </a:r>
          </a:p>
          <a:p>
            <a:pPr marL="198294" indent="-198294" defTabSz="1001908">
              <a:lnSpc>
                <a:spcPts val="1500"/>
              </a:lnSpc>
            </a:pPr>
            <a:r>
              <a:rPr lang="en-US" altLang="ja-JP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あらかじめ対象者に書面で通知願います。</a:t>
            </a:r>
            <a:endParaRPr lang="en-US" altLang="ja-JP" sz="11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>
              <a:lnSpc>
                <a:spcPts val="1200"/>
              </a:lnSpc>
            </a:pPr>
            <a:endParaRPr lang="en-US" altLang="ja-JP" sz="11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/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/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/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/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/>
            <a:endParaRPr lang="en-US" altLang="ja-JP" sz="12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/>
            <a:endParaRPr lang="en-US" altLang="ja-JP" sz="100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41759" y="6656706"/>
            <a:ext cx="2664296" cy="1584176"/>
          </a:xfrm>
          <a:prstGeom prst="rect">
            <a:avLst/>
          </a:prstGeom>
          <a:solidFill>
            <a:schemeClr val="bg1"/>
          </a:solidFill>
          <a:ln w="3175">
            <a:solidFill>
              <a:schemeClr val="dk1"/>
            </a:solidFill>
          </a:ln>
        </p:spPr>
        <p:txBody>
          <a:bodyPr wrap="square" rtlCol="0" anchor="ctr" anchorCtr="0">
            <a:noAutofit/>
          </a:bodyPr>
          <a:lstStyle/>
          <a:p>
            <a:pPr defTabSz="1001908">
              <a:lnSpc>
                <a:spcPts val="1200"/>
              </a:lnSpc>
            </a:pPr>
            <a:r>
              <a:rPr lang="ja-JP" altLang="en-US" sz="110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　〇年△月△日</a:t>
            </a:r>
          </a:p>
          <a:p>
            <a:pPr defTabSz="1001908">
              <a:lnSpc>
                <a:spcPts val="1200"/>
              </a:lnSpc>
            </a:pP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○○○○殿　　</a:t>
            </a:r>
          </a:p>
          <a:p>
            <a:pPr defTabSz="1001908">
              <a:lnSpc>
                <a:spcPts val="1200"/>
              </a:lnSpc>
            </a:pPr>
            <a:r>
              <a:rPr kumimoji="1"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　　　総務部長</a:t>
            </a:r>
          </a:p>
          <a:p>
            <a:pPr defTabSz="1001908">
              <a:lnSpc>
                <a:spcPts val="1200"/>
              </a:lnSpc>
            </a:pPr>
            <a:endParaRPr lang="ja-JP" altLang="en-US" sz="105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>
              <a:lnSpc>
                <a:spcPts val="1200"/>
              </a:lnSpc>
            </a:pPr>
            <a:r>
              <a:rPr kumimoji="1"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</a:t>
            </a: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休日振替</a:t>
            </a:r>
            <a:r>
              <a:rPr kumimoji="1"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の通知について</a:t>
            </a:r>
          </a:p>
          <a:p>
            <a:pPr defTabSz="1001908">
              <a:lnSpc>
                <a:spcPts val="1200"/>
              </a:lnSpc>
            </a:pPr>
            <a:r>
              <a:rPr kumimoji="1"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研修期間中の休日を以下のとおり振り替えるので通知します。</a:t>
            </a:r>
          </a:p>
          <a:p>
            <a:pPr defTabSz="1001908">
              <a:lnSpc>
                <a:spcPts val="1200"/>
              </a:lnSpc>
            </a:pP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振替元　○年○月○日</a:t>
            </a:r>
            <a:r>
              <a:rPr lang="en-US" altLang="ja-JP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土</a:t>
            </a:r>
            <a:r>
              <a:rPr lang="en-US" altLang="ja-JP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endParaRPr kumimoji="1" lang="ja-JP" altLang="en-US" sz="1050" dirty="0">
              <a:solidFill>
                <a:prstClr val="black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defTabSz="1001908">
              <a:lnSpc>
                <a:spcPts val="1200"/>
              </a:lnSpc>
            </a:pP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振替先　○年□月□日</a:t>
            </a:r>
            <a:r>
              <a:rPr lang="en-US" altLang="ja-JP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水</a:t>
            </a:r>
            <a:r>
              <a:rPr lang="en-US" altLang="ja-JP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1050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endParaRPr kumimoji="1" lang="ja-JP" altLang="en-US" dirty="0"/>
          </a:p>
        </p:txBody>
      </p:sp>
      <p:sp>
        <p:nvSpPr>
          <p:cNvPr id="3" name="角丸四角形 2"/>
          <p:cNvSpPr/>
          <p:nvPr/>
        </p:nvSpPr>
        <p:spPr>
          <a:xfrm>
            <a:off x="4808670" y="488504"/>
            <a:ext cx="1505778" cy="315617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0" tIns="36000" rIns="0" bIns="0" rtlCol="0" anchor="ctr" anchorCtr="0">
            <a:noAutofit/>
          </a:bodyPr>
          <a:lstStyle/>
          <a:p>
            <a:pPr algn="ctr" defTabSz="1001908"/>
            <a:r>
              <a:rPr lang="ja-JP" altLang="en-US" sz="1100" dirty="0">
                <a:solidFill>
                  <a:prstClr val="black"/>
                </a:solidFill>
                <a:latin typeface="メイリオ" pitchFamily="50" charset="-128"/>
                <a:ea typeface="メイリオ" pitchFamily="50" charset="-128"/>
              </a:rPr>
              <a:t>事業主の皆さまへ</a:t>
            </a:r>
          </a:p>
        </p:txBody>
      </p:sp>
      <p:cxnSp>
        <p:nvCxnSpPr>
          <p:cNvPr id="7" name="直線コネクタ 6"/>
          <p:cNvCxnSpPr/>
          <p:nvPr/>
        </p:nvCxnSpPr>
        <p:spPr>
          <a:xfrm>
            <a:off x="3414082" y="5934505"/>
            <a:ext cx="0" cy="2517075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3466811" y="5817096"/>
            <a:ext cx="2847637" cy="2376264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altLang="ja-JP" sz="1000" b="1" dirty="0"/>
              <a:t>    </a:t>
            </a:r>
            <a:r>
              <a:rPr lang="ja-JP" altLang="en-US" sz="1000" b="1" dirty="0"/>
              <a:t>　　　　　</a:t>
            </a:r>
            <a:r>
              <a:rPr lang="ja-JP" altLang="en-US" sz="1100" b="1" dirty="0"/>
              <a:t>参考　</a:t>
            </a:r>
            <a:r>
              <a:rPr lang="en-US" altLang="ja-JP" sz="1100" b="1" dirty="0"/>
              <a:t>  </a:t>
            </a:r>
            <a:r>
              <a:rPr lang="ja-JP" altLang="ja-JP" sz="1100" b="1" dirty="0"/>
              <a:t>《　振替休日</a:t>
            </a:r>
            <a:r>
              <a:rPr lang="ja-JP" altLang="en-US" sz="1100" b="1" dirty="0"/>
              <a:t>の要件</a:t>
            </a:r>
            <a:r>
              <a:rPr lang="ja-JP" altLang="ja-JP" sz="1100" b="1" dirty="0"/>
              <a:t>　》</a:t>
            </a:r>
            <a:endParaRPr lang="ja-JP" altLang="ja-JP" sz="1100" dirty="0"/>
          </a:p>
          <a:p>
            <a:r>
              <a:rPr lang="ja-JP" altLang="en-US" sz="1000" dirty="0"/>
              <a:t>　</a:t>
            </a:r>
            <a:r>
              <a:rPr lang="ja-JP" altLang="ja-JP" sz="1000" u="wavy" dirty="0"/>
              <a:t>意味</a:t>
            </a:r>
            <a:endParaRPr lang="en-US" altLang="ja-JP" sz="1000" u="wavy" dirty="0"/>
          </a:p>
          <a:p>
            <a:r>
              <a:rPr lang="en-US" altLang="ja-JP" sz="1000" dirty="0"/>
              <a:t>             </a:t>
            </a:r>
            <a:r>
              <a:rPr lang="ja-JP" altLang="ja-JP" sz="1000" dirty="0"/>
              <a:t>あらかじめ定めてある休日を、事前の手続き</a:t>
            </a:r>
            <a:endParaRPr lang="en-US" altLang="ja-JP" sz="1000" dirty="0"/>
          </a:p>
          <a:p>
            <a:r>
              <a:rPr lang="en-US" altLang="ja-JP" sz="1000" dirty="0"/>
              <a:t>         </a:t>
            </a:r>
            <a:r>
              <a:rPr lang="ja-JP" altLang="ja-JP" sz="1000" dirty="0"/>
              <a:t>により</a:t>
            </a:r>
            <a:r>
              <a:rPr lang="ja-JP" altLang="en-US" sz="1000" dirty="0"/>
              <a:t>他</a:t>
            </a:r>
            <a:r>
              <a:rPr lang="ja-JP" altLang="ja-JP" sz="1000" dirty="0"/>
              <a:t>の労働日と振り替えること。</a:t>
            </a:r>
          </a:p>
          <a:p>
            <a:r>
              <a:rPr lang="en-US" altLang="ja-JP" sz="1000" dirty="0"/>
              <a:t>            </a:t>
            </a:r>
            <a:r>
              <a:rPr lang="ja-JP" altLang="ja-JP" sz="1000" dirty="0"/>
              <a:t>休日労働とはならないため、通常の賃金を支</a:t>
            </a:r>
            <a:endParaRPr lang="en-US" altLang="ja-JP" sz="1000" dirty="0"/>
          </a:p>
          <a:p>
            <a:r>
              <a:rPr lang="en-US" altLang="ja-JP" sz="1000" dirty="0"/>
              <a:t>          </a:t>
            </a:r>
            <a:r>
              <a:rPr lang="ja-JP" altLang="ja-JP" sz="1000" dirty="0"/>
              <a:t>払えばよい</a:t>
            </a:r>
            <a:r>
              <a:rPr lang="ja-JP" altLang="en-US" sz="1000" dirty="0"/>
              <a:t>こと</a:t>
            </a:r>
            <a:r>
              <a:rPr lang="ja-JP" altLang="ja-JP" sz="1000" dirty="0"/>
              <a:t>。</a:t>
            </a:r>
          </a:p>
          <a:p>
            <a:r>
              <a:rPr lang="en-US" altLang="ja-JP" sz="1000" dirty="0"/>
              <a:t>   </a:t>
            </a:r>
            <a:r>
              <a:rPr lang="ja-JP" altLang="ja-JP" sz="1000" u="sng" dirty="0"/>
              <a:t>要件</a:t>
            </a:r>
            <a:endParaRPr lang="en-US" altLang="ja-JP" sz="1000" u="sng" dirty="0"/>
          </a:p>
          <a:p>
            <a:r>
              <a:rPr lang="en-US" altLang="ja-JP" sz="1000" dirty="0"/>
              <a:t>       </a:t>
            </a:r>
            <a:r>
              <a:rPr lang="ja-JP" altLang="ja-JP" sz="1000" dirty="0"/>
              <a:t>①就業規則等に振替休日の規定をする。</a:t>
            </a:r>
          </a:p>
          <a:p>
            <a:r>
              <a:rPr lang="ja-JP" altLang="ja-JP" sz="1000" dirty="0"/>
              <a:t>　　 ②４週４休の休日を確保した上で振替日を特定</a:t>
            </a:r>
            <a:endParaRPr lang="en-US" altLang="ja-JP" sz="1000" dirty="0"/>
          </a:p>
          <a:p>
            <a:r>
              <a:rPr lang="en-US" altLang="ja-JP" sz="1000" dirty="0"/>
              <a:t>           </a:t>
            </a:r>
            <a:r>
              <a:rPr lang="ja-JP" altLang="ja-JP" sz="1000" dirty="0"/>
              <a:t>する。</a:t>
            </a:r>
          </a:p>
          <a:p>
            <a:r>
              <a:rPr lang="ja-JP" altLang="ja-JP" sz="1000" dirty="0"/>
              <a:t>　　 ③遅くとも前日までにどの休日をどの労働日に</a:t>
            </a:r>
            <a:endParaRPr lang="en-US" altLang="ja-JP" sz="1000" dirty="0"/>
          </a:p>
          <a:p>
            <a:r>
              <a:rPr lang="en-US" altLang="ja-JP" sz="1000" dirty="0"/>
              <a:t>           </a:t>
            </a:r>
            <a:r>
              <a:rPr lang="ja-JP" altLang="ja-JP" sz="1000" dirty="0"/>
              <a:t>振り替</a:t>
            </a:r>
            <a:r>
              <a:rPr lang="ja-JP" altLang="en-US" sz="1000" dirty="0"/>
              <a:t>え</a:t>
            </a:r>
            <a:r>
              <a:rPr lang="ja-JP" altLang="ja-JP" sz="1000" dirty="0"/>
              <a:t>るか本人に通知する。</a:t>
            </a:r>
          </a:p>
          <a:p>
            <a:r>
              <a:rPr lang="ja-JP" altLang="ja-JP" sz="1000" dirty="0"/>
              <a:t>　　 ④振替後の休日は、あらかじめ使用者が指定</a:t>
            </a:r>
            <a:endParaRPr lang="en-US" altLang="ja-JP" sz="1000" dirty="0"/>
          </a:p>
          <a:p>
            <a:r>
              <a:rPr lang="en-US" altLang="ja-JP" sz="1000" dirty="0"/>
              <a:t>           </a:t>
            </a:r>
            <a:r>
              <a:rPr lang="ja-JP" altLang="ja-JP" sz="1000" dirty="0"/>
              <a:t>する。</a:t>
            </a:r>
            <a:endParaRPr lang="en-US" altLang="ja-JP" sz="1000" dirty="0"/>
          </a:p>
          <a:p>
            <a:r>
              <a:rPr lang="en-US" altLang="ja-JP" sz="1000" dirty="0"/>
              <a:t>     </a:t>
            </a:r>
            <a:endParaRPr lang="ja-JP" altLang="ja-JP" sz="1000" dirty="0"/>
          </a:p>
          <a:p>
            <a:endParaRPr kumimoji="1" lang="ja-JP" altLang="en-US" sz="1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645024" y="7977335"/>
            <a:ext cx="2626037" cy="71635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ja-JP" altLang="en-US" sz="1000" dirty="0"/>
              <a:t>  ◇</a:t>
            </a:r>
            <a:r>
              <a:rPr lang="en-US" altLang="ja-JP" sz="1000" dirty="0"/>
              <a:t>『</a:t>
            </a:r>
            <a:r>
              <a:rPr lang="ja-JP" altLang="en-US" sz="1000" dirty="0"/>
              <a:t>あらかじめ</a:t>
            </a:r>
            <a:r>
              <a:rPr lang="en-US" altLang="ja-JP" sz="1000" dirty="0"/>
              <a:t>』</a:t>
            </a:r>
            <a:r>
              <a:rPr lang="ja-JP" altLang="en-US" sz="1000" dirty="0"/>
              <a:t>振り替えるという点で</a:t>
            </a:r>
            <a:r>
              <a:rPr lang="ja-JP" altLang="ja-JP" sz="1000" dirty="0"/>
              <a:t>代休</a:t>
            </a:r>
            <a:endParaRPr lang="en-US" altLang="ja-JP" sz="1000" dirty="0"/>
          </a:p>
          <a:p>
            <a:r>
              <a:rPr lang="ja-JP" altLang="en-US" sz="1000" dirty="0"/>
              <a:t>　　 と異なりますのでご注意ください。代休の</a:t>
            </a:r>
            <a:endParaRPr lang="en-US" altLang="ja-JP" sz="1000" dirty="0"/>
          </a:p>
          <a:p>
            <a:r>
              <a:rPr lang="ja-JP" altLang="en-US" sz="1000" dirty="0"/>
              <a:t>　　 場合、休日労働として割増賃金の支払</a:t>
            </a:r>
            <a:endParaRPr lang="en-US" altLang="ja-JP" sz="1000" dirty="0"/>
          </a:p>
          <a:p>
            <a:r>
              <a:rPr lang="ja-JP" altLang="en-US" sz="1000" dirty="0"/>
              <a:t>　　 が必要となります。</a:t>
            </a:r>
          </a:p>
        </p:txBody>
      </p:sp>
    </p:spTree>
    <p:extLst>
      <p:ext uri="{BB962C8B-B14F-4D97-AF65-F5344CB8AC3E}">
        <p14:creationId xmlns:p14="http://schemas.microsoft.com/office/powerpoint/2010/main" val="11605812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/>
      <a:lstStyle>
        <a:defPPr algn="ctr" fontAlgn="auto">
          <a:spcBef>
            <a:spcPts val="0"/>
          </a:spcBef>
          <a:spcAft>
            <a:spcPts val="0"/>
          </a:spcAft>
          <a:defRPr dirty="0"/>
        </a:defPPr>
      </a:lstStyle>
      <a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8231AA4CF8B014D97797F7F8B3E6B17" ma:contentTypeVersion="15" ma:contentTypeDescription="新しいドキュメントを作成します。" ma:contentTypeScope="" ma:versionID="64157d1cee60e6de1b409e669f8006b1">
  <xsd:schema xmlns:xsd="http://www.w3.org/2001/XMLSchema" xmlns:xs="http://www.w3.org/2001/XMLSchema" xmlns:p="http://schemas.microsoft.com/office/2006/metadata/properties" xmlns:ns2="6bddcec6-0191-4ed2-9a31-3cf022bd4bc8" xmlns:ns3="c8886e6d-ca38-4783-ac23-8bd097117a79" targetNamespace="http://schemas.microsoft.com/office/2006/metadata/properties" ma:root="true" ma:fieldsID="0d1e3acdc22d38fbf64368ae7ea300cd" ns2:_="" ns3:_="">
    <xsd:import namespace="6bddcec6-0191-4ed2-9a31-3cf022bd4bc8"/>
    <xsd:import namespace="c8886e6d-ca38-4783-ac23-8bd097117a79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ddcec6-0191-4ed2-9a31-3cf022bd4bc8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86e6d-ca38-4783-ac23-8bd097117a79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c48cd4ad-53c4-4220-a84a-34bb36d5a596}" ma:internalName="TaxCatchAll" ma:showField="CatchAllData" ma:web="c8886e6d-ca38-4783-ac23-8bd097117a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bddcec6-0191-4ed2-9a31-3cf022bd4bc8">
      <Terms xmlns="http://schemas.microsoft.com/office/infopath/2007/PartnerControls"/>
    </lcf76f155ced4ddcb4097134ff3c332f>
    <TaxCatchAll xmlns="c8886e6d-ca38-4783-ac23-8bd097117a79" xsi:nil="true"/>
    <Owner xmlns="6bddcec6-0191-4ed2-9a31-3cf022bd4bc8">
      <UserInfo>
        <DisplayName/>
        <AccountId xsi:nil="true"/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85140602-1734-4F19-A2BE-09A2EB19266C}"/>
</file>

<file path=customXml/itemProps2.xml><?xml version="1.0" encoding="utf-8"?>
<ds:datastoreItem xmlns:ds="http://schemas.openxmlformats.org/officeDocument/2006/customXml" ds:itemID="{0C3F0946-3327-4578-B881-6047E2E70C08}"/>
</file>

<file path=customXml/itemProps3.xml><?xml version="1.0" encoding="utf-8"?>
<ds:datastoreItem xmlns:ds="http://schemas.openxmlformats.org/officeDocument/2006/customXml" ds:itemID="{A97E4770-53E9-4FA1-84CC-1EE231985F73}"/>
</file>

<file path=docProps/app.xml><?xml version="1.0" encoding="utf-8"?>
<Properties xmlns="http://schemas.openxmlformats.org/officeDocument/2006/extended-properties" xmlns:vt="http://schemas.openxmlformats.org/officeDocument/2006/docPropsVTypes">
  <Words>539</Words>
  <PresentationFormat>A4 210 x 297 mm</PresentationFormat>
  <Paragraphs>69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HGSｺﾞｼｯｸE</vt:lpstr>
      <vt:lpstr>HGS創英角ﾎﾟｯﾌﾟ体</vt:lpstr>
      <vt:lpstr>メイリオ</vt:lpstr>
      <vt:lpstr>Arial</vt:lpstr>
      <vt:lpstr>Calibri</vt:lpstr>
      <vt:lpstr>1_Office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0x01010058231AA4CF8B014D97797F7F8B3E6B17</vt:lpwstr>
  </property>
  <property fmtid="{D5CDD505-2E9C-101B-9397-08002B2CF9AE}" pid="3" name="MediaServiceImageTags">
    <vt:lpwstr/>
  </property>
</Properties>
</file>