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sldIdLst>
    <p:sldId id="591" r:id="rId5"/>
    <p:sldId id="507" r:id="rId6"/>
    <p:sldId id="601" r:id="rId7"/>
    <p:sldId id="611" r:id="rId8"/>
    <p:sldId id="377" r:id="rId9"/>
    <p:sldId id="566" r:id="rId10"/>
    <p:sldId id="540" r:id="rId11"/>
    <p:sldId id="592" r:id="rId12"/>
    <p:sldId id="541" r:id="rId13"/>
    <p:sldId id="615" r:id="rId14"/>
    <p:sldId id="542" r:id="rId15"/>
    <p:sldId id="598" r:id="rId16"/>
    <p:sldId id="600" r:id="rId17"/>
    <p:sldId id="594" r:id="rId18"/>
    <p:sldId id="549" r:id="rId19"/>
    <p:sldId id="622" r:id="rId20"/>
    <p:sldId id="565" r:id="rId21"/>
    <p:sldId id="544" r:id="rId22"/>
    <p:sldId id="596" r:id="rId23"/>
    <p:sldId id="545" r:id="rId24"/>
    <p:sldId id="555" r:id="rId25"/>
    <p:sldId id="554" r:id="rId26"/>
    <p:sldId id="616" r:id="rId27"/>
    <p:sldId id="607" r:id="rId28"/>
    <p:sldId id="556" r:id="rId29"/>
    <p:sldId id="571" r:id="rId30"/>
    <p:sldId id="597" r:id="rId31"/>
    <p:sldId id="608" r:id="rId32"/>
    <p:sldId id="623" r:id="rId33"/>
    <p:sldId id="621" r:id="rId34"/>
    <p:sldId id="406" r:id="rId35"/>
    <p:sldId id="505" r:id="rId36"/>
    <p:sldId id="624" r:id="rId37"/>
  </p:sldIdLst>
  <p:sldSz cx="7200900" cy="10333038"/>
  <p:notesSz cx="6807200" cy="9939338"/>
  <p:defaultTextStyle>
    <a:defPPr>
      <a:defRPr lang="ja-JP"/>
    </a:defPPr>
    <a:lvl1pPr marL="0" algn="l" defTabSz="995549" rtl="0" eaLnBrk="1" latinLnBrk="0" hangingPunct="1">
      <a:defRPr kumimoji="1" sz="2000" kern="1200">
        <a:solidFill>
          <a:schemeClr val="tx1"/>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3878" userDrawn="1">
          <p15:clr>
            <a:srgbClr val="A4A3A4"/>
          </p15:clr>
        </p15:guide>
        <p15:guide id="3" orient="horz" pos="6180"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E7F9DC"/>
    <a:srgbClr val="FEF4E7"/>
    <a:srgbClr val="FFFFCC"/>
    <a:srgbClr val="4BACC6"/>
    <a:srgbClr val="CCCCFF"/>
    <a:srgbClr val="EEB500"/>
    <a:srgbClr val="FFC301"/>
    <a:srgbClr val="8064A2"/>
    <a:srgbClr val="DCD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4982" autoAdjust="0"/>
  </p:normalViewPr>
  <p:slideViewPr>
    <p:cSldViewPr>
      <p:cViewPr varScale="1">
        <p:scale>
          <a:sx n="71" d="100"/>
          <a:sy n="71" d="100"/>
        </p:scale>
        <p:origin x="3456" y="66"/>
      </p:cViewPr>
      <p:guideLst>
        <p:guide orient="horz" pos="624"/>
        <p:guide pos="3878"/>
        <p:guide orient="horz" pos="61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38844"/>
    </p:cViewPr>
  </p:sorterViewPr>
  <p:notesViewPr>
    <p:cSldViewPr>
      <p:cViewPr varScale="1">
        <p:scale>
          <a:sx n="55" d="100"/>
          <a:sy n="55" d="100"/>
        </p:scale>
        <p:origin x="-2610" y="-84"/>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0" y="6"/>
            <a:ext cx="2949787" cy="496967"/>
          </a:xfrm>
          <a:prstGeom prst="rect">
            <a:avLst/>
          </a:prstGeom>
        </p:spPr>
        <p:txBody>
          <a:bodyPr vert="horz" lIns="91430" tIns="45714" rIns="91430" bIns="45714"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8" y="6"/>
            <a:ext cx="2949787" cy="496967"/>
          </a:xfrm>
          <a:prstGeom prst="rect">
            <a:avLst/>
          </a:prstGeom>
        </p:spPr>
        <p:txBody>
          <a:bodyPr vert="horz" lIns="91430" tIns="45714" rIns="91430" bIns="45714" rtlCol="0"/>
          <a:lstStyle>
            <a:lvl1pPr algn="r">
              <a:defRPr sz="1200"/>
            </a:lvl1pPr>
          </a:lstStyle>
          <a:p>
            <a:fld id="{909CE49F-27B7-4C21-A62A-A2A8BE86689A}" type="datetimeFigureOut">
              <a:rPr kumimoji="1" lang="ja-JP" altLang="en-US" smtClean="0"/>
              <a:pPr/>
              <a:t>2022/12/5</a:t>
            </a:fld>
            <a:endParaRPr kumimoji="1" lang="ja-JP" altLang="en-US"/>
          </a:p>
        </p:txBody>
      </p:sp>
      <p:sp>
        <p:nvSpPr>
          <p:cNvPr id="4" name="スライド イメージ プレースホルダ 3"/>
          <p:cNvSpPr>
            <a:spLocks noGrp="1" noRot="1" noChangeAspect="1"/>
          </p:cNvSpPr>
          <p:nvPr>
            <p:ph type="sldImg" idx="2"/>
          </p:nvPr>
        </p:nvSpPr>
        <p:spPr>
          <a:xfrm>
            <a:off x="2106613" y="746125"/>
            <a:ext cx="2593975" cy="3725863"/>
          </a:xfrm>
          <a:prstGeom prst="rect">
            <a:avLst/>
          </a:prstGeom>
          <a:noFill/>
          <a:ln w="12700">
            <a:solidFill>
              <a:prstClr val="black"/>
            </a:solidFill>
          </a:ln>
        </p:spPr>
        <p:txBody>
          <a:bodyPr vert="horz" lIns="91430" tIns="45714" rIns="91430" bIns="45714" rtlCol="0" anchor="ctr"/>
          <a:lstStyle/>
          <a:p>
            <a:endParaRPr lang="ja-JP" altLang="en-US"/>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1430" tIns="45714" rIns="91430"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0" y="9440665"/>
            <a:ext cx="2949787" cy="496967"/>
          </a:xfrm>
          <a:prstGeom prst="rect">
            <a:avLst/>
          </a:prstGeom>
        </p:spPr>
        <p:txBody>
          <a:bodyPr vert="horz" lIns="91430" tIns="45714" rIns="91430" bIns="4571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8" y="9440665"/>
            <a:ext cx="2949787" cy="496967"/>
          </a:xfrm>
          <a:prstGeom prst="rect">
            <a:avLst/>
          </a:prstGeom>
        </p:spPr>
        <p:txBody>
          <a:bodyPr vert="horz" lIns="91430" tIns="45714" rIns="91430" bIns="45714" rtlCol="0" anchor="b"/>
          <a:lstStyle>
            <a:lvl1pPr algn="r">
              <a:defRPr sz="1200"/>
            </a:lvl1pPr>
          </a:lstStyle>
          <a:p>
            <a:fld id="{4D2CE76F-D5CA-4B4B-A98C-2B46828FFF01}" type="slidenum">
              <a:rPr kumimoji="1" lang="ja-JP" altLang="en-US" smtClean="0"/>
              <a:pPr/>
              <a:t>‹#›</a:t>
            </a:fld>
            <a:endParaRPr kumimoji="1" lang="ja-JP" altLang="en-US"/>
          </a:p>
        </p:txBody>
      </p:sp>
    </p:spTree>
    <p:extLst>
      <p:ext uri="{BB962C8B-B14F-4D97-AF65-F5344CB8AC3E}">
        <p14:creationId xmlns:p14="http://schemas.microsoft.com/office/powerpoint/2010/main" val="3949431950"/>
      </p:ext>
    </p:extLst>
  </p:cSld>
  <p:clrMap bg1="lt1" tx1="dk1" bg2="lt2" tx2="dk2" accent1="accent1" accent2="accent2" accent3="accent3" accent4="accent4" accent5="accent5" accent6="accent6" hlink="hlink" folHlink="folHlink"/>
  <p:notesStyle>
    <a:lvl1pPr marL="0" algn="l" defTabSz="995549" rtl="0" eaLnBrk="1" latinLnBrk="0" hangingPunct="1">
      <a:defRPr kumimoji="1" sz="1300" kern="1200">
        <a:solidFill>
          <a:schemeClr val="tx1"/>
        </a:solidFill>
        <a:latin typeface="+mn-lt"/>
        <a:ea typeface="+mn-ea"/>
        <a:cs typeface="+mn-cs"/>
      </a:defRPr>
    </a:lvl1pPr>
    <a:lvl2pPr marL="497774" algn="l" defTabSz="995549" rtl="0" eaLnBrk="1" latinLnBrk="0" hangingPunct="1">
      <a:defRPr kumimoji="1" sz="1300" kern="1200">
        <a:solidFill>
          <a:schemeClr val="tx1"/>
        </a:solidFill>
        <a:latin typeface="+mn-lt"/>
        <a:ea typeface="+mn-ea"/>
        <a:cs typeface="+mn-cs"/>
      </a:defRPr>
    </a:lvl2pPr>
    <a:lvl3pPr marL="995549" algn="l" defTabSz="995549" rtl="0" eaLnBrk="1" latinLnBrk="0" hangingPunct="1">
      <a:defRPr kumimoji="1" sz="1300" kern="1200">
        <a:solidFill>
          <a:schemeClr val="tx1"/>
        </a:solidFill>
        <a:latin typeface="+mn-lt"/>
        <a:ea typeface="+mn-ea"/>
        <a:cs typeface="+mn-cs"/>
      </a:defRPr>
    </a:lvl3pPr>
    <a:lvl4pPr marL="1493323" algn="l" defTabSz="995549" rtl="0" eaLnBrk="1" latinLnBrk="0" hangingPunct="1">
      <a:defRPr kumimoji="1" sz="1300" kern="1200">
        <a:solidFill>
          <a:schemeClr val="tx1"/>
        </a:solidFill>
        <a:latin typeface="+mn-lt"/>
        <a:ea typeface="+mn-ea"/>
        <a:cs typeface="+mn-cs"/>
      </a:defRPr>
    </a:lvl4pPr>
    <a:lvl5pPr marL="1991097" algn="l" defTabSz="995549" rtl="0" eaLnBrk="1" latinLnBrk="0" hangingPunct="1">
      <a:defRPr kumimoji="1" sz="1300" kern="1200">
        <a:solidFill>
          <a:schemeClr val="tx1"/>
        </a:solidFill>
        <a:latin typeface="+mn-lt"/>
        <a:ea typeface="+mn-ea"/>
        <a:cs typeface="+mn-cs"/>
      </a:defRPr>
    </a:lvl5pPr>
    <a:lvl6pPr marL="2488872" algn="l" defTabSz="995549" rtl="0" eaLnBrk="1" latinLnBrk="0" hangingPunct="1">
      <a:defRPr kumimoji="1" sz="1300" kern="1200">
        <a:solidFill>
          <a:schemeClr val="tx1"/>
        </a:solidFill>
        <a:latin typeface="+mn-lt"/>
        <a:ea typeface="+mn-ea"/>
        <a:cs typeface="+mn-cs"/>
      </a:defRPr>
    </a:lvl6pPr>
    <a:lvl7pPr marL="2986646" algn="l" defTabSz="995549" rtl="0" eaLnBrk="1" latinLnBrk="0" hangingPunct="1">
      <a:defRPr kumimoji="1" sz="1300" kern="1200">
        <a:solidFill>
          <a:schemeClr val="tx1"/>
        </a:solidFill>
        <a:latin typeface="+mn-lt"/>
        <a:ea typeface="+mn-ea"/>
        <a:cs typeface="+mn-cs"/>
      </a:defRPr>
    </a:lvl7pPr>
    <a:lvl8pPr marL="3484420" algn="l" defTabSz="995549" rtl="0" eaLnBrk="1" latinLnBrk="0" hangingPunct="1">
      <a:defRPr kumimoji="1" sz="1300" kern="1200">
        <a:solidFill>
          <a:schemeClr val="tx1"/>
        </a:solidFill>
        <a:latin typeface="+mn-lt"/>
        <a:ea typeface="+mn-ea"/>
        <a:cs typeface="+mn-cs"/>
      </a:defRPr>
    </a:lvl8pPr>
    <a:lvl9pPr marL="3982194" algn="l" defTabSz="995549"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05025" y="746125"/>
            <a:ext cx="2597150" cy="3725863"/>
          </a:xfrm>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953FA3A9-1B91-4B88-8DE9-D3AB2F249F96}"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kumimoji="1" lang="ja-JP" altLang="en-US" smtClean="0"/>
              <a:pPr/>
              <a:t>3</a:t>
            </a:fld>
            <a:endParaRPr kumimoji="1" lang="ja-JP" altLang="en-US"/>
          </a:p>
        </p:txBody>
      </p:sp>
    </p:spTree>
    <p:extLst>
      <p:ext uri="{BB962C8B-B14F-4D97-AF65-F5344CB8AC3E}">
        <p14:creationId xmlns:p14="http://schemas.microsoft.com/office/powerpoint/2010/main" val="444643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301F8E59-D2BF-4EB0-9032-0BDACAD17D2A}" type="slidenum">
              <a:rPr lang="ja-JP" altLang="en-US" smtClean="0"/>
              <a:pPr>
                <a:defRPr/>
              </a:pPr>
              <a:t>4</a:t>
            </a:fld>
            <a:endParaRPr lang="ja-JP" altLang="en-US"/>
          </a:p>
        </p:txBody>
      </p:sp>
    </p:spTree>
    <p:extLst>
      <p:ext uri="{BB962C8B-B14F-4D97-AF65-F5344CB8AC3E}">
        <p14:creationId xmlns:p14="http://schemas.microsoft.com/office/powerpoint/2010/main" val="2485284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199389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kumimoji="1" lang="ja-JP" altLang="en-US" smtClean="0"/>
              <a:pPr/>
              <a:t>13</a:t>
            </a:fld>
            <a:endParaRPr kumimoji="1" lang="ja-JP" altLang="en-US"/>
          </a:p>
        </p:txBody>
      </p:sp>
    </p:spTree>
    <p:extLst>
      <p:ext uri="{BB962C8B-B14F-4D97-AF65-F5344CB8AC3E}">
        <p14:creationId xmlns:p14="http://schemas.microsoft.com/office/powerpoint/2010/main" val="4148149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lang="ja-JP" altLang="en-US" smtClean="0">
                <a:solidFill>
                  <a:prstClr val="black"/>
                </a:solidFill>
              </a:rPr>
              <a:pPr/>
              <a:t>18</a:t>
            </a:fld>
            <a:endParaRPr lang="ja-JP" altLang="en-US">
              <a:solidFill>
                <a:prstClr val="black"/>
              </a:solidFill>
            </a:endParaRPr>
          </a:p>
        </p:txBody>
      </p:sp>
    </p:spTree>
    <p:extLst>
      <p:ext uri="{BB962C8B-B14F-4D97-AF65-F5344CB8AC3E}">
        <p14:creationId xmlns:p14="http://schemas.microsoft.com/office/powerpoint/2010/main" val="2456361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kumimoji="1" lang="ja-JP" altLang="en-US" smtClean="0"/>
              <a:pPr/>
              <a:t>27</a:t>
            </a:fld>
            <a:endParaRPr kumimoji="1" lang="ja-JP" altLang="en-US"/>
          </a:p>
        </p:txBody>
      </p:sp>
    </p:spTree>
    <p:extLst>
      <p:ext uri="{BB962C8B-B14F-4D97-AF65-F5344CB8AC3E}">
        <p14:creationId xmlns:p14="http://schemas.microsoft.com/office/powerpoint/2010/main" val="498142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5200" y="1243013"/>
            <a:ext cx="23368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CDD5FA-044D-4918-BBA7-55E2221E814A}" type="slidenum">
              <a:rPr kumimoji="1" lang="ja-JP" altLang="en-US" smtClean="0"/>
              <a:t>30</a:t>
            </a:fld>
            <a:endParaRPr kumimoji="1" lang="ja-JP" altLang="en-US"/>
          </a:p>
        </p:txBody>
      </p:sp>
    </p:spTree>
    <p:extLst>
      <p:ext uri="{BB962C8B-B14F-4D97-AF65-F5344CB8AC3E}">
        <p14:creationId xmlns:p14="http://schemas.microsoft.com/office/powerpoint/2010/main" val="350015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09943"/>
            <a:ext cx="6120765" cy="221490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91"/>
            <a:ext cx="5040630" cy="2640665"/>
          </a:xfrm>
        </p:spPr>
        <p:txBody>
          <a:bodyPr/>
          <a:lstStyle>
            <a:lvl1pPr marL="0" indent="0" algn="ctr">
              <a:buNone/>
              <a:defRPr>
                <a:solidFill>
                  <a:schemeClr val="tx1">
                    <a:tint val="75000"/>
                  </a:schemeClr>
                </a:solidFill>
              </a:defRPr>
            </a:lvl1pPr>
            <a:lvl2pPr marL="497774" indent="0" algn="ctr">
              <a:buNone/>
              <a:defRPr>
                <a:solidFill>
                  <a:schemeClr val="tx1">
                    <a:tint val="75000"/>
                  </a:schemeClr>
                </a:solidFill>
              </a:defRPr>
            </a:lvl2pPr>
            <a:lvl3pPr marL="995549" indent="0" algn="ctr">
              <a:buNone/>
              <a:defRPr>
                <a:solidFill>
                  <a:schemeClr val="tx1">
                    <a:tint val="75000"/>
                  </a:schemeClr>
                </a:solidFill>
              </a:defRPr>
            </a:lvl3pPr>
            <a:lvl4pPr marL="1493323" indent="0" algn="ctr">
              <a:buNone/>
              <a:defRPr>
                <a:solidFill>
                  <a:schemeClr val="tx1">
                    <a:tint val="75000"/>
                  </a:schemeClr>
                </a:solidFill>
              </a:defRPr>
            </a:lvl4pPr>
            <a:lvl5pPr marL="1991097" indent="0" algn="ctr">
              <a:buNone/>
              <a:defRPr>
                <a:solidFill>
                  <a:schemeClr val="tx1">
                    <a:tint val="75000"/>
                  </a:schemeClr>
                </a:solidFill>
              </a:defRPr>
            </a:lvl5pPr>
            <a:lvl6pPr marL="2488872" indent="0" algn="ctr">
              <a:buNone/>
              <a:defRPr>
                <a:solidFill>
                  <a:schemeClr val="tx1">
                    <a:tint val="75000"/>
                  </a:schemeClr>
                </a:solidFill>
              </a:defRPr>
            </a:lvl6pPr>
            <a:lvl7pPr marL="2986646" indent="0" algn="ctr">
              <a:buNone/>
              <a:defRPr>
                <a:solidFill>
                  <a:schemeClr val="tx1">
                    <a:tint val="75000"/>
                  </a:schemeClr>
                </a:solidFill>
              </a:defRPr>
            </a:lvl7pPr>
            <a:lvl8pPr marL="3484420" indent="0" algn="ctr">
              <a:buNone/>
              <a:defRPr>
                <a:solidFill>
                  <a:schemeClr val="tx1">
                    <a:tint val="75000"/>
                  </a:schemeClr>
                </a:solidFill>
              </a:defRPr>
            </a:lvl8pPr>
            <a:lvl9pPr marL="398219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AA1F6D-E3A4-42E3-A471-38D29215976A}" type="datetime1">
              <a:rPr kumimoji="1" lang="ja-JP" altLang="en-US" smtClean="0"/>
              <a:t>2022/12/5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DF48A6C-8FEF-49DF-BCB4-BCD12389FCF5}" type="datetime1">
              <a:rPr kumimoji="1" lang="ja-JP" altLang="en-US" smtClean="0"/>
              <a:t>2022/12/5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2"/>
            <a:ext cx="1620202" cy="881656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2" cy="881656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E9D445-1C91-4B98-9A61-54F517C3CDCA}" type="datetime1">
              <a:rPr kumimoji="1" lang="ja-JP" altLang="en-US" smtClean="0"/>
              <a:t>2022/12/5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D976AF7-18E3-4282-AF24-F0EA40D6C4CE}" type="datetime1">
              <a:rPr kumimoji="1" lang="ja-JP" altLang="en-US" smtClean="0"/>
              <a:t>2022/12/5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3" y="4379584"/>
            <a:ext cx="6120765" cy="2260351"/>
          </a:xfrm>
        </p:spPr>
        <p:txBody>
          <a:bodyPr anchor="b"/>
          <a:lstStyle>
            <a:lvl1pPr marL="0" indent="0">
              <a:buNone/>
              <a:defRPr sz="2200">
                <a:solidFill>
                  <a:schemeClr val="tx1">
                    <a:tint val="75000"/>
                  </a:schemeClr>
                </a:solidFill>
              </a:defRPr>
            </a:lvl1pPr>
            <a:lvl2pPr marL="497774" indent="0">
              <a:buNone/>
              <a:defRPr sz="2000">
                <a:solidFill>
                  <a:schemeClr val="tx1">
                    <a:tint val="75000"/>
                  </a:schemeClr>
                </a:solidFill>
              </a:defRPr>
            </a:lvl2pPr>
            <a:lvl3pPr marL="995549" indent="0">
              <a:buNone/>
              <a:defRPr sz="1700">
                <a:solidFill>
                  <a:schemeClr val="tx1">
                    <a:tint val="75000"/>
                  </a:schemeClr>
                </a:solidFill>
              </a:defRPr>
            </a:lvl3pPr>
            <a:lvl4pPr marL="1493323" indent="0">
              <a:buNone/>
              <a:defRPr sz="1500">
                <a:solidFill>
                  <a:schemeClr val="tx1">
                    <a:tint val="75000"/>
                  </a:schemeClr>
                </a:solidFill>
              </a:defRPr>
            </a:lvl4pPr>
            <a:lvl5pPr marL="1991097" indent="0">
              <a:buNone/>
              <a:defRPr sz="1500">
                <a:solidFill>
                  <a:schemeClr val="tx1">
                    <a:tint val="75000"/>
                  </a:schemeClr>
                </a:solidFill>
              </a:defRPr>
            </a:lvl5pPr>
            <a:lvl6pPr marL="2488872" indent="0">
              <a:buNone/>
              <a:defRPr sz="1500">
                <a:solidFill>
                  <a:schemeClr val="tx1">
                    <a:tint val="75000"/>
                  </a:schemeClr>
                </a:solidFill>
              </a:defRPr>
            </a:lvl6pPr>
            <a:lvl7pPr marL="2986646" indent="0">
              <a:buNone/>
              <a:defRPr sz="1500">
                <a:solidFill>
                  <a:schemeClr val="tx1">
                    <a:tint val="75000"/>
                  </a:schemeClr>
                </a:solidFill>
              </a:defRPr>
            </a:lvl7pPr>
            <a:lvl8pPr marL="3484420" indent="0">
              <a:buNone/>
              <a:defRPr sz="1500">
                <a:solidFill>
                  <a:schemeClr val="tx1">
                    <a:tint val="75000"/>
                  </a:schemeClr>
                </a:solidFill>
              </a:defRPr>
            </a:lvl8pPr>
            <a:lvl9pPr marL="3982194"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A640172-A6C9-463F-85E8-BFB8D3013D68}" type="datetime1">
              <a:rPr kumimoji="1" lang="ja-JP" altLang="en-US" smtClean="0"/>
              <a:t>2022/12/5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F52035-1842-48A5-8764-23FC7675C5AB}" type="datetime1">
              <a:rPr kumimoji="1" lang="ja-JP" altLang="en-US" smtClean="0"/>
              <a:t>2022/12/5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7" y="2312977"/>
            <a:ext cx="3181648" cy="963938"/>
          </a:xfrm>
        </p:spPr>
        <p:txBody>
          <a:bodyPr anchor="b"/>
          <a:lstStyle>
            <a:lvl1pPr marL="0" indent="0">
              <a:buNone/>
              <a:defRPr sz="2600" b="1"/>
            </a:lvl1pPr>
            <a:lvl2pPr marL="497774" indent="0">
              <a:buNone/>
              <a:defRPr sz="2200" b="1"/>
            </a:lvl2pPr>
            <a:lvl3pPr marL="995549" indent="0">
              <a:buNone/>
              <a:defRPr sz="2000" b="1"/>
            </a:lvl3pPr>
            <a:lvl4pPr marL="1493323" indent="0">
              <a:buNone/>
              <a:defRPr sz="1700" b="1"/>
            </a:lvl4pPr>
            <a:lvl5pPr marL="1991097" indent="0">
              <a:buNone/>
              <a:defRPr sz="1700" b="1"/>
            </a:lvl5pPr>
            <a:lvl6pPr marL="2488872" indent="0">
              <a:buNone/>
              <a:defRPr sz="1700" b="1"/>
            </a:lvl6pPr>
            <a:lvl7pPr marL="2986646" indent="0">
              <a:buNone/>
              <a:defRPr sz="1700" b="1"/>
            </a:lvl7pPr>
            <a:lvl8pPr marL="3484420" indent="0">
              <a:buNone/>
              <a:defRPr sz="1700" b="1"/>
            </a:lvl8pPr>
            <a:lvl9pPr marL="3982194"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7"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77"/>
            <a:ext cx="3182898" cy="963938"/>
          </a:xfrm>
        </p:spPr>
        <p:txBody>
          <a:bodyPr anchor="b"/>
          <a:lstStyle>
            <a:lvl1pPr marL="0" indent="0">
              <a:buNone/>
              <a:defRPr sz="2600" b="1"/>
            </a:lvl1pPr>
            <a:lvl2pPr marL="497774" indent="0">
              <a:buNone/>
              <a:defRPr sz="2200" b="1"/>
            </a:lvl2pPr>
            <a:lvl3pPr marL="995549" indent="0">
              <a:buNone/>
              <a:defRPr sz="2000" b="1"/>
            </a:lvl3pPr>
            <a:lvl4pPr marL="1493323" indent="0">
              <a:buNone/>
              <a:defRPr sz="1700" b="1"/>
            </a:lvl4pPr>
            <a:lvl5pPr marL="1991097" indent="0">
              <a:buNone/>
              <a:defRPr sz="1700" b="1"/>
            </a:lvl5pPr>
            <a:lvl6pPr marL="2488872" indent="0">
              <a:buNone/>
              <a:defRPr sz="1700" b="1"/>
            </a:lvl6pPr>
            <a:lvl7pPr marL="2986646" indent="0">
              <a:buNone/>
              <a:defRPr sz="1700" b="1"/>
            </a:lvl7pPr>
            <a:lvl8pPr marL="3484420" indent="0">
              <a:buNone/>
              <a:defRPr sz="1700" b="1"/>
            </a:lvl8pPr>
            <a:lvl9pPr marL="3982194"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C0C80F3-7FA7-413C-8B54-559476D77D86}" type="datetime1">
              <a:rPr kumimoji="1" lang="ja-JP" altLang="en-US" smtClean="0"/>
              <a:t>2022/12/5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610A8EB-BCFC-4258-8298-47B4578FC494}" type="datetime1">
              <a:rPr kumimoji="1" lang="ja-JP" altLang="en-US" smtClean="0"/>
              <a:t>2022/12/5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CDB7480-B5EB-423C-BA62-B500895A7414}" type="datetime1">
              <a:rPr kumimoji="1" lang="ja-JP" altLang="en-US" smtClean="0"/>
              <a:t>2022/12/5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11409"/>
            <a:ext cx="2369047" cy="1750877"/>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4" y="411411"/>
            <a:ext cx="4025504" cy="8818962"/>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9" y="2162285"/>
            <a:ext cx="2369047" cy="7068086"/>
          </a:xfrm>
        </p:spPr>
        <p:txBody>
          <a:bodyPr/>
          <a:lstStyle>
            <a:lvl1pPr marL="0" indent="0">
              <a:buNone/>
              <a:defRPr sz="1500"/>
            </a:lvl1pPr>
            <a:lvl2pPr marL="497774" indent="0">
              <a:buNone/>
              <a:defRPr sz="1300"/>
            </a:lvl2pPr>
            <a:lvl3pPr marL="995549" indent="0">
              <a:buNone/>
              <a:defRPr sz="1100"/>
            </a:lvl3pPr>
            <a:lvl4pPr marL="1493323" indent="0">
              <a:buNone/>
              <a:defRPr sz="1000"/>
            </a:lvl4pPr>
            <a:lvl5pPr marL="1991097" indent="0">
              <a:buNone/>
              <a:defRPr sz="1000"/>
            </a:lvl5pPr>
            <a:lvl6pPr marL="2488872" indent="0">
              <a:buNone/>
              <a:defRPr sz="1000"/>
            </a:lvl6pPr>
            <a:lvl7pPr marL="2986646" indent="0">
              <a:buNone/>
              <a:defRPr sz="1000"/>
            </a:lvl7pPr>
            <a:lvl8pPr marL="3484420" indent="0">
              <a:buNone/>
              <a:defRPr sz="1000"/>
            </a:lvl8pPr>
            <a:lvl9pPr marL="398219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9B6354-A2B4-47E1-87F7-CE522914A10B}" type="datetime1">
              <a:rPr kumimoji="1" lang="ja-JP" altLang="en-US" smtClean="0"/>
              <a:t>2022/12/5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497774" indent="0">
              <a:buNone/>
              <a:defRPr sz="3000"/>
            </a:lvl2pPr>
            <a:lvl3pPr marL="995549" indent="0">
              <a:buNone/>
              <a:defRPr sz="2600"/>
            </a:lvl3pPr>
            <a:lvl4pPr marL="1493323" indent="0">
              <a:buNone/>
              <a:defRPr sz="2200"/>
            </a:lvl4pPr>
            <a:lvl5pPr marL="1991097" indent="0">
              <a:buNone/>
              <a:defRPr sz="2200"/>
            </a:lvl5pPr>
            <a:lvl6pPr marL="2488872" indent="0">
              <a:buNone/>
              <a:defRPr sz="2200"/>
            </a:lvl6pPr>
            <a:lvl7pPr marL="2986646" indent="0">
              <a:buNone/>
              <a:defRPr sz="2200"/>
            </a:lvl7pPr>
            <a:lvl8pPr marL="3484420" indent="0">
              <a:buNone/>
              <a:defRPr sz="2200"/>
            </a:lvl8pPr>
            <a:lvl9pPr marL="3982194"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497774" indent="0">
              <a:buNone/>
              <a:defRPr sz="1300"/>
            </a:lvl2pPr>
            <a:lvl3pPr marL="995549" indent="0">
              <a:buNone/>
              <a:defRPr sz="1100"/>
            </a:lvl3pPr>
            <a:lvl4pPr marL="1493323" indent="0">
              <a:buNone/>
              <a:defRPr sz="1000"/>
            </a:lvl4pPr>
            <a:lvl5pPr marL="1991097" indent="0">
              <a:buNone/>
              <a:defRPr sz="1000"/>
            </a:lvl5pPr>
            <a:lvl6pPr marL="2488872" indent="0">
              <a:buNone/>
              <a:defRPr sz="1000"/>
            </a:lvl6pPr>
            <a:lvl7pPr marL="2986646" indent="0">
              <a:buNone/>
              <a:defRPr sz="1000"/>
            </a:lvl7pPr>
            <a:lvl8pPr marL="3484420" indent="0">
              <a:buNone/>
              <a:defRPr sz="1000"/>
            </a:lvl8pPr>
            <a:lvl9pPr marL="398219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BA54E8F-A83B-4C71-BC54-07F49A126731}" type="datetime1">
              <a:rPr kumimoji="1" lang="ja-JP" altLang="en-US" smtClean="0"/>
              <a:t>2022/12/5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2"/>
            <a:ext cx="6480810" cy="1722173"/>
          </a:xfrm>
          <a:prstGeom prst="rect">
            <a:avLst/>
          </a:prstGeom>
        </p:spPr>
        <p:txBody>
          <a:bodyPr vert="horz" lIns="99555" tIns="49777" rIns="99555" bIns="4977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44"/>
            <a:ext cx="6480810" cy="6819328"/>
          </a:xfrm>
          <a:prstGeom prst="rect">
            <a:avLst/>
          </a:prstGeom>
        </p:spPr>
        <p:txBody>
          <a:bodyPr vert="horz" lIns="99555" tIns="49777" rIns="99555" bIns="4977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99555" tIns="49777" rIns="99555" bIns="49777" rtlCol="0" anchor="ctr"/>
          <a:lstStyle>
            <a:lvl1pPr algn="l">
              <a:defRPr sz="1300">
                <a:solidFill>
                  <a:schemeClr val="tx1">
                    <a:tint val="75000"/>
                  </a:schemeClr>
                </a:solidFill>
              </a:defRPr>
            </a:lvl1pPr>
          </a:lstStyle>
          <a:p>
            <a:fld id="{E2E9583E-B272-460A-87C1-2EC62674B94A}" type="datetime1">
              <a:rPr kumimoji="1" lang="ja-JP" altLang="en-US" smtClean="0"/>
              <a:t>2022/12/5</a:t>
            </a:fld>
            <a:endParaRPr kumimoji="1" lang="ja-JP" altLang="en-US"/>
          </a:p>
        </p:txBody>
      </p:sp>
      <p:sp>
        <p:nvSpPr>
          <p:cNvPr id="5" name="フッター プレースホルダ 4"/>
          <p:cNvSpPr>
            <a:spLocks noGrp="1"/>
          </p:cNvSpPr>
          <p:nvPr>
            <p:ph type="ftr" sz="quarter" idx="3"/>
          </p:nvPr>
        </p:nvSpPr>
        <p:spPr>
          <a:xfrm>
            <a:off x="2460310" y="9577197"/>
            <a:ext cx="2280285" cy="550138"/>
          </a:xfrm>
          <a:prstGeom prst="rect">
            <a:avLst/>
          </a:prstGeom>
        </p:spPr>
        <p:txBody>
          <a:bodyPr vert="horz" lIns="99555" tIns="49777" rIns="99555" bIns="49777"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99555" tIns="49777" rIns="99555" bIns="49777" rtlCol="0" anchor="ctr"/>
          <a:lstStyle>
            <a:lvl1pPr algn="r">
              <a:defRPr sz="1300">
                <a:solidFill>
                  <a:schemeClr val="tx1">
                    <a:tint val="75000"/>
                  </a:schemeClr>
                </a:solidFill>
              </a:defRPr>
            </a:lvl1pPr>
          </a:lstStyle>
          <a:p>
            <a:fld id="{5257D7FA-C634-4D74-AC8F-65C7EB806FB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95549" rtl="0" eaLnBrk="1" latinLnBrk="0" hangingPunct="1">
        <a:spcBef>
          <a:spcPct val="0"/>
        </a:spcBef>
        <a:buNone/>
        <a:defRPr kumimoji="1" sz="4800" kern="1200">
          <a:solidFill>
            <a:schemeClr val="tx1"/>
          </a:solidFill>
          <a:latin typeface="+mj-lt"/>
          <a:ea typeface="+mj-ea"/>
          <a:cs typeface="+mj-cs"/>
        </a:defRPr>
      </a:lvl1pPr>
    </p:titleStyle>
    <p:bodyStyle>
      <a:lvl1pPr marL="373330" indent="-373330" algn="l" defTabSz="995549"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8883" indent="-311109" algn="l" defTabSz="995549"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44436" indent="-248888" algn="l" defTabSz="995549"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42210"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39985"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37759"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5534"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3308"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1082"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549" rtl="0" eaLnBrk="1" latinLnBrk="0" hangingPunct="1">
        <a:defRPr kumimoji="1" sz="2000" kern="1200">
          <a:solidFill>
            <a:schemeClr val="tx1"/>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mhlw.go.jp/content/11911500/000683360.pdf" TargetMode="External"/><Relationship Id="rId2" Type="http://schemas.openxmlformats.org/officeDocument/2006/relationships/hyperlink" Target="https://www.mhlw.go.jp/stf/seisakunitsuite/bunya/koyou_roudou/jinzaikaihatsu/kyouiku.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mhlw.go.jp/stf/seisakunitsuite/bunya/0000137393.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3"/>
          <p:cNvGrpSpPr/>
          <p:nvPr/>
        </p:nvGrpSpPr>
        <p:grpSpPr>
          <a:xfrm>
            <a:off x="-293620" y="-386513"/>
            <a:ext cx="8516524" cy="765611"/>
            <a:chOff x="-279639" y="-273202"/>
            <a:chExt cx="8110975" cy="733969"/>
          </a:xfrm>
          <a:solidFill>
            <a:schemeClr val="accent2"/>
          </a:solidFill>
        </p:grpSpPr>
        <p:grpSp>
          <p:nvGrpSpPr>
            <p:cNvPr id="6" name="Group 6"/>
            <p:cNvGrpSpPr>
              <a:grpSpLocks/>
            </p:cNvGrpSpPr>
            <p:nvPr/>
          </p:nvGrpSpPr>
          <p:grpSpPr bwMode="auto">
            <a:xfrm>
              <a:off x="-279639" y="-273202"/>
              <a:ext cx="8110975" cy="733969"/>
              <a:chOff x="-397" y="-397"/>
              <a:chExt cx="12700" cy="872"/>
            </a:xfrm>
            <a:grpFill/>
          </p:grpSpPr>
          <p:sp>
            <p:nvSpPr>
              <p:cNvPr id="8" name="AutoShape 7"/>
              <p:cNvSpPr>
                <a:spLocks noChangeArrowheads="1"/>
              </p:cNvSpPr>
              <p:nvPr/>
            </p:nvSpPr>
            <p:spPr bwMode="auto">
              <a:xfrm>
                <a:off x="-397" y="-397"/>
                <a:ext cx="1020" cy="872"/>
              </a:xfrm>
              <a:prstGeom prst="roundRect">
                <a:avLst>
                  <a:gd name="adj" fmla="val 50000"/>
                </a:avLst>
              </a:prstGeom>
              <a:solidFill>
                <a:schemeClr val="accent2">
                  <a:lumMod val="60000"/>
                  <a:lumOff val="40000"/>
                </a:schemeClr>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10" name="AutoShape 9"/>
              <p:cNvSpPr>
                <a:spLocks noChangeArrowheads="1"/>
              </p:cNvSpPr>
              <p:nvPr/>
            </p:nvSpPr>
            <p:spPr bwMode="auto">
              <a:xfrm>
                <a:off x="1418" y="-397"/>
                <a:ext cx="10885" cy="794"/>
              </a:xfrm>
              <a:prstGeom prst="roundRect">
                <a:avLst>
                  <a:gd name="adj" fmla="val 50000"/>
                </a:avLst>
              </a:prstGeom>
              <a:solidFill>
                <a:schemeClr val="accent2">
                  <a:lumMod val="60000"/>
                  <a:lumOff val="40000"/>
                </a:schemeClr>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grpSp>
        <p:pic>
          <p:nvPicPr>
            <p:cNvPr id="7" name="図 1"/>
            <p:cNvPicPr>
              <a:picLocks noChangeAspect="1" noChangeArrowheads="1"/>
            </p:cNvPicPr>
            <p:nvPr/>
          </p:nvPicPr>
          <p:blipFill>
            <a:blip r:embed="rId3" cstate="print"/>
            <a:srcRect/>
            <a:stretch>
              <a:fillRect/>
            </a:stretch>
          </p:blipFill>
          <p:spPr bwMode="auto">
            <a:xfrm>
              <a:off x="343934" y="-154670"/>
              <a:ext cx="576064" cy="564991"/>
            </a:xfrm>
            <a:prstGeom prst="rect">
              <a:avLst/>
            </a:prstGeom>
            <a:noFill/>
            <a:ln w="9525">
              <a:noFill/>
              <a:miter lim="800000"/>
              <a:headEnd/>
              <a:tailEnd/>
            </a:ln>
          </p:spPr>
        </p:pic>
      </p:grpSp>
      <p:sp>
        <p:nvSpPr>
          <p:cNvPr id="22" name="テキスト ボックス 21"/>
          <p:cNvSpPr txBox="1"/>
          <p:nvPr/>
        </p:nvSpPr>
        <p:spPr>
          <a:xfrm>
            <a:off x="227060" y="558007"/>
            <a:ext cx="6697203" cy="650972"/>
          </a:xfrm>
          <a:prstGeom prst="rect">
            <a:avLst/>
          </a:prstGeom>
          <a:noFill/>
        </p:spPr>
        <p:txBody>
          <a:bodyPr wrap="square" lIns="95624" tIns="47813" rIns="95624" bIns="47813" rtlCol="0">
            <a:noAutofit/>
          </a:bodyPr>
          <a:lstStyle/>
          <a:p>
            <a:r>
              <a:rPr lang="ja-JP" altLang="en-US" sz="1600" dirty="0" smtClean="0">
                <a:latin typeface="メイリオ" pitchFamily="50" charset="-128"/>
                <a:ea typeface="メイリオ" pitchFamily="50" charset="-128"/>
              </a:rPr>
              <a:t>有期契約労働者等の</a:t>
            </a:r>
            <a:r>
              <a:rPr lang="ja-JP" altLang="en-US" sz="1600" dirty="0">
                <a:latin typeface="メイリオ" pitchFamily="50" charset="-128"/>
                <a:ea typeface="メイリオ" pitchFamily="50" charset="-128"/>
              </a:rPr>
              <a:t>人材育成に取り組む事業主の</a:t>
            </a:r>
            <a:r>
              <a:rPr lang="ja-JP" altLang="en-US" sz="1600" dirty="0" smtClean="0">
                <a:latin typeface="メイリオ" pitchFamily="50" charset="-128"/>
                <a:ea typeface="メイリオ" pitchFamily="50" charset="-128"/>
              </a:rPr>
              <a:t>皆さまへ</a:t>
            </a:r>
            <a:endParaRPr lang="ja-JP" altLang="en-US" sz="1600" dirty="0">
              <a:latin typeface="メイリオ" pitchFamily="50" charset="-128"/>
              <a:ea typeface="メイリオ" pitchFamily="50" charset="-128"/>
            </a:endParaRPr>
          </a:p>
        </p:txBody>
      </p:sp>
      <p:sp>
        <p:nvSpPr>
          <p:cNvPr id="23" name="正方形/長方形 22"/>
          <p:cNvSpPr/>
          <p:nvPr/>
        </p:nvSpPr>
        <p:spPr>
          <a:xfrm>
            <a:off x="242220" y="1183433"/>
            <a:ext cx="6670123" cy="172064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7817" tIns="180000" rIns="87817" bIns="0" rtlCol="0" anchor="ctr">
            <a:spAutoFit/>
          </a:bodyPr>
          <a:lstStyle/>
          <a:p>
            <a:pPr algn="ctr">
              <a:lnSpc>
                <a:spcPts val="4000"/>
              </a:lnSpc>
            </a:pPr>
            <a:r>
              <a:rPr lang="zh-TW" altLang="en-US" sz="3200" b="1" dirty="0" smtClean="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人材</a:t>
            </a:r>
            <a:r>
              <a:rPr lang="zh-TW" altLang="en-US" sz="3200" b="1" dirty="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開発支援助</a:t>
            </a:r>
            <a:r>
              <a:rPr lang="zh-TW" altLang="en-US" sz="3200" b="1" dirty="0" smtClean="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成金</a:t>
            </a:r>
            <a:endParaRPr lang="en-US" altLang="zh-TW" sz="3200" b="1" dirty="0" smtClean="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0"/>
              </a:lnSpc>
            </a:pPr>
            <a:r>
              <a:rPr lang="ja-JP" altLang="en-US" sz="3200" b="1" dirty="0" smtClean="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（特別</a:t>
            </a:r>
            <a:r>
              <a:rPr lang="ja-JP" altLang="en-US" sz="3200" b="1" dirty="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育成訓練</a:t>
            </a:r>
            <a:r>
              <a:rPr lang="ja-JP" altLang="en-US" sz="3200" b="1" dirty="0" smtClean="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コース）</a:t>
            </a:r>
            <a:endParaRPr lang="en-US" altLang="zh-TW" sz="2800" b="1" dirty="0" smtClean="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0"/>
              </a:lnSpc>
            </a:pPr>
            <a:r>
              <a:rPr lang="ja-JP" altLang="en-US" sz="2800" b="1" dirty="0" smtClean="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のご案内（詳細版）</a:t>
            </a:r>
            <a:endParaRPr lang="ja-JP" altLang="en-US" sz="2800" b="1" dirty="0">
              <a:solidFill>
                <a:schemeClr val="accent4">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227060" y="3986717"/>
            <a:ext cx="6685283" cy="17814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7817" tIns="43909" rIns="87817" bIns="43909" rtlCol="0" anchor="t" anchorCtr="0">
            <a:spAutoFit/>
          </a:bodyPr>
          <a:lstStyle/>
          <a:p>
            <a:pPr>
              <a:lnSpc>
                <a:spcPts val="2200"/>
              </a:lnSpc>
            </a:pPr>
            <a:r>
              <a:rPr lang="ja-JP" altLang="en-US" sz="1600" dirty="0">
                <a:solidFill>
                  <a:schemeClr val="tx1"/>
                </a:solidFill>
                <a:latin typeface="メイリオ" pitchFamily="50" charset="-128"/>
                <a:ea typeface="メイリオ" pitchFamily="50" charset="-128"/>
                <a:cs typeface="メイリオ" panose="020B0604030504040204" pitchFamily="50" charset="-128"/>
              </a:rPr>
              <a:t>　</a:t>
            </a:r>
            <a:r>
              <a:rPr lang="ja-JP" altLang="ja-JP" sz="1600" dirty="0" smtClean="0">
                <a:solidFill>
                  <a:schemeClr val="tx1"/>
                </a:solidFill>
                <a:latin typeface="メイリオ" panose="020B0604030504040204" pitchFamily="50" charset="-128"/>
                <a:ea typeface="メイリオ" panose="020B0604030504040204" pitchFamily="50" charset="-128"/>
              </a:rPr>
              <a:t>人材</a:t>
            </a:r>
            <a:r>
              <a:rPr lang="ja-JP" altLang="ja-JP" sz="1600" dirty="0">
                <a:solidFill>
                  <a:schemeClr val="tx1"/>
                </a:solidFill>
                <a:latin typeface="メイリオ" panose="020B0604030504040204" pitchFamily="50" charset="-128"/>
                <a:ea typeface="メイリオ" panose="020B0604030504040204" pitchFamily="50" charset="-128"/>
              </a:rPr>
              <a:t>開発支援助成金（特別育成訓練コース）は、正社員経験の少ないパートやアルバイトなどの有期契約</a:t>
            </a:r>
            <a:r>
              <a:rPr lang="ja-JP" altLang="ja-JP" sz="1600" dirty="0" smtClean="0">
                <a:solidFill>
                  <a:schemeClr val="tx1"/>
                </a:solidFill>
                <a:latin typeface="メイリオ" panose="020B0604030504040204" pitchFamily="50" charset="-128"/>
                <a:ea typeface="メイリオ" panose="020B0604030504040204" pitchFamily="50" charset="-128"/>
              </a:rPr>
              <a:t>労働者</a:t>
            </a:r>
            <a:r>
              <a:rPr lang="ja-JP" altLang="en-US" sz="1600" dirty="0" smtClean="0">
                <a:solidFill>
                  <a:schemeClr val="tx1"/>
                </a:solidFill>
                <a:latin typeface="メイリオ" panose="020B0604030504040204" pitchFamily="50" charset="-128"/>
                <a:ea typeface="メイリオ" panose="020B0604030504040204" pitchFamily="50" charset="-128"/>
              </a:rPr>
              <a:t>等</a:t>
            </a:r>
            <a:r>
              <a:rPr lang="ja-JP" altLang="ja-JP" sz="1600" dirty="0" smtClean="0">
                <a:solidFill>
                  <a:schemeClr val="tx1"/>
                </a:solidFill>
                <a:latin typeface="メイリオ" panose="020B0604030504040204" pitchFamily="50" charset="-128"/>
                <a:ea typeface="メイリオ" panose="020B0604030504040204" pitchFamily="50" charset="-128"/>
              </a:rPr>
              <a:t>の</a:t>
            </a:r>
            <a:r>
              <a:rPr lang="ja-JP" altLang="ja-JP" sz="1600" dirty="0">
                <a:solidFill>
                  <a:schemeClr val="tx1"/>
                </a:solidFill>
                <a:latin typeface="メイリオ" panose="020B0604030504040204" pitchFamily="50" charset="-128"/>
                <a:ea typeface="メイリオ" panose="020B0604030504040204" pitchFamily="50" charset="-128"/>
              </a:rPr>
              <a:t>正社員転換又は処遇改善を目的として、事業主が、有期契約労働者に対して、計画に沿って訓練を実施した場合に、訓練経費や訓練期間中の賃金の一部等を助成する制度です。</a:t>
            </a:r>
          </a:p>
          <a:p>
            <a:pPr>
              <a:lnSpc>
                <a:spcPts val="2200"/>
              </a:lnSpc>
            </a:pPr>
            <a:endParaRPr lang="en-US" altLang="ja-JP" sz="700" dirty="0" smtClean="0">
              <a:solidFill>
                <a:schemeClr val="tx1"/>
              </a:solidFill>
              <a:latin typeface="メイリオ" pitchFamily="50" charset="-128"/>
              <a:ea typeface="メイリオ" pitchFamily="50" charset="-128"/>
              <a:cs typeface="メイリオ" panose="020B0604030504040204" pitchFamily="50" charset="-128"/>
            </a:endParaRPr>
          </a:p>
        </p:txBody>
      </p:sp>
      <p:grpSp>
        <p:nvGrpSpPr>
          <p:cNvPr id="30" name="グループ化 29"/>
          <p:cNvGrpSpPr/>
          <p:nvPr/>
        </p:nvGrpSpPr>
        <p:grpSpPr>
          <a:xfrm>
            <a:off x="-1022723" y="9312624"/>
            <a:ext cx="10081120" cy="1182487"/>
            <a:chOff x="-23609" y="248156"/>
            <a:chExt cx="6858000" cy="1182487"/>
          </a:xfrm>
          <a:solidFill>
            <a:srgbClr val="FFA289"/>
          </a:solidFill>
        </p:grpSpPr>
        <p:sp>
          <p:nvSpPr>
            <p:cNvPr id="32" name="正方形/長方形 31"/>
            <p:cNvSpPr/>
            <p:nvPr/>
          </p:nvSpPr>
          <p:spPr>
            <a:xfrm>
              <a:off x="-23609" y="248156"/>
              <a:ext cx="6858000" cy="1182487"/>
            </a:xfrm>
            <a:prstGeom prst="rect">
              <a:avLst/>
            </a:prstGeom>
            <a:grp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pic>
          <p:nvPicPr>
            <p:cNvPr id="38" name="Picture 2" descr="https://upload.wikimedia.org/wikipedia/ja/6/60/Qr_cod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543" y="350523"/>
              <a:ext cx="578530" cy="715513"/>
            </a:xfrm>
            <a:prstGeom prst="rect">
              <a:avLst/>
            </a:prstGeom>
            <a:solidFill>
              <a:schemeClr val="accent1">
                <a:lumMod val="40000"/>
                <a:lumOff val="60000"/>
              </a:schemeClr>
            </a:solidFill>
            <a:extLst/>
          </p:spPr>
        </p:pic>
        <p:sp>
          <p:nvSpPr>
            <p:cNvPr id="39" name="正方形/長方形 38"/>
            <p:cNvSpPr/>
            <p:nvPr/>
          </p:nvSpPr>
          <p:spPr>
            <a:xfrm>
              <a:off x="1455936" y="809713"/>
              <a:ext cx="1516622" cy="239635"/>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人材開発支援助成金　厚生労働省</a:t>
              </a:r>
              <a:endParaRPr kumimoji="1" lang="ja-JP" altLang="en-US" sz="900" dirty="0">
                <a:solidFill>
                  <a:schemeClr val="tx1"/>
                </a:solidFill>
              </a:endParaRPr>
            </a:p>
          </p:txBody>
        </p:sp>
        <p:sp>
          <p:nvSpPr>
            <p:cNvPr id="40" name="角丸四角形 39"/>
            <p:cNvSpPr/>
            <p:nvPr/>
          </p:nvSpPr>
          <p:spPr>
            <a:xfrm>
              <a:off x="3086232" y="826401"/>
              <a:ext cx="427103" cy="222947"/>
            </a:xfrm>
            <a:prstGeom prst="round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検索</a:t>
              </a:r>
              <a:endParaRPr kumimoji="1" lang="ja-JP" altLang="en-US" sz="900" dirty="0">
                <a:solidFill>
                  <a:schemeClr val="tx1"/>
                </a:solidFill>
              </a:endParaRPr>
            </a:p>
          </p:txBody>
        </p:sp>
        <p:sp>
          <p:nvSpPr>
            <p:cNvPr id="41" name="テキスト ボックス 40"/>
            <p:cNvSpPr txBox="1"/>
            <p:nvPr/>
          </p:nvSpPr>
          <p:spPr>
            <a:xfrm>
              <a:off x="1356270" y="578881"/>
              <a:ext cx="2668444" cy="230832"/>
            </a:xfrm>
            <a:prstGeom prst="rect">
              <a:avLst/>
            </a:prstGeom>
            <a:grpFill/>
          </p:spPr>
          <p:txBody>
            <a:bodyPr wrap="square" rtlCol="0">
              <a:spAutoFit/>
            </a:bodyPr>
            <a:lstStyle/>
            <a:p>
              <a:r>
                <a:rPr kumimoji="1" lang="ja-JP" altLang="en-US" sz="900" dirty="0" smtClean="0"/>
                <a:t>詳しくは、厚生労働省または都道府県</a:t>
              </a:r>
              <a:r>
                <a:rPr lang="ja-JP" altLang="en-US" sz="900" dirty="0" smtClean="0"/>
                <a:t>労働局</a:t>
              </a:r>
              <a:r>
                <a:rPr lang="ja-JP" altLang="en-US" sz="900" dirty="0"/>
                <a:t>の</a:t>
              </a:r>
              <a:r>
                <a:rPr kumimoji="1" lang="ja-JP" altLang="en-US" sz="900" dirty="0" smtClean="0"/>
                <a:t>ホームページをご覧ください。</a:t>
              </a:r>
              <a:endParaRPr kumimoji="1" lang="ja-JP" altLang="en-US" sz="900" dirty="0"/>
            </a:p>
          </p:txBody>
        </p:sp>
      </p:grpSp>
      <p:pic>
        <p:nvPicPr>
          <p:cNvPr id="1027" name="Picture 3" descr="C:\Users\NKAMX\Desktop\qrsm_imag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7060" y="9504991"/>
            <a:ext cx="535512" cy="535512"/>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 1"/>
          <p:cNvSpPr/>
          <p:nvPr/>
        </p:nvSpPr>
        <p:spPr>
          <a:xfrm>
            <a:off x="345372" y="3373787"/>
            <a:ext cx="905810" cy="460584"/>
          </a:xfrm>
          <a:prstGeom prst="roundRect">
            <a:avLst/>
          </a:prstGeom>
          <a:solidFill>
            <a:schemeClr val="accent2">
              <a:lumMod val="40000"/>
              <a:lumOff val="60000"/>
            </a:schemeClr>
          </a:solidFill>
          <a:ln w="57150">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wrap="square" lIns="100191" tIns="118336" rIns="100191" bIns="50095" rtlCol="0" anchor="ctr">
            <a:spAutoFit/>
          </a:bodyPr>
          <a:lstStyle/>
          <a:p>
            <a:pPr algn="ctr"/>
            <a:r>
              <a:rPr kumimoji="1" lang="ja-JP" altLang="en-US" sz="1600" b="1" dirty="0" smtClean="0">
                <a:solidFill>
                  <a:schemeClr val="tx1"/>
                </a:solidFill>
                <a:latin typeface="メイリオ" pitchFamily="50" charset="-128"/>
                <a:ea typeface="メイリオ" pitchFamily="50" charset="-128"/>
              </a:rPr>
              <a:t>概要</a:t>
            </a:r>
          </a:p>
        </p:txBody>
      </p:sp>
      <p:graphicFrame>
        <p:nvGraphicFramePr>
          <p:cNvPr id="4" name="表 3"/>
          <p:cNvGraphicFramePr>
            <a:graphicFrameLocks noGrp="1"/>
          </p:cNvGraphicFramePr>
          <p:nvPr>
            <p:extLst>
              <p:ext uri="{D42A27DB-BD31-4B8C-83A1-F6EECF244321}">
                <p14:modId xmlns:p14="http://schemas.microsoft.com/office/powerpoint/2010/main" val="3493866834"/>
              </p:ext>
            </p:extLst>
          </p:nvPr>
        </p:nvGraphicFramePr>
        <p:xfrm>
          <a:off x="390384" y="5634571"/>
          <a:ext cx="6337163" cy="3566160"/>
        </p:xfrm>
        <a:graphic>
          <a:graphicData uri="http://schemas.openxmlformats.org/drawingml/2006/table">
            <a:tbl>
              <a:tblPr firstRow="1" bandRow="1">
                <a:tableStyleId>{ED083AE6-46FA-4A59-8FB0-9F97EB10719F}</a:tableStyleId>
              </a:tblPr>
              <a:tblGrid>
                <a:gridCol w="4964192">
                  <a:extLst>
                    <a:ext uri="{9D8B030D-6E8A-4147-A177-3AD203B41FA5}">
                      <a16:colId xmlns:a16="http://schemas.microsoft.com/office/drawing/2014/main" val="20000"/>
                    </a:ext>
                  </a:extLst>
                </a:gridCol>
                <a:gridCol w="1372971">
                  <a:extLst>
                    <a:ext uri="{9D8B030D-6E8A-4147-A177-3AD203B41FA5}">
                      <a16:colId xmlns:a16="http://schemas.microsoft.com/office/drawing/2014/main" val="20001"/>
                    </a:ext>
                  </a:extLst>
                </a:gridCol>
              </a:tblGrid>
              <a:tr h="346878">
                <a:tc>
                  <a:txBody>
                    <a:bodyPr/>
                    <a:lstStyle/>
                    <a:p>
                      <a:r>
                        <a:rPr kumimoji="1" lang="ja-JP" altLang="en-US" b="0" dirty="0" smtClean="0">
                          <a:latin typeface="メイリオ" panose="020B0604030504040204" pitchFamily="50" charset="-128"/>
                          <a:ea typeface="メイリオ" panose="020B0604030504040204" pitchFamily="50" charset="-128"/>
                        </a:rPr>
                        <a:t>特定訓練コース</a:t>
                      </a:r>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lnB w="19050" cap="flat" cmpd="sng" algn="ctr">
                      <a:solidFill>
                        <a:schemeClr val="accent4">
                          <a:lumMod val="60000"/>
                          <a:lumOff val="40000"/>
                        </a:schemeClr>
                      </a:solidFill>
                      <a:prstDash val="solid"/>
                      <a:round/>
                      <a:headEnd type="none" w="med" len="med"/>
                      <a:tailEnd type="none" w="med" len="med"/>
                    </a:lnB>
                  </a:tcPr>
                </a:tc>
                <a:tc>
                  <a:txBody>
                    <a:bodyPr/>
                    <a:lstStyle/>
                    <a:p>
                      <a:pPr algn="ctr"/>
                      <a:r>
                        <a:rPr kumimoji="1" lang="ja-JP" altLang="en-US" b="0" dirty="0" smtClean="0">
                          <a:latin typeface="メイリオ" panose="020B0604030504040204" pitchFamily="50" charset="-128"/>
                          <a:ea typeface="メイリオ" panose="020B0604030504040204" pitchFamily="50" charset="-128"/>
                        </a:rPr>
                        <a:t>－</a:t>
                      </a:r>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lnB w="19050" cap="flat" cmpd="sng" algn="ctr">
                      <a:solidFill>
                        <a:schemeClr val="accent4">
                          <a:lumMod val="60000"/>
                          <a:lumOff val="40000"/>
                        </a:schemeClr>
                      </a:solidFill>
                      <a:prstDash val="solid"/>
                      <a:round/>
                      <a:headEnd type="none" w="med" len="med"/>
                      <a:tailEnd type="none" w="med" len="med"/>
                    </a:lnB>
                  </a:tcPr>
                </a:tc>
                <a:extLst>
                  <a:ext uri="{0D108BD9-81ED-4DB2-BD59-A6C34878D82A}">
                    <a16:rowId xmlns:a16="http://schemas.microsoft.com/office/drawing/2014/main" val="10000"/>
                  </a:ext>
                </a:extLst>
              </a:tr>
              <a:tr h="367092">
                <a:tc>
                  <a:txBody>
                    <a:bodyPr/>
                    <a:lstStyle/>
                    <a:p>
                      <a:r>
                        <a:rPr kumimoji="1" lang="ja-JP" altLang="en-US" dirty="0" smtClean="0">
                          <a:latin typeface="メイリオ" panose="020B0604030504040204" pitchFamily="50" charset="-128"/>
                          <a:ea typeface="メイリオ" panose="020B0604030504040204" pitchFamily="50" charset="-128"/>
                        </a:rPr>
                        <a:t>一般訓練コース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lnT w="19050" cap="flat" cmpd="sng" algn="ctr">
                      <a:solidFill>
                        <a:schemeClr val="accent4">
                          <a:lumMod val="60000"/>
                          <a:lumOff val="40000"/>
                        </a:schemeClr>
                      </a:solidFill>
                      <a:prstDash val="solid"/>
                      <a:round/>
                      <a:headEnd type="none" w="med" len="med"/>
                      <a:tailEnd type="none" w="med" len="med"/>
                    </a:lnT>
                  </a:tcP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lnT w="19050" cap="flat" cmpd="sng" algn="ctr">
                      <a:solidFill>
                        <a:schemeClr val="accent4">
                          <a:lumMod val="60000"/>
                          <a:lumOff val="40000"/>
                        </a:schemeClr>
                      </a:solidFill>
                      <a:prstDash val="solid"/>
                      <a:round/>
                      <a:headEnd type="none" w="med" len="med"/>
                      <a:tailEnd type="none" w="med" len="med"/>
                    </a:lnT>
                  </a:tcPr>
                </a:tc>
                <a:extLst>
                  <a:ext uri="{0D108BD9-81ED-4DB2-BD59-A6C34878D82A}">
                    <a16:rowId xmlns:a16="http://schemas.microsoft.com/office/drawing/2014/main" val="10001"/>
                  </a:ext>
                </a:extLst>
              </a:tr>
              <a:tr h="367092">
                <a:tc>
                  <a:txBody>
                    <a:bodyPr/>
                    <a:lstStyle/>
                    <a:p>
                      <a:r>
                        <a:rPr kumimoji="1" lang="ja-JP" altLang="en-US" dirty="0" smtClean="0">
                          <a:latin typeface="メイリオ" panose="020B0604030504040204" pitchFamily="50" charset="-128"/>
                          <a:ea typeface="メイリオ" panose="020B0604030504040204" pitchFamily="50" charset="-128"/>
                        </a:rPr>
                        <a:t>教育訓練休暇等付与コース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r h="367092">
                <a:tc>
                  <a:txBody>
                    <a:bodyPr/>
                    <a:lstStyle/>
                    <a:p>
                      <a:r>
                        <a:rPr kumimoji="1" lang="ja-JP" altLang="en-US" b="1" dirty="0" smtClean="0">
                          <a:latin typeface="メイリオ" panose="020B0604030504040204" pitchFamily="50" charset="-128"/>
                          <a:ea typeface="メイリオ" panose="020B0604030504040204" pitchFamily="50" charset="-128"/>
                        </a:rPr>
                        <a:t>特別育成訓練コース</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3"/>
                  </a:ext>
                </a:extLst>
              </a:tr>
              <a:tr h="367092">
                <a:tc>
                  <a:txBody>
                    <a:bodyPr/>
                    <a:lstStyle/>
                    <a:p>
                      <a:r>
                        <a:rPr kumimoji="1" lang="ja-JP" altLang="en-US" dirty="0" smtClean="0">
                          <a:latin typeface="メイリオ" panose="020B0604030504040204" pitchFamily="50" charset="-128"/>
                          <a:ea typeface="メイリオ" panose="020B0604030504040204" pitchFamily="50" charset="-128"/>
                        </a:rPr>
                        <a:t>建設労働者認定訓練コース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4"/>
                  </a:ext>
                </a:extLst>
              </a:tr>
              <a:tr h="367092">
                <a:tc>
                  <a:txBody>
                    <a:bodyPr/>
                    <a:lstStyle/>
                    <a:p>
                      <a:r>
                        <a:rPr kumimoji="1" lang="ja-JP" altLang="en-US" dirty="0" smtClean="0">
                          <a:latin typeface="メイリオ" panose="020B0604030504040204" pitchFamily="50" charset="-128"/>
                          <a:ea typeface="メイリオ" panose="020B0604030504040204" pitchFamily="50" charset="-128"/>
                        </a:rPr>
                        <a:t>建設労働者技能実習コース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5"/>
                  </a:ext>
                </a:extLst>
              </a:tr>
              <a:tr h="367092">
                <a:tc>
                  <a:txBody>
                    <a:bodyPr/>
                    <a:lstStyle/>
                    <a:p>
                      <a:r>
                        <a:rPr kumimoji="1" lang="ja-JP" altLang="en-US" dirty="0" smtClean="0">
                          <a:latin typeface="メイリオ" panose="020B0604030504040204" pitchFamily="50" charset="-128"/>
                          <a:ea typeface="メイリオ" panose="020B0604030504040204" pitchFamily="50" charset="-128"/>
                        </a:rPr>
                        <a:t>障害者職業能力開発コース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6"/>
                  </a:ext>
                </a:extLst>
              </a:tr>
              <a:tr h="367092">
                <a:tc>
                  <a:txBody>
                    <a:bodyPr/>
                    <a:lstStyle/>
                    <a:p>
                      <a:r>
                        <a:rPr kumimoji="1" lang="ja-JP" altLang="en-US" dirty="0" smtClean="0">
                          <a:latin typeface="メイリオ" panose="020B0604030504040204" pitchFamily="50" charset="-128"/>
                          <a:ea typeface="メイリオ" panose="020B0604030504040204" pitchFamily="50" charset="-128"/>
                        </a:rPr>
                        <a:t>人への投資促進コース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293555726"/>
                  </a:ext>
                </a:extLst>
              </a:tr>
              <a:tr h="367092">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事業展開等リスキリング支援コース</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2884695551"/>
                  </a:ext>
                </a:extLst>
              </a:tr>
            </a:tbl>
          </a:graphicData>
        </a:graphic>
      </p:graphicFrame>
      <p:sp>
        <p:nvSpPr>
          <p:cNvPr id="25" name="テキスト ボックス 24"/>
          <p:cNvSpPr txBox="1"/>
          <p:nvPr/>
        </p:nvSpPr>
        <p:spPr>
          <a:xfrm>
            <a:off x="5760690" y="10081922"/>
            <a:ext cx="1316386" cy="230832"/>
          </a:xfrm>
          <a:prstGeom prst="rect">
            <a:avLst/>
          </a:prstGeom>
          <a:noFill/>
          <a:ln>
            <a:noFill/>
          </a:ln>
        </p:spPr>
        <p:txBody>
          <a:bodyPr wrap="none" rtlCol="0">
            <a:spAutoFit/>
          </a:bodyPr>
          <a:lstStyle/>
          <a:p>
            <a:pPr fontAlgn="base">
              <a:spcBef>
                <a:spcPct val="0"/>
              </a:spcBef>
              <a:spcAft>
                <a:spcPct val="0"/>
              </a:spcAft>
            </a:pPr>
            <a:r>
              <a:rPr lang="ja-JP" altLang="en-US" sz="900" dirty="0">
                <a:latin typeface="HG丸ｺﾞｼｯｸM-PRO" pitchFamily="50" charset="-128"/>
                <a:ea typeface="HG丸ｺﾞｼｯｸM-PRO" pitchFamily="50" charset="-128"/>
              </a:rPr>
              <a:t>Ｐ</a:t>
            </a:r>
            <a:r>
              <a:rPr lang="en-US" altLang="ja-JP" sz="900" dirty="0" smtClean="0">
                <a:latin typeface="HG丸ｺﾞｼｯｸM-PRO" pitchFamily="50" charset="-128"/>
                <a:ea typeface="HG丸ｺﾞｼｯｸM-PRO" pitchFamily="50" charset="-128"/>
              </a:rPr>
              <a:t>L041205</a:t>
            </a:r>
            <a:r>
              <a:rPr lang="ja-JP" altLang="en-US" sz="900" dirty="0" smtClean="0">
                <a:latin typeface="HG丸ｺﾞｼｯｸM-PRO" pitchFamily="50" charset="-128"/>
                <a:ea typeface="HG丸ｺﾞｼｯｸM-PRO" pitchFamily="50" charset="-128"/>
              </a:rPr>
              <a:t>開企</a:t>
            </a:r>
            <a:r>
              <a:rPr lang="en-US" altLang="ja-JP" sz="900" smtClean="0">
                <a:latin typeface="HG丸ｺﾞｼｯｸM-PRO" pitchFamily="50" charset="-128"/>
                <a:ea typeface="HG丸ｺﾞｼｯｸM-PRO" pitchFamily="50" charset="-128"/>
              </a:rPr>
              <a:t>01</a:t>
            </a:r>
            <a:endParaRPr kumimoji="1" lang="ja-JP" altLang="en-US" sz="900" dirty="0" smtClean="0">
              <a:latin typeface="HG丸ｺﾞｼｯｸM-PRO" pitchFamily="50" charset="-128"/>
              <a:ea typeface="HG丸ｺﾞｼｯｸM-PRO" pitchFamily="50" charset="-128"/>
            </a:endParaRPr>
          </a:p>
        </p:txBody>
      </p:sp>
      <p:pic>
        <p:nvPicPr>
          <p:cNvPr id="24" name="図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94668" y="9311787"/>
            <a:ext cx="1944216" cy="638253"/>
          </a:xfrm>
          <a:prstGeom prst="rect">
            <a:avLst/>
          </a:prstGeom>
        </p:spPr>
      </p:pic>
      <p:sp>
        <p:nvSpPr>
          <p:cNvPr id="26" name="Text Box 42"/>
          <p:cNvSpPr txBox="1">
            <a:spLocks noChangeArrowheads="1"/>
          </p:cNvSpPr>
          <p:nvPr/>
        </p:nvSpPr>
        <p:spPr bwMode="auto">
          <a:xfrm>
            <a:off x="3862596" y="9829509"/>
            <a:ext cx="4457948" cy="265562"/>
          </a:xfrm>
          <a:prstGeom prst="rect">
            <a:avLst/>
          </a:prstGeom>
          <a:noFill/>
          <a:ln w="9525">
            <a:noFill/>
            <a:miter lim="800000"/>
            <a:headEnd/>
            <a:tailEnd/>
          </a:ln>
        </p:spPr>
        <p:txBody>
          <a:bodyPr wrap="square" lIns="37541" tIns="47677" rIns="37541" bIns="47677">
            <a:spAutoFit/>
          </a:bodyPr>
          <a:lstStyle/>
          <a:p>
            <a:pPr algn="ctr">
              <a:defRPr/>
            </a:pPr>
            <a:r>
              <a:rPr lang="ja-JP" altLang="en-US" sz="1100" b="1" spc="-21" dirty="0" smtClean="0">
                <a:solidFill>
                  <a:prstClr val="black"/>
                </a:solidFill>
                <a:latin typeface="HG丸ｺﾞｼｯｸM-PRO" pitchFamily="50" charset="-128"/>
                <a:ea typeface="HG丸ｺﾞｼｯｸM-PRO" pitchFamily="50" charset="-128"/>
              </a:rPr>
              <a:t>都道府県</a:t>
            </a:r>
            <a:r>
              <a:rPr lang="ja-JP" altLang="en-US" sz="1100" b="1" spc="-21" dirty="0">
                <a:solidFill>
                  <a:prstClr val="black"/>
                </a:solidFill>
                <a:latin typeface="HG丸ｺﾞｼｯｸM-PRO" pitchFamily="50" charset="-128"/>
                <a:ea typeface="HG丸ｺﾞｼｯｸM-PRO" pitchFamily="50" charset="-128"/>
              </a:rPr>
              <a:t>労働局・ハローワーク</a:t>
            </a:r>
          </a:p>
        </p:txBody>
      </p:sp>
      <p:sp>
        <p:nvSpPr>
          <p:cNvPr id="3" name="正方形/長方形 2"/>
          <p:cNvSpPr/>
          <p:nvPr/>
        </p:nvSpPr>
        <p:spPr>
          <a:xfrm>
            <a:off x="8320544" y="6856318"/>
            <a:ext cx="4352914" cy="1368152"/>
          </a:xfrm>
          <a:prstGeom prst="rect">
            <a:avLst/>
          </a:prstGeom>
          <a:solidFill>
            <a:srgbClr val="C9B5E8"/>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kumimoji="1" lang="ja-JP" altLang="en-US" sz="1600" b="1" dirty="0" smtClean="0">
                <a:solidFill>
                  <a:srgbClr val="FF0000"/>
                </a:solidFill>
                <a:latin typeface="メイリオ" pitchFamily="50" charset="-128"/>
                <a:ea typeface="メイリオ" pitchFamily="50" charset="-128"/>
                <a:cs typeface="メイリオ" pitchFamily="50" charset="-128"/>
              </a:rPr>
              <a:t>（備忘）発番を最後に入れる</a:t>
            </a:r>
            <a:endParaRPr kumimoji="1" lang="ja-JP" altLang="en-US" sz="1600" b="1" dirty="0">
              <a:solidFill>
                <a:srgbClr val="FF0000"/>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159216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175" y="0"/>
            <a:ext cx="6912768" cy="1044116"/>
          </a:xfrm>
          <a:prstGeom prst="rect">
            <a:avLst/>
          </a:prstGeom>
          <a:noFill/>
        </p:spPr>
        <p:txBody>
          <a:bodyPr wrap="square" rtlCol="0">
            <a:noAutofit/>
          </a:bodyPr>
          <a:lstStyle/>
          <a:p>
            <a:r>
              <a:rPr lang="ja-JP" altLang="en-US" sz="1400" b="1" dirty="0" smtClean="0">
                <a:solidFill>
                  <a:prstClr val="black"/>
                </a:solidFill>
                <a:latin typeface="HGPｺﾞｼｯｸM" panose="020B0600000000000000" pitchFamily="50" charset="-128"/>
                <a:ea typeface="HGPｺﾞｼｯｸM" panose="020B0600000000000000" pitchFamily="50" charset="-128"/>
              </a:rPr>
              <a:t>　 </a:t>
            </a:r>
            <a:r>
              <a:rPr lang="ja-JP" altLang="en-US" sz="14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育児休業中訓練の場合</a:t>
            </a:r>
            <a:endParaRPr lang="en-US" altLang="ja-JP" sz="14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400">
              <a:lnSpc>
                <a:spcPts val="600"/>
              </a:lnSpc>
              <a:defRPr/>
            </a:pPr>
            <a:endParaRPr lang="en-US" altLang="ja-JP" sz="1400" b="1" dirty="0">
              <a:solidFill>
                <a:prstClr val="black"/>
              </a:solidFill>
              <a:latin typeface="HGPｺﾞｼｯｸM" panose="020B0600000000000000" pitchFamily="50" charset="-128"/>
              <a:ea typeface="HGPｺﾞｼｯｸM" panose="020B0600000000000000" pitchFamily="50" charset="-128"/>
            </a:endParaRPr>
          </a:p>
          <a:p>
            <a:pPr marL="540000" lvl="1" indent="-285750">
              <a:lnSpc>
                <a:spcPts val="1600"/>
              </a:lnSpc>
              <a:buFont typeface="メイリオ" panose="020B0604030504040204" pitchFamily="50" charset="-128"/>
              <a:buChar char="⃝"/>
            </a:pPr>
            <a:r>
              <a:rPr lang="ja-JP" altLang="en-US" sz="1200" dirty="0" smtClean="0">
                <a:solidFill>
                  <a:prstClr val="black"/>
                </a:solidFill>
                <a:latin typeface="メイリオ" panose="020B0604030504040204" pitchFamily="50" charset="-128"/>
                <a:ea typeface="メイリオ" panose="020B0604030504040204" pitchFamily="50" charset="-128"/>
              </a:rPr>
              <a:t>一般職業訓練</a:t>
            </a:r>
            <a:r>
              <a:rPr lang="ja-JP" altLang="en-US" sz="1200" dirty="0">
                <a:solidFill>
                  <a:prstClr val="black"/>
                </a:solidFill>
                <a:latin typeface="メイリオ" panose="020B0604030504040204" pitchFamily="50" charset="-128"/>
                <a:ea typeface="メイリオ" panose="020B0604030504040204" pitchFamily="50" charset="-128"/>
              </a:rPr>
              <a:t>として</a:t>
            </a:r>
            <a:r>
              <a:rPr lang="ja-JP" altLang="en-US" sz="1200" dirty="0" smtClean="0">
                <a:solidFill>
                  <a:prstClr val="black"/>
                </a:solidFill>
                <a:latin typeface="メイリオ" panose="020B0604030504040204" pitchFamily="50" charset="-128"/>
                <a:ea typeface="メイリオ" panose="020B0604030504040204" pitchFamily="50" charset="-128"/>
              </a:rPr>
              <a:t>、労働者の自発的な申し出により</a:t>
            </a:r>
            <a:r>
              <a:rPr lang="ja-JP" altLang="en-US" sz="1200" u="sng" dirty="0" smtClean="0">
                <a:solidFill>
                  <a:prstClr val="black"/>
                </a:solidFill>
                <a:latin typeface="メイリオ" panose="020B0604030504040204" pitchFamily="50" charset="-128"/>
                <a:ea typeface="メイリオ" panose="020B0604030504040204" pitchFamily="50" charset="-128"/>
              </a:rPr>
              <a:t>育児休業期間中</a:t>
            </a:r>
            <a:r>
              <a:rPr lang="ja-JP" altLang="en-US" sz="1200" dirty="0" smtClean="0">
                <a:solidFill>
                  <a:prstClr val="black"/>
                </a:solidFill>
                <a:latin typeface="メイリオ" panose="020B0604030504040204" pitchFamily="50" charset="-128"/>
                <a:ea typeface="メイリオ" panose="020B0604030504040204" pitchFamily="50" charset="-128"/>
              </a:rPr>
              <a:t>に実施する職業訓練を行う場合、➀の</a:t>
            </a:r>
            <a:r>
              <a:rPr lang="en-US" altLang="ja-JP" sz="1200" dirty="0" smtClean="0">
                <a:solidFill>
                  <a:prstClr val="black"/>
                </a:solidFill>
                <a:latin typeface="メイリオ" panose="020B0604030504040204" pitchFamily="50" charset="-128"/>
                <a:ea typeface="メイリオ" panose="020B0604030504040204" pitchFamily="50" charset="-128"/>
              </a:rPr>
              <a:t>(2)</a:t>
            </a:r>
            <a:r>
              <a:rPr lang="ja-JP" altLang="en-US" sz="1200" dirty="0" smtClean="0">
                <a:solidFill>
                  <a:prstClr val="black"/>
                </a:solidFill>
                <a:latin typeface="メイリオ" panose="020B0604030504040204" pitchFamily="50" charset="-128"/>
                <a:ea typeface="メイリオ" panose="020B0604030504040204" pitchFamily="50" charset="-128"/>
              </a:rPr>
              <a:t>については、</a:t>
            </a:r>
            <a:r>
              <a:rPr lang="en-US" altLang="ja-JP" sz="1200" u="sng" dirty="0" smtClean="0">
                <a:solidFill>
                  <a:prstClr val="black"/>
                </a:solidFill>
                <a:latin typeface="メイリオ" panose="020B0604030504040204" pitchFamily="50" charset="-128"/>
                <a:ea typeface="メイリオ" panose="020B0604030504040204" pitchFamily="50" charset="-128"/>
              </a:rPr>
              <a:t>10</a:t>
            </a:r>
            <a:r>
              <a:rPr lang="ja-JP" altLang="en-US" sz="1200" u="sng" dirty="0" smtClean="0">
                <a:solidFill>
                  <a:prstClr val="black"/>
                </a:solidFill>
                <a:latin typeface="メイリオ" panose="020B0604030504040204" pitchFamily="50" charset="-128"/>
                <a:ea typeface="メイリオ" panose="020B0604030504040204" pitchFamily="50" charset="-128"/>
              </a:rPr>
              <a:t>時間以上</a:t>
            </a:r>
            <a:r>
              <a:rPr lang="ja-JP" altLang="en-US" sz="1200" dirty="0" smtClean="0">
                <a:solidFill>
                  <a:prstClr val="black"/>
                </a:solidFill>
                <a:latin typeface="メイリオ" panose="020B0604030504040204" pitchFamily="50" charset="-128"/>
                <a:ea typeface="メイリオ" panose="020B0604030504040204" pitchFamily="50" charset="-128"/>
              </a:rPr>
              <a:t>の訓練時間であることが要件となります。</a:t>
            </a:r>
            <a:endParaRPr lang="en-US" altLang="ja-JP" sz="1200" dirty="0">
              <a:solidFill>
                <a:prstClr val="black"/>
              </a:solidFill>
              <a:latin typeface="HGPｺﾞｼｯｸM" panose="020B0600000000000000" pitchFamily="50" charset="-128"/>
              <a:ea typeface="HGPｺﾞｼｯｸM" panose="020B0600000000000000" pitchFamily="50" charset="-128"/>
            </a:endParaRPr>
          </a:p>
          <a:p>
            <a:pPr marL="266700" indent="-266700"/>
            <a:endParaRPr lang="en-US" altLang="ja-JP" sz="1400" b="1" dirty="0" smtClean="0">
              <a:solidFill>
                <a:prstClr val="black"/>
              </a:solidFill>
              <a:latin typeface="HGPｺﾞｼｯｸM" panose="020B0600000000000000" pitchFamily="50" charset="-128"/>
              <a:ea typeface="HGPｺﾞｼｯｸM" panose="020B0600000000000000" pitchFamily="50" charset="-128"/>
            </a:endParaRPr>
          </a:p>
        </p:txBody>
      </p:sp>
      <p:sp>
        <p:nvSpPr>
          <p:cNvPr id="5" name="テキスト ボックス 4"/>
          <p:cNvSpPr txBox="1"/>
          <p:nvPr/>
        </p:nvSpPr>
        <p:spPr>
          <a:xfrm>
            <a:off x="-58175" y="782201"/>
            <a:ext cx="6947593" cy="2106234"/>
          </a:xfrm>
          <a:prstGeom prst="rect">
            <a:avLst/>
          </a:prstGeom>
          <a:noFill/>
        </p:spPr>
        <p:txBody>
          <a:bodyPr wrap="square" rtlCol="0">
            <a:noAutofit/>
          </a:bodyPr>
          <a:lstStyle/>
          <a:p>
            <a:r>
              <a:rPr lang="ja-JP" altLang="en-US" sz="1400" b="1" dirty="0" smtClean="0">
                <a:solidFill>
                  <a:prstClr val="black"/>
                </a:solidFill>
                <a:latin typeface="HGPｺﾞｼｯｸM" panose="020B0600000000000000" pitchFamily="50" charset="-128"/>
                <a:ea typeface="HGPｺﾞｼｯｸM" panose="020B0600000000000000" pitchFamily="50" charset="-128"/>
              </a:rPr>
              <a:t>　</a:t>
            </a:r>
            <a:r>
              <a:rPr lang="ja-JP" altLang="en-US" sz="14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中長期的</a:t>
            </a:r>
            <a:r>
              <a:rPr lang="ja-JP" altLang="en-US" sz="14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キャリア形成</a:t>
            </a:r>
            <a:r>
              <a:rPr lang="ja-JP" altLang="en-US" sz="14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訓練の場合</a:t>
            </a:r>
            <a:endParaRPr lang="en-US" altLang="ja-JP" sz="14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400">
              <a:lnSpc>
                <a:spcPts val="600"/>
              </a:lnSpc>
              <a:defRPr/>
            </a:pPr>
            <a:endParaRPr lang="en-US" altLang="ja-JP" sz="1400" b="1" dirty="0">
              <a:solidFill>
                <a:prstClr val="black"/>
              </a:solidFill>
              <a:latin typeface="HGPｺﾞｼｯｸM" panose="020B0600000000000000" pitchFamily="50" charset="-128"/>
              <a:ea typeface="HGPｺﾞｼｯｸM" panose="020B0600000000000000" pitchFamily="50" charset="-128"/>
            </a:endParaRPr>
          </a:p>
          <a:p>
            <a:pPr marL="540000" indent="-285750">
              <a:lnSpc>
                <a:spcPts val="1600"/>
              </a:lnSpc>
              <a:buFont typeface="メイリオ" panose="020B0604030504040204" pitchFamily="50" charset="-128"/>
              <a:buChar char="⃝"/>
            </a:pPr>
            <a:r>
              <a:rPr lang="ja-JP" altLang="en-US" sz="1200" dirty="0" smtClean="0">
                <a:solidFill>
                  <a:prstClr val="black"/>
                </a:solidFill>
                <a:latin typeface="メイリオ" panose="020B0604030504040204" pitchFamily="50" charset="-128"/>
                <a:ea typeface="メイリオ" panose="020B0604030504040204" pitchFamily="50" charset="-128"/>
              </a:rPr>
              <a:t>一般職業訓練として、専門実践教育</a:t>
            </a:r>
            <a:r>
              <a:rPr lang="ja-JP" altLang="en-US" sz="1200" dirty="0" smtClean="0">
                <a:latin typeface="メイリオ" panose="020B0604030504040204" pitchFamily="50" charset="-128"/>
                <a:ea typeface="メイリオ" panose="020B0604030504040204" pitchFamily="50" charset="-128"/>
              </a:rPr>
              <a:t>訓練及び特定一般教育訓練を活用</a:t>
            </a:r>
            <a:r>
              <a:rPr lang="ja-JP" altLang="en-US" sz="1200" dirty="0" smtClean="0">
                <a:solidFill>
                  <a:prstClr val="black"/>
                </a:solidFill>
                <a:latin typeface="メイリオ" panose="020B0604030504040204" pitchFamily="50" charset="-128"/>
                <a:ea typeface="メイリオ" panose="020B0604030504040204" pitchFamily="50" charset="-128"/>
              </a:rPr>
              <a:t>する職業訓練である場合</a:t>
            </a:r>
            <a:r>
              <a:rPr lang="ja-JP" altLang="en-US" sz="1200" dirty="0">
                <a:solidFill>
                  <a:prstClr val="black"/>
                </a:solidFill>
                <a:latin typeface="メイリオ" panose="020B0604030504040204" pitchFamily="50" charset="-128"/>
                <a:ea typeface="メイリオ" panose="020B0604030504040204" pitchFamily="50" charset="-128"/>
              </a:rPr>
              <a:t>には</a:t>
            </a:r>
            <a:r>
              <a:rPr lang="ja-JP" altLang="en-US" sz="1200" dirty="0" smtClean="0">
                <a:solidFill>
                  <a:prstClr val="black"/>
                </a:solidFill>
                <a:latin typeface="メイリオ" panose="020B0604030504040204" pitchFamily="50" charset="-128"/>
                <a:ea typeface="メイリオ" panose="020B0604030504040204" pitchFamily="50" charset="-128"/>
              </a:rPr>
              <a:t>、以下の点について一般職業訓練の要件と異なります</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254250">
              <a:lnSpc>
                <a:spcPts val="300"/>
              </a:lnSpc>
            </a:pPr>
            <a:r>
              <a:rPr lang="ja-JP" altLang="en-US" sz="1400" dirty="0" smtClean="0">
                <a:solidFill>
                  <a:prstClr val="black"/>
                </a:solidFill>
                <a:latin typeface="メイリオ" panose="020B0604030504040204" pitchFamily="50" charset="-128"/>
                <a:ea typeface="メイリオ" panose="020B0604030504040204" pitchFamily="50" charset="-128"/>
              </a:rPr>
              <a:t>　</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marL="749775" lvl="2" indent="-285750">
              <a:lnSpc>
                <a:spcPts val="1600"/>
              </a:lnSpc>
              <a:buFont typeface="Arial" panose="020B0604020202020204" pitchFamily="34" charset="0"/>
              <a:buChar char="•"/>
            </a:pPr>
            <a:r>
              <a:rPr lang="ja-JP" altLang="en-US" sz="1200" dirty="0" smtClean="0">
                <a:solidFill>
                  <a:prstClr val="black"/>
                </a:solidFill>
                <a:latin typeface="メイリオ" panose="020B0604030504040204" pitchFamily="50" charset="-128"/>
                <a:ea typeface="メイリオ" panose="020B0604030504040204" pitchFamily="50" charset="-128"/>
              </a:rPr>
              <a:t>➀の</a:t>
            </a:r>
            <a:r>
              <a:rPr lang="en-US" altLang="ja-JP" sz="1200" dirty="0" smtClean="0">
                <a:solidFill>
                  <a:prstClr val="black"/>
                </a:solidFill>
                <a:latin typeface="メイリオ" panose="020B0604030504040204" pitchFamily="50" charset="-128"/>
                <a:ea typeface="メイリオ" panose="020B0604030504040204" pitchFamily="50" charset="-128"/>
              </a:rPr>
              <a:t>(1)</a:t>
            </a:r>
            <a:r>
              <a:rPr lang="ja-JP" altLang="en-US" sz="1200" dirty="0" smtClean="0">
                <a:solidFill>
                  <a:prstClr val="black"/>
                </a:solidFill>
                <a:latin typeface="メイリオ" panose="020B0604030504040204" pitchFamily="50" charset="-128"/>
                <a:ea typeface="メイリオ" panose="020B0604030504040204" pitchFamily="50" charset="-128"/>
              </a:rPr>
              <a:t>に</a:t>
            </a:r>
            <a:r>
              <a:rPr lang="ja-JP" altLang="en-US" sz="1200" dirty="0">
                <a:solidFill>
                  <a:prstClr val="black"/>
                </a:solidFill>
                <a:latin typeface="メイリオ" panose="020B0604030504040204" pitchFamily="50" charset="-128"/>
                <a:ea typeface="メイリオ" panose="020B0604030504040204" pitchFamily="50" charset="-128"/>
              </a:rPr>
              <a:t>ついては</a:t>
            </a:r>
            <a:r>
              <a:rPr lang="ja-JP" altLang="en-US" sz="1200" dirty="0" smtClean="0">
                <a:solidFill>
                  <a:prstClr val="black"/>
                </a:solidFill>
                <a:latin typeface="メイリオ" panose="020B0604030504040204" pitchFamily="50" charset="-128"/>
                <a:ea typeface="メイリオ" panose="020B0604030504040204" pitchFamily="50" charset="-128"/>
              </a:rPr>
              <a:t>、専門実践教育</a:t>
            </a:r>
            <a:r>
              <a:rPr lang="ja-JP" altLang="en-US" sz="1200" dirty="0">
                <a:solidFill>
                  <a:prstClr val="black"/>
                </a:solidFill>
                <a:latin typeface="メイリオ" panose="020B0604030504040204" pitchFamily="50" charset="-128"/>
                <a:ea typeface="メイリオ" panose="020B0604030504040204" pitchFamily="50" charset="-128"/>
              </a:rPr>
              <a:t>訓練または特定一般教育訓練の指定講座で</a:t>
            </a:r>
            <a:r>
              <a:rPr lang="ja-JP" altLang="en-US" sz="1200" dirty="0" smtClean="0">
                <a:solidFill>
                  <a:prstClr val="black"/>
                </a:solidFill>
                <a:latin typeface="メイリオ" panose="020B0604030504040204" pitchFamily="50" charset="-128"/>
                <a:ea typeface="メイリオ" panose="020B0604030504040204" pitchFamily="50" charset="-128"/>
              </a:rPr>
              <a:t>あれば、実施期間は一年以内に限らない</a:t>
            </a:r>
            <a:endParaRPr lang="en-US" altLang="ja-JP" sz="1200" dirty="0">
              <a:solidFill>
                <a:prstClr val="black"/>
              </a:solidFill>
              <a:latin typeface="メイリオ" panose="020B0604030504040204" pitchFamily="50" charset="-128"/>
              <a:ea typeface="メイリオ" panose="020B0604030504040204" pitchFamily="50" charset="-128"/>
            </a:endParaRPr>
          </a:p>
          <a:p>
            <a:pPr marL="749775" lvl="2" indent="-285750">
              <a:lnSpc>
                <a:spcPts val="1600"/>
              </a:lnSpc>
              <a:buFont typeface="Arial" panose="020B0604020202020204" pitchFamily="34" charset="0"/>
              <a:buChar char="•"/>
            </a:pPr>
            <a:r>
              <a:rPr lang="ja-JP" altLang="en-US" sz="1200" dirty="0" smtClean="0">
                <a:solidFill>
                  <a:prstClr val="black"/>
                </a:solidFill>
                <a:latin typeface="メイリオ" panose="020B0604030504040204" pitchFamily="50" charset="-128"/>
                <a:ea typeface="メイリオ" panose="020B0604030504040204" pitchFamily="50" charset="-128"/>
              </a:rPr>
              <a:t>➀の</a:t>
            </a:r>
            <a:r>
              <a:rPr lang="en-US" altLang="ja-JP" sz="1200" dirty="0" smtClean="0">
                <a:solidFill>
                  <a:prstClr val="black"/>
                </a:solidFill>
                <a:latin typeface="メイリオ" panose="020B0604030504040204" pitchFamily="50" charset="-128"/>
                <a:ea typeface="メイリオ" panose="020B0604030504040204" pitchFamily="50" charset="-128"/>
              </a:rPr>
              <a:t>(3)</a:t>
            </a:r>
            <a:r>
              <a:rPr lang="ja-JP" altLang="en-US" sz="1200" dirty="0">
                <a:solidFill>
                  <a:prstClr val="black"/>
                </a:solidFill>
                <a:latin typeface="メイリオ" panose="020B0604030504040204" pitchFamily="50" charset="-128"/>
                <a:ea typeface="メイリオ" panose="020B0604030504040204" pitchFamily="50" charset="-128"/>
              </a:rPr>
              <a:t>については</a:t>
            </a:r>
            <a:r>
              <a:rPr lang="ja-JP" altLang="en-US" sz="1200" dirty="0" smtClean="0">
                <a:solidFill>
                  <a:prstClr val="black"/>
                </a:solidFill>
                <a:latin typeface="メイリオ" panose="020B0604030504040204" pitchFamily="50" charset="-128"/>
                <a:ea typeface="メイリオ" panose="020B0604030504040204" pitchFamily="50" charset="-128"/>
              </a:rPr>
              <a:t>、専門実践教育</a:t>
            </a:r>
            <a:r>
              <a:rPr lang="ja-JP" altLang="en-US" sz="1200" dirty="0">
                <a:solidFill>
                  <a:prstClr val="black"/>
                </a:solidFill>
                <a:latin typeface="メイリオ" panose="020B0604030504040204" pitchFamily="50" charset="-128"/>
                <a:ea typeface="メイリオ" panose="020B0604030504040204" pitchFamily="50" charset="-128"/>
              </a:rPr>
              <a:t>訓練または特定一般教育訓練の指定</a:t>
            </a:r>
            <a:r>
              <a:rPr lang="ja-JP" altLang="en-US" sz="1200" dirty="0" smtClean="0">
                <a:solidFill>
                  <a:prstClr val="black"/>
                </a:solidFill>
                <a:latin typeface="メイリオ" panose="020B0604030504040204" pitchFamily="50" charset="-128"/>
                <a:ea typeface="メイリオ" panose="020B0604030504040204" pitchFamily="50" charset="-128"/>
              </a:rPr>
              <a:t>講座であること</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464025" lvl="2">
              <a:spcBef>
                <a:spcPts val="600"/>
              </a:spcBef>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rPr>
              <a:t>＊専門実践教育訓練及び特定一般教育訓練は下記</a:t>
            </a:r>
            <a:r>
              <a:rPr lang="en-US" altLang="ja-JP" sz="1050" dirty="0" smtClean="0">
                <a:solidFill>
                  <a:prstClr val="black"/>
                </a:solidFill>
                <a:latin typeface="メイリオ" panose="020B0604030504040204" pitchFamily="50" charset="-128"/>
                <a:ea typeface="メイリオ" panose="020B0604030504040204" pitchFamily="50" charset="-128"/>
              </a:rPr>
              <a:t>URL</a:t>
            </a:r>
            <a:r>
              <a:rPr lang="ja-JP" altLang="en-US" sz="1050" dirty="0" smtClean="0">
                <a:solidFill>
                  <a:prstClr val="black"/>
                </a:solidFill>
                <a:latin typeface="メイリオ" panose="020B0604030504040204" pitchFamily="50" charset="-128"/>
                <a:ea typeface="メイリオ" panose="020B0604030504040204" pitchFamily="50" charset="-128"/>
              </a:rPr>
              <a:t>をご確認ください。</a:t>
            </a:r>
            <a:r>
              <a:rPr lang="ja-JP" altLang="en-US" sz="1050" dirty="0" smtClean="0">
                <a:solidFill>
                  <a:srgbClr val="0000FF"/>
                </a:solidFill>
                <a:latin typeface="HGPｺﾞｼｯｸM" panose="020B0600000000000000" pitchFamily="50" charset="-128"/>
                <a:ea typeface="HGPｺﾞｼｯｸM" panose="020B0600000000000000" pitchFamily="50" charset="-128"/>
                <a:cs typeface="メイリオ" panose="020B0604030504040204" pitchFamily="50" charset="-128"/>
                <a:hlinkClick r:id="rId2"/>
              </a:rPr>
              <a:t>　</a:t>
            </a:r>
            <a:r>
              <a:rPr lang="en-US" altLang="ja-JP" sz="1050" dirty="0" smtClean="0">
                <a:solidFill>
                  <a:srgbClr val="0000FF"/>
                </a:solidFill>
                <a:latin typeface="HGPｺﾞｼｯｸM" panose="020B0600000000000000" pitchFamily="50" charset="-128"/>
                <a:ea typeface="HGPｺﾞｼｯｸM" panose="020B0600000000000000" pitchFamily="50" charset="-128"/>
                <a:cs typeface="メイリオ" panose="020B0604030504040204" pitchFamily="50" charset="-128"/>
                <a:hlinkClick r:id="rId2"/>
              </a:rPr>
              <a:t>https</a:t>
            </a:r>
            <a:r>
              <a:rPr lang="en-US" altLang="ja-JP" sz="1050" dirty="0">
                <a:solidFill>
                  <a:srgbClr val="0000FF"/>
                </a:solidFill>
                <a:latin typeface="HGPｺﾞｼｯｸM" panose="020B0600000000000000" pitchFamily="50" charset="-128"/>
                <a:ea typeface="HGPｺﾞｼｯｸM" panose="020B0600000000000000" pitchFamily="50" charset="-128"/>
                <a:cs typeface="メイリオ" panose="020B0604030504040204" pitchFamily="50" charset="-128"/>
                <a:hlinkClick r:id="rId2"/>
              </a:rPr>
              <a:t>://www.mhlw.go.jp/stf/seisakunitsuite/bunya/koyou_roudou/jinzaikaihatsu/kyouiku.html</a:t>
            </a:r>
            <a:endParaRPr lang="en-US" altLang="ja-JP" sz="1050" dirty="0" smtClean="0">
              <a:solidFill>
                <a:prstClr val="black"/>
              </a:solidFill>
              <a:latin typeface="メイリオ" panose="020B0604030504040204" pitchFamily="50" charset="-128"/>
              <a:ea typeface="メイリオ"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147692797"/>
              </p:ext>
            </p:extLst>
          </p:nvPr>
        </p:nvGraphicFramePr>
        <p:xfrm>
          <a:off x="75010" y="2629422"/>
          <a:ext cx="6910038" cy="7437655"/>
        </p:xfrm>
        <a:graphic>
          <a:graphicData uri="http://schemas.openxmlformats.org/drawingml/2006/table">
            <a:tbl>
              <a:tblPr firstRow="1" bandRow="1">
                <a:tableStyleId>{5940675A-B579-460E-94D1-54222C63F5DA}</a:tableStyleId>
              </a:tblPr>
              <a:tblGrid>
                <a:gridCol w="6910038">
                  <a:extLst>
                    <a:ext uri="{9D8B030D-6E8A-4147-A177-3AD203B41FA5}">
                      <a16:colId xmlns:a16="http://schemas.microsoft.com/office/drawing/2014/main" val="20000"/>
                    </a:ext>
                  </a:extLst>
                </a:gridCol>
              </a:tblGrid>
              <a:tr h="7145609">
                <a:tc>
                  <a:txBody>
                    <a:bodyPr/>
                    <a:lstStyle/>
                    <a:p>
                      <a:endParaRPr lang="en-US" altLang="ja-JP" sz="500" b="0" dirty="0" smtClean="0">
                        <a:solidFill>
                          <a:schemeClr val="tx1"/>
                        </a:solidFill>
                        <a:latin typeface="HGPｺﾞｼｯｸM" panose="020B0600000000000000" pitchFamily="50" charset="-128"/>
                        <a:ea typeface="HGPｺﾞｼｯｸM" panose="020B0600000000000000" pitchFamily="50" charset="-128"/>
                      </a:endParaRPr>
                    </a:p>
                    <a:p>
                      <a:r>
                        <a:rPr lang="ja-JP" altLang="en-US" sz="1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➁ 有期実習型訓練</a:t>
                      </a:r>
                      <a:endParaRPr lang="en-US" altLang="ja-JP" sz="1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600"/>
                        </a:lnSpc>
                        <a:spcBef>
                          <a:spcPts val="0"/>
                        </a:spcBef>
                        <a:spcAft>
                          <a:spcPts val="0"/>
                        </a:spcAft>
                        <a:buClrTx/>
                        <a:buSzTx/>
                        <a:buFont typeface="Wingdings" pitchFamily="2" charset="2"/>
                        <a:buNone/>
                        <a:tabLst/>
                        <a:defRPr/>
                      </a:pPr>
                      <a:endParaRPr kumimoji="1" lang="en-US" altLang="ja-JP" sz="1400" b="0" kern="1200" dirty="0" smtClean="0">
                        <a:solidFill>
                          <a:schemeClr val="tx1"/>
                        </a:solidFill>
                        <a:latin typeface="HGPｺﾞｼｯｸM" panose="020B0600000000000000" pitchFamily="50" charset="-128"/>
                        <a:ea typeface="HGPｺﾞｼｯｸM" panose="020B0600000000000000" pitchFamily="50" charset="-128"/>
                        <a:cs typeface="+mn-cs"/>
                      </a:endParaRPr>
                    </a:p>
                    <a:p>
                      <a:pPr marL="357188" indent="-357188">
                        <a:lnSpc>
                          <a:spcPts val="1800"/>
                        </a:lnSpc>
                      </a:pPr>
                      <a:r>
                        <a:rPr kumimoji="1" lang="ja-JP" altLang="en-US" sz="1400" b="0" kern="1200" dirty="0" smtClean="0">
                          <a:solidFill>
                            <a:schemeClr val="tx1"/>
                          </a:solidFill>
                          <a:latin typeface="HGPｺﾞｼｯｸM" panose="020B0600000000000000" pitchFamily="50" charset="-128"/>
                          <a:ea typeface="HGPｺﾞｼｯｸM" panose="020B0600000000000000" pitchFamily="50" charset="-128"/>
                          <a:cs typeface="+mn-cs"/>
                        </a:rPr>
                        <a:t> ○　</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正社員経験が少ない有期契約労働者等を対象に、正規雇用労働者等への転換を目指す「➀一般職業訓練」</a:t>
                      </a:r>
                      <a:r>
                        <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rPr>
                        <a:t>(3)</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に規定する</a:t>
                      </a:r>
                      <a:r>
                        <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rPr>
                        <a:t>OFF-JT</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と適格な指導者の指導の下で行う</a:t>
                      </a:r>
                      <a:r>
                        <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rPr>
                        <a:t>OJT</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を組み合わせて実施する職業訓練（管轄労働局長が訓練基準に適合する旨の確認を行った職業訓練）</a:t>
                      </a:r>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p>
                      <a:pPr marL="180975" indent="-95250">
                        <a:lnSpc>
                          <a:spcPts val="1500"/>
                        </a:lnSpc>
                        <a:spcAft>
                          <a:spcPts val="400"/>
                        </a:spcAft>
                        <a:buFont typeface="Wingdings" pitchFamily="2" charset="2"/>
                        <a:buNone/>
                      </a:pPr>
                      <a:r>
                        <a:rPr lang="en-US" altLang="ja-JP" sz="1100" b="0" dirty="0" smtClean="0">
                          <a:solidFill>
                            <a:schemeClr val="tx1"/>
                          </a:solidFill>
                          <a:latin typeface="メイリオ" panose="020B0604030504040204" pitchFamily="50" charset="-128"/>
                          <a:ea typeface="メイリオ" panose="020B0604030504040204" pitchFamily="50" charset="-128"/>
                        </a:rPr>
                        <a:t>【</a:t>
                      </a:r>
                      <a:r>
                        <a:rPr lang="ja-JP" altLang="en-US" sz="1100" b="0" dirty="0" smtClean="0">
                          <a:solidFill>
                            <a:schemeClr val="tx1"/>
                          </a:solidFill>
                          <a:latin typeface="メイリオ" panose="020B0604030504040204" pitchFamily="50" charset="-128"/>
                          <a:ea typeface="メイリオ" panose="020B0604030504040204" pitchFamily="50" charset="-128"/>
                        </a:rPr>
                        <a:t>主な訓練基準</a:t>
                      </a:r>
                      <a:r>
                        <a:rPr lang="en-US" altLang="ja-JP" sz="1100" b="0" dirty="0" smtClean="0">
                          <a:solidFill>
                            <a:schemeClr val="tx1"/>
                          </a:solidFill>
                          <a:latin typeface="メイリオ" panose="020B0604030504040204" pitchFamily="50" charset="-128"/>
                          <a:ea typeface="メイリオ" panose="020B0604030504040204" pitchFamily="50" charset="-128"/>
                        </a:rPr>
                        <a:t>】</a:t>
                      </a:r>
                      <a:r>
                        <a:rPr lang="ja-JP" altLang="en-US" sz="1100" b="0" dirty="0" smtClean="0">
                          <a:solidFill>
                            <a:schemeClr val="tx1"/>
                          </a:solidFill>
                          <a:latin typeface="メイリオ" panose="020B0604030504040204" pitchFamily="50" charset="-128"/>
                          <a:ea typeface="メイリオ" panose="020B0604030504040204" pitchFamily="50" charset="-128"/>
                        </a:rPr>
                        <a:t>（</a:t>
                      </a:r>
                      <a:r>
                        <a:rPr lang="ja-JP" altLang="en-US" sz="1100" b="0" u="none" dirty="0" smtClean="0">
                          <a:solidFill>
                            <a:schemeClr val="tx1"/>
                          </a:solidFill>
                          <a:latin typeface="メイリオ" panose="020B0604030504040204" pitchFamily="50" charset="-128"/>
                          <a:ea typeface="メイリオ" panose="020B0604030504040204" pitchFamily="50" charset="-128"/>
                        </a:rPr>
                        <a:t>訓練基準に適合する訓練カリキュラムを作成する必要があります（</a:t>
                      </a:r>
                      <a:r>
                        <a:rPr lang="en-US" altLang="ja-JP" sz="1100" b="0" u="none" dirty="0" smtClean="0">
                          <a:solidFill>
                            <a:schemeClr val="tx1"/>
                          </a:solidFill>
                          <a:latin typeface="メイリオ" panose="020B0604030504040204" pitchFamily="50" charset="-128"/>
                          <a:ea typeface="メイリオ" panose="020B0604030504040204" pitchFamily="50" charset="-128"/>
                        </a:rPr>
                        <a:t>P16</a:t>
                      </a:r>
                      <a:r>
                        <a:rPr lang="ja-JP" altLang="en-US" sz="1100" b="0" u="none" dirty="0" smtClean="0">
                          <a:solidFill>
                            <a:schemeClr val="tx1"/>
                          </a:solidFill>
                          <a:latin typeface="メイリオ" panose="020B0604030504040204" pitchFamily="50" charset="-128"/>
                          <a:ea typeface="メイリオ" panose="020B0604030504040204" pitchFamily="50" charset="-128"/>
                        </a:rPr>
                        <a:t>参照））</a:t>
                      </a:r>
                      <a:endParaRPr lang="en-US" altLang="ja-JP" sz="1100" b="0" u="none" dirty="0" smtClean="0">
                        <a:solidFill>
                          <a:schemeClr val="tx1"/>
                        </a:solidFill>
                        <a:latin typeface="メイリオ" panose="020B0604030504040204" pitchFamily="50" charset="-128"/>
                        <a:ea typeface="メイリオ" panose="020B0604030504040204" pitchFamily="50" charset="-128"/>
                      </a:endParaRPr>
                    </a:p>
                    <a:p>
                      <a:pPr marL="360000" lvl="1" indent="-171450">
                        <a:lnSpc>
                          <a:spcPct val="88000"/>
                        </a:lnSpc>
                        <a:spcAft>
                          <a:spcPts val="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企業での</a:t>
                      </a:r>
                      <a:r>
                        <a:rPr lang="en-US" altLang="ja-JP" sz="1100" b="0" dirty="0" smtClean="0">
                          <a:solidFill>
                            <a:schemeClr val="tx1"/>
                          </a:solidFill>
                          <a:latin typeface="メイリオ" panose="020B0604030504040204" pitchFamily="50" charset="-128"/>
                          <a:ea typeface="メイリオ" panose="020B0604030504040204" pitchFamily="50" charset="-128"/>
                        </a:rPr>
                        <a:t>OJT</a:t>
                      </a:r>
                      <a:r>
                        <a:rPr lang="ja-JP" altLang="en-US" sz="1100" b="0" dirty="0" smtClean="0">
                          <a:solidFill>
                            <a:schemeClr val="tx1"/>
                          </a:solidFill>
                          <a:latin typeface="メイリオ" panose="020B0604030504040204" pitchFamily="50" charset="-128"/>
                          <a:ea typeface="メイリオ" panose="020B0604030504040204" pitchFamily="50" charset="-128"/>
                        </a:rPr>
                        <a:t>と教育訓練機関などで行われる</a:t>
                      </a:r>
                      <a:r>
                        <a:rPr lang="en-US" altLang="ja-JP" sz="1100" b="0" dirty="0" smtClean="0">
                          <a:solidFill>
                            <a:schemeClr val="tx1"/>
                          </a:solidFill>
                          <a:latin typeface="メイリオ" panose="020B0604030504040204" pitchFamily="50" charset="-128"/>
                          <a:ea typeface="メイリオ" panose="020B0604030504040204" pitchFamily="50" charset="-128"/>
                        </a:rPr>
                        <a:t>OFF-JT</a:t>
                      </a:r>
                      <a:r>
                        <a:rPr lang="ja-JP" altLang="en-US" sz="1100" b="0" dirty="0" smtClean="0">
                          <a:solidFill>
                            <a:schemeClr val="tx1"/>
                          </a:solidFill>
                          <a:latin typeface="メイリオ" panose="020B0604030504040204" pitchFamily="50" charset="-128"/>
                          <a:ea typeface="メイリオ" panose="020B0604030504040204" pitchFamily="50" charset="-128"/>
                        </a:rPr>
                        <a:t>を効果的に組み合わせて実施する訓練であること </a:t>
                      </a:r>
                    </a:p>
                    <a:p>
                      <a:pPr marL="360000" lvl="1" indent="-171450">
                        <a:lnSpc>
                          <a:spcPct val="88000"/>
                        </a:lnSpc>
                        <a:spcAft>
                          <a:spcPts val="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実施期間が２か月以上６か月以下であること</a:t>
                      </a:r>
                    </a:p>
                    <a:p>
                      <a:pPr marL="360000" lvl="1" indent="-171450">
                        <a:lnSpc>
                          <a:spcPct val="88000"/>
                        </a:lnSpc>
                        <a:spcAft>
                          <a:spcPts val="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総訓練時間が</a:t>
                      </a:r>
                      <a:r>
                        <a:rPr lang="en-US" altLang="ja-JP" sz="1100" b="0" dirty="0" smtClean="0">
                          <a:solidFill>
                            <a:schemeClr val="tx1"/>
                          </a:solidFill>
                          <a:latin typeface="メイリオ" panose="020B0604030504040204" pitchFamily="50" charset="-128"/>
                          <a:ea typeface="メイリオ" panose="020B0604030504040204" pitchFamily="50" charset="-128"/>
                        </a:rPr>
                        <a:t>6</a:t>
                      </a:r>
                      <a:r>
                        <a:rPr lang="ja-JP" altLang="en-US" sz="1100" b="0" dirty="0" smtClean="0">
                          <a:solidFill>
                            <a:schemeClr val="tx1"/>
                          </a:solidFill>
                          <a:latin typeface="メイリオ" panose="020B0604030504040204" pitchFamily="50" charset="-128"/>
                          <a:ea typeface="メイリオ" panose="020B0604030504040204" pitchFamily="50" charset="-128"/>
                        </a:rPr>
                        <a:t>か月当たりの時間数に換算して</a:t>
                      </a:r>
                      <a:r>
                        <a:rPr lang="en-US" altLang="ja-JP" sz="1100" b="0" dirty="0" smtClean="0">
                          <a:solidFill>
                            <a:schemeClr val="tx1"/>
                          </a:solidFill>
                          <a:latin typeface="メイリオ" panose="020B0604030504040204" pitchFamily="50" charset="-128"/>
                          <a:ea typeface="メイリオ" panose="020B0604030504040204" pitchFamily="50" charset="-128"/>
                        </a:rPr>
                        <a:t>425</a:t>
                      </a:r>
                      <a:r>
                        <a:rPr lang="ja-JP" altLang="en-US" sz="1100" b="0" dirty="0" smtClean="0">
                          <a:solidFill>
                            <a:schemeClr val="tx1"/>
                          </a:solidFill>
                          <a:latin typeface="メイリオ" panose="020B0604030504040204" pitchFamily="50" charset="-128"/>
                          <a:ea typeface="メイリオ" panose="020B0604030504040204" pitchFamily="50" charset="-128"/>
                        </a:rPr>
                        <a:t>時間以上であること（</a:t>
                      </a:r>
                      <a:r>
                        <a:rPr lang="en-US" altLang="ja-JP" sz="1100" b="0" dirty="0" smtClean="0">
                          <a:solidFill>
                            <a:schemeClr val="tx1"/>
                          </a:solidFill>
                          <a:latin typeface="メイリオ" panose="020B0604030504040204" pitchFamily="50" charset="-128"/>
                          <a:ea typeface="メイリオ" panose="020B0604030504040204" pitchFamily="50" charset="-128"/>
                        </a:rPr>
                        <a:t>※</a:t>
                      </a:r>
                      <a:r>
                        <a:rPr lang="ja-JP" altLang="en-US" sz="1100" b="0" dirty="0" smtClean="0">
                          <a:solidFill>
                            <a:schemeClr val="tx1"/>
                          </a:solidFill>
                          <a:latin typeface="メイリオ" panose="020B0604030504040204" pitchFamily="50" charset="-128"/>
                          <a:ea typeface="メイリオ" panose="020B0604030504040204" pitchFamily="50" charset="-128"/>
                        </a:rPr>
                        <a:t>）</a:t>
                      </a:r>
                    </a:p>
                    <a:p>
                      <a:pPr marL="360000" lvl="1" indent="-171450">
                        <a:lnSpc>
                          <a:spcPct val="88000"/>
                        </a:lnSpc>
                        <a:spcAft>
                          <a:spcPts val="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総訓練時間に占める</a:t>
                      </a:r>
                      <a:r>
                        <a:rPr lang="en-US" altLang="ja-JP" sz="1100" b="0" dirty="0" smtClean="0">
                          <a:solidFill>
                            <a:schemeClr val="tx1"/>
                          </a:solidFill>
                          <a:latin typeface="メイリオ" panose="020B0604030504040204" pitchFamily="50" charset="-128"/>
                          <a:ea typeface="メイリオ" panose="020B0604030504040204" pitchFamily="50" charset="-128"/>
                        </a:rPr>
                        <a:t>OJT</a:t>
                      </a:r>
                      <a:r>
                        <a:rPr lang="ja-JP" altLang="en-US" sz="1100" b="0" dirty="0" smtClean="0">
                          <a:solidFill>
                            <a:schemeClr val="tx1"/>
                          </a:solidFill>
                          <a:latin typeface="メイリオ" panose="020B0604030504040204" pitchFamily="50" charset="-128"/>
                          <a:ea typeface="メイリオ" panose="020B0604030504040204" pitchFamily="50" charset="-128"/>
                        </a:rPr>
                        <a:t>の割合が１割以上９割以下であること（</a:t>
                      </a:r>
                      <a:r>
                        <a:rPr lang="en-US" altLang="ja-JP" sz="1100" b="0" dirty="0" smtClean="0">
                          <a:solidFill>
                            <a:schemeClr val="tx1"/>
                          </a:solidFill>
                          <a:latin typeface="メイリオ" panose="020B0604030504040204" pitchFamily="50" charset="-128"/>
                          <a:ea typeface="メイリオ" panose="020B0604030504040204" pitchFamily="50" charset="-128"/>
                        </a:rPr>
                        <a:t>OFF-JT</a:t>
                      </a:r>
                      <a:r>
                        <a:rPr lang="ja-JP" altLang="en-US" sz="1100" b="0" dirty="0" smtClean="0">
                          <a:solidFill>
                            <a:schemeClr val="tx1"/>
                          </a:solidFill>
                          <a:latin typeface="メイリオ" panose="020B0604030504040204" pitchFamily="50" charset="-128"/>
                          <a:ea typeface="メイリオ" panose="020B0604030504040204" pitchFamily="50" charset="-128"/>
                        </a:rPr>
                        <a:t>は</a:t>
                      </a:r>
                      <a:r>
                        <a:rPr lang="en-US" altLang="ja-JP" sz="1100" b="0" dirty="0" smtClean="0">
                          <a:solidFill>
                            <a:schemeClr val="tx1"/>
                          </a:solidFill>
                          <a:latin typeface="メイリオ" panose="020B0604030504040204" pitchFamily="50" charset="-128"/>
                          <a:ea typeface="メイリオ" panose="020B0604030504040204" pitchFamily="50" charset="-128"/>
                        </a:rPr>
                        <a:t>20</a:t>
                      </a:r>
                      <a:r>
                        <a:rPr lang="ja-JP" altLang="en-US" sz="1100" b="0" dirty="0" smtClean="0">
                          <a:solidFill>
                            <a:schemeClr val="tx1"/>
                          </a:solidFill>
                          <a:latin typeface="メイリオ" panose="020B0604030504040204" pitchFamily="50" charset="-128"/>
                          <a:ea typeface="メイリオ" panose="020B0604030504040204" pitchFamily="50" charset="-128"/>
                        </a:rPr>
                        <a:t>時間以上）（</a:t>
                      </a:r>
                      <a:r>
                        <a:rPr lang="en-US" altLang="ja-JP" sz="1100" b="0" dirty="0" smtClean="0">
                          <a:solidFill>
                            <a:schemeClr val="tx1"/>
                          </a:solidFill>
                          <a:latin typeface="メイリオ" panose="020B0604030504040204" pitchFamily="50" charset="-128"/>
                          <a:ea typeface="メイリオ" panose="020B0604030504040204" pitchFamily="50" charset="-128"/>
                        </a:rPr>
                        <a:t>※</a:t>
                      </a:r>
                      <a:r>
                        <a:rPr lang="ja-JP" altLang="en-US" sz="1100" b="0" dirty="0" smtClean="0">
                          <a:solidFill>
                            <a:schemeClr val="tx1"/>
                          </a:solidFill>
                          <a:latin typeface="メイリオ" panose="020B0604030504040204" pitchFamily="50" charset="-128"/>
                          <a:ea typeface="メイリオ" panose="020B0604030504040204" pitchFamily="50" charset="-128"/>
                        </a:rPr>
                        <a:t>）</a:t>
                      </a:r>
                    </a:p>
                    <a:p>
                      <a:pPr marL="360000" lvl="1" indent="-171450">
                        <a:lnSpc>
                          <a:spcPct val="88000"/>
                        </a:lnSpc>
                        <a:spcAft>
                          <a:spcPts val="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訓練修了後にジョブ・カード様式３－３－１－１：企業実習・</a:t>
                      </a:r>
                      <a:r>
                        <a:rPr lang="en-US" altLang="ja-JP" sz="1100" b="0" dirty="0" smtClean="0">
                          <a:solidFill>
                            <a:schemeClr val="tx1"/>
                          </a:solidFill>
                          <a:latin typeface="メイリオ" panose="020B0604030504040204" pitchFamily="50" charset="-128"/>
                          <a:ea typeface="メイリオ" panose="020B0604030504040204" pitchFamily="50" charset="-128"/>
                        </a:rPr>
                        <a:t>OJT</a:t>
                      </a:r>
                      <a:r>
                        <a:rPr lang="ja-JP" altLang="en-US" sz="1100" b="0" dirty="0" smtClean="0">
                          <a:solidFill>
                            <a:schemeClr val="tx1"/>
                          </a:solidFill>
                          <a:latin typeface="メイリオ" panose="020B0604030504040204" pitchFamily="50" charset="-128"/>
                          <a:ea typeface="メイリオ" panose="020B0604030504040204" pitchFamily="50" charset="-128"/>
                        </a:rPr>
                        <a:t>用により職業能力の評価を実施すること（</a:t>
                      </a:r>
                      <a:r>
                        <a:rPr lang="en-US" altLang="ja-JP" sz="1100" b="0" dirty="0" smtClean="0">
                          <a:solidFill>
                            <a:schemeClr val="tx1"/>
                          </a:solidFill>
                          <a:latin typeface="メイリオ" panose="020B0604030504040204" pitchFamily="50" charset="-128"/>
                          <a:ea typeface="メイリオ" panose="020B0604030504040204" pitchFamily="50" charset="-128"/>
                        </a:rPr>
                        <a:t>P17</a:t>
                      </a:r>
                      <a:r>
                        <a:rPr lang="ja-JP" altLang="en-US" sz="1100" b="0" dirty="0" smtClean="0">
                          <a:solidFill>
                            <a:schemeClr val="tx1"/>
                          </a:solidFill>
                          <a:latin typeface="メイリオ" panose="020B0604030504040204" pitchFamily="50" charset="-128"/>
                          <a:ea typeface="メイリオ" panose="020B0604030504040204" pitchFamily="50" charset="-128"/>
                        </a:rPr>
                        <a:t>参照）</a:t>
                      </a: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188550" lvl="1" indent="0">
                        <a:lnSpc>
                          <a:spcPct val="88000"/>
                        </a:lnSpc>
                        <a:spcAft>
                          <a:spcPts val="0"/>
                        </a:spcAft>
                        <a:buFont typeface="Arial" panose="020B0604020202020204" pitchFamily="34" charset="0"/>
                        <a:buNone/>
                      </a:pPr>
                      <a:r>
                        <a:rPr lang="ja-JP" altLang="en-US" sz="1000" b="0" dirty="0" smtClean="0">
                          <a:solidFill>
                            <a:schemeClr val="tx1"/>
                          </a:solidFill>
                          <a:latin typeface="メイリオ" panose="020B0604030504040204" pitchFamily="50" charset="-128"/>
                          <a:ea typeface="メイリオ" panose="020B0604030504040204" pitchFamily="50" charset="-128"/>
                        </a:rPr>
                        <a:t>（</a:t>
                      </a:r>
                      <a:r>
                        <a:rPr lang="en-US" altLang="ja-JP" sz="1000" b="0" dirty="0" smtClean="0">
                          <a:solidFill>
                            <a:schemeClr val="tx1"/>
                          </a:solidFill>
                          <a:latin typeface="メイリオ" panose="020B0604030504040204" pitchFamily="50" charset="-128"/>
                          <a:ea typeface="メイリオ" panose="020B0604030504040204" pitchFamily="50" charset="-128"/>
                        </a:rPr>
                        <a:t>※</a:t>
                      </a:r>
                      <a:r>
                        <a:rPr lang="ja-JP" altLang="en-US" sz="1000" b="0" dirty="0" smtClean="0">
                          <a:solidFill>
                            <a:schemeClr val="tx1"/>
                          </a:solidFill>
                          <a:latin typeface="メイリオ" panose="020B0604030504040204" pitchFamily="50" charset="-128"/>
                          <a:ea typeface="メイリオ" panose="020B0604030504040204" pitchFamily="50" charset="-128"/>
                        </a:rPr>
                        <a:t>）当該要件は、</a:t>
                      </a:r>
                      <a:r>
                        <a:rPr lang="en-US" altLang="ja-JP" sz="1000" b="0" dirty="0" smtClean="0">
                          <a:solidFill>
                            <a:schemeClr val="tx1"/>
                          </a:solidFill>
                          <a:latin typeface="メイリオ" panose="020B0604030504040204" pitchFamily="50" charset="-128"/>
                          <a:ea typeface="メイリオ" panose="020B0604030504040204" pitchFamily="50" charset="-128"/>
                        </a:rPr>
                        <a:t>e</a:t>
                      </a:r>
                      <a:r>
                        <a:rPr lang="ja-JP" altLang="en-US" sz="1000" b="0" dirty="0" smtClean="0">
                          <a:solidFill>
                            <a:schemeClr val="tx1"/>
                          </a:solidFill>
                          <a:latin typeface="メイリオ" panose="020B0604030504040204" pitchFamily="50" charset="-128"/>
                          <a:ea typeface="メイリオ" panose="020B0604030504040204" pitchFamily="50" charset="-128"/>
                        </a:rPr>
                        <a:t>ラーニング・通信制による訓練等の時間数は含めずに要件を満たす必要があります。</a:t>
                      </a:r>
                      <a:endParaRPr lang="en-US" altLang="ja-JP" sz="1000" b="0" dirty="0" smtClean="0">
                        <a:solidFill>
                          <a:schemeClr val="tx1"/>
                        </a:solidFill>
                        <a:latin typeface="メイリオ" panose="020B0604030504040204" pitchFamily="50" charset="-128"/>
                        <a:ea typeface="メイリオ" panose="020B0604030504040204" pitchFamily="50" charset="-128"/>
                      </a:endParaRPr>
                    </a:p>
                    <a:p>
                      <a:pPr marL="188550" lvl="1" indent="0">
                        <a:lnSpc>
                          <a:spcPct val="100000"/>
                        </a:lnSpc>
                        <a:spcAft>
                          <a:spcPts val="400"/>
                        </a:spcAft>
                        <a:buFont typeface="Arial" panose="020B0604020202020204" pitchFamily="34" charset="0"/>
                        <a:buNone/>
                      </a:pPr>
                      <a:endParaRPr lang="en-US" altLang="ja-JP" sz="400" b="0" dirty="0" smtClean="0">
                        <a:solidFill>
                          <a:schemeClr val="tx1"/>
                        </a:solidFill>
                        <a:latin typeface="メイリオ" panose="020B0604030504040204" pitchFamily="50" charset="-128"/>
                        <a:ea typeface="メイリオ" panose="020B0604030504040204" pitchFamily="50" charset="-128"/>
                      </a:endParaRPr>
                    </a:p>
                    <a:p>
                      <a:pPr marL="188550" lvl="1" indent="0">
                        <a:lnSpc>
                          <a:spcPct val="100000"/>
                        </a:lnSpc>
                        <a:spcAft>
                          <a:spcPts val="400"/>
                        </a:spcAft>
                        <a:buFont typeface="Arial" panose="020B0604020202020204" pitchFamily="34" charset="0"/>
                        <a:buNone/>
                      </a:pPr>
                      <a:r>
                        <a:rPr lang="en-US" altLang="ja-JP" sz="1100" b="0" u="sng" dirty="0" smtClean="0">
                          <a:solidFill>
                            <a:schemeClr val="tx1"/>
                          </a:solidFill>
                          <a:latin typeface="HGSｺﾞｼｯｸM" panose="020B0600000000000000" pitchFamily="50" charset="-128"/>
                          <a:ea typeface="HGSｺﾞｼｯｸM" panose="020B0600000000000000" pitchFamily="50" charset="-128"/>
                        </a:rPr>
                        <a:t>OJT</a:t>
                      </a:r>
                      <a:r>
                        <a:rPr lang="ja-JP" altLang="en-US" sz="1100" b="0" u="sng" dirty="0" smtClean="0">
                          <a:solidFill>
                            <a:schemeClr val="tx1"/>
                          </a:solidFill>
                          <a:latin typeface="HGSｺﾞｼｯｸM" panose="020B0600000000000000" pitchFamily="50" charset="-128"/>
                          <a:ea typeface="HGSｺﾞｼｯｸM" panose="020B0600000000000000" pitchFamily="50" charset="-128"/>
                        </a:rPr>
                        <a:t>の「適格な指導者」とは</a:t>
                      </a:r>
                      <a:endParaRPr lang="en-US" altLang="ja-JP" sz="1100" b="0" u="sng" dirty="0" smtClean="0">
                        <a:solidFill>
                          <a:schemeClr val="tx1"/>
                        </a:solidFill>
                        <a:latin typeface="HGSｺﾞｼｯｸM" panose="020B0600000000000000" pitchFamily="50" charset="-128"/>
                        <a:ea typeface="HGSｺﾞｼｯｸM" panose="020B0600000000000000" pitchFamily="50" charset="-128"/>
                      </a:endParaRPr>
                    </a:p>
                    <a:p>
                      <a:pPr marL="357188" lvl="1" indent="0">
                        <a:lnSpc>
                          <a:spcPct val="100000"/>
                        </a:lnSpc>
                        <a:spcAft>
                          <a:spcPts val="400"/>
                        </a:spcAft>
                        <a:buFont typeface="Arial" panose="020B0604020202020204" pitchFamily="34" charset="0"/>
                        <a:buNone/>
                      </a:pPr>
                      <a:r>
                        <a:rPr lang="ja-JP" altLang="en-US" sz="1100" b="0" dirty="0" smtClean="0">
                          <a:solidFill>
                            <a:schemeClr val="tx1"/>
                          </a:solidFill>
                          <a:latin typeface="HGPｺﾞｼｯｸM" panose="020B0600000000000000" pitchFamily="50" charset="-128"/>
                          <a:ea typeface="HGPｺﾞｼｯｸM" panose="020B0600000000000000" pitchFamily="50" charset="-128"/>
                        </a:rPr>
                        <a:t>職業訓練実施日における出勤状況・出退勤時刻を確認できる訓練指導者（事業主、役員等訓練実施事業所の事業により報酬を受けている者、または従業員として当該事業所から賃金を受けている者）をいいます。</a:t>
                      </a:r>
                      <a:endParaRPr lang="en-US" altLang="ja-JP" sz="400" b="0" dirty="0" smtClean="0">
                        <a:solidFill>
                          <a:schemeClr val="tx1"/>
                        </a:solidFill>
                        <a:latin typeface="HGPｺﾞｼｯｸM" panose="020B0600000000000000" pitchFamily="50" charset="-128"/>
                        <a:ea typeface="HGPｺﾞｼｯｸM" panose="020B0600000000000000" pitchFamily="50" charset="-128"/>
                      </a:endParaRPr>
                    </a:p>
                    <a:p>
                      <a:pPr marL="360000" lvl="1" indent="-171450">
                        <a:lnSpc>
                          <a:spcPct val="100000"/>
                        </a:lnSpc>
                        <a:spcAft>
                          <a:spcPts val="400"/>
                        </a:spcAft>
                        <a:buFont typeface="HGPｺﾞｼｯｸM" panose="020B0600000000000000" pitchFamily="50" charset="-128"/>
                        <a:buChar char="※"/>
                      </a:pPr>
                      <a:r>
                        <a:rPr lang="ja-JP" altLang="en-US" sz="1100" b="0" baseline="0" dirty="0" smtClean="0">
                          <a:solidFill>
                            <a:schemeClr val="tx1"/>
                          </a:solidFill>
                          <a:latin typeface="HGPｺﾞｼｯｸM" panose="020B0600000000000000" pitchFamily="50" charset="-128"/>
                          <a:ea typeface="HGPｺﾞｼｯｸM" panose="020B0600000000000000" pitchFamily="50" charset="-128"/>
                        </a:rPr>
                        <a:t> </a:t>
                      </a:r>
                      <a:r>
                        <a:rPr lang="ja-JP" altLang="en-US" sz="1100" b="0" dirty="0" smtClean="0">
                          <a:solidFill>
                            <a:schemeClr val="tx1"/>
                          </a:solidFill>
                          <a:latin typeface="HGPｺﾞｼｯｸM" panose="020B0600000000000000" pitchFamily="50" charset="-128"/>
                          <a:ea typeface="HGPｺﾞｼｯｸM" panose="020B0600000000000000" pitchFamily="50" charset="-128"/>
                        </a:rPr>
                        <a:t>有期実習型訓練には、有期契約労働者等を新たに雇用して訓練を実施する場合（基本型）、既に雇用している有期契約労働者等に訓練を実施する場合（キャリアアップ型）、紹介予定派遣（派遣法第２条第６号の紹介予定派遣をいう）による派遣労働者に訓練を実施する場合（派遣型）の訓練類型があります。</a:t>
                      </a:r>
                      <a:endParaRPr kumimoji="1" lang="en-US" altLang="ja-JP" sz="11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a:lnSpc>
                          <a:spcPts val="2000"/>
                        </a:lnSpc>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e</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ラーニング・通信制による訓練等を除いた訓練等のみで有期実習型訓練の要件を満たした上で、</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a:lnSpc>
                          <a:spcPts val="2000"/>
                        </a:lnSpc>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付加的に</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e</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ラーニング・通信制による訓練等を実施することは可能です。ただし、対面等で実施</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a:lnSpc>
                          <a:spcPts val="2000"/>
                        </a:lnSpc>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する訓練等と内容に連続性があり一連のものである必要があります。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a:lnSpc>
                          <a:spcPts val="2000"/>
                        </a:lnSpc>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一部の業務（</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１）では、</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OJT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を</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オンライン</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２）で実施すること　ができます。</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p>
                    <a:p>
                      <a:pPr>
                        <a:lnSpc>
                          <a:spcPts val="2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オンライン</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で実施する場合、在宅またはサテライトオフィス等において就業する テレ</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ワーク勤務を制度として導入し、当該制度を規定した労働協約又は就業規則</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の提出が</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必要です。</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１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をオンラインで実施する場合は、</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以下の業務を行う者に限ります</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 労務管理に関する業務（人事事務員など ）</a:t>
                      </a: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 経理に関する業務（経理事務員など）</a:t>
                      </a: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 書類作成業務（パーソナルコンピュータ操作員など）</a:t>
                      </a: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 プログラム関連業務（ソフトウェア開発技術者など）</a:t>
                      </a: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 システム開発業務（システム設計技術者など）</a:t>
                      </a: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 各種設計業務（</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CAD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オペレーターなど）</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情報通信技術を利用して同時かつ双方向的にやりとりを行うことができる形態に限ります</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３　厚生労働省作成の「テレワークモデル就業規則～作成の手引き～」において、テレワーク勤務の規定例などを</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掲載しています。詳しくは下記</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をご参照ください。</a:t>
                      </a:r>
                    </a:p>
                    <a:p>
                      <a:pPr>
                        <a:lnSpc>
                          <a:spcPts val="13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・テレワークモデル就業規則～作成の手引き～</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https://www.mhlw.go.jp/content/11911500/000683360.pdf</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8550" lvl="1" indent="0">
                        <a:lnSpc>
                          <a:spcPct val="100000"/>
                        </a:lnSpc>
                        <a:spcAft>
                          <a:spcPts val="400"/>
                        </a:spcAft>
                        <a:buFont typeface="HGPｺﾞｼｯｸM" panose="020B0600000000000000" pitchFamily="50" charset="-128"/>
                        <a:buNone/>
                      </a:pPr>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txBody>
                  <a:tcPr marL="49140" marR="49140" marT="75104" marB="1877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8" name="スライド番号プレースホルダ 1"/>
          <p:cNvSpPr txBox="1">
            <a:spLocks/>
          </p:cNvSpPr>
          <p:nvPr/>
        </p:nvSpPr>
        <p:spPr>
          <a:xfrm>
            <a:off x="6549181" y="9898587"/>
            <a:ext cx="680475" cy="450673"/>
          </a:xfrm>
          <a:prstGeom prst="rect">
            <a:avLst/>
          </a:prstGeom>
        </p:spPr>
        <p:txBody>
          <a:bodyPr vert="horz" lIns="99555" tIns="49777" rIns="99555" bIns="49777" rtlCol="0" anchor="ctr"/>
          <a:lstStyle/>
          <a:p>
            <a:pPr algn="ctr">
              <a:defRPr/>
            </a:pPr>
            <a:fld id="{5257D7FA-C634-4D74-AC8F-65C7EB806FB4}" type="slidenum">
              <a:rPr lang="ja-JP" altLang="en-US" sz="1600">
                <a:solidFill>
                  <a:prstClr val="black"/>
                </a:solidFill>
              </a:rPr>
              <a:pPr algn="ctr">
                <a:defRPr/>
              </a:pPr>
              <a:t>10</a:t>
            </a:fld>
            <a:endParaRPr lang="ja-JP" altLang="en-US" sz="1600" dirty="0">
              <a:solidFill>
                <a:prstClr val="black"/>
              </a:solidFill>
            </a:endParaRPr>
          </a:p>
        </p:txBody>
      </p:sp>
    </p:spTree>
    <p:extLst>
      <p:ext uri="{BB962C8B-B14F-4D97-AF65-F5344CB8AC3E}">
        <p14:creationId xmlns:p14="http://schemas.microsoft.com/office/powerpoint/2010/main" val="1116841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1"/>
          <p:cNvSpPr txBox="1">
            <a:spLocks/>
          </p:cNvSpPr>
          <p:nvPr/>
        </p:nvSpPr>
        <p:spPr>
          <a:xfrm>
            <a:off x="6549181" y="9898587"/>
            <a:ext cx="680475" cy="450673"/>
          </a:xfrm>
          <a:prstGeom prst="rect">
            <a:avLst/>
          </a:prstGeom>
        </p:spPr>
        <p:txBody>
          <a:bodyPr vert="horz" lIns="99555" tIns="49777" rIns="99555" bIns="49777" rtlCol="0" anchor="ctr"/>
          <a:lstStyle/>
          <a:p>
            <a:pPr algn="ctr">
              <a:defRPr/>
            </a:pPr>
            <a:fld id="{5257D7FA-C634-4D74-AC8F-65C7EB806FB4}" type="slidenum">
              <a:rPr lang="ja-JP" altLang="en-US" sz="1600">
                <a:solidFill>
                  <a:prstClr val="black"/>
                </a:solidFill>
              </a:rPr>
              <a:pPr algn="ctr">
                <a:defRPr/>
              </a:pPr>
              <a:t>11</a:t>
            </a:fld>
            <a:endParaRPr lang="ja-JP" altLang="en-US" sz="1600" dirty="0">
              <a:solidFill>
                <a:prstClr val="black"/>
              </a:solidFill>
            </a:endParaRPr>
          </a:p>
        </p:txBody>
      </p:sp>
      <p:sp>
        <p:nvSpPr>
          <p:cNvPr id="16" name="テキスト ボックス 15"/>
          <p:cNvSpPr txBox="1"/>
          <p:nvPr/>
        </p:nvSpPr>
        <p:spPr>
          <a:xfrm>
            <a:off x="198409" y="1199797"/>
            <a:ext cx="6949243" cy="3995520"/>
          </a:xfrm>
          <a:prstGeom prst="rect">
            <a:avLst/>
          </a:prstGeom>
          <a:noFill/>
          <a:ln>
            <a:solidFill>
              <a:schemeClr val="tx1"/>
            </a:solidFill>
            <a:prstDash val="sysDash"/>
          </a:ln>
        </p:spPr>
        <p:txBody>
          <a:bodyPr wrap="square" lIns="99555" tIns="49777" rIns="99555" bIns="49777" rtlCol="0">
            <a:noAutofit/>
          </a:bodyPr>
          <a:lstStyle/>
          <a:p>
            <a:pPr defTabSz="1084053">
              <a:lnSpc>
                <a:spcPts val="1700"/>
              </a:lnSpc>
              <a:defRPr/>
            </a:pPr>
            <a:r>
              <a:rPr lang="ja-JP" altLang="en-US" sz="1200" b="1" dirty="0" smtClean="0">
                <a:solidFill>
                  <a:prstClr val="black"/>
                </a:solidFill>
                <a:latin typeface="メイリオ" pitchFamily="50" charset="-128"/>
                <a:ea typeface="メイリオ" pitchFamily="50" charset="-128"/>
                <a:cs typeface="メイリオ" pitchFamily="50" charset="-128"/>
              </a:rPr>
              <a:t>＜</a:t>
            </a:r>
            <a:r>
              <a:rPr lang="ja-JP" altLang="en-US" sz="1200" b="1" dirty="0">
                <a:solidFill>
                  <a:prstClr val="black"/>
                </a:solidFill>
                <a:latin typeface="メイリオ" pitchFamily="50" charset="-128"/>
                <a:ea typeface="メイリオ" pitchFamily="50" charset="-128"/>
                <a:cs typeface="メイリオ" pitchFamily="50" charset="-128"/>
              </a:rPr>
              <a:t>ジョブ・カードとは</a:t>
            </a:r>
            <a:r>
              <a:rPr lang="ja-JP" altLang="en-US" sz="1200" b="1" dirty="0" smtClean="0">
                <a:solidFill>
                  <a:prstClr val="black"/>
                </a:solidFill>
                <a:latin typeface="メイリオ" pitchFamily="50" charset="-128"/>
                <a:ea typeface="メイリオ" pitchFamily="50" charset="-128"/>
                <a:cs typeface="メイリオ" pitchFamily="50" charset="-128"/>
              </a:rPr>
              <a:t>＞</a:t>
            </a:r>
            <a:endParaRPr lang="en-US" altLang="ja-JP" sz="1200" b="1" dirty="0" smtClean="0">
              <a:solidFill>
                <a:prstClr val="black"/>
              </a:solidFill>
              <a:latin typeface="メイリオ" pitchFamily="50" charset="-128"/>
              <a:ea typeface="メイリオ" pitchFamily="50" charset="-128"/>
              <a:cs typeface="メイリオ" pitchFamily="50" charset="-128"/>
            </a:endParaRPr>
          </a:p>
          <a:p>
            <a:pPr defTabSz="1084053">
              <a:lnSpc>
                <a:spcPts val="1700"/>
              </a:lnSpc>
              <a:defRPr/>
            </a:pPr>
            <a:endParaRPr kumimoji="0" lang="en-US" altLang="ja-JP" sz="1200" b="1" kern="0" dirty="0" smtClean="0">
              <a:solidFill>
                <a:prstClr val="black"/>
              </a:solidFill>
              <a:latin typeface="メイリオ" pitchFamily="50" charset="-128"/>
              <a:ea typeface="メイリオ" pitchFamily="50" charset="-128"/>
              <a:cs typeface="メイリオ" pitchFamily="50" charset="-128"/>
            </a:endParaRPr>
          </a:p>
          <a:p>
            <a:pPr defTabSz="1084053">
              <a:lnSpc>
                <a:spcPts val="1700"/>
              </a:lnSpc>
              <a:defRPr/>
            </a:pPr>
            <a:r>
              <a:rPr kumimoji="0" lang="ja-JP" altLang="en-US" sz="1000" kern="0" dirty="0" smtClean="0">
                <a:solidFill>
                  <a:prstClr val="black"/>
                </a:solidFill>
                <a:latin typeface="メイリオ" pitchFamily="50" charset="-128"/>
                <a:ea typeface="メイリオ" pitchFamily="50" charset="-128"/>
                <a:cs typeface="メイリオ" panose="020B0604030504040204" pitchFamily="50" charset="-128"/>
              </a:rPr>
              <a:t>①「キャリア・プランシート</a:t>
            </a:r>
            <a:r>
              <a:rPr kumimoji="0" lang="ja-JP" altLang="en-US" sz="1000" kern="0" dirty="0">
                <a:solidFill>
                  <a:prstClr val="black"/>
                </a:solidFill>
                <a:latin typeface="メイリオ" pitchFamily="50" charset="-128"/>
                <a:ea typeface="メイリオ" pitchFamily="50" charset="-128"/>
                <a:cs typeface="メイリオ" panose="020B0604030504040204" pitchFamily="50" charset="-128"/>
              </a:rPr>
              <a:t>」②「職務経歴シート」③</a:t>
            </a:r>
            <a:r>
              <a:rPr kumimoji="0" lang="ja-JP" altLang="en-US" sz="1000" kern="0" dirty="0" smtClean="0">
                <a:solidFill>
                  <a:prstClr val="black"/>
                </a:solidFill>
                <a:latin typeface="メイリオ" pitchFamily="50" charset="-128"/>
                <a:ea typeface="メイリオ" pitchFamily="50" charset="-128"/>
                <a:cs typeface="メイリオ" panose="020B0604030504040204" pitchFamily="50" charset="-128"/>
              </a:rPr>
              <a:t>「職業能力</a:t>
            </a:r>
            <a:r>
              <a:rPr kumimoji="0" lang="ja-JP" altLang="en-US" sz="1000" kern="0" dirty="0">
                <a:solidFill>
                  <a:prstClr val="black"/>
                </a:solidFill>
                <a:latin typeface="メイリオ" pitchFamily="50" charset="-128"/>
                <a:ea typeface="メイリオ" pitchFamily="50" charset="-128"/>
                <a:cs typeface="メイリオ" panose="020B0604030504040204" pitchFamily="50" charset="-128"/>
              </a:rPr>
              <a:t>証明</a:t>
            </a:r>
            <a:r>
              <a:rPr kumimoji="0" lang="ja-JP" altLang="en-US" sz="1000" kern="0" dirty="0" smtClean="0">
                <a:solidFill>
                  <a:prstClr val="black"/>
                </a:solidFill>
                <a:latin typeface="メイリオ" pitchFamily="50" charset="-128"/>
                <a:ea typeface="メイリオ" pitchFamily="50" charset="-128"/>
                <a:cs typeface="メイリオ" panose="020B0604030504040204" pitchFamily="50" charset="-128"/>
              </a:rPr>
              <a:t>シート」という３種類のシートに大きく分けられます。③の訓練成果・実務成果シート</a:t>
            </a:r>
            <a:r>
              <a:rPr kumimoji="0" lang="ja-JP" altLang="en-US" sz="1000" kern="0" dirty="0" smtClean="0">
                <a:solidFill>
                  <a:prstClr val="black"/>
                </a:solidFill>
                <a:latin typeface="メイリオ" pitchFamily="50" charset="-128"/>
                <a:ea typeface="メイリオ" pitchFamily="50" charset="-128"/>
              </a:rPr>
              <a:t>は、訓練</a:t>
            </a:r>
            <a:r>
              <a:rPr kumimoji="0" lang="ja-JP" altLang="en-US" sz="1000" kern="0" dirty="0">
                <a:solidFill>
                  <a:prstClr val="black"/>
                </a:solidFill>
                <a:latin typeface="メイリオ" pitchFamily="50" charset="-128"/>
                <a:ea typeface="メイリオ" pitchFamily="50" charset="-128"/>
              </a:rPr>
              <a:t>の成果を評価するシートであり、事業主が</a:t>
            </a:r>
            <a:r>
              <a:rPr kumimoji="0" lang="ja-JP" altLang="en-US" sz="1000" kern="0" dirty="0" smtClean="0">
                <a:solidFill>
                  <a:prstClr val="black"/>
                </a:solidFill>
                <a:latin typeface="メイリオ" pitchFamily="50" charset="-128"/>
                <a:ea typeface="メイリオ" pitchFamily="50" charset="-128"/>
              </a:rPr>
              <a:t>あらかじめ訓練</a:t>
            </a:r>
            <a:r>
              <a:rPr kumimoji="0" lang="ja-JP" altLang="en-US" sz="1000" kern="0" dirty="0">
                <a:solidFill>
                  <a:prstClr val="black"/>
                </a:solidFill>
                <a:latin typeface="メイリオ" pitchFamily="50" charset="-128"/>
                <a:ea typeface="メイリオ" pitchFamily="50" charset="-128"/>
              </a:rPr>
              <a:t>の評価項目を</a:t>
            </a:r>
            <a:r>
              <a:rPr kumimoji="0" lang="ja-JP" altLang="en-US" sz="1000" kern="0" dirty="0" smtClean="0">
                <a:solidFill>
                  <a:prstClr val="black"/>
                </a:solidFill>
                <a:latin typeface="メイリオ" pitchFamily="50" charset="-128"/>
                <a:ea typeface="メイリオ" pitchFamily="50" charset="-128"/>
              </a:rPr>
              <a:t>設定</a:t>
            </a:r>
            <a:r>
              <a:rPr kumimoji="0" lang="en-US" altLang="ja-JP" sz="1000" kern="0" baseline="30000" dirty="0" smtClean="0">
                <a:solidFill>
                  <a:prstClr val="black"/>
                </a:solidFill>
                <a:latin typeface="メイリオ" pitchFamily="50" charset="-128"/>
                <a:ea typeface="メイリオ" pitchFamily="50" charset="-128"/>
              </a:rPr>
              <a:t>※</a:t>
            </a:r>
            <a:r>
              <a:rPr kumimoji="0" lang="ja-JP" altLang="en-US" sz="1000" kern="0" dirty="0" smtClean="0">
                <a:solidFill>
                  <a:prstClr val="black"/>
                </a:solidFill>
                <a:latin typeface="メイリオ" pitchFamily="50" charset="-128"/>
                <a:ea typeface="メイリオ" pitchFamily="50" charset="-128"/>
              </a:rPr>
              <a:t>し</a:t>
            </a:r>
            <a:r>
              <a:rPr kumimoji="0" lang="ja-JP" altLang="en-US" sz="1000" kern="0" dirty="0">
                <a:solidFill>
                  <a:prstClr val="black"/>
                </a:solidFill>
                <a:latin typeface="メイリオ" pitchFamily="50" charset="-128"/>
                <a:ea typeface="メイリオ" pitchFamily="50" charset="-128"/>
              </a:rPr>
              <a:t>、訓練修了後に評価項目に沿って訓練生を評価したうえで、評価シートを訓練生に手交します</a:t>
            </a:r>
            <a:r>
              <a:rPr kumimoji="0" lang="ja-JP" altLang="en-US" sz="1000" kern="0" dirty="0" smtClean="0">
                <a:solidFill>
                  <a:prstClr val="black"/>
                </a:solidFill>
                <a:latin typeface="メイリオ" pitchFamily="50" charset="-128"/>
                <a:ea typeface="メイリオ" pitchFamily="50" charset="-128"/>
              </a:rPr>
              <a:t>。</a:t>
            </a:r>
            <a:endParaRPr kumimoji="0" lang="en-US" altLang="ja-JP" sz="1000" kern="0" dirty="0">
              <a:solidFill>
                <a:prstClr val="black"/>
              </a:solidFill>
              <a:latin typeface="メイリオ" pitchFamily="50" charset="-128"/>
              <a:ea typeface="メイリオ" pitchFamily="50" charset="-128"/>
            </a:endParaRPr>
          </a:p>
          <a:p>
            <a:pPr defTabSz="1084053">
              <a:lnSpc>
                <a:spcPts val="1700"/>
              </a:lnSpc>
              <a:defRPr/>
            </a:pPr>
            <a:r>
              <a:rPr lang="en-US" altLang="ja-JP" sz="1000" dirty="0" smtClean="0">
                <a:solidFill>
                  <a:prstClr val="black"/>
                </a:solidFill>
                <a:latin typeface="メイリオ" pitchFamily="50" charset="-128"/>
                <a:ea typeface="メイリオ" pitchFamily="50" charset="-128"/>
              </a:rPr>
              <a:t>※ </a:t>
            </a:r>
            <a:r>
              <a:rPr lang="ja-JP" altLang="en-US" sz="1000" dirty="0" smtClean="0">
                <a:solidFill>
                  <a:prstClr val="black"/>
                </a:solidFill>
                <a:latin typeface="メイリオ" pitchFamily="50" charset="-128"/>
                <a:ea typeface="メイリオ" pitchFamily="50" charset="-128"/>
              </a:rPr>
              <a:t>汎用性のある評価基準から半数を超えて引用して設定する必要があります。</a:t>
            </a:r>
            <a:endParaRPr kumimoji="0" lang="en-US" altLang="ja-JP" sz="1000" kern="0" dirty="0" smtClean="0">
              <a:solidFill>
                <a:prstClr val="black"/>
              </a:solidFill>
              <a:latin typeface="メイリオ" pitchFamily="50" charset="-128"/>
              <a:ea typeface="メイリオ" pitchFamily="50" charset="-128"/>
            </a:endParaRPr>
          </a:p>
          <a:p>
            <a:pPr defTabSz="1084053">
              <a:lnSpc>
                <a:spcPts val="1700"/>
              </a:lnSpc>
              <a:defRPr/>
            </a:pPr>
            <a:r>
              <a:rPr kumimoji="0" lang="ja-JP" altLang="en-US" sz="1000" kern="0" dirty="0" smtClean="0">
                <a:solidFill>
                  <a:prstClr val="black"/>
                </a:solidFill>
                <a:latin typeface="メイリオ" pitchFamily="50" charset="-128"/>
                <a:ea typeface="メイリオ" pitchFamily="50" charset="-128"/>
              </a:rPr>
              <a:t>○ ジョブ・カード様式の入手先（厚生労働省</a:t>
            </a:r>
            <a:r>
              <a:rPr kumimoji="0" lang="en-US" altLang="ja-JP" sz="1000" kern="0" dirty="0" smtClean="0">
                <a:solidFill>
                  <a:prstClr val="black"/>
                </a:solidFill>
                <a:latin typeface="メイリオ" pitchFamily="50" charset="-128"/>
                <a:ea typeface="メイリオ" pitchFamily="50" charset="-128"/>
              </a:rPr>
              <a:t>HP</a:t>
            </a:r>
            <a:r>
              <a:rPr kumimoji="0" lang="ja-JP" altLang="en-US" sz="1000" kern="0" dirty="0" smtClean="0">
                <a:solidFill>
                  <a:prstClr val="black"/>
                </a:solidFill>
                <a:latin typeface="メイリオ" pitchFamily="50" charset="-128"/>
                <a:ea typeface="メイリオ"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http://jobcard.mhlw.go.jp/job_card.html#jobSample</a:t>
            </a:r>
            <a:endParaRPr kumimoji="0" lang="en-US" altLang="ja-JP" sz="1000" kern="0" dirty="0" smtClean="0">
              <a:solidFill>
                <a:prstClr val="black"/>
              </a:solidFill>
              <a:latin typeface="メイリオ" pitchFamily="50" charset="-128"/>
              <a:ea typeface="メイリオ" pitchFamily="50" charset="-128"/>
            </a:endParaRPr>
          </a:p>
        </p:txBody>
      </p:sp>
      <p:pic>
        <p:nvPicPr>
          <p:cNvPr id="1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606" y="2957808"/>
            <a:ext cx="1584176" cy="2154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0989" y="2877417"/>
            <a:ext cx="1584176" cy="2154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3389" y="2950648"/>
            <a:ext cx="1573074" cy="215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50772" y="2877418"/>
            <a:ext cx="1578220" cy="215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図 20"/>
          <p:cNvPicPr/>
          <p:nvPr/>
        </p:nvPicPr>
        <p:blipFill>
          <a:blip r:embed="rId6"/>
          <a:stretch>
            <a:fillRect/>
          </a:stretch>
        </p:blipFill>
        <p:spPr>
          <a:xfrm rot="356462">
            <a:off x="6144328" y="1234865"/>
            <a:ext cx="693279" cy="361131"/>
          </a:xfrm>
          <a:prstGeom prst="rect">
            <a:avLst/>
          </a:prstGeom>
        </p:spPr>
      </p:pic>
      <p:sp>
        <p:nvSpPr>
          <p:cNvPr id="11" name="正方形/長方形 10"/>
          <p:cNvSpPr/>
          <p:nvPr/>
        </p:nvSpPr>
        <p:spPr>
          <a:xfrm>
            <a:off x="158881" y="6219877"/>
            <a:ext cx="6889639" cy="3806813"/>
          </a:xfrm>
          <a:prstGeom prst="rect">
            <a:avLst/>
          </a:prstGeom>
          <a:solidFill>
            <a:srgbClr val="FFFFCC">
              <a:alpha val="80000"/>
            </a:srgbClr>
          </a:solidFill>
          <a:ln w="444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66496" tIns="78539" rIns="66496" bIns="33248" rtlCol="0" anchor="ctr">
            <a:noAutofit/>
          </a:bodyPr>
          <a:lstStyle/>
          <a:p>
            <a:pPr algn="ctr"/>
            <a:endParaRPr lang="ja-JP" altLang="en-US" sz="664" dirty="0">
              <a:solidFill>
                <a:schemeClr val="tx1"/>
              </a:solidFill>
              <a:latin typeface="メイリオ" pitchFamily="50" charset="-128"/>
              <a:ea typeface="メイリオ" pitchFamily="50" charset="-128"/>
            </a:endParaRPr>
          </a:p>
        </p:txBody>
      </p:sp>
      <p:sp>
        <p:nvSpPr>
          <p:cNvPr id="12" name="正方形/長方形 11"/>
          <p:cNvSpPr/>
          <p:nvPr/>
        </p:nvSpPr>
        <p:spPr>
          <a:xfrm>
            <a:off x="1228208" y="5517887"/>
            <a:ext cx="4750983" cy="338554"/>
          </a:xfrm>
          <a:prstGeom prst="rect">
            <a:avLst/>
          </a:prstGeom>
        </p:spPr>
        <p:txBody>
          <a:bodyPr wrap="square">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雇用関係助成金からのお知らせ ～</a:t>
            </a:r>
            <a:endParaRPr lang="ja-JP" altLang="en-US" sz="1600" dirty="0"/>
          </a:p>
        </p:txBody>
      </p:sp>
      <p:sp>
        <p:nvSpPr>
          <p:cNvPr id="13" name="正方形/長方形 12"/>
          <p:cNvSpPr/>
          <p:nvPr/>
        </p:nvSpPr>
        <p:spPr>
          <a:xfrm>
            <a:off x="1126647" y="5786081"/>
            <a:ext cx="5069040" cy="3186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66496" tIns="71679" rIns="66496" bIns="0" rtlCol="0" anchor="ctr">
            <a:spAutoFit/>
          </a:bodyPr>
          <a:lstStyle/>
          <a:p>
            <a:pPr algn="ct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雇用関係助成金に関する勧誘にご注意ください</a:t>
            </a:r>
          </a:p>
        </p:txBody>
      </p:sp>
      <p:sp>
        <p:nvSpPr>
          <p:cNvPr id="14" name="正方形/長方形 13"/>
          <p:cNvSpPr/>
          <p:nvPr/>
        </p:nvSpPr>
        <p:spPr>
          <a:xfrm>
            <a:off x="273770" y="6426734"/>
            <a:ext cx="6837726" cy="3264996"/>
          </a:xfrm>
          <a:prstGeom prst="rect">
            <a:avLst/>
          </a:prstGeom>
        </p:spPr>
        <p:txBody>
          <a:bodyPr wrap="square">
            <a:spAutoFit/>
          </a:bodyPr>
          <a:lstStyle/>
          <a:p>
            <a:pPr>
              <a:lnSpc>
                <a:spcPts val="1128"/>
              </a:lnSpc>
            </a:pPr>
            <a:r>
              <a:rPr lang="ja-JP" altLang="en-US" sz="796" dirty="0">
                <a:solidFill>
                  <a:prstClr val="black"/>
                </a:solidFill>
                <a:latin typeface="メイリオ" pitchFamily="50" charset="-128"/>
                <a:ea typeface="メイリオ" pitchFamily="50" charset="-128"/>
              </a:rPr>
              <a:t>　</a:t>
            </a:r>
            <a:r>
              <a:rPr lang="ja-JP" altLang="en-US" sz="1100" dirty="0">
                <a:solidFill>
                  <a:prstClr val="black"/>
                </a:solidFill>
                <a:latin typeface="メイリオ" pitchFamily="50" charset="-128"/>
                <a:ea typeface="メイリオ" pitchFamily="50" charset="-128"/>
              </a:rPr>
              <a:t>近年、厚生労働省から委託を受けたと装って、雇用関係助成金の申請、助成対象の診断、受給額の無料査定をするといった記載の書面を一方的に送付（</a:t>
            </a:r>
            <a:r>
              <a:rPr lang="en-US" altLang="ja-JP" sz="1100" dirty="0">
                <a:solidFill>
                  <a:prstClr val="black"/>
                </a:solidFill>
                <a:latin typeface="メイリオ" pitchFamily="50" charset="-128"/>
                <a:ea typeface="メイリオ" pitchFamily="50" charset="-128"/>
              </a:rPr>
              <a:t>FAX</a:t>
            </a:r>
            <a:r>
              <a:rPr lang="ja-JP" altLang="en-US" sz="1100" dirty="0">
                <a:solidFill>
                  <a:prstClr val="black"/>
                </a:solidFill>
                <a:latin typeface="メイリオ" pitchFamily="50" charset="-128"/>
                <a:ea typeface="メイリオ" pitchFamily="50" charset="-128"/>
              </a:rPr>
              <a:t>など）し、助成金の活用を勧誘する事業者が存在するとの情報が寄せられています。</a:t>
            </a:r>
            <a:endParaRPr lang="en-US" altLang="ja-JP" sz="1100" dirty="0">
              <a:solidFill>
                <a:prstClr val="black"/>
              </a:solidFill>
              <a:latin typeface="メイリオ" pitchFamily="50" charset="-128"/>
              <a:ea typeface="メイリオ" pitchFamily="50" charset="-128"/>
            </a:endParaRPr>
          </a:p>
          <a:p>
            <a:pPr algn="ctr">
              <a:lnSpc>
                <a:spcPts val="1128"/>
              </a:lnSpc>
              <a:spcBef>
                <a:spcPts val="398"/>
              </a:spcBef>
            </a:pPr>
            <a:r>
              <a:rPr lang="ja-JP" altLang="en-US" sz="1200" b="1" u="sng" dirty="0">
                <a:solidFill>
                  <a:prstClr val="black"/>
                </a:solidFill>
                <a:latin typeface="メイリオ" pitchFamily="50" charset="-128"/>
                <a:ea typeface="メイリオ" pitchFamily="50" charset="-128"/>
              </a:rPr>
              <a:t>厚生労働省や労働局・ハローワークでは</a:t>
            </a:r>
            <a:r>
              <a:rPr lang="en-US" altLang="ja-JP" sz="1200" b="1" u="sng" dirty="0">
                <a:solidFill>
                  <a:prstClr val="black"/>
                </a:solidFill>
                <a:latin typeface="メイリオ" pitchFamily="50" charset="-128"/>
                <a:ea typeface="メイリオ" pitchFamily="50" charset="-128"/>
              </a:rPr>
              <a:t>､</a:t>
            </a:r>
          </a:p>
          <a:p>
            <a:pPr algn="ctr">
              <a:lnSpc>
                <a:spcPts val="1128"/>
              </a:lnSpc>
            </a:pPr>
            <a:r>
              <a:rPr lang="ja-JP" altLang="en-US" sz="1200" b="1" u="sng" spc="33" dirty="0">
                <a:solidFill>
                  <a:prstClr val="black"/>
                </a:solidFill>
                <a:latin typeface="メイリオ" pitchFamily="50" charset="-128"/>
                <a:ea typeface="メイリオ" pitchFamily="50" charset="-128"/>
              </a:rPr>
              <a:t>このような勧誘に関与している事実はありません</a:t>
            </a:r>
            <a:r>
              <a:rPr lang="ja-JP" altLang="en-US" sz="1200" b="1" u="sng" spc="33" dirty="0" smtClean="0">
                <a:solidFill>
                  <a:prstClr val="black"/>
                </a:solidFill>
                <a:latin typeface="メイリオ" pitchFamily="50" charset="-128"/>
                <a:ea typeface="メイリオ" pitchFamily="50" charset="-128"/>
              </a:rPr>
              <a:t>。</a:t>
            </a:r>
            <a:endParaRPr lang="en-US" altLang="ja-JP" sz="1200" b="1" u="sng" spc="33" dirty="0">
              <a:solidFill>
                <a:prstClr val="black"/>
              </a:solidFill>
              <a:latin typeface="メイリオ" pitchFamily="50" charset="-128"/>
              <a:ea typeface="メイリオ" pitchFamily="50" charset="-128"/>
            </a:endParaRPr>
          </a:p>
          <a:p>
            <a:pPr lvl="0"/>
            <a:r>
              <a:rPr lang="ja-JP" altLang="en-US" sz="1200" dirty="0">
                <a:solidFill>
                  <a:prstClr val="black"/>
                </a:solidFill>
                <a:latin typeface="メイリオ" pitchFamily="50" charset="-128"/>
                <a:ea typeface="メイリオ" pitchFamily="50" charset="-128"/>
              </a:rPr>
              <a:t>　</a:t>
            </a:r>
            <a:endParaRPr lang="en-US" altLang="ja-JP" sz="1200" dirty="0">
              <a:solidFill>
                <a:prstClr val="black"/>
              </a:solidFill>
              <a:latin typeface="メイリオ" pitchFamily="50" charset="-128"/>
              <a:ea typeface="メイリオ" pitchFamily="50" charset="-128"/>
            </a:endParaRPr>
          </a:p>
          <a:p>
            <a:pPr lvl="0">
              <a:lnSpc>
                <a:spcPts val="1920"/>
              </a:lnSpc>
            </a:pPr>
            <a:r>
              <a:rPr lang="ja-JP" altLang="en-US" sz="1200" dirty="0">
                <a:solidFill>
                  <a:prstClr val="black"/>
                </a:solidFill>
                <a:latin typeface="メイリオ" pitchFamily="50" charset="-128"/>
                <a:ea typeface="メイリオ" pitchFamily="50" charset="-128"/>
              </a:rPr>
              <a:t>●</a:t>
            </a:r>
            <a:r>
              <a:rPr lang="ja-JP" altLang="en-US" sz="1200" b="1" dirty="0">
                <a:solidFill>
                  <a:prstClr val="black"/>
                </a:solidFill>
                <a:latin typeface="メイリオ" pitchFamily="50" charset="-128"/>
                <a:ea typeface="メイリオ" pitchFamily="50" charset="-128"/>
              </a:rPr>
              <a:t>不正があった場合、事業主が責任を問われることがあります</a:t>
            </a:r>
            <a:endParaRPr lang="en-US" altLang="ja-JP" sz="1200" b="1" dirty="0">
              <a:solidFill>
                <a:prstClr val="black"/>
              </a:solidFill>
              <a:latin typeface="メイリオ" pitchFamily="50" charset="-128"/>
              <a:ea typeface="メイリオ" pitchFamily="50" charset="-128"/>
            </a:endParaRPr>
          </a:p>
          <a:p>
            <a:pPr>
              <a:lnSpc>
                <a:spcPts val="1920"/>
              </a:lnSpc>
            </a:pPr>
            <a:r>
              <a:rPr lang="ja-JP" altLang="en-US" sz="1200" dirty="0">
                <a:solidFill>
                  <a:prstClr val="black"/>
                </a:solidFill>
                <a:latin typeface="メイリオ" pitchFamily="50" charset="-128"/>
                <a:ea typeface="メイリオ" pitchFamily="50" charset="-128"/>
              </a:rPr>
              <a:t>　</a:t>
            </a:r>
            <a:r>
              <a:rPr lang="ja-JP" altLang="en-US" sz="1100" dirty="0">
                <a:solidFill>
                  <a:prstClr val="black"/>
                </a:solidFill>
                <a:latin typeface="メイリオ" pitchFamily="50" charset="-128"/>
                <a:ea typeface="メイリオ" pitchFamily="50" charset="-128"/>
              </a:rPr>
              <a:t>これらの事業者は、手数料や報酬などを目的に、本来受けることができない助成金について、受給を提案している可能性があります。経営コンサルタントを名乗る事業者に指南されて虚偽の申請書等を提出した</a:t>
            </a:r>
            <a:r>
              <a:rPr lang="ja-JP" altLang="en-US" sz="1100" dirty="0" smtClean="0">
                <a:solidFill>
                  <a:prstClr val="black"/>
                </a:solidFill>
                <a:latin typeface="メイリオ" pitchFamily="50" charset="-128"/>
                <a:ea typeface="メイリオ" pitchFamily="50" charset="-128"/>
              </a:rPr>
              <a:t>場合</a:t>
            </a:r>
            <a:r>
              <a:rPr lang="ja-JP" altLang="en-US" sz="1100" dirty="0" smtClean="0">
                <a:latin typeface="メイリオ" pitchFamily="50" charset="-128"/>
                <a:ea typeface="メイリオ" pitchFamily="50" charset="-128"/>
              </a:rPr>
              <a:t>はもちろん、</a:t>
            </a:r>
            <a:r>
              <a:rPr lang="ja-JP" altLang="en-US" sz="1400" b="1" dirty="0" smtClean="0">
                <a:solidFill>
                  <a:srgbClr val="FF0000"/>
                </a:solidFill>
                <a:latin typeface="メイリオ" pitchFamily="50" charset="-128"/>
                <a:ea typeface="メイリオ" pitchFamily="50" charset="-128"/>
              </a:rPr>
              <a:t>事業者に申請書作成・提出まですべてを任せ、その申請代理人が不正行為を行った場合でも、事業主に助成金が支給されれば、不正受給の責任を問われることがあります。</a:t>
            </a:r>
            <a:r>
              <a:rPr lang="ja-JP" altLang="en-US" sz="1100" dirty="0" smtClean="0">
                <a:solidFill>
                  <a:prstClr val="black"/>
                </a:solidFill>
                <a:latin typeface="メイリオ" pitchFamily="50" charset="-128"/>
                <a:ea typeface="メイリオ" pitchFamily="50" charset="-128"/>
              </a:rPr>
              <a:t>不正</a:t>
            </a:r>
            <a:r>
              <a:rPr lang="ja-JP" altLang="en-US" sz="1100" dirty="0">
                <a:solidFill>
                  <a:prstClr val="black"/>
                </a:solidFill>
                <a:latin typeface="メイリオ" pitchFamily="50" charset="-128"/>
                <a:ea typeface="メイリオ" pitchFamily="50" charset="-128"/>
              </a:rPr>
              <a:t>受給を行った場合、</a:t>
            </a:r>
            <a:r>
              <a:rPr lang="ja-JP" altLang="en-US" sz="1100" dirty="0" smtClean="0">
                <a:solidFill>
                  <a:prstClr val="black"/>
                </a:solidFill>
                <a:latin typeface="メイリオ" pitchFamily="50" charset="-128"/>
                <a:ea typeface="メイリオ" pitchFamily="50" charset="-128"/>
              </a:rPr>
              <a:t>事業主</a:t>
            </a:r>
            <a:r>
              <a:rPr lang="ja-JP" altLang="en-US" sz="1100" dirty="0">
                <a:solidFill>
                  <a:prstClr val="black"/>
                </a:solidFill>
                <a:latin typeface="メイリオ" pitchFamily="50" charset="-128"/>
                <a:ea typeface="メイリオ" pitchFamily="50" charset="-128"/>
              </a:rPr>
              <a:t>は助成金の返還を求められるだけでなく、事業主名が原則公表されるとともに、５年間助成金が受けられなくなります</a:t>
            </a:r>
            <a:r>
              <a:rPr lang="ja-JP" altLang="en-US" sz="1100" dirty="0" smtClean="0">
                <a:solidFill>
                  <a:prstClr val="black"/>
                </a:solidFill>
                <a:latin typeface="メイリオ" pitchFamily="50" charset="-128"/>
                <a:ea typeface="メイリオ" pitchFamily="50" charset="-128"/>
              </a:rPr>
              <a:t>。</a:t>
            </a:r>
            <a:r>
              <a:rPr lang="ja-JP" altLang="en-US" sz="1100" dirty="0">
                <a:solidFill>
                  <a:prstClr val="black"/>
                </a:solidFill>
                <a:latin typeface="メイリオ" pitchFamily="50" charset="-128"/>
                <a:ea typeface="メイリオ" pitchFamily="50" charset="-128"/>
              </a:rPr>
              <a:t>十分にご注意ください</a:t>
            </a:r>
            <a:r>
              <a:rPr lang="ja-JP" altLang="en-US" sz="1100" dirty="0" smtClean="0">
                <a:solidFill>
                  <a:prstClr val="black"/>
                </a:solidFill>
                <a:latin typeface="メイリオ" pitchFamily="50" charset="-128"/>
                <a:ea typeface="メイリオ" pitchFamily="50" charset="-128"/>
              </a:rPr>
              <a:t>。</a:t>
            </a:r>
            <a:endParaRPr lang="en-US" altLang="ja-JP" sz="1100" dirty="0" smtClean="0">
              <a:solidFill>
                <a:prstClr val="black"/>
              </a:solidFill>
              <a:latin typeface="メイリオ" pitchFamily="50" charset="-128"/>
              <a:ea typeface="メイリオ" pitchFamily="50" charset="-128"/>
            </a:endParaRPr>
          </a:p>
          <a:p>
            <a:pPr>
              <a:lnSpc>
                <a:spcPts val="1920"/>
              </a:lnSpc>
            </a:pPr>
            <a:endParaRPr lang="en-US" altLang="ja-JP" sz="1200" dirty="0">
              <a:solidFill>
                <a:prstClr val="black"/>
              </a:solidFill>
              <a:latin typeface="メイリオ" pitchFamily="50" charset="-128"/>
              <a:ea typeface="メイリオ" pitchFamily="50" charset="-128"/>
            </a:endParaRPr>
          </a:p>
          <a:p>
            <a:pPr>
              <a:lnSpc>
                <a:spcPts val="1128"/>
              </a:lnSpc>
            </a:pPr>
            <a:endParaRPr lang="en-US" altLang="ja-JP" sz="1200" dirty="0" smtClean="0">
              <a:solidFill>
                <a:prstClr val="black"/>
              </a:solidFill>
              <a:latin typeface="メイリオ" pitchFamily="50" charset="-128"/>
              <a:ea typeface="メイリオ" pitchFamily="50" charset="-128"/>
            </a:endParaRPr>
          </a:p>
          <a:p>
            <a:pPr>
              <a:lnSpc>
                <a:spcPts val="1128"/>
              </a:lnSpc>
            </a:pPr>
            <a:endParaRPr lang="en-US" altLang="ja-JP" sz="1200" dirty="0">
              <a:solidFill>
                <a:prstClr val="black"/>
              </a:solidFill>
              <a:latin typeface="メイリオ" pitchFamily="50" charset="-128"/>
              <a:ea typeface="メイリオ" pitchFamily="50" charset="-128"/>
            </a:endParaRPr>
          </a:p>
        </p:txBody>
      </p:sp>
      <p:sp>
        <p:nvSpPr>
          <p:cNvPr id="28" name="正方形/長方形 27"/>
          <p:cNvSpPr/>
          <p:nvPr/>
        </p:nvSpPr>
        <p:spPr>
          <a:xfrm>
            <a:off x="221857" y="9206090"/>
            <a:ext cx="6736365" cy="692497"/>
          </a:xfrm>
          <a:prstGeom prst="rect">
            <a:avLst/>
          </a:prstGeom>
        </p:spPr>
        <p:txBody>
          <a:bodyPr wrap="square">
            <a:spAutoFit/>
          </a:bodyPr>
          <a:lstStyle/>
          <a:p>
            <a:pPr marL="59003" indent="-59003"/>
            <a:r>
              <a:rPr lang="en-US" altLang="ja-JP" sz="1100" dirty="0">
                <a:solidFill>
                  <a:prstClr val="black"/>
                </a:solidFill>
                <a:latin typeface="メイリオ" pitchFamily="50" charset="-128"/>
                <a:ea typeface="メイリオ" pitchFamily="50" charset="-128"/>
              </a:rPr>
              <a:t>※ </a:t>
            </a:r>
            <a:r>
              <a:rPr lang="ja-JP" altLang="en-US" sz="1100" dirty="0">
                <a:solidFill>
                  <a:prstClr val="black"/>
                </a:solidFill>
                <a:latin typeface="メイリオ" pitchFamily="50" charset="-128"/>
                <a:ea typeface="メイリオ" pitchFamily="50" charset="-128"/>
              </a:rPr>
              <a:t>虚偽の申請や不正行為とは</a:t>
            </a:r>
            <a:r>
              <a:rPr lang="en-US" altLang="ja-JP" sz="1100" dirty="0">
                <a:solidFill>
                  <a:prstClr val="black"/>
                </a:solidFill>
                <a:latin typeface="メイリオ" pitchFamily="50" charset="-128"/>
                <a:ea typeface="メイリオ" pitchFamily="50" charset="-128"/>
              </a:rPr>
              <a:t>､</a:t>
            </a:r>
            <a:r>
              <a:rPr lang="ja-JP" altLang="en-US" sz="1100" dirty="0">
                <a:solidFill>
                  <a:prstClr val="black"/>
                </a:solidFill>
                <a:latin typeface="メイリオ" pitchFamily="50" charset="-128"/>
                <a:ea typeface="メイリオ" pitchFamily="50" charset="-128"/>
              </a:rPr>
              <a:t>たとえば</a:t>
            </a:r>
            <a:r>
              <a:rPr lang="en-US" altLang="ja-JP" sz="1100" dirty="0">
                <a:solidFill>
                  <a:prstClr val="black"/>
                </a:solidFill>
                <a:latin typeface="メイリオ" pitchFamily="50" charset="-128"/>
                <a:ea typeface="メイリオ" pitchFamily="50" charset="-128"/>
              </a:rPr>
              <a:t>､</a:t>
            </a:r>
            <a:r>
              <a:rPr lang="ja-JP" altLang="en-US" sz="1100" dirty="0">
                <a:solidFill>
                  <a:prstClr val="black"/>
                </a:solidFill>
                <a:latin typeface="メイリオ" pitchFamily="50" charset="-128"/>
                <a:ea typeface="メイリオ" pitchFamily="50" charset="-128"/>
              </a:rPr>
              <a:t>実際には実施していない訓練を実施したかのように偽ったり、雇用契約書などを実物とは別に偽造して申請することなどです。</a:t>
            </a:r>
            <a:r>
              <a:rPr lang="ja-JP" altLang="en-US" sz="1400" b="1" dirty="0">
                <a:solidFill>
                  <a:srgbClr val="FF0000"/>
                </a:solidFill>
                <a:latin typeface="メイリオ" pitchFamily="50" charset="-128"/>
                <a:ea typeface="メイリオ" pitchFamily="50" charset="-128"/>
              </a:rPr>
              <a:t>悪質な場合は刑事告訴の対象と</a:t>
            </a:r>
            <a:r>
              <a:rPr lang="ja-JP" altLang="en-US" sz="1400" b="1" dirty="0" smtClean="0">
                <a:solidFill>
                  <a:srgbClr val="FF0000"/>
                </a:solidFill>
                <a:latin typeface="メイリオ" pitchFamily="50" charset="-128"/>
                <a:ea typeface="メイリオ" pitchFamily="50" charset="-128"/>
              </a:rPr>
              <a:t>なり、詐欺罪等で逮捕される可能性もございます。</a:t>
            </a:r>
            <a:endParaRPr lang="en-US" altLang="ja-JP" sz="1400" b="1" dirty="0">
              <a:solidFill>
                <a:srgbClr val="FF0000"/>
              </a:solidFill>
              <a:latin typeface="メイリオ" pitchFamily="50" charset="-128"/>
              <a:ea typeface="メイリオ" pitchFamily="50" charset="-128"/>
            </a:endParaRPr>
          </a:p>
        </p:txBody>
      </p:sp>
      <p:grpSp>
        <p:nvGrpSpPr>
          <p:cNvPr id="29" name="グループ化 28"/>
          <p:cNvGrpSpPr/>
          <p:nvPr/>
        </p:nvGrpSpPr>
        <p:grpSpPr>
          <a:xfrm>
            <a:off x="1049980" y="5695941"/>
            <a:ext cx="454916" cy="418243"/>
            <a:chOff x="-1871165" y="470726"/>
            <a:chExt cx="1228274" cy="1021217"/>
          </a:xfrm>
        </p:grpSpPr>
        <p:sp>
          <p:nvSpPr>
            <p:cNvPr id="30" name="二等辺三角形 29"/>
            <p:cNvSpPr/>
            <p:nvPr/>
          </p:nvSpPr>
          <p:spPr>
            <a:xfrm>
              <a:off x="-1809421" y="497217"/>
              <a:ext cx="1166530" cy="994726"/>
            </a:xfrm>
            <a:prstGeom prst="triangl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0191" tIns="118336" rIns="100191" bIns="50095" rtlCol="0" anchor="ctr">
              <a:spAutoFit/>
            </a:bodyPr>
            <a:lstStyle/>
            <a:p>
              <a:pPr algn="ctr"/>
              <a:endParaRPr kumimoji="1" lang="ja-JP" altLang="en-US" sz="1000" dirty="0" smtClean="0">
                <a:solidFill>
                  <a:schemeClr val="tx1"/>
                </a:solidFill>
                <a:latin typeface="メイリオ" pitchFamily="50" charset="-128"/>
                <a:ea typeface="メイリオ" pitchFamily="50" charset="-128"/>
              </a:endParaRPr>
            </a:p>
          </p:txBody>
        </p:sp>
        <p:sp>
          <p:nvSpPr>
            <p:cNvPr id="31" name="正方形/長方形 30"/>
            <p:cNvSpPr/>
            <p:nvPr/>
          </p:nvSpPr>
          <p:spPr>
            <a:xfrm>
              <a:off x="-1871165" y="470726"/>
              <a:ext cx="886397" cy="799946"/>
            </a:xfrm>
            <a:prstGeom prst="rect">
              <a:avLst/>
            </a:prstGeom>
          </p:spPr>
          <p:txBody>
            <a:bodyPr wrap="none">
              <a:spAutoFit/>
            </a:bodyPr>
            <a:lstStyle/>
            <a:p>
              <a:r>
                <a:rPr lang="ja-JP" altLang="en-US" sz="2400" b="1" dirty="0">
                  <a:latin typeface="ＤＦ特太ゴシック体" panose="020B0509000000000000" pitchFamily="49" charset="-128"/>
                  <a:ea typeface="ＤＦ特太ゴシック体" panose="020B0509000000000000" pitchFamily="49" charset="-128"/>
                  <a:cs typeface="メイリオ" panose="020B0604030504040204" pitchFamily="50" charset="-128"/>
                </a:rPr>
                <a:t>！</a:t>
              </a:r>
              <a:endParaRPr lang="ja-JP" altLang="en-US" sz="3200" dirty="0">
                <a:latin typeface="ＤＦ特太ゴシック体" panose="020B0509000000000000" pitchFamily="49" charset="-128"/>
                <a:ea typeface="ＤＦ特太ゴシック体" panose="020B0509000000000000" pitchFamily="49" charset="-128"/>
              </a:endParaRPr>
            </a:p>
          </p:txBody>
        </p:sp>
      </p:grpSp>
      <p:grpSp>
        <p:nvGrpSpPr>
          <p:cNvPr id="32" name="グループ化 31"/>
          <p:cNvGrpSpPr/>
          <p:nvPr/>
        </p:nvGrpSpPr>
        <p:grpSpPr>
          <a:xfrm>
            <a:off x="5837373" y="5703999"/>
            <a:ext cx="454916" cy="396370"/>
            <a:chOff x="-1871165" y="470726"/>
            <a:chExt cx="1228274" cy="1021217"/>
          </a:xfrm>
        </p:grpSpPr>
        <p:sp>
          <p:nvSpPr>
            <p:cNvPr id="33" name="二等辺三角形 32"/>
            <p:cNvSpPr/>
            <p:nvPr/>
          </p:nvSpPr>
          <p:spPr>
            <a:xfrm>
              <a:off x="-1809421" y="497217"/>
              <a:ext cx="1166530" cy="994726"/>
            </a:xfrm>
            <a:prstGeom prst="triangl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0191" tIns="118336" rIns="100191" bIns="50095" rtlCol="0" anchor="ctr">
              <a:spAutoFit/>
            </a:bodyPr>
            <a:lstStyle/>
            <a:p>
              <a:pPr algn="ctr"/>
              <a:endParaRPr kumimoji="1" lang="ja-JP" altLang="en-US" sz="1000" dirty="0" smtClean="0">
                <a:solidFill>
                  <a:schemeClr val="tx1"/>
                </a:solidFill>
                <a:latin typeface="メイリオ" pitchFamily="50" charset="-128"/>
                <a:ea typeface="メイリオ" pitchFamily="50" charset="-128"/>
              </a:endParaRPr>
            </a:p>
          </p:txBody>
        </p:sp>
        <p:sp>
          <p:nvSpPr>
            <p:cNvPr id="34" name="正方形/長方形 33"/>
            <p:cNvSpPr/>
            <p:nvPr/>
          </p:nvSpPr>
          <p:spPr>
            <a:xfrm>
              <a:off x="-1871165" y="470726"/>
              <a:ext cx="886397" cy="799946"/>
            </a:xfrm>
            <a:prstGeom prst="rect">
              <a:avLst/>
            </a:prstGeom>
          </p:spPr>
          <p:txBody>
            <a:bodyPr wrap="none">
              <a:spAutoFit/>
            </a:bodyPr>
            <a:lstStyle/>
            <a:p>
              <a:r>
                <a:rPr lang="ja-JP" altLang="en-US" sz="2400" b="1" dirty="0">
                  <a:latin typeface="ＤＦ特太ゴシック体" panose="020B0509000000000000" pitchFamily="49" charset="-128"/>
                  <a:ea typeface="ＤＦ特太ゴシック体" panose="020B0509000000000000" pitchFamily="49" charset="-128"/>
                  <a:cs typeface="メイリオ" panose="020B0604030504040204" pitchFamily="50" charset="-128"/>
                </a:rPr>
                <a:t>！</a:t>
              </a:r>
              <a:endParaRPr lang="ja-JP" altLang="en-US" sz="3200" dirty="0">
                <a:latin typeface="ＤＦ特太ゴシック体" panose="020B0509000000000000" pitchFamily="49" charset="-128"/>
                <a:ea typeface="ＤＦ特太ゴシック体" panose="020B0509000000000000" pitchFamily="49" charset="-128"/>
              </a:endParaRPr>
            </a:p>
          </p:txBody>
        </p:sp>
      </p:grpSp>
      <p:sp>
        <p:nvSpPr>
          <p:cNvPr id="24" name="正方形/長方形 23"/>
          <p:cNvSpPr/>
          <p:nvPr/>
        </p:nvSpPr>
        <p:spPr>
          <a:xfrm>
            <a:off x="271249" y="267351"/>
            <a:ext cx="6706888" cy="684076"/>
          </a:xfrm>
          <a:prstGeom prst="rect">
            <a:avLst/>
          </a:prstGeom>
          <a:noFill/>
          <a:ln w="3175">
            <a:solidFill>
              <a:schemeClr val="tx1"/>
            </a:solidFill>
            <a:prstDash val="dash"/>
          </a:ln>
        </p:spPr>
        <p:style>
          <a:lnRef idx="2">
            <a:schemeClr val="dk1"/>
          </a:lnRef>
          <a:fillRef idx="1">
            <a:schemeClr val="lt1"/>
          </a:fillRef>
          <a:effectRef idx="0">
            <a:schemeClr val="dk1"/>
          </a:effectRef>
          <a:fontRef idx="minor">
            <a:schemeClr val="dk1"/>
          </a:fontRef>
        </p:style>
        <p:txBody>
          <a:bodyPr lIns="99555" tIns="49777" rIns="99555" bIns="49777" rtlCol="0" anchor="ctr"/>
          <a:lstStyle/>
          <a:p>
            <a:pPr marL="180975" indent="-180975">
              <a:spcBef>
                <a:spcPts val="200"/>
              </a:spcBef>
            </a:pPr>
            <a:r>
              <a:rPr lang="en-US" altLang="ja-JP" sz="1100" dirty="0" smtClean="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以下の訓練は</a:t>
            </a:r>
            <a:r>
              <a:rPr lang="ja-JP" altLang="en-US" sz="1100" b="1" u="sng" dirty="0" smtClean="0">
                <a:solidFill>
                  <a:srgbClr val="FF0000"/>
                </a:solidFill>
                <a:latin typeface="メイリオ" panose="020B0604030504040204" pitchFamily="50" charset="-128"/>
                <a:ea typeface="メイリオ" panose="020B0604030504040204" pitchFamily="50" charset="-128"/>
              </a:rPr>
              <a:t>支給対象外</a:t>
            </a:r>
            <a:r>
              <a:rPr lang="ja-JP" altLang="en-US" sz="1100" dirty="0" smtClean="0">
                <a:solidFill>
                  <a:prstClr val="black"/>
                </a:solidFill>
                <a:latin typeface="メイリオ" panose="020B0604030504040204" pitchFamily="50" charset="-128"/>
                <a:ea typeface="メイリオ" panose="020B0604030504040204" pitchFamily="50" charset="-128"/>
              </a:rPr>
              <a:t>ですので、</a:t>
            </a:r>
            <a:r>
              <a:rPr lang="ja-JP" altLang="en-US" sz="1100" b="1" dirty="0" smtClean="0">
                <a:solidFill>
                  <a:prstClr val="black"/>
                </a:solidFill>
                <a:latin typeface="メイリオ" panose="020B0604030504040204" pitchFamily="50" charset="-128"/>
                <a:ea typeface="メイリオ" panose="020B0604030504040204" pitchFamily="50" charset="-128"/>
              </a:rPr>
              <a:t>訓練カリキュラムから除外してください</a:t>
            </a:r>
            <a:r>
              <a:rPr lang="ja-JP" altLang="en-US" sz="1100" b="1" dirty="0">
                <a:solidFill>
                  <a:prstClr val="black"/>
                </a:solidFill>
                <a:latin typeface="メイリオ" panose="020B0604030504040204" pitchFamily="50" charset="-128"/>
                <a:ea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rPr>
              <a:t>（</a:t>
            </a:r>
            <a:r>
              <a:rPr lang="en-US" altLang="ja-JP" sz="800" dirty="0" smtClean="0">
                <a:solidFill>
                  <a:prstClr val="black"/>
                </a:solidFill>
                <a:latin typeface="メイリオ" panose="020B0604030504040204" pitchFamily="50" charset="-128"/>
                <a:ea typeface="メイリオ" panose="020B0604030504040204" pitchFamily="50" charset="-128"/>
              </a:rPr>
              <a:t>P22</a:t>
            </a:r>
            <a:r>
              <a:rPr lang="ja-JP" altLang="en-US" sz="800" dirty="0" smtClean="0">
                <a:solidFill>
                  <a:prstClr val="black"/>
                </a:solidFill>
                <a:latin typeface="メイリオ" panose="020B0604030504040204" pitchFamily="50" charset="-128"/>
                <a:ea typeface="メイリオ" panose="020B0604030504040204" pitchFamily="50" charset="-128"/>
              </a:rPr>
              <a:t>参照）</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marL="180975" indent="-180975">
              <a:spcBef>
                <a:spcPts val="200"/>
              </a:spcBef>
            </a:pPr>
            <a:r>
              <a:rPr lang="ja-JP" altLang="en-US" sz="1000" b="1" dirty="0" smtClean="0">
                <a:solidFill>
                  <a:prstClr val="black"/>
                </a:solidFill>
                <a:latin typeface="メイリオ" panose="020B0604030504040204" pitchFamily="50" charset="-128"/>
                <a:ea typeface="メイリオ" panose="020B0604030504040204" pitchFamily="50" charset="-128"/>
              </a:rPr>
              <a:t>　</a:t>
            </a:r>
            <a:r>
              <a:rPr lang="ja-JP" altLang="en-US" sz="1000" dirty="0" smtClean="0">
                <a:solidFill>
                  <a:prstClr val="black"/>
                </a:solidFill>
                <a:latin typeface="メイリオ" panose="020B0604030504040204" pitchFamily="50" charset="-128"/>
                <a:ea typeface="メイリオ" panose="020B0604030504040204" pitchFamily="50" charset="-128"/>
              </a:rPr>
              <a:t>・法令において事業主に対し実施が義務付けられている労働安全衛生法に基づく講習等　</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marL="180975" indent="-180975">
              <a:spcBef>
                <a:spcPts val="200"/>
              </a:spcBef>
            </a:pPr>
            <a:r>
              <a:rPr lang="ja-JP" altLang="en-US" sz="1000" dirty="0" smtClean="0">
                <a:solidFill>
                  <a:prstClr val="black"/>
                </a:solidFill>
                <a:latin typeface="メイリオ" panose="020B0604030504040204" pitchFamily="50" charset="-128"/>
                <a:ea typeface="メイリオ" panose="020B0604030504040204" pitchFamily="50" charset="-128"/>
              </a:rPr>
              <a:t>　・派遣元事業主による派遣労働者への教育訓練（入職時から毎年</a:t>
            </a:r>
            <a:r>
              <a:rPr lang="en-US" altLang="ja-JP" sz="1000" dirty="0" smtClean="0">
                <a:solidFill>
                  <a:prstClr val="black"/>
                </a:solidFill>
                <a:latin typeface="メイリオ" panose="020B0604030504040204" pitchFamily="50" charset="-128"/>
                <a:ea typeface="メイリオ" panose="020B0604030504040204" pitchFamily="50" charset="-128"/>
              </a:rPr>
              <a:t>8</a:t>
            </a:r>
            <a:r>
              <a:rPr lang="ja-JP" altLang="en-US" sz="1000" dirty="0" smtClean="0">
                <a:solidFill>
                  <a:prstClr val="black"/>
                </a:solidFill>
                <a:latin typeface="メイリオ" panose="020B0604030504040204" pitchFamily="50" charset="-128"/>
                <a:ea typeface="メイリオ" panose="020B0604030504040204" pitchFamily="50" charset="-128"/>
              </a:rPr>
              <a:t>時間）</a:t>
            </a:r>
            <a:endParaRPr lang="en-US" altLang="ja-JP" sz="1000" dirty="0" smtClean="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113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円/楕円 18"/>
          <p:cNvSpPr/>
          <p:nvPr/>
        </p:nvSpPr>
        <p:spPr>
          <a:xfrm>
            <a:off x="4762666" y="4464851"/>
            <a:ext cx="2244789" cy="829007"/>
          </a:xfrm>
          <a:prstGeom prst="ellipse">
            <a:avLst/>
          </a:prstGeom>
          <a:gradFill>
            <a:gsLst>
              <a:gs pos="0">
                <a:schemeClr val="accent4">
                  <a:lumMod val="40000"/>
                  <a:lumOff val="60000"/>
                </a:schemeClr>
              </a:gs>
              <a:gs pos="73000">
                <a:schemeClr val="accent4">
                  <a:lumMod val="40000"/>
                  <a:lumOff val="60000"/>
                </a:schemeClr>
              </a:gs>
              <a:gs pos="100000">
                <a:schemeClr val="accent1">
                  <a:tint val="60000"/>
                  <a:hueOff val="0"/>
                  <a:satOff val="0"/>
                  <a:lumOff val="0"/>
                  <a:alphaOff val="0"/>
                  <a:tint val="15000"/>
                  <a:satMod val="350000"/>
                </a:schemeClr>
              </a:gs>
            </a:gsLst>
            <a:path path="circle">
              <a:fillToRect l="50000" t="50000" r="50000" b="50000"/>
            </a:path>
          </a:gradFill>
          <a:ln w="19050">
            <a:noFill/>
          </a:ln>
          <a:effectLst>
            <a:glow rad="127000">
              <a:schemeClr val="accent4">
                <a:lumMod val="40000"/>
                <a:lumOff val="60000"/>
                <a:alpha val="61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フリーフォーム 12"/>
          <p:cNvSpPr/>
          <p:nvPr/>
        </p:nvSpPr>
        <p:spPr>
          <a:xfrm>
            <a:off x="108061" y="9464891"/>
            <a:ext cx="6984001" cy="354023"/>
          </a:xfrm>
          <a:custGeom>
            <a:avLst/>
            <a:gdLst>
              <a:gd name="connsiteX0" fmla="*/ 0 w 6912770"/>
              <a:gd name="connsiteY0" fmla="*/ 42955 h 429545"/>
              <a:gd name="connsiteX1" fmla="*/ 42955 w 6912770"/>
              <a:gd name="connsiteY1" fmla="*/ 0 h 429545"/>
              <a:gd name="connsiteX2" fmla="*/ 6869816 w 6912770"/>
              <a:gd name="connsiteY2" fmla="*/ 0 h 429545"/>
              <a:gd name="connsiteX3" fmla="*/ 6912771 w 6912770"/>
              <a:gd name="connsiteY3" fmla="*/ 42955 h 429545"/>
              <a:gd name="connsiteX4" fmla="*/ 6912770 w 6912770"/>
              <a:gd name="connsiteY4" fmla="*/ 386591 h 429545"/>
              <a:gd name="connsiteX5" fmla="*/ 6869815 w 6912770"/>
              <a:gd name="connsiteY5" fmla="*/ 429546 h 429545"/>
              <a:gd name="connsiteX6" fmla="*/ 42955 w 6912770"/>
              <a:gd name="connsiteY6" fmla="*/ 429545 h 429545"/>
              <a:gd name="connsiteX7" fmla="*/ 0 w 6912770"/>
              <a:gd name="connsiteY7" fmla="*/ 386590 h 429545"/>
              <a:gd name="connsiteX8" fmla="*/ 0 w 6912770"/>
              <a:gd name="connsiteY8" fmla="*/ 42955 h 42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429545">
                <a:moveTo>
                  <a:pt x="0" y="42955"/>
                </a:moveTo>
                <a:cubicBezTo>
                  <a:pt x="0" y="19232"/>
                  <a:pt x="19232" y="0"/>
                  <a:pt x="42955" y="0"/>
                </a:cubicBezTo>
                <a:lnTo>
                  <a:pt x="6869816" y="0"/>
                </a:lnTo>
                <a:cubicBezTo>
                  <a:pt x="6893539" y="0"/>
                  <a:pt x="6912771" y="19232"/>
                  <a:pt x="6912771" y="42955"/>
                </a:cubicBezTo>
                <a:cubicBezTo>
                  <a:pt x="6912771" y="157500"/>
                  <a:pt x="6912770" y="272046"/>
                  <a:pt x="6912770" y="386591"/>
                </a:cubicBezTo>
                <a:cubicBezTo>
                  <a:pt x="6912770" y="410314"/>
                  <a:pt x="6893538" y="429546"/>
                  <a:pt x="6869815" y="429546"/>
                </a:cubicBezTo>
                <a:lnTo>
                  <a:pt x="42955" y="429545"/>
                </a:lnTo>
                <a:cubicBezTo>
                  <a:pt x="19232" y="429545"/>
                  <a:pt x="0" y="410313"/>
                  <a:pt x="0" y="386590"/>
                </a:cubicBezTo>
                <a:lnTo>
                  <a:pt x="0" y="42955"/>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21" tIns="65921" rIns="65921" bIns="65921" numCol="1" spcCol="1270" anchor="ctr" anchorCtr="0">
            <a:noAutofit/>
          </a:bodyPr>
          <a:lstStyle/>
          <a:p>
            <a:pPr defTabSz="622300">
              <a:lnSpc>
                <a:spcPct val="90000"/>
              </a:lnSpc>
              <a:spcBef>
                <a:spcPct val="0"/>
              </a:spcBef>
              <a:spcAft>
                <a:spcPct val="35000"/>
              </a:spcAft>
            </a:pP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支給決定</a:t>
            </a:r>
            <a:endPar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フリーフォーム 8"/>
          <p:cNvSpPr/>
          <p:nvPr/>
        </p:nvSpPr>
        <p:spPr>
          <a:xfrm>
            <a:off x="108061" y="2290507"/>
            <a:ext cx="3149465" cy="1963017"/>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defTabSz="577850">
              <a:lnSpc>
                <a:spcPts val="1700"/>
              </a:lnSpc>
            </a:pPr>
            <a:r>
              <a:rPr lang="ja-JP" altLang="en-US" sz="1300" b="1" u="sng" dirty="0" smtClean="0">
                <a:solidFill>
                  <a:srgbClr val="FF0000"/>
                </a:solidFill>
                <a:latin typeface="メイリオ" pitchFamily="50" charset="-128"/>
                <a:ea typeface="メイリオ" pitchFamily="50" charset="-128"/>
              </a:rPr>
              <a:t>１　訓練</a:t>
            </a:r>
            <a:r>
              <a:rPr lang="ja-JP" altLang="en-US" sz="1300" b="1" u="sng" dirty="0">
                <a:solidFill>
                  <a:srgbClr val="FF0000"/>
                </a:solidFill>
                <a:latin typeface="メイリオ" pitchFamily="50" charset="-128"/>
                <a:ea typeface="メイリオ" pitchFamily="50" charset="-128"/>
              </a:rPr>
              <a:t>計画届の作成・提出</a:t>
            </a:r>
            <a:endParaRPr lang="en-US" altLang="ja-JP" sz="1300" b="1" u="sng" dirty="0">
              <a:solidFill>
                <a:srgbClr val="FF0000"/>
              </a:solidFill>
              <a:latin typeface="メイリオ" pitchFamily="50" charset="-128"/>
              <a:ea typeface="メイリオ" pitchFamily="50" charset="-128"/>
            </a:endParaRPr>
          </a:p>
          <a:p>
            <a:pPr marL="171450" indent="-171450" defTabSz="577850">
              <a:lnSpc>
                <a:spcPts val="1700"/>
              </a:lnSpc>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計画届を作成し、管轄労働局長の確認を受けます</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defTabSz="577850">
              <a:lnSpc>
                <a:spcPts val="1700"/>
              </a:lnSpc>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開始</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日から</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起算して</a:t>
            </a:r>
            <a:r>
              <a:rPr lang="ja-JP" altLang="en-US"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１か月前まで</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に、管轄労働局長に提出してください</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defTabSz="577850">
              <a:lnSpc>
                <a:spcPts val="1700"/>
              </a:lnSpc>
              <a:buFont typeface="Arial" panose="020B0604020202020204" pitchFamily="34" charset="0"/>
              <a:buChar char="•"/>
            </a:pPr>
            <a:r>
              <a:rPr lang="ja-JP" altLang="en-US" sz="1050" dirty="0">
                <a:solidFill>
                  <a:prstClr val="black"/>
                </a:solidFill>
                <a:latin typeface="メイリオ" pitchFamily="50" charset="-128"/>
                <a:ea typeface="メイリオ" pitchFamily="50" charset="-128"/>
              </a:rPr>
              <a:t>訓練計画届の内容などを変更する場合は、「計画変更届」を提出する必要があります。</a:t>
            </a:r>
            <a:r>
              <a:rPr lang="ja-JP" altLang="en-US" sz="1050" b="1" u="sng" dirty="0">
                <a:solidFill>
                  <a:srgbClr val="FF0000"/>
                </a:solidFill>
                <a:latin typeface="メイリオ" pitchFamily="50" charset="-128"/>
                <a:ea typeface="メイリオ" pitchFamily="50" charset="-128"/>
              </a:rPr>
              <a:t>（詳しくは</a:t>
            </a:r>
            <a:r>
              <a:rPr lang="en-US" altLang="ja-JP" sz="1050" b="1" u="sng" dirty="0" smtClean="0">
                <a:solidFill>
                  <a:srgbClr val="FF0000"/>
                </a:solidFill>
                <a:latin typeface="メイリオ" pitchFamily="50" charset="-128"/>
                <a:ea typeface="メイリオ" pitchFamily="50" charset="-128"/>
              </a:rPr>
              <a:t>P15</a:t>
            </a:r>
            <a:r>
              <a:rPr lang="ja-JP" altLang="en-US" sz="1050" b="1" u="sng" dirty="0" smtClean="0">
                <a:solidFill>
                  <a:srgbClr val="FF0000"/>
                </a:solidFill>
                <a:latin typeface="メイリオ" pitchFamily="50" charset="-128"/>
                <a:ea typeface="メイリオ" pitchFamily="50" charset="-128"/>
              </a:rPr>
              <a:t>を</a:t>
            </a:r>
            <a:r>
              <a:rPr lang="ja-JP" altLang="en-US" sz="1050" b="1" u="sng" dirty="0">
                <a:solidFill>
                  <a:srgbClr val="FF0000"/>
                </a:solidFill>
                <a:latin typeface="メイリオ" pitchFamily="50" charset="-128"/>
                <a:ea typeface="メイリオ" pitchFamily="50" charset="-128"/>
              </a:rPr>
              <a:t>ご覧ください。</a:t>
            </a:r>
            <a:r>
              <a:rPr lang="ja-JP" altLang="en-US" sz="1050" b="1" u="sng" dirty="0" smtClean="0">
                <a:solidFill>
                  <a:srgbClr val="FF0000"/>
                </a:solidFill>
                <a:latin typeface="メイリオ" pitchFamily="50" charset="-128"/>
                <a:ea typeface="メイリオ" pitchFamily="50" charset="-128"/>
              </a:rPr>
              <a:t>）</a:t>
            </a:r>
            <a:endParaRPr lang="en-US" altLang="ja-JP" sz="1050" b="1" u="sng" dirty="0">
              <a:solidFill>
                <a:srgbClr val="FF0000"/>
              </a:solidFill>
              <a:latin typeface="メイリオ" pitchFamily="50" charset="-128"/>
              <a:ea typeface="メイリオ" pitchFamily="50" charset="-128"/>
            </a:endParaRPr>
          </a:p>
        </p:txBody>
      </p:sp>
      <p:sp>
        <p:nvSpPr>
          <p:cNvPr id="10" name="フリーフォーム 9"/>
          <p:cNvSpPr/>
          <p:nvPr/>
        </p:nvSpPr>
        <p:spPr>
          <a:xfrm>
            <a:off x="3932833" y="2249582"/>
            <a:ext cx="3182041" cy="1987568"/>
          </a:xfrm>
          <a:custGeom>
            <a:avLst/>
            <a:gdLst>
              <a:gd name="connsiteX0" fmla="*/ 0 w 4620641"/>
              <a:gd name="connsiteY0" fmla="*/ 167941 h 1679409"/>
              <a:gd name="connsiteX1" fmla="*/ 167941 w 4620641"/>
              <a:gd name="connsiteY1" fmla="*/ 0 h 1679409"/>
              <a:gd name="connsiteX2" fmla="*/ 4452700 w 4620641"/>
              <a:gd name="connsiteY2" fmla="*/ 0 h 1679409"/>
              <a:gd name="connsiteX3" fmla="*/ 4620641 w 4620641"/>
              <a:gd name="connsiteY3" fmla="*/ 167941 h 1679409"/>
              <a:gd name="connsiteX4" fmla="*/ 4620641 w 4620641"/>
              <a:gd name="connsiteY4" fmla="*/ 1511468 h 1679409"/>
              <a:gd name="connsiteX5" fmla="*/ 4452700 w 4620641"/>
              <a:gd name="connsiteY5" fmla="*/ 1679409 h 1679409"/>
              <a:gd name="connsiteX6" fmla="*/ 167941 w 4620641"/>
              <a:gd name="connsiteY6" fmla="*/ 1679409 h 1679409"/>
              <a:gd name="connsiteX7" fmla="*/ 0 w 4620641"/>
              <a:gd name="connsiteY7" fmla="*/ 1511468 h 1679409"/>
              <a:gd name="connsiteX8" fmla="*/ 0 w 4620641"/>
              <a:gd name="connsiteY8" fmla="*/ 167941 h 1679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0641" h="1679409">
                <a:moveTo>
                  <a:pt x="0" y="167941"/>
                </a:moveTo>
                <a:cubicBezTo>
                  <a:pt x="0" y="75190"/>
                  <a:pt x="75190" y="0"/>
                  <a:pt x="167941" y="0"/>
                </a:cubicBezTo>
                <a:lnTo>
                  <a:pt x="4452700" y="0"/>
                </a:lnTo>
                <a:cubicBezTo>
                  <a:pt x="4545451" y="0"/>
                  <a:pt x="4620641" y="75190"/>
                  <a:pt x="4620641" y="167941"/>
                </a:cubicBezTo>
                <a:lnTo>
                  <a:pt x="4620641" y="1511468"/>
                </a:lnTo>
                <a:cubicBezTo>
                  <a:pt x="4620641" y="1604219"/>
                  <a:pt x="4545451" y="1679409"/>
                  <a:pt x="4452700" y="1679409"/>
                </a:cubicBezTo>
                <a:lnTo>
                  <a:pt x="167941" y="1679409"/>
                </a:lnTo>
                <a:cubicBezTo>
                  <a:pt x="75190" y="1679409"/>
                  <a:pt x="0" y="1604219"/>
                  <a:pt x="0" y="1511468"/>
                </a:cubicBezTo>
                <a:lnTo>
                  <a:pt x="0" y="167941"/>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2528" tIns="102528" rIns="102528" bIns="102528" numCol="1" spcCol="1270" anchor="ctr" anchorCtr="0">
            <a:noAutofit/>
          </a:bodyPr>
          <a:lstStyle/>
          <a:p>
            <a:pPr>
              <a:lnSpc>
                <a:spcPts val="1700"/>
              </a:lnSpc>
            </a:pPr>
            <a:r>
              <a:rPr lang="ja-JP" altLang="en-US" sz="1300" b="1" u="sng" dirty="0">
                <a:solidFill>
                  <a:srgbClr val="FF0000"/>
                </a:solidFill>
                <a:latin typeface="メイリオ" pitchFamily="50" charset="-128"/>
                <a:ea typeface="メイリオ" pitchFamily="50" charset="-128"/>
              </a:rPr>
              <a:t>２</a:t>
            </a:r>
            <a:r>
              <a:rPr lang="ja-JP" altLang="ja-JP" sz="1300" b="1" u="sng" dirty="0">
                <a:solidFill>
                  <a:srgbClr val="FF0000"/>
                </a:solidFill>
                <a:latin typeface="メイリオ" pitchFamily="50" charset="-128"/>
                <a:ea typeface="メイリオ" pitchFamily="50" charset="-128"/>
              </a:rPr>
              <a:t>　</a:t>
            </a:r>
            <a:r>
              <a:rPr lang="ja-JP" altLang="en-US" sz="1300" b="1" u="sng" dirty="0" smtClean="0">
                <a:solidFill>
                  <a:srgbClr val="FF0000"/>
                </a:solidFill>
                <a:latin typeface="メイリオ" pitchFamily="50" charset="-128"/>
                <a:ea typeface="メイリオ" pitchFamily="50" charset="-128"/>
              </a:rPr>
              <a:t>キャリアコンサルティングの実施（</a:t>
            </a:r>
            <a:r>
              <a:rPr lang="ja-JP" altLang="en-US" sz="1300" b="1" u="sng" dirty="0">
                <a:solidFill>
                  <a:srgbClr val="FF0000"/>
                </a:solidFill>
                <a:latin typeface="メイリオ" pitchFamily="50" charset="-128"/>
                <a:ea typeface="メイリオ" pitchFamily="50" charset="-128"/>
              </a:rPr>
              <a:t>有期実習型訓練</a:t>
            </a:r>
            <a:r>
              <a:rPr lang="ja-JP" altLang="en-US" sz="1300" b="1" u="sng" dirty="0" smtClean="0">
                <a:solidFill>
                  <a:srgbClr val="FF0000"/>
                </a:solidFill>
                <a:latin typeface="メイリオ" pitchFamily="50" charset="-128"/>
                <a:ea typeface="メイリオ" pitchFamily="50" charset="-128"/>
              </a:rPr>
              <a:t>）</a:t>
            </a:r>
            <a:endParaRPr lang="en-US" altLang="ja-JP" sz="1300" b="1" u="sng" dirty="0" smtClean="0">
              <a:solidFill>
                <a:srgbClr val="FF0000"/>
              </a:solidFill>
              <a:latin typeface="メイリオ" pitchFamily="50" charset="-128"/>
              <a:ea typeface="メイリオ" pitchFamily="50" charset="-128"/>
            </a:endParaRPr>
          </a:p>
          <a:p>
            <a:pPr>
              <a:lnSpc>
                <a:spcPts val="1700"/>
              </a:lnSpc>
            </a:pPr>
            <a:r>
              <a:rPr lang="ja-JP" altLang="en-US" sz="1050" dirty="0" smtClean="0">
                <a:solidFill>
                  <a:srgbClr val="FF0000"/>
                </a:solidFill>
                <a:latin typeface="メイリオ" pitchFamily="50" charset="-128"/>
                <a:ea typeface="メイリオ" pitchFamily="50" charset="-128"/>
              </a:rPr>
              <a:t>訓練受講者</a:t>
            </a:r>
            <a:r>
              <a:rPr lang="ja-JP" altLang="en-US" sz="1050" dirty="0" smtClean="0">
                <a:solidFill>
                  <a:prstClr val="black"/>
                </a:solidFill>
                <a:latin typeface="メイリオ" pitchFamily="50" charset="-128"/>
                <a:ea typeface="メイリオ" pitchFamily="50" charset="-128"/>
              </a:rPr>
              <a:t>は「ジョブ・カード」を作成し、事業主が作成した訓練カリキュラムに基づき、ジョブ・カード作成アドバイザー等（</a:t>
            </a:r>
            <a:r>
              <a:rPr lang="en-US" altLang="ja-JP" sz="1050" dirty="0" smtClean="0">
                <a:solidFill>
                  <a:prstClr val="black"/>
                </a:solidFill>
                <a:latin typeface="メイリオ" pitchFamily="50" charset="-128"/>
                <a:ea typeface="メイリオ" pitchFamily="50" charset="-128"/>
              </a:rPr>
              <a:t>※</a:t>
            </a:r>
            <a:r>
              <a:rPr lang="ja-JP" altLang="en-US" sz="1050" dirty="0" smtClean="0">
                <a:solidFill>
                  <a:prstClr val="black"/>
                </a:solidFill>
                <a:latin typeface="メイリオ" pitchFamily="50" charset="-128"/>
                <a:ea typeface="メイリオ" pitchFamily="50" charset="-128"/>
              </a:rPr>
              <a:t>）による面接を受け、訓練の必要性の有無について確認を受けます。</a:t>
            </a:r>
            <a:endParaRPr lang="en-US" altLang="ja-JP" sz="1050" dirty="0" smtClean="0">
              <a:solidFill>
                <a:prstClr val="black"/>
              </a:solidFill>
              <a:latin typeface="メイリオ" pitchFamily="50" charset="-128"/>
              <a:ea typeface="メイリオ" pitchFamily="50" charset="-128"/>
            </a:endParaRPr>
          </a:p>
        </p:txBody>
      </p:sp>
      <p:sp>
        <p:nvSpPr>
          <p:cNvPr id="11" name="フリーフォーム 10"/>
          <p:cNvSpPr/>
          <p:nvPr/>
        </p:nvSpPr>
        <p:spPr>
          <a:xfrm>
            <a:off x="127912" y="6464495"/>
            <a:ext cx="6984001" cy="836123"/>
          </a:xfrm>
          <a:custGeom>
            <a:avLst/>
            <a:gdLst>
              <a:gd name="connsiteX0" fmla="*/ 0 w 6881184"/>
              <a:gd name="connsiteY0" fmla="*/ 213042 h 2130417"/>
              <a:gd name="connsiteX1" fmla="*/ 213042 w 6881184"/>
              <a:gd name="connsiteY1" fmla="*/ 0 h 2130417"/>
              <a:gd name="connsiteX2" fmla="*/ 6668142 w 6881184"/>
              <a:gd name="connsiteY2" fmla="*/ 0 h 2130417"/>
              <a:gd name="connsiteX3" fmla="*/ 6881184 w 6881184"/>
              <a:gd name="connsiteY3" fmla="*/ 213042 h 2130417"/>
              <a:gd name="connsiteX4" fmla="*/ 6881184 w 6881184"/>
              <a:gd name="connsiteY4" fmla="*/ 1917375 h 2130417"/>
              <a:gd name="connsiteX5" fmla="*/ 6668142 w 6881184"/>
              <a:gd name="connsiteY5" fmla="*/ 2130417 h 2130417"/>
              <a:gd name="connsiteX6" fmla="*/ 213042 w 6881184"/>
              <a:gd name="connsiteY6" fmla="*/ 2130417 h 2130417"/>
              <a:gd name="connsiteX7" fmla="*/ 0 w 6881184"/>
              <a:gd name="connsiteY7" fmla="*/ 1917375 h 2130417"/>
              <a:gd name="connsiteX8" fmla="*/ 0 w 6881184"/>
              <a:gd name="connsiteY8" fmla="*/ 213042 h 2130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81184" h="2130417">
                <a:moveTo>
                  <a:pt x="0" y="213042"/>
                </a:moveTo>
                <a:cubicBezTo>
                  <a:pt x="0" y="95382"/>
                  <a:pt x="95382" y="0"/>
                  <a:pt x="213042" y="0"/>
                </a:cubicBezTo>
                <a:lnTo>
                  <a:pt x="6668142" y="0"/>
                </a:lnTo>
                <a:cubicBezTo>
                  <a:pt x="6785802" y="0"/>
                  <a:pt x="6881184" y="95382"/>
                  <a:pt x="6881184" y="213042"/>
                </a:cubicBezTo>
                <a:lnTo>
                  <a:pt x="6881184" y="1917375"/>
                </a:lnTo>
                <a:cubicBezTo>
                  <a:pt x="6881184" y="2035035"/>
                  <a:pt x="6785802" y="2130417"/>
                  <a:pt x="6668142" y="2130417"/>
                </a:cubicBezTo>
                <a:lnTo>
                  <a:pt x="213042" y="2130417"/>
                </a:lnTo>
                <a:cubicBezTo>
                  <a:pt x="95382" y="2130417"/>
                  <a:pt x="0" y="2035035"/>
                  <a:pt x="0" y="1917375"/>
                </a:cubicBezTo>
                <a:lnTo>
                  <a:pt x="0" y="21304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5738" tIns="115738" rIns="115738" bIns="115738" numCol="1" spcCol="1270" anchor="ctr" anchorCtr="0">
            <a:noAutofit/>
          </a:bodyPr>
          <a:lstStyle/>
          <a:p>
            <a:pPr>
              <a:lnSpc>
                <a:spcPts val="1900"/>
              </a:lnSpc>
            </a:pPr>
            <a:r>
              <a:rPr lang="ja-JP" altLang="en-US" sz="1300" b="1" u="sng" dirty="0">
                <a:solidFill>
                  <a:srgbClr val="FF0000"/>
                </a:solidFill>
                <a:latin typeface="メイリオ" pitchFamily="50" charset="-128"/>
                <a:ea typeface="メイリオ" pitchFamily="50" charset="-128"/>
              </a:rPr>
              <a:t>３　訓練の実施</a:t>
            </a:r>
            <a:endParaRPr lang="en-US" altLang="ja-JP" sz="1300" b="1" u="sng" dirty="0">
              <a:solidFill>
                <a:srgbClr val="FF0000"/>
              </a:solidFill>
              <a:latin typeface="メイリオ" pitchFamily="50" charset="-128"/>
              <a:ea typeface="メイリオ" pitchFamily="50" charset="-128"/>
            </a:endParaRPr>
          </a:p>
          <a:p>
            <a:pPr marL="171450" indent="-171450">
              <a:lnSpc>
                <a:spcPts val="19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訓練</a:t>
            </a:r>
            <a:r>
              <a:rPr lang="ja-JP" altLang="en-US" sz="1050" dirty="0">
                <a:solidFill>
                  <a:prstClr val="black"/>
                </a:solidFill>
                <a:latin typeface="メイリオ" pitchFamily="50" charset="-128"/>
                <a:ea typeface="メイリオ" pitchFamily="50" charset="-128"/>
              </a:rPr>
              <a:t>計画届に基づき訓練を実施してください</a:t>
            </a:r>
            <a:r>
              <a:rPr lang="ja-JP" altLang="en-US" sz="1050" dirty="0" smtClean="0">
                <a:solidFill>
                  <a:prstClr val="black"/>
                </a:solidFill>
                <a:latin typeface="メイリオ" pitchFamily="50" charset="-128"/>
                <a:ea typeface="メイリオ" pitchFamily="50" charset="-128"/>
              </a:rPr>
              <a:t>。</a:t>
            </a:r>
            <a:endParaRPr lang="en-US" altLang="ja-JP" sz="1050" dirty="0" smtClean="0">
              <a:solidFill>
                <a:prstClr val="black"/>
              </a:solidFill>
              <a:latin typeface="メイリオ" pitchFamily="50" charset="-128"/>
              <a:ea typeface="メイリオ" pitchFamily="50" charset="-128"/>
            </a:endParaRPr>
          </a:p>
          <a:p>
            <a:pPr marL="171450" indent="-171450">
              <a:lnSpc>
                <a:spcPts val="1900"/>
              </a:lnSpc>
              <a:buFont typeface="Arial" panose="020B0604020202020204" pitchFamily="34" charset="0"/>
              <a:buChar char="•"/>
            </a:pPr>
            <a:r>
              <a:rPr lang="ja-JP" altLang="en-US" sz="1050" dirty="0">
                <a:solidFill>
                  <a:prstClr val="black"/>
                </a:solidFill>
                <a:latin typeface="メイリオ" pitchFamily="50" charset="-128"/>
                <a:ea typeface="メイリオ" pitchFamily="50" charset="-128"/>
              </a:rPr>
              <a:t>訓練計画届の提出日から６か月以内に訓練を開始することが必要です。</a:t>
            </a:r>
            <a:endParaRPr lang="en-US" altLang="ja-JP" sz="1050" dirty="0">
              <a:solidFill>
                <a:prstClr val="black"/>
              </a:solidFill>
              <a:latin typeface="メイリオ" pitchFamily="50" charset="-128"/>
              <a:ea typeface="メイリオ" pitchFamily="50" charset="-128"/>
            </a:endParaRPr>
          </a:p>
        </p:txBody>
      </p:sp>
      <p:sp>
        <p:nvSpPr>
          <p:cNvPr id="12" name="フリーフォーム 11"/>
          <p:cNvSpPr/>
          <p:nvPr/>
        </p:nvSpPr>
        <p:spPr>
          <a:xfrm>
            <a:off x="127911" y="7757646"/>
            <a:ext cx="6984002" cy="1288848"/>
          </a:xfrm>
          <a:custGeom>
            <a:avLst/>
            <a:gdLst>
              <a:gd name="connsiteX0" fmla="*/ 0 w 6912770"/>
              <a:gd name="connsiteY0" fmla="*/ 93419 h 934187"/>
              <a:gd name="connsiteX1" fmla="*/ 93419 w 6912770"/>
              <a:gd name="connsiteY1" fmla="*/ 0 h 934187"/>
              <a:gd name="connsiteX2" fmla="*/ 6819351 w 6912770"/>
              <a:gd name="connsiteY2" fmla="*/ 0 h 934187"/>
              <a:gd name="connsiteX3" fmla="*/ 6912770 w 6912770"/>
              <a:gd name="connsiteY3" fmla="*/ 93419 h 934187"/>
              <a:gd name="connsiteX4" fmla="*/ 6912770 w 6912770"/>
              <a:gd name="connsiteY4" fmla="*/ 840768 h 934187"/>
              <a:gd name="connsiteX5" fmla="*/ 6819351 w 6912770"/>
              <a:gd name="connsiteY5" fmla="*/ 934187 h 934187"/>
              <a:gd name="connsiteX6" fmla="*/ 93419 w 6912770"/>
              <a:gd name="connsiteY6" fmla="*/ 934187 h 934187"/>
              <a:gd name="connsiteX7" fmla="*/ 0 w 6912770"/>
              <a:gd name="connsiteY7" fmla="*/ 840768 h 934187"/>
              <a:gd name="connsiteX8" fmla="*/ 0 w 6912770"/>
              <a:gd name="connsiteY8" fmla="*/ 93419 h 934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934187">
                <a:moveTo>
                  <a:pt x="0" y="93419"/>
                </a:moveTo>
                <a:cubicBezTo>
                  <a:pt x="0" y="41825"/>
                  <a:pt x="41825" y="0"/>
                  <a:pt x="93419" y="0"/>
                </a:cubicBezTo>
                <a:lnTo>
                  <a:pt x="6819351" y="0"/>
                </a:lnTo>
                <a:cubicBezTo>
                  <a:pt x="6870945" y="0"/>
                  <a:pt x="6912770" y="41825"/>
                  <a:pt x="6912770" y="93419"/>
                </a:cubicBezTo>
                <a:lnTo>
                  <a:pt x="6912770" y="840768"/>
                </a:lnTo>
                <a:cubicBezTo>
                  <a:pt x="6912770" y="892362"/>
                  <a:pt x="6870945" y="934187"/>
                  <a:pt x="6819351" y="934187"/>
                </a:cubicBezTo>
                <a:lnTo>
                  <a:pt x="93419" y="934187"/>
                </a:lnTo>
                <a:cubicBezTo>
                  <a:pt x="41825" y="934187"/>
                  <a:pt x="0" y="892362"/>
                  <a:pt x="0" y="840768"/>
                </a:cubicBezTo>
                <a:lnTo>
                  <a:pt x="0" y="93419"/>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0701" tIns="80701" rIns="80701" bIns="80701" numCol="1" spcCol="1270" anchor="ctr" anchorCtr="0">
            <a:noAutofit/>
          </a:bodyPr>
          <a:lstStyle/>
          <a:p>
            <a:pPr>
              <a:lnSpc>
                <a:spcPts val="1700"/>
              </a:lnSpc>
            </a:pPr>
            <a:r>
              <a:rPr lang="ja-JP" altLang="en-US" sz="1400" b="1" u="sng" dirty="0">
                <a:solidFill>
                  <a:srgbClr val="FF0000"/>
                </a:solidFill>
                <a:latin typeface="メイリオ" pitchFamily="50" charset="-128"/>
                <a:ea typeface="メイリオ" pitchFamily="50" charset="-128"/>
              </a:rPr>
              <a:t>４　訓練の終了・支給申請</a:t>
            </a:r>
            <a:endParaRPr lang="en-US" altLang="ja-JP" sz="1400" b="1" u="sng" dirty="0">
              <a:solidFill>
                <a:srgbClr val="FF0000"/>
              </a:solidFill>
              <a:latin typeface="メイリオ" pitchFamily="50" charset="-128"/>
              <a:ea typeface="メイリオ" pitchFamily="50" charset="-128"/>
            </a:endParaRPr>
          </a:p>
          <a:p>
            <a:pPr marL="171450" indent="-171450">
              <a:lnSpc>
                <a:spcPts val="17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職業訓練終了日</a:t>
            </a:r>
            <a:r>
              <a:rPr lang="ja-JP" altLang="en-US" sz="1050" dirty="0">
                <a:solidFill>
                  <a:prstClr val="black"/>
                </a:solidFill>
                <a:latin typeface="メイリオ" pitchFamily="50" charset="-128"/>
                <a:ea typeface="メイリオ" pitchFamily="50" charset="-128"/>
              </a:rPr>
              <a:t>の翌日から</a:t>
            </a:r>
            <a:r>
              <a:rPr lang="ja-JP" altLang="en-US" sz="1050" b="1" dirty="0">
                <a:solidFill>
                  <a:srgbClr val="FF0000"/>
                </a:solidFill>
                <a:latin typeface="メイリオ" pitchFamily="50" charset="-128"/>
                <a:ea typeface="メイリオ" pitchFamily="50" charset="-128"/>
              </a:rPr>
              <a:t>２か月以内</a:t>
            </a:r>
            <a:r>
              <a:rPr lang="ja-JP" altLang="en-US" sz="1050" dirty="0">
                <a:solidFill>
                  <a:prstClr val="black"/>
                </a:solidFill>
                <a:latin typeface="メイリオ" pitchFamily="50" charset="-128"/>
                <a:ea typeface="メイリオ" pitchFamily="50" charset="-128"/>
              </a:rPr>
              <a:t>に支給申請書を管轄労働局へ</a:t>
            </a:r>
            <a:r>
              <a:rPr lang="ja-JP" altLang="en-US" sz="1050" dirty="0" smtClean="0">
                <a:solidFill>
                  <a:prstClr val="black"/>
                </a:solidFill>
                <a:latin typeface="メイリオ" pitchFamily="50" charset="-128"/>
                <a:ea typeface="メイリオ" pitchFamily="50" charset="-128"/>
              </a:rPr>
              <a:t>提出してください</a:t>
            </a:r>
            <a:r>
              <a:rPr lang="ja-JP" altLang="en-US" sz="1200" dirty="0" smtClean="0">
                <a:solidFill>
                  <a:prstClr val="black"/>
                </a:solidFill>
                <a:latin typeface="メイリオ" pitchFamily="50" charset="-128"/>
                <a:ea typeface="メイリオ" pitchFamily="50" charset="-128"/>
              </a:rPr>
              <a:t>。</a:t>
            </a:r>
            <a:endParaRPr lang="en-US" altLang="ja-JP" sz="1200" dirty="0" smtClean="0">
              <a:solidFill>
                <a:prstClr val="black"/>
              </a:solidFill>
              <a:latin typeface="メイリオ" pitchFamily="50" charset="-128"/>
              <a:ea typeface="メイリオ" pitchFamily="50" charset="-128"/>
            </a:endParaRPr>
          </a:p>
          <a:p>
            <a:pPr>
              <a:lnSpc>
                <a:spcPts val="1700"/>
              </a:lnSpc>
            </a:pPr>
            <a:r>
              <a:rPr lang="en-US" altLang="ja-JP" sz="1000" dirty="0" smtClean="0">
                <a:solidFill>
                  <a:prstClr val="black"/>
                </a:solidFill>
                <a:latin typeface="メイリオ" pitchFamily="50" charset="-128"/>
                <a:ea typeface="メイリオ" pitchFamily="50" charset="-128"/>
              </a:rPr>
              <a:t>※e</a:t>
            </a:r>
            <a:r>
              <a:rPr lang="ja-JP" altLang="en-US" sz="1000" dirty="0">
                <a:solidFill>
                  <a:prstClr val="black"/>
                </a:solidFill>
                <a:latin typeface="メイリオ" pitchFamily="50" charset="-128"/>
                <a:ea typeface="メイリオ" pitchFamily="50" charset="-128"/>
              </a:rPr>
              <a:t>ラーニングによる訓練等の場合は、訓練等の実施期間内に実際に受講が修了した日（複数の支給対象労働者がいる</a:t>
            </a:r>
            <a:r>
              <a:rPr lang="ja-JP" altLang="en-US" sz="1000" dirty="0" smtClean="0">
                <a:solidFill>
                  <a:prstClr val="black"/>
                </a:solidFill>
                <a:latin typeface="メイリオ" pitchFamily="50" charset="-128"/>
                <a:ea typeface="メイリオ" pitchFamily="50" charset="-128"/>
              </a:rPr>
              <a:t>場　</a:t>
            </a:r>
            <a:endParaRPr lang="en-US" altLang="ja-JP" sz="1000" dirty="0" smtClean="0">
              <a:solidFill>
                <a:prstClr val="black"/>
              </a:solidFill>
              <a:latin typeface="メイリオ" pitchFamily="50" charset="-128"/>
              <a:ea typeface="メイリオ" pitchFamily="50" charset="-128"/>
            </a:endParaRPr>
          </a:p>
          <a:p>
            <a:pPr>
              <a:lnSpc>
                <a:spcPts val="1700"/>
              </a:lnSpc>
            </a:pPr>
            <a:r>
              <a:rPr lang="ja-JP" altLang="en-US" sz="1000" dirty="0" smtClean="0">
                <a:solidFill>
                  <a:prstClr val="black"/>
                </a:solidFill>
                <a:latin typeface="メイリオ" pitchFamily="50" charset="-128"/>
                <a:ea typeface="メイリオ" pitchFamily="50" charset="-128"/>
              </a:rPr>
              <a:t>　合</a:t>
            </a:r>
            <a:r>
              <a:rPr lang="ja-JP" altLang="en-US" sz="1000" dirty="0">
                <a:solidFill>
                  <a:prstClr val="black"/>
                </a:solidFill>
                <a:latin typeface="メイリオ" pitchFamily="50" charset="-128"/>
                <a:ea typeface="メイリオ" pitchFamily="50" charset="-128"/>
              </a:rPr>
              <a:t>は、すべての支給対象労働者の受講が実際に修了した日）の翌日から支給申請ができます。通信制により実施</a:t>
            </a:r>
            <a:r>
              <a:rPr lang="ja-JP" altLang="en-US" sz="1000" dirty="0" smtClean="0">
                <a:solidFill>
                  <a:prstClr val="black"/>
                </a:solidFill>
                <a:latin typeface="メイリオ" pitchFamily="50" charset="-128"/>
                <a:ea typeface="メイリオ" pitchFamily="50" charset="-128"/>
              </a:rPr>
              <a:t>され</a:t>
            </a:r>
            <a:endParaRPr lang="en-US" altLang="ja-JP" sz="1000" dirty="0" smtClean="0">
              <a:solidFill>
                <a:prstClr val="black"/>
              </a:solidFill>
              <a:latin typeface="メイリオ" pitchFamily="50" charset="-128"/>
              <a:ea typeface="メイリオ" pitchFamily="50" charset="-128"/>
            </a:endParaRPr>
          </a:p>
          <a:p>
            <a:pPr>
              <a:lnSpc>
                <a:spcPts val="1700"/>
              </a:lnSpc>
            </a:pPr>
            <a:r>
              <a:rPr lang="ja-JP" altLang="en-US" sz="1000" dirty="0" smtClean="0">
                <a:solidFill>
                  <a:prstClr val="black"/>
                </a:solidFill>
                <a:latin typeface="メイリオ" pitchFamily="50" charset="-128"/>
                <a:ea typeface="メイリオ" pitchFamily="50" charset="-128"/>
              </a:rPr>
              <a:t>　</a:t>
            </a:r>
            <a:r>
              <a:rPr lang="ja-JP" altLang="en-US" sz="1000" dirty="0" err="1" smtClean="0">
                <a:solidFill>
                  <a:prstClr val="black"/>
                </a:solidFill>
                <a:latin typeface="メイリオ" pitchFamily="50" charset="-128"/>
                <a:ea typeface="メイリオ" pitchFamily="50" charset="-128"/>
              </a:rPr>
              <a:t>る</a:t>
            </a:r>
            <a:r>
              <a:rPr lang="ja-JP" altLang="en-US" sz="1000" dirty="0">
                <a:solidFill>
                  <a:prstClr val="black"/>
                </a:solidFill>
                <a:latin typeface="メイリオ" pitchFamily="50" charset="-128"/>
                <a:ea typeface="メイリオ" pitchFamily="50" charset="-128"/>
              </a:rPr>
              <a:t>訓練の場合は、計画期間終了日の翌日から２か月以内が申請期間となります</a:t>
            </a:r>
            <a:r>
              <a:rPr lang="ja-JP" altLang="en-US" sz="1000" dirty="0" smtClean="0">
                <a:solidFill>
                  <a:prstClr val="black"/>
                </a:solidFill>
                <a:latin typeface="メイリオ" pitchFamily="50" charset="-128"/>
                <a:ea typeface="メイリオ" pitchFamily="50" charset="-128"/>
              </a:rPr>
              <a:t>。</a:t>
            </a:r>
            <a:endParaRPr lang="ja-JP" altLang="en-US" sz="1000" dirty="0">
              <a:solidFill>
                <a:prstClr val="black"/>
              </a:solidFill>
              <a:latin typeface="メイリオ" pitchFamily="50" charset="-128"/>
              <a:ea typeface="メイリオ" pitchFamily="50" charset="-128"/>
            </a:endParaRPr>
          </a:p>
        </p:txBody>
      </p:sp>
      <p:sp>
        <p:nvSpPr>
          <p:cNvPr id="14" name="フリーフォーム 13"/>
          <p:cNvSpPr/>
          <p:nvPr/>
        </p:nvSpPr>
        <p:spPr>
          <a:xfrm>
            <a:off x="4154664" y="4590455"/>
            <a:ext cx="449819" cy="1730358"/>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15" name="フリーフォーム 14"/>
          <p:cNvSpPr/>
          <p:nvPr/>
        </p:nvSpPr>
        <p:spPr>
          <a:xfrm rot="16200000">
            <a:off x="3395004" y="2602581"/>
            <a:ext cx="449819" cy="537137"/>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16" name="フリーフォーム 15"/>
          <p:cNvSpPr/>
          <p:nvPr/>
        </p:nvSpPr>
        <p:spPr>
          <a:xfrm>
            <a:off x="3312380" y="7415769"/>
            <a:ext cx="540098" cy="290473"/>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2" name="スライド番号プレースホルダー 1"/>
          <p:cNvSpPr>
            <a:spLocks noGrp="1"/>
          </p:cNvSpPr>
          <p:nvPr>
            <p:ph type="sldNum" sz="quarter" idx="12"/>
          </p:nvPr>
        </p:nvSpPr>
        <p:spPr>
          <a:xfrm>
            <a:off x="5436654" y="9872965"/>
            <a:ext cx="1680210" cy="550138"/>
          </a:xfrm>
        </p:spPr>
        <p:txBody>
          <a:bodyPr/>
          <a:lstStyle/>
          <a:p>
            <a:fld id="{5257D7FA-C634-4D74-AC8F-65C7EB806FB4}" type="slidenum">
              <a:rPr lang="ja-JP" altLang="en-US" sz="1600" smtClean="0">
                <a:solidFill>
                  <a:prstClr val="black"/>
                </a:solidFill>
              </a:rPr>
              <a:pPr/>
              <a:t>12</a:t>
            </a:fld>
            <a:endParaRPr lang="ja-JP" altLang="en-US" sz="1600" dirty="0">
              <a:solidFill>
                <a:prstClr val="black"/>
              </a:solidFill>
            </a:endParaRPr>
          </a:p>
        </p:txBody>
      </p:sp>
      <p:sp>
        <p:nvSpPr>
          <p:cNvPr id="20" name="テキスト ボックス 19"/>
          <p:cNvSpPr txBox="1"/>
          <p:nvPr/>
        </p:nvSpPr>
        <p:spPr>
          <a:xfrm>
            <a:off x="4870678" y="4514665"/>
            <a:ext cx="2136777" cy="729377"/>
          </a:xfrm>
          <a:prstGeom prst="rect">
            <a:avLst/>
          </a:prstGeom>
          <a:noFill/>
        </p:spPr>
        <p:txBody>
          <a:bodyPr wrap="square" rtlCol="0">
            <a:noAutofit/>
          </a:bodyPr>
          <a:lstStyle/>
          <a:p>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全国のキャリア形成サポートセンターで、有期実習型訓練計画届の作成支援や、訓練実施に関する相談・援助を行っています</a:t>
            </a:r>
            <a:endPar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フリーフォーム 20"/>
          <p:cNvSpPr/>
          <p:nvPr/>
        </p:nvSpPr>
        <p:spPr>
          <a:xfrm>
            <a:off x="386031" y="1072413"/>
            <a:ext cx="449819" cy="1177168"/>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16200000" scaled="0"/>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23" name="フリーフォーム 22"/>
          <p:cNvSpPr/>
          <p:nvPr/>
        </p:nvSpPr>
        <p:spPr>
          <a:xfrm>
            <a:off x="108063" y="737255"/>
            <a:ext cx="1332148" cy="294230"/>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algn="ctr" defTabSz="577850">
              <a:lnSpc>
                <a:spcPts val="1700"/>
              </a:lnSpc>
            </a:pPr>
            <a:r>
              <a:rPr lang="ja-JP" altLang="en-US" sz="1100" b="1" u="sng" dirty="0" smtClean="0">
                <a:solidFill>
                  <a:srgbClr val="FF6600"/>
                </a:solidFill>
                <a:latin typeface="メイリオ" pitchFamily="50" charset="-128"/>
                <a:ea typeface="メイリオ" pitchFamily="50" charset="-128"/>
              </a:rPr>
              <a:t>一般</a:t>
            </a:r>
            <a:r>
              <a:rPr lang="ja-JP" altLang="en-US" sz="1100" b="1" u="sng" dirty="0">
                <a:solidFill>
                  <a:srgbClr val="FF6600"/>
                </a:solidFill>
                <a:latin typeface="メイリオ" pitchFamily="50" charset="-128"/>
                <a:ea typeface="メイリオ" pitchFamily="50" charset="-128"/>
              </a:rPr>
              <a:t>職業</a:t>
            </a:r>
            <a:r>
              <a:rPr lang="ja-JP" altLang="en-US" sz="1100" b="1" u="sng" dirty="0" smtClean="0">
                <a:solidFill>
                  <a:srgbClr val="FF6600"/>
                </a:solidFill>
                <a:latin typeface="メイリオ" pitchFamily="50" charset="-128"/>
                <a:ea typeface="メイリオ" pitchFamily="50" charset="-128"/>
              </a:rPr>
              <a:t>訓練</a:t>
            </a:r>
            <a:endParaRPr lang="en-US" altLang="ja-JP" sz="1100" b="1" u="sng" dirty="0">
              <a:solidFill>
                <a:srgbClr val="FF6600"/>
              </a:solidFill>
              <a:latin typeface="メイリオ" pitchFamily="50" charset="-128"/>
              <a:ea typeface="メイリオ" pitchFamily="50" charset="-128"/>
            </a:endParaRPr>
          </a:p>
        </p:txBody>
      </p:sp>
      <p:sp>
        <p:nvSpPr>
          <p:cNvPr id="25" name="フリーフォーム 24"/>
          <p:cNvSpPr/>
          <p:nvPr/>
        </p:nvSpPr>
        <p:spPr>
          <a:xfrm>
            <a:off x="1662246" y="731344"/>
            <a:ext cx="2190232" cy="294230"/>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algn="ctr" defTabSz="577850">
              <a:lnSpc>
                <a:spcPts val="1700"/>
              </a:lnSpc>
            </a:pPr>
            <a:r>
              <a:rPr lang="ja-JP" altLang="en-US" sz="1100" b="1" u="sng" dirty="0">
                <a:solidFill>
                  <a:schemeClr val="tx2"/>
                </a:solidFill>
                <a:latin typeface="メイリオ" pitchFamily="50" charset="-128"/>
                <a:ea typeface="メイリオ" pitchFamily="50" charset="-128"/>
              </a:rPr>
              <a:t>有期実習型</a:t>
            </a:r>
            <a:r>
              <a:rPr lang="ja-JP" altLang="en-US" sz="1100" b="1" u="sng" dirty="0" smtClean="0">
                <a:solidFill>
                  <a:schemeClr val="tx2"/>
                </a:solidFill>
                <a:latin typeface="メイリオ" pitchFamily="50" charset="-128"/>
                <a:ea typeface="メイリオ" pitchFamily="50" charset="-128"/>
              </a:rPr>
              <a:t>訓練（基本型）</a:t>
            </a:r>
            <a:endParaRPr lang="en-US" altLang="ja-JP" sz="1100" b="1" u="sng" dirty="0">
              <a:solidFill>
                <a:schemeClr val="tx2"/>
              </a:solidFill>
              <a:latin typeface="メイリオ" pitchFamily="50" charset="-128"/>
              <a:ea typeface="メイリオ" pitchFamily="50" charset="-128"/>
            </a:endParaRPr>
          </a:p>
        </p:txBody>
      </p:sp>
      <p:sp>
        <p:nvSpPr>
          <p:cNvPr id="26" name="フリーフォーム 25"/>
          <p:cNvSpPr/>
          <p:nvPr/>
        </p:nvSpPr>
        <p:spPr>
          <a:xfrm>
            <a:off x="4080031" y="726981"/>
            <a:ext cx="3012031" cy="294230"/>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algn="ctr" defTabSz="577850">
              <a:lnSpc>
                <a:spcPts val="1700"/>
              </a:lnSpc>
            </a:pPr>
            <a:r>
              <a:rPr lang="ja-JP" altLang="en-US" sz="1100" b="1" u="sng">
                <a:solidFill>
                  <a:schemeClr val="tx2"/>
                </a:solidFill>
                <a:latin typeface="メイリオ" pitchFamily="50" charset="-128"/>
                <a:ea typeface="メイリオ" pitchFamily="50" charset="-128"/>
              </a:rPr>
              <a:t>有期</a:t>
            </a:r>
            <a:r>
              <a:rPr lang="ja-JP" altLang="en-US" sz="1100" b="1" u="sng" smtClean="0">
                <a:solidFill>
                  <a:schemeClr val="tx2"/>
                </a:solidFill>
                <a:latin typeface="メイリオ" pitchFamily="50" charset="-128"/>
                <a:ea typeface="メイリオ" pitchFamily="50" charset="-128"/>
              </a:rPr>
              <a:t>実習型訓練</a:t>
            </a:r>
            <a:r>
              <a:rPr lang="ja-JP" altLang="en-US" sz="1100" b="1" u="sng" dirty="0" smtClean="0">
                <a:solidFill>
                  <a:schemeClr val="tx2"/>
                </a:solidFill>
                <a:latin typeface="メイリオ" pitchFamily="50" charset="-128"/>
                <a:ea typeface="メイリオ" pitchFamily="50" charset="-128"/>
              </a:rPr>
              <a:t>（キャリアアップ型）</a:t>
            </a:r>
            <a:endParaRPr lang="en-US" altLang="ja-JP" sz="1100" b="1" u="sng" dirty="0">
              <a:solidFill>
                <a:schemeClr val="tx2"/>
              </a:solidFill>
              <a:latin typeface="メイリオ" pitchFamily="50" charset="-128"/>
              <a:ea typeface="メイリオ" pitchFamily="50" charset="-128"/>
            </a:endParaRPr>
          </a:p>
        </p:txBody>
      </p:sp>
      <p:sp>
        <p:nvSpPr>
          <p:cNvPr id="27" name="フリーフォーム 26"/>
          <p:cNvSpPr/>
          <p:nvPr/>
        </p:nvSpPr>
        <p:spPr>
          <a:xfrm>
            <a:off x="386030" y="4628048"/>
            <a:ext cx="449819" cy="1656762"/>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16200000" scaled="0"/>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28" name="フリーフォーム 27"/>
          <p:cNvSpPr/>
          <p:nvPr/>
        </p:nvSpPr>
        <p:spPr>
          <a:xfrm>
            <a:off x="1602459" y="1072412"/>
            <a:ext cx="449819" cy="1177169"/>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29" name="フリーフォーム 28"/>
          <p:cNvSpPr/>
          <p:nvPr/>
        </p:nvSpPr>
        <p:spPr>
          <a:xfrm>
            <a:off x="4176514" y="1072412"/>
            <a:ext cx="449819" cy="1177169"/>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chemeClr val="tx2"/>
              </a:gs>
              <a:gs pos="100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30" name="フリーフォーム 29"/>
          <p:cNvSpPr/>
          <p:nvPr/>
        </p:nvSpPr>
        <p:spPr>
          <a:xfrm rot="5400000">
            <a:off x="3358864" y="3178508"/>
            <a:ext cx="449819" cy="537409"/>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chemeClr val="tx2"/>
              </a:gs>
              <a:gs pos="100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31" name="フリーフォーム 30"/>
          <p:cNvSpPr/>
          <p:nvPr/>
        </p:nvSpPr>
        <p:spPr>
          <a:xfrm>
            <a:off x="2281272" y="4591539"/>
            <a:ext cx="449819" cy="1655847"/>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chemeClr val="tx2"/>
              </a:gs>
              <a:gs pos="100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4" name="テキスト ボックス 3"/>
          <p:cNvSpPr txBox="1"/>
          <p:nvPr/>
        </p:nvSpPr>
        <p:spPr>
          <a:xfrm>
            <a:off x="169287" y="4291117"/>
            <a:ext cx="3420973" cy="299338"/>
          </a:xfrm>
          <a:prstGeom prst="rect">
            <a:avLst/>
          </a:prstGeom>
          <a:noFill/>
        </p:spPr>
        <p:txBody>
          <a:bodyPr wrap="square" rtlCol="0">
            <a:noAutofit/>
          </a:bodyPr>
          <a:lstStyle/>
          <a:p>
            <a:r>
              <a:rPr lang="ja-JP" altLang="en-US" sz="1000" u="sng" dirty="0" smtClean="0">
                <a:solidFill>
                  <a:srgbClr val="FF0000"/>
                </a:solidFill>
                <a:latin typeface="HGｺﾞｼｯｸM" panose="020B0609000000000000" pitchFamily="49" charset="-128"/>
                <a:ea typeface="HGｺﾞｼｯｸM" panose="020B0609000000000000" pitchFamily="49" charset="-128"/>
              </a:rPr>
              <a:t>各種書類の提出期間を過ぎての提出は認められません</a:t>
            </a:r>
            <a:endParaRPr lang="ja-JP" altLang="en-US" sz="1000" u="sng" dirty="0">
              <a:solidFill>
                <a:srgbClr val="FF0000"/>
              </a:solidFill>
              <a:latin typeface="HGｺﾞｼｯｸM" panose="020B0609000000000000" pitchFamily="49" charset="-128"/>
              <a:ea typeface="HGｺﾞｼｯｸM" panose="020B0609000000000000" pitchFamily="49" charset="-128"/>
            </a:endParaRPr>
          </a:p>
        </p:txBody>
      </p:sp>
      <p:sp>
        <p:nvSpPr>
          <p:cNvPr id="5" name="テキスト ボックス 4"/>
          <p:cNvSpPr txBox="1"/>
          <p:nvPr/>
        </p:nvSpPr>
        <p:spPr>
          <a:xfrm>
            <a:off x="2056267" y="1137693"/>
            <a:ext cx="1832215" cy="1034578"/>
          </a:xfrm>
          <a:prstGeom prst="rect">
            <a:avLst/>
          </a:prstGeom>
          <a:noFill/>
        </p:spPr>
        <p:txBody>
          <a:bodyPr wrap="square" rtlCol="0">
            <a:no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訓練対象者を新たに雇い入れる場合（基本型）は、管轄労働局長による訓練計画届の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提出</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後、ジョブ・カード作成アドバイザー等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による面接を受けます</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4721383" y="1137693"/>
            <a:ext cx="1939407" cy="941994"/>
          </a:xfrm>
          <a:prstGeom prst="rect">
            <a:avLst/>
          </a:prstGeom>
          <a:noFill/>
        </p:spPr>
        <p:txBody>
          <a:bodyPr wrap="square" rtlCol="0">
            <a:no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訓練対象者を雇用している場合（キャリアアップ型）は、ジョブ・カード作成アドバイザー等（</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による面接を訓練計画届の提出前に受けます</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p:cNvSpPr/>
          <p:nvPr/>
        </p:nvSpPr>
        <p:spPr>
          <a:xfrm>
            <a:off x="108062" y="125960"/>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400" b="1" dirty="0" smtClean="0">
                <a:solidFill>
                  <a:prstClr val="white"/>
                </a:solidFill>
                <a:latin typeface="メイリオ" pitchFamily="50" charset="-128"/>
                <a:ea typeface="メイリオ" pitchFamily="50" charset="-128"/>
                <a:cs typeface="メイリオ" pitchFamily="50" charset="-128"/>
              </a:rPr>
              <a:t>５－１</a:t>
            </a:r>
            <a:r>
              <a:rPr lang="en-US" altLang="ja-JP" sz="2400" b="1" dirty="0" smtClean="0">
                <a:solidFill>
                  <a:prstClr val="white"/>
                </a:solidFill>
                <a:latin typeface="メイリオ" pitchFamily="50" charset="-128"/>
                <a:ea typeface="メイリオ" pitchFamily="50" charset="-128"/>
                <a:cs typeface="メイリオ" pitchFamily="50" charset="-128"/>
              </a:rPr>
              <a:t> </a:t>
            </a:r>
            <a:r>
              <a:rPr lang="ja-JP" altLang="en-US" sz="2400" b="1" dirty="0" smtClean="0">
                <a:solidFill>
                  <a:prstClr val="white"/>
                </a:solidFill>
                <a:latin typeface="メイリオ" pitchFamily="50" charset="-128"/>
                <a:ea typeface="メイリオ" pitchFamily="50" charset="-128"/>
                <a:cs typeface="メイリオ" pitchFamily="50" charset="-128"/>
              </a:rPr>
              <a:t>手続きの流れ</a:t>
            </a:r>
            <a:endParaRPr lang="ja-JP" altLang="en-US" sz="2400" b="1" dirty="0">
              <a:solidFill>
                <a:prstClr val="white"/>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735172" y="5269561"/>
            <a:ext cx="2465728" cy="1079783"/>
          </a:xfrm>
          <a:prstGeom prst="rect">
            <a:avLst/>
          </a:prstGeom>
        </p:spPr>
        <p:txBody>
          <a:bodyPr wrap="square">
            <a:spAutoFit/>
          </a:bodyPr>
          <a:lstStyle/>
          <a:p>
            <a:pPr>
              <a:lnSpc>
                <a:spcPts val="1700"/>
              </a:lnSpc>
            </a:pPr>
            <a:r>
              <a:rPr lang="en-US" altLang="ja-JP" sz="900" b="1" u="sng" dirty="0">
                <a:solidFill>
                  <a:srgbClr val="FF0000"/>
                </a:solidFill>
                <a:latin typeface="HGPｺﾞｼｯｸM" panose="020B0600000000000000" pitchFamily="50" charset="-128"/>
                <a:ea typeface="HGPｺﾞｼｯｸM" panose="020B0600000000000000" pitchFamily="50" charset="-128"/>
              </a:rPr>
              <a:t>※</a:t>
            </a:r>
            <a:r>
              <a:rPr lang="ja-JP" altLang="en-US" sz="900" b="1" u="sng" dirty="0">
                <a:solidFill>
                  <a:srgbClr val="FF0000"/>
                </a:solidFill>
                <a:latin typeface="HGPｺﾞｼｯｸM" panose="020B0600000000000000" pitchFamily="50" charset="-128"/>
                <a:ea typeface="HGPｺﾞｼｯｸM" panose="020B0600000000000000" pitchFamily="50" charset="-128"/>
              </a:rPr>
              <a:t> 「ジョブ・カード作成アドバイザー等」とは</a:t>
            </a:r>
            <a:endParaRPr lang="en-US" altLang="ja-JP" sz="900" b="1" u="sng" dirty="0">
              <a:solidFill>
                <a:srgbClr val="FF0000"/>
              </a:solidFill>
              <a:latin typeface="HGPｺﾞｼｯｸM" panose="020B0600000000000000" pitchFamily="50" charset="-128"/>
              <a:ea typeface="HGPｺﾞｼｯｸM" panose="020B0600000000000000" pitchFamily="50" charset="-128"/>
            </a:endParaRPr>
          </a:p>
          <a:p>
            <a:pPr>
              <a:lnSpc>
                <a:spcPts val="1000"/>
              </a:lnSpc>
            </a:pPr>
            <a:r>
              <a:rPr lang="ja-JP" altLang="en-US" sz="900" b="1" dirty="0">
                <a:solidFill>
                  <a:srgbClr val="FF0000"/>
                </a:solidFill>
                <a:latin typeface="HGPｺﾞｼｯｸM" panose="020B0600000000000000" pitchFamily="50" charset="-128"/>
                <a:ea typeface="HGPｺﾞｼｯｸM" panose="020B0600000000000000" pitchFamily="50" charset="-128"/>
              </a:rPr>
              <a:t>　</a:t>
            </a:r>
            <a:r>
              <a:rPr lang="ja-JP" altLang="en-US" sz="900" dirty="0" smtClean="0">
                <a:latin typeface="HGPｺﾞｼｯｸM" panose="020B0600000000000000" pitchFamily="50" charset="-128"/>
                <a:ea typeface="HGPｺﾞｼｯｸM" panose="020B0600000000000000" pitchFamily="50" charset="-128"/>
              </a:rPr>
              <a:t>ジョブ</a:t>
            </a:r>
            <a:r>
              <a:rPr lang="ja-JP" altLang="en-US" sz="900" dirty="0">
                <a:latin typeface="HGPｺﾞｼｯｸM" panose="020B0600000000000000" pitchFamily="50" charset="-128"/>
                <a:ea typeface="HGPｺﾞｼｯｸM" panose="020B0600000000000000" pitchFamily="50" charset="-128"/>
              </a:rPr>
              <a:t>・カード作成アドバイザー（ジョブ・カード講習の受講等により、ジョブ・カードを活用したキャリアコンサルティング等を行う者として厚生労働省　</a:t>
            </a:r>
            <a:r>
              <a:rPr lang="ja-JP" altLang="en-US" sz="900" dirty="0" smtClean="0">
                <a:latin typeface="HGPｺﾞｼｯｸM" panose="020B0600000000000000" pitchFamily="50" charset="-128"/>
                <a:ea typeface="HGPｺﾞｼｯｸM" panose="020B0600000000000000" pitchFamily="50" charset="-128"/>
              </a:rPr>
              <a:t>また</a:t>
            </a:r>
            <a:r>
              <a:rPr lang="ja-JP" altLang="en-US" sz="900" dirty="0">
                <a:latin typeface="HGPｺﾞｼｯｸM" panose="020B0600000000000000" pitchFamily="50" charset="-128"/>
                <a:ea typeface="HGPｺﾞｼｯｸM" panose="020B0600000000000000" pitchFamily="50" charset="-128"/>
              </a:rPr>
              <a:t>は登録団体に登録された者をいう。）、職業能力開発促進法第</a:t>
            </a:r>
            <a:r>
              <a:rPr lang="en-US" altLang="ja-JP" sz="900" dirty="0">
                <a:latin typeface="HGPｺﾞｼｯｸM" panose="020B0600000000000000" pitchFamily="50" charset="-128"/>
                <a:ea typeface="HGPｺﾞｼｯｸM" panose="020B0600000000000000" pitchFamily="50" charset="-128"/>
              </a:rPr>
              <a:t>30</a:t>
            </a:r>
            <a:r>
              <a:rPr lang="ja-JP" altLang="en-US" sz="900" dirty="0">
                <a:latin typeface="HGPｺﾞｼｯｸM" panose="020B0600000000000000" pitchFamily="50" charset="-128"/>
                <a:ea typeface="HGPｺﾞｼｯｸM" panose="020B0600000000000000" pitchFamily="50" charset="-128"/>
              </a:rPr>
              <a:t>条の３で規定するキャリアコンサルタント及び職業訓練指導員を</a:t>
            </a:r>
            <a:r>
              <a:rPr lang="ja-JP" altLang="en-US" sz="900" dirty="0" smtClean="0">
                <a:latin typeface="HGPｺﾞｼｯｸM" panose="020B0600000000000000" pitchFamily="50" charset="-128"/>
                <a:ea typeface="HGPｺﾞｼｯｸM" panose="020B0600000000000000" pitchFamily="50" charset="-128"/>
              </a:rPr>
              <a:t>いいます。</a:t>
            </a:r>
            <a:endParaRPr lang="ja-JP" altLang="en-US" sz="900" dirty="0"/>
          </a:p>
        </p:txBody>
      </p:sp>
      <p:sp>
        <p:nvSpPr>
          <p:cNvPr id="36" name="フリーフォーム 35"/>
          <p:cNvSpPr/>
          <p:nvPr/>
        </p:nvSpPr>
        <p:spPr>
          <a:xfrm>
            <a:off x="3312380" y="9118545"/>
            <a:ext cx="540098" cy="290473"/>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Tree>
    <p:extLst>
      <p:ext uri="{BB962C8B-B14F-4D97-AF65-F5344CB8AC3E}">
        <p14:creationId xmlns:p14="http://schemas.microsoft.com/office/powerpoint/2010/main" val="1384112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08062" y="89955"/>
            <a:ext cx="6984000" cy="40097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b="1" dirty="0" smtClean="0">
                <a:solidFill>
                  <a:prstClr val="white"/>
                </a:solidFill>
                <a:latin typeface="メイリオ" pitchFamily="50" charset="-128"/>
                <a:ea typeface="メイリオ" pitchFamily="50" charset="-128"/>
                <a:cs typeface="メイリオ" pitchFamily="50" charset="-128"/>
              </a:rPr>
              <a:t>６　訓練計画届</a:t>
            </a:r>
            <a:r>
              <a:rPr lang="en-US" altLang="ja-JP" b="1" dirty="0" smtClean="0">
                <a:solidFill>
                  <a:prstClr val="white"/>
                </a:solidFill>
                <a:latin typeface="メイリオ" pitchFamily="50" charset="-128"/>
                <a:ea typeface="メイリオ" pitchFamily="50" charset="-128"/>
                <a:cs typeface="メイリオ" pitchFamily="50" charset="-128"/>
              </a:rPr>
              <a:t> </a:t>
            </a:r>
            <a:endParaRPr lang="ja-JP" altLang="en-US" b="1" dirty="0">
              <a:solidFill>
                <a:prstClr val="white"/>
              </a:solidFill>
              <a:latin typeface="メイリオ" pitchFamily="50" charset="-128"/>
              <a:ea typeface="メイリオ" pitchFamily="50" charset="-128"/>
              <a:cs typeface="メイリオ" pitchFamily="50" charset="-128"/>
            </a:endParaRPr>
          </a:p>
        </p:txBody>
      </p:sp>
      <p:sp>
        <p:nvSpPr>
          <p:cNvPr id="2" name="スライド番号プレースホルダー 1"/>
          <p:cNvSpPr>
            <a:spLocks noGrp="1"/>
          </p:cNvSpPr>
          <p:nvPr>
            <p:ph type="sldNum" sz="quarter" idx="12"/>
          </p:nvPr>
        </p:nvSpPr>
        <p:spPr>
          <a:xfrm>
            <a:off x="5451133" y="9782900"/>
            <a:ext cx="1680210" cy="550138"/>
          </a:xfrm>
        </p:spPr>
        <p:txBody>
          <a:bodyPr/>
          <a:lstStyle/>
          <a:p>
            <a:fld id="{5257D7FA-C634-4D74-AC8F-65C7EB806FB4}" type="slidenum">
              <a:rPr lang="ja-JP" altLang="en-US" sz="1600" smtClean="0">
                <a:solidFill>
                  <a:prstClr val="black"/>
                </a:solidFill>
              </a:rPr>
              <a:pPr/>
              <a:t>13</a:t>
            </a:fld>
            <a:endParaRPr lang="ja-JP" altLang="en-US" sz="1600" dirty="0">
              <a:solidFill>
                <a:prstClr val="black"/>
              </a:solidFill>
            </a:endParaRPr>
          </a:p>
        </p:txBody>
      </p:sp>
      <p:sp>
        <p:nvSpPr>
          <p:cNvPr id="25" name="テキスト ボックス 24"/>
          <p:cNvSpPr txBox="1"/>
          <p:nvPr/>
        </p:nvSpPr>
        <p:spPr>
          <a:xfrm>
            <a:off x="65918" y="464064"/>
            <a:ext cx="6984001" cy="2409647"/>
          </a:xfrm>
          <a:prstGeom prst="rect">
            <a:avLst/>
          </a:prstGeom>
          <a:noFill/>
        </p:spPr>
        <p:txBody>
          <a:bodyPr wrap="square" rtlCol="0">
            <a:noAutofit/>
          </a:bodyPr>
          <a:lstStyle/>
          <a:p>
            <a:pPr marL="285750" indent="-285750">
              <a:lnSpc>
                <a:spcPts val="1600"/>
              </a:lnSpc>
              <a:buFont typeface="メイリオ" panose="020B0604030504040204" pitchFamily="50" charset="-128"/>
              <a:buChar char="⃝"/>
            </a:pPr>
            <a:r>
              <a:rPr lang="ja-JP" altLang="en-US" sz="1050" dirty="0" smtClean="0">
                <a:latin typeface="メイリオ" panose="020B0604030504040204" pitchFamily="50" charset="-128"/>
                <a:ea typeface="メイリオ" panose="020B0604030504040204" pitchFamily="50" charset="-128"/>
                <a:cs typeface="メイリオ" pitchFamily="50" charset="-128"/>
              </a:rPr>
              <a:t>職業訓練を実施する事業主は、</a:t>
            </a:r>
            <a:r>
              <a:rPr lang="ja-JP" altLang="en-US" sz="1050" u="sng" dirty="0" smtClean="0">
                <a:latin typeface="メイリオ" panose="020B0604030504040204" pitchFamily="50" charset="-128"/>
                <a:ea typeface="メイリオ" panose="020B0604030504040204" pitchFamily="50" charset="-128"/>
                <a:cs typeface="メイリオ" pitchFamily="50" charset="-128"/>
              </a:rPr>
              <a:t>適用事業所ごとに</a:t>
            </a:r>
            <a:r>
              <a:rPr lang="ja-JP" altLang="en-US" sz="1050" dirty="0" smtClean="0">
                <a:latin typeface="メイリオ" panose="020B0604030504040204" pitchFamily="50" charset="-128"/>
                <a:ea typeface="メイリオ" panose="020B0604030504040204" pitchFamily="50" charset="-128"/>
                <a:cs typeface="メイリオ" pitchFamily="50" charset="-128"/>
              </a:rPr>
              <a:t>、訓練開始の日から起算して</a:t>
            </a:r>
            <a:r>
              <a:rPr lang="ja-JP" altLang="en-US" sz="1050" b="1" u="sng" dirty="0" smtClean="0">
                <a:latin typeface="メイリオ" panose="020B0604030504040204" pitchFamily="50" charset="-128"/>
                <a:ea typeface="メイリオ" panose="020B0604030504040204" pitchFamily="50" charset="-128"/>
                <a:cs typeface="メイリオ" pitchFamily="50" charset="-128"/>
              </a:rPr>
              <a:t>１か月前までに</a:t>
            </a:r>
            <a:r>
              <a:rPr lang="ja-JP" altLang="en-US" sz="1050" dirty="0" smtClean="0">
                <a:latin typeface="メイリオ" panose="020B0604030504040204" pitchFamily="50" charset="-128"/>
                <a:ea typeface="メイリオ" panose="020B0604030504040204" pitchFamily="50" charset="-128"/>
                <a:cs typeface="メイリオ" pitchFamily="50" charset="-128"/>
              </a:rPr>
              <a:t>次</a:t>
            </a:r>
            <a:r>
              <a:rPr lang="ja-JP" altLang="en-US" sz="1050" dirty="0">
                <a:latin typeface="メイリオ" panose="020B0604030504040204" pitchFamily="50" charset="-128"/>
                <a:ea typeface="メイリオ" panose="020B0604030504040204" pitchFamily="50" charset="-128"/>
                <a:cs typeface="メイリオ" pitchFamily="50" charset="-128"/>
              </a:rPr>
              <a:t>の</a:t>
            </a:r>
            <a:r>
              <a:rPr lang="ja-JP" altLang="en-US" sz="1050" dirty="0" smtClean="0">
                <a:latin typeface="メイリオ" panose="020B0604030504040204" pitchFamily="50" charset="-128"/>
                <a:ea typeface="メイリオ" panose="020B0604030504040204" pitchFamily="50" charset="-128"/>
                <a:cs typeface="メイリオ" pitchFamily="50" charset="-128"/>
              </a:rPr>
              <a:t>訓練区分に応じた訓練計画届を作成し、管轄労働局長の確認を受ける必要があります。</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a:lnSpc>
                <a:spcPts val="1600"/>
              </a:lnSpc>
            </a:pPr>
            <a:r>
              <a:rPr lang="ja-JP" altLang="en-US" sz="1050" dirty="0" smtClean="0">
                <a:latin typeface="メイリオ" panose="020B0604030504040204" pitchFamily="50" charset="-128"/>
                <a:ea typeface="メイリオ" panose="020B0604030504040204" pitchFamily="50" charset="-128"/>
                <a:cs typeface="メイリオ" pitchFamily="50" charset="-128"/>
              </a:rPr>
              <a:t>　　なお、訓練計画届に不備がある場合（</a:t>
            </a:r>
            <a:r>
              <a:rPr lang="en-US" altLang="ja-JP" sz="1050" dirty="0" smtClean="0">
                <a:latin typeface="メイリオ" panose="020B0604030504040204" pitchFamily="50" charset="-128"/>
                <a:ea typeface="メイリオ" panose="020B0604030504040204" pitchFamily="50" charset="-128"/>
                <a:cs typeface="メイリオ" pitchFamily="50" charset="-128"/>
              </a:rPr>
              <a:t>P21</a:t>
            </a:r>
            <a:r>
              <a:rPr lang="ja-JP" altLang="en-US" sz="1050" dirty="0" smtClean="0">
                <a:latin typeface="メイリオ" panose="020B0604030504040204" pitchFamily="50" charset="-128"/>
                <a:ea typeface="メイリオ" panose="020B0604030504040204" pitchFamily="50" charset="-128"/>
                <a:cs typeface="メイリオ" pitchFamily="50" charset="-128"/>
              </a:rPr>
              <a:t>）には、確認を受けることができません。</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a:lnSpc>
                <a:spcPts val="1500"/>
              </a:lnSpc>
            </a:pPr>
            <a:r>
              <a:rPr lang="ja-JP" altLang="en-US" sz="1200" dirty="0" smtClean="0">
                <a:latin typeface="メイリオ" panose="020B0604030504040204" pitchFamily="50" charset="-128"/>
                <a:ea typeface="メイリオ" panose="020B0604030504040204" pitchFamily="50" charset="-128"/>
                <a:cs typeface="メイリオ" pitchFamily="50" charset="-128"/>
              </a:rPr>
              <a:t>　　</a:t>
            </a:r>
            <a:r>
              <a:rPr lang="en-US" altLang="ja-JP" sz="900" dirty="0" smtClean="0">
                <a:latin typeface="HGPｺﾞｼｯｸM" panose="020B0600000000000000" pitchFamily="50" charset="-128"/>
                <a:ea typeface="HGPｺﾞｼｯｸM" panose="020B0600000000000000" pitchFamily="50" charset="-128"/>
                <a:cs typeface="メイリオ" pitchFamily="50" charset="-128"/>
              </a:rPr>
              <a:t>※</a:t>
            </a:r>
            <a:r>
              <a:rPr lang="ja-JP" altLang="en-US" sz="900" dirty="0" smtClean="0">
                <a:latin typeface="HGPｺﾞｼｯｸM" panose="020B0600000000000000" pitchFamily="50" charset="-128"/>
                <a:ea typeface="HGPｺﾞｼｯｸM" panose="020B0600000000000000" pitchFamily="50" charset="-128"/>
                <a:cs typeface="メイリオ" pitchFamily="50" charset="-128"/>
              </a:rPr>
              <a:t>　スクーリングがある通信制の訓練の場合、提出期限は通信制の訓練を含んだ訓練開始日から起算されます。</a:t>
            </a:r>
            <a:endParaRPr lang="en-US" altLang="ja-JP" sz="900" dirty="0" smtClean="0">
              <a:latin typeface="HGPｺﾞｼｯｸM" panose="020B0600000000000000" pitchFamily="50" charset="-128"/>
              <a:ea typeface="HGPｺﾞｼｯｸM" panose="020B0600000000000000" pitchFamily="50" charset="-128"/>
              <a:cs typeface="メイリオ" pitchFamily="50" charset="-128"/>
            </a:endParaRPr>
          </a:p>
          <a:p>
            <a:pPr marL="285750" indent="-285750">
              <a:lnSpc>
                <a:spcPts val="800"/>
              </a:lnSpc>
              <a:buFont typeface="メイリオ" panose="020B0604030504040204" pitchFamily="50" charset="-128"/>
              <a:buChar char="⃝"/>
            </a:pPr>
            <a:endParaRPr lang="en-US" altLang="ja-JP" sz="1400" dirty="0" smtClean="0">
              <a:latin typeface="HGPｺﾞｼｯｸM" panose="020B0600000000000000" pitchFamily="50" charset="-128"/>
              <a:ea typeface="HGPｺﾞｼｯｸM" panose="020B0600000000000000" pitchFamily="50" charset="-128"/>
              <a:cs typeface="メイリオ" pitchFamily="50" charset="-128"/>
            </a:endParaRPr>
          </a:p>
          <a:p>
            <a:pPr marL="407625" lvl="1" indent="-228600">
              <a:buFont typeface="+mj-ea"/>
              <a:buAutoNum type="circleNumDbPlain"/>
            </a:pPr>
            <a:r>
              <a:rPr lang="ja-JP" altLang="en-US" sz="105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一般職業訓練：</a:t>
            </a:r>
            <a:endParaRPr lang="en-US" altLang="ja-JP" sz="105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lvl="1" indent="269875"/>
            <a:r>
              <a:rPr lang="ja-JP" altLang="en-US" sz="105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人材</a:t>
            </a:r>
            <a:r>
              <a:rPr lang="ja-JP" altLang="en-US" sz="105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開発</a:t>
            </a:r>
            <a:r>
              <a:rPr lang="ja-JP" altLang="en-US" sz="105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en-US" sz="105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助成金（特別育成訓練コース）（一般職業訓練・育児休業中訓練・中長期的キャリア</a:t>
            </a:r>
            <a:endParaRPr lang="en-US" altLang="ja-JP" sz="105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lvl="1" indent="269875"/>
            <a:r>
              <a:rPr lang="ja-JP" altLang="en-US" sz="105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形成訓練）計画届」（様式第１－１号）</a:t>
            </a:r>
            <a:endParaRPr lang="en-US" altLang="ja-JP" sz="105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lvl="1" indent="269875"/>
            <a:r>
              <a:rPr lang="ja-JP" altLang="en-US" sz="105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・事前確認書（様式第２号）</a:t>
            </a:r>
            <a:endParaRPr lang="en-US" altLang="ja-JP" sz="1050" dirty="0">
              <a:solidFill>
                <a:srgbClr val="FF6600"/>
              </a:solidFill>
              <a:latin typeface="HGPｺﾞｼｯｸM" panose="020B0600000000000000" pitchFamily="50" charset="-128"/>
              <a:ea typeface="HGPｺﾞｼｯｸM" panose="020B0600000000000000" pitchFamily="50" charset="-128"/>
              <a:cs typeface="メイリオ" pitchFamily="50" charset="-128"/>
            </a:endParaRPr>
          </a:p>
          <a:p>
            <a:pPr marL="179025" lvl="1"/>
            <a:r>
              <a:rPr lang="ja-JP" altLang="en-US" sz="105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  有期実習型訓練：</a:t>
            </a:r>
            <a:endParaRPr lang="en-US" altLang="ja-JP" sz="105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179025" lvl="1"/>
            <a:r>
              <a:rPr lang="ja-JP" altLang="en-US" sz="105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人材</a:t>
            </a:r>
            <a:r>
              <a:rPr lang="ja-JP" altLang="en-US" sz="105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開発支援助成金（特別育成訓練コース（有期実習型訓練））計画届」（様式第</a:t>
            </a:r>
            <a:r>
              <a:rPr lang="ja-JP" altLang="en-US" sz="105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05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－２号）</a:t>
            </a:r>
            <a:endParaRPr lang="en-US" altLang="ja-JP" sz="105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179025" lvl="1"/>
            <a:r>
              <a:rPr lang="ja-JP" altLang="en-US" sz="105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・事前</a:t>
            </a:r>
            <a:r>
              <a:rPr lang="ja-JP" altLang="en-US" sz="105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確認書（様式第２号）</a:t>
            </a:r>
            <a:endParaRPr lang="en-US" altLang="ja-JP" sz="105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603450" lvl="1" indent="-171450">
              <a:buFont typeface="HGPｺﾞｼｯｸM" panose="020B0600000000000000" pitchFamily="50" charset="-128"/>
              <a:buChar char="※"/>
            </a:pPr>
            <a:r>
              <a:rPr lang="ja-JP" altLang="en-US" sz="900" dirty="0" smtClean="0">
                <a:latin typeface="HGPｺﾞｼｯｸM" panose="020B0600000000000000" pitchFamily="50" charset="-128"/>
                <a:ea typeface="HGPｺﾞｼｯｸM" panose="020B0600000000000000" pitchFamily="50" charset="-128"/>
                <a:cs typeface="メイリオ" pitchFamily="50" charset="-128"/>
              </a:rPr>
              <a:t>基本型とキャリアアップ型が混在する場合は、計画届をそれぞれ作成してください</a:t>
            </a:r>
            <a:endParaRPr lang="en-US" altLang="ja-JP" sz="900" dirty="0" smtClean="0">
              <a:latin typeface="HGPｺﾞｼｯｸM" panose="020B0600000000000000" pitchFamily="50" charset="-128"/>
              <a:ea typeface="HGPｺﾞｼｯｸM" panose="020B0600000000000000" pitchFamily="50" charset="-128"/>
              <a:cs typeface="メイリオ" pitchFamily="50" charset="-128"/>
            </a:endParaRPr>
          </a:p>
          <a:p>
            <a:pPr>
              <a:lnSpc>
                <a:spcPts val="600"/>
              </a:lnSpc>
            </a:pPr>
            <a:endParaRPr lang="en-US" altLang="ja-JP" sz="1200" dirty="0" smtClean="0">
              <a:solidFill>
                <a:srgbClr val="00B050"/>
              </a:solidFill>
              <a:latin typeface="HGPｺﾞｼｯｸM" panose="020B0600000000000000" pitchFamily="50" charset="-128"/>
              <a:ea typeface="HGPｺﾞｼｯｸM" panose="020B0600000000000000" pitchFamily="50" charset="-128"/>
              <a:cs typeface="メイリオ" pitchFamily="50" charset="-128"/>
            </a:endParaRPr>
          </a:p>
          <a:p>
            <a:pPr marL="180975">
              <a:lnSpc>
                <a:spcPts val="1600"/>
              </a:lnSpc>
            </a:pPr>
            <a:r>
              <a:rPr lang="ja-JP" altLang="en-US" sz="1050" dirty="0" smtClean="0">
                <a:latin typeface="メイリオ" panose="020B0604030504040204" pitchFamily="50" charset="-128"/>
                <a:ea typeface="メイリオ" panose="020B0604030504040204" pitchFamily="50" charset="-128"/>
                <a:cs typeface="メイリオ" pitchFamily="50" charset="-128"/>
              </a:rPr>
              <a:t>●訓練計画は、１つの訓練コースごとに作成する必要があります。</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marL="180975">
              <a:lnSpc>
                <a:spcPts val="1600"/>
              </a:lnSpc>
            </a:pPr>
            <a:r>
              <a:rPr lang="ja-JP" altLang="en-US" sz="1050" dirty="0" smtClean="0">
                <a:latin typeface="メイリオ" panose="020B0604030504040204" pitchFamily="50" charset="-128"/>
                <a:ea typeface="メイリオ" panose="020B0604030504040204" pitchFamily="50" charset="-128"/>
                <a:cs typeface="メイリオ" pitchFamily="50" charset="-128"/>
              </a:rPr>
              <a:t>●提出期限内に訓練計画届及び以下の提出書類を事業所の所在地を管轄する都道府県労働局に提出してください。提出がない場合には、助成金は支給されません。</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marL="180975" indent="-180975"/>
            <a:endParaRPr lang="ja-JP" altLang="en-US" sz="1200" dirty="0">
              <a:latin typeface="HGPｺﾞｼｯｸM" panose="020B0600000000000000" pitchFamily="50" charset="-128"/>
              <a:ea typeface="HGPｺﾞｼｯｸM" panose="020B0600000000000000" pitchFamily="50" charset="-128"/>
              <a:cs typeface="メイリオ" pitchFamily="50" charset="-128"/>
            </a:endParaRPr>
          </a:p>
        </p:txBody>
      </p:sp>
      <p:sp>
        <p:nvSpPr>
          <p:cNvPr id="27" name="メモ 26"/>
          <p:cNvSpPr/>
          <p:nvPr/>
        </p:nvSpPr>
        <p:spPr>
          <a:xfrm>
            <a:off x="0" y="3366319"/>
            <a:ext cx="3132348" cy="313116"/>
          </a:xfrm>
          <a:prstGeom prst="foldedCorner">
            <a:avLst>
              <a:gd name="adj" fmla="val 6400"/>
            </a:avLst>
          </a:prstGeom>
          <a:noFill/>
          <a:ln w="28575">
            <a:noFill/>
          </a:ln>
        </p:spPr>
        <p:style>
          <a:lnRef idx="2">
            <a:schemeClr val="accent3"/>
          </a:lnRef>
          <a:fillRef idx="1">
            <a:schemeClr val="lt1"/>
          </a:fillRef>
          <a:effectRef idx="0">
            <a:schemeClr val="accent3"/>
          </a:effectRef>
          <a:fontRef idx="minor">
            <a:schemeClr val="dk1"/>
          </a:fontRef>
        </p:style>
        <p:txBody>
          <a:bodyPr lIns="99555" tIns="72000" rIns="99555" bIns="108000" rtlCol="0" anchor="t"/>
          <a:lstStyle/>
          <a:p>
            <a:pPr defTabSz="914400"/>
            <a:r>
              <a:rPr lang="ja-JP" altLang="en-US" sz="11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訓練計画届に添付が必要な書類</a:t>
            </a:r>
          </a:p>
        </p:txBody>
      </p:sp>
      <p:sp>
        <p:nvSpPr>
          <p:cNvPr id="30" name="テキスト ボックス 29"/>
          <p:cNvSpPr txBox="1"/>
          <p:nvPr/>
        </p:nvSpPr>
        <p:spPr>
          <a:xfrm>
            <a:off x="0" y="3546339"/>
            <a:ext cx="1836204" cy="313116"/>
          </a:xfrm>
          <a:prstGeom prst="rect">
            <a:avLst/>
          </a:prstGeom>
          <a:noFill/>
        </p:spPr>
        <p:txBody>
          <a:bodyPr wrap="square" lIns="99555" tIns="49777" rIns="99555" bIns="49777" rtlCol="0">
            <a:noAutofit/>
          </a:bodyPr>
          <a:lstStyle/>
          <a:p>
            <a:pPr marL="468000" lvl="1" indent="-342900">
              <a:lnSpc>
                <a:spcPct val="150000"/>
              </a:lnSpc>
              <a:spcAft>
                <a:spcPts val="200"/>
              </a:spcAft>
              <a:buFont typeface="+mj-ea"/>
              <a:buAutoNum type="circleNumDbPlain"/>
            </a:pP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職業</a:t>
            </a: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訓練</a:t>
            </a:r>
            <a:endParaRPr lang="en-US" altLang="ja-JP"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957110230"/>
              </p:ext>
            </p:extLst>
          </p:nvPr>
        </p:nvGraphicFramePr>
        <p:xfrm>
          <a:off x="226614" y="3834371"/>
          <a:ext cx="6865448" cy="6488925"/>
        </p:xfrm>
        <a:graphic>
          <a:graphicData uri="http://schemas.openxmlformats.org/drawingml/2006/table">
            <a:tbl>
              <a:tblPr firstRow="1" bandRow="1">
                <a:tableStyleId>{2D5ABB26-0587-4C30-8999-92F81FD0307C}</a:tableStyleId>
              </a:tblPr>
              <a:tblGrid>
                <a:gridCol w="332199">
                  <a:extLst>
                    <a:ext uri="{9D8B030D-6E8A-4147-A177-3AD203B41FA5}">
                      <a16:colId xmlns:a16="http://schemas.microsoft.com/office/drawing/2014/main" val="4261993372"/>
                    </a:ext>
                  </a:extLst>
                </a:gridCol>
                <a:gridCol w="478760">
                  <a:extLst>
                    <a:ext uri="{9D8B030D-6E8A-4147-A177-3AD203B41FA5}">
                      <a16:colId xmlns:a16="http://schemas.microsoft.com/office/drawing/2014/main" val="1477120270"/>
                    </a:ext>
                  </a:extLst>
                </a:gridCol>
                <a:gridCol w="6054489">
                  <a:extLst>
                    <a:ext uri="{9D8B030D-6E8A-4147-A177-3AD203B41FA5}">
                      <a16:colId xmlns:a16="http://schemas.microsoft.com/office/drawing/2014/main" val="1718018768"/>
                    </a:ext>
                  </a:extLst>
                </a:gridCol>
              </a:tblGrid>
              <a:tr h="245187">
                <a:tc>
                  <a:txBody>
                    <a:bodyPr/>
                    <a:lstStyle/>
                    <a:p>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smtClean="0">
                          <a:latin typeface="メイリオ" panose="020B0604030504040204" pitchFamily="50" charset="-128"/>
                          <a:ea typeface="メイリオ" panose="020B0604030504040204" pitchFamily="50" charset="-128"/>
                        </a:rPr>
                        <a:t>(1)</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ja-JP" altLang="en-US" sz="1000" b="1" dirty="0" smtClean="0">
                          <a:latin typeface="メイリオ" panose="020B0604030504040204" pitchFamily="50" charset="-128"/>
                          <a:ea typeface="メイリオ" panose="020B0604030504040204" pitchFamily="50" charset="-128"/>
                        </a:rPr>
                        <a:t>中小企業事業主である場合、中小企業事業主であることを確認できる書類</a:t>
                      </a:r>
                      <a:endParaRPr kumimoji="1" lang="ja-JP" altLang="en-US" sz="1000" b="1"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508132177"/>
                  </a:ext>
                </a:extLst>
              </a:tr>
              <a:tr h="398428">
                <a:tc>
                  <a:txBody>
                    <a:bodyPr/>
                    <a:lstStyle/>
                    <a:p>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000" dirty="0" smtClean="0">
                          <a:latin typeface="メイリオ" panose="020B0604030504040204" pitchFamily="50" charset="-128"/>
                          <a:ea typeface="メイリオ" panose="020B0604030504040204" pitchFamily="50" charset="-128"/>
                        </a:rPr>
                        <a:t>企業全体の常時使用する労働者の数により、中小企業事業主に該当する場合</a:t>
                      </a:r>
                      <a:r>
                        <a:rPr lang="en-US" altLang="ja-JP" sz="1000" dirty="0" smtClean="0">
                          <a:latin typeface="メイリオ" panose="020B0604030504040204" pitchFamily="50" charset="-128"/>
                          <a:ea typeface="メイリオ" panose="020B0604030504040204" pitchFamily="50" charset="-128"/>
                        </a:rPr>
                        <a:t>:</a:t>
                      </a:r>
                    </a:p>
                    <a:p>
                      <a:r>
                        <a:rPr lang="ja-JP" altLang="en-US" sz="1000" smtClean="0">
                          <a:latin typeface="メイリオ" panose="020B0604030504040204" pitchFamily="50" charset="-128"/>
                          <a:ea typeface="メイリオ" panose="020B0604030504040204" pitchFamily="50" charset="-128"/>
                        </a:rPr>
                        <a:t>事業所</a:t>
                      </a:r>
                      <a:r>
                        <a:rPr lang="ja-JP" altLang="en-US" sz="1000" dirty="0" smtClean="0">
                          <a:latin typeface="メイリオ" panose="020B0604030504040204" pitchFamily="50" charset="-128"/>
                          <a:ea typeface="メイリオ" panose="020B0604030504040204" pitchFamily="50" charset="-128"/>
                        </a:rPr>
                        <a:t>確認票（様式第６号）　</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4695703"/>
                  </a:ext>
                </a:extLst>
              </a:tr>
              <a:tr h="560590">
                <a:tc>
                  <a:txBody>
                    <a:bodyPr/>
                    <a:lstStyle/>
                    <a:p>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smtClean="0">
                          <a:latin typeface="メイリオ" panose="020B0604030504040204" pitchFamily="50" charset="-128"/>
                          <a:ea typeface="メイリオ" panose="020B0604030504040204" pitchFamily="50" charset="-128"/>
                        </a:rPr>
                        <a:t>(2)</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ja-JP" altLang="en-US" sz="1000" b="1" dirty="0" smtClean="0">
                          <a:latin typeface="メイリオ" panose="020B0604030504040204" pitchFamily="50" charset="-128"/>
                          <a:ea typeface="メイリオ" panose="020B0604030504040204" pitchFamily="50" charset="-128"/>
                        </a:rPr>
                        <a:t>職業訓練の実施内容を確認するための書類（</a:t>
                      </a:r>
                      <a:r>
                        <a:rPr lang="en-US" altLang="ja-JP" sz="1000" b="1" dirty="0" smtClean="0">
                          <a:latin typeface="メイリオ" panose="020B0604030504040204" pitchFamily="50" charset="-128"/>
                          <a:ea typeface="メイリオ" panose="020B0604030504040204" pitchFamily="50" charset="-128"/>
                        </a:rPr>
                        <a:t>e-</a:t>
                      </a:r>
                      <a:r>
                        <a:rPr lang="ja-JP" altLang="en-US" sz="1000" b="1" dirty="0" smtClean="0">
                          <a:latin typeface="メイリオ" panose="020B0604030504040204" pitchFamily="50" charset="-128"/>
                          <a:ea typeface="メイリオ" panose="020B0604030504040204" pitchFamily="50" charset="-128"/>
                        </a:rPr>
                        <a:t>ラーニング・通信制の場合はそれぞれ</a:t>
                      </a:r>
                      <a:r>
                        <a:rPr lang="en-US" altLang="ja-JP" sz="1000" b="1" dirty="0" smtClean="0">
                          <a:latin typeface="メイリオ" panose="020B0604030504040204" pitchFamily="50" charset="-128"/>
                          <a:ea typeface="メイリオ" panose="020B0604030504040204" pitchFamily="50" charset="-128"/>
                        </a:rPr>
                        <a:t>(8)(9)</a:t>
                      </a:r>
                      <a:r>
                        <a:rPr lang="ja-JP" altLang="en-US" sz="1000" b="1" dirty="0" smtClean="0">
                          <a:latin typeface="メイリオ" panose="020B0604030504040204" pitchFamily="50" charset="-128"/>
                          <a:ea typeface="メイリオ" panose="020B0604030504040204" pitchFamily="50" charset="-128"/>
                        </a:rPr>
                        <a:t>）</a:t>
                      </a:r>
                      <a:endParaRPr lang="en-US" altLang="ja-JP" sz="1000" b="1"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r>
                        <a:rPr lang="ja-JP" altLang="en-US" sz="1000" b="0" dirty="0" smtClean="0">
                          <a:latin typeface="メイリオ" panose="020B0604030504040204" pitchFamily="50" charset="-128"/>
                          <a:ea typeface="メイリオ" panose="020B0604030504040204" pitchFamily="50" charset="-128"/>
                        </a:rPr>
                        <a:t>実施主体の概要、目的、訓練日ごとのカリキュラム、実施日時、場所の分かる書類</a:t>
                      </a:r>
                      <a:r>
                        <a:rPr lang="en-US" altLang="ja-JP" sz="1000" b="0" dirty="0" smtClean="0">
                          <a:latin typeface="メイリオ" panose="020B0604030504040204" pitchFamily="50" charset="-128"/>
                          <a:ea typeface="メイリオ" panose="020B0604030504040204" pitchFamily="50" charset="-128"/>
                        </a:rPr>
                        <a:t>※</a:t>
                      </a:r>
                    </a:p>
                    <a:p>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OFF-JT</a:t>
                      </a:r>
                      <a:r>
                        <a:rPr lang="ja-JP" altLang="en-US" sz="1000" dirty="0" smtClean="0">
                          <a:latin typeface="メイリオ" panose="020B0604030504040204" pitchFamily="50" charset="-128"/>
                          <a:ea typeface="メイリオ" panose="020B0604030504040204" pitchFamily="50" charset="-128"/>
                        </a:rPr>
                        <a:t>実施場所が自社内の場合、通常の事業活動と区別して実施することが確認できる見取図</a:t>
                      </a:r>
                      <a:endParaRPr lang="en-US" altLang="ja-JP" sz="1000" dirty="0" smtClean="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712665523"/>
                  </a:ext>
                </a:extLst>
              </a:tr>
              <a:tr h="468052">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dirty="0" smtClean="0">
                          <a:latin typeface="メイリオ" panose="020B0604030504040204" pitchFamily="50" charset="-128"/>
                          <a:ea typeface="メイリオ" panose="020B0604030504040204" pitchFamily="50" charset="-128"/>
                        </a:rPr>
                        <a:t>(3)</a:t>
                      </a:r>
                      <a:endParaRPr kumimoji="1" lang="ja-JP" altLang="en-US" sz="1000" dirty="0" smtClean="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＜事業外訓練の場合＞</a:t>
                      </a:r>
                      <a:endParaRPr lang="en-US" altLang="ja-JP" sz="100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b="1" dirty="0" smtClean="0">
                          <a:latin typeface="メイリオ" panose="020B0604030504040204" pitchFamily="50" charset="-128"/>
                          <a:ea typeface="メイリオ" panose="020B0604030504040204" pitchFamily="50" charset="-128"/>
                        </a:rPr>
                        <a:t>訓練機関を確認するための書類</a:t>
                      </a:r>
                      <a:r>
                        <a:rPr lang="ja-JP" altLang="en-US" sz="1000" dirty="0" smtClean="0">
                          <a:latin typeface="メイリオ" panose="020B0604030504040204" pitchFamily="50" charset="-128"/>
                          <a:ea typeface="メイリオ" panose="020B0604030504040204" pitchFamily="50" charset="-128"/>
                        </a:rPr>
                        <a:t>（教育訓練機関との契約書・申込書等）</a:t>
                      </a:r>
                      <a:endParaRPr lang="en-US" altLang="ja-JP" sz="100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b="1" dirty="0" smtClean="0">
                          <a:latin typeface="メイリオ" panose="020B0604030504040204" pitchFamily="50" charset="-128"/>
                          <a:ea typeface="メイリオ" panose="020B0604030504040204" pitchFamily="50" charset="-128"/>
                        </a:rPr>
                        <a:t>受講料を確認できる書類</a:t>
                      </a:r>
                      <a:r>
                        <a:rPr lang="ja-JP" altLang="en-US" sz="1000" dirty="0" smtClean="0">
                          <a:latin typeface="メイリオ" panose="020B0604030504040204" pitchFamily="50" charset="-128"/>
                          <a:ea typeface="メイリオ" panose="020B0604030504040204" pitchFamily="50" charset="-128"/>
                        </a:rPr>
                        <a:t>（教育訓練機関が発行するパンフレット等）</a:t>
                      </a:r>
                      <a:endParaRPr lang="en-US" altLang="ja-JP" sz="1000" dirty="0" smtClean="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850444333"/>
                  </a:ext>
                </a:extLst>
              </a:tr>
              <a:tr h="675496">
                <a:tc>
                  <a:txBody>
                    <a:bodyPr/>
                    <a:lstStyle/>
                    <a:p>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dirty="0" smtClean="0">
                          <a:latin typeface="メイリオ" panose="020B0604030504040204" pitchFamily="50" charset="-128"/>
                          <a:ea typeface="メイリオ" panose="020B0604030504040204" pitchFamily="50" charset="-128"/>
                        </a:rPr>
                        <a:t>(4)</a:t>
                      </a:r>
                      <a:endParaRPr kumimoji="1" lang="ja-JP" altLang="en-US" sz="1000" dirty="0" smtClean="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en-US" altLang="ja-JP" sz="1000" b="1" dirty="0" smtClean="0">
                          <a:latin typeface="メイリオ" panose="020B0604030504040204" pitchFamily="50" charset="-128"/>
                          <a:ea typeface="メイリオ" panose="020B0604030504040204" pitchFamily="50" charset="-128"/>
                        </a:rPr>
                        <a:t>OFF-JT</a:t>
                      </a:r>
                      <a:r>
                        <a:rPr lang="ja-JP" altLang="en-US" sz="1000" b="1" dirty="0" smtClean="0">
                          <a:latin typeface="メイリオ" panose="020B0604030504040204" pitchFamily="50" charset="-128"/>
                          <a:ea typeface="メイリオ" panose="020B0604030504040204" pitchFamily="50" charset="-128"/>
                        </a:rPr>
                        <a:t>の部内講師要件を確認する書類（様式第１－１号（別添様式２））</a:t>
                      </a:r>
                      <a:endParaRPr lang="en-US" altLang="ja-JP" sz="1000" b="1"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anose="020B0604030504040204" pitchFamily="50" charset="-128"/>
                          <a:ea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rPr>
                        <a:t>P</a:t>
                      </a:r>
                      <a:r>
                        <a:rPr lang="ja-JP" altLang="en-US" sz="1000" dirty="0" smtClean="0">
                          <a:solidFill>
                            <a:schemeClr val="tx1"/>
                          </a:solidFill>
                          <a:latin typeface="メイリオ" panose="020B0604030504040204" pitchFamily="50" charset="-128"/>
                          <a:ea typeface="メイリオ" panose="020B0604030504040204" pitchFamily="50" charset="-128"/>
                        </a:rPr>
                        <a:t>９の①一般職業訓練</a:t>
                      </a:r>
                      <a:r>
                        <a:rPr lang="ja-JP" altLang="en-US" sz="1000" baseline="0" dirty="0" smtClean="0">
                          <a:solidFill>
                            <a:schemeClr val="tx1"/>
                          </a:solidFill>
                          <a:latin typeface="メイリオ" panose="020B0604030504040204" pitchFamily="50" charset="-128"/>
                          <a:ea typeface="メイリオ" panose="020B0604030504040204" pitchFamily="50" charset="-128"/>
                        </a:rPr>
                        <a:t> </a:t>
                      </a:r>
                      <a:r>
                        <a:rPr lang="en-US" altLang="ja-JP" sz="1000" dirty="0" smtClean="0">
                          <a:solidFill>
                            <a:schemeClr val="tx1"/>
                          </a:solidFill>
                          <a:latin typeface="メイリオ" panose="020B0604030504040204" pitchFamily="50" charset="-128"/>
                          <a:ea typeface="メイリオ" panose="020B0604030504040204" pitchFamily="50" charset="-128"/>
                        </a:rPr>
                        <a:t>a-ⅱ</a:t>
                      </a:r>
                      <a:r>
                        <a:rPr lang="ja-JP" altLang="en-US" sz="1000" dirty="0" smtClean="0">
                          <a:solidFill>
                            <a:schemeClr val="tx1"/>
                          </a:solidFill>
                          <a:latin typeface="メイリオ" panose="020B0604030504040204" pitchFamily="50" charset="-128"/>
                          <a:ea typeface="メイリオ" panose="020B0604030504040204" pitchFamily="50" charset="-128"/>
                        </a:rPr>
                        <a:t>に該当する場合のみ添付。該当する場合は、職業訓練指導員免許証又は１級の技能検定合格証の写しも添付）</a:t>
                      </a:r>
                      <a:endParaRPr lang="en-US" altLang="ja-JP" sz="1000" dirty="0" smtClean="0">
                        <a:solidFill>
                          <a:schemeClr val="tx1"/>
                        </a:solidFill>
                        <a:latin typeface="メイリオ" panose="020B0604030504040204" pitchFamily="50" charset="-128"/>
                        <a:ea typeface="メイリオ" panose="020B0604030504040204" pitchFamily="50" charset="-128"/>
                      </a:endParaRPr>
                    </a:p>
                    <a:p>
                      <a:r>
                        <a:rPr lang="en-US" altLang="ja-JP" sz="1000" b="1" dirty="0" smtClean="0">
                          <a:solidFill>
                            <a:schemeClr val="tx1"/>
                          </a:solidFill>
                          <a:latin typeface="メイリオ" panose="020B0604030504040204" pitchFamily="50" charset="-128"/>
                          <a:ea typeface="メイリオ" panose="020B0604030504040204" pitchFamily="50" charset="-128"/>
                        </a:rPr>
                        <a:t>OFF-JT</a:t>
                      </a:r>
                      <a:r>
                        <a:rPr lang="ja-JP" altLang="en-US" sz="1000" b="1" dirty="0" smtClean="0">
                          <a:solidFill>
                            <a:schemeClr val="tx1"/>
                          </a:solidFill>
                          <a:latin typeface="メイリオ" panose="020B0604030504040204" pitchFamily="50" charset="-128"/>
                          <a:ea typeface="メイリオ" panose="020B0604030504040204" pitchFamily="50" charset="-128"/>
                        </a:rPr>
                        <a:t>の部外講師要件を確認する書類（様式第１－１号（別添様式３））</a:t>
                      </a:r>
                      <a:endParaRPr lang="en-US" altLang="ja-JP" sz="10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anose="020B0604030504040204" pitchFamily="50" charset="-128"/>
                          <a:ea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rPr>
                        <a:t>P</a:t>
                      </a:r>
                      <a:r>
                        <a:rPr lang="ja-JP" altLang="en-US" sz="1000" dirty="0" smtClean="0">
                          <a:solidFill>
                            <a:schemeClr val="tx1"/>
                          </a:solidFill>
                          <a:latin typeface="メイリオ" panose="020B0604030504040204" pitchFamily="50" charset="-128"/>
                          <a:ea typeface="メイリオ" panose="020B0604030504040204" pitchFamily="50" charset="-128"/>
                        </a:rPr>
                        <a:t>９の①一般職業訓練</a:t>
                      </a:r>
                      <a:r>
                        <a:rPr lang="en-US" altLang="ja-JP" sz="1000" baseline="0" dirty="0" smtClean="0">
                          <a:solidFill>
                            <a:schemeClr val="tx1"/>
                          </a:solidFill>
                          <a:latin typeface="メイリオ" panose="020B0604030504040204" pitchFamily="50" charset="-128"/>
                          <a:ea typeface="メイリオ" panose="020B0604030504040204" pitchFamily="50" charset="-128"/>
                        </a:rPr>
                        <a:t> a-ⅰ</a:t>
                      </a:r>
                      <a:r>
                        <a:rPr lang="ja-JP" altLang="en-US" sz="1000" dirty="0" smtClean="0">
                          <a:solidFill>
                            <a:schemeClr val="tx1"/>
                          </a:solidFill>
                          <a:latin typeface="メイリオ" panose="020B0604030504040204" pitchFamily="50" charset="-128"/>
                          <a:ea typeface="メイリオ" panose="020B0604030504040204" pitchFamily="50" charset="-128"/>
                        </a:rPr>
                        <a:t>に該当する場合のみ添付）</a:t>
                      </a:r>
                      <a:endParaRPr lang="en-US" altLang="ja-JP" sz="100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34290831"/>
                  </a:ext>
                </a:extLst>
              </a:tr>
              <a:tr h="398428">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dirty="0" smtClean="0">
                          <a:latin typeface="メイリオ" panose="020B0604030504040204" pitchFamily="50" charset="-128"/>
                          <a:ea typeface="メイリオ" panose="020B0604030504040204" pitchFamily="50" charset="-128"/>
                        </a:rPr>
                        <a:t>(5)</a:t>
                      </a:r>
                      <a:endParaRPr kumimoji="1" lang="ja-JP" altLang="en-US" sz="1000" dirty="0" smtClean="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b="1" dirty="0" smtClean="0">
                          <a:latin typeface="メイリオ" panose="020B0604030504040204" pitchFamily="50" charset="-128"/>
                          <a:ea typeface="メイリオ" panose="020B0604030504040204" pitchFamily="50" charset="-128"/>
                        </a:rPr>
                        <a:t>訓練別の対象者一覧（様式第４号）</a:t>
                      </a:r>
                      <a:endParaRPr lang="en-US" altLang="ja-JP" sz="1000" b="1"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内定者等雇用する予定の訓練受講予定者も記入してください。</a:t>
                      </a:r>
                      <a:endParaRPr lang="en-US" altLang="ja-JP" sz="1000" dirty="0" smtClean="0">
                        <a:latin typeface="メイリオ" panose="020B0604030504040204" pitchFamily="50" charset="-128"/>
                        <a:ea typeface="メイリオ" panose="020B0604030504040204" pitchFamily="50" charset="-128"/>
                      </a:endParaRPr>
                    </a:p>
                    <a:p>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　求人募集中で訓練受講者が未定の場合は、労働者の募集、求人の提出をしていることを確認できる</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書類を提出してください。求人内容は当該訓練の対象者になり得るものに限ります。</a:t>
                      </a:r>
                      <a:endParaRPr lang="en-US" altLang="ja-JP" sz="1000" dirty="0" smtClean="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30001271"/>
                  </a:ext>
                </a:extLst>
              </a:tr>
              <a:tr h="266517">
                <a:tc>
                  <a:txBody>
                    <a:bodyPr/>
                    <a:lstStyle/>
                    <a:p>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smtClean="0">
                          <a:latin typeface="メイリオ" panose="020B0604030504040204" pitchFamily="50" charset="-128"/>
                          <a:ea typeface="メイリオ" panose="020B0604030504040204" pitchFamily="50" charset="-128"/>
                        </a:rPr>
                        <a:t>(6)</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ja-JP" altLang="en-US" sz="1000" dirty="0" smtClean="0">
                          <a:latin typeface="メイリオ" panose="020B0604030504040204" pitchFamily="50" charset="-128"/>
                          <a:ea typeface="メイリオ" panose="020B0604030504040204" pitchFamily="50" charset="-128"/>
                        </a:rPr>
                        <a:t>訓練期間中の対象労働者の労働条件が確認できる書類（雇用契約書、労働条件通知書など）</a:t>
                      </a:r>
                      <a:endParaRPr lang="en-US" altLang="ja-JP" sz="1000" dirty="0" smtClean="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730426427"/>
                  </a:ext>
                </a:extLst>
              </a:tr>
              <a:tr h="398428">
                <a:tc>
                  <a:txBody>
                    <a:bodyPr/>
                    <a:lstStyle/>
                    <a:p>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smtClean="0">
                          <a:latin typeface="メイリオ" panose="020B0604030504040204" pitchFamily="50" charset="-128"/>
                          <a:ea typeface="メイリオ" panose="020B0604030504040204" pitchFamily="50" charset="-128"/>
                        </a:rPr>
                        <a:t>(7)</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ja-JP" altLang="en-US" sz="1000" spc="-40" baseline="0" dirty="0" smtClean="0">
                          <a:latin typeface="メイリオ" panose="020B0604030504040204" pitchFamily="50" charset="-128"/>
                          <a:ea typeface="メイリオ" panose="020B0604030504040204" pitchFamily="50" charset="-128"/>
                        </a:rPr>
                        <a:t>対象労働者が育児休業期間中に訓練の受講を開始することが分かる書類（対象労働者の育児休業申出書等）</a:t>
                      </a:r>
                      <a:endParaRPr lang="en-US" altLang="ja-JP" sz="1000" spc="-40" baseline="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（育児休業中訓練である場合のみ）</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949912051"/>
                  </a:ext>
                </a:extLst>
              </a:tr>
              <a:tr h="277241">
                <a:tc rowSpan="2">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en-US" altLang="ja-JP" sz="1000" dirty="0" smtClean="0">
                          <a:latin typeface="メイリオ" panose="020B0604030504040204" pitchFamily="50" charset="-128"/>
                          <a:ea typeface="メイリオ" panose="020B0604030504040204" pitchFamily="50" charset="-128"/>
                        </a:rPr>
                        <a:t>(8)</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1" dirty="0" smtClean="0">
                          <a:latin typeface="メイリオ" panose="020B0604030504040204" pitchFamily="50" charset="-128"/>
                          <a:ea typeface="メイリオ" panose="020B0604030504040204" pitchFamily="50" charset="-128"/>
                        </a:rPr>
                        <a:t>e</a:t>
                      </a:r>
                      <a:r>
                        <a:rPr kumimoji="1" lang="ja-JP" altLang="en-US" sz="1000" b="1" dirty="0" smtClean="0">
                          <a:latin typeface="メイリオ" panose="020B0604030504040204" pitchFamily="50" charset="-128"/>
                          <a:ea typeface="メイリオ" panose="020B0604030504040204" pitchFamily="50" charset="-128"/>
                        </a:rPr>
                        <a:t>ラーニングによる訓練の実施内容を確認するための書類</a:t>
                      </a:r>
                      <a:endParaRPr kumimoji="1" lang="en-US" altLang="ja-JP" sz="1000" b="1" dirty="0" smtClean="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572236452"/>
                  </a:ext>
                </a:extLst>
              </a:tr>
              <a:tr h="551670">
                <a:tc vMerge="1">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1" lang="en-US" altLang="ja-JP" sz="1000" dirty="0" smtClean="0">
                          <a:latin typeface="メイリオ" panose="020B0604030504040204" pitchFamily="50" charset="-128"/>
                          <a:ea typeface="メイリオ" panose="020B0604030504040204" pitchFamily="50" charset="-128"/>
                        </a:rPr>
                        <a:t>a </a:t>
                      </a:r>
                      <a:r>
                        <a:rPr kumimoji="1" lang="ja-JP" altLang="en-US" sz="1000" dirty="0" smtClean="0">
                          <a:latin typeface="メイリオ" panose="020B0604030504040204" pitchFamily="50" charset="-128"/>
                          <a:ea typeface="メイリオ" panose="020B0604030504040204" pitchFamily="50" charset="-128"/>
                        </a:rPr>
                        <a:t>訓練等の標準学習時間又は標準学習期間を確認できる書類（訓練カリキュラム、受講案内等）</a:t>
                      </a:r>
                      <a:endParaRPr kumimoji="1" lang="en-US" altLang="ja-JP" sz="1000" dirty="0" smtClean="0">
                        <a:latin typeface="メイリオ" panose="020B0604030504040204" pitchFamily="50" charset="-128"/>
                        <a:ea typeface="メイリオ" panose="020B0604030504040204" pitchFamily="50" charset="-128"/>
                      </a:endParaRPr>
                    </a:p>
                    <a:p>
                      <a:r>
                        <a:rPr kumimoji="1" lang="en-US" altLang="ja-JP" sz="1000" dirty="0" smtClean="0">
                          <a:latin typeface="メイリオ" panose="020B0604030504040204" pitchFamily="50" charset="-128"/>
                          <a:ea typeface="メイリオ" panose="020B0604030504040204" pitchFamily="50" charset="-128"/>
                        </a:rPr>
                        <a:t>b</a:t>
                      </a:r>
                      <a:r>
                        <a:rPr kumimoji="1" lang="ja-JP" altLang="en-US" sz="1000" dirty="0" smtClean="0">
                          <a:latin typeface="メイリオ" panose="020B0604030504040204" pitchFamily="50" charset="-128"/>
                          <a:ea typeface="メイリオ" panose="020B0604030504040204" pitchFamily="50" charset="-128"/>
                        </a:rPr>
                        <a:t> 定額制サービスでないことを確認できる書類（料金体系が記載されている受講案内等）</a:t>
                      </a:r>
                      <a:endParaRPr kumimoji="1" lang="en-US" altLang="ja-JP" sz="1000" dirty="0" smtClean="0">
                        <a:latin typeface="メイリオ" panose="020B0604030504040204" pitchFamily="50" charset="-128"/>
                        <a:ea typeface="メイリオ" panose="020B0604030504040204" pitchFamily="50" charset="-128"/>
                      </a:endParaRPr>
                    </a:p>
                    <a:p>
                      <a:r>
                        <a:rPr kumimoji="1" lang="en-US" altLang="ja-JP" sz="1000" baseline="0" dirty="0" smtClean="0">
                          <a:latin typeface="メイリオ" panose="020B0604030504040204" pitchFamily="50" charset="-128"/>
                          <a:ea typeface="メイリオ" panose="020B0604030504040204" pitchFamily="50" charset="-128"/>
                        </a:rPr>
                        <a:t>c</a:t>
                      </a:r>
                      <a:r>
                        <a:rPr kumimoji="1" lang="ja-JP" altLang="en-US" sz="1000" baseline="0" dirty="0" smtClean="0">
                          <a:latin typeface="メイリオ" panose="020B0604030504040204" pitchFamily="50" charset="-128"/>
                          <a:ea typeface="メイリオ" panose="020B0604030504040204" pitchFamily="50" charset="-128"/>
                        </a:rPr>
                        <a:t> </a:t>
                      </a:r>
                      <a:r>
                        <a:rPr kumimoji="1" lang="en-US" altLang="ja-JP" sz="1000" dirty="0" smtClean="0">
                          <a:latin typeface="メイリオ" panose="020B0604030504040204" pitchFamily="50" charset="-128"/>
                          <a:ea typeface="メイリオ" panose="020B0604030504040204" pitchFamily="50" charset="-128"/>
                        </a:rPr>
                        <a:t>LMS</a:t>
                      </a:r>
                      <a:r>
                        <a:rPr kumimoji="1" lang="ja-JP" altLang="en-US" sz="1000" dirty="0" smtClean="0">
                          <a:latin typeface="メイリオ" panose="020B0604030504040204" pitchFamily="50" charset="-128"/>
                          <a:ea typeface="メイリオ" panose="020B0604030504040204" pitchFamily="50" charset="-128"/>
                        </a:rPr>
                        <a:t>の機能を有していることを確認できる書類（受講案内等）</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34567614"/>
                  </a:ext>
                </a:extLst>
              </a:tr>
              <a:tr h="256950">
                <a:tc rowSpan="2">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dirty="0" smtClean="0">
                          <a:latin typeface="メイリオ" panose="020B0604030504040204" pitchFamily="50" charset="-128"/>
                          <a:ea typeface="メイリオ" panose="020B0604030504040204" pitchFamily="50" charset="-128"/>
                        </a:rPr>
                        <a:t>(9)</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1" lang="ja-JP" altLang="en-US" sz="1000" b="1" dirty="0" smtClean="0">
                          <a:latin typeface="メイリオ" panose="020B0604030504040204" pitchFamily="50" charset="-128"/>
                          <a:ea typeface="メイリオ" panose="020B0604030504040204" pitchFamily="50" charset="-128"/>
                        </a:rPr>
                        <a:t>通信制による訓練の実施内容を確認するための書類</a:t>
                      </a:r>
                      <a:endParaRPr kumimoji="1" lang="ja-JP" altLang="en-US" sz="1000" b="1"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12604296"/>
                  </a:ext>
                </a:extLst>
              </a:tr>
              <a:tr h="613097">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000" dirty="0" smtClean="0">
                          <a:latin typeface="メイリオ" panose="020B0604030504040204" pitchFamily="50" charset="-128"/>
                          <a:ea typeface="メイリオ" panose="020B0604030504040204" pitchFamily="50" charset="-128"/>
                        </a:rPr>
                        <a:t>a </a:t>
                      </a:r>
                      <a:r>
                        <a:rPr kumimoji="1" lang="ja-JP" altLang="en-US" sz="1000" dirty="0" smtClean="0">
                          <a:latin typeface="メイリオ" panose="020B0604030504040204" pitchFamily="50" charset="-128"/>
                          <a:ea typeface="メイリオ" panose="020B0604030504040204" pitchFamily="50" charset="-128"/>
                        </a:rPr>
                        <a:t>訓練等の標準学習時間又は標準学習期間を確認できる書類（訓練カリキュラム、受講案内等）</a:t>
                      </a:r>
                    </a:p>
                    <a:p>
                      <a:r>
                        <a:rPr kumimoji="1" lang="en-US" altLang="ja-JP" sz="1000" dirty="0" smtClean="0">
                          <a:latin typeface="メイリオ" panose="020B0604030504040204" pitchFamily="50" charset="-128"/>
                          <a:ea typeface="メイリオ" panose="020B0604030504040204" pitchFamily="50" charset="-128"/>
                        </a:rPr>
                        <a:t>b </a:t>
                      </a:r>
                      <a:r>
                        <a:rPr kumimoji="1" lang="ja-JP" altLang="en-US" sz="1000" dirty="0" smtClean="0">
                          <a:latin typeface="メイリオ" panose="020B0604030504040204" pitchFamily="50" charset="-128"/>
                          <a:ea typeface="メイリオ" panose="020B0604030504040204" pitchFamily="50" charset="-128"/>
                        </a:rPr>
                        <a:t>設問回答、添削指導、質疑応答等が可能な訓練講座であることを確認できる書類（受講案内等）</a:t>
                      </a:r>
                      <a:endParaRPr kumimoji="1" lang="en-US" altLang="ja-JP" sz="1000" dirty="0" smtClean="0">
                        <a:latin typeface="メイリオ" panose="020B0604030504040204" pitchFamily="50" charset="-128"/>
                        <a:ea typeface="メイリオ" panose="020B0604030504040204" pitchFamily="50" charset="-128"/>
                      </a:endParaRPr>
                    </a:p>
                    <a:p>
                      <a:r>
                        <a:rPr kumimoji="1" lang="en-US" altLang="ja-JP" sz="1000" dirty="0" smtClean="0">
                          <a:latin typeface="メイリオ" panose="020B0604030504040204" pitchFamily="50" charset="-128"/>
                          <a:ea typeface="メイリオ" panose="020B0604030504040204" pitchFamily="50" charset="-128"/>
                        </a:rPr>
                        <a:t>c </a:t>
                      </a:r>
                      <a:r>
                        <a:rPr kumimoji="1" lang="ja-JP" altLang="en-US" sz="1000" dirty="0" smtClean="0">
                          <a:latin typeface="メイリオ" panose="020B0604030504040204" pitchFamily="50" charset="-128"/>
                          <a:ea typeface="メイリオ" panose="020B0604030504040204" pitchFamily="50" charset="-128"/>
                        </a:rPr>
                        <a:t>通信制訓練実施計画書（様式第１－１号（別添様式４））</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71073681"/>
                  </a:ext>
                </a:extLst>
              </a:tr>
              <a:tr h="502456">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メイリオ" panose="020B0604030504040204" pitchFamily="50" charset="-128"/>
                          <a:ea typeface="メイリオ" panose="020B0604030504040204" pitchFamily="50" charset="-128"/>
                        </a:rPr>
                        <a:t>(10)</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定額制サービスでないことを確認できる書類（料金体系が記載されている受講案内等）</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同時双方向型の通信訓練の場合のみ</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01523986"/>
                  </a:ext>
                </a:extLst>
              </a:tr>
              <a:tr h="315241">
                <a:tc>
                  <a:txBody>
                    <a:bodyPr/>
                    <a:lstStyle/>
                    <a:p>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dirty="0" smtClean="0">
                          <a:latin typeface="メイリオ" panose="020B0604030504040204" pitchFamily="50" charset="-128"/>
                          <a:ea typeface="メイリオ" panose="020B0604030504040204" pitchFamily="50" charset="-128"/>
                        </a:rPr>
                        <a:t>(11)</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000" dirty="0" smtClean="0">
                          <a:latin typeface="メイリオ" panose="020B0604030504040204" pitchFamily="50" charset="-128"/>
                          <a:ea typeface="メイリオ" panose="020B0604030504040204" pitchFamily="50" charset="-128"/>
                        </a:rPr>
                        <a:t>その他、管轄労働局長が必要と認める書類</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284501725"/>
                  </a:ext>
                </a:extLst>
              </a:tr>
            </a:tbl>
          </a:graphicData>
        </a:graphic>
      </p:graphicFrame>
      <p:sp>
        <p:nvSpPr>
          <p:cNvPr id="21" name="正方形/長方形 20"/>
          <p:cNvSpPr/>
          <p:nvPr/>
        </p:nvSpPr>
        <p:spPr>
          <a:xfrm>
            <a:off x="2200273" y="3402323"/>
            <a:ext cx="4925633" cy="352050"/>
          </a:xfrm>
          <a:prstGeom prst="rect">
            <a:avLst/>
          </a:prstGeom>
          <a:solidFill>
            <a:schemeClr val="bg2">
              <a:lumMod val="40000"/>
              <a:lumOff val="60000"/>
            </a:schemeClr>
          </a:solidFill>
          <a:ln w="19050">
            <a:solidFill>
              <a:srgbClr val="FFC30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18" name="テキスト ボックス 17"/>
          <p:cNvSpPr txBox="1"/>
          <p:nvPr/>
        </p:nvSpPr>
        <p:spPr>
          <a:xfrm>
            <a:off x="2196294" y="3404853"/>
            <a:ext cx="4931579" cy="352050"/>
          </a:xfrm>
          <a:prstGeom prst="rect">
            <a:avLst/>
          </a:prstGeom>
          <a:noFill/>
          <a:ln>
            <a:solidFill>
              <a:schemeClr val="bg2">
                <a:lumMod val="50000"/>
              </a:schemeClr>
            </a:solidFill>
            <a:prstDash val="sysDash"/>
          </a:ln>
        </p:spPr>
        <p:txBody>
          <a:bodyPr wrap="none" rtlCol="0">
            <a:noAutofit/>
          </a:bodyPr>
          <a:lstStyle/>
          <a:p>
            <a:r>
              <a:rPr lang="ja-JP" altLang="en-US" sz="900" dirty="0" smtClean="0">
                <a:latin typeface="メイリオ" panose="020B0604030504040204" pitchFamily="50" charset="-128"/>
                <a:ea typeface="メイリオ" panose="020B0604030504040204" pitchFamily="50" charset="-128"/>
              </a:rPr>
              <a:t>（５）（６）については、新しく</a:t>
            </a:r>
            <a:r>
              <a:rPr lang="ja-JP" altLang="en-US" sz="900" dirty="0">
                <a:latin typeface="メイリオ" panose="020B0604030504040204" pitchFamily="50" charset="-128"/>
                <a:ea typeface="メイリオ" panose="020B0604030504040204" pitchFamily="50" charset="-128"/>
              </a:rPr>
              <a:t>雇用することにより添付資料の提出が可能と</a:t>
            </a:r>
            <a:r>
              <a:rPr lang="ja-JP" altLang="en-US" sz="900" dirty="0" smtClean="0">
                <a:latin typeface="メイリオ" panose="020B0604030504040204" pitchFamily="50" charset="-128"/>
                <a:ea typeface="メイリオ" panose="020B0604030504040204" pitchFamily="50" charset="-128"/>
              </a:rPr>
              <a:t>なった場合は、</a:t>
            </a:r>
            <a:endParaRPr lang="en-US" altLang="ja-JP" sz="900" dirty="0" smtClean="0">
              <a:latin typeface="メイリオ" panose="020B0604030504040204" pitchFamily="50" charset="-128"/>
              <a:ea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rPr>
              <a:t>速やか</a:t>
            </a:r>
            <a:r>
              <a:rPr lang="ja-JP" altLang="en-US" sz="900" dirty="0">
                <a:latin typeface="メイリオ" panose="020B0604030504040204" pitchFamily="50" charset="-128"/>
                <a:ea typeface="メイリオ" panose="020B0604030504040204" pitchFamily="50" charset="-128"/>
              </a:rPr>
              <a:t>（訓練</a:t>
            </a:r>
            <a:r>
              <a:rPr lang="ja-JP" altLang="en-US" sz="900" dirty="0" smtClean="0">
                <a:latin typeface="メイリオ" panose="020B0604030504040204" pitchFamily="50" charset="-128"/>
                <a:ea typeface="メイリオ" panose="020B0604030504040204" pitchFamily="50" charset="-128"/>
              </a:rPr>
              <a:t>開始日</a:t>
            </a:r>
            <a:r>
              <a:rPr lang="ja-JP" altLang="en-US" sz="900" dirty="0">
                <a:latin typeface="メイリオ" panose="020B0604030504040204" pitchFamily="50" charset="-128"/>
                <a:ea typeface="メイリオ" panose="020B0604030504040204" pitchFamily="50" charset="-128"/>
              </a:rPr>
              <a:t>の前日まで）に</a:t>
            </a:r>
            <a:r>
              <a:rPr lang="ja-JP" altLang="en-US" sz="900" dirty="0" smtClean="0">
                <a:latin typeface="メイリオ" panose="020B0604030504040204" pitchFamily="50" charset="-128"/>
                <a:ea typeface="メイリオ" panose="020B0604030504040204" pitchFamily="50" charset="-128"/>
              </a:rPr>
              <a:t>提出してください。</a:t>
            </a:r>
            <a:endParaRPr kumimoji="1" lang="ja-JP" altLang="en-US"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30859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21173" y="8564258"/>
            <a:ext cx="6350582" cy="461025"/>
          </a:xfrm>
          <a:prstGeom prst="rect">
            <a:avLst/>
          </a:prstGeom>
          <a:solidFill>
            <a:schemeClr val="bg2">
              <a:lumMod val="40000"/>
              <a:lumOff val="60000"/>
            </a:schemeClr>
          </a:solidFill>
          <a:ln w="19050">
            <a:solidFill>
              <a:schemeClr val="bg2">
                <a:lumMod val="50000"/>
              </a:schemeClr>
            </a:solidFill>
            <a:prstDash val="sysDash"/>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0" y="9018947"/>
            <a:ext cx="7805428" cy="3576170"/>
          </a:xfrm>
          <a:prstGeom prst="rect">
            <a:avLst/>
          </a:prstGeom>
          <a:noFill/>
        </p:spPr>
        <p:txBody>
          <a:bodyPr wrap="square" lIns="99555" tIns="49777" rIns="99555" bIns="49777" rtlCol="0">
            <a:noAutofit/>
          </a:bodyPr>
          <a:lstStyle/>
          <a:p>
            <a:pPr marL="542925" indent="-276225">
              <a:spcBef>
                <a:spcPts val="400"/>
              </a:spcBef>
            </a:pPr>
            <a:r>
              <a:rPr lang="en-US" altLang="ja-JP" sz="900" dirty="0" smtClean="0">
                <a:latin typeface="HGSｺﾞｼｯｸM" panose="020B0600000000000000" pitchFamily="50" charset="-128"/>
                <a:ea typeface="HGSｺﾞｼｯｸM" panose="020B0600000000000000" pitchFamily="50" charset="-128"/>
              </a:rPr>
              <a:t>※</a:t>
            </a:r>
            <a:r>
              <a:rPr lang="ja-JP" altLang="en-US" sz="900" dirty="0" smtClean="0">
                <a:latin typeface="HGSｺﾞｼｯｸM" panose="020B0600000000000000" pitchFamily="50" charset="-128"/>
                <a:ea typeface="HGSｺﾞｼｯｸM" panose="020B0600000000000000" pitchFamily="50" charset="-128"/>
              </a:rPr>
              <a:t>１ 派遣型活用事業主の場合、以下の点に留意してください。</a:t>
            </a:r>
            <a:endParaRPr lang="en-US" altLang="ja-JP" sz="9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pPr>
            <a:r>
              <a:rPr lang="ja-JP" altLang="en-US" sz="900" dirty="0" smtClean="0">
                <a:latin typeface="HGSｺﾞｼｯｸM" panose="020B0600000000000000" pitchFamily="50" charset="-128"/>
                <a:ea typeface="HGSｺﾞｼｯｸM" panose="020B0600000000000000" pitchFamily="50" charset="-128"/>
                <a:cs typeface="メイリオ" pitchFamily="50" charset="-128"/>
              </a:rPr>
              <a:t>　○ 有期実習型訓練の訓練計画届は派遣元・派遣先事業主が共同で作成し派遣先事業主が管轄労働局長に提出してください。</a:t>
            </a:r>
            <a:endParaRPr lang="en-US" altLang="ja-JP" sz="9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pPr>
            <a:r>
              <a:rPr lang="ja-JP" altLang="en-US" sz="900" dirty="0" smtClean="0">
                <a:latin typeface="HGSｺﾞｼｯｸM" panose="020B0600000000000000" pitchFamily="50" charset="-128"/>
                <a:ea typeface="HGSｺﾞｼｯｸM" panose="020B0600000000000000" pitchFamily="50" charset="-128"/>
                <a:cs typeface="メイリオ" pitchFamily="50" charset="-128"/>
              </a:rPr>
              <a:t>　○ 訓練計画届に添付する書類は派遣元事業主と派遣先事業主が共同で準備してください。</a:t>
            </a:r>
            <a:endParaRPr lang="en-US" altLang="ja-JP" sz="9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pPr>
            <a:r>
              <a:rPr lang="ja-JP" altLang="en-US" sz="900" dirty="0" smtClean="0">
                <a:latin typeface="HGSｺﾞｼｯｸM" panose="020B0600000000000000" pitchFamily="50" charset="-128"/>
                <a:ea typeface="HGSｺﾞｼｯｸM" panose="020B0600000000000000" pitchFamily="50" charset="-128"/>
                <a:cs typeface="メイリオ" pitchFamily="50" charset="-128"/>
              </a:rPr>
              <a:t>　　　・</a:t>
            </a:r>
            <a:r>
              <a:rPr lang="en-US" altLang="ja-JP" sz="900" dirty="0" smtClean="0">
                <a:latin typeface="HGSｺﾞｼｯｸM" panose="020B0600000000000000" pitchFamily="50" charset="-128"/>
                <a:ea typeface="HGSｺﾞｼｯｸM" panose="020B0600000000000000" pitchFamily="50" charset="-128"/>
                <a:cs typeface="メイリオ" pitchFamily="50" charset="-128"/>
              </a:rPr>
              <a:t>(1)</a:t>
            </a:r>
            <a:r>
              <a:rPr lang="ja-JP" altLang="en-US" sz="900" dirty="0" smtClean="0">
                <a:latin typeface="HGSｺﾞｼｯｸM" panose="020B0600000000000000" pitchFamily="50" charset="-128"/>
                <a:ea typeface="HGSｺﾞｼｯｸM" panose="020B0600000000000000" pitchFamily="50" charset="-128"/>
                <a:cs typeface="メイリオ" pitchFamily="50" charset="-128"/>
              </a:rPr>
              <a:t>～</a:t>
            </a:r>
            <a:r>
              <a:rPr lang="en-US" altLang="ja-JP" sz="900" dirty="0" smtClean="0">
                <a:latin typeface="HGSｺﾞｼｯｸM" panose="020B0600000000000000" pitchFamily="50" charset="-128"/>
                <a:ea typeface="HGSｺﾞｼｯｸM" panose="020B0600000000000000" pitchFamily="50" charset="-128"/>
                <a:cs typeface="メイリオ" pitchFamily="50" charset="-128"/>
              </a:rPr>
              <a:t>(9)</a:t>
            </a:r>
            <a:r>
              <a:rPr lang="ja-JP" altLang="en-US" sz="900" dirty="0" smtClean="0">
                <a:latin typeface="HGSｺﾞｼｯｸM" panose="020B0600000000000000" pitchFamily="50" charset="-128"/>
                <a:ea typeface="HGSｺﾞｼｯｸM" panose="020B0600000000000000" pitchFamily="50" charset="-128"/>
                <a:cs typeface="メイリオ" pitchFamily="50" charset="-128"/>
              </a:rPr>
              <a:t>の書類に加え、「紹介予定派遣に係る労働者派遣契約書」を添付してください。</a:t>
            </a:r>
            <a:r>
              <a:rPr lang="en-US" altLang="ja-JP" sz="900" dirty="0" smtClean="0">
                <a:latin typeface="HGSｺﾞｼｯｸM" panose="020B0600000000000000" pitchFamily="50" charset="-128"/>
                <a:ea typeface="HGSｺﾞｼｯｸM" panose="020B0600000000000000" pitchFamily="50" charset="-128"/>
                <a:cs typeface="メイリオ" pitchFamily="50" charset="-128"/>
              </a:rPr>
              <a:t>(1)</a:t>
            </a:r>
            <a:r>
              <a:rPr lang="ja-JP" altLang="en-US" sz="900" dirty="0" smtClean="0">
                <a:latin typeface="HGSｺﾞｼｯｸM" panose="020B0600000000000000" pitchFamily="50" charset="-128"/>
                <a:ea typeface="HGSｺﾞｼｯｸM" panose="020B0600000000000000" pitchFamily="50" charset="-128"/>
                <a:cs typeface="メイリオ" pitchFamily="50" charset="-128"/>
              </a:rPr>
              <a:t>の書類は、派遣元・</a:t>
            </a:r>
            <a:endParaRPr lang="en-US" altLang="ja-JP" sz="9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pPr>
            <a:r>
              <a:rPr lang="ja-JP" altLang="en-US" sz="900" dirty="0" smtClean="0">
                <a:latin typeface="HGSｺﾞｼｯｸM" panose="020B0600000000000000" pitchFamily="50" charset="-128"/>
                <a:ea typeface="HGSｺﾞｼｯｸM" panose="020B0600000000000000" pitchFamily="50" charset="-128"/>
                <a:cs typeface="メイリオ" pitchFamily="50" charset="-128"/>
              </a:rPr>
              <a:t>　　　　派遣先事業主それぞれの提出が必要です。</a:t>
            </a:r>
            <a:endParaRPr lang="en-US" altLang="ja-JP" sz="9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pPr>
            <a:r>
              <a:rPr lang="en-US" altLang="ja-JP" sz="900" b="1" u="sng" dirty="0" smtClean="0">
                <a:solidFill>
                  <a:srgbClr val="FF0000"/>
                </a:solidFill>
                <a:latin typeface="HGSｺﾞｼｯｸM" panose="020B0600000000000000" pitchFamily="50" charset="-128"/>
                <a:ea typeface="HGSｺﾞｼｯｸM" panose="020B0600000000000000" pitchFamily="50" charset="-128"/>
                <a:cs typeface="メイリオ" pitchFamily="50" charset="-128"/>
              </a:rPr>
              <a:t>※</a:t>
            </a:r>
            <a:r>
              <a:rPr lang="ja-JP" altLang="en-US" sz="900" b="1" u="sng" dirty="0" smtClean="0">
                <a:solidFill>
                  <a:srgbClr val="FF0000"/>
                </a:solidFill>
                <a:latin typeface="HGSｺﾞｼｯｸM" panose="020B0600000000000000" pitchFamily="50" charset="-128"/>
                <a:ea typeface="HGSｺﾞｼｯｸM" panose="020B0600000000000000" pitchFamily="50" charset="-128"/>
                <a:cs typeface="メイリオ" pitchFamily="50" charset="-128"/>
              </a:rPr>
              <a:t>２ 新規学校卒業予定者を対象とする場合は、必要に応じて本人、学校等からの同意書、事業主からの申立書などの提出を求める</a:t>
            </a:r>
            <a:endParaRPr lang="en-US" altLang="ja-JP" sz="900" b="1" u="sng" dirty="0" smtClean="0">
              <a:solidFill>
                <a:srgbClr val="FF0000"/>
              </a:solidFill>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pPr>
            <a:r>
              <a:rPr lang="ja-JP" altLang="en-US" sz="900" b="1" u="sng" dirty="0" smtClean="0">
                <a:solidFill>
                  <a:srgbClr val="FF0000"/>
                </a:solidFill>
                <a:latin typeface="HGSｺﾞｼｯｸM" panose="020B0600000000000000" pitchFamily="50" charset="-128"/>
                <a:ea typeface="HGSｺﾞｼｯｸM" panose="020B0600000000000000" pitchFamily="50" charset="-128"/>
                <a:cs typeface="メイリオ" pitchFamily="50" charset="-128"/>
              </a:rPr>
              <a:t>ことがあります。</a:t>
            </a:r>
            <a:endParaRPr lang="en-US" altLang="ja-JP" sz="900" b="1" u="sng" dirty="0">
              <a:solidFill>
                <a:srgbClr val="FF0000"/>
              </a:solidFill>
              <a:latin typeface="HGSｺﾞｼｯｸM" panose="020B0600000000000000" pitchFamily="50" charset="-128"/>
              <a:ea typeface="HGSｺﾞｼｯｸM" panose="020B0600000000000000" pitchFamily="50" charset="-128"/>
              <a:cs typeface="メイリオ" pitchFamily="50" charset="-128"/>
            </a:endParaRPr>
          </a:p>
        </p:txBody>
      </p:sp>
      <p:sp>
        <p:nvSpPr>
          <p:cNvPr id="28" name="正方形/長方形 27"/>
          <p:cNvSpPr/>
          <p:nvPr/>
        </p:nvSpPr>
        <p:spPr>
          <a:xfrm>
            <a:off x="-3398" y="48378"/>
            <a:ext cx="1695977" cy="276999"/>
          </a:xfrm>
          <a:prstGeom prst="rect">
            <a:avLst/>
          </a:prstGeom>
        </p:spPr>
        <p:txBody>
          <a:bodyPr wrap="none">
            <a:spAutoFit/>
          </a:bodyPr>
          <a:lstStyle/>
          <a:p>
            <a:pPr marL="125100">
              <a:spcBef>
                <a:spcPts val="600"/>
              </a:spcBef>
            </a:pP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　有期実習型訓練</a:t>
            </a:r>
            <a:endParaRPr lang="en-US" altLang="ja-JP"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547798798"/>
              </p:ext>
            </p:extLst>
          </p:nvPr>
        </p:nvGraphicFramePr>
        <p:xfrm>
          <a:off x="78935" y="265765"/>
          <a:ext cx="6913952" cy="8246411"/>
        </p:xfrm>
        <a:graphic>
          <a:graphicData uri="http://schemas.openxmlformats.org/drawingml/2006/table">
            <a:tbl>
              <a:tblPr firstRow="1" bandRow="1">
                <a:tableStyleId>{2D5ABB26-0587-4C30-8999-92F81FD0307C}</a:tableStyleId>
              </a:tblPr>
              <a:tblGrid>
                <a:gridCol w="282667">
                  <a:extLst>
                    <a:ext uri="{9D8B030D-6E8A-4147-A177-3AD203B41FA5}">
                      <a16:colId xmlns:a16="http://schemas.microsoft.com/office/drawing/2014/main" val="4261993372"/>
                    </a:ext>
                  </a:extLst>
                </a:gridCol>
                <a:gridCol w="470595">
                  <a:extLst>
                    <a:ext uri="{9D8B030D-6E8A-4147-A177-3AD203B41FA5}">
                      <a16:colId xmlns:a16="http://schemas.microsoft.com/office/drawing/2014/main" val="1477120270"/>
                    </a:ext>
                  </a:extLst>
                </a:gridCol>
                <a:gridCol w="6160690">
                  <a:extLst>
                    <a:ext uri="{9D8B030D-6E8A-4147-A177-3AD203B41FA5}">
                      <a16:colId xmlns:a16="http://schemas.microsoft.com/office/drawing/2014/main" val="1718018768"/>
                    </a:ext>
                  </a:extLst>
                </a:gridCol>
              </a:tblGrid>
              <a:tr h="247958">
                <a:tc rowSpan="2">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tcPr>
                </a:tc>
                <a:tc>
                  <a:txBody>
                    <a:bodyPr/>
                    <a:lstStyle/>
                    <a:p>
                      <a:pPr algn="ctr">
                        <a:lnSpc>
                          <a:spcPts val="1300"/>
                        </a:lnSpc>
                      </a:pPr>
                      <a:r>
                        <a:rPr kumimoji="1" lang="en-US" altLang="ja-JP" sz="1000" dirty="0" smtClean="0">
                          <a:latin typeface="メイリオ" panose="020B0604030504040204" pitchFamily="50" charset="-128"/>
                          <a:ea typeface="メイリオ" panose="020B0604030504040204" pitchFamily="50" charset="-128"/>
                        </a:rPr>
                        <a:t>(1)</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a:noFill/>
                    </a:lnB>
                  </a:tcPr>
                </a:tc>
                <a:tc>
                  <a:txBody>
                    <a:bodyPr/>
                    <a:lstStyle/>
                    <a:p>
                      <a:pPr>
                        <a:lnSpc>
                          <a:spcPts val="1300"/>
                        </a:lnSpc>
                      </a:pPr>
                      <a:r>
                        <a:rPr lang="ja-JP" altLang="en-US" sz="1000" dirty="0" smtClean="0">
                          <a:latin typeface="メイリオ" panose="020B0604030504040204" pitchFamily="50" charset="-128"/>
                          <a:ea typeface="メイリオ" panose="020B0604030504040204" pitchFamily="50" charset="-128"/>
                        </a:rPr>
                        <a:t>中小企業事業主である場合、中小企業事業主であることを確認できる書類</a:t>
                      </a:r>
                      <a:endParaRPr kumimoji="1" lang="ja-JP" altLang="en-US" sz="1000" dirty="0">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noFill/>
                      <a:prstDash val="solid"/>
                      <a:round/>
                      <a:headEnd type="none" w="med" len="med"/>
                      <a:tailEnd type="none" w="med" len="med"/>
                    </a:lnB>
                  </a:tcPr>
                </a:tc>
                <a:extLst>
                  <a:ext uri="{0D108BD9-81ED-4DB2-BD59-A6C34878D82A}">
                    <a16:rowId xmlns:a16="http://schemas.microsoft.com/office/drawing/2014/main" val="508132177"/>
                  </a:ext>
                </a:extLst>
              </a:tr>
              <a:tr h="407535">
                <a:tc vMerge="1">
                  <a:txBody>
                    <a:bodyPr/>
                    <a:lstStyle/>
                    <a:p>
                      <a:pPr>
                        <a:lnSpc>
                          <a:spcPts val="1300"/>
                        </a:lnSpc>
                      </a:pP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r">
                        <a:lnSpc>
                          <a:spcPts val="1300"/>
                        </a:lnSpc>
                      </a:pP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a:noFill/>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300"/>
                        </a:lnSpc>
                      </a:pPr>
                      <a:r>
                        <a:rPr lang="ja-JP" altLang="en-US" sz="1000" dirty="0" smtClean="0">
                          <a:latin typeface="メイリオ" panose="020B0604030504040204" pitchFamily="50" charset="-128"/>
                          <a:ea typeface="メイリオ" panose="020B0604030504040204" pitchFamily="50" charset="-128"/>
                        </a:rPr>
                        <a:t>企業全体の常時使用する労働者の数により、中小企業事業主に該当する場合</a:t>
                      </a:r>
                    </a:p>
                    <a:p>
                      <a:pPr>
                        <a:lnSpc>
                          <a:spcPts val="1300"/>
                        </a:lnSpc>
                      </a:pPr>
                      <a:r>
                        <a:rPr lang="ja-JP" altLang="en-US" sz="1000" dirty="0" smtClean="0">
                          <a:latin typeface="メイリオ" panose="020B0604030504040204" pitchFamily="50" charset="-128"/>
                          <a:ea typeface="メイリオ" panose="020B0604030504040204" pitchFamily="50" charset="-128"/>
                        </a:rPr>
                        <a:t>  事業所確認票（様式第６号）　</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no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4695703"/>
                  </a:ext>
                </a:extLst>
              </a:tr>
              <a:tr h="247958">
                <a:tc>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lvl="0" indent="0" algn="ctr" defTabSz="995549" rtl="0" eaLnBrk="1" fontAlgn="auto" latinLnBrk="0" hangingPunct="1">
                        <a:lnSpc>
                          <a:spcPts val="1300"/>
                        </a:lnSpc>
                        <a:spcBef>
                          <a:spcPts val="0"/>
                        </a:spcBef>
                        <a:spcAft>
                          <a:spcPts val="0"/>
                        </a:spcAft>
                        <a:buClrTx/>
                        <a:buSzTx/>
                        <a:buFontTx/>
                        <a:buNone/>
                        <a:tabLst/>
                        <a:defRPr/>
                      </a:pPr>
                      <a:r>
                        <a:rPr kumimoji="1" lang="en-US" altLang="ja-JP" sz="1000" dirty="0" smtClean="0">
                          <a:latin typeface="メイリオ" panose="020B0604030504040204" pitchFamily="50" charset="-128"/>
                          <a:ea typeface="メイリオ" panose="020B0604030504040204" pitchFamily="50" charset="-128"/>
                        </a:rPr>
                        <a:t>(2)</a:t>
                      </a:r>
                      <a:endParaRPr kumimoji="1" lang="ja-JP" altLang="en-US" sz="1000" dirty="0" smtClean="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000" spc="-40" baseline="0" dirty="0" smtClean="0">
                          <a:latin typeface="メイリオ" panose="020B0604030504040204" pitchFamily="50" charset="-128"/>
                          <a:ea typeface="メイリオ" panose="020B0604030504040204" pitchFamily="50" charset="-128"/>
                        </a:rPr>
                        <a:t>ジョブ・カード様式３－３－１－１：企業実習・</a:t>
                      </a:r>
                      <a:r>
                        <a:rPr lang="en-US" altLang="ja-JP" sz="1000" spc="-40" baseline="0" dirty="0" smtClean="0">
                          <a:latin typeface="メイリオ" panose="020B0604030504040204" pitchFamily="50" charset="-128"/>
                          <a:ea typeface="メイリオ" panose="020B0604030504040204" pitchFamily="50" charset="-128"/>
                        </a:rPr>
                        <a:t>OJT</a:t>
                      </a:r>
                      <a:r>
                        <a:rPr lang="ja-JP" altLang="en-US" sz="1000" spc="-40" baseline="0" dirty="0" smtClean="0">
                          <a:latin typeface="メイリオ" panose="020B0604030504040204" pitchFamily="50" charset="-128"/>
                          <a:ea typeface="メイリオ" panose="020B0604030504040204" pitchFamily="50" charset="-128"/>
                        </a:rPr>
                        <a:t>用（写） </a:t>
                      </a:r>
                      <a:r>
                        <a:rPr lang="en-US" altLang="ja-JP" sz="1000" u="sng" spc="-40" baseline="0" dirty="0" smtClean="0">
                          <a:latin typeface="メイリオ" panose="020B0604030504040204" pitchFamily="50" charset="-128"/>
                          <a:ea typeface="メイリオ" panose="020B0604030504040204" pitchFamily="50" charset="-128"/>
                        </a:rPr>
                        <a:t>※</a:t>
                      </a:r>
                      <a:r>
                        <a:rPr lang="ja-JP" altLang="en-US" sz="1000" u="sng" spc="-40" baseline="0" dirty="0" smtClean="0">
                          <a:latin typeface="メイリオ" panose="020B0604030504040204" pitchFamily="50" charset="-128"/>
                          <a:ea typeface="メイリオ" panose="020B0604030504040204" pitchFamily="50" charset="-128"/>
                        </a:rPr>
                        <a:t>原本ではなく、写しを提出してください</a:t>
                      </a:r>
                      <a:endParaRPr lang="en-US" altLang="ja-JP" sz="1000" dirty="0" smtClean="0">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39549871"/>
                  </a:ext>
                </a:extLst>
              </a:tr>
              <a:tr h="567112">
                <a:tc>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lnSpc>
                          <a:spcPts val="1300"/>
                        </a:lnSpc>
                      </a:pPr>
                      <a:r>
                        <a:rPr kumimoji="1" lang="en-US" altLang="ja-JP" sz="1000" dirty="0" smtClean="0">
                          <a:latin typeface="メイリオ" panose="020B0604030504040204" pitchFamily="50" charset="-128"/>
                          <a:ea typeface="メイリオ" panose="020B0604030504040204" pitchFamily="50" charset="-128"/>
                        </a:rPr>
                        <a:t>(3)</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nSpc>
                          <a:spcPts val="1300"/>
                        </a:lnSpc>
                      </a:pPr>
                      <a:r>
                        <a:rPr lang="ja-JP" altLang="en-US" sz="1000" dirty="0" smtClean="0">
                          <a:latin typeface="メイリオ" panose="020B0604030504040204" pitchFamily="50" charset="-128"/>
                          <a:ea typeface="メイリオ" panose="020B0604030504040204" pitchFamily="50" charset="-128"/>
                        </a:rPr>
                        <a:t>有期実習型訓練に係る訓練カリキュラム（様式第１－２号（別添様式</a:t>
                      </a:r>
                      <a:r>
                        <a:rPr lang="ja-JP" altLang="en-US" sz="1000" smtClean="0">
                          <a:latin typeface="メイリオ" panose="020B0604030504040204" pitchFamily="50" charset="-128"/>
                          <a:ea typeface="メイリオ" panose="020B0604030504040204" pitchFamily="50" charset="-128"/>
                        </a:rPr>
                        <a:t>１））</a:t>
                      </a:r>
                      <a:endParaRPr lang="en-US" altLang="ja-JP" sz="1000" dirty="0" smtClean="0">
                        <a:latin typeface="メイリオ" panose="020B0604030504040204" pitchFamily="50" charset="-128"/>
                        <a:ea typeface="メイリオ" panose="020B0604030504040204" pitchFamily="50" charset="-128"/>
                      </a:endParaRPr>
                    </a:p>
                    <a:p>
                      <a:pPr>
                        <a:lnSpc>
                          <a:spcPts val="1300"/>
                        </a:lnSpc>
                      </a:pPr>
                      <a:r>
                        <a:rPr lang="ja-JP" altLang="en-US" sz="1000" dirty="0" smtClean="0">
                          <a:latin typeface="メイリオ" panose="020B0604030504040204" pitchFamily="50" charset="-128"/>
                          <a:ea typeface="メイリオ" panose="020B0604030504040204" pitchFamily="50" charset="-128"/>
                        </a:rPr>
                        <a:t>（訓練計画届の提出時に訓練対象者を雇用している場合には、ジョブ・カード作成アドバイザー等によるキャリアコンサルティング実施済みのもの）</a:t>
                      </a:r>
                      <a:endParaRPr kumimoji="1" lang="ja-JP" altLang="en-US" sz="1000" spc="-40" baseline="0" dirty="0">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712665523"/>
                  </a:ext>
                </a:extLst>
              </a:tr>
              <a:tr h="530286">
                <a:tc>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lnSpc>
                          <a:spcPts val="1300"/>
                        </a:lnSpc>
                      </a:pPr>
                      <a:r>
                        <a:rPr kumimoji="1" lang="en-US" altLang="ja-JP" sz="1000" dirty="0" smtClean="0">
                          <a:latin typeface="メイリオ" panose="020B0604030504040204" pitchFamily="50" charset="-128"/>
                          <a:ea typeface="メイリオ" panose="020B0604030504040204" pitchFamily="50" charset="-128"/>
                        </a:rPr>
                        <a:t>(4)</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altLang="ja-JP" sz="1000" b="1" dirty="0" smtClean="0">
                          <a:latin typeface="メイリオ" panose="020B0604030504040204" pitchFamily="50" charset="-128"/>
                          <a:ea typeface="メイリオ" panose="020B0604030504040204" pitchFamily="50" charset="-128"/>
                        </a:rPr>
                        <a:t>OFF-JT</a:t>
                      </a:r>
                      <a:r>
                        <a:rPr lang="ja-JP" altLang="en-US" sz="1000" b="1" dirty="0" smtClean="0">
                          <a:latin typeface="メイリオ" panose="020B0604030504040204" pitchFamily="50" charset="-128"/>
                          <a:ea typeface="メイリオ" panose="020B0604030504040204" pitchFamily="50" charset="-128"/>
                        </a:rPr>
                        <a:t>の実施内容を確認するための書類</a:t>
                      </a:r>
                      <a:endParaRPr lang="en-US" altLang="ja-JP" sz="1000" b="1"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r>
                        <a:rPr lang="ja-JP" altLang="en-US" sz="1000" b="0" dirty="0" smtClean="0">
                          <a:latin typeface="メイリオ" panose="020B0604030504040204" pitchFamily="50" charset="-128"/>
                          <a:ea typeface="メイリオ" panose="020B0604030504040204" pitchFamily="50" charset="-128"/>
                        </a:rPr>
                        <a:t>実施主体の概要、目的、訓練日ごとのカリキュラム、実施日時、場所の分かる書類</a:t>
                      </a:r>
                      <a:r>
                        <a:rPr lang="en-US" altLang="ja-JP" sz="1000" b="0" dirty="0" smtClean="0">
                          <a:latin typeface="メイリオ" panose="020B0604030504040204" pitchFamily="50" charset="-128"/>
                          <a:ea typeface="メイリオ" panose="020B0604030504040204" pitchFamily="50" charset="-128"/>
                        </a:rPr>
                        <a:t>※</a:t>
                      </a:r>
                    </a:p>
                    <a:p>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OFF-JT</a:t>
                      </a:r>
                      <a:r>
                        <a:rPr lang="ja-JP" altLang="en-US" sz="1000" dirty="0" smtClean="0">
                          <a:latin typeface="メイリオ" panose="020B0604030504040204" pitchFamily="50" charset="-128"/>
                          <a:ea typeface="メイリオ" panose="020B0604030504040204" pitchFamily="50" charset="-128"/>
                        </a:rPr>
                        <a:t>実施場所が自社内の場合、通常の事業活動と区別して実施することが確認できる見取図</a:t>
                      </a:r>
                      <a:endParaRPr lang="en-US" altLang="ja-JP" sz="1000" dirty="0" smtClean="0">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23924962"/>
                  </a:ext>
                </a:extLst>
              </a:tr>
              <a:tr h="269997">
                <a:tc rowSpan="2">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rowSpan="2">
                  <a:txBody>
                    <a:bodyPr/>
                    <a:lstStyle/>
                    <a:p>
                      <a:pPr algn="ctr">
                        <a:lnSpc>
                          <a:spcPts val="1300"/>
                        </a:lnSpc>
                      </a:pPr>
                      <a:r>
                        <a:rPr kumimoji="1" lang="en-US" altLang="ja-JP" sz="1000" dirty="0" smtClean="0">
                          <a:latin typeface="メイリオ" panose="020B0604030504040204" pitchFamily="50" charset="-128"/>
                          <a:ea typeface="メイリオ" panose="020B0604030504040204" pitchFamily="50" charset="-128"/>
                        </a:rPr>
                        <a:t>(5)</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事業外訓練の場合は、以下の書類</a:t>
                      </a:r>
                      <a:endParaRPr lang="en-US" altLang="ja-JP" sz="1000" dirty="0" smtClean="0">
                        <a:latin typeface="メイリオ" panose="020B0604030504040204" pitchFamily="50" charset="-128"/>
                        <a:ea typeface="メイリオ" panose="020B0604030504040204" pitchFamily="50" charset="-128"/>
                      </a:endParaRPr>
                    </a:p>
                  </a:txBody>
                  <a:tcPr anchor="ctr">
                    <a:lnL w="3175" cap="flat" cmpd="sng" algn="ctr">
                      <a:no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136386015"/>
                  </a:ext>
                </a:extLst>
              </a:tr>
              <a:tr h="43104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lang="en-US" altLang="ja-JP" sz="1000" b="1" dirty="0" smtClean="0">
                          <a:latin typeface="メイリオ" panose="020B0604030504040204" pitchFamily="50" charset="-128"/>
                          <a:ea typeface="メイリオ" panose="020B0604030504040204" pitchFamily="50" charset="-128"/>
                        </a:rPr>
                        <a:t>a </a:t>
                      </a:r>
                      <a:r>
                        <a:rPr lang="ja-JP" altLang="en-US" sz="1000" b="1" dirty="0" smtClean="0">
                          <a:latin typeface="メイリオ" panose="020B0604030504040204" pitchFamily="50" charset="-128"/>
                          <a:ea typeface="メイリオ" panose="020B0604030504040204" pitchFamily="50" charset="-128"/>
                        </a:rPr>
                        <a:t>訓練機関を確認するための書類</a:t>
                      </a:r>
                      <a:r>
                        <a:rPr lang="ja-JP" altLang="en-US" sz="1000" dirty="0" smtClean="0">
                          <a:latin typeface="メイリオ" panose="020B0604030504040204" pitchFamily="50" charset="-128"/>
                          <a:ea typeface="メイリオ" panose="020B0604030504040204" pitchFamily="50" charset="-128"/>
                        </a:rPr>
                        <a:t>（教育訓練機関との契約書・申込書等）</a:t>
                      </a:r>
                      <a:endParaRPr lang="en-US" altLang="ja-JP" sz="100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lang="en-US" altLang="ja-JP" sz="1000" b="1" dirty="0" smtClean="0">
                          <a:latin typeface="メイリオ" panose="020B0604030504040204" pitchFamily="50" charset="-128"/>
                          <a:ea typeface="メイリオ" panose="020B0604030504040204" pitchFamily="50" charset="-128"/>
                        </a:rPr>
                        <a:t>b </a:t>
                      </a:r>
                      <a:r>
                        <a:rPr lang="ja-JP" altLang="en-US" sz="1000" b="1" dirty="0" smtClean="0">
                          <a:latin typeface="メイリオ" panose="020B0604030504040204" pitchFamily="50" charset="-128"/>
                          <a:ea typeface="メイリオ" panose="020B0604030504040204" pitchFamily="50" charset="-128"/>
                        </a:rPr>
                        <a:t>受講料を確認できる書類</a:t>
                      </a:r>
                      <a:r>
                        <a:rPr lang="ja-JP" altLang="en-US" sz="1000" dirty="0" smtClean="0">
                          <a:latin typeface="メイリオ" panose="020B0604030504040204" pitchFamily="50" charset="-128"/>
                          <a:ea typeface="メイリオ" panose="020B0604030504040204" pitchFamily="50" charset="-128"/>
                        </a:rPr>
                        <a:t>（教育訓練機関が発行するパンフレット等）</a:t>
                      </a:r>
                      <a:endParaRPr kumimoji="1" lang="ja-JP" altLang="en-US" sz="1000" dirty="0" smtClean="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96009210"/>
                  </a:ext>
                </a:extLst>
              </a:tr>
              <a:tr h="677588">
                <a:tc>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dirty="0" smtClean="0">
                          <a:latin typeface="メイリオ" panose="020B0604030504040204" pitchFamily="50" charset="-128"/>
                          <a:ea typeface="メイリオ" panose="020B0604030504040204" pitchFamily="50" charset="-128"/>
                        </a:rPr>
                        <a:t>(6)</a:t>
                      </a:r>
                      <a:endParaRPr kumimoji="1" lang="ja-JP" altLang="en-US" sz="1000" dirty="0" smtClean="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altLang="ja-JP" sz="1000" b="1" dirty="0" smtClean="0">
                          <a:solidFill>
                            <a:schemeClr val="tx1"/>
                          </a:solidFill>
                          <a:latin typeface="メイリオ" panose="020B0604030504040204" pitchFamily="50" charset="-128"/>
                          <a:ea typeface="メイリオ" panose="020B0604030504040204" pitchFamily="50" charset="-128"/>
                        </a:rPr>
                        <a:t>OFF-JT</a:t>
                      </a:r>
                      <a:r>
                        <a:rPr lang="ja-JP" altLang="en-US" sz="1000" b="1" dirty="0" smtClean="0">
                          <a:solidFill>
                            <a:schemeClr val="tx1"/>
                          </a:solidFill>
                          <a:latin typeface="メイリオ" panose="020B0604030504040204" pitchFamily="50" charset="-128"/>
                          <a:ea typeface="メイリオ" panose="020B0604030504040204" pitchFamily="50" charset="-128"/>
                        </a:rPr>
                        <a:t>の部内講師要件を確認する書類（様式第１－１号（別添様式２））</a:t>
                      </a:r>
                      <a:endParaRPr lang="en-US" altLang="ja-JP" sz="10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anose="020B0604030504040204" pitchFamily="50" charset="-128"/>
                          <a:ea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rPr>
                        <a:t>P</a:t>
                      </a:r>
                      <a:r>
                        <a:rPr lang="ja-JP" altLang="en-US" sz="1000" dirty="0" smtClean="0">
                          <a:solidFill>
                            <a:schemeClr val="tx1"/>
                          </a:solidFill>
                          <a:latin typeface="メイリオ" panose="020B0604030504040204" pitchFamily="50" charset="-128"/>
                          <a:ea typeface="メイリオ" panose="020B0604030504040204" pitchFamily="50" charset="-128"/>
                        </a:rPr>
                        <a:t>９の①一般職業訓練 </a:t>
                      </a:r>
                      <a:r>
                        <a:rPr lang="en-US" altLang="ja-JP" sz="1000" dirty="0" smtClean="0">
                          <a:solidFill>
                            <a:schemeClr val="tx1"/>
                          </a:solidFill>
                          <a:latin typeface="メイリオ" panose="020B0604030504040204" pitchFamily="50" charset="-128"/>
                          <a:ea typeface="メイリオ" panose="020B0604030504040204" pitchFamily="50" charset="-128"/>
                        </a:rPr>
                        <a:t>a-ⅱ</a:t>
                      </a:r>
                      <a:r>
                        <a:rPr lang="ja-JP" altLang="en-US" sz="1000" dirty="0" smtClean="0">
                          <a:solidFill>
                            <a:schemeClr val="tx1"/>
                          </a:solidFill>
                          <a:latin typeface="メイリオ" panose="020B0604030504040204" pitchFamily="50" charset="-128"/>
                          <a:ea typeface="メイリオ" panose="020B0604030504040204" pitchFamily="50" charset="-128"/>
                        </a:rPr>
                        <a:t>に該当する場合のみ添付。該当する場合は、</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anose="020B0604030504040204" pitchFamily="50" charset="-128"/>
                          <a:ea typeface="メイリオ" panose="020B0604030504040204" pitchFamily="50" charset="-128"/>
                        </a:rPr>
                        <a:t>　職業訓練指導員免許証又は１級の技能検定合格証の写しも添付）</a:t>
                      </a:r>
                      <a:endParaRPr lang="en-US" altLang="ja-JP" sz="1000" dirty="0" smtClean="0">
                        <a:solidFill>
                          <a:schemeClr val="tx1"/>
                        </a:solidFill>
                        <a:latin typeface="メイリオ" panose="020B0604030504040204" pitchFamily="50" charset="-128"/>
                        <a:ea typeface="メイリオ" panose="020B0604030504040204" pitchFamily="50" charset="-128"/>
                      </a:endParaRPr>
                    </a:p>
                    <a:p>
                      <a:r>
                        <a:rPr lang="en-US" altLang="ja-JP" sz="1000" b="1" dirty="0" smtClean="0">
                          <a:solidFill>
                            <a:schemeClr val="tx1"/>
                          </a:solidFill>
                          <a:latin typeface="メイリオ" panose="020B0604030504040204" pitchFamily="50" charset="-128"/>
                          <a:ea typeface="メイリオ" panose="020B0604030504040204" pitchFamily="50" charset="-128"/>
                        </a:rPr>
                        <a:t>OFF-JT</a:t>
                      </a:r>
                      <a:r>
                        <a:rPr lang="ja-JP" altLang="en-US" sz="1000" b="1" dirty="0" smtClean="0">
                          <a:solidFill>
                            <a:schemeClr val="tx1"/>
                          </a:solidFill>
                          <a:latin typeface="メイリオ" panose="020B0604030504040204" pitchFamily="50" charset="-128"/>
                          <a:ea typeface="メイリオ" panose="020B0604030504040204" pitchFamily="50" charset="-128"/>
                        </a:rPr>
                        <a:t>の部外講師要件を確認する書類（様式第１－１号（別添様式３））</a:t>
                      </a:r>
                      <a:endParaRPr lang="en-US" altLang="ja-JP" sz="10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メイリオ" panose="020B0604030504040204" pitchFamily="50" charset="-128"/>
                          <a:ea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rPr>
                        <a:t>P</a:t>
                      </a:r>
                      <a:r>
                        <a:rPr lang="ja-JP" altLang="en-US" sz="1000" dirty="0" smtClean="0">
                          <a:solidFill>
                            <a:schemeClr val="tx1"/>
                          </a:solidFill>
                          <a:latin typeface="メイリオ" panose="020B0604030504040204" pitchFamily="50" charset="-128"/>
                          <a:ea typeface="メイリオ" panose="020B0604030504040204" pitchFamily="50" charset="-128"/>
                        </a:rPr>
                        <a:t>９の①一般職業訓練 </a:t>
                      </a:r>
                      <a:r>
                        <a:rPr lang="en-US" altLang="ja-JP" sz="1000" dirty="0" smtClean="0">
                          <a:solidFill>
                            <a:schemeClr val="tx1"/>
                          </a:solidFill>
                          <a:latin typeface="メイリオ" panose="020B0604030504040204" pitchFamily="50" charset="-128"/>
                          <a:ea typeface="メイリオ" panose="020B0604030504040204" pitchFamily="50" charset="-128"/>
                        </a:rPr>
                        <a:t>a-ⅰ </a:t>
                      </a:r>
                      <a:r>
                        <a:rPr lang="ja-JP" altLang="en-US" sz="1000" dirty="0" smtClean="0">
                          <a:solidFill>
                            <a:schemeClr val="tx1"/>
                          </a:solidFill>
                          <a:latin typeface="メイリオ" panose="020B0604030504040204" pitchFamily="50" charset="-128"/>
                          <a:ea typeface="メイリオ" panose="020B0604030504040204" pitchFamily="50" charset="-128"/>
                        </a:rPr>
                        <a:t>に該当する場合のみ添付）</a:t>
                      </a:r>
                      <a:endParaRPr lang="en-US" altLang="ja-JP" sz="1000" dirty="0" smtClean="0">
                        <a:solidFill>
                          <a:schemeClr val="tx1"/>
                        </a:solidFill>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993579126"/>
                  </a:ext>
                </a:extLst>
              </a:tr>
              <a:tr h="677588">
                <a:tc>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000" dirty="0" smtClean="0">
                          <a:latin typeface="メイリオ" panose="020B0604030504040204" pitchFamily="50" charset="-128"/>
                          <a:ea typeface="メイリオ" panose="020B0604030504040204" pitchFamily="50" charset="-128"/>
                        </a:rPr>
                        <a:t>(7)</a:t>
                      </a:r>
                      <a:endParaRPr kumimoji="1" lang="ja-JP" altLang="en-US" sz="1000" dirty="0" smtClean="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lang="ja-JP" altLang="en-US" sz="1000" b="1" dirty="0" smtClean="0">
                          <a:latin typeface="メイリオ" panose="020B0604030504040204" pitchFamily="50" charset="-128"/>
                          <a:ea typeface="メイリオ" panose="020B0604030504040204" pitchFamily="50" charset="-128"/>
                        </a:rPr>
                        <a:t>訓練別の対象者一覧（様式第４号）</a:t>
                      </a:r>
                      <a:endParaRPr lang="en-US" altLang="ja-JP" sz="1000" b="1"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内定者等雇用する予定の訓練受講予定者も記入してください。</a:t>
                      </a:r>
                      <a:endParaRPr lang="en-US" altLang="ja-JP" sz="1000" dirty="0" smtClean="0">
                        <a:latin typeface="メイリオ" panose="020B0604030504040204" pitchFamily="50" charset="-128"/>
                        <a:ea typeface="メイリオ" panose="020B0604030504040204" pitchFamily="50" charset="-128"/>
                      </a:endParaRPr>
                    </a:p>
                    <a:p>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　求人募集中で訓練受講者が未定の場合は、労働者の募集、求人の提出をしていることを確認できる</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書類を提出してください。求人内容は当該訓練の対象者になり得るものに限ります。</a:t>
                      </a:r>
                      <a:endParaRPr lang="en-US" altLang="ja-JP" sz="1000" dirty="0" smtClean="0">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3107917"/>
                  </a:ext>
                </a:extLst>
              </a:tr>
              <a:tr h="247958">
                <a:tc>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lnSpc>
                          <a:spcPts val="1300"/>
                        </a:lnSpc>
                      </a:pPr>
                      <a:r>
                        <a:rPr kumimoji="1" lang="en-US" altLang="ja-JP" sz="1000" dirty="0" smtClean="0">
                          <a:latin typeface="メイリオ" panose="020B0604030504040204" pitchFamily="50" charset="-128"/>
                          <a:ea typeface="メイリオ" panose="020B0604030504040204" pitchFamily="50" charset="-128"/>
                        </a:rPr>
                        <a:t>(8)</a:t>
                      </a: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nSpc>
                          <a:spcPts val="1300"/>
                        </a:lnSpc>
                      </a:pPr>
                      <a:r>
                        <a:rPr lang="ja-JP" altLang="en-US" sz="1000" dirty="0" smtClean="0">
                          <a:latin typeface="メイリオ" panose="020B0604030504040204" pitchFamily="50" charset="-128"/>
                          <a:ea typeface="メイリオ" panose="020B0604030504040204" pitchFamily="50" charset="-128"/>
                        </a:rPr>
                        <a:t>訓練期間中の対象労働者の労働条件が確認できる書類（雇用契約書、労働条件通知書など）</a:t>
                      </a:r>
                      <a:endParaRPr lang="en-US" altLang="ja-JP" sz="1000" dirty="0" smtClean="0">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199596889"/>
                  </a:ext>
                </a:extLst>
              </a:tr>
              <a:tr h="886266">
                <a:tc>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lnSpc>
                          <a:spcPts val="1300"/>
                        </a:lnSpc>
                      </a:pPr>
                      <a:r>
                        <a:rPr kumimoji="1" lang="en-US" altLang="ja-JP" sz="1000" dirty="0" smtClean="0">
                          <a:latin typeface="メイリオ" panose="020B0604030504040204" pitchFamily="50" charset="-128"/>
                          <a:ea typeface="メイリオ" panose="020B0604030504040204" pitchFamily="50" charset="-128"/>
                        </a:rPr>
                        <a:t>(9)</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nSpc>
                          <a:spcPts val="1300"/>
                        </a:lnSpc>
                      </a:pPr>
                      <a:r>
                        <a:rPr lang="ja-JP" altLang="en-US" sz="1000" dirty="0" smtClean="0">
                          <a:solidFill>
                            <a:prstClr val="black"/>
                          </a:solidFill>
                          <a:latin typeface="メイリオ" panose="020B0604030504040204" pitchFamily="50" charset="-128"/>
                          <a:ea typeface="メイリオ" panose="020B0604030504040204" pitchFamily="50" charset="-128"/>
                        </a:rPr>
                        <a:t>ジョブ・カード様式１－１（キャリア・プランシート）、</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a:lnSpc>
                          <a:spcPts val="1300"/>
                        </a:lnSpc>
                      </a:pPr>
                      <a:r>
                        <a:rPr lang="ja-JP" altLang="en-US" sz="1000" dirty="0" smtClean="0">
                          <a:solidFill>
                            <a:prstClr val="black"/>
                          </a:solidFill>
                          <a:latin typeface="メイリオ" panose="020B0604030504040204" pitchFamily="50" charset="-128"/>
                          <a:ea typeface="メイリオ" panose="020B0604030504040204" pitchFamily="50" charset="-128"/>
                        </a:rPr>
                        <a:t>ジョブ・カード様式２（職務経歴シート）、</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a:lnSpc>
                          <a:spcPts val="1300"/>
                        </a:lnSpc>
                      </a:pPr>
                      <a:r>
                        <a:rPr lang="ja-JP" altLang="en-US" sz="1000" dirty="0" smtClean="0">
                          <a:solidFill>
                            <a:prstClr val="black"/>
                          </a:solidFill>
                          <a:latin typeface="メイリオ" panose="020B0604030504040204" pitchFamily="50" charset="-128"/>
                          <a:ea typeface="メイリオ" panose="020B0604030504040204" pitchFamily="50" charset="-128"/>
                        </a:rPr>
                        <a:t>ジョブ・カード様式３－１（職業能力証明（免許・資格）シート）</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a:lnSpc>
                          <a:spcPts val="1300"/>
                        </a:lnSpc>
                      </a:pPr>
                      <a:r>
                        <a:rPr lang="ja-JP" altLang="en-US" sz="1000" dirty="0" smtClean="0">
                          <a:solidFill>
                            <a:prstClr val="black"/>
                          </a:solidFill>
                          <a:latin typeface="メイリオ" panose="020B0604030504040204" pitchFamily="50" charset="-128"/>
                          <a:ea typeface="メイリオ" panose="020B0604030504040204" pitchFamily="50" charset="-128"/>
                        </a:rPr>
                        <a:t>ジョブ・カード様式３－２（職業能力証明（学習歴・訓練歴）シート（写）</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a:lnSpc>
                          <a:spcPts val="1300"/>
                        </a:lnSpc>
                      </a:pPr>
                      <a:r>
                        <a:rPr lang="en-US" altLang="ja-JP" sz="1000" u="sng" dirty="0" smtClean="0">
                          <a:solidFill>
                            <a:prstClr val="black"/>
                          </a:solidFill>
                          <a:latin typeface="メイリオ" panose="020B0604030504040204" pitchFamily="50" charset="-128"/>
                          <a:ea typeface="メイリオ" panose="020B0604030504040204" pitchFamily="50" charset="-128"/>
                        </a:rPr>
                        <a:t>※</a:t>
                      </a:r>
                      <a:r>
                        <a:rPr lang="ja-JP" altLang="en-US" sz="1000" u="sng" dirty="0" smtClean="0">
                          <a:solidFill>
                            <a:prstClr val="black"/>
                          </a:solidFill>
                          <a:latin typeface="メイリオ" panose="020B0604030504040204" pitchFamily="50" charset="-128"/>
                          <a:ea typeface="メイリオ" panose="020B0604030504040204" pitchFamily="50" charset="-128"/>
                        </a:rPr>
                        <a:t>原本ではなく、写しを提出してください。また、様式の編集は認められませんのでご留意ください。</a:t>
                      </a:r>
                      <a:endParaRPr lang="en-US" altLang="ja-JP" sz="1000" u="sng" dirty="0" smtClean="0">
                        <a:solidFill>
                          <a:prstClr val="black"/>
                        </a:solidFill>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77115855"/>
                  </a:ext>
                </a:extLst>
              </a:tr>
              <a:tr h="247958">
                <a:tc rowSpan="2">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rowSpan="2">
                  <a:txBody>
                    <a:bodyPr/>
                    <a:lstStyle/>
                    <a:p>
                      <a:pPr algn="ctr"/>
                      <a:r>
                        <a:rPr kumimoji="1" lang="en-US" altLang="ja-JP" sz="1000" dirty="0" smtClean="0">
                          <a:latin typeface="メイリオ" panose="020B0604030504040204" pitchFamily="50" charset="-128"/>
                          <a:ea typeface="メイリオ" panose="020B0604030504040204" pitchFamily="50" charset="-128"/>
                        </a:rPr>
                        <a:t>(10)</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dirty="0" smtClean="0">
                          <a:latin typeface="メイリオ" panose="020B0604030504040204" pitchFamily="50" charset="-128"/>
                          <a:ea typeface="メイリオ" panose="020B0604030504040204" pitchFamily="50" charset="-128"/>
                        </a:rPr>
                        <a:t>e</a:t>
                      </a:r>
                      <a:r>
                        <a:rPr kumimoji="1" lang="ja-JP" altLang="en-US" sz="1000" dirty="0" smtClean="0">
                          <a:latin typeface="メイリオ" panose="020B0604030504040204" pitchFamily="50" charset="-128"/>
                          <a:ea typeface="メイリオ" panose="020B0604030504040204" pitchFamily="50" charset="-128"/>
                        </a:rPr>
                        <a:t>ラーニングによる訓練等を実施する場合は、以下の書類</a:t>
                      </a:r>
                      <a:endParaRPr kumimoji="1" lang="en-US" altLang="ja-JP" sz="1000" dirty="0" smtClean="0">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16810094"/>
                  </a:ext>
                </a:extLst>
              </a:tr>
              <a:tr h="530286">
                <a:tc vMerge="1">
                  <a:txBody>
                    <a:bodyPr/>
                    <a:lstStyle/>
                    <a:p>
                      <a:pPr>
                        <a:lnSpc>
                          <a:spcPts val="1300"/>
                        </a:lnSpc>
                      </a:pP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v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1" lang="en-US" altLang="ja-JP" sz="1000" dirty="0" smtClean="0">
                          <a:latin typeface="メイリオ" panose="020B0604030504040204" pitchFamily="50" charset="-128"/>
                          <a:ea typeface="メイリオ" panose="020B0604030504040204" pitchFamily="50" charset="-128"/>
                        </a:rPr>
                        <a:t>a </a:t>
                      </a:r>
                      <a:r>
                        <a:rPr kumimoji="1" lang="ja-JP" altLang="en-US" sz="1000" dirty="0" smtClean="0">
                          <a:latin typeface="メイリオ" panose="020B0604030504040204" pitchFamily="50" charset="-128"/>
                          <a:ea typeface="メイリオ" panose="020B0604030504040204" pitchFamily="50" charset="-128"/>
                        </a:rPr>
                        <a:t>訓練等の標準学習時間又は標準学習期間を確認できる書類（訓練カリキュラム、受講案内等）</a:t>
                      </a:r>
                      <a:endParaRPr kumimoji="1" lang="en-US" altLang="ja-JP" sz="1000" dirty="0" smtClean="0">
                        <a:latin typeface="メイリオ" panose="020B0604030504040204" pitchFamily="50" charset="-128"/>
                        <a:ea typeface="メイリオ" panose="020B0604030504040204" pitchFamily="50" charset="-128"/>
                      </a:endParaRPr>
                    </a:p>
                    <a:p>
                      <a:r>
                        <a:rPr kumimoji="1" lang="en-US" altLang="ja-JP" sz="1000" dirty="0" smtClean="0">
                          <a:latin typeface="メイリオ" panose="020B0604030504040204" pitchFamily="50" charset="-128"/>
                          <a:ea typeface="メイリオ" panose="020B0604030504040204" pitchFamily="50" charset="-128"/>
                        </a:rPr>
                        <a:t>b</a:t>
                      </a:r>
                      <a:r>
                        <a:rPr kumimoji="1" lang="ja-JP" altLang="en-US" sz="1000" dirty="0" smtClean="0">
                          <a:latin typeface="メイリオ" panose="020B0604030504040204" pitchFamily="50" charset="-128"/>
                          <a:ea typeface="メイリオ" panose="020B0604030504040204" pitchFamily="50" charset="-128"/>
                        </a:rPr>
                        <a:t> 定額制サービスでないことを確認できる書類（料金体系が記載されている受講案内等）</a:t>
                      </a:r>
                      <a:endParaRPr kumimoji="1" lang="en-US" altLang="ja-JP" sz="1000" dirty="0" smtClean="0">
                        <a:latin typeface="メイリオ" panose="020B0604030504040204" pitchFamily="50" charset="-128"/>
                        <a:ea typeface="メイリオ" panose="020B0604030504040204" pitchFamily="50" charset="-128"/>
                      </a:endParaRPr>
                    </a:p>
                    <a:p>
                      <a:r>
                        <a:rPr kumimoji="1" lang="en-US" altLang="ja-JP" sz="1000" baseline="0" dirty="0" smtClean="0">
                          <a:latin typeface="メイリオ" panose="020B0604030504040204" pitchFamily="50" charset="-128"/>
                          <a:ea typeface="メイリオ" panose="020B0604030504040204" pitchFamily="50" charset="-128"/>
                        </a:rPr>
                        <a:t>c</a:t>
                      </a:r>
                      <a:r>
                        <a:rPr kumimoji="1" lang="ja-JP" altLang="en-US" sz="1000" baseline="0" dirty="0" smtClean="0">
                          <a:latin typeface="メイリオ" panose="020B0604030504040204" pitchFamily="50" charset="-128"/>
                          <a:ea typeface="メイリオ" panose="020B0604030504040204" pitchFamily="50" charset="-128"/>
                        </a:rPr>
                        <a:t> </a:t>
                      </a:r>
                      <a:r>
                        <a:rPr kumimoji="1" lang="en-US" altLang="ja-JP" sz="1000" dirty="0" smtClean="0">
                          <a:latin typeface="メイリオ" panose="020B0604030504040204" pitchFamily="50" charset="-128"/>
                          <a:ea typeface="メイリオ" panose="020B0604030504040204" pitchFamily="50" charset="-128"/>
                        </a:rPr>
                        <a:t>LMS</a:t>
                      </a:r>
                      <a:r>
                        <a:rPr kumimoji="1" lang="ja-JP" altLang="en-US" sz="1000" dirty="0" smtClean="0">
                          <a:latin typeface="メイリオ" panose="020B0604030504040204" pitchFamily="50" charset="-128"/>
                          <a:ea typeface="メイリオ" panose="020B0604030504040204" pitchFamily="50" charset="-128"/>
                        </a:rPr>
                        <a:t>の機能を有していることを確認できる書類（受講案内等）</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421236302"/>
                  </a:ext>
                </a:extLst>
              </a:tr>
              <a:tr h="235683">
                <a:tc rowSpan="2">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rowSpan="2">
                  <a:txBody>
                    <a:bodyPr/>
                    <a:lstStyle/>
                    <a:p>
                      <a:pPr algn="ctr"/>
                      <a:r>
                        <a:rPr kumimoji="1" lang="en-US" altLang="ja-JP" sz="1000" dirty="0" smtClean="0">
                          <a:latin typeface="メイリオ" panose="020B0604030504040204" pitchFamily="50" charset="-128"/>
                          <a:ea typeface="メイリオ" panose="020B0604030504040204" pitchFamily="50" charset="-128"/>
                        </a:rPr>
                        <a:t>(11)</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通信制による訓練を実施する場合は、以下の書類</a:t>
                      </a:r>
                      <a:endParaRPr kumimoji="1" lang="en-US" altLang="ja-JP" sz="1000" dirty="0" smtClean="0">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149653759"/>
                  </a:ext>
                </a:extLst>
              </a:tr>
              <a:tr h="532369">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000" dirty="0" smtClean="0">
                          <a:latin typeface="メイリオ" panose="020B0604030504040204" pitchFamily="50" charset="-128"/>
                          <a:ea typeface="メイリオ" panose="020B0604030504040204" pitchFamily="50" charset="-128"/>
                        </a:rPr>
                        <a:t>a </a:t>
                      </a:r>
                      <a:r>
                        <a:rPr kumimoji="1" lang="ja-JP" altLang="en-US" sz="1000" dirty="0" smtClean="0">
                          <a:latin typeface="メイリオ" panose="020B0604030504040204" pitchFamily="50" charset="-128"/>
                          <a:ea typeface="メイリオ" panose="020B0604030504040204" pitchFamily="50" charset="-128"/>
                        </a:rPr>
                        <a:t>訓練等の標準学習時間又は標準学習期間を確認できる書類（訓練カリキュラム、受講案内等）</a:t>
                      </a:r>
                      <a:endParaRPr kumimoji="1" lang="en-US" altLang="ja-JP" sz="100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aseline="0" dirty="0" smtClean="0">
                          <a:latin typeface="メイリオ" panose="020B0604030504040204" pitchFamily="50" charset="-128"/>
                          <a:ea typeface="メイリオ" panose="020B0604030504040204" pitchFamily="50" charset="-128"/>
                        </a:rPr>
                        <a:t>b</a:t>
                      </a:r>
                      <a:r>
                        <a:rPr kumimoji="1" lang="ja-JP" altLang="en-US" sz="1000" baseline="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設問回答、添削指導、質疑応答等が可能な訓練講座であることを確認できる書類（受講案内等）</a:t>
                      </a:r>
                      <a:endParaRPr kumimoji="1" lang="en-US" altLang="ja-JP" sz="100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dirty="0" smtClean="0">
                          <a:latin typeface="メイリオ" panose="020B0604030504040204" pitchFamily="50" charset="-128"/>
                          <a:ea typeface="メイリオ" panose="020B0604030504040204" pitchFamily="50" charset="-128"/>
                        </a:rPr>
                        <a:t>C </a:t>
                      </a:r>
                      <a:r>
                        <a:rPr kumimoji="1" lang="ja-JP" altLang="en-US" sz="1000" dirty="0" smtClean="0">
                          <a:latin typeface="メイリオ" panose="020B0604030504040204" pitchFamily="50" charset="-128"/>
                          <a:ea typeface="メイリオ" panose="020B0604030504040204" pitchFamily="50" charset="-128"/>
                        </a:rPr>
                        <a:t>通信制訓練実施計画書（様式第１－１号（別添様式４））</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08983237"/>
                  </a:ext>
                </a:extLst>
              </a:tr>
              <a:tr h="235683">
                <a:tc>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lvl="0" indent="0" algn="ctr" defTabSz="995549" rtl="0" eaLnBrk="1" fontAlgn="auto" latinLnBrk="0" hangingPunct="1">
                        <a:lnSpc>
                          <a:spcPts val="1300"/>
                        </a:lnSpc>
                        <a:spcBef>
                          <a:spcPts val="0"/>
                        </a:spcBef>
                        <a:spcAft>
                          <a:spcPts val="0"/>
                        </a:spcAft>
                        <a:buClrTx/>
                        <a:buSzTx/>
                        <a:buFontTx/>
                        <a:buNone/>
                        <a:tabLst/>
                        <a:defRPr/>
                      </a:pPr>
                      <a:r>
                        <a:rPr kumimoji="1" lang="en-US" altLang="ja-JP" sz="1000" dirty="0" smtClean="0">
                          <a:solidFill>
                            <a:schemeClr val="tx1"/>
                          </a:solidFill>
                          <a:latin typeface="メイリオ" panose="020B0604030504040204" pitchFamily="50" charset="-128"/>
                          <a:ea typeface="メイリオ" panose="020B0604030504040204" pitchFamily="50" charset="-128"/>
                        </a:rPr>
                        <a:t>(12)</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メイリオ" panose="020B0604030504040204" pitchFamily="50" charset="-128"/>
                          <a:ea typeface="メイリオ" panose="020B0604030504040204" pitchFamily="50" charset="-128"/>
                        </a:rPr>
                        <a:t>定額制サービスでないことを確認できる書類（料金体系が記載されている受講案内等）</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同時双方向型の通信訓練の場合のみ</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lnL w="3175" cap="flat" cmpd="sng" algn="ctr">
                      <a:no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27381108"/>
                  </a:ext>
                </a:extLst>
              </a:tr>
              <a:tr h="235683">
                <a:tc rowSpan="2">
                  <a:txBody>
                    <a:bodyPr/>
                    <a:lstStyle/>
                    <a:p>
                      <a:pPr>
                        <a:lnSpc>
                          <a:spcPts val="1300"/>
                        </a:lnSpc>
                      </a:pPr>
                      <a:r>
                        <a:rPr kumimoji="1" lang="ja-JP" altLang="en-US" sz="1000" strike="noStrike" dirty="0" smtClean="0">
                          <a:solidFill>
                            <a:schemeClr val="tx1"/>
                          </a:solidFill>
                          <a:latin typeface="メイリオ" panose="020B0604030504040204" pitchFamily="50" charset="-128"/>
                          <a:ea typeface="メイリオ" panose="020B0604030504040204" pitchFamily="50" charset="-128"/>
                        </a:rPr>
                        <a:t>□</a:t>
                      </a:r>
                      <a:endParaRPr kumimoji="1" lang="ja-JP" altLang="en-US" sz="1000" strike="noStrike"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rowSpan="2">
                  <a:txBody>
                    <a:bodyPr/>
                    <a:lstStyle/>
                    <a:p>
                      <a:pPr marL="0" marR="0" lvl="0" indent="0" algn="ctr" defTabSz="995549" rtl="0" eaLnBrk="1" fontAlgn="auto" latinLnBrk="0" hangingPunct="1">
                        <a:lnSpc>
                          <a:spcPts val="1300"/>
                        </a:lnSpc>
                        <a:spcBef>
                          <a:spcPts val="0"/>
                        </a:spcBef>
                        <a:spcAft>
                          <a:spcPts val="0"/>
                        </a:spcAft>
                        <a:buClrTx/>
                        <a:buSzTx/>
                        <a:buFontTx/>
                        <a:buNone/>
                        <a:tabLst/>
                        <a:defRPr/>
                      </a:pPr>
                      <a:r>
                        <a:rPr kumimoji="1" lang="en-US" altLang="ja-JP" sz="1000" strike="noStrike" dirty="0" smtClean="0">
                          <a:solidFill>
                            <a:schemeClr val="tx1"/>
                          </a:solidFill>
                          <a:latin typeface="メイリオ" panose="020B0604030504040204" pitchFamily="50" charset="-128"/>
                          <a:ea typeface="メイリオ" panose="020B0604030504040204" pitchFamily="50" charset="-128"/>
                        </a:rPr>
                        <a:t>(13)</a:t>
                      </a:r>
                      <a:endParaRPr kumimoji="1" lang="ja-JP" altLang="en-US" sz="1000" strike="noStrike" dirty="0" smtClean="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strike="noStrike" dirty="0" smtClean="0">
                          <a:solidFill>
                            <a:schemeClr val="tx1"/>
                          </a:solidFill>
                          <a:latin typeface="メイリオ" panose="020B0604030504040204" pitchFamily="50" charset="-128"/>
                          <a:ea typeface="メイリオ" panose="020B0604030504040204" pitchFamily="50" charset="-128"/>
                        </a:rPr>
                        <a:t>OJT</a:t>
                      </a:r>
                      <a:r>
                        <a:rPr kumimoji="1" lang="ja-JP" altLang="en-US" sz="1000" strike="noStrike" dirty="0" smtClean="0">
                          <a:solidFill>
                            <a:schemeClr val="tx1"/>
                          </a:solidFill>
                          <a:latin typeface="メイリオ" panose="020B0604030504040204" pitchFamily="50" charset="-128"/>
                          <a:ea typeface="メイリオ" panose="020B0604030504040204" pitchFamily="50" charset="-128"/>
                        </a:rPr>
                        <a:t>をオンラインで実施する場合は、以下の書類</a:t>
                      </a:r>
                      <a:endParaRPr kumimoji="1" lang="en-US" altLang="ja-JP" sz="1000" strike="noStrike" dirty="0" smtClean="0">
                        <a:solidFill>
                          <a:schemeClr val="tx1"/>
                        </a:solidFill>
                        <a:latin typeface="メイリオ" panose="020B0604030504040204" pitchFamily="50" charset="-128"/>
                        <a:ea typeface="メイリオ" panose="020B0604030504040204" pitchFamily="50" charset="-128"/>
                      </a:endParaRPr>
                    </a:p>
                  </a:txBody>
                  <a:tcPr anchor="ctr">
                    <a:lnL w="3175" cap="flat" cmpd="sng" algn="ctr">
                      <a:no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549021457"/>
                  </a:ext>
                </a:extLst>
              </a:tr>
              <a:tr h="26161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strike="noStrike" dirty="0" smtClean="0">
                          <a:solidFill>
                            <a:schemeClr val="tx1"/>
                          </a:solidFill>
                          <a:latin typeface="メイリオ" panose="020B0604030504040204" pitchFamily="50" charset="-128"/>
                          <a:ea typeface="メイリオ" panose="020B0604030504040204" pitchFamily="50" charset="-128"/>
                        </a:rPr>
                        <a:t> </a:t>
                      </a:r>
                      <a:r>
                        <a:rPr kumimoji="1" lang="ja-JP" altLang="en-US" sz="1000" strike="noStrike" dirty="0" smtClean="0">
                          <a:solidFill>
                            <a:schemeClr val="tx1"/>
                          </a:solidFill>
                          <a:latin typeface="メイリオ" panose="020B0604030504040204" pitchFamily="50" charset="-128"/>
                          <a:ea typeface="メイリオ" panose="020B0604030504040204" pitchFamily="50" charset="-128"/>
                        </a:rPr>
                        <a:t>テレワーク勤務に関する制度を規定していることが確認できるもの（就業規則・労働協約等）</a:t>
                      </a:r>
                      <a:endParaRPr kumimoji="1" lang="en-US" altLang="ja-JP" sz="1000" strike="noStrike" dirty="0" smtClean="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48395907"/>
                  </a:ext>
                </a:extLst>
              </a:tr>
              <a:tr h="247958">
                <a:tc>
                  <a:txBody>
                    <a:bodyPr/>
                    <a:lstStyle/>
                    <a:p>
                      <a:pPr>
                        <a:lnSpc>
                          <a:spcPts val="1300"/>
                        </a:lnSpc>
                      </a:pP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9525" cap="flat" cmpd="sng" algn="ctr">
                      <a:solidFill>
                        <a:schemeClr val="bg1">
                          <a:lumMod val="65000"/>
                        </a:schemeClr>
                      </a:solidFill>
                      <a:prstDash val="solid"/>
                      <a:round/>
                      <a:headEnd type="none" w="med" len="med"/>
                      <a:tailEnd type="none" w="med" len="med"/>
                    </a:lnB>
                  </a:tcPr>
                </a:tc>
                <a:tc>
                  <a:txBody>
                    <a:bodyPr/>
                    <a:lstStyle/>
                    <a:p>
                      <a:pPr marL="0" marR="0" lvl="0" indent="0" algn="ctr" defTabSz="995549" rtl="0" eaLnBrk="1" fontAlgn="auto" latinLnBrk="0" hangingPunct="1">
                        <a:lnSpc>
                          <a:spcPts val="1300"/>
                        </a:lnSpc>
                        <a:spcBef>
                          <a:spcPts val="0"/>
                        </a:spcBef>
                        <a:spcAft>
                          <a:spcPts val="0"/>
                        </a:spcAft>
                        <a:buClrTx/>
                        <a:buSzTx/>
                        <a:buFontTx/>
                        <a:buNone/>
                        <a:tabLst/>
                        <a:defRPr/>
                      </a:pPr>
                      <a:r>
                        <a:rPr kumimoji="1" lang="en-US" altLang="ja-JP" sz="1000" dirty="0" smtClean="0">
                          <a:solidFill>
                            <a:schemeClr val="tx1"/>
                          </a:solidFill>
                          <a:latin typeface="メイリオ" panose="020B0604030504040204" pitchFamily="50" charset="-128"/>
                          <a:ea typeface="メイリオ" panose="020B0604030504040204" pitchFamily="50" charset="-128"/>
                        </a:rPr>
                        <a:t>(14)</a:t>
                      </a:r>
                      <a:endParaRPr kumimoji="1" lang="ja-JP" altLang="en-US" sz="1000" dirty="0" smtClean="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000" dirty="0" smtClean="0">
                          <a:latin typeface="メイリオ" panose="020B0604030504040204" pitchFamily="50" charset="-128"/>
                          <a:ea typeface="メイリオ" panose="020B0604030504040204" pitchFamily="50" charset="-128"/>
                        </a:rPr>
                        <a:t>その他、管轄労働局長が必要と認める書類</a:t>
                      </a:r>
                      <a:endParaRPr lang="ja-JP" altLang="en-US" sz="1000" dirty="0">
                        <a:latin typeface="メイリオ" panose="020B0604030504040204" pitchFamily="50" charset="-128"/>
                        <a:ea typeface="メイリオ" panose="020B0604030504040204" pitchFamily="50" charset="-128"/>
                      </a:endParaRPr>
                    </a:p>
                  </a:txBody>
                  <a:tcPr anchor="ct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476229858"/>
                  </a:ext>
                </a:extLst>
              </a:tr>
            </a:tbl>
          </a:graphicData>
        </a:graphic>
      </p:graphicFrame>
      <p:sp>
        <p:nvSpPr>
          <p:cNvPr id="41" name="正方形/長方形 40"/>
          <p:cNvSpPr/>
          <p:nvPr/>
        </p:nvSpPr>
        <p:spPr>
          <a:xfrm>
            <a:off x="5216794" y="3051068"/>
            <a:ext cx="1879880" cy="1015663"/>
          </a:xfrm>
          <a:prstGeom prst="rect">
            <a:avLst/>
          </a:prstGeom>
          <a:solidFill>
            <a:schemeClr val="bg1"/>
          </a:solidFill>
          <a:ln w="19050">
            <a:solidFill>
              <a:srgbClr val="4BACC6"/>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19" name="正方形/長方形 18"/>
          <p:cNvSpPr/>
          <p:nvPr/>
        </p:nvSpPr>
        <p:spPr>
          <a:xfrm>
            <a:off x="5236224" y="3075128"/>
            <a:ext cx="2009866" cy="1015663"/>
          </a:xfrm>
          <a:prstGeom prst="rect">
            <a:avLst/>
          </a:prstGeom>
        </p:spPr>
        <p:txBody>
          <a:bodyPr wrap="square">
            <a:spAutoFit/>
          </a:bodyPr>
          <a:lstStyle/>
          <a:p>
            <a:pPr>
              <a:lnSpc>
                <a:spcPts val="1200"/>
              </a:lnSpc>
            </a:pPr>
            <a:r>
              <a:rPr lang="ja-JP" altLang="en-US" sz="900" dirty="0">
                <a:latin typeface="メイリオ" panose="020B0604030504040204" pitchFamily="50" charset="-128"/>
                <a:ea typeface="メイリオ" panose="020B0604030504040204" pitchFamily="50" charset="-128"/>
              </a:rPr>
              <a:t>新規学卒者など職歴が乏しい者については</a:t>
            </a:r>
            <a:r>
              <a:rPr lang="ja-JP" altLang="en-US" sz="900" dirty="0" smtClean="0">
                <a:latin typeface="メイリオ" panose="020B0604030504040204" pitchFamily="50" charset="-128"/>
                <a:ea typeface="メイリオ" panose="020B0604030504040204" pitchFamily="50" charset="-128"/>
              </a:rPr>
              <a:t>、様式１－２で代用可。新規</a:t>
            </a:r>
            <a:r>
              <a:rPr lang="ja-JP" altLang="en-US" sz="900" dirty="0">
                <a:latin typeface="メイリオ" panose="020B0604030504040204" pitchFamily="50" charset="-128"/>
                <a:ea typeface="メイリオ" panose="020B0604030504040204" pitchFamily="50" charset="-128"/>
              </a:rPr>
              <a:t>学校卒業予定者（訓練</a:t>
            </a:r>
            <a:r>
              <a:rPr lang="ja-JP" altLang="en-US" sz="900" dirty="0" smtClean="0">
                <a:latin typeface="メイリオ" panose="020B0604030504040204" pitchFamily="50" charset="-128"/>
                <a:ea typeface="メイリオ" panose="020B0604030504040204" pitchFamily="50" charset="-128"/>
              </a:rPr>
              <a:t>に応募</a:t>
            </a:r>
            <a:r>
              <a:rPr lang="ja-JP" altLang="en-US" sz="900" dirty="0">
                <a:latin typeface="メイリオ" panose="020B0604030504040204" pitchFamily="50" charset="-128"/>
                <a:ea typeface="メイリオ" panose="020B0604030504040204" pitchFamily="50" charset="-128"/>
              </a:rPr>
              <a:t>する時点（訓練対象者として</a:t>
            </a:r>
            <a:r>
              <a:rPr lang="ja-JP" altLang="en-US" sz="900" dirty="0" smtClean="0">
                <a:latin typeface="メイリオ" panose="020B0604030504040204" pitchFamily="50" charset="-128"/>
                <a:ea typeface="メイリオ" panose="020B0604030504040204" pitchFamily="50" charset="-128"/>
              </a:rPr>
              <a:t>選定</a:t>
            </a:r>
            <a:r>
              <a:rPr lang="ja-JP" altLang="en-US" sz="900" dirty="0">
                <a:latin typeface="メイリオ" panose="020B0604030504040204" pitchFamily="50" charset="-128"/>
                <a:ea typeface="メイリオ" panose="020B0604030504040204" pitchFamily="50" charset="-128"/>
              </a:rPr>
              <a:t>した時点）で卒業している者は不可）の場合は</a:t>
            </a:r>
            <a:r>
              <a:rPr lang="ja-JP" altLang="en-US" sz="900" dirty="0" smtClean="0">
                <a:latin typeface="メイリオ" panose="020B0604030504040204" pitchFamily="50" charset="-128"/>
                <a:ea typeface="メイリオ" panose="020B0604030504040204" pitchFamily="50" charset="-128"/>
              </a:rPr>
              <a:t>省略できます。</a:t>
            </a:r>
            <a:endParaRPr lang="ja-JP" altLang="en-US" sz="900" dirty="0">
              <a:latin typeface="メイリオ" panose="020B0604030504040204" pitchFamily="50" charset="-128"/>
              <a:ea typeface="メイリオ" panose="020B0604030504040204" pitchFamily="50" charset="-128"/>
            </a:endParaRPr>
          </a:p>
        </p:txBody>
      </p:sp>
      <p:cxnSp>
        <p:nvCxnSpPr>
          <p:cNvPr id="17" name="直線コネクタ 16"/>
          <p:cNvCxnSpPr/>
          <p:nvPr/>
        </p:nvCxnSpPr>
        <p:spPr>
          <a:xfrm>
            <a:off x="6876814" y="4128498"/>
            <a:ext cx="0" cy="1110029"/>
          </a:xfrm>
          <a:prstGeom prst="line">
            <a:avLst/>
          </a:prstGeom>
          <a:ln w="19050">
            <a:solidFill>
              <a:srgbClr val="4BACC6"/>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5436654" y="5256529"/>
            <a:ext cx="1440160" cy="0"/>
          </a:xfrm>
          <a:prstGeom prst="straightConnector1">
            <a:avLst/>
          </a:prstGeom>
          <a:ln w="19050">
            <a:solidFill>
              <a:srgbClr val="4BACC6"/>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57177" y="8586899"/>
            <a:ext cx="6278574" cy="438384"/>
          </a:xfrm>
          <a:prstGeom prst="rect">
            <a:avLst/>
          </a:prstGeom>
          <a:noFill/>
        </p:spPr>
        <p:txBody>
          <a:bodyPr wrap="none" rtlCol="0">
            <a:noAutofit/>
          </a:bodyPr>
          <a:lstStyle/>
          <a:p>
            <a:r>
              <a:rPr lang="ja-JP" altLang="en-US" sz="900" dirty="0" smtClean="0">
                <a:latin typeface="メイリオ" panose="020B0604030504040204" pitchFamily="50" charset="-128"/>
                <a:ea typeface="メイリオ" panose="020B0604030504040204" pitchFamily="50" charset="-128"/>
              </a:rPr>
              <a:t>　（７）～（９）については、新しく</a:t>
            </a:r>
            <a:r>
              <a:rPr lang="ja-JP" altLang="en-US" sz="900" dirty="0">
                <a:latin typeface="メイリオ" panose="020B0604030504040204" pitchFamily="50" charset="-128"/>
                <a:ea typeface="メイリオ" panose="020B0604030504040204" pitchFamily="50" charset="-128"/>
              </a:rPr>
              <a:t>雇用することにより添付資料の提出が可能と</a:t>
            </a:r>
            <a:r>
              <a:rPr lang="ja-JP" altLang="en-US" sz="900" dirty="0" smtClean="0">
                <a:latin typeface="メイリオ" panose="020B0604030504040204" pitchFamily="50" charset="-128"/>
                <a:ea typeface="メイリオ" panose="020B0604030504040204" pitchFamily="50" charset="-128"/>
              </a:rPr>
              <a:t>なった場合は、速やか</a:t>
            </a:r>
            <a:r>
              <a:rPr lang="ja-JP" altLang="en-US" sz="900" dirty="0">
                <a:latin typeface="メイリオ" panose="020B0604030504040204" pitchFamily="50" charset="-128"/>
                <a:ea typeface="メイリオ" panose="020B0604030504040204" pitchFamily="50" charset="-128"/>
              </a:rPr>
              <a:t>（訓練</a:t>
            </a:r>
            <a:r>
              <a:rPr lang="ja-JP" altLang="en-US" sz="900" dirty="0" smtClean="0">
                <a:latin typeface="メイリオ" panose="020B0604030504040204" pitchFamily="50" charset="-128"/>
                <a:ea typeface="メイリオ" panose="020B0604030504040204" pitchFamily="50" charset="-128"/>
              </a:rPr>
              <a:t>開始</a:t>
            </a:r>
            <a:endParaRPr lang="en-US" altLang="ja-JP" sz="900" dirty="0" smtClean="0">
              <a:latin typeface="メイリオ" panose="020B0604030504040204" pitchFamily="50" charset="-128"/>
              <a:ea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rPr>
              <a:t>日</a:t>
            </a:r>
            <a:r>
              <a:rPr lang="ja-JP" altLang="en-US" sz="900" dirty="0">
                <a:latin typeface="メイリオ" panose="020B0604030504040204" pitchFamily="50" charset="-128"/>
                <a:ea typeface="メイリオ" panose="020B0604030504040204" pitchFamily="50" charset="-128"/>
              </a:rPr>
              <a:t>の前日まで）に</a:t>
            </a:r>
            <a:r>
              <a:rPr lang="ja-JP" altLang="en-US" sz="900" dirty="0" smtClean="0">
                <a:latin typeface="メイリオ" panose="020B0604030504040204" pitchFamily="50" charset="-128"/>
                <a:ea typeface="メイリオ" panose="020B0604030504040204" pitchFamily="50" charset="-128"/>
              </a:rPr>
              <a:t>提出してください。</a:t>
            </a:r>
            <a:r>
              <a:rPr kumimoji="1" lang="ja-JP" altLang="en-US" sz="900" dirty="0" smtClean="0">
                <a:latin typeface="メイリオ" panose="020B0604030504040204" pitchFamily="50" charset="-128"/>
                <a:ea typeface="メイリオ" panose="020B0604030504040204" pitchFamily="50" charset="-128"/>
              </a:rPr>
              <a:t>更に、（３）についても</a:t>
            </a:r>
            <a:r>
              <a:rPr lang="ja-JP" altLang="en-US" sz="900" dirty="0">
                <a:latin typeface="メイリオ" panose="020B0604030504040204" pitchFamily="50" charset="-128"/>
                <a:ea typeface="メイリオ" panose="020B0604030504040204" pitchFamily="50" charset="-128"/>
              </a:rPr>
              <a:t>ジョブ・カード作成アドバイザー等による</a:t>
            </a:r>
            <a:r>
              <a:rPr lang="ja-JP" altLang="en-US" sz="900" dirty="0" smtClean="0">
                <a:latin typeface="メイリオ" panose="020B0604030504040204" pitchFamily="50" charset="-128"/>
                <a:ea typeface="メイリオ" panose="020B0604030504040204" pitchFamily="50" charset="-128"/>
              </a:rPr>
              <a:t>キャリアコンサ</a:t>
            </a:r>
            <a:endParaRPr lang="en-US" altLang="ja-JP" sz="900" dirty="0" smtClean="0">
              <a:latin typeface="メイリオ" panose="020B0604030504040204" pitchFamily="50" charset="-128"/>
              <a:ea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rPr>
              <a:t>ルティング</a:t>
            </a:r>
            <a:r>
              <a:rPr lang="ja-JP" altLang="en-US" sz="900" dirty="0">
                <a:latin typeface="メイリオ" panose="020B0604030504040204" pitchFamily="50" charset="-128"/>
                <a:ea typeface="メイリオ" panose="020B0604030504040204" pitchFamily="50" charset="-128"/>
              </a:rPr>
              <a:t>実施済みの</a:t>
            </a:r>
            <a:r>
              <a:rPr lang="ja-JP" altLang="en-US" sz="900" dirty="0" smtClean="0">
                <a:latin typeface="メイリオ" panose="020B0604030504040204" pitchFamily="50" charset="-128"/>
                <a:ea typeface="メイリオ" panose="020B0604030504040204" pitchFamily="50" charset="-128"/>
              </a:rPr>
              <a:t>ものを再提出してください。</a:t>
            </a:r>
            <a:endParaRPr kumimoji="1" lang="ja-JP" altLang="en-US" sz="900" dirty="0">
              <a:latin typeface="メイリオ" panose="020B0604030504040204" pitchFamily="50" charset="-128"/>
              <a:ea typeface="メイリオ" panose="020B0604030504040204" pitchFamily="50" charset="-128"/>
            </a:endParaRPr>
          </a:p>
        </p:txBody>
      </p:sp>
      <p:sp>
        <p:nvSpPr>
          <p:cNvPr id="18" name="右大かっこ 17"/>
          <p:cNvSpPr/>
          <p:nvPr/>
        </p:nvSpPr>
        <p:spPr>
          <a:xfrm>
            <a:off x="5242893" y="4932493"/>
            <a:ext cx="104951" cy="612068"/>
          </a:xfrm>
          <a:prstGeom prst="righ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正方形/長方形 3"/>
          <p:cNvSpPr/>
          <p:nvPr/>
        </p:nvSpPr>
        <p:spPr>
          <a:xfrm>
            <a:off x="6853034" y="10015409"/>
            <a:ext cx="393056" cy="338554"/>
          </a:xfrm>
          <a:prstGeom prst="rect">
            <a:avLst/>
          </a:prstGeom>
        </p:spPr>
        <p:txBody>
          <a:bodyPr wrap="none">
            <a:spAutoFit/>
          </a:bodyPr>
          <a:lstStyle/>
          <a:p>
            <a:r>
              <a:rPr lang="en-US" altLang="ja-JP" sz="1600" dirty="0" smtClean="0">
                <a:solidFill>
                  <a:prstClr val="black"/>
                </a:solidFill>
              </a:rPr>
              <a:t>14</a:t>
            </a:r>
            <a:endParaRPr lang="ja-JP" altLang="en-US" sz="1600" dirty="0"/>
          </a:p>
        </p:txBody>
      </p:sp>
    </p:spTree>
    <p:extLst>
      <p:ext uri="{BB962C8B-B14F-4D97-AF65-F5344CB8AC3E}">
        <p14:creationId xmlns:p14="http://schemas.microsoft.com/office/powerpoint/2010/main" val="984551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437322" y="9960045"/>
            <a:ext cx="1680210" cy="360040"/>
          </a:xfrm>
        </p:spPr>
        <p:txBody>
          <a:bodyPr/>
          <a:lstStyle/>
          <a:p>
            <a:fld id="{5257D7FA-C634-4D74-AC8F-65C7EB806FB4}" type="slidenum">
              <a:rPr lang="ja-JP" altLang="en-US" sz="1600" smtClean="0">
                <a:solidFill>
                  <a:prstClr val="black"/>
                </a:solidFill>
              </a:rPr>
              <a:pPr/>
              <a:t>15</a:t>
            </a:fld>
            <a:endParaRPr lang="ja-JP" altLang="en-US" sz="1600" dirty="0">
              <a:solidFill>
                <a:prstClr val="black"/>
              </a:solidFill>
            </a:endParaRPr>
          </a:p>
        </p:txBody>
      </p:sp>
      <p:sp>
        <p:nvSpPr>
          <p:cNvPr id="18" name="角丸四角形 17"/>
          <p:cNvSpPr/>
          <p:nvPr/>
        </p:nvSpPr>
        <p:spPr>
          <a:xfrm>
            <a:off x="328744" y="5589568"/>
            <a:ext cx="792088" cy="260162"/>
          </a:xfrm>
          <a:prstGeom prst="roundRect">
            <a:avLst/>
          </a:prstGeom>
          <a:solidFill>
            <a:srgbClr val="DCD0F0"/>
          </a:solid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7" name="メモ 6"/>
          <p:cNvSpPr/>
          <p:nvPr/>
        </p:nvSpPr>
        <p:spPr>
          <a:xfrm>
            <a:off x="72058" y="201207"/>
            <a:ext cx="2678668" cy="282996"/>
          </a:xfrm>
          <a:prstGeom prst="foldedCorner">
            <a:avLst>
              <a:gd name="adj" fmla="val 0"/>
            </a:avLst>
          </a:prstGeom>
          <a:noFill/>
          <a:ln w="28575">
            <a:noFill/>
          </a:ln>
        </p:spPr>
        <p:style>
          <a:lnRef idx="2">
            <a:schemeClr val="accent3"/>
          </a:lnRef>
          <a:fillRef idx="1">
            <a:schemeClr val="lt1"/>
          </a:fillRef>
          <a:effectRef idx="0">
            <a:schemeClr val="accent3"/>
          </a:effectRef>
          <a:fontRef idx="minor">
            <a:schemeClr val="dk1"/>
          </a:fontRef>
        </p:style>
        <p:txBody>
          <a:bodyPr lIns="99555" tIns="36000" rIns="99555" bIns="0" rtlCol="0" anchor="t"/>
          <a:lstStyle/>
          <a:p>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訓練計画届の変更</a:t>
            </a:r>
            <a:endPar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151463" y="2342679"/>
            <a:ext cx="6802979" cy="2823840"/>
          </a:xfrm>
          <a:prstGeom prst="rect">
            <a:avLst/>
          </a:prstGeom>
          <a:noFill/>
        </p:spPr>
        <p:txBody>
          <a:bodyPr wrap="square" lIns="99555" tIns="49777" rIns="99555" bIns="49777" rtlCol="0">
            <a:noAutofit/>
          </a:bodyPr>
          <a:lstStyle/>
          <a:p>
            <a:pPr marL="180975" indent="-180975" eaLnBrk="0" hangingPunct="0">
              <a:lnSpc>
                <a:spcPts val="1500"/>
              </a:lnSpc>
              <a:spcBef>
                <a:spcPts val="400"/>
              </a:spcBef>
            </a:pP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訓練</a:t>
            </a:r>
            <a:r>
              <a:rPr lang="ja-JP" altLang="ja-JP" sz="1100" dirty="0">
                <a:latin typeface="メイリオ" panose="020B0604030504040204" pitchFamily="50" charset="-128"/>
                <a:ea typeface="メイリオ" panose="020B0604030504040204" pitchFamily="50" charset="-128"/>
              </a:rPr>
              <a:t>内容（訓練カリキュラム（職務又</a:t>
            </a:r>
            <a:r>
              <a:rPr lang="ja-JP" altLang="ja-JP" sz="1100" dirty="0" smtClean="0">
                <a:latin typeface="メイリオ" panose="020B0604030504040204" pitchFamily="50" charset="-128"/>
                <a:ea typeface="メイリオ" panose="020B0604030504040204" pitchFamily="50" charset="-128"/>
              </a:rPr>
              <a:t>は</a:t>
            </a:r>
            <a:r>
              <a:rPr lang="ja-JP" altLang="en-US" sz="1100" dirty="0" smtClean="0">
                <a:latin typeface="メイリオ" panose="020B0604030504040204" pitchFamily="50" charset="-128"/>
                <a:ea typeface="メイリオ" panose="020B0604030504040204" pitchFamily="50" charset="-128"/>
              </a:rPr>
              <a:t>科目</a:t>
            </a:r>
            <a:r>
              <a:rPr lang="ja-JP"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marL="180975" indent="-180975" eaLnBrk="0" hangingPunct="0">
              <a:lnSpc>
                <a:spcPts val="1500"/>
              </a:lnSpc>
              <a:spcBef>
                <a:spcPts val="400"/>
              </a:spcBef>
            </a:pPr>
            <a:r>
              <a:rPr lang="ja-JP" altLang="ja-JP" sz="1100" dirty="0" smtClean="0">
                <a:latin typeface="メイリオ" panose="020B0604030504040204" pitchFamily="50" charset="-128"/>
                <a:ea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rPr>
              <a:t>実施</a:t>
            </a:r>
            <a:r>
              <a:rPr lang="ja-JP" altLang="ja-JP" sz="1100" dirty="0" smtClean="0">
                <a:latin typeface="メイリオ" panose="020B0604030504040204" pitchFamily="50" charset="-128"/>
                <a:ea typeface="メイリオ" panose="020B0604030504040204" pitchFamily="50" charset="-128"/>
              </a:rPr>
              <a:t>予定</a:t>
            </a:r>
            <a:r>
              <a:rPr lang="ja-JP" altLang="en-US" sz="1100" dirty="0" smtClean="0">
                <a:latin typeface="メイリオ" panose="020B0604030504040204" pitchFamily="50" charset="-128"/>
                <a:ea typeface="メイリオ" panose="020B0604030504040204" pitchFamily="50" charset="-128"/>
              </a:rPr>
              <a:t>日時</a:t>
            </a:r>
            <a:endParaRPr lang="en-US" altLang="ja-JP" sz="1100" dirty="0" smtClean="0">
              <a:latin typeface="メイリオ" panose="020B0604030504040204" pitchFamily="50" charset="-128"/>
              <a:ea typeface="メイリオ" panose="020B0604030504040204" pitchFamily="50" charset="-128"/>
            </a:endParaRPr>
          </a:p>
          <a:p>
            <a:pPr marL="180975" indent="-180975" eaLnBrk="0" hangingPunct="0">
              <a:lnSpc>
                <a:spcPts val="1500"/>
              </a:lnSpc>
              <a:spcBef>
                <a:spcPts val="400"/>
              </a:spcBef>
            </a:pPr>
            <a:r>
              <a:rPr lang="ja-JP" altLang="ja-JP" sz="1100" dirty="0" smtClean="0">
                <a:latin typeface="メイリオ" panose="020B0604030504040204" pitchFamily="50" charset="-128"/>
                <a:ea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rPr>
              <a:t>実施</a:t>
            </a:r>
            <a:r>
              <a:rPr lang="ja-JP" altLang="ja-JP" sz="1100" dirty="0" smtClean="0">
                <a:latin typeface="メイリオ" panose="020B0604030504040204" pitchFamily="50" charset="-128"/>
                <a:ea typeface="メイリオ" panose="020B0604030504040204" pitchFamily="50" charset="-128"/>
              </a:rPr>
              <a:t>場所</a:t>
            </a:r>
            <a:r>
              <a:rPr lang="en-US" altLang="ja-JP" sz="1100" dirty="0" smtClean="0">
                <a:latin typeface="メイリオ" panose="020B0604030504040204" pitchFamily="50" charset="-128"/>
                <a:ea typeface="メイリオ" panose="020B0604030504040204" pitchFamily="50" charset="-128"/>
              </a:rPr>
              <a:t>(e</a:t>
            </a:r>
            <a:r>
              <a:rPr lang="ja-JP" altLang="en-US" sz="1100" dirty="0" smtClean="0">
                <a:latin typeface="メイリオ" panose="020B0604030504040204" pitchFamily="50" charset="-128"/>
                <a:ea typeface="メイリオ" panose="020B0604030504040204" pitchFamily="50" charset="-128"/>
              </a:rPr>
              <a:t>ラーニングによる訓練等及び通信制による訓練等は提出不要）</a:t>
            </a:r>
            <a:endParaRPr lang="en-US" altLang="ja-JP" sz="1100" dirty="0" smtClean="0">
              <a:latin typeface="メイリオ" panose="020B0604030504040204" pitchFamily="50" charset="-128"/>
              <a:ea typeface="メイリオ" panose="020B0604030504040204" pitchFamily="50" charset="-128"/>
            </a:endParaRPr>
          </a:p>
          <a:p>
            <a:pPr marL="180975" indent="-180975" eaLnBrk="0" hangingPunct="0">
              <a:lnSpc>
                <a:spcPts val="1500"/>
              </a:lnSpc>
              <a:spcBef>
                <a:spcPts val="400"/>
              </a:spcBef>
            </a:pPr>
            <a:r>
              <a:rPr lang="ja-JP" altLang="en-US" sz="1100" dirty="0" smtClean="0">
                <a:latin typeface="メイリオ" panose="020B0604030504040204" pitchFamily="50" charset="-128"/>
                <a:ea typeface="メイリオ" panose="020B0604030504040204" pitchFamily="50" charset="-128"/>
              </a:rPr>
              <a:t>・実施方法（集合研修から同時双方向型訓練への変更等）</a:t>
            </a:r>
            <a:endParaRPr lang="en-US" altLang="ja-JP" sz="1100" dirty="0" smtClean="0">
              <a:latin typeface="メイリオ" panose="020B0604030504040204" pitchFamily="50" charset="-128"/>
              <a:ea typeface="メイリオ" panose="020B0604030504040204" pitchFamily="50" charset="-128"/>
            </a:endParaRPr>
          </a:p>
          <a:p>
            <a:pPr marL="180975" indent="-180975" eaLnBrk="0" hangingPunct="0">
              <a:lnSpc>
                <a:spcPts val="1500"/>
              </a:lnSpc>
              <a:spcBef>
                <a:spcPts val="400"/>
              </a:spcBef>
            </a:pPr>
            <a:r>
              <a:rPr lang="ja-JP" altLang="ja-JP" sz="1100" dirty="0"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OFF-JT</a:t>
            </a:r>
            <a:r>
              <a:rPr lang="ja-JP" altLang="ja-JP" sz="1100" dirty="0" smtClean="0">
                <a:latin typeface="メイリオ" panose="020B0604030504040204" pitchFamily="50" charset="-128"/>
                <a:ea typeface="メイリオ" panose="020B0604030504040204" pitchFamily="50" charset="-128"/>
              </a:rPr>
              <a:t>訓練</a:t>
            </a:r>
            <a:r>
              <a:rPr lang="ja-JP" altLang="ja-JP" sz="1100" dirty="0">
                <a:latin typeface="メイリオ" panose="020B0604030504040204" pitchFamily="50" charset="-128"/>
                <a:ea typeface="メイリオ" panose="020B0604030504040204" pitchFamily="50" charset="-128"/>
              </a:rPr>
              <a:t>講師</a:t>
            </a:r>
            <a:r>
              <a:rPr lang="ja-JP" altLang="ja-JP" sz="1100" dirty="0" smtClean="0">
                <a:latin typeface="メイリオ" panose="020B0604030504040204" pitchFamily="50" charset="-128"/>
                <a:ea typeface="メイリオ" panose="020B0604030504040204" pitchFamily="50" charset="-128"/>
              </a:rPr>
              <a:t>（事業内</a:t>
            </a:r>
            <a:r>
              <a:rPr lang="ja-JP" altLang="ja-JP" sz="1100" dirty="0">
                <a:latin typeface="メイリオ" panose="020B0604030504040204" pitchFamily="50" charset="-128"/>
                <a:ea typeface="メイリオ" panose="020B0604030504040204" pitchFamily="50" charset="-128"/>
              </a:rPr>
              <a:t>訓練</a:t>
            </a:r>
            <a:r>
              <a:rPr lang="ja-JP" altLang="ja-JP" sz="1100" dirty="0" smtClean="0">
                <a:latin typeface="メイリオ" panose="020B0604030504040204" pitchFamily="50" charset="-128"/>
                <a:ea typeface="メイリオ" panose="020B0604030504040204" pitchFamily="50" charset="-128"/>
              </a:rPr>
              <a:t>のみ</a:t>
            </a:r>
            <a:r>
              <a:rPr lang="ja-JP" altLang="en-US" sz="1100" dirty="0" smtClean="0">
                <a:latin typeface="メイリオ" panose="020B0604030504040204" pitchFamily="50" charset="-128"/>
                <a:ea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rPr>
              <a:t>認定職業</a:t>
            </a:r>
            <a:r>
              <a:rPr lang="ja-JP" altLang="ja-JP" sz="1100" dirty="0" smtClean="0">
                <a:latin typeface="メイリオ" panose="020B0604030504040204" pitchFamily="50" charset="-128"/>
                <a:ea typeface="メイリオ" panose="020B0604030504040204" pitchFamily="50" charset="-128"/>
              </a:rPr>
              <a:t>訓練</a:t>
            </a:r>
            <a:r>
              <a:rPr lang="ja-JP" altLang="en-US" sz="1100" dirty="0" smtClean="0">
                <a:latin typeface="メイリオ" panose="020B0604030504040204" pitchFamily="50" charset="-128"/>
                <a:ea typeface="メイリオ" panose="020B0604030504040204" pitchFamily="50" charset="-128"/>
              </a:rPr>
              <a:t>は提出不要）</a:t>
            </a:r>
            <a:r>
              <a:rPr lang="ja-JP" altLang="ja-JP" sz="1100" dirty="0" smtClean="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marL="180975" indent="-180975" eaLnBrk="0" hangingPunct="0">
              <a:lnSpc>
                <a:spcPts val="1500"/>
              </a:lnSpc>
              <a:spcBef>
                <a:spcPts val="400"/>
              </a:spcBef>
            </a:pPr>
            <a:r>
              <a:rPr lang="ja-JP" altLang="ja-JP"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OJT</a:t>
            </a:r>
            <a:r>
              <a:rPr lang="ja-JP" altLang="ja-JP" sz="1100" dirty="0" smtClean="0">
                <a:latin typeface="メイリオ" panose="020B0604030504040204" pitchFamily="50" charset="-128"/>
                <a:ea typeface="メイリオ" panose="020B0604030504040204" pitchFamily="50" charset="-128"/>
              </a:rPr>
              <a:t>訓練</a:t>
            </a:r>
            <a:r>
              <a:rPr lang="ja-JP" altLang="en-US" sz="1100" dirty="0" smtClean="0">
                <a:latin typeface="メイリオ" panose="020B0604030504040204" pitchFamily="50" charset="-128"/>
                <a:ea typeface="メイリオ" panose="020B0604030504040204" pitchFamily="50" charset="-128"/>
              </a:rPr>
              <a:t>指導者　</a:t>
            </a:r>
            <a:endParaRPr lang="en-US" altLang="ja-JP" sz="1100" dirty="0" smtClean="0">
              <a:latin typeface="メイリオ" panose="020B0604030504040204" pitchFamily="50" charset="-128"/>
              <a:ea typeface="メイリオ" panose="020B0604030504040204" pitchFamily="50" charset="-128"/>
            </a:endParaRPr>
          </a:p>
          <a:p>
            <a:pPr eaLnBrk="0" hangingPunct="0">
              <a:lnSpc>
                <a:spcPts val="1500"/>
              </a:lnSpc>
              <a:spcBef>
                <a:spcPts val="400"/>
              </a:spcBef>
            </a:pP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訓練</a:t>
            </a:r>
            <a:r>
              <a:rPr lang="ja-JP" altLang="ja-JP" sz="1100" dirty="0">
                <a:latin typeface="メイリオ" panose="020B0604030504040204" pitchFamily="50" charset="-128"/>
                <a:ea typeface="メイリオ" panose="020B0604030504040204" pitchFamily="50" charset="-128"/>
              </a:rPr>
              <a:t>コースの</a:t>
            </a:r>
            <a:r>
              <a:rPr lang="ja-JP" altLang="ja-JP" sz="1100" dirty="0" smtClean="0">
                <a:latin typeface="メイリオ" panose="020B0604030504040204" pitchFamily="50" charset="-128"/>
                <a:ea typeface="メイリオ" panose="020B0604030504040204" pitchFamily="50" charset="-128"/>
              </a:rPr>
              <a:t>名称</a:t>
            </a:r>
            <a:endParaRPr lang="en-US" altLang="ja-JP" sz="1100" dirty="0" smtClean="0">
              <a:latin typeface="メイリオ" panose="020B0604030504040204" pitchFamily="50" charset="-128"/>
              <a:ea typeface="メイリオ" panose="020B0604030504040204" pitchFamily="50" charset="-128"/>
            </a:endParaRPr>
          </a:p>
          <a:p>
            <a:pPr eaLnBrk="0" hangingPunct="0">
              <a:lnSpc>
                <a:spcPts val="1500"/>
              </a:lnSpc>
              <a:spcBef>
                <a:spcPts val="400"/>
              </a:spcBef>
            </a:pP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受講予定者数</a:t>
            </a:r>
            <a:r>
              <a:rPr lang="ja-JP" altLang="en-US" sz="1100" dirty="0" smtClean="0">
                <a:latin typeface="メイリオ" panose="020B0604030504040204" pitchFamily="50" charset="-128"/>
                <a:ea typeface="メイリオ" panose="020B0604030504040204" pitchFamily="50" charset="-128"/>
              </a:rPr>
              <a:t>を増やす場合</a:t>
            </a:r>
            <a:endParaRPr lang="en-US" altLang="ja-JP" sz="1100" dirty="0" smtClean="0">
              <a:latin typeface="メイリオ" panose="020B0604030504040204" pitchFamily="50" charset="-128"/>
              <a:ea typeface="メイリオ" panose="020B0604030504040204" pitchFamily="50" charset="-128"/>
            </a:endParaRPr>
          </a:p>
          <a:p>
            <a:pPr eaLnBrk="0" hangingPunct="0">
              <a:lnSpc>
                <a:spcPts val="1500"/>
              </a:lnSpc>
              <a:spcBef>
                <a:spcPts val="400"/>
              </a:spcBef>
            </a:pP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訓練</a:t>
            </a:r>
            <a:r>
              <a:rPr lang="ja-JP" altLang="ja-JP" sz="1100" dirty="0">
                <a:latin typeface="メイリオ" panose="020B0604030504040204" pitchFamily="50" charset="-128"/>
                <a:ea typeface="メイリオ" panose="020B0604030504040204" pitchFamily="50" charset="-128"/>
              </a:rPr>
              <a:t>の実施</a:t>
            </a:r>
            <a:r>
              <a:rPr lang="ja-JP" altLang="ja-JP" sz="1100" dirty="0" smtClean="0">
                <a:latin typeface="メイリオ" panose="020B0604030504040204" pitchFamily="50" charset="-128"/>
                <a:ea typeface="メイリオ" panose="020B0604030504040204" pitchFamily="50" charset="-128"/>
              </a:rPr>
              <a:t>期間</a:t>
            </a:r>
            <a:r>
              <a:rPr lang="ja-JP" altLang="en-US" sz="1100" dirty="0" smtClean="0">
                <a:latin typeface="メイリオ" panose="020B0604030504040204" pitchFamily="50" charset="-128"/>
                <a:ea typeface="メイリオ" panose="020B0604030504040204" pitchFamily="50" charset="-128"/>
              </a:rPr>
              <a:t>（訓練初日</a:t>
            </a:r>
            <a:r>
              <a:rPr lang="ja-JP" altLang="en-US" sz="1100" dirty="0">
                <a:latin typeface="メイリオ" panose="020B0604030504040204" pitchFamily="50" charset="-128"/>
                <a:ea typeface="メイリオ" panose="020B0604030504040204" pitchFamily="50" charset="-128"/>
              </a:rPr>
              <a:t>、最終日、所要期間</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eaLnBrk="0" hangingPunct="0">
              <a:lnSpc>
                <a:spcPts val="1500"/>
              </a:lnSpc>
              <a:spcBef>
                <a:spcPts val="400"/>
              </a:spcBef>
            </a:pP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総訓練時間数</a:t>
            </a:r>
            <a:r>
              <a:rPr lang="ja-JP" altLang="en-US" sz="1100" dirty="0"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e</a:t>
            </a:r>
            <a:r>
              <a:rPr lang="ja-JP" altLang="en-US" sz="1100" dirty="0" smtClean="0">
                <a:latin typeface="メイリオ" panose="020B0604030504040204" pitchFamily="50" charset="-128"/>
                <a:ea typeface="メイリオ" panose="020B0604030504040204" pitchFamily="50" charset="-128"/>
              </a:rPr>
              <a:t>ラーニング・通信制による訓練等の場合は、標準学習時間・標準学習期間</a:t>
            </a:r>
            <a:r>
              <a:rPr lang="ja-JP" altLang="en-US" sz="1100" smtClean="0">
                <a:latin typeface="メイリオ" panose="020B0604030504040204" pitchFamily="50" charset="-128"/>
                <a:ea typeface="メイリオ" panose="020B0604030504040204" pitchFamily="50" charset="-128"/>
              </a:rPr>
              <a:t>を変更する　場合</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eaLnBrk="0" hangingPunct="0">
              <a:lnSpc>
                <a:spcPts val="1500"/>
              </a:lnSpc>
              <a:spcBef>
                <a:spcPts val="400"/>
              </a:spcBef>
            </a:pPr>
            <a:r>
              <a:rPr lang="ja-JP" altLang="en-US" sz="1100" dirty="0"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OFF-JT</a:t>
            </a:r>
            <a:r>
              <a:rPr lang="ja-JP" altLang="ja-JP" sz="1100" dirty="0">
                <a:latin typeface="メイリオ" panose="020B0604030504040204" pitchFamily="50" charset="-128"/>
                <a:ea typeface="メイリオ" panose="020B0604030504040204" pitchFamily="50" charset="-128"/>
              </a:rPr>
              <a:t>を実施する教育訓練</a:t>
            </a:r>
            <a:r>
              <a:rPr lang="ja-JP" altLang="ja-JP" sz="1100" dirty="0" smtClean="0">
                <a:latin typeface="メイリオ" panose="020B0604030504040204" pitchFamily="50" charset="-128"/>
                <a:ea typeface="メイリオ" panose="020B0604030504040204" pitchFamily="50" charset="-128"/>
              </a:rPr>
              <a:t>機関</a:t>
            </a:r>
            <a:endParaRPr lang="en-US" altLang="ja-JP" sz="1100" dirty="0" smtClean="0">
              <a:latin typeface="メイリオ" panose="020B0604030504040204" pitchFamily="50" charset="-128"/>
              <a:ea typeface="メイリオ" panose="020B0604030504040204" pitchFamily="50" charset="-128"/>
            </a:endParaRPr>
          </a:p>
          <a:p>
            <a:pPr eaLnBrk="0" hangingPunct="0">
              <a:lnSpc>
                <a:spcPts val="1500"/>
              </a:lnSpc>
              <a:spcBef>
                <a:spcPts val="400"/>
              </a:spcBef>
            </a:pP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訓練</a:t>
            </a:r>
            <a:r>
              <a:rPr lang="ja-JP" altLang="ja-JP" sz="1100" dirty="0">
                <a:latin typeface="メイリオ" panose="020B0604030504040204" pitchFamily="50" charset="-128"/>
                <a:ea typeface="メイリオ" panose="020B0604030504040204" pitchFamily="50" charset="-128"/>
              </a:rPr>
              <a:t>修了後の正規雇用労働者等への転換等の</a:t>
            </a:r>
            <a:r>
              <a:rPr lang="ja-JP" altLang="ja-JP" sz="1100" dirty="0" smtClean="0">
                <a:latin typeface="メイリオ" panose="020B0604030504040204" pitchFamily="50" charset="-128"/>
                <a:ea typeface="メイリオ" panose="020B0604030504040204" pitchFamily="50" charset="-128"/>
              </a:rPr>
              <a:t>基準</a:t>
            </a:r>
            <a:endParaRPr lang="en-US" altLang="ja-JP" sz="1100" dirty="0" smtClean="0">
              <a:latin typeface="メイリオ" panose="020B0604030504040204" pitchFamily="50" charset="-128"/>
              <a:ea typeface="メイリオ" panose="020B0604030504040204" pitchFamily="50" charset="-128"/>
            </a:endParaRPr>
          </a:p>
        </p:txBody>
      </p:sp>
      <p:sp>
        <p:nvSpPr>
          <p:cNvPr id="17" name="角丸四角形 16"/>
          <p:cNvSpPr/>
          <p:nvPr/>
        </p:nvSpPr>
        <p:spPr>
          <a:xfrm>
            <a:off x="216074" y="1962163"/>
            <a:ext cx="2534652" cy="328217"/>
          </a:xfrm>
          <a:prstGeom prst="roundRect">
            <a:avLst/>
          </a:prstGeom>
          <a:solidFill>
            <a:srgbClr val="8064A2"/>
          </a:solid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 name="正方形/長方形 2"/>
          <p:cNvSpPr/>
          <p:nvPr/>
        </p:nvSpPr>
        <p:spPr>
          <a:xfrm>
            <a:off x="111482" y="492978"/>
            <a:ext cx="6907571" cy="477054"/>
          </a:xfrm>
          <a:prstGeom prst="rect">
            <a:avLst/>
          </a:prstGeom>
        </p:spPr>
        <p:txBody>
          <a:bodyPr wrap="square">
            <a:spAutoFit/>
          </a:bodyPr>
          <a:lstStyle/>
          <a:p>
            <a:pPr marL="285750" indent="-285750" eaLnBrk="0" hangingPunct="0">
              <a:lnSpc>
                <a:spcPts val="1500"/>
              </a:lnSpc>
              <a:spcBef>
                <a:spcPts val="400"/>
              </a:spcBef>
              <a:buFont typeface="メイリオ" panose="020B0604030504040204" pitchFamily="50" charset="-128"/>
              <a:buChar char="⃝"/>
            </a:pP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訓練計画届の確認を受けた後に</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下記の「変更届の提出が必要なもの」により変更が生じる場合は、次</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の書類を</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変更に関する書類と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あわ</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せて、管轄労働局長に提出し</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てください</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メモ 9"/>
          <p:cNvSpPr/>
          <p:nvPr/>
        </p:nvSpPr>
        <p:spPr>
          <a:xfrm>
            <a:off x="295479" y="1998167"/>
            <a:ext cx="2375842" cy="260162"/>
          </a:xfrm>
          <a:prstGeom prst="foldedCorner">
            <a:avLst>
              <a:gd name="adj" fmla="val 0"/>
            </a:avLst>
          </a:prstGeom>
          <a:noFill/>
          <a:ln w="28575">
            <a:noFill/>
          </a:ln>
        </p:spPr>
        <p:style>
          <a:lnRef idx="2">
            <a:schemeClr val="accent3"/>
          </a:lnRef>
          <a:fillRef idx="1">
            <a:schemeClr val="lt1"/>
          </a:fillRef>
          <a:effectRef idx="0">
            <a:schemeClr val="accent3"/>
          </a:effectRef>
          <a:fontRef idx="minor">
            <a:schemeClr val="dk1"/>
          </a:fontRef>
        </p:style>
        <p:txBody>
          <a:bodyPr lIns="99555" tIns="36000" rIns="99555" bIns="0" rtlCol="0" anchor="t"/>
          <a:lstStyle/>
          <a:p>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変更届の提出が必要なもの</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 y="964543"/>
            <a:ext cx="6948822" cy="964367"/>
          </a:xfrm>
          <a:prstGeom prst="rect">
            <a:avLst/>
          </a:prstGeom>
        </p:spPr>
        <p:txBody>
          <a:bodyPr wrap="square">
            <a:spAutoFit/>
          </a:bodyPr>
          <a:lstStyle/>
          <a:p>
            <a:pPr marL="612000" lvl="0" indent="-285750">
              <a:lnSpc>
                <a:spcPts val="1600"/>
              </a:lnSpc>
              <a:spcBef>
                <a:spcPts val="400"/>
              </a:spcBef>
              <a:buFont typeface="Arial" panose="020B0604020202020204" pitchFamily="34" charset="0"/>
              <a:buChar char="•"/>
            </a:pPr>
            <a:r>
              <a:rPr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「人材開発支援助成金（特別育成訓練コース）（一般職業訓練・育児休業中訓練・中長期的キャリア形成訓練）計画変更届」（様式第３－１号）</a:t>
            </a:r>
            <a:endParaRPr lang="en-US" altLang="ja-JP"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285750">
              <a:lnSpc>
                <a:spcPts val="1600"/>
              </a:lnSpc>
              <a:spcBef>
                <a:spcPts val="400"/>
              </a:spcBef>
              <a:buFont typeface="Arial" panose="020B0604020202020204" pitchFamily="34" charset="0"/>
              <a:buChar char="•"/>
            </a:pP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「人材開発支援助成金（特別育成訓練コース（有期実習型訓練））計画変更届」（様式第３－２号</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メモ 12"/>
          <p:cNvSpPr/>
          <p:nvPr/>
        </p:nvSpPr>
        <p:spPr>
          <a:xfrm>
            <a:off x="151463" y="8533486"/>
            <a:ext cx="3189768" cy="282996"/>
          </a:xfrm>
          <a:prstGeom prst="foldedCorner">
            <a:avLst>
              <a:gd name="adj" fmla="val 0"/>
            </a:avLst>
          </a:prstGeom>
          <a:noFill/>
          <a:ln w="28575">
            <a:noFill/>
          </a:ln>
        </p:spPr>
        <p:style>
          <a:lnRef idx="2">
            <a:schemeClr val="accent3"/>
          </a:lnRef>
          <a:fillRef idx="1">
            <a:schemeClr val="lt1"/>
          </a:fillRef>
          <a:effectRef idx="0">
            <a:schemeClr val="accent3"/>
          </a:effectRef>
          <a:fontRef idx="minor">
            <a:schemeClr val="dk1"/>
          </a:fontRef>
        </p:style>
        <p:txBody>
          <a:bodyPr lIns="99555" tIns="36000" rIns="99555" bIns="0" rtlCol="0" anchor="t"/>
          <a:lstStyle/>
          <a:p>
            <a:r>
              <a:rPr lang="ja-JP" altLang="en-US" sz="1200" dirty="0" smtClean="0">
                <a:solidFill>
                  <a:srgbClr val="8064A2"/>
                </a:solidFill>
                <a:latin typeface="メイリオ" panose="020B0604030504040204" pitchFamily="50" charset="-128"/>
                <a:ea typeface="メイリオ" panose="020B0604030504040204" pitchFamily="50" charset="-128"/>
                <a:cs typeface="メイリオ" panose="020B0604030504040204" pitchFamily="50" charset="-128"/>
              </a:rPr>
              <a:t>変更届の提出が不要なもの</a:t>
            </a:r>
            <a:endParaRPr lang="ja-JP" altLang="en-US" sz="1200" dirty="0">
              <a:solidFill>
                <a:srgbClr val="8064A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216074" y="8786665"/>
            <a:ext cx="6946147" cy="1384995"/>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1200" dirty="0" smtClean="0">
                <a:latin typeface="メイリオ" panose="020B0604030504040204" pitchFamily="50" charset="-128"/>
                <a:ea typeface="メイリオ" panose="020B0604030504040204" pitchFamily="50" charset="-128"/>
                <a:cs typeface="ＭＳ 明朝" panose="02020609040205080304" pitchFamily="17" charset="-128"/>
              </a:rPr>
              <a:t>事業所</a:t>
            </a:r>
            <a:r>
              <a:rPr lang="ja-JP" altLang="ja-JP" sz="1200" dirty="0">
                <a:latin typeface="メイリオ" panose="020B0604030504040204" pitchFamily="50" charset="-128"/>
                <a:ea typeface="メイリオ" panose="020B0604030504040204" pitchFamily="50" charset="-128"/>
                <a:cs typeface="ＭＳ 明朝" panose="02020609040205080304" pitchFamily="17" charset="-128"/>
              </a:rPr>
              <a:t>・企業に関する事項（名称、所在地、事業内容）を変更する</a:t>
            </a:r>
            <a:r>
              <a:rPr lang="ja-JP" altLang="ja-JP" sz="1200" dirty="0" smtClean="0">
                <a:latin typeface="メイリオ" panose="020B0604030504040204" pitchFamily="50" charset="-128"/>
                <a:ea typeface="メイリオ" panose="020B0604030504040204" pitchFamily="50" charset="-128"/>
                <a:cs typeface="ＭＳ 明朝" panose="02020609040205080304" pitchFamily="17" charset="-128"/>
              </a:rPr>
              <a:t>場合</a:t>
            </a:r>
            <a:endParaRPr lang="en-US" altLang="ja-JP" sz="1200" dirty="0" smtClean="0">
              <a:latin typeface="メイリオ" panose="020B0604030504040204" pitchFamily="50" charset="-128"/>
              <a:ea typeface="メイリオ" panose="020B0604030504040204" pitchFamily="50" charset="-128"/>
              <a:cs typeface="ＭＳ 明朝" panose="02020609040205080304" pitchFamily="17" charset="-128"/>
            </a:endParaRPr>
          </a:p>
          <a:p>
            <a:pPr>
              <a:lnSpc>
                <a:spcPts val="1500"/>
              </a:lnSpc>
              <a:spcBef>
                <a:spcPts val="400"/>
              </a:spcBef>
            </a:pP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OJT</a:t>
            </a:r>
            <a:r>
              <a:rPr lang="ja-JP" altLang="ja-JP" sz="1200" dirty="0" smtClean="0">
                <a:latin typeface="メイリオ" panose="020B0604030504040204" pitchFamily="50" charset="-128"/>
                <a:ea typeface="メイリオ" panose="020B0604030504040204" pitchFamily="50" charset="-128"/>
              </a:rPr>
              <a:t>の</a:t>
            </a:r>
            <a:r>
              <a:rPr lang="ja-JP" altLang="ja-JP" sz="1200" dirty="0">
                <a:latin typeface="メイリオ" panose="020B0604030504040204" pitchFamily="50" charset="-128"/>
                <a:ea typeface="メイリオ" panose="020B0604030504040204" pitchFamily="50" charset="-128"/>
              </a:rPr>
              <a:t>総訓練時間数及び科目（職務又は</a:t>
            </a:r>
            <a:r>
              <a:rPr lang="ja-JP" altLang="en-US" sz="1200" dirty="0">
                <a:latin typeface="メイリオ" panose="020B0604030504040204" pitchFamily="50" charset="-128"/>
                <a:ea typeface="メイリオ" panose="020B0604030504040204" pitchFamily="50" charset="-128"/>
              </a:rPr>
              <a:t>科目</a:t>
            </a:r>
            <a:r>
              <a:rPr lang="ja-JP" altLang="ja-JP" sz="1200" dirty="0">
                <a:latin typeface="メイリオ" panose="020B0604030504040204" pitchFamily="50" charset="-128"/>
                <a:ea typeface="メイリオ" panose="020B0604030504040204" pitchFamily="50" charset="-128"/>
              </a:rPr>
              <a:t>）を変えずに、各科目の実施時間数を変更する場合</a:t>
            </a:r>
            <a:endParaRPr lang="en-US" altLang="ja-JP" sz="1200" dirty="0">
              <a:latin typeface="メイリオ" panose="020B0604030504040204" pitchFamily="50" charset="-128"/>
              <a:ea typeface="メイリオ" panose="020B0604030504040204" pitchFamily="50" charset="-128"/>
            </a:endParaRPr>
          </a:p>
          <a:p>
            <a:pPr>
              <a:lnSpc>
                <a:spcPts val="1500"/>
              </a:lnSpc>
              <a:spcBef>
                <a:spcPts val="400"/>
              </a:spcBef>
            </a:pPr>
            <a:r>
              <a:rPr lang="ja-JP" altLang="en-US" sz="1200" dirty="0">
                <a:latin typeface="メイリオ" panose="020B0604030504040204" pitchFamily="50" charset="-128"/>
                <a:ea typeface="メイリオ" panose="020B0604030504040204" pitchFamily="50" charset="-128"/>
              </a:rPr>
              <a:t>・受講予定者数を減らす</a:t>
            </a:r>
            <a:r>
              <a:rPr lang="ja-JP" altLang="en-US" sz="1200" dirty="0" smtClean="0">
                <a:latin typeface="メイリオ" panose="020B0604030504040204" pitchFamily="50" charset="-128"/>
                <a:ea typeface="メイリオ" panose="020B0604030504040204" pitchFamily="50" charset="-128"/>
              </a:rPr>
              <a:t>場合及び男女別の人数に変更がある場合</a:t>
            </a:r>
            <a:endParaRPr lang="en-US" altLang="ja-JP" sz="1200" dirty="0" smtClean="0">
              <a:latin typeface="メイリオ" panose="020B0604030504040204" pitchFamily="50" charset="-128"/>
              <a:ea typeface="メイリオ" panose="020B0604030504040204" pitchFamily="50" charset="-128"/>
            </a:endParaRPr>
          </a:p>
          <a:p>
            <a:pPr>
              <a:lnSpc>
                <a:spcPts val="1500"/>
              </a:lnSpc>
              <a:spcBef>
                <a:spcPts val="400"/>
              </a:spcBef>
            </a:pP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e</a:t>
            </a:r>
            <a:r>
              <a:rPr lang="ja-JP" altLang="en-US" sz="1200" dirty="0" smtClean="0">
                <a:latin typeface="メイリオ" panose="020B0604030504040204" pitchFamily="50" charset="-128"/>
                <a:ea typeface="メイリオ" panose="020B0604030504040204" pitchFamily="50" charset="-128"/>
              </a:rPr>
              <a:t>ラーニングによる訓練等及び通信制による訓練等について、実施場所、訓練の実施期間を短縮する場合</a:t>
            </a:r>
            <a:endParaRPr lang="ja-JP" altLang="en-US" sz="1200" dirty="0">
              <a:latin typeface="メイリオ" panose="020B0604030504040204" pitchFamily="50" charset="-128"/>
              <a:ea typeface="メイリオ" panose="020B0604030504040204" pitchFamily="50" charset="-128"/>
            </a:endParaRPr>
          </a:p>
          <a:p>
            <a:endParaRPr lang="ja-JP" altLang="en-US" sz="1200" dirty="0">
              <a:latin typeface="メイリオ" panose="020B0604030504040204" pitchFamily="50" charset="-128"/>
              <a:ea typeface="メイリオ" panose="020B0604030504040204" pitchFamily="50" charset="-128"/>
            </a:endParaRPr>
          </a:p>
        </p:txBody>
      </p:sp>
      <p:sp>
        <p:nvSpPr>
          <p:cNvPr id="15" name="正方形/長方形 14"/>
          <p:cNvSpPr/>
          <p:nvPr/>
        </p:nvSpPr>
        <p:spPr>
          <a:xfrm>
            <a:off x="305553" y="5609600"/>
            <a:ext cx="800219" cy="276999"/>
          </a:xfrm>
          <a:prstGeom prst="rect">
            <a:avLst/>
          </a:prstGeom>
          <a:ln>
            <a:noFill/>
          </a:ln>
        </p:spPr>
        <p:txBody>
          <a:bodyPr wrap="none">
            <a:spAutoFit/>
          </a:bodyPr>
          <a:lstStyle/>
          <a:p>
            <a:r>
              <a:rPr lang="ja-JP" altLang="en-US" sz="1200" dirty="0">
                <a:latin typeface="メイリオ" panose="020B0604030504040204" pitchFamily="50" charset="-128"/>
                <a:ea typeface="メイリオ" panose="020B0604030504040204" pitchFamily="50" charset="-128"/>
              </a:rPr>
              <a:t>提出期限</a:t>
            </a:r>
            <a:endParaRPr lang="ja-JP" altLang="en-US" sz="1200" dirty="0"/>
          </a:p>
        </p:txBody>
      </p:sp>
      <p:sp>
        <p:nvSpPr>
          <p:cNvPr id="16" name="正方形/長方形 15"/>
          <p:cNvSpPr/>
          <p:nvPr/>
        </p:nvSpPr>
        <p:spPr>
          <a:xfrm>
            <a:off x="295479" y="5879976"/>
            <a:ext cx="6658963" cy="2593018"/>
          </a:xfrm>
          <a:prstGeom prst="rect">
            <a:avLst/>
          </a:prstGeom>
        </p:spPr>
        <p:txBody>
          <a:bodyPr wrap="square">
            <a:spAutoFit/>
          </a:bodyPr>
          <a:lstStyle/>
          <a:p>
            <a:pPr eaLnBrk="0" hangingPunct="0">
              <a:lnSpc>
                <a:spcPts val="1700"/>
              </a:lnSpc>
              <a:spcBef>
                <a:spcPts val="400"/>
              </a:spcBef>
            </a:pPr>
            <a:r>
              <a:rPr lang="ja-JP" altLang="en-US" sz="1100" b="1" u="sng" dirty="0">
                <a:latin typeface="メイリオ" panose="020B0604030504040204" pitchFamily="50" charset="-128"/>
                <a:ea typeface="メイリオ" panose="020B0604030504040204" pitchFamily="50" charset="-128"/>
                <a:cs typeface="メイリオ" panose="020B0604030504040204" pitchFamily="50" charset="-128"/>
              </a:rPr>
              <a:t>変更前に計画していた訓練実施日もしくは変更後の訓練実施日のいずれか早い方の日の前日まで</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に提出してください。（</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病気、けが、天災等やむを得ない理由により変更が生じた場合には、変更後の訓練実施日後７日以内までにその理由を記した書面を添えて変更届を提出してください。）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lnSpc>
                <a:spcPts val="1700"/>
              </a:lnSpc>
            </a:pP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例）　当初の計画では</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OFF-JT</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を</a:t>
            </a:r>
            <a:r>
              <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rPr>
              <a:t>A</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訓練機関で実施することとしていたが、</a:t>
            </a:r>
            <a:r>
              <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rPr>
              <a:t>B</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訓練機関で実施することに変更する場合</a:t>
            </a:r>
            <a:endPar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eaLnBrk="0" hangingPunct="0">
              <a:lnSpc>
                <a:spcPts val="1700"/>
              </a:lnSpc>
            </a:pP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４月５日に計画していた訓練（</a:t>
            </a:r>
            <a:r>
              <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rPr>
              <a:t>A</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訓練機関）を４月１０日に変更（</a:t>
            </a:r>
            <a:r>
              <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rPr>
              <a:t>B</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訓練機関）する場合　→　４月４日までに変更届を提出</a:t>
            </a:r>
            <a:endPar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algn="just" eaLnBrk="0" hangingPunct="0">
              <a:lnSpc>
                <a:spcPts val="1700"/>
              </a:lnSpc>
            </a:pP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４月５日に計画していた訓練（</a:t>
            </a:r>
            <a:r>
              <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rPr>
              <a:t>A</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訓練機関）を４月３日に変更（</a:t>
            </a:r>
            <a:r>
              <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rPr>
              <a:t>B</a:t>
            </a: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訓練機関）する場合　　→　４月２日までに変更届を提出</a:t>
            </a:r>
            <a:endParaRPr lang="en-US" altLang="ja-JP" sz="10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57175" lvl="0" indent="-171450">
              <a:lnSpc>
                <a:spcPts val="1700"/>
              </a:lnSpc>
              <a:spcBef>
                <a:spcPts val="600"/>
              </a:spcBef>
              <a:buFont typeface="Wingdings" panose="05000000000000000000" pitchFamily="2" charset="2"/>
              <a:buChar char="l"/>
            </a:pPr>
            <a:r>
              <a:rPr lang="ja-JP" altLang="en-US" sz="1100" dirty="0">
                <a:latin typeface="メイリオ" panose="020B0604030504040204" pitchFamily="50" charset="-128"/>
                <a:ea typeface="メイリオ" panose="020B0604030504040204" pitchFamily="50" charset="-128"/>
                <a:cs typeface="メイリオ" pitchFamily="50" charset="-128"/>
              </a:rPr>
              <a:t>提出期限内に計画変更届の提出がない場合には、助成金は支給されません。また、労働者の転勤や出向などにより複数の適用事業所をまたぐ変更は認められません</a:t>
            </a:r>
            <a:r>
              <a:rPr lang="ja-JP" altLang="en-US" sz="1100" dirty="0" smtClean="0">
                <a:latin typeface="メイリオ" panose="020B0604030504040204" pitchFamily="50" charset="-128"/>
                <a:ea typeface="メイリオ" panose="020B0604030504040204" pitchFamily="50" charset="-128"/>
                <a:cs typeface="メイリオ" pitchFamily="50" charset="-128"/>
              </a:rPr>
              <a:t>。訓練の実施</a:t>
            </a:r>
            <a:r>
              <a:rPr lang="ja-JP" altLang="en-US" sz="1100" dirty="0">
                <a:latin typeface="メイリオ" panose="020B0604030504040204" pitchFamily="50" charset="-128"/>
                <a:ea typeface="メイリオ" panose="020B0604030504040204" pitchFamily="50" charset="-128"/>
                <a:cs typeface="メイリオ" pitchFamily="50" charset="-128"/>
              </a:rPr>
              <a:t>期間</a:t>
            </a:r>
            <a:r>
              <a:rPr lang="ja-JP" altLang="en-US" sz="1100" dirty="0" smtClean="0">
                <a:latin typeface="メイリオ" panose="020B0604030504040204" pitchFamily="50" charset="-128"/>
                <a:ea typeface="メイリオ" panose="020B0604030504040204" pitchFamily="50" charset="-128"/>
                <a:cs typeface="メイリオ" pitchFamily="50" charset="-128"/>
              </a:rPr>
              <a:t>、</a:t>
            </a:r>
            <a:r>
              <a:rPr lang="ja-JP" altLang="en-US" sz="1100" dirty="0">
                <a:latin typeface="メイリオ" panose="020B0604030504040204" pitchFamily="50" charset="-128"/>
                <a:ea typeface="メイリオ" panose="020B0604030504040204" pitchFamily="50" charset="-128"/>
                <a:cs typeface="メイリオ" pitchFamily="50" charset="-128"/>
              </a:rPr>
              <a:t>総訓練時間数</a:t>
            </a:r>
            <a:r>
              <a:rPr lang="ja-JP" altLang="en-US" sz="1100" dirty="0" smtClean="0">
                <a:latin typeface="メイリオ" panose="020B0604030504040204" pitchFamily="50" charset="-128"/>
                <a:ea typeface="メイリオ" panose="020B0604030504040204" pitchFamily="50" charset="-128"/>
                <a:cs typeface="メイリオ" pitchFamily="50" charset="-128"/>
              </a:rPr>
              <a:t>の</a:t>
            </a:r>
            <a:r>
              <a:rPr lang="ja-JP" altLang="en-US" sz="1100" dirty="0">
                <a:latin typeface="メイリオ" panose="020B0604030504040204" pitchFamily="50" charset="-128"/>
                <a:ea typeface="メイリオ" panose="020B0604030504040204" pitchFamily="50" charset="-128"/>
                <a:cs typeface="メイリオ" pitchFamily="50" charset="-128"/>
              </a:rPr>
              <a:t>変更について</a:t>
            </a:r>
            <a:r>
              <a:rPr lang="ja-JP" altLang="ja-JP" sz="1100" dirty="0">
                <a:latin typeface="メイリオ" panose="020B0604030504040204" pitchFamily="50" charset="-128"/>
                <a:ea typeface="メイリオ" panose="020B0604030504040204" pitchFamily="50" charset="-128"/>
              </a:rPr>
              <a:t>変更届を提出しなかった場合には、当初</a:t>
            </a:r>
            <a:r>
              <a:rPr lang="ja-JP" altLang="ja-JP" sz="1100" dirty="0" smtClean="0">
                <a:latin typeface="メイリオ" panose="020B0604030504040204" pitchFamily="50" charset="-128"/>
                <a:ea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rPr>
              <a:t>訓練計画届上の</a:t>
            </a:r>
            <a:r>
              <a:rPr lang="ja-JP" altLang="ja-JP" sz="1100" dirty="0" smtClean="0">
                <a:latin typeface="メイリオ" panose="020B0604030504040204" pitchFamily="50" charset="-128"/>
                <a:ea typeface="メイリオ" panose="020B0604030504040204" pitchFamily="50" charset="-128"/>
              </a:rPr>
              <a:t>実施</a:t>
            </a:r>
            <a:r>
              <a:rPr lang="ja-JP" altLang="ja-JP" sz="1100" dirty="0">
                <a:latin typeface="メイリオ" panose="020B0604030504040204" pitchFamily="50" charset="-128"/>
                <a:ea typeface="メイリオ" panose="020B0604030504040204" pitchFamily="50" charset="-128"/>
              </a:rPr>
              <a:t>期間及び総訓練時間数</a:t>
            </a:r>
            <a:r>
              <a:rPr lang="ja-JP" altLang="ja-JP" sz="1100" dirty="0" smtClean="0">
                <a:latin typeface="メイリオ" panose="020B0604030504040204" pitchFamily="50" charset="-128"/>
                <a:ea typeface="メイリオ" panose="020B0604030504040204" pitchFamily="50" charset="-128"/>
              </a:rPr>
              <a:t>で審査</a:t>
            </a:r>
            <a:r>
              <a:rPr lang="ja-JP" altLang="en-US" sz="1100" dirty="0" smtClean="0">
                <a:latin typeface="メイリオ" panose="020B0604030504040204" pitchFamily="50" charset="-128"/>
                <a:ea typeface="メイリオ" panose="020B0604030504040204" pitchFamily="50" charset="-128"/>
              </a:rPr>
              <a:t>を行うこと</a:t>
            </a:r>
            <a:r>
              <a:rPr lang="ja-JP" altLang="ja-JP" sz="1100" dirty="0" smtClean="0">
                <a:latin typeface="メイリオ" panose="020B0604030504040204" pitchFamily="50" charset="-128"/>
                <a:ea typeface="メイリオ" panose="020B0604030504040204" pitchFamily="50" charset="-128"/>
              </a:rPr>
              <a:t>となります。</a:t>
            </a:r>
            <a:endParaRPr lang="en-US" altLang="ja-JP" sz="1100" dirty="0">
              <a:latin typeface="メイリオ" panose="020B0604030504040204" pitchFamily="50" charset="-128"/>
              <a:ea typeface="メイリオ" panose="020B0604030504040204" pitchFamily="50" charset="-128"/>
              <a:cs typeface="メイリオ" pitchFamily="50" charset="-128"/>
            </a:endParaRPr>
          </a:p>
          <a:p>
            <a:pPr marL="257175" lvl="0" indent="-171450">
              <a:lnSpc>
                <a:spcPts val="1700"/>
              </a:lnSpc>
              <a:spcBef>
                <a:spcPts val="200"/>
              </a:spcBef>
              <a:buFont typeface="Wingdings" panose="05000000000000000000" pitchFamily="2" charset="2"/>
              <a:buChar char="l"/>
            </a:pPr>
            <a:r>
              <a:rPr lang="ja-JP" altLang="en-US" sz="1100" dirty="0">
                <a:latin typeface="メイリオ" panose="020B0604030504040204" pitchFamily="50" charset="-128"/>
                <a:ea typeface="メイリオ" panose="020B0604030504040204" pitchFamily="50" charset="-128"/>
                <a:cs typeface="メイリオ" pitchFamily="50" charset="-128"/>
              </a:rPr>
              <a:t>カリキュラムが大幅に変わる場合、再度キャリアコンサルティングが必要になる場合があります。</a:t>
            </a:r>
            <a:endParaRPr lang="en-US" altLang="ja-JP" sz="1100" dirty="0">
              <a:latin typeface="メイリオ" panose="020B0604030504040204" pitchFamily="50" charset="-128"/>
              <a:ea typeface="メイリオ" panose="020B0604030504040204" pitchFamily="50" charset="-128"/>
              <a:cs typeface="メイリオ" pitchFamily="50" charset="-128"/>
            </a:endParaRPr>
          </a:p>
        </p:txBody>
      </p:sp>
    </p:spTree>
    <p:extLst>
      <p:ext uri="{BB962C8B-B14F-4D97-AF65-F5344CB8AC3E}">
        <p14:creationId xmlns:p14="http://schemas.microsoft.com/office/powerpoint/2010/main" val="515420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13547" y="9450534"/>
            <a:ext cx="6743466" cy="825830"/>
          </a:xfrm>
          <a:prstGeom prst="roundRect">
            <a:avLst>
              <a:gd name="adj" fmla="val 5582"/>
            </a:avLst>
          </a:prstGeom>
          <a:ln>
            <a:solidFill>
              <a:schemeClr val="accent3">
                <a:lumMod val="75000"/>
              </a:schemeClr>
            </a:solidFill>
          </a:ln>
        </p:spPr>
        <p:style>
          <a:lnRef idx="2">
            <a:schemeClr val="dk1"/>
          </a:lnRef>
          <a:fillRef idx="1">
            <a:schemeClr val="lt1"/>
          </a:fillRef>
          <a:effectRef idx="0">
            <a:schemeClr val="dk1"/>
          </a:effectRef>
          <a:fontRef idx="minor">
            <a:schemeClr val="dk1"/>
          </a:fontRef>
        </p:style>
        <p:txBody>
          <a:bodyPr lIns="36000" rIns="36000" rtlCol="0" anchor="t"/>
          <a:lstStyle/>
          <a:p>
            <a:pPr marL="0" marR="0" lvl="0" indent="0" algn="l" defTabSz="1084053" rtl="0" eaLnBrk="1" fontAlgn="auto" latinLnBrk="0" hangingPunct="1">
              <a:lnSpc>
                <a:spcPts val="13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endParaRPr>
          </a:p>
          <a:p>
            <a:pPr marL="0" marR="0" lvl="0" indent="85725" algn="l" defTabSz="1084053"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有期</a:t>
            </a:r>
            <a:r>
              <a:rPr kumimoji="1" lang="ja-JP" altLang="en-US" sz="11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実習型訓練の訓練カリキュラムの作成や評価シートの</a:t>
            </a:r>
            <a:r>
              <a:rPr kumimoji="1" lang="ja-JP" altLang="en-US" sz="11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作成などに</a:t>
            </a:r>
            <a:r>
              <a:rPr kumimoji="1" lang="ja-JP" altLang="en-US" sz="11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ついては、全国に設置している</a:t>
            </a:r>
            <a:endParaRPr kumimoji="1" lang="en-US" altLang="ja-JP" sz="11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a:p>
            <a:pPr marL="0" marR="0" lvl="0" indent="85725" algn="l" defTabSz="1084053"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「キャリア形成サポートセンター」で相談</a:t>
            </a:r>
            <a:r>
              <a:rPr kumimoji="1" lang="ja-JP" altLang="en-US" sz="11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・支援を行っていますので、ぜひご活用ください。</a:t>
            </a:r>
            <a:endParaRPr kumimoji="1" lang="en-US" altLang="ja-JP" sz="11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a:p>
            <a:pPr marL="0" marR="0" lvl="0" indent="85725" algn="l" defTabSz="1084053" rtl="0" eaLnBrk="1" fontAlgn="auto" latinLnBrk="0" hangingPunct="1">
              <a:lnSpc>
                <a:spcPts val="8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　</a:t>
            </a:r>
            <a:endParaRPr kumimoji="1" lang="en-US" altLang="ja-JP" sz="11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endParaRPr>
          </a:p>
          <a:p>
            <a:pPr marL="0" marR="0" lvl="0" indent="85725" algn="l" defTabSz="1084053"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キャリア形成サポートセンター</a:t>
            </a:r>
            <a:r>
              <a:rPr kumimoji="1" lang="ja-JP" altLang="en-US" sz="11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　　</a:t>
            </a:r>
            <a:r>
              <a:rPr kumimoji="1" lang="en-US" altLang="ja-JP" sz="11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https://carisapo.mhlw.go.jp/</a:t>
            </a:r>
          </a:p>
        </p:txBody>
      </p:sp>
      <p:sp>
        <p:nvSpPr>
          <p:cNvPr id="4" name="スライド番号プレースホルダ 1"/>
          <p:cNvSpPr txBox="1">
            <a:spLocks/>
          </p:cNvSpPr>
          <p:nvPr/>
        </p:nvSpPr>
        <p:spPr>
          <a:xfrm>
            <a:off x="6337876" y="9882365"/>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marL="0" marR="0" lvl="0" indent="0" algn="ctr" defTabSz="995549" rtl="0" eaLnBrk="1" fontAlgn="auto" latinLnBrk="0" hangingPunct="1">
              <a:lnSpc>
                <a:spcPct val="100000"/>
              </a:lnSpc>
              <a:spcBef>
                <a:spcPts val="0"/>
              </a:spcBef>
              <a:spcAft>
                <a:spcPts val="0"/>
              </a:spcAft>
              <a:buClrTx/>
              <a:buSzTx/>
              <a:buFontTx/>
              <a:buNone/>
              <a:tabLst/>
              <a:defRPr/>
            </a:pPr>
            <a:fld id="{5257D7FA-C634-4D74-AC8F-65C7EB806FB4}" type="slidenum">
              <a:rPr kumimoji="1" lang="ja-JP" altLang="en-US" sz="16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ctr" defTabSz="995549" rtl="0" eaLnBrk="1" fontAlgn="auto" latinLnBrk="0" hangingPunct="1">
                <a:lnSpc>
                  <a:spcPct val="100000"/>
                </a:lnSpc>
                <a:spcBef>
                  <a:spcPts val="0"/>
                </a:spcBef>
                <a:spcAft>
                  <a:spcPts val="0"/>
                </a:spcAft>
                <a:buClrTx/>
                <a:buSzTx/>
                <a:buFontTx/>
                <a:buNone/>
                <a:tabLst/>
                <a:defRPr/>
              </a:pPr>
              <a:t>16</a:t>
            </a:fld>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角丸四角形 5"/>
          <p:cNvSpPr/>
          <p:nvPr/>
        </p:nvSpPr>
        <p:spPr>
          <a:xfrm>
            <a:off x="496485" y="27349"/>
            <a:ext cx="6524346" cy="55183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srgbClr val="003399"/>
                </a:solidFill>
                <a:effectLst/>
                <a:uLnTx/>
                <a:uFillTx/>
                <a:latin typeface="HGｺﾞｼｯｸM" panose="020B0609000000000000" pitchFamily="49" charset="-128"/>
                <a:ea typeface="HGｺﾞｼｯｸM" panose="020B0609000000000000" pitchFamily="49" charset="-128"/>
                <a:cs typeface="+mn-cs"/>
              </a:rPr>
              <a:t>&lt;</a:t>
            </a:r>
            <a:r>
              <a:rPr kumimoji="1" lang="ja-JP" altLang="en-US" sz="1800" b="1" i="0" u="none" strike="noStrike" kern="1200" cap="none" spc="0" normalizeH="0" baseline="0" noProof="0" dirty="0" smtClean="0">
                <a:ln>
                  <a:noFill/>
                </a:ln>
                <a:solidFill>
                  <a:srgbClr val="003399"/>
                </a:solidFill>
                <a:effectLst/>
                <a:uLnTx/>
                <a:uFillTx/>
                <a:latin typeface="HGｺﾞｼｯｸM" panose="020B0609000000000000" pitchFamily="49" charset="-128"/>
                <a:ea typeface="HGｺﾞｼｯｸM" panose="020B0609000000000000" pitchFamily="49" charset="-128"/>
                <a:cs typeface="+mn-cs"/>
              </a:rPr>
              <a:t>有期実習型訓練</a:t>
            </a:r>
            <a:r>
              <a:rPr kumimoji="1" lang="en-US" altLang="ja-JP" sz="1800" b="1" i="0" u="none" strike="noStrike" kern="1200" cap="none" spc="0" normalizeH="0" baseline="0" noProof="0" dirty="0" smtClean="0">
                <a:ln>
                  <a:noFill/>
                </a:ln>
                <a:solidFill>
                  <a:srgbClr val="003399"/>
                </a:solidFill>
                <a:effectLst/>
                <a:uLnTx/>
                <a:uFillTx/>
                <a:latin typeface="HGｺﾞｼｯｸM" panose="020B0609000000000000" pitchFamily="49" charset="-128"/>
                <a:ea typeface="HGｺﾞｼｯｸM" panose="020B0609000000000000" pitchFamily="49" charset="-128"/>
                <a:cs typeface="+mn-cs"/>
              </a:rPr>
              <a:t>&gt;</a:t>
            </a:r>
          </a:p>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3399"/>
                </a:solidFill>
                <a:effectLst/>
                <a:uLnTx/>
                <a:uFillTx/>
                <a:latin typeface="HGｺﾞｼｯｸM" panose="020B0609000000000000" pitchFamily="49" charset="-128"/>
                <a:ea typeface="HGｺﾞｼｯｸM" panose="020B0609000000000000" pitchFamily="49" charset="-128"/>
                <a:cs typeface="+mn-cs"/>
              </a:rPr>
              <a:t>訓練カリキュラム（訓練計画届に添付）の作成例</a:t>
            </a:r>
            <a:endParaRPr kumimoji="1" lang="en-US" altLang="ja-JP" sz="1800" b="1" i="0" u="none" strike="noStrike" kern="1200" cap="none" spc="0" normalizeH="0" baseline="0" noProof="0" dirty="0">
              <a:ln>
                <a:noFill/>
              </a:ln>
              <a:solidFill>
                <a:srgbClr val="FF0000"/>
              </a:solidFill>
              <a:effectLst/>
              <a:uLnTx/>
              <a:uFillTx/>
              <a:latin typeface="HGｺﾞｼｯｸM" panose="020B0609000000000000" pitchFamily="49" charset="-128"/>
              <a:ea typeface="HGｺﾞｼｯｸM" panose="020B0609000000000000" pitchFamily="49" charset="-128"/>
              <a:cs typeface="+mn-cs"/>
            </a:endParaRPr>
          </a:p>
        </p:txBody>
      </p:sp>
      <p:sp>
        <p:nvSpPr>
          <p:cNvPr id="3" name="テキスト ボックス 2"/>
          <p:cNvSpPr txBox="1"/>
          <p:nvPr/>
        </p:nvSpPr>
        <p:spPr>
          <a:xfrm>
            <a:off x="505117" y="8513153"/>
            <a:ext cx="6011659" cy="842488"/>
          </a:xfrm>
          <a:prstGeom prst="rect">
            <a:avLst/>
          </a:prstGeom>
          <a:noFill/>
        </p:spPr>
        <p:txBody>
          <a:bodyPr wrap="square" rtlCol="0">
            <a:noAutofit/>
          </a:bodyPr>
          <a:lstStyle/>
          <a:p>
            <a:pPr marL="0" marR="0" lvl="0" indent="0" algn="l" defTabSz="995549"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訓練</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指導者</a:t>
            </a:r>
            <a:r>
              <a:rPr kumimoji="1" lang="ja-JP"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講師が複数</a:t>
            </a:r>
            <a:r>
              <a:rPr kumimoji="1" lang="ja-JP"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いる場合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はすべて記入して</a:t>
            </a:r>
            <a:r>
              <a:rPr kumimoji="1" lang="ja-JP"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ください</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5113" marR="0" lvl="0" indent="-265113" algn="l" defTabSz="995549"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OFF-JT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による専門的な知識の習得後に</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OJT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を実施することで、訓練内容の理解が深まり、効果的な訓練となります。このため、</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OFF-JT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OJT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と関連性があるものを設定してください</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7800" marR="0" lvl="0" indent="-177800" algn="l" defTabSz="995549"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訓練の実施に当たっては、安全衛生の確保に十分に配慮してください。</a:t>
            </a:r>
          </a:p>
        </p:txBody>
      </p:sp>
      <p:sp>
        <p:nvSpPr>
          <p:cNvPr id="5" name="スライド番号プレースホルダー 4"/>
          <p:cNvSpPr>
            <a:spLocks noGrp="1"/>
          </p:cNvSpPr>
          <p:nvPr>
            <p:ph type="sldNum" sz="quarter" idx="12"/>
          </p:nvPr>
        </p:nvSpPr>
        <p:spPr>
          <a:xfrm>
            <a:off x="10621230" y="9450534"/>
            <a:ext cx="1680210" cy="550138"/>
          </a:xfrm>
        </p:spPr>
        <p:txBody>
          <a:bodyPr/>
          <a:lstStyle/>
          <a:p>
            <a:pPr marL="0" marR="0" lvl="0" indent="0" algn="r" defTabSz="995549" rtl="0" eaLnBrk="1" fontAlgn="auto" latinLnBrk="0" hangingPunct="1">
              <a:lnSpc>
                <a:spcPct val="100000"/>
              </a:lnSpc>
              <a:spcBef>
                <a:spcPts val="0"/>
              </a:spcBef>
              <a:spcAft>
                <a:spcPts val="0"/>
              </a:spcAft>
              <a:buClrTx/>
              <a:buSzTx/>
              <a:buFontTx/>
              <a:buNone/>
              <a:tabLst/>
              <a:defRPr/>
            </a:pPr>
            <a:fld id="{5257D7FA-C634-4D74-AC8F-65C7EB806FB4}" type="slidenum">
              <a:rPr kumimoji="1" lang="ja-JP" altLang="en-US" sz="13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95549" rtl="0" eaLnBrk="1" fontAlgn="auto" latinLnBrk="0" hangingPunct="1">
                <a:lnSpc>
                  <a:spcPct val="100000"/>
                </a:lnSpc>
                <a:spcBef>
                  <a:spcPts val="0"/>
                </a:spcBef>
                <a:spcAft>
                  <a:spcPts val="0"/>
                </a:spcAft>
                <a:buClrTx/>
                <a:buSzTx/>
                <a:buFontTx/>
                <a:buNone/>
                <a:tabLst/>
                <a:defRPr/>
              </a:pPr>
              <a:t>16</a:t>
            </a:fld>
            <a:endParaRPr kumimoji="1" lang="ja-JP" altLang="en-US" sz="13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1548222" y="540631"/>
            <a:ext cx="4284476" cy="197390"/>
          </a:xfrm>
          <a:prstGeom prst="rect">
            <a:avLst/>
          </a:prstGeom>
          <a:noFill/>
        </p:spPr>
        <p:txBody>
          <a:bodyPr wrap="square" rtlCol="0">
            <a:noAutofit/>
          </a:bodyPr>
          <a:lstStyle/>
          <a:p>
            <a:pPr marL="0" marR="0" lvl="0" indent="0" algn="dist" defTabSz="995549"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記載例</a:t>
            </a:r>
            <a:r>
              <a:rPr kumimoji="1" lang="en-US" altLang="ja-JP" sz="1050" b="1"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1"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有期実習型訓練に係る訓練カリキュラム</a:t>
            </a:r>
            <a:endParaRPr kumimoji="1" lang="ja-JP" altLang="en-US" sz="1050" b="1"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p:txBody>
      </p:sp>
      <p:sp>
        <p:nvSpPr>
          <p:cNvPr id="8" name="角丸四角形 7"/>
          <p:cNvSpPr/>
          <p:nvPr/>
        </p:nvSpPr>
        <p:spPr>
          <a:xfrm>
            <a:off x="1204358" y="9311371"/>
            <a:ext cx="4612113" cy="278325"/>
          </a:xfrm>
          <a:prstGeom prst="roundRect">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lIns="57600" tIns="72000" rIns="57600" bIns="49777" rtlCol="0" anchor="ct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有期実習型訓練を実施する場合の</a:t>
            </a: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相談先</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2"/>
          <a:stretch>
            <a:fillRect/>
          </a:stretch>
        </p:blipFill>
        <p:spPr>
          <a:xfrm>
            <a:off x="932344" y="801572"/>
            <a:ext cx="5405532" cy="7755850"/>
          </a:xfrm>
          <a:prstGeom prst="rect">
            <a:avLst/>
          </a:prstGeom>
        </p:spPr>
      </p:pic>
    </p:spTree>
    <p:extLst>
      <p:ext uri="{BB962C8B-B14F-4D97-AF65-F5344CB8AC3E}">
        <p14:creationId xmlns:p14="http://schemas.microsoft.com/office/powerpoint/2010/main" val="3093145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1"/>
          <p:cNvSpPr txBox="1">
            <a:spLocks/>
          </p:cNvSpPr>
          <p:nvPr/>
        </p:nvSpPr>
        <p:spPr>
          <a:xfrm>
            <a:off x="6516776" y="9877952"/>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17</a:t>
            </a:fld>
            <a:endParaRPr lang="ja-JP" altLang="en-US" sz="1600" dirty="0">
              <a:solidFill>
                <a:prstClr val="black"/>
              </a:solidFill>
            </a:endParaRPr>
          </a:p>
        </p:txBody>
      </p:sp>
      <p:sp>
        <p:nvSpPr>
          <p:cNvPr id="9" name="角丸四角形 8"/>
          <p:cNvSpPr/>
          <p:nvPr/>
        </p:nvSpPr>
        <p:spPr>
          <a:xfrm>
            <a:off x="1301811" y="39935"/>
            <a:ext cx="4679950" cy="55183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ja-JP" sz="1800" b="1" dirty="0" smtClean="0">
                <a:solidFill>
                  <a:schemeClr val="tx2"/>
                </a:solidFill>
                <a:latin typeface="HGPｺﾞｼｯｸM" panose="020B0600000000000000" pitchFamily="50" charset="-128"/>
                <a:ea typeface="HGPｺﾞｼｯｸM" panose="020B0600000000000000" pitchFamily="50" charset="-128"/>
              </a:rPr>
              <a:t>&lt;</a:t>
            </a:r>
            <a:r>
              <a:rPr lang="ja-JP" altLang="en-US" sz="1800" b="1" dirty="0" smtClean="0">
                <a:solidFill>
                  <a:schemeClr val="tx2"/>
                </a:solidFill>
                <a:latin typeface="HGPｺﾞｼｯｸM" panose="020B0600000000000000" pitchFamily="50" charset="-128"/>
                <a:ea typeface="HGPｺﾞｼｯｸM" panose="020B0600000000000000" pitchFamily="50" charset="-128"/>
              </a:rPr>
              <a:t>有期実習型訓練</a:t>
            </a:r>
            <a:r>
              <a:rPr lang="en-US" altLang="ja-JP" sz="1800" b="1" dirty="0" smtClean="0">
                <a:solidFill>
                  <a:schemeClr val="tx2"/>
                </a:solidFill>
                <a:latin typeface="HGPｺﾞｼｯｸM" panose="020B0600000000000000" pitchFamily="50" charset="-128"/>
                <a:ea typeface="HGPｺﾞｼｯｸM" panose="020B0600000000000000" pitchFamily="50" charset="-128"/>
              </a:rPr>
              <a:t>&gt;</a:t>
            </a:r>
          </a:p>
          <a:p>
            <a:pPr algn="ctr">
              <a:defRPr/>
            </a:pPr>
            <a:r>
              <a:rPr lang="ja-JP" altLang="en-US" sz="1800" b="1" dirty="0" smtClean="0">
                <a:solidFill>
                  <a:schemeClr val="tx2"/>
                </a:solidFill>
                <a:latin typeface="HGPｺﾞｼｯｸM" panose="020B0600000000000000" pitchFamily="50" charset="-128"/>
                <a:ea typeface="HGPｺﾞｼｯｸM" panose="020B0600000000000000" pitchFamily="50" charset="-128"/>
              </a:rPr>
              <a:t>職業能力</a:t>
            </a:r>
            <a:r>
              <a:rPr lang="ja-JP" altLang="en-US" sz="1800" b="1" dirty="0">
                <a:solidFill>
                  <a:schemeClr val="tx2"/>
                </a:solidFill>
                <a:latin typeface="HGPｺﾞｼｯｸM" panose="020B0600000000000000" pitchFamily="50" charset="-128"/>
                <a:ea typeface="HGPｺﾞｼｯｸM" panose="020B0600000000000000" pitchFamily="50" charset="-128"/>
              </a:rPr>
              <a:t>証明</a:t>
            </a:r>
            <a:r>
              <a:rPr lang="ja-JP" altLang="en-US" sz="1800" b="1" dirty="0" smtClean="0">
                <a:solidFill>
                  <a:schemeClr val="tx2"/>
                </a:solidFill>
                <a:latin typeface="HGPｺﾞｼｯｸM" panose="020B0600000000000000" pitchFamily="50" charset="-128"/>
                <a:ea typeface="HGPｺﾞｼｯｸM" panose="020B0600000000000000" pitchFamily="50" charset="-128"/>
              </a:rPr>
              <a:t>シート</a:t>
            </a:r>
            <a:r>
              <a:rPr lang="ja-JP" altLang="en-US" sz="1800" b="1" dirty="0">
                <a:solidFill>
                  <a:schemeClr val="tx2"/>
                </a:solidFill>
                <a:latin typeface="HGPｺﾞｼｯｸM" panose="020B0600000000000000" pitchFamily="50" charset="-128"/>
                <a:ea typeface="HGPｺﾞｼｯｸM" panose="020B0600000000000000" pitchFamily="50" charset="-128"/>
              </a:rPr>
              <a:t>の</a:t>
            </a:r>
            <a:r>
              <a:rPr lang="ja-JP" altLang="en-US" sz="1800" b="1" dirty="0" smtClean="0">
                <a:solidFill>
                  <a:schemeClr val="tx2"/>
                </a:solidFill>
                <a:latin typeface="HGPｺﾞｼｯｸM" panose="020B0600000000000000" pitchFamily="50" charset="-128"/>
                <a:ea typeface="HGPｺﾞｼｯｸM" panose="020B0600000000000000" pitchFamily="50" charset="-128"/>
              </a:rPr>
              <a:t>参考例</a:t>
            </a:r>
            <a:endParaRPr lang="en-US" altLang="ja-JP" sz="1800" b="1" dirty="0">
              <a:solidFill>
                <a:srgbClr val="FF0000"/>
              </a:solidFill>
              <a:latin typeface="HGPｺﾞｼｯｸM" panose="020B0600000000000000" pitchFamily="50" charset="-128"/>
              <a:ea typeface="HGPｺﾞｼｯｸM" panose="020B0600000000000000" pitchFamily="50" charset="-128"/>
            </a:endParaRPr>
          </a:p>
        </p:txBody>
      </p:sp>
      <p:grpSp>
        <p:nvGrpSpPr>
          <p:cNvPr id="6" name="グループ化 5"/>
          <p:cNvGrpSpPr/>
          <p:nvPr/>
        </p:nvGrpSpPr>
        <p:grpSpPr>
          <a:xfrm>
            <a:off x="628321" y="752479"/>
            <a:ext cx="6228692" cy="9031913"/>
            <a:chOff x="527441" y="846038"/>
            <a:chExt cx="6228692" cy="9031913"/>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225"/>
            <a:stretch/>
          </p:blipFill>
          <p:spPr bwMode="auto">
            <a:xfrm>
              <a:off x="527441" y="846038"/>
              <a:ext cx="6228692" cy="903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684126" y="976841"/>
              <a:ext cx="5760640" cy="301246"/>
            </a:xfrm>
            <a:prstGeom prst="rect">
              <a:avLst/>
            </a:prstGeom>
            <a:solidFill>
              <a:schemeClr val="bg1"/>
            </a:solidFill>
          </p:spPr>
          <p:txBody>
            <a:bodyPr wrap="square" rtlCol="0">
              <a:noAutofit/>
            </a:bodyPr>
            <a:lstStyle/>
            <a:p>
              <a:pPr algn="ctr"/>
              <a:r>
                <a:rPr lang="ja-JP" altLang="en-US" sz="900" b="1" dirty="0" smtClean="0">
                  <a:solidFill>
                    <a:prstClr val="black"/>
                  </a:solidFill>
                  <a:latin typeface="ＭＳ Ｐゴシック"/>
                  <a:cs typeface="メイリオ" panose="020B0604030504040204" pitchFamily="50" charset="-128"/>
                </a:rPr>
                <a:t>様式３－３－１－１　職業能力証明（訓練成果・実務成果）シート</a:t>
              </a:r>
              <a:endParaRPr lang="en-US" altLang="ja-JP" sz="900" b="1" dirty="0" smtClean="0">
                <a:solidFill>
                  <a:prstClr val="black"/>
                </a:solidFill>
                <a:latin typeface="ＭＳ Ｐゴシック"/>
                <a:cs typeface="メイリオ" panose="020B0604030504040204" pitchFamily="50" charset="-128"/>
              </a:endParaRPr>
            </a:p>
            <a:p>
              <a:pPr algn="ctr"/>
              <a:r>
                <a:rPr lang="ja-JP" altLang="en-US" sz="900" b="1" dirty="0" smtClean="0">
                  <a:solidFill>
                    <a:prstClr val="black"/>
                  </a:solidFill>
                  <a:latin typeface="ＭＳ Ｐゴシック"/>
                  <a:cs typeface="メイリオ" panose="020B0604030504040204" pitchFamily="50" charset="-128"/>
                </a:rPr>
                <a:t>（企業実習・</a:t>
              </a:r>
              <a:r>
                <a:rPr lang="en-US" altLang="ja-JP" sz="900" b="1" dirty="0" smtClean="0">
                  <a:solidFill>
                    <a:prstClr val="black"/>
                  </a:solidFill>
                  <a:latin typeface="ＭＳ Ｐゴシック"/>
                  <a:cs typeface="メイリオ" panose="020B0604030504040204" pitchFamily="50" charset="-128"/>
                </a:rPr>
                <a:t>OJT</a:t>
              </a:r>
              <a:r>
                <a:rPr lang="ja-JP" altLang="en-US" sz="900" b="1" dirty="0" smtClean="0">
                  <a:solidFill>
                    <a:prstClr val="black"/>
                  </a:solidFill>
                  <a:latin typeface="ＭＳ Ｐゴシック"/>
                  <a:cs typeface="メイリオ" panose="020B0604030504040204" pitchFamily="50" charset="-128"/>
                </a:rPr>
                <a:t>用）</a:t>
              </a:r>
              <a:endParaRPr lang="ja-JP" altLang="en-US" sz="900" b="1" dirty="0">
                <a:solidFill>
                  <a:prstClr val="black"/>
                </a:solidFill>
                <a:latin typeface="ＭＳ Ｐゴシック"/>
                <a:cs typeface="メイリオ" panose="020B0604030504040204" pitchFamily="50" charset="-128"/>
              </a:endParaRPr>
            </a:p>
          </p:txBody>
        </p:sp>
        <p:sp>
          <p:nvSpPr>
            <p:cNvPr id="3" name="テキスト ボックス 2"/>
            <p:cNvSpPr txBox="1"/>
            <p:nvPr/>
          </p:nvSpPr>
          <p:spPr>
            <a:xfrm>
              <a:off x="684126" y="1350095"/>
              <a:ext cx="5256584" cy="468052"/>
            </a:xfrm>
            <a:prstGeom prst="rect">
              <a:avLst/>
            </a:prstGeom>
            <a:solidFill>
              <a:schemeClr val="bg1"/>
            </a:solidFill>
          </p:spPr>
          <p:txBody>
            <a:bodyPr wrap="square" rtlCol="0">
              <a:noAutofit/>
            </a:bodyPr>
            <a:lstStyle/>
            <a:p>
              <a:r>
                <a:rPr lang="ja-JP" altLang="en-US" sz="800" dirty="0" smtClean="0">
                  <a:solidFill>
                    <a:prstClr val="black"/>
                  </a:solidFill>
                  <a:latin typeface="ＭＳ Ｐゴシック"/>
                </a:rPr>
                <a:t>　　　　　　　　　　</a:t>
              </a:r>
              <a:r>
                <a:rPr lang="ja-JP" altLang="en-US" sz="700" dirty="0" smtClean="0">
                  <a:solidFill>
                    <a:prstClr val="black"/>
                  </a:solidFill>
                  <a:latin typeface="ＭＳ Ｐゴシック"/>
                </a:rPr>
                <a:t>訓練時の職務　　プレス加工</a:t>
              </a:r>
              <a:endParaRPr lang="en-US" altLang="ja-JP" sz="700" dirty="0" smtClean="0">
                <a:solidFill>
                  <a:prstClr val="black"/>
                </a:solidFill>
                <a:latin typeface="ＭＳ Ｐゴシック"/>
              </a:endParaRPr>
            </a:p>
            <a:p>
              <a:r>
                <a:rPr lang="ja-JP" altLang="en-US" sz="700" dirty="0">
                  <a:solidFill>
                    <a:prstClr val="black"/>
                  </a:solidFill>
                  <a:latin typeface="ＭＳ Ｐゴシック"/>
                </a:rPr>
                <a:t>　</a:t>
              </a:r>
              <a:r>
                <a:rPr lang="ja-JP" altLang="en-US" sz="700" dirty="0" smtClean="0">
                  <a:solidFill>
                    <a:prstClr val="black"/>
                  </a:solidFill>
                  <a:latin typeface="ＭＳ Ｐゴシック"/>
                </a:rPr>
                <a:t>　　　　　　　　　　　　　　　　　　　　　　　　　　　　　　　　　　　　　　　　　　　　訓練参加者氏名　　仕事　太郎</a:t>
              </a:r>
              <a:endParaRPr lang="ja-JP" altLang="en-US" sz="700" dirty="0">
                <a:solidFill>
                  <a:prstClr val="black"/>
                </a:solidFill>
                <a:latin typeface="ＭＳ Ｐゴシック"/>
              </a:endParaRPr>
            </a:p>
          </p:txBody>
        </p:sp>
        <p:sp>
          <p:nvSpPr>
            <p:cNvPr id="5" name="テキスト ボックス 4"/>
            <p:cNvSpPr txBox="1"/>
            <p:nvPr/>
          </p:nvSpPr>
          <p:spPr>
            <a:xfrm>
              <a:off x="612118" y="1710135"/>
              <a:ext cx="4500500" cy="648072"/>
            </a:xfrm>
            <a:prstGeom prst="rect">
              <a:avLst/>
            </a:prstGeom>
            <a:solidFill>
              <a:schemeClr val="bg1"/>
            </a:solidFill>
          </p:spPr>
          <p:txBody>
            <a:bodyPr wrap="square" rtlCol="0">
              <a:noAutofit/>
            </a:bodyPr>
            <a:lstStyle/>
            <a:p>
              <a:r>
                <a:rPr lang="ja-JP" altLang="en-US" sz="700" dirty="0" smtClean="0">
                  <a:solidFill>
                    <a:prstClr val="black"/>
                  </a:solidFill>
                </a:rPr>
                <a:t>上記の者の訓練期間における訓練職務内容と当社としての職業能力についての評価は、以下のとおりです。</a:t>
              </a:r>
              <a:endParaRPr lang="en-US" altLang="ja-JP" sz="700" dirty="0">
                <a:solidFill>
                  <a:prstClr val="black"/>
                </a:solidFill>
              </a:endParaRPr>
            </a:p>
            <a:p>
              <a:r>
                <a:rPr lang="ja-JP" altLang="en-US" sz="700" dirty="0" smtClean="0">
                  <a:solidFill>
                    <a:prstClr val="black"/>
                  </a:solidFill>
                </a:rPr>
                <a:t>　　　　　　　　　　年　　月　　日</a:t>
              </a:r>
              <a:endParaRPr lang="en-US" altLang="ja-JP" sz="700" dirty="0" smtClean="0">
                <a:solidFill>
                  <a:prstClr val="black"/>
                </a:solidFill>
              </a:endParaRPr>
            </a:p>
            <a:p>
              <a:r>
                <a:rPr lang="ja-JP" altLang="en-US" sz="700" dirty="0">
                  <a:solidFill>
                    <a:prstClr val="black"/>
                  </a:solidFill>
                </a:rPr>
                <a:t>　</a:t>
              </a:r>
              <a:r>
                <a:rPr lang="ja-JP" altLang="en-US" sz="700" dirty="0" smtClean="0">
                  <a:solidFill>
                    <a:prstClr val="black"/>
                  </a:solidFill>
                </a:rPr>
                <a:t>　　　　　　　　　　　　実習実施企業　　所在地　　　　　　　　　　　　　　　　　　　　　　　　　　　　　　　　　評価責任者　氏名</a:t>
              </a:r>
              <a:endParaRPr lang="en-US" altLang="ja-JP" sz="700" dirty="0" smtClean="0">
                <a:solidFill>
                  <a:prstClr val="black"/>
                </a:solidFill>
              </a:endParaRPr>
            </a:p>
            <a:p>
              <a:r>
                <a:rPr lang="ja-JP" altLang="en-US" sz="700" dirty="0">
                  <a:solidFill>
                    <a:prstClr val="black"/>
                  </a:solidFill>
                </a:rPr>
                <a:t>　</a:t>
              </a:r>
              <a:r>
                <a:rPr lang="ja-JP" altLang="en-US" sz="700" dirty="0" smtClean="0">
                  <a:solidFill>
                    <a:prstClr val="black"/>
                  </a:solidFill>
                </a:rPr>
                <a:t>　　　　　　　　　　　　　　　　　　　　　　　名称</a:t>
              </a:r>
              <a:endParaRPr lang="en-US" altLang="ja-JP" sz="700" dirty="0" smtClean="0">
                <a:solidFill>
                  <a:prstClr val="black"/>
                </a:solidFill>
              </a:endParaRPr>
            </a:p>
            <a:p>
              <a:r>
                <a:rPr lang="ja-JP" altLang="en-US" sz="700" dirty="0">
                  <a:solidFill>
                    <a:prstClr val="black"/>
                  </a:solidFill>
                </a:rPr>
                <a:t>　</a:t>
              </a:r>
              <a:r>
                <a:rPr lang="ja-JP" altLang="en-US" sz="700" dirty="0" smtClean="0">
                  <a:solidFill>
                    <a:prstClr val="black"/>
                  </a:solidFill>
                </a:rPr>
                <a:t>　　　　　　　　　　　　　　　　　　　　　　　代表者氏名　　　　　　　　　　　　　　　　　　　　　　　　　　　　　　　　</a:t>
              </a:r>
              <a:endParaRPr lang="ja-JP" altLang="en-US" sz="700" dirty="0">
                <a:solidFill>
                  <a:prstClr val="black"/>
                </a:solidFill>
              </a:endParaRPr>
            </a:p>
          </p:txBody>
        </p:sp>
      </p:grpSp>
      <p:sp>
        <p:nvSpPr>
          <p:cNvPr id="10" name="Rectangle 27"/>
          <p:cNvSpPr>
            <a:spLocks noChangeArrowheads="1"/>
          </p:cNvSpPr>
          <p:nvPr/>
        </p:nvSpPr>
        <p:spPr bwMode="auto">
          <a:xfrm>
            <a:off x="2736024" y="7395096"/>
            <a:ext cx="4020108" cy="2202931"/>
          </a:xfrm>
          <a:prstGeom prst="rect">
            <a:avLst/>
          </a:prstGeom>
          <a:solidFill>
            <a:schemeClr val="bg2"/>
          </a:solidFill>
          <a:ln w="9525">
            <a:solidFill>
              <a:schemeClr val="tx1"/>
            </a:solidFill>
            <a:miter lim="800000"/>
            <a:headEnd/>
            <a:tailEnd/>
          </a:ln>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400">
              <a:lnSpc>
                <a:spcPts val="800"/>
              </a:lnSpc>
              <a:defRPr sz="1000"/>
            </a:pPr>
            <a:r>
              <a:rPr kumimoji="0" lang="ja-JP" altLang="en-US" sz="700" b="1" kern="0" dirty="0">
                <a:solidFill>
                  <a:prstClr val="black"/>
                </a:solidFill>
                <a:latin typeface="HGｺﾞｼｯｸM" panose="020B0609000000000000" pitchFamily="49" charset="-128"/>
                <a:ea typeface="HGｺﾞｼｯｸM" panose="020B0609000000000000" pitchFamily="49" charset="-128"/>
              </a:rPr>
              <a:t>汎用性のある評価基準から、本件訓練の職務内容に照らして、適切なものを引用してください</a:t>
            </a:r>
            <a:r>
              <a:rPr kumimoji="0" lang="ja-JP" altLang="en-US" sz="700" b="1" kern="0" dirty="0" smtClean="0">
                <a:solidFill>
                  <a:prstClr val="black"/>
                </a:solidFill>
                <a:latin typeface="HGｺﾞｼｯｸM" panose="020B0609000000000000" pitchFamily="49" charset="-128"/>
                <a:ea typeface="HGｺﾞｼｯｸM" panose="020B0609000000000000" pitchFamily="49" charset="-128"/>
              </a:rPr>
              <a:t>。</a:t>
            </a:r>
            <a:endParaRPr kumimoji="0" lang="en-US" altLang="ja-JP" sz="700" b="1" kern="0" dirty="0" smtClean="0">
              <a:solidFill>
                <a:prstClr val="black"/>
              </a:solidFill>
              <a:latin typeface="HGｺﾞｼｯｸM" panose="020B0609000000000000" pitchFamily="49" charset="-128"/>
              <a:ea typeface="HGｺﾞｼｯｸM" panose="020B0609000000000000" pitchFamily="49" charset="-128"/>
            </a:endParaRPr>
          </a:p>
          <a:p>
            <a:pPr defTabSz="914400">
              <a:lnSpc>
                <a:spcPts val="800"/>
              </a:lnSpc>
              <a:defRPr sz="1000"/>
            </a:pPr>
            <a:endParaRPr kumimoji="0" lang="en-US" altLang="ja-JP" sz="700" b="1" kern="0" dirty="0">
              <a:solidFill>
                <a:prstClr val="black"/>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smtClean="0">
                <a:solidFill>
                  <a:sysClr val="windowText" lastClr="000000"/>
                </a:solidFill>
                <a:latin typeface="HGｺﾞｼｯｸM" panose="020B0609000000000000" pitchFamily="49" charset="-128"/>
                <a:ea typeface="HGｺﾞｼｯｸM" panose="020B0609000000000000" pitchFamily="49" charset="-128"/>
              </a:rPr>
              <a:t>汎用性</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のある評価基準の例は以下の</a:t>
            </a:r>
            <a:r>
              <a:rPr kumimoji="0" lang="ja-JP" altLang="en-US" sz="700" kern="0" dirty="0" smtClean="0">
                <a:solidFill>
                  <a:sysClr val="windowText" lastClr="000000"/>
                </a:solidFill>
                <a:latin typeface="HGｺﾞｼｯｸM" panose="020B0609000000000000" pitchFamily="49" charset="-128"/>
                <a:ea typeface="HGｺﾞｼｯｸM" panose="020B0609000000000000" pitchFamily="49" charset="-128"/>
              </a:rPr>
              <a:t>とおり</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●「モデル評価シート」／厚生労働省・中央職業能力開発協会</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コード欄に当該コード番号を表記してください。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 「職業能力評価基準」／厚生労働省・中央職業能力開発協会</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コード欄に当該コード番号を表記してください。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 「日本版デュアルシステム訓練修了後の評価項目作成支援ツール」／（独）高齢・障害・求職者雇用支援機構</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コード欄に当該コード番号を表記してください。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latin typeface="HGｺﾞｼｯｸM" panose="020B0609000000000000" pitchFamily="49" charset="-128"/>
                <a:ea typeface="HGｺﾞｼｯｸM" panose="020B0609000000000000" pitchFamily="49" charset="-128"/>
              </a:rPr>
              <a:t>● </a:t>
            </a:r>
            <a:r>
              <a:rPr kumimoji="0" lang="ja-JP" altLang="en-US" sz="700" kern="0" dirty="0" smtClean="0">
                <a:latin typeface="HGｺﾞｼｯｸM" panose="020B0609000000000000" pitchFamily="49" charset="-128"/>
                <a:ea typeface="HGｺﾞｼｯｸM" panose="020B0609000000000000" pitchFamily="49" charset="-128"/>
              </a:rPr>
              <a:t>「職業能力の体系」／</a:t>
            </a:r>
            <a:r>
              <a:rPr kumimoji="0" lang="ja-JP" altLang="en-US" sz="700" kern="0" dirty="0">
                <a:latin typeface="HGｺﾞｼｯｸM" panose="020B0609000000000000" pitchFamily="49" charset="-128"/>
                <a:ea typeface="HGｺﾞｼｯｸM" panose="020B0609000000000000" pitchFamily="49" charset="-128"/>
              </a:rPr>
              <a:t> （独）高齢・障害・求職者雇用支援機構</a:t>
            </a:r>
            <a:br>
              <a:rPr kumimoji="0" lang="ja-JP" altLang="en-US" sz="700" kern="0" dirty="0">
                <a:latin typeface="HGｺﾞｼｯｸM" panose="020B0609000000000000" pitchFamily="49" charset="-128"/>
                <a:ea typeface="HGｺﾞｼｯｸM" panose="020B0609000000000000" pitchFamily="49" charset="-128"/>
              </a:rPr>
            </a:br>
            <a:r>
              <a:rPr kumimoji="0" lang="en-US" altLang="ja-JP" sz="700" kern="0" dirty="0">
                <a:latin typeface="HGｺﾞｼｯｸM" panose="020B0609000000000000" pitchFamily="49" charset="-128"/>
                <a:ea typeface="HGｺﾞｼｯｸM" panose="020B0609000000000000" pitchFamily="49" charset="-128"/>
              </a:rPr>
              <a:t>※</a:t>
            </a:r>
            <a:r>
              <a:rPr kumimoji="0" lang="ja-JP" altLang="en-US" sz="700" kern="0" dirty="0">
                <a:latin typeface="HGｺﾞｼｯｸM" panose="020B0609000000000000" pitchFamily="49" charset="-128"/>
                <a:ea typeface="HGｺﾞｼｯｸM" panose="020B0609000000000000" pitchFamily="49" charset="-128"/>
              </a:rPr>
              <a:t>コード欄に</a:t>
            </a:r>
            <a:r>
              <a:rPr kumimoji="0" lang="ja-JP" altLang="en-US" sz="700" kern="0" dirty="0" smtClean="0">
                <a:latin typeface="HGｺﾞｼｯｸM" panose="020B0609000000000000" pitchFamily="49" charset="-128"/>
                <a:ea typeface="HGｺﾞｼｯｸM" panose="020B0609000000000000" pitchFamily="49" charset="-128"/>
              </a:rPr>
              <a:t>「職業能力の体系」</a:t>
            </a:r>
            <a:r>
              <a:rPr kumimoji="0" lang="ja-JP" altLang="en-US" sz="700" kern="0" dirty="0">
                <a:latin typeface="HGｺﾞｼｯｸM" panose="020B0609000000000000" pitchFamily="49" charset="-128"/>
                <a:ea typeface="HGｺﾞｼｯｸM" panose="020B0609000000000000" pitchFamily="49" charset="-128"/>
              </a:rPr>
              <a:t>等と表記してください</a:t>
            </a:r>
            <a:r>
              <a:rPr kumimoji="0" lang="ja-JP" altLang="en-US" sz="700" kern="0" dirty="0" smtClean="0">
                <a:latin typeface="HGｺﾞｼｯｸM" panose="020B0609000000000000" pitchFamily="49" charset="-128"/>
                <a:ea typeface="HGｺﾞｼｯｸM" panose="020B0609000000000000" pitchFamily="49" charset="-128"/>
              </a:rPr>
              <a:t>。</a:t>
            </a:r>
            <a:endParaRPr kumimoji="0" lang="en-US" altLang="ja-JP" sz="700" kern="0" dirty="0" smtClean="0">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smtClean="0">
                <a:solidFill>
                  <a:sysClr val="windowText" lastClr="000000"/>
                </a:solidFill>
                <a:latin typeface="HGｺﾞｼｯｸM" panose="020B0609000000000000" pitchFamily="49" charset="-128"/>
                <a:ea typeface="HGｺﾞｼｯｸM" panose="020B0609000000000000" pitchFamily="49" charset="-128"/>
              </a:rPr>
              <a:t>● </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技能検定その他の公的資格制度（技能照査含む）における試験基準</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コード欄に「技能検定」等と表記してください。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 業界団体等が当該職種に関する分析を通じて作成した企業横断的な評価基準</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コード欄に、当該業界団体名等を表記してください。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en-US" altLang="ja-JP" sz="700" kern="0" dirty="0" smtClean="0">
                <a:solidFill>
                  <a:srgbClr val="1F497D">
                    <a:lumMod val="60000"/>
                    <a:lumOff val="40000"/>
                  </a:srgbClr>
                </a:solidFill>
                <a:latin typeface="HGｺﾞｼｯｸM" panose="020B0609000000000000" pitchFamily="49" charset="-128"/>
                <a:ea typeface="HGｺﾞｼｯｸM" panose="020B0609000000000000" pitchFamily="49" charset="-128"/>
              </a:rPr>
              <a:t>		</a:t>
            </a:r>
            <a:endParaRPr kumimoji="0" lang="en-US" altLang="ja-JP" sz="700" kern="0" dirty="0">
              <a:solidFill>
                <a:srgbClr val="1F497D">
                  <a:lumMod val="60000"/>
                  <a:lumOff val="40000"/>
                </a:srgbClr>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prstClr val="black"/>
                </a:solidFill>
                <a:latin typeface="HGｺﾞｼｯｸM" panose="020B0609000000000000" pitchFamily="49" charset="-128"/>
                <a:ea typeface="HGｺﾞｼｯｸM" panose="020B0609000000000000" pitchFamily="49" charset="-128"/>
              </a:rPr>
              <a:t>上記の評価基準から引用すべき適当なものがなく、独自で評価基準を設定し追加したい場合には、能力ユニット欄及び職務遂行のための基準欄を記載し、コード欄には空欄としてください。</a:t>
            </a:r>
            <a:endParaRPr kumimoji="0" lang="en-US" altLang="ja-JP" sz="700" kern="0" dirty="0">
              <a:solidFill>
                <a:prstClr val="black"/>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prstClr val="black"/>
                </a:solidFill>
                <a:latin typeface="HGｺﾞｼｯｸM" panose="020B0609000000000000" pitchFamily="49" charset="-128"/>
                <a:ea typeface="HGｺﾞｼｯｸM" panose="020B0609000000000000" pitchFamily="49" charset="-128"/>
              </a:rPr>
              <a:t>なお、その場合、当該独自で設定した評価基準の項目数が、「（２）　専門的事項」の評価基準の項目数全体のうちの半数未満であることにご注意ください。</a:t>
            </a:r>
            <a:endParaRPr kumimoji="0" lang="en-US" altLang="ja-JP" sz="700" kern="0" dirty="0">
              <a:solidFill>
                <a:prstClr val="black"/>
              </a:solidFill>
              <a:latin typeface="HGｺﾞｼｯｸM" panose="020B0609000000000000" pitchFamily="49" charset="-128"/>
              <a:ea typeface="HGｺﾞｼｯｸM" panose="020B0609000000000000" pitchFamily="49" charset="-128"/>
            </a:endParaRPr>
          </a:p>
        </p:txBody>
      </p:sp>
      <p:sp>
        <p:nvSpPr>
          <p:cNvPr id="4" name="正方形/長方形 3"/>
          <p:cNvSpPr/>
          <p:nvPr/>
        </p:nvSpPr>
        <p:spPr>
          <a:xfrm>
            <a:off x="318931" y="9913127"/>
            <a:ext cx="6228693" cy="415498"/>
          </a:xfrm>
          <a:prstGeom prst="rect">
            <a:avLst/>
          </a:prstGeom>
        </p:spPr>
        <p:txBody>
          <a:bodyPr wrap="square">
            <a:spAutoFit/>
          </a:bodyPr>
          <a:lstStyle/>
          <a:p>
            <a:pPr marL="444500" indent="-266700"/>
            <a:r>
              <a:rPr lang="en-US" altLang="ja-JP" sz="1000" dirty="0" smtClean="0">
                <a:solidFill>
                  <a:prstClr val="black"/>
                </a:solidFill>
                <a:latin typeface="HGｺﾞｼｯｸM" panose="020B0609000000000000" pitchFamily="49" charset="-128"/>
                <a:ea typeface="HGｺﾞｼｯｸM" panose="020B0609000000000000" pitchFamily="49" charset="-128"/>
              </a:rPr>
              <a:t>(※)</a:t>
            </a:r>
            <a:r>
              <a:rPr lang="ja-JP" altLang="en-US" sz="1000" dirty="0" smtClean="0">
                <a:solidFill>
                  <a:prstClr val="black"/>
                </a:solidFill>
                <a:latin typeface="HGｺﾞｼｯｸM" panose="020B0609000000000000" pitchFamily="49" charset="-128"/>
                <a:ea typeface="HGｺﾞｼｯｸM" panose="020B0609000000000000" pitchFamily="49" charset="-128"/>
              </a:rPr>
              <a:t> 有期実習型訓練について、汎用性のある評価基準に基づきジョブ・カード様式３－３－１－１：企業実習・</a:t>
            </a:r>
            <a:r>
              <a:rPr lang="en-US" altLang="ja-JP" sz="1000" dirty="0" smtClean="0">
                <a:solidFill>
                  <a:prstClr val="black"/>
                </a:solidFill>
                <a:latin typeface="HGｺﾞｼｯｸM" panose="020B0609000000000000" pitchFamily="49" charset="-128"/>
                <a:ea typeface="HGｺﾞｼｯｸM" panose="020B0609000000000000" pitchFamily="49" charset="-128"/>
              </a:rPr>
              <a:t>OJT</a:t>
            </a:r>
            <a:r>
              <a:rPr lang="ja-JP" altLang="en-US" sz="1000" dirty="0" smtClean="0">
                <a:solidFill>
                  <a:prstClr val="black"/>
                </a:solidFill>
                <a:latin typeface="HGｺﾞｼｯｸM" panose="020B0609000000000000" pitchFamily="49" charset="-128"/>
                <a:ea typeface="HGｺﾞｼｯｸM" panose="020B0609000000000000" pitchFamily="49" charset="-128"/>
              </a:rPr>
              <a:t>用を使用して</a:t>
            </a:r>
            <a:r>
              <a:rPr lang="ja-JP" altLang="en-US" sz="1000" dirty="0">
                <a:solidFill>
                  <a:prstClr val="black"/>
                </a:solidFill>
                <a:latin typeface="HGｺﾞｼｯｸM" panose="020B0609000000000000" pitchFamily="49" charset="-128"/>
                <a:ea typeface="HGｺﾞｼｯｸM" panose="020B0609000000000000" pitchFamily="49" charset="-128"/>
              </a:rPr>
              <a:t>能力評価を</a:t>
            </a:r>
            <a:r>
              <a:rPr lang="ja-JP" altLang="en-US" sz="1000" dirty="0" smtClean="0">
                <a:solidFill>
                  <a:prstClr val="black"/>
                </a:solidFill>
                <a:latin typeface="HGｺﾞｼｯｸM" panose="020B0609000000000000" pitchFamily="49" charset="-128"/>
                <a:ea typeface="HGｺﾞｼｯｸM" panose="020B0609000000000000" pitchFamily="49" charset="-128"/>
              </a:rPr>
              <a:t>実施しない場合、助成金の支給対象となりません。</a:t>
            </a:r>
            <a:endParaRPr lang="en-US" altLang="ja-JP" sz="1000" dirty="0">
              <a:solidFill>
                <a:prstClr val="black"/>
              </a:solidFill>
              <a:latin typeface="HGｺﾞｼｯｸM" panose="020B0609000000000000" pitchFamily="49" charset="-128"/>
              <a:ea typeface="HGｺﾞｼｯｸM" panose="020B0609000000000000" pitchFamily="49" charset="-128"/>
            </a:endParaRPr>
          </a:p>
        </p:txBody>
      </p:sp>
      <p:sp>
        <p:nvSpPr>
          <p:cNvPr id="7" name="テキスト ボックス 6"/>
          <p:cNvSpPr txBox="1"/>
          <p:nvPr/>
        </p:nvSpPr>
        <p:spPr>
          <a:xfrm>
            <a:off x="1692238" y="2508995"/>
            <a:ext cx="468052" cy="324036"/>
          </a:xfrm>
          <a:prstGeom prst="rect">
            <a:avLst/>
          </a:prstGeom>
          <a:noFill/>
        </p:spPr>
        <p:txBody>
          <a:bodyPr wrap="square" rtlCol="0">
            <a:noAutofit/>
          </a:bodyPr>
          <a:lstStyle/>
          <a:p>
            <a:r>
              <a:rPr kumimoji="1" lang="en-US" altLang="ja-JP" sz="900" dirty="0" smtClean="0">
                <a:latin typeface="+mn-ea"/>
              </a:rPr>
              <a:t>OJT</a:t>
            </a:r>
            <a:endParaRPr kumimoji="1" lang="ja-JP" altLang="en-US" sz="900" dirty="0">
              <a:latin typeface="+mn-ea"/>
            </a:endParaRPr>
          </a:p>
        </p:txBody>
      </p:sp>
      <p:sp>
        <p:nvSpPr>
          <p:cNvPr id="11" name="角丸四角形吹き出し 10"/>
          <p:cNvSpPr/>
          <p:nvPr/>
        </p:nvSpPr>
        <p:spPr>
          <a:xfrm>
            <a:off x="5105488" y="1699774"/>
            <a:ext cx="1519298" cy="629242"/>
          </a:xfrm>
          <a:prstGeom prst="wedgeRoundRectCallout">
            <a:avLst>
              <a:gd name="adj1" fmla="val 572"/>
              <a:gd name="adj2" fmla="val 71624"/>
              <a:gd name="adj3" fmla="val 16667"/>
            </a:avLst>
          </a:prstGeom>
          <a:solidFill>
            <a:schemeClr val="bg1"/>
          </a:solid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12" name="正方形/長方形 11"/>
          <p:cNvSpPr/>
          <p:nvPr/>
        </p:nvSpPr>
        <p:spPr>
          <a:xfrm>
            <a:off x="5357514" y="2372169"/>
            <a:ext cx="684076" cy="86837"/>
          </a:xfrm>
          <a:prstGeom prst="rect">
            <a:avLst/>
          </a:prstGeom>
          <a:solidFill>
            <a:schemeClr val="bg2">
              <a:lumMod val="60000"/>
              <a:lumOff val="40000"/>
            </a:schemeClr>
          </a:solid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cxnSp>
        <p:nvCxnSpPr>
          <p:cNvPr id="16" name="直線コネクタ 15"/>
          <p:cNvCxnSpPr/>
          <p:nvPr/>
        </p:nvCxnSpPr>
        <p:spPr>
          <a:xfrm>
            <a:off x="5292638" y="2372169"/>
            <a:ext cx="748952" cy="1103"/>
          </a:xfrm>
          <a:prstGeom prst="line">
            <a:avLst/>
          </a:prstGeom>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flipH="1">
            <a:off x="6031754" y="2373272"/>
            <a:ext cx="0" cy="2880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16138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36055" y="4554451"/>
            <a:ext cx="7118617" cy="5419224"/>
          </a:xfrm>
          <a:prstGeom prst="rect">
            <a:avLst/>
          </a:prstGeom>
          <a:noFill/>
        </p:spPr>
        <p:txBody>
          <a:bodyPr wrap="square" lIns="99555" tIns="49777" rIns="99555" bIns="49777" rtlCol="0">
            <a:noAutofit/>
          </a:bodyPr>
          <a:lstStyle/>
          <a:p>
            <a:pPr>
              <a:lnSpc>
                <a:spcPts val="1600"/>
              </a:lnSpc>
              <a:spcBef>
                <a:spcPts val="200"/>
              </a:spcBef>
              <a:spcAft>
                <a:spcPts val="200"/>
              </a:spcAft>
            </a:pPr>
            <a:r>
              <a:rPr lang="ja-JP" altLang="en-US" sz="1250" b="1"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②</a:t>
            </a:r>
            <a:r>
              <a:rPr lang="ja-JP" altLang="en-US"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有期実習型訓練の対象労働者</a:t>
            </a:r>
            <a:endParaRPr lang="en-US" altLang="ja-JP"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spcBef>
                <a:spcPts val="200"/>
              </a:spcBef>
            </a:pPr>
            <a:r>
              <a:rPr lang="ja-JP" altLang="en-US" sz="1400" b="1"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次の</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いずれにも</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該当する労働者</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であること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11400" lvl="1">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実習型訓練を実施する事業主に従来から雇用されている有期契約労働者等、または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新たに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雇い入れられた有期契約労働者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で、以下の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いずれにも該当する労働者である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48000" lvl="1">
              <a:lnSpc>
                <a:spcPts val="1400"/>
              </a:lnSpc>
              <a:spcBef>
                <a:spcPts val="200"/>
              </a:spcBef>
              <a:spcAft>
                <a:spcPts val="200"/>
              </a:spcAft>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派遣型の場合には、紹介予定派遣に係る派遣労働者として有期実習型訓練を実施する派遣元事業主に雇用され、派遣先事業主の指揮命令の下に労働する労働者になります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28650" lvl="1" indent="-131763">
              <a:lnSpc>
                <a:spcPts val="1600"/>
              </a:lnSpc>
              <a:spcBef>
                <a:spcPts val="200"/>
              </a:spcBef>
              <a:spcAft>
                <a:spcPts val="200"/>
              </a:spcAft>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 ジョブ</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・カード作成アドバイザー</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（ジョブ・カード</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講習の受講等により、ジョブ・カードを</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活用したキャリアコンサルティング</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行う者として</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は登録団体に登録された者</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より、職業能力形成機会に恵まれなかった者</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ｂ</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に該当する者をいう</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事業主が実施する</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有期実習型訓練に参加することが必要と認められ、</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ジョブ</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・カード</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を作成した</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者である</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628650" lvl="1" indent="-131763">
              <a:lnSpc>
                <a:spcPts val="1600"/>
              </a:lnSpc>
              <a:spcAft>
                <a:spcPts val="20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この場合のキャリアコンサルティングは、労働者とジョブ・カード作成アドバイザー等が個別に面談する方法により行われる必要があり、以下の方法により行われたものはキャリアコンサルティングが行われたとは認められません</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81224" lvl="3" indent="-171450">
              <a:lnSpc>
                <a:spcPts val="1600"/>
              </a:lnSpc>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対面が確保されない方法</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（テレビ電話等、相互の様子が見て取ることができるとともに質疑応答などができる形態のものを除く）</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81224" lvl="3" indent="-171450">
              <a:lnSpc>
                <a:spcPts val="1600"/>
              </a:lnSpc>
              <a:spcAft>
                <a:spcPts val="200"/>
              </a:spcAft>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集団形式（ガイダンス、セミナー、グループワーク）により実施されたもの</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808038" lvl="3" indent="-185738">
              <a:lnSpc>
                <a:spcPts val="1600"/>
              </a:lnSpc>
              <a:spcBef>
                <a:spcPts val="200"/>
              </a:spcBef>
              <a:spcAft>
                <a:spcPts val="200"/>
              </a:spcAft>
            </a:pP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原則として、</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訓練実施分野に</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おいて</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、キャリアコンサルティングが行われた日前の</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過去</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５年以内に</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おおむね</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３年</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通算</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正規雇用</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（自営や役員など、労働者以外での就業</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を含む）</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されたことが</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者で</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あること</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実施分野にあたるかどうかの判断は厚生労働省編職業分類の中分類による</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808038" lvl="3" indent="-185738">
              <a:lnSpc>
                <a:spcPts val="1600"/>
              </a:lnSpc>
              <a:spcAft>
                <a:spcPts val="20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ただし、訓練実施分野であるか否かにかかわらず過去</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年以内に同一企業において、おおむね６年以上継続して</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正規</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自営や役員など、労働者以外での就業を含む</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として就業経験がある者を除く</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808038" lvl="3" indent="-185738">
              <a:lnSpc>
                <a:spcPts val="1600"/>
              </a:lnSpc>
              <a:spcBef>
                <a:spcPts val="200"/>
              </a:spcBef>
              <a:spcAft>
                <a:spcPts val="200"/>
              </a:spcAft>
            </a:pP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ｂ</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上記</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おいて訓練の対象外とされた</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で、過去５年以内に半年以上休業していた者、従事していた労働が</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単純作業</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体系</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立てられた座学の職業訓練の受講経験が全くない</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、あるいは、正規雇用であっても訓練実施分野において、過去５年以内に短期間（１年未満）での離転職を繰り返したことにより正規雇用の期間が通算して３年以上となる者</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、過去の職業経験の実態</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実習型訓練</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への参加が必要と認められる者である</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 1"/>
          <p:cNvSpPr txBox="1">
            <a:spLocks/>
          </p:cNvSpPr>
          <p:nvPr/>
        </p:nvSpPr>
        <p:spPr>
          <a:xfrm>
            <a:off x="6588782" y="9919047"/>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18</a:t>
            </a:fld>
            <a:endParaRPr lang="ja-JP" altLang="en-US" sz="1600" dirty="0">
              <a:solidFill>
                <a:prstClr val="black"/>
              </a:solidFill>
            </a:endParaRPr>
          </a:p>
        </p:txBody>
      </p:sp>
      <p:sp>
        <p:nvSpPr>
          <p:cNvPr id="9" name="テキスト ボックス 8"/>
          <p:cNvSpPr txBox="1"/>
          <p:nvPr/>
        </p:nvSpPr>
        <p:spPr>
          <a:xfrm>
            <a:off x="36055" y="485999"/>
            <a:ext cx="7118617" cy="4104456"/>
          </a:xfrm>
          <a:prstGeom prst="rect">
            <a:avLst/>
          </a:prstGeom>
          <a:noFill/>
        </p:spPr>
        <p:txBody>
          <a:bodyPr wrap="square" lIns="99555" tIns="49777" rIns="99555" bIns="49777" rtlCol="0">
            <a:noAutofit/>
          </a:bodyPr>
          <a:lstStyle/>
          <a:p>
            <a:pPr>
              <a:lnSpc>
                <a:spcPts val="1680"/>
              </a:lnSpc>
              <a:spcBef>
                <a:spcPts val="200"/>
              </a:spcBef>
              <a:spcAft>
                <a:spcPts val="400"/>
              </a:spcAft>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次の</a:t>
            </a:r>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①か②に</a:t>
            </a:r>
            <a:r>
              <a:rPr lang="ja-JP" altLang="ja-JP" sz="1400" u="sng" dirty="0" smtClean="0">
                <a:latin typeface="メイリオ" panose="020B0604030504040204" pitchFamily="50" charset="-128"/>
                <a:ea typeface="メイリオ" panose="020B0604030504040204" pitchFamily="50" charset="-128"/>
                <a:cs typeface="メイリオ" panose="020B0604030504040204" pitchFamily="50" charset="-128"/>
              </a:rPr>
              <a:t>該当</a:t>
            </a:r>
            <a:r>
              <a:rPr lang="ja-JP" altLang="ja-JP" sz="1400" u="sng"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ja-JP" sz="1400" u="sng" dirty="0" smtClean="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が対象です。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80"/>
              </a:lnSpc>
              <a:spcBef>
                <a:spcPts val="200"/>
              </a:spcBef>
              <a:spcAft>
                <a:spcPts val="200"/>
              </a:spcAft>
            </a:pPr>
            <a:r>
              <a:rPr lang="en-US" altLang="ja-JP" sz="1400" b="1"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b="1" dirty="0">
                <a:solidFill>
                  <a:srgbClr val="FF6600"/>
                </a:solidFill>
                <a:latin typeface="HGPｺﾞｼｯｸM" panose="020B0600000000000000" pitchFamily="50" charset="-128"/>
                <a:ea typeface="HGPｺﾞｼｯｸM" panose="020B0600000000000000" pitchFamily="50" charset="-128"/>
                <a:cs typeface="メイリオ" panose="020B0604030504040204" pitchFamily="50" charset="-128"/>
              </a:rPr>
              <a:t>①</a:t>
            </a:r>
            <a:r>
              <a:rPr lang="ja-JP" altLang="en-US" sz="1400" b="1" dirty="0" smtClean="0">
                <a:solidFill>
                  <a:srgbClr val="FF66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一般職業訓練の対象労働者</a:t>
            </a:r>
            <a:endParaRPr lang="en-US" altLang="ja-JP" sz="14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80"/>
              </a:lnSpc>
              <a:spcAft>
                <a:spcPts val="200"/>
              </a:spcAft>
            </a:pPr>
            <a:r>
              <a:rPr lang="ja-JP" altLang="en-US" sz="1400" b="1" dirty="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次の</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5</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いずれに</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も</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該当</a:t>
            </a:r>
            <a:r>
              <a:rPr lang="ja-JP" altLang="ja-JP" sz="1200" b="1" u="sng" dirty="0">
                <a:latin typeface="メイリオ" panose="020B0604030504040204" pitchFamily="50" charset="-128"/>
                <a:ea typeface="メイリオ" panose="020B0604030504040204" pitchFamily="50" charset="-128"/>
                <a:cs typeface="メイリオ" panose="020B0604030504040204" pitchFamily="50" charset="-128"/>
              </a:rPr>
              <a:t>する労働者</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である</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680"/>
              </a:lnSpc>
              <a:spcBef>
                <a:spcPts val="200"/>
              </a:spcBef>
              <a:spcAft>
                <a:spcPts val="200"/>
              </a:spcAft>
              <a:buFontTx/>
              <a:buAutoNum type="arabicParenBoth"/>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職業訓練を実施</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する事業</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主に従来から雇用されている有期</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契約労働者等</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は新たに雇い入れられた有期契約労働者等であること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68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一般職業訓練を実施する事業主の事業所において、訓練の終了日または支給申請日に雇用保険被保険者</a:t>
            </a:r>
            <a:r>
              <a:rPr lang="en-US" altLang="ja-JP" sz="1100" baseline="30000" dirty="0">
                <a:latin typeface="メイリオ" panose="020B0604030504040204" pitchFamily="50" charset="-128"/>
                <a:ea typeface="メイリオ" panose="020B0604030504040204" pitchFamily="50" charset="-128"/>
              </a:rPr>
              <a:t>※1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であること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68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正規雇用労働者</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等と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雇用すること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を約して雇い入れられた労働者</a:t>
            </a:r>
            <a:r>
              <a:rPr lang="en-US" altLang="ja-JP" sz="1100" baseline="30000" dirty="0" smtClean="0">
                <a:latin typeface="メイリオ" panose="020B0604030504040204" pitchFamily="50" charset="-128"/>
                <a:ea typeface="メイリオ" panose="020B0604030504040204" pitchFamily="50" charset="-128"/>
              </a:rPr>
              <a:t>※2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ない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68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事業主が実施する一般職業訓練の趣旨、内容を理解している者であること（育児休業中訓練である場合を除く）</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68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育児休業期間中に育児休業中訓練の受講を開始する者であること（育児休業中訓練である場合のみ）</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15963" lvl="1" indent="-219075">
              <a:lnSpc>
                <a:spcPts val="1400"/>
              </a:lnSpc>
              <a:spcBef>
                <a:spcPts val="600"/>
              </a:spcBef>
              <a:spcAft>
                <a:spcPts val="200"/>
              </a:spcAft>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支給申請日において離職している場合に、離職理由が本人の都合による離職及び天災その他やむを得ない理由のために事業の継続が困難となったことまたは本人の責めに帰すべき理由による解雇の場合を除く</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15963" lvl="1" indent="-219075">
              <a:lnSpc>
                <a:spcPts val="1400"/>
              </a:lnSpc>
              <a:spcAft>
                <a:spcPts val="200"/>
              </a:spcAft>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一般職業訓練の修了後に一般職業訓練の評価結果に基づき、正規雇用労働者等への転換を検討することを予定して雇い入れられた労働者は除く</a:t>
            </a:r>
            <a:endParaRPr lang="en-US" altLang="ja-JP" sz="1250" i="1" dirty="0">
              <a:latin typeface="メイリオ" panose="020B0604030504040204" pitchFamily="50" charset="-128"/>
              <a:ea typeface="メイリオ" panose="020B0604030504040204" pitchFamily="50" charset="-128"/>
            </a:endParaRPr>
          </a:p>
        </p:txBody>
      </p:sp>
      <p:sp>
        <p:nvSpPr>
          <p:cNvPr id="10" name="メモ 9"/>
          <p:cNvSpPr/>
          <p:nvPr/>
        </p:nvSpPr>
        <p:spPr>
          <a:xfrm>
            <a:off x="165192" y="125959"/>
            <a:ext cx="2679174" cy="347907"/>
          </a:xfrm>
          <a:prstGeom prst="foldedCorner">
            <a:avLst>
              <a:gd name="adj" fmla="val 0"/>
            </a:avLst>
          </a:prstGeom>
          <a:solidFill>
            <a:schemeClr val="accent4"/>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lang="ja-JP" altLang="en-US" sz="1600" b="1" dirty="0" smtClean="0">
                <a:solidFill>
                  <a:prstClr val="white"/>
                </a:solidFill>
                <a:latin typeface="メイリオ" pitchFamily="50" charset="-128"/>
                <a:ea typeface="メイリオ" pitchFamily="50" charset="-128"/>
                <a:cs typeface="メイリオ" pitchFamily="50" charset="-128"/>
              </a:rPr>
              <a:t>７　対象</a:t>
            </a:r>
            <a:r>
              <a:rPr lang="ja-JP" altLang="en-US" sz="1600" b="1" dirty="0">
                <a:solidFill>
                  <a:prstClr val="white"/>
                </a:solidFill>
                <a:latin typeface="メイリオ" pitchFamily="50" charset="-128"/>
                <a:ea typeface="メイリオ" pitchFamily="50" charset="-128"/>
                <a:cs typeface="メイリオ" pitchFamily="50" charset="-128"/>
              </a:rPr>
              <a:t>となる</a:t>
            </a:r>
            <a:r>
              <a:rPr lang="ja-JP" altLang="en-US" sz="1600" b="1" dirty="0" smtClean="0">
                <a:solidFill>
                  <a:prstClr val="white"/>
                </a:solidFill>
                <a:latin typeface="メイリオ" pitchFamily="50" charset="-128"/>
                <a:ea typeface="メイリオ" pitchFamily="50" charset="-128"/>
                <a:cs typeface="メイリオ" pitchFamily="50" charset="-128"/>
              </a:rPr>
              <a:t>労働者</a:t>
            </a:r>
            <a:endParaRPr lang="ja-JP" altLang="en-US" sz="1600" b="1" dirty="0">
              <a:solidFill>
                <a:prstClr val="white"/>
              </a:solidFill>
              <a:latin typeface="メイリオ" pitchFamily="50" charset="-128"/>
              <a:ea typeface="メイリオ" pitchFamily="50" charset="-128"/>
              <a:cs typeface="メイリオ" pitchFamily="50" charset="-128"/>
            </a:endParaRPr>
          </a:p>
        </p:txBody>
      </p:sp>
      <p:sp>
        <p:nvSpPr>
          <p:cNvPr id="2" name="スライド番号プレースホルダー 1"/>
          <p:cNvSpPr>
            <a:spLocks noGrp="1"/>
          </p:cNvSpPr>
          <p:nvPr>
            <p:ph type="sldNum" sz="quarter" idx="12"/>
          </p:nvPr>
        </p:nvSpPr>
        <p:spPr>
          <a:xfrm>
            <a:off x="12138804" y="9296091"/>
            <a:ext cx="1680210" cy="712344"/>
          </a:xfrm>
        </p:spPr>
        <p:txBody>
          <a:bodyPr/>
          <a:lstStyle/>
          <a:p>
            <a:fld id="{5257D7FA-C634-4D74-AC8F-65C7EB806FB4}" type="slidenum">
              <a:rPr kumimoji="1" lang="ja-JP" altLang="en-US" smtClean="0"/>
              <a:pPr/>
              <a:t>18</a:t>
            </a:fld>
            <a:endParaRPr kumimoji="1" lang="ja-JP" altLang="en-US" dirty="0"/>
          </a:p>
        </p:txBody>
      </p:sp>
    </p:spTree>
    <p:extLst>
      <p:ext uri="{BB962C8B-B14F-4D97-AF65-F5344CB8AC3E}">
        <p14:creationId xmlns:p14="http://schemas.microsoft.com/office/powerpoint/2010/main" val="1102137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620537" y="9764953"/>
            <a:ext cx="472303" cy="550138"/>
          </a:xfrm>
        </p:spPr>
        <p:txBody>
          <a:bodyPr/>
          <a:lstStyle/>
          <a:p>
            <a:fld id="{5257D7FA-C634-4D74-AC8F-65C7EB806FB4}" type="slidenum">
              <a:rPr lang="ja-JP" altLang="en-US" sz="1600" smtClean="0">
                <a:solidFill>
                  <a:prstClr val="black"/>
                </a:solidFill>
              </a:rPr>
              <a:pPr/>
              <a:t>19</a:t>
            </a:fld>
            <a:endParaRPr lang="ja-JP" altLang="en-US" sz="1600" dirty="0">
              <a:solidFill>
                <a:prstClr val="black"/>
              </a:solidFill>
            </a:endParaRPr>
          </a:p>
        </p:txBody>
      </p:sp>
      <p:sp>
        <p:nvSpPr>
          <p:cNvPr id="11" name="テキスト ボックス 10"/>
          <p:cNvSpPr txBox="1"/>
          <p:nvPr/>
        </p:nvSpPr>
        <p:spPr>
          <a:xfrm>
            <a:off x="-71958" y="258635"/>
            <a:ext cx="7024342" cy="3441141"/>
          </a:xfrm>
          <a:prstGeom prst="rect">
            <a:avLst/>
          </a:prstGeom>
          <a:noFill/>
        </p:spPr>
        <p:txBody>
          <a:bodyPr wrap="square" lIns="99555" tIns="49777" rIns="99555" bIns="49777" rtlCol="0">
            <a:noAutofit/>
          </a:bodyPr>
          <a:lstStyle/>
          <a:p>
            <a:pPr lvl="1">
              <a:lnSpc>
                <a:spcPts val="1600"/>
              </a:lnSpc>
              <a:spcBef>
                <a:spcPts val="200"/>
              </a:spcBef>
              <a:spcAft>
                <a:spcPts val="200"/>
              </a:spcAft>
            </a:pP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ｂ </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正規雇用労働者</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として雇用することを</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約して</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雇い入れられた労働者</a:t>
            </a:r>
            <a:r>
              <a:rPr lang="en-US" altLang="ja-JP" sz="1100" baseline="30000" dirty="0">
                <a:solidFill>
                  <a:prstClr val="black"/>
                </a:solidFill>
                <a:latin typeface="メイリオ" panose="020B0604030504040204" pitchFamily="50" charset="-128"/>
                <a:ea typeface="メイリオ" panose="020B0604030504040204" pitchFamily="50" charset="-128"/>
              </a:rPr>
              <a:t>※ </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ではないこ</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628650" lvl="1" indent="-131763">
              <a:lnSpc>
                <a:spcPts val="1600"/>
              </a:lnSpc>
              <a:spcAft>
                <a:spcPts val="200"/>
              </a:spcAft>
            </a:pP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有期実習型訓練の修了後に有期実習型訓練の評価結果に基づき、正規雇用労働者等への転換を検討することを予定して雇い入れられた労働者は除く</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541338" lvl="1" indent="-230188">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有期</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実習型訓練を実施する事業</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主</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事業所において、訓練の終了日または支給申請日に雇用保険被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保険者で</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ある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こと（ただし、支給申請日において離職している場合に、離職理由が本人</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の都合による離職及び天災その他やむを得ない理由のために事業の継続が困難となったことまたは本人の責めに帰すべき理由による解雇を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除く）</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715963" lvl="1" indent="-176213">
              <a:lnSpc>
                <a:spcPts val="1400"/>
              </a:lnSpc>
              <a:spcBef>
                <a:spcPts val="200"/>
              </a:spcBef>
              <a:spcAft>
                <a:spcPts val="200"/>
              </a:spcAft>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rgbClr val="00339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有期実習型訓練（派遣事業主活用型）を実施する事業主</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場合には、紹介予定派遣に係る派遣労働者として有期実習型訓練を実施する派遣元事業主に雇用され、派遣先</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の指揮命令の下に労働する</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であること</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311400" lvl="1">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事業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主が実施する有期実習型訓練の趣旨、内容を理解</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している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者である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1338" lvl="1" indent="-230188">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の事業主が実施した</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公共</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職業訓練、求職者支援</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訓練、実践型</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人材養成</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システムまたは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有期実習型訓練を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修了</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後６か月以内の者でない</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1338" lvl="1" indent="-230188">
              <a:lnSpc>
                <a:spcPts val="1600"/>
              </a:lnSpc>
              <a:spcBef>
                <a:spcPts val="200"/>
              </a:spcBef>
              <a:spcAft>
                <a:spcPts val="200"/>
              </a:spcAft>
            </a:pP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同一の事業主が</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実施した公共職業訓練、求職者支援訓練、実践型人材養成</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システムまたは有期実習型訓練を修了した者でないこと。</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68000" lvl="1">
              <a:lnSpc>
                <a:spcPts val="1600"/>
              </a:lnSpc>
              <a:spcBef>
                <a:spcPts val="200"/>
              </a:spcBef>
              <a:spcAft>
                <a:spcPts val="200"/>
              </a:spcAft>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公共職業訓練とは、ポリテクセンター等において行われる離職者訓練及び学卒者訓練並びに都道府県（職業能力開発校</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等）において行われる離職者訓練及び学卒者訓練をいいます。詳細は都道府県労働局へ照会してください。</a:t>
            </a:r>
          </a:p>
          <a:p>
            <a:pPr>
              <a:spcBef>
                <a:spcPts val="200"/>
              </a:spcBef>
              <a:spcAft>
                <a:spcPts val="200"/>
              </a:spcAft>
            </a:pPr>
            <a:endParaRPr lang="en-US" altLang="ja-JP" sz="1400" b="1"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a:spcBef>
                <a:spcPts val="200"/>
              </a:spcBef>
              <a:spcAft>
                <a:spcPts val="200"/>
              </a:spcAft>
            </a:pPr>
            <a:r>
              <a:rPr lang="ja-JP" altLang="en-US" sz="1400" b="1" dirty="0">
                <a:latin typeface="HGPｺﾞｼｯｸM" panose="020B0600000000000000" pitchFamily="50" charset="-128"/>
                <a:ea typeface="HGPｺﾞｼｯｸM" panose="020B0600000000000000" pitchFamily="50" charset="-128"/>
                <a:cs typeface="メイリオ" panose="020B0604030504040204" pitchFamily="50" charset="-128"/>
              </a:rPr>
              <a:t>　</a:t>
            </a:r>
            <a:endParaRPr lang="en-US" altLang="ja-JP" sz="120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grpSp>
        <p:nvGrpSpPr>
          <p:cNvPr id="4" name="グループ化 3"/>
          <p:cNvGrpSpPr/>
          <p:nvPr/>
        </p:nvGrpSpPr>
        <p:grpSpPr>
          <a:xfrm>
            <a:off x="68498" y="3887572"/>
            <a:ext cx="7004856" cy="1386960"/>
            <a:chOff x="95315" y="-16592"/>
            <a:chExt cx="7004856" cy="1608826"/>
          </a:xfrm>
        </p:grpSpPr>
        <p:sp>
          <p:nvSpPr>
            <p:cNvPr id="5" name="テキスト ボックス 4"/>
            <p:cNvSpPr txBox="1"/>
            <p:nvPr/>
          </p:nvSpPr>
          <p:spPr>
            <a:xfrm>
              <a:off x="95315" y="373077"/>
              <a:ext cx="7004856" cy="1219157"/>
            </a:xfrm>
            <a:prstGeom prst="rect">
              <a:avLst/>
            </a:prstGeom>
            <a:noFill/>
          </p:spPr>
          <p:txBody>
            <a:bodyPr wrap="square" lIns="99555" tIns="49777" rIns="99555" bIns="49777" rtlCol="0">
              <a:noAutofit/>
            </a:bodyPr>
            <a:lstStyle/>
            <a:p>
              <a:pPr marL="285750" lvl="1" indent="-285750">
                <a:lnSpc>
                  <a:spcPts val="1600"/>
                </a:lnSpc>
                <a:spcBef>
                  <a:spcPts val="200"/>
                </a:spcBef>
                <a:spcAft>
                  <a:spcPts val="400"/>
                </a:spcAft>
                <a:buFont typeface="メイリオ" panose="020B0604030504040204" pitchFamily="50" charset="-128"/>
                <a:buChar char="⃝"/>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雇用する有期契約労働者等に職業訓練を実施する事業主で</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以下に掲げるものの他、</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①と②のいずれかに</a:t>
              </a:r>
              <a:r>
                <a:rPr lang="ja-JP" altLang="ja-JP" sz="1200" b="1" u="sng" dirty="0">
                  <a:latin typeface="メイリオ" panose="020B0604030504040204" pitchFamily="50" charset="-128"/>
                  <a:ea typeface="メイリオ" panose="020B0604030504040204" pitchFamily="50" charset="-128"/>
                  <a:cs typeface="メイリオ" panose="020B0604030504040204" pitchFamily="50" charset="-128"/>
                </a:rPr>
                <a:t>該当</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対象です</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a:lnSpc>
                  <a:spcPts val="1300"/>
                </a:lnSpc>
                <a:spcBef>
                  <a:spcPts val="200"/>
                </a:spcBef>
                <a:spcAft>
                  <a:spcPts val="400"/>
                </a:spcAft>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●雇用保険適用事業所の事業主であること</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a:lnSpc>
                  <a:spcPts val="1200"/>
                </a:lnSpc>
                <a:spcBef>
                  <a:spcPts val="200"/>
                </a:spcBef>
                <a:spcAft>
                  <a:spcPts val="400"/>
                </a:spcAft>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30" dirty="0" smtClean="0">
                  <a:latin typeface="メイリオ" panose="020B0604030504040204" pitchFamily="50" charset="-128"/>
                  <a:ea typeface="メイリオ" panose="020B0604030504040204" pitchFamily="50" charset="-128"/>
                  <a:cs typeface="メイリオ" panose="020B0604030504040204" pitchFamily="50" charset="-128"/>
                </a:rPr>
                <a:t>対象労働者に対する賃金の支払い状況等を明らかにする書類を整備している事業主であること</a:t>
              </a:r>
              <a:endParaRPr lang="en-US" altLang="ja-JP" sz="1200" b="1"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7675" lvl="1" indent="-447675">
                <a:lnSpc>
                  <a:spcPts val="1200"/>
                </a:lnSpc>
                <a:spcBef>
                  <a:spcPts val="200"/>
                </a:spcBef>
                <a:spcAft>
                  <a:spcPts val="400"/>
                </a:spcAft>
              </a:pPr>
              <a:r>
                <a:rPr lang="ja-JP" altLang="en-US" sz="1400" b="1"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endParaRPr lang="en-US" altLang="ja-JP" sz="9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6" name="メモ 5"/>
            <p:cNvSpPr/>
            <p:nvPr/>
          </p:nvSpPr>
          <p:spPr>
            <a:xfrm>
              <a:off x="159075" y="-16592"/>
              <a:ext cx="2510183" cy="347906"/>
            </a:xfrm>
            <a:prstGeom prst="foldedCorner">
              <a:avLst>
                <a:gd name="adj" fmla="val 0"/>
              </a:avLst>
            </a:prstGeom>
            <a:solidFill>
              <a:schemeClr val="accent4"/>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lang="ja-JP" altLang="en-US" sz="1600" b="1" dirty="0" smtClean="0">
                  <a:solidFill>
                    <a:prstClr val="white"/>
                  </a:solidFill>
                  <a:latin typeface="メイリオ" pitchFamily="50" charset="-128"/>
                  <a:ea typeface="メイリオ" pitchFamily="50" charset="-128"/>
                  <a:cs typeface="メイリオ" pitchFamily="50" charset="-128"/>
                </a:rPr>
                <a:t>８　対象</a:t>
              </a:r>
              <a:r>
                <a:rPr lang="ja-JP" altLang="en-US" sz="1600" b="1" dirty="0">
                  <a:solidFill>
                    <a:prstClr val="white"/>
                  </a:solidFill>
                  <a:latin typeface="メイリオ" pitchFamily="50" charset="-128"/>
                  <a:ea typeface="メイリオ" pitchFamily="50" charset="-128"/>
                  <a:cs typeface="メイリオ" pitchFamily="50" charset="-128"/>
                </a:rPr>
                <a:t>と</a:t>
              </a:r>
              <a:r>
                <a:rPr lang="ja-JP" altLang="en-US" sz="1600" b="1" dirty="0" smtClean="0">
                  <a:solidFill>
                    <a:prstClr val="white"/>
                  </a:solidFill>
                  <a:latin typeface="メイリオ" pitchFamily="50" charset="-128"/>
                  <a:ea typeface="メイリオ" pitchFamily="50" charset="-128"/>
                  <a:cs typeface="メイリオ" pitchFamily="50" charset="-128"/>
                </a:rPr>
                <a:t>なる</a:t>
              </a:r>
              <a:r>
                <a:rPr lang="ja-JP" altLang="en-US" sz="1600" b="1" dirty="0">
                  <a:solidFill>
                    <a:prstClr val="white"/>
                  </a:solidFill>
                  <a:latin typeface="メイリオ" pitchFamily="50" charset="-128"/>
                  <a:ea typeface="メイリオ" pitchFamily="50" charset="-128"/>
                  <a:cs typeface="メイリオ" pitchFamily="50" charset="-128"/>
                </a:rPr>
                <a:t>事業主</a:t>
              </a:r>
            </a:p>
          </p:txBody>
        </p:sp>
      </p:grpSp>
      <p:sp>
        <p:nvSpPr>
          <p:cNvPr id="7" name="正方形/長方形 6"/>
          <p:cNvSpPr/>
          <p:nvPr/>
        </p:nvSpPr>
        <p:spPr>
          <a:xfrm>
            <a:off x="124482" y="5172035"/>
            <a:ext cx="7019533" cy="276999"/>
          </a:xfrm>
          <a:prstGeom prst="rect">
            <a:avLst/>
          </a:prstGeom>
        </p:spPr>
        <p:txBody>
          <a:bodyPr wrap="square">
            <a:spAutoFit/>
          </a:bodyPr>
          <a:lstStyle/>
          <a:p>
            <a:pPr lvl="0">
              <a:spcBef>
                <a:spcPts val="200"/>
              </a:spcBef>
              <a:spcAft>
                <a:spcPts val="200"/>
              </a:spcAft>
            </a:pPr>
            <a:r>
              <a:rPr lang="ja-JP" altLang="en-US" sz="1200"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①　一般職業訓練の</a:t>
            </a:r>
            <a:r>
              <a:rPr lang="ja-JP" altLang="en-US" sz="12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対象事業主</a:t>
            </a:r>
            <a:endParaRPr lang="en-US" altLang="ja-JP" sz="12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3101" y="5468175"/>
            <a:ext cx="7090913" cy="4164415"/>
          </a:xfrm>
          <a:prstGeom prst="rect">
            <a:avLst/>
          </a:prstGeom>
          <a:noFill/>
        </p:spPr>
        <p:txBody>
          <a:bodyPr wrap="square" lIns="99555" tIns="49777" rIns="99555" bIns="49777" rtlCol="0">
            <a:noAutofit/>
          </a:bodyPr>
          <a:lstStyle/>
          <a:p>
            <a:pPr marL="360000" lvl="1" indent="-228600">
              <a:lnSpc>
                <a:spcPts val="1500"/>
              </a:lnSpc>
              <a:spcBef>
                <a:spcPts val="200"/>
              </a:spcBef>
              <a:spcAft>
                <a:spcPts val="200"/>
              </a:spcAft>
              <a:buFontTx/>
              <a:buAutoNum type="arabicParenBoth"/>
            </a:pP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契約労働者</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を雇用する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新た</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に雇い入れる事業主である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対象</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労働者に対し、職業訓練計画を作成し、管轄労働局長の受給資格認定を受けた事業主である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受給資格認定に</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よる</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職業訓練計画に基づき、訓練を実施した事業主であること</a:t>
            </a:r>
          </a:p>
          <a:p>
            <a:pPr marL="360000" lvl="1" indent="-228600">
              <a:lnSpc>
                <a:spcPts val="1500"/>
              </a:lnSpc>
              <a:spcBef>
                <a:spcPts val="200"/>
              </a:spcBef>
              <a:spcAft>
                <a:spcPts val="200"/>
              </a:spcAft>
              <a:buFontTx/>
              <a:buAutoNum type="arabicParenBoth"/>
            </a:pP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期間中</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対象労働者に対する賃金</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適正に</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支払う</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事業主である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ラーニングや通信制による訓練であっても、支給対象訓練は業務上義務付けられ、労働時間に該当するものとなるため、当該訓練中に賃金を支払うことが必要。</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以下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の書類を整備している事業主である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52000" lvl="2">
              <a:lnSpc>
                <a:spcPts val="1500"/>
              </a:lnSpc>
              <a:spcBef>
                <a:spcPts val="200"/>
              </a:spcBef>
              <a:spcAft>
                <a:spcPts val="200"/>
              </a:spcAft>
            </a:pP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 </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対象労働者に</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ついての</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訓練の</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状況</a:t>
            </a:r>
            <a:r>
              <a:rPr lang="ja-JP" altLang="en-US" sz="1050" dirty="0">
                <a:latin typeface="メイリオ" panose="020B0604030504040204" pitchFamily="50" charset="-128"/>
                <a:ea typeface="メイリオ" panose="020B0604030504040204" pitchFamily="50" charset="-128"/>
                <a:cs typeface="メイリオ" pitchFamily="50" charset="-128"/>
              </a:rPr>
              <a:t>（訓練受講者</a:t>
            </a:r>
            <a:r>
              <a:rPr lang="ja-JP" altLang="en-US" sz="1050" dirty="0" smtClean="0">
                <a:latin typeface="メイリオ" panose="020B0604030504040204" pitchFamily="50" charset="-128"/>
                <a:ea typeface="メイリオ" panose="020B0604030504040204" pitchFamily="50" charset="-128"/>
                <a:cs typeface="メイリオ" pitchFamily="50" charset="-128"/>
              </a:rPr>
              <a:t>、事業内</a:t>
            </a:r>
            <a:r>
              <a:rPr lang="en-US" altLang="ja-JP" sz="1050" dirty="0" smtClean="0">
                <a:latin typeface="メイリオ" panose="020B0604030504040204" pitchFamily="50" charset="-128"/>
                <a:ea typeface="メイリオ" panose="020B0604030504040204" pitchFamily="50" charset="-128"/>
                <a:cs typeface="メイリオ" pitchFamily="50" charset="-128"/>
              </a:rPr>
              <a:t>OFF-JT</a:t>
            </a:r>
            <a:r>
              <a:rPr lang="ja-JP" altLang="en-US" sz="1050" dirty="0">
                <a:latin typeface="メイリオ" panose="020B0604030504040204" pitchFamily="50" charset="-128"/>
                <a:ea typeface="メイリオ" panose="020B0604030504040204" pitchFamily="50" charset="-128"/>
                <a:cs typeface="メイリオ" pitchFamily="50" charset="-128"/>
              </a:rPr>
              <a:t>講師の訓練期間中の出勤状況・</a:t>
            </a:r>
            <a:r>
              <a:rPr lang="ja-JP" altLang="en-US" sz="1050" dirty="0" smtClean="0">
                <a:latin typeface="メイリオ" panose="020B0604030504040204" pitchFamily="50" charset="-128"/>
                <a:ea typeface="メイリオ" panose="020B0604030504040204" pitchFamily="50" charset="-128"/>
                <a:cs typeface="メイリオ" pitchFamily="50" charset="-128"/>
              </a:rPr>
              <a:t>出退　勤</a:t>
            </a:r>
            <a:r>
              <a:rPr lang="ja-JP" altLang="en-US" sz="1050" dirty="0">
                <a:latin typeface="メイリオ" panose="020B0604030504040204" pitchFamily="50" charset="-128"/>
                <a:ea typeface="メイリオ" panose="020B0604030504040204" pitchFamily="50" charset="-128"/>
                <a:cs typeface="メイリオ" pitchFamily="50" charset="-128"/>
              </a:rPr>
              <a:t>時刻）</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明らかにする書類</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52000" lvl="2">
              <a:lnSpc>
                <a:spcPts val="1500"/>
              </a:lnSpc>
              <a:spcBef>
                <a:spcPts val="200"/>
              </a:spcBef>
              <a:spcAft>
                <a:spcPts val="200"/>
              </a:spcAft>
            </a:pP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b </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職業訓練</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かかる</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経費</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の負担の状況</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を明らか</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にする書類</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52000" lvl="2">
              <a:lnSpc>
                <a:spcPts val="1500"/>
              </a:lnSpc>
              <a:spcBef>
                <a:spcPts val="200"/>
              </a:spcBef>
              <a:spcAft>
                <a:spcPts val="200"/>
              </a:spcAft>
            </a:pP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 </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対象労働者に対する賃金の支払</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の状況を明らかにする</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書類</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職業訓練計画を提出した日の前日から起算して６か月前の日から</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職業訓練</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人材</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開発支援</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の支給申請書の提出日までの間に、職業訓練計画を実施した事業所</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、雇用保険被保険者を解雇</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事業主の都合により離職させた</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主以外</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の者である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1" indent="-136525">
              <a:lnSpc>
                <a:spcPts val="1500"/>
              </a:lnSpc>
              <a:spcBef>
                <a:spcPts val="200"/>
              </a:spcBef>
              <a:spcAft>
                <a:spcPts val="200"/>
              </a:spcAft>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職業訓練計画を提出した日の前日から起算して６か月前の日から、その職業訓練での人材開発支援助成金の　支給申請書の提出日までの間に、職業訓練計画を実施した事業所で、特定受給資格離職者として雇用保険法第</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条に規定する受給資格の決定が行われたものの数を、この事業所での支給申請書提出日の雇用保険被保険者数で割った割合６％を超えている事業主以外の者であること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131400" lvl="1">
              <a:lnSpc>
                <a:spcPts val="1500"/>
              </a:lnSpc>
              <a:spcBef>
                <a:spcPts val="200"/>
              </a:spcBef>
              <a:spcAft>
                <a:spcPts val="200"/>
              </a:spcAft>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特定受給資格者として当該受給資格の決定が行われたものの数が３人以下である場合を除く</a:t>
            </a:r>
          </a:p>
          <a:p>
            <a:pPr marL="361950" lvl="1" indent="-231775">
              <a:lnSpc>
                <a:spcPts val="1500"/>
              </a:lnSpc>
              <a:spcBef>
                <a:spcPts val="200"/>
              </a:spcBef>
              <a:spcAft>
                <a:spcPts val="200"/>
              </a:spcAft>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８</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生産性要件を満たした事業主であること（生産性要件を満たした場合の支給額の適用を受ける場合に限る）</a:t>
            </a:r>
          </a:p>
          <a:p>
            <a:pPr marL="360000" lvl="1" indent="-228600">
              <a:lnSpc>
                <a:spcPts val="1600"/>
              </a:lnSpc>
              <a:spcBef>
                <a:spcPts val="200"/>
              </a:spcBef>
              <a:spcAft>
                <a:spcPts val="200"/>
              </a:spcAft>
              <a:buFontTx/>
              <a:buAutoNum type="arabicParenBoth"/>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131400" lvl="1">
              <a:lnSpc>
                <a:spcPts val="1500"/>
              </a:lnSpc>
              <a:spcBef>
                <a:spcPts val="200"/>
              </a:spcBef>
              <a:spcAft>
                <a:spcPts val="200"/>
              </a:spcAft>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80364" y="8931545"/>
            <a:ext cx="7012476" cy="1515909"/>
          </a:xfrm>
          <a:prstGeom prst="rect">
            <a:avLst/>
          </a:prstGeom>
          <a:noFill/>
        </p:spPr>
        <p:txBody>
          <a:bodyPr wrap="square" lIns="99555" tIns="49777" rIns="99555" bIns="49777" rtlCol="0">
            <a:noAutofit/>
          </a:bodyPr>
          <a:lstStyle/>
          <a:p>
            <a:pPr marL="360000" lvl="1" indent="-228600">
              <a:lnSpc>
                <a:spcPts val="1600"/>
              </a:lnSpc>
              <a:spcBef>
                <a:spcPts val="200"/>
              </a:spcBef>
              <a:spcAft>
                <a:spcPts val="200"/>
              </a:spcAft>
              <a:buFontTx/>
              <a:buAutoNum type="arabicParenBoth"/>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48422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608600" y="25091"/>
            <a:ext cx="1800200" cy="360040"/>
          </a:xfrm>
          <a:prstGeom prst="rect">
            <a:avLst/>
          </a:prstGeom>
          <a:noFill/>
        </p:spPr>
        <p:txBody>
          <a:bodyPr wrap="square" rtlCol="0">
            <a:noAutofit/>
          </a:bodyPr>
          <a:lstStyle/>
          <a:p>
            <a:r>
              <a:rPr kumimoji="1" lang="ja-JP" altLang="en-US" dirty="0" smtClean="0"/>
              <a:t>　　目　　次</a:t>
            </a:r>
            <a:endParaRPr kumimoji="1" lang="ja-JP" altLang="en-US" dirty="0"/>
          </a:p>
        </p:txBody>
      </p:sp>
      <p:sp>
        <p:nvSpPr>
          <p:cNvPr id="3" name="テキスト ボックス 2"/>
          <p:cNvSpPr txBox="1"/>
          <p:nvPr/>
        </p:nvSpPr>
        <p:spPr>
          <a:xfrm>
            <a:off x="288022" y="449634"/>
            <a:ext cx="6636928" cy="5453598"/>
          </a:xfrm>
          <a:prstGeom prst="rect">
            <a:avLst/>
          </a:prstGeom>
          <a:noFill/>
          <a:ln w="12700">
            <a:solidFill>
              <a:schemeClr val="tx1"/>
            </a:solidFill>
            <a:prstDash val="dash"/>
          </a:ln>
        </p:spPr>
        <p:txBody>
          <a:bodyPr wrap="square" lIns="180000" tIns="117585" rIns="180000" bIns="117585" rtlCol="0">
            <a:noAutofit/>
          </a:bodyPr>
          <a:lstStyle/>
          <a:p>
            <a:pPr algn="ct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48484" y="385131"/>
            <a:ext cx="6636928" cy="5518101"/>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ctr"/>
          <a:lstStyle/>
          <a:p>
            <a:pPr lvl="0" algn="ct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800"/>
              </a:lnSpc>
              <a:tabLst>
                <a:tab pos="6102350" algn="l"/>
                <a:tab pos="19799300" algn="r"/>
              </a:tabLst>
            </a:pPr>
            <a:r>
              <a:rPr lang="ja-JP" altLang="en-US" sz="1400" dirty="0" smtClean="0">
                <a:solidFill>
                  <a:schemeClr val="tx1"/>
                </a:solidFill>
                <a:latin typeface="メイリオ" pitchFamily="50" charset="-128"/>
                <a:ea typeface="メイリオ" pitchFamily="50" charset="-128"/>
                <a:cs typeface="メイリオ" pitchFamily="50" charset="-128"/>
              </a:rPr>
              <a:t>  </a:t>
            </a:r>
            <a:r>
              <a:rPr lang="en-US" altLang="ja-JP" sz="1400" dirty="0">
                <a:solidFill>
                  <a:schemeClr val="tx1"/>
                </a:solidFill>
                <a:latin typeface="メイリオ" pitchFamily="50" charset="-128"/>
                <a:ea typeface="メイリオ" pitchFamily="50" charset="-128"/>
                <a:cs typeface="メイリオ" pitchFamily="50" charset="-128"/>
              </a:rPr>
              <a:t>1</a:t>
            </a:r>
            <a:r>
              <a:rPr lang="ja-JP" altLang="en-US" sz="1400" dirty="0" smtClean="0">
                <a:solidFill>
                  <a:schemeClr val="tx1"/>
                </a:solidFill>
                <a:latin typeface="メイリオ" pitchFamily="50" charset="-128"/>
                <a:ea typeface="メイリオ" pitchFamily="50" charset="-128"/>
                <a:cs typeface="メイリオ" pitchFamily="50" charset="-128"/>
              </a:rPr>
              <a:t> 特別育成訓練コースを受給するに当たって・・・・・・・・・・・</a:t>
            </a:r>
            <a:r>
              <a:rPr lang="en-US" altLang="ja-JP"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３</a:t>
            </a:r>
            <a:endParaRPr lang="en-US" altLang="ja-JP" sz="1400" dirty="0" smtClean="0">
              <a:solidFill>
                <a:schemeClr val="tx1"/>
              </a:solidFill>
              <a:latin typeface="メイリオ" pitchFamily="50" charset="-128"/>
              <a:ea typeface="メイリオ" pitchFamily="50" charset="-128"/>
              <a:cs typeface="メイリオ" pitchFamily="50" charset="-128"/>
            </a:endParaRPr>
          </a:p>
          <a:p>
            <a:pPr lvl="0">
              <a:lnSpc>
                <a:spcPct val="200000"/>
              </a:lnSpc>
              <a:tabLst>
                <a:tab pos="6102350" algn="l"/>
                <a:tab pos="19799300" algn="r"/>
              </a:tabLst>
            </a:pPr>
            <a:r>
              <a:rPr lang="ja-JP" altLang="en-US" sz="1400" dirty="0" smtClean="0">
                <a:solidFill>
                  <a:schemeClr val="tx1"/>
                </a:solidFill>
                <a:latin typeface="メイリオ" pitchFamily="50" charset="-128"/>
                <a:ea typeface="メイリオ" pitchFamily="50" charset="-128"/>
                <a:cs typeface="メイリオ" pitchFamily="50" charset="-128"/>
              </a:rPr>
              <a:t>     主な改正内容・・・・・・・・・・・・・・・・・・・・・・・・</a:t>
            </a:r>
            <a:r>
              <a:rPr lang="en-US" altLang="ja-JP"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４</a:t>
            </a:r>
            <a:endParaRPr lang="en-US" altLang="ja-JP" sz="1400" dirty="0" smtClean="0">
              <a:solidFill>
                <a:schemeClr val="tx1"/>
              </a:solidFill>
              <a:latin typeface="メイリオ" pitchFamily="50" charset="-128"/>
              <a:ea typeface="メイリオ" pitchFamily="50" charset="-128"/>
              <a:cs typeface="メイリオ" pitchFamily="50" charset="-128"/>
            </a:endParaRPr>
          </a:p>
          <a:p>
            <a:pPr lvl="0">
              <a:lnSpc>
                <a:spcPct val="200000"/>
              </a:lnSpc>
              <a:tabLst>
                <a:tab pos="6102350" algn="l"/>
                <a:tab pos="19799300" algn="r"/>
              </a:tabLst>
            </a:pPr>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a:t>
            </a:r>
            <a:r>
              <a:rPr lang="en-US" altLang="ja-JP" sz="1400" dirty="0" smtClean="0">
                <a:solidFill>
                  <a:schemeClr val="tx1"/>
                </a:solidFill>
                <a:latin typeface="メイリオ" pitchFamily="50" charset="-128"/>
                <a:ea typeface="メイリオ" pitchFamily="50" charset="-128"/>
                <a:cs typeface="メイリオ" pitchFamily="50" charset="-128"/>
              </a:rPr>
              <a:t>2</a:t>
            </a:r>
            <a:r>
              <a:rPr lang="ja-JP" altLang="en-US" sz="1400" dirty="0" smtClean="0">
                <a:solidFill>
                  <a:schemeClr val="tx1"/>
                </a:solidFill>
                <a:latin typeface="メイリオ" pitchFamily="50" charset="-128"/>
                <a:ea typeface="メイリオ" pitchFamily="50" charset="-128"/>
                <a:cs typeface="メイリオ" pitchFamily="50" charset="-128"/>
              </a:rPr>
              <a:t> 用語</a:t>
            </a:r>
            <a:r>
              <a:rPr lang="ja-JP" altLang="en-US" sz="1400" dirty="0">
                <a:solidFill>
                  <a:schemeClr val="tx1"/>
                </a:solidFill>
                <a:latin typeface="メイリオ" pitchFamily="50" charset="-128"/>
                <a:ea typeface="メイリオ" pitchFamily="50" charset="-128"/>
                <a:cs typeface="メイリオ" pitchFamily="50" charset="-128"/>
              </a:rPr>
              <a:t>の</a:t>
            </a:r>
            <a:r>
              <a:rPr lang="ja-JP" altLang="en-US" sz="1400" dirty="0" smtClean="0">
                <a:solidFill>
                  <a:schemeClr val="tx1"/>
                </a:solidFill>
                <a:latin typeface="メイリオ" pitchFamily="50" charset="-128"/>
                <a:ea typeface="メイリオ" pitchFamily="50" charset="-128"/>
                <a:cs typeface="メイリオ" pitchFamily="50" charset="-128"/>
              </a:rPr>
              <a:t>定義・・・・・・・・・・・・</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en-US" altLang="ja-JP" sz="1400" dirty="0" smtClean="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５</a:t>
            </a:r>
            <a:endParaRPr lang="en-US" altLang="ja-JP" sz="1400" dirty="0">
              <a:solidFill>
                <a:schemeClr val="tx1"/>
              </a:solidFill>
              <a:latin typeface="メイリオ" pitchFamily="50" charset="-128"/>
              <a:ea typeface="メイリオ" pitchFamily="50" charset="-128"/>
              <a:cs typeface="メイリオ" pitchFamily="50" charset="-128"/>
            </a:endParaRPr>
          </a:p>
          <a:p>
            <a:pPr lvl="0">
              <a:lnSpc>
                <a:spcPct val="200000"/>
              </a:lnSpc>
              <a:tabLst>
                <a:tab pos="6102350" algn="l"/>
                <a:tab pos="19799300" algn="r"/>
              </a:tabLst>
            </a:pPr>
            <a:r>
              <a:rPr lang="ja-JP" altLang="en-US" sz="1400" dirty="0">
                <a:solidFill>
                  <a:schemeClr val="tx1"/>
                </a:solidFill>
                <a:latin typeface="メイリオ" pitchFamily="50" charset="-128"/>
                <a:ea typeface="メイリオ" pitchFamily="50" charset="-128"/>
                <a:cs typeface="メイリオ" pitchFamily="50" charset="-128"/>
              </a:rPr>
              <a:t>  </a:t>
            </a:r>
            <a:r>
              <a:rPr lang="en-US" altLang="ja-JP" sz="1400" dirty="0">
                <a:solidFill>
                  <a:schemeClr val="tx1"/>
                </a:solidFill>
                <a:latin typeface="メイリオ" pitchFamily="50" charset="-128"/>
                <a:ea typeface="メイリオ" pitchFamily="50" charset="-128"/>
                <a:cs typeface="メイリオ" pitchFamily="50" charset="-128"/>
              </a:rPr>
              <a:t>3</a:t>
            </a:r>
            <a:r>
              <a:rPr lang="ja-JP" altLang="en-US" sz="1400" dirty="0" smtClean="0">
                <a:solidFill>
                  <a:schemeClr val="tx1"/>
                </a:solidFill>
                <a:latin typeface="メイリオ" pitchFamily="50" charset="-128"/>
                <a:ea typeface="メイリオ" pitchFamily="50" charset="-128"/>
                <a:cs typeface="メイリオ" pitchFamily="50" charset="-128"/>
              </a:rPr>
              <a:t> 支給額・・・・・・・・・・・・・・・・・・・・・・・・・・・</a:t>
            </a:r>
            <a:r>
              <a:rPr lang="en-US" altLang="ja-JP"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７</a:t>
            </a:r>
            <a:endParaRPr lang="en-US" altLang="ja-JP" sz="1300" dirty="0">
              <a:solidFill>
                <a:schemeClr val="tx1"/>
              </a:solidFill>
              <a:latin typeface="メイリオ" pitchFamily="50" charset="-128"/>
              <a:ea typeface="メイリオ" pitchFamily="50" charset="-128"/>
              <a:cs typeface="メイリオ" pitchFamily="50" charset="-128"/>
            </a:endParaRPr>
          </a:p>
          <a:p>
            <a:pPr lvl="0">
              <a:lnSpc>
                <a:spcPct val="200000"/>
              </a:lnSpc>
              <a:tabLst>
                <a:tab pos="6102350" algn="l"/>
                <a:tab pos="19799300" algn="r"/>
              </a:tabLst>
            </a:pPr>
            <a:r>
              <a:rPr lang="ja-JP" altLang="en-US" sz="1400" dirty="0">
                <a:solidFill>
                  <a:schemeClr val="tx1"/>
                </a:solidFill>
                <a:latin typeface="メイリオ" pitchFamily="50" charset="-128"/>
                <a:ea typeface="メイリオ" pitchFamily="50" charset="-128"/>
                <a:cs typeface="メイリオ" pitchFamily="50" charset="-128"/>
              </a:rPr>
              <a:t>  </a:t>
            </a:r>
            <a:r>
              <a:rPr lang="en-US" altLang="ja-JP" sz="1400" dirty="0">
                <a:solidFill>
                  <a:schemeClr val="tx1"/>
                </a:solidFill>
                <a:latin typeface="メイリオ" pitchFamily="50" charset="-128"/>
                <a:ea typeface="メイリオ" pitchFamily="50" charset="-128"/>
                <a:cs typeface="メイリオ" pitchFamily="50" charset="-128"/>
              </a:rPr>
              <a:t>4</a:t>
            </a:r>
            <a:r>
              <a:rPr lang="ja-JP" altLang="en-US" sz="1400" dirty="0" smtClean="0">
                <a:solidFill>
                  <a:schemeClr val="tx1"/>
                </a:solidFill>
                <a:latin typeface="メイリオ" pitchFamily="50" charset="-128"/>
                <a:ea typeface="メイリオ" pitchFamily="50" charset="-128"/>
                <a:cs typeface="メイリオ" pitchFamily="50" charset="-128"/>
              </a:rPr>
              <a:t> 対象</a:t>
            </a:r>
            <a:r>
              <a:rPr lang="ja-JP" altLang="en-US" sz="1400" dirty="0">
                <a:solidFill>
                  <a:schemeClr val="tx1"/>
                </a:solidFill>
                <a:latin typeface="メイリオ" pitchFamily="50" charset="-128"/>
                <a:ea typeface="メイリオ" pitchFamily="50" charset="-128"/>
                <a:cs typeface="メイリオ" pitchFamily="50" charset="-128"/>
              </a:rPr>
              <a:t>となる</a:t>
            </a:r>
            <a:r>
              <a:rPr lang="ja-JP" altLang="en-US" sz="1400" dirty="0" smtClean="0">
                <a:solidFill>
                  <a:schemeClr val="tx1"/>
                </a:solidFill>
                <a:latin typeface="メイリオ" pitchFamily="50" charset="-128"/>
                <a:ea typeface="メイリオ" pitchFamily="50" charset="-128"/>
                <a:cs typeface="メイリオ" pitchFamily="50" charset="-128"/>
              </a:rPr>
              <a:t>訓練・・・・・・</a:t>
            </a:r>
            <a:r>
              <a:rPr lang="ja-JP" altLang="en-US" sz="145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en-US" altLang="ja-JP"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９</a:t>
            </a:r>
            <a:endParaRPr lang="en-US" altLang="ja-JP" sz="1400" dirty="0">
              <a:solidFill>
                <a:schemeClr val="tx1"/>
              </a:solidFill>
              <a:latin typeface="メイリオ" pitchFamily="50" charset="-128"/>
              <a:ea typeface="メイリオ" pitchFamily="50" charset="-128"/>
              <a:cs typeface="メイリオ" pitchFamily="50" charset="-128"/>
            </a:endParaRPr>
          </a:p>
          <a:p>
            <a:pPr>
              <a:lnSpc>
                <a:spcPct val="200000"/>
              </a:lnSpc>
              <a:tabLst>
                <a:tab pos="6102350" algn="l"/>
                <a:tab pos="19799300" algn="r"/>
              </a:tabLst>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手続き</a:t>
            </a:r>
            <a:r>
              <a:rPr lang="ja-JP" altLang="en-US" sz="1400" dirty="0">
                <a:solidFill>
                  <a:schemeClr val="tx1"/>
                </a:solidFill>
                <a:latin typeface="メイリオ" pitchFamily="50" charset="-128"/>
                <a:ea typeface="メイリオ" pitchFamily="50" charset="-128"/>
                <a:cs typeface="メイリオ" pitchFamily="50" charset="-128"/>
              </a:rPr>
              <a:t>の</a:t>
            </a:r>
            <a:r>
              <a:rPr lang="ja-JP" altLang="en-US" sz="1400" dirty="0" smtClean="0">
                <a:solidFill>
                  <a:schemeClr val="tx1"/>
                </a:solidFill>
                <a:latin typeface="メイリオ" pitchFamily="50" charset="-128"/>
                <a:ea typeface="メイリオ" pitchFamily="50" charset="-128"/>
                <a:cs typeface="メイリオ" pitchFamily="50" charset="-128"/>
              </a:rPr>
              <a:t>流れ</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p>
          <a:p>
            <a:pPr>
              <a:lnSpc>
                <a:spcPct val="200000"/>
              </a:lnSpc>
              <a:tabLst>
                <a:tab pos="6102350"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訓練計画届</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13</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200000"/>
              </a:lnSpc>
              <a:tabLst>
                <a:tab pos="6103938"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となる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p>
          <a:p>
            <a:pPr>
              <a:lnSpc>
                <a:spcPct val="200000"/>
              </a:lnSpc>
              <a:tabLst>
                <a:tab pos="6103938"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となる事業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a:t>
            </a:r>
          </a:p>
          <a:p>
            <a:pPr>
              <a:lnSpc>
                <a:spcPct val="200000"/>
              </a:lnSpc>
              <a:tabLst>
                <a:tab pos="6103938"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支給申請時に必要</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書類・・・・・・・・・・・・・・・・・・・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25</a:t>
            </a:r>
          </a:p>
          <a:p>
            <a:pPr>
              <a:lnSpc>
                <a:spcPct val="200000"/>
              </a:lnSpc>
              <a:tabLst>
                <a:tab pos="6103938" algn="l"/>
                <a:tab pos="19799300" algn="r"/>
              </a:tabLs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27</a:t>
            </a:r>
          </a:p>
          <a:p>
            <a:pPr>
              <a:lnSpc>
                <a:spcPct val="200000"/>
              </a:lnSpc>
              <a:tabLst>
                <a:tab pos="6103938" algn="l"/>
                <a:tab pos="19799300" algn="r"/>
              </a:tabLs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有期契約労働者等のキャリアアップに関するガイドライン</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31</a:t>
            </a:r>
          </a:p>
          <a:p>
            <a:pPr>
              <a:lnSpc>
                <a:spcPct val="200000"/>
              </a:lnSpc>
              <a:tabLst>
                <a:tab pos="6103938" algn="l"/>
                <a:tab pos="19799300" algn="r"/>
              </a:tabLst>
            </a:pP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11</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都道府県労働局一覧 ・・・・・・・・・・・・・・・・・・・・</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33</a:t>
            </a:r>
          </a:p>
        </p:txBody>
      </p:sp>
      <p:sp>
        <p:nvSpPr>
          <p:cNvPr id="26" name="正方形/長方形 25"/>
          <p:cNvSpPr/>
          <p:nvPr/>
        </p:nvSpPr>
        <p:spPr>
          <a:xfrm>
            <a:off x="160944" y="6030615"/>
            <a:ext cx="6879009" cy="3618235"/>
          </a:xfrm>
          <a:prstGeom prst="rect">
            <a:avLst/>
          </a:prstGeom>
          <a:solidFill>
            <a:srgbClr val="E7F9DC"/>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100191" tIns="118336" rIns="100191" bIns="50095" rtlCol="0" anchor="ctr">
            <a:noAutofit/>
          </a:bodyPr>
          <a:lstStyle/>
          <a:p>
            <a:endParaRPr kumimoji="1" lang="en-US" altLang="ja-JP" sz="1600" dirty="0" smtClean="0">
              <a:solidFill>
                <a:schemeClr val="tx1"/>
              </a:solidFill>
              <a:latin typeface="メイリオ" pitchFamily="50" charset="-128"/>
              <a:ea typeface="メイリオ" pitchFamily="50" charset="-128"/>
            </a:endParaRPr>
          </a:p>
          <a:p>
            <a:endParaRPr kumimoji="1" lang="ja-JP" altLang="en-US" dirty="0" smtClean="0">
              <a:solidFill>
                <a:schemeClr val="tx1"/>
              </a:solidFill>
              <a:latin typeface="メイリオ" pitchFamily="50" charset="-128"/>
              <a:ea typeface="メイリオ" pitchFamily="50" charset="-128"/>
            </a:endParaRPr>
          </a:p>
        </p:txBody>
      </p:sp>
      <p:sp>
        <p:nvSpPr>
          <p:cNvPr id="27" name="テキスト ボックス 26"/>
          <p:cNvSpPr txBox="1"/>
          <p:nvPr/>
        </p:nvSpPr>
        <p:spPr>
          <a:xfrm>
            <a:off x="288022" y="6368135"/>
            <a:ext cx="6480720" cy="2954655"/>
          </a:xfrm>
          <a:prstGeom prst="rect">
            <a:avLst/>
          </a:prstGeom>
          <a:noFill/>
          <a:ln w="57150">
            <a:noFill/>
          </a:ln>
        </p:spPr>
        <p:txBody>
          <a:bodyPr wrap="square" rtlCol="0">
            <a:spAutoFit/>
          </a:bodyPr>
          <a:lstStyle/>
          <a:p>
            <a:r>
              <a:rPr lang="ja-JP" altLang="en-US" sz="1000" dirty="0" smtClean="0">
                <a:latin typeface="メイリオ" pitchFamily="50" charset="-128"/>
                <a:ea typeface="メイリオ" pitchFamily="50" charset="-128"/>
              </a:rPr>
              <a:t>　助成金を不正に受給した事業主等だけでなく、不正を行うことを助言等した代理人・社会保険労務士の他、</a:t>
            </a:r>
            <a:r>
              <a:rPr lang="ja-JP" altLang="en-US" sz="1000" b="1" dirty="0" smtClean="0">
                <a:latin typeface="メイリオ" pitchFamily="50" charset="-128"/>
                <a:ea typeface="メイリオ" pitchFamily="50" charset="-128"/>
              </a:rPr>
              <a:t>不正に</a:t>
            </a:r>
            <a:r>
              <a:rPr lang="ja-JP" altLang="en-US" sz="1000" b="1" dirty="0">
                <a:latin typeface="メイリオ" pitchFamily="50" charset="-128"/>
                <a:ea typeface="メイリオ" pitchFamily="50" charset="-128"/>
              </a:rPr>
              <a:t>関与した訓練</a:t>
            </a:r>
            <a:r>
              <a:rPr lang="ja-JP" altLang="en-US" sz="1000" b="1" dirty="0" smtClean="0">
                <a:latin typeface="メイリオ" pitchFamily="50" charset="-128"/>
                <a:ea typeface="メイリオ" pitchFamily="50" charset="-128"/>
              </a:rPr>
              <a:t>実施機関</a:t>
            </a:r>
            <a:r>
              <a:rPr lang="ja-JP" altLang="en-US" sz="1000" dirty="0" smtClean="0">
                <a:latin typeface="メイリオ" pitchFamily="50" charset="-128"/>
                <a:ea typeface="メイリオ" pitchFamily="50" charset="-128"/>
              </a:rPr>
              <a:t>にも、事業主と同等のペナルティが科せられることとなっています。</a:t>
            </a:r>
            <a:endParaRPr lang="en-US" altLang="ja-JP" sz="1000" dirty="0" smtClean="0">
              <a:latin typeface="メイリオ" pitchFamily="50" charset="-128"/>
              <a:ea typeface="メイリオ" pitchFamily="50" charset="-128"/>
            </a:endParaRPr>
          </a:p>
          <a:p>
            <a:pPr>
              <a:spcBef>
                <a:spcPts val="300"/>
              </a:spcBef>
            </a:pPr>
            <a:r>
              <a:rPr lang="ja-JP" altLang="en-US" sz="1000" dirty="0" smtClean="0">
                <a:latin typeface="メイリオ" pitchFamily="50" charset="-128"/>
                <a:ea typeface="メイリオ" pitchFamily="50" charset="-128"/>
              </a:rPr>
              <a:t>　本助成金の支給申請に当たっては、</a:t>
            </a:r>
            <a:r>
              <a:rPr lang="ja-JP" altLang="en-US" sz="1000" b="1" dirty="0" smtClean="0">
                <a:latin typeface="メイリオ" pitchFamily="50" charset="-128"/>
                <a:ea typeface="メイリオ" pitchFamily="50" charset="-128"/>
              </a:rPr>
              <a:t>訓練実施者の方に以下</a:t>
            </a:r>
            <a:r>
              <a:rPr lang="ja-JP" altLang="en-US" sz="1000" b="1" dirty="0">
                <a:latin typeface="メイリオ" pitchFamily="50" charset="-128"/>
                <a:ea typeface="メイリオ" pitchFamily="50" charset="-128"/>
              </a:rPr>
              <a:t>の</a:t>
            </a:r>
            <a:r>
              <a:rPr lang="ja-JP" altLang="en-US" sz="1000" b="1" dirty="0" smtClean="0">
                <a:latin typeface="メイリオ" pitchFamily="50" charset="-128"/>
                <a:ea typeface="メイリオ" pitchFamily="50" charset="-128"/>
              </a:rPr>
              <a:t>事項（雇用保険法施行規則第</a:t>
            </a:r>
            <a:r>
              <a:rPr lang="en-US" altLang="ja-JP" sz="1000" b="1" dirty="0" smtClean="0">
                <a:latin typeface="メイリオ" pitchFamily="50" charset="-128"/>
                <a:ea typeface="メイリオ" pitchFamily="50" charset="-128"/>
              </a:rPr>
              <a:t>140</a:t>
            </a:r>
            <a:r>
              <a:rPr lang="ja-JP" altLang="en-US" sz="1000" b="1" dirty="0" smtClean="0">
                <a:latin typeface="メイリオ" pitchFamily="50" charset="-128"/>
                <a:ea typeface="メイリオ" pitchFamily="50" charset="-128"/>
              </a:rPr>
              <a:t>条の３等に基づく措置）に</a:t>
            </a:r>
            <a:r>
              <a:rPr lang="ja-JP" altLang="en-US" sz="1000" b="1" dirty="0">
                <a:latin typeface="メイリオ" pitchFamily="50" charset="-128"/>
                <a:ea typeface="メイリオ" pitchFamily="50" charset="-128"/>
              </a:rPr>
              <a:t>同意</a:t>
            </a:r>
            <a:r>
              <a:rPr lang="ja-JP" altLang="en-US" sz="1000" b="1" dirty="0" smtClean="0">
                <a:latin typeface="メイリオ" pitchFamily="50" charset="-128"/>
                <a:ea typeface="メイリオ" pitchFamily="50" charset="-128"/>
              </a:rPr>
              <a:t>していただく</a:t>
            </a:r>
            <a:r>
              <a:rPr lang="ja-JP" altLang="en-US" sz="1000" b="1" dirty="0">
                <a:latin typeface="メイリオ" pitchFamily="50" charset="-128"/>
                <a:ea typeface="メイリオ" pitchFamily="50" charset="-128"/>
              </a:rPr>
              <a:t>必要があります</a:t>
            </a:r>
            <a:r>
              <a:rPr lang="ja-JP" altLang="en-US" sz="1000" dirty="0" smtClean="0">
                <a:latin typeface="メイリオ" pitchFamily="50" charset="-128"/>
                <a:ea typeface="メイリオ" pitchFamily="50" charset="-128"/>
              </a:rPr>
              <a:t>。</a:t>
            </a:r>
            <a:endParaRPr lang="en-US" altLang="ja-JP" sz="1000" dirty="0" smtClean="0">
              <a:latin typeface="メイリオ" pitchFamily="50" charset="-128"/>
              <a:ea typeface="メイリオ" pitchFamily="50" charset="-128"/>
            </a:endParaRPr>
          </a:p>
          <a:p>
            <a:pPr>
              <a:spcBef>
                <a:spcPts val="300"/>
              </a:spcBef>
            </a:pPr>
            <a:r>
              <a:rPr lang="ja-JP" altLang="en-US" sz="1000" dirty="0" smtClean="0">
                <a:latin typeface="メイリオ" pitchFamily="50" charset="-128"/>
                <a:ea typeface="メイリオ" pitchFamily="50" charset="-128"/>
              </a:rPr>
              <a:t>　人材開発支援助成金（特別育成訓練コース）では、事業外訓練を実施する訓練実施者</a:t>
            </a:r>
            <a:r>
              <a:rPr lang="en-US" altLang="ja-JP" sz="1000" dirty="0" smtClean="0">
                <a:latin typeface="メイリオ" pitchFamily="50" charset="-128"/>
                <a:ea typeface="メイリオ" pitchFamily="50" charset="-128"/>
              </a:rPr>
              <a:t>(</a:t>
            </a:r>
            <a:r>
              <a:rPr lang="ja-JP" altLang="en-US" sz="1000" dirty="0" smtClean="0">
                <a:latin typeface="メイリオ" pitchFamily="50" charset="-128"/>
                <a:ea typeface="メイリオ" pitchFamily="50" charset="-128"/>
              </a:rPr>
              <a:t>訓練機関</a:t>
            </a:r>
            <a:r>
              <a:rPr lang="en-US" altLang="ja-JP" sz="1000" dirty="0" smtClean="0">
                <a:latin typeface="メイリオ" pitchFamily="50" charset="-128"/>
                <a:ea typeface="メイリオ" pitchFamily="50" charset="-128"/>
              </a:rPr>
              <a:t>)</a:t>
            </a:r>
            <a:r>
              <a:rPr lang="ja-JP" altLang="en-US" sz="1000" dirty="0" smtClean="0">
                <a:latin typeface="メイリオ" pitchFamily="50" charset="-128"/>
                <a:ea typeface="メイリオ" pitchFamily="50" charset="-128"/>
              </a:rPr>
              <a:t>に、</a:t>
            </a:r>
            <a:r>
              <a:rPr lang="ja-JP" altLang="en-US" sz="1000" u="sng" dirty="0" smtClean="0">
                <a:latin typeface="メイリオ" pitchFamily="50" charset="-128"/>
                <a:ea typeface="メイリオ" pitchFamily="50" charset="-128"/>
              </a:rPr>
              <a:t>支給申請承諾書（訓練実施者）</a:t>
            </a:r>
            <a:r>
              <a:rPr lang="en-US" altLang="ja-JP" sz="1000" u="sng" dirty="0" smtClean="0">
                <a:latin typeface="メイリオ" pitchFamily="50" charset="-128"/>
                <a:ea typeface="メイリオ" pitchFamily="50" charset="-128"/>
              </a:rPr>
              <a:t>(</a:t>
            </a:r>
            <a:r>
              <a:rPr lang="ja-JP" altLang="en-US" sz="1000" u="sng" dirty="0" smtClean="0">
                <a:latin typeface="メイリオ" pitchFamily="50" charset="-128"/>
                <a:ea typeface="メイリオ" pitchFamily="50" charset="-128"/>
              </a:rPr>
              <a:t>様式第５号（別添様式７）</a:t>
            </a:r>
            <a:r>
              <a:rPr lang="en-US" altLang="ja-JP" sz="1000" u="sng" dirty="0" smtClean="0">
                <a:latin typeface="メイリオ" pitchFamily="50" charset="-128"/>
                <a:ea typeface="メイリオ" pitchFamily="50" charset="-128"/>
              </a:rPr>
              <a:t>)</a:t>
            </a:r>
            <a:r>
              <a:rPr lang="ja-JP" altLang="en-US" sz="1000" u="sng" dirty="0" smtClean="0">
                <a:latin typeface="メイリオ" pitchFamily="50" charset="-128"/>
                <a:ea typeface="メイリオ" pitchFamily="50" charset="-128"/>
              </a:rPr>
              <a:t>の記入を依頼し、</a:t>
            </a:r>
            <a:r>
              <a:rPr lang="ja-JP" altLang="en-US" sz="1000" b="1" u="sng" dirty="0" smtClean="0">
                <a:latin typeface="メイリオ" pitchFamily="50" charset="-128"/>
                <a:ea typeface="メイリオ" pitchFamily="50" charset="-128"/>
              </a:rPr>
              <a:t>支給申請時に提出</a:t>
            </a:r>
            <a:r>
              <a:rPr lang="ja-JP" altLang="en-US" sz="1000" u="sng" dirty="0" smtClean="0">
                <a:latin typeface="メイリオ" pitchFamily="50" charset="-128"/>
                <a:ea typeface="メイリオ" pitchFamily="50" charset="-128"/>
              </a:rPr>
              <a:t>してください</a:t>
            </a:r>
            <a:r>
              <a:rPr lang="ja-JP" altLang="en-US" sz="1000" dirty="0" smtClean="0">
                <a:latin typeface="メイリオ" pitchFamily="50" charset="-128"/>
                <a:ea typeface="メイリオ" pitchFamily="50" charset="-128"/>
              </a:rPr>
              <a:t>。</a:t>
            </a:r>
            <a:endParaRPr lang="en-US" altLang="ja-JP" sz="1000" dirty="0">
              <a:latin typeface="メイリオ" pitchFamily="50" charset="-128"/>
              <a:ea typeface="メイリオ" pitchFamily="50" charset="-128"/>
            </a:endParaRPr>
          </a:p>
          <a:p>
            <a:pPr>
              <a:spcBef>
                <a:spcPts val="1200"/>
              </a:spcBef>
            </a:pPr>
            <a:r>
              <a:rPr lang="ja-JP" altLang="en-US" sz="1100" dirty="0" smtClean="0">
                <a:latin typeface="メイリオ" pitchFamily="50" charset="-128"/>
                <a:ea typeface="メイリオ" pitchFamily="50" charset="-128"/>
              </a:rPr>
              <a:t>☑ 支給</a:t>
            </a:r>
            <a:r>
              <a:rPr lang="ja-JP" altLang="en-US" sz="1100" dirty="0">
                <a:latin typeface="メイリオ" pitchFamily="50" charset="-128"/>
                <a:ea typeface="メイリオ" pitchFamily="50" charset="-128"/>
              </a:rPr>
              <a:t>のための審査に必要な事項の</a:t>
            </a:r>
            <a:r>
              <a:rPr lang="ja-JP" altLang="en-US" sz="1100" dirty="0" smtClean="0">
                <a:latin typeface="メイリオ" pitchFamily="50" charset="-128"/>
                <a:ea typeface="メイリオ" pitchFamily="50" charset="-128"/>
              </a:rPr>
              <a:t>確認</a:t>
            </a:r>
            <a:r>
              <a:rPr lang="en-US" altLang="ja-JP" sz="800" dirty="0" smtClean="0">
                <a:latin typeface="メイリオ" pitchFamily="50" charset="-128"/>
                <a:ea typeface="メイリオ" pitchFamily="50" charset="-128"/>
              </a:rPr>
              <a:t>(※</a:t>
            </a:r>
            <a:r>
              <a:rPr lang="en-US" altLang="ja-JP" sz="800" dirty="0">
                <a:latin typeface="メイリオ" pitchFamily="50" charset="-128"/>
                <a:ea typeface="メイリオ" pitchFamily="50" charset="-128"/>
              </a:rPr>
              <a:t>)</a:t>
            </a:r>
            <a:r>
              <a:rPr lang="ja-JP" altLang="en-US" sz="1100" dirty="0" smtClean="0">
                <a:latin typeface="メイリオ" pitchFamily="50" charset="-128"/>
                <a:ea typeface="メイリオ" pitchFamily="50" charset="-128"/>
              </a:rPr>
              <a:t>に</a:t>
            </a:r>
            <a:r>
              <a:rPr lang="ja-JP" altLang="en-US" sz="1100" dirty="0">
                <a:latin typeface="メイリオ" pitchFamily="50" charset="-128"/>
                <a:ea typeface="メイリオ" pitchFamily="50" charset="-128"/>
              </a:rPr>
              <a:t>協力すること</a:t>
            </a:r>
            <a:endParaRPr lang="en-US" altLang="ja-JP" sz="1100" dirty="0">
              <a:latin typeface="メイリオ" pitchFamily="50" charset="-128"/>
              <a:ea typeface="メイリオ" pitchFamily="50" charset="-128"/>
            </a:endParaRPr>
          </a:p>
          <a:p>
            <a:r>
              <a:rPr lang="ja-JP" altLang="en-US" sz="1200" dirty="0">
                <a:latin typeface="メイリオ" pitchFamily="50" charset="-128"/>
                <a:ea typeface="メイリオ" pitchFamily="50" charset="-128"/>
              </a:rPr>
              <a:t>　</a:t>
            </a:r>
            <a:r>
              <a:rPr lang="en-US" altLang="ja-JP" sz="850" dirty="0" smtClean="0">
                <a:latin typeface="メイリオ" pitchFamily="50" charset="-128"/>
                <a:ea typeface="メイリオ" pitchFamily="50" charset="-128"/>
              </a:rPr>
              <a:t>※</a:t>
            </a:r>
            <a:r>
              <a:rPr lang="ja-JP" altLang="en-US" sz="850" dirty="0">
                <a:latin typeface="メイリオ" pitchFamily="50" charset="-128"/>
                <a:ea typeface="メイリオ" pitchFamily="50" charset="-128"/>
              </a:rPr>
              <a:t> </a:t>
            </a:r>
            <a:r>
              <a:rPr lang="ja-JP" altLang="en-US" sz="850" dirty="0" smtClean="0">
                <a:latin typeface="メイリオ" pitchFamily="50" charset="-128"/>
                <a:ea typeface="メイリオ" pitchFamily="50" charset="-128"/>
              </a:rPr>
              <a:t>例えば虚偽</a:t>
            </a:r>
            <a:r>
              <a:rPr lang="ja-JP" altLang="en-US" sz="850" dirty="0">
                <a:latin typeface="メイリオ" pitchFamily="50" charset="-128"/>
                <a:ea typeface="メイリオ" pitchFamily="50" charset="-128"/>
              </a:rPr>
              <a:t>の訓練受講証明書の発行など、不正受給に</a:t>
            </a:r>
            <a:r>
              <a:rPr lang="ja-JP" altLang="en-US" sz="850" dirty="0" smtClean="0">
                <a:latin typeface="メイリオ" pitchFamily="50" charset="-128"/>
                <a:ea typeface="メイリオ" pitchFamily="50" charset="-128"/>
              </a:rPr>
              <a:t>関与した疑いが</a:t>
            </a:r>
            <a:r>
              <a:rPr lang="ja-JP" altLang="en-US" sz="850" dirty="0">
                <a:latin typeface="メイリオ" pitchFamily="50" charset="-128"/>
                <a:ea typeface="メイリオ" pitchFamily="50" charset="-128"/>
              </a:rPr>
              <a:t>ある場合の訓練実施者への</a:t>
            </a:r>
            <a:r>
              <a:rPr lang="ja-JP" altLang="en-US" sz="850" dirty="0" smtClean="0">
                <a:latin typeface="メイリオ" pitchFamily="50" charset="-128"/>
                <a:ea typeface="メイリオ" pitchFamily="50" charset="-128"/>
              </a:rPr>
              <a:t>立ち入り等を含む。</a:t>
            </a:r>
            <a:endParaRPr lang="en-US" altLang="ja-JP" sz="850" dirty="0">
              <a:latin typeface="メイリオ" pitchFamily="50" charset="-128"/>
              <a:ea typeface="メイリオ" pitchFamily="50" charset="-128"/>
            </a:endParaRPr>
          </a:p>
          <a:p>
            <a:endParaRPr lang="en-US" altLang="ja-JP" sz="1100" dirty="0">
              <a:latin typeface="メイリオ" pitchFamily="50" charset="-128"/>
              <a:ea typeface="メイリオ" pitchFamily="50" charset="-128"/>
            </a:endParaRPr>
          </a:p>
          <a:p>
            <a:r>
              <a:rPr lang="ja-JP" altLang="en-US" sz="1100" dirty="0" smtClean="0">
                <a:latin typeface="メイリオ" pitchFamily="50" charset="-128"/>
                <a:ea typeface="メイリオ" pitchFamily="50" charset="-128"/>
              </a:rPr>
              <a:t>☑ もし、訓練実施者が申請事業主の</a:t>
            </a:r>
            <a:r>
              <a:rPr lang="ja-JP" altLang="en-US" sz="1100" u="sng" dirty="0" smtClean="0">
                <a:latin typeface="メイリオ" pitchFamily="50" charset="-128"/>
                <a:ea typeface="メイリオ" pitchFamily="50" charset="-128"/>
              </a:rPr>
              <a:t>不正</a:t>
            </a:r>
            <a:r>
              <a:rPr lang="ja-JP" altLang="en-US" sz="1100" u="sng" dirty="0">
                <a:latin typeface="メイリオ" pitchFamily="50" charset="-128"/>
                <a:ea typeface="メイリオ" pitchFamily="50" charset="-128"/>
              </a:rPr>
              <a:t>受給に関与していた場合</a:t>
            </a:r>
            <a:r>
              <a:rPr lang="ja-JP" altLang="en-US" sz="1100" dirty="0">
                <a:latin typeface="メイリオ" pitchFamily="50" charset="-128"/>
                <a:ea typeface="メイリオ" pitchFamily="50" charset="-128"/>
              </a:rPr>
              <a:t>は、</a:t>
            </a:r>
            <a:endParaRPr lang="en-US" altLang="ja-JP" sz="1100" dirty="0">
              <a:latin typeface="メイリオ" pitchFamily="50" charset="-128"/>
              <a:ea typeface="メイリオ" pitchFamily="50" charset="-128"/>
            </a:endParaRPr>
          </a:p>
          <a:p>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① 申請</a:t>
            </a:r>
            <a:r>
              <a:rPr lang="ja-JP" altLang="en-US" sz="1100" dirty="0">
                <a:latin typeface="メイリオ" pitchFamily="50" charset="-128"/>
                <a:ea typeface="メイリオ" pitchFamily="50" charset="-128"/>
              </a:rPr>
              <a:t>事業主が負担すべき一切の債務について、申請事業主</a:t>
            </a:r>
            <a:r>
              <a:rPr lang="ja-JP" altLang="en-US" sz="1100" dirty="0" smtClean="0">
                <a:latin typeface="メイリオ" pitchFamily="50" charset="-128"/>
                <a:ea typeface="メイリオ" pitchFamily="50" charset="-128"/>
              </a:rPr>
              <a:t>と連帯し</a:t>
            </a:r>
            <a:r>
              <a:rPr lang="ja-JP" altLang="en-US" sz="1100" dirty="0">
                <a:latin typeface="メイリオ" pitchFamily="50" charset="-128"/>
                <a:ea typeface="メイリオ" pitchFamily="50" charset="-128"/>
              </a:rPr>
              <a:t>、</a:t>
            </a:r>
            <a:r>
              <a:rPr lang="ja-JP" altLang="en-US" sz="1100" dirty="0" smtClean="0">
                <a:latin typeface="メイリオ" pitchFamily="50" charset="-128"/>
                <a:ea typeface="メイリオ" pitchFamily="50" charset="-128"/>
              </a:rPr>
              <a:t>請求が</a:t>
            </a:r>
            <a:r>
              <a:rPr lang="ja-JP" altLang="en-US" sz="1100" dirty="0">
                <a:latin typeface="メイリオ" pitchFamily="50" charset="-128"/>
                <a:ea typeface="メイリオ" pitchFamily="50" charset="-128"/>
              </a:rPr>
              <a:t>あった場合</a:t>
            </a:r>
            <a:r>
              <a:rPr lang="ja-JP" altLang="en-US" sz="1100" dirty="0" smtClean="0">
                <a:latin typeface="メイリオ" pitchFamily="50" charset="-128"/>
                <a:ea typeface="メイリオ" pitchFamily="50" charset="-128"/>
              </a:rPr>
              <a:t>、</a:t>
            </a:r>
            <a:endParaRPr lang="en-US" altLang="ja-JP" sz="1100" dirty="0" smtClean="0">
              <a:latin typeface="メイリオ" pitchFamily="50" charset="-128"/>
              <a:ea typeface="メイリオ" pitchFamily="50" charset="-128"/>
            </a:endParaRPr>
          </a:p>
          <a:p>
            <a:r>
              <a:rPr lang="ja-JP" altLang="en-US" sz="1100" dirty="0" smtClean="0">
                <a:latin typeface="メイリオ" pitchFamily="50" charset="-128"/>
                <a:ea typeface="メイリオ" pitchFamily="50" charset="-128"/>
              </a:rPr>
              <a:t>　　直ちに請求金</a:t>
            </a:r>
            <a:r>
              <a:rPr lang="ja-JP" altLang="en-US" sz="1100" dirty="0">
                <a:latin typeface="メイリオ" pitchFamily="50" charset="-128"/>
                <a:ea typeface="メイリオ" pitchFamily="50" charset="-128"/>
              </a:rPr>
              <a:t>を弁済すべき</a:t>
            </a:r>
            <a:r>
              <a:rPr lang="ja-JP" altLang="en-US" sz="1100" dirty="0" smtClean="0">
                <a:latin typeface="メイリオ" pitchFamily="50" charset="-128"/>
                <a:ea typeface="メイリオ" pitchFamily="50" charset="-128"/>
              </a:rPr>
              <a:t>義務を</a:t>
            </a:r>
            <a:r>
              <a:rPr lang="ja-JP" altLang="en-US" sz="1100" dirty="0">
                <a:latin typeface="メイリオ" pitchFamily="50" charset="-128"/>
                <a:ea typeface="メイリオ" pitchFamily="50" charset="-128"/>
              </a:rPr>
              <a:t>負う</a:t>
            </a:r>
            <a:r>
              <a:rPr lang="ja-JP" altLang="en-US" sz="1100" dirty="0" smtClean="0">
                <a:latin typeface="メイリオ" pitchFamily="50" charset="-128"/>
                <a:ea typeface="メイリオ" pitchFamily="50" charset="-128"/>
              </a:rPr>
              <a:t>こと</a:t>
            </a:r>
            <a:endParaRPr lang="en-US" altLang="ja-JP" sz="1100" dirty="0">
              <a:latin typeface="メイリオ" pitchFamily="50" charset="-128"/>
              <a:ea typeface="メイリオ" pitchFamily="50" charset="-128"/>
            </a:endParaRPr>
          </a:p>
          <a:p>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② 訓練</a:t>
            </a:r>
            <a:r>
              <a:rPr lang="ja-JP" altLang="en-US" sz="1100" dirty="0">
                <a:latin typeface="メイリオ" pitchFamily="50" charset="-128"/>
                <a:ea typeface="メイリオ" pitchFamily="50" charset="-128"/>
              </a:rPr>
              <a:t>実施者</a:t>
            </a:r>
            <a:r>
              <a:rPr lang="ja-JP" altLang="en-US" sz="1100" dirty="0" smtClean="0">
                <a:latin typeface="メイリオ" pitchFamily="50" charset="-128"/>
                <a:ea typeface="メイリオ" pitchFamily="50" charset="-128"/>
              </a:rPr>
              <a:t>（または</a:t>
            </a:r>
            <a:r>
              <a:rPr lang="ja-JP" altLang="en-US" sz="1100" dirty="0">
                <a:latin typeface="メイリオ" pitchFamily="50" charset="-128"/>
                <a:ea typeface="メイリオ" pitchFamily="50" charset="-128"/>
              </a:rPr>
              <a:t>法人）</a:t>
            </a:r>
            <a:r>
              <a:rPr lang="ja-JP" altLang="en-US" sz="1100" dirty="0" smtClean="0">
                <a:latin typeface="メイリオ" pitchFamily="50" charset="-128"/>
                <a:ea typeface="メイリオ" pitchFamily="50" charset="-128"/>
              </a:rPr>
              <a:t>名などが</a:t>
            </a:r>
            <a:r>
              <a:rPr lang="ja-JP" altLang="en-US" sz="1100" dirty="0">
                <a:latin typeface="メイリオ" pitchFamily="50" charset="-128"/>
                <a:ea typeface="メイリオ" pitchFamily="50" charset="-128"/>
              </a:rPr>
              <a:t>公表されること</a:t>
            </a:r>
            <a:endParaRPr lang="en-US" altLang="ja-JP" sz="1100" dirty="0">
              <a:latin typeface="メイリオ" pitchFamily="50" charset="-128"/>
              <a:ea typeface="メイリオ" pitchFamily="50" charset="-128"/>
            </a:endParaRPr>
          </a:p>
          <a:p>
            <a:pPr marL="266700" indent="-266700"/>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③ 不支給</a:t>
            </a:r>
            <a:r>
              <a:rPr lang="ja-JP" altLang="en-US" sz="1100" dirty="0">
                <a:latin typeface="メイリオ" pitchFamily="50" charset="-128"/>
                <a:ea typeface="メイリオ" pitchFamily="50" charset="-128"/>
              </a:rPr>
              <a:t>とした</a:t>
            </a:r>
            <a:r>
              <a:rPr lang="ja-JP" altLang="en-US" sz="1100" dirty="0" smtClean="0">
                <a:latin typeface="メイリオ" pitchFamily="50" charset="-128"/>
                <a:ea typeface="メイリオ" pitchFamily="50" charset="-128"/>
              </a:rPr>
              <a:t>日または</a:t>
            </a:r>
            <a:r>
              <a:rPr lang="ja-JP" altLang="en-US" sz="1100" dirty="0">
                <a:latin typeface="メイリオ" pitchFamily="50" charset="-128"/>
                <a:ea typeface="メイリオ" pitchFamily="50" charset="-128"/>
              </a:rPr>
              <a:t>支給を取り消した日から</a:t>
            </a:r>
            <a:r>
              <a:rPr lang="en-US" altLang="ja-JP" sz="1100" dirty="0">
                <a:latin typeface="メイリオ" pitchFamily="50" charset="-128"/>
                <a:ea typeface="メイリオ" pitchFamily="50" charset="-128"/>
              </a:rPr>
              <a:t>5</a:t>
            </a:r>
            <a:r>
              <a:rPr lang="ja-JP" altLang="en-US" sz="1100" dirty="0">
                <a:latin typeface="メイリオ" pitchFamily="50" charset="-128"/>
                <a:ea typeface="メイリオ" pitchFamily="50" charset="-128"/>
              </a:rPr>
              <a:t>年間</a:t>
            </a:r>
            <a:r>
              <a:rPr lang="ja-JP" altLang="en-US" sz="900" dirty="0">
                <a:latin typeface="メイリオ" pitchFamily="50" charset="-128"/>
                <a:ea typeface="メイリオ" pitchFamily="50" charset="-128"/>
              </a:rPr>
              <a:t>（</a:t>
            </a:r>
            <a:r>
              <a:rPr lang="ja-JP" altLang="en-US" sz="900" dirty="0" smtClean="0">
                <a:latin typeface="メイリオ" pitchFamily="50" charset="-128"/>
                <a:ea typeface="メイリオ" pitchFamily="50" charset="-128"/>
              </a:rPr>
              <a:t>取り消した</a:t>
            </a:r>
            <a:r>
              <a:rPr lang="ja-JP" altLang="en-US" sz="900" dirty="0">
                <a:latin typeface="メイリオ" pitchFamily="50" charset="-128"/>
                <a:ea typeface="メイリオ" pitchFamily="50" charset="-128"/>
              </a:rPr>
              <a:t>日から</a:t>
            </a:r>
            <a:r>
              <a:rPr lang="en-US" altLang="ja-JP" sz="900" dirty="0">
                <a:latin typeface="メイリオ" pitchFamily="50" charset="-128"/>
                <a:ea typeface="メイリオ" pitchFamily="50" charset="-128"/>
              </a:rPr>
              <a:t>5</a:t>
            </a:r>
            <a:r>
              <a:rPr lang="ja-JP" altLang="en-US" sz="900" dirty="0" smtClean="0">
                <a:latin typeface="メイリオ" pitchFamily="50" charset="-128"/>
                <a:ea typeface="メイリオ" pitchFamily="50" charset="-128"/>
              </a:rPr>
              <a:t>年経過</a:t>
            </a:r>
            <a:r>
              <a:rPr lang="ja-JP" altLang="en-US" sz="900" dirty="0">
                <a:latin typeface="メイリオ" pitchFamily="50" charset="-128"/>
                <a:ea typeface="メイリオ" pitchFamily="50" charset="-128"/>
              </a:rPr>
              <a:t>した</a:t>
            </a:r>
            <a:r>
              <a:rPr lang="ja-JP" altLang="en-US" sz="900" dirty="0" smtClean="0">
                <a:latin typeface="メイリオ" pitchFamily="50" charset="-128"/>
                <a:ea typeface="メイリオ" pitchFamily="50" charset="-128"/>
              </a:rPr>
              <a:t>場合であっても、請求</a:t>
            </a:r>
            <a:r>
              <a:rPr lang="ja-JP" altLang="en-US" sz="900" dirty="0">
                <a:latin typeface="メイリオ" pitchFamily="50" charset="-128"/>
                <a:ea typeface="メイリオ" pitchFamily="50" charset="-128"/>
              </a:rPr>
              <a:t>金が納付されて</a:t>
            </a:r>
            <a:r>
              <a:rPr lang="ja-JP" altLang="en-US" sz="900" dirty="0" smtClean="0">
                <a:latin typeface="メイリオ" pitchFamily="50" charset="-128"/>
                <a:ea typeface="メイリオ" pitchFamily="50" charset="-128"/>
              </a:rPr>
              <a:t>いない</a:t>
            </a:r>
            <a:r>
              <a:rPr lang="ja-JP" altLang="en-US" sz="900" dirty="0">
                <a:latin typeface="メイリオ" pitchFamily="50" charset="-128"/>
                <a:ea typeface="メイリオ" pitchFamily="50" charset="-128"/>
              </a:rPr>
              <a:t>場合は、時効が</a:t>
            </a:r>
            <a:r>
              <a:rPr lang="ja-JP" altLang="en-US" sz="900" dirty="0" smtClean="0">
                <a:latin typeface="メイリオ" pitchFamily="50" charset="-128"/>
                <a:ea typeface="メイリオ" pitchFamily="50" charset="-128"/>
              </a:rPr>
              <a:t>完成して</a:t>
            </a:r>
            <a:r>
              <a:rPr lang="ja-JP" altLang="en-US" sz="900" dirty="0">
                <a:latin typeface="メイリオ" pitchFamily="50" charset="-128"/>
                <a:ea typeface="メイリオ" pitchFamily="50" charset="-128"/>
              </a:rPr>
              <a:t>いる場合を除き、</a:t>
            </a:r>
            <a:r>
              <a:rPr lang="ja-JP" altLang="en-US" sz="900" dirty="0" smtClean="0">
                <a:latin typeface="メイリオ" pitchFamily="50" charset="-128"/>
                <a:ea typeface="メイリオ" pitchFamily="50" charset="-128"/>
              </a:rPr>
              <a:t>納付日</a:t>
            </a:r>
            <a:r>
              <a:rPr lang="ja-JP" altLang="en-US" sz="900" dirty="0">
                <a:latin typeface="メイリオ" pitchFamily="50" charset="-128"/>
                <a:ea typeface="メイリオ" pitchFamily="50" charset="-128"/>
              </a:rPr>
              <a:t>まで</a:t>
            </a:r>
            <a:r>
              <a:rPr lang="ja-JP" altLang="en-US" sz="900" dirty="0" smtClean="0">
                <a:latin typeface="メイリオ" pitchFamily="50" charset="-128"/>
                <a:ea typeface="メイリオ" pitchFamily="50" charset="-128"/>
              </a:rPr>
              <a:t>）</a:t>
            </a:r>
            <a:r>
              <a:rPr lang="ja-JP" altLang="en-US" sz="1100" dirty="0" smtClean="0">
                <a:latin typeface="メイリオ" pitchFamily="50" charset="-128"/>
                <a:ea typeface="メイリオ" pitchFamily="50" charset="-128"/>
              </a:rPr>
              <a:t>は、不正受給</a:t>
            </a:r>
            <a:r>
              <a:rPr lang="ja-JP" altLang="en-US" sz="1100" dirty="0">
                <a:latin typeface="メイリオ" pitchFamily="50" charset="-128"/>
                <a:ea typeface="メイリオ" pitchFamily="50" charset="-128"/>
              </a:rPr>
              <a:t>に</a:t>
            </a:r>
            <a:r>
              <a:rPr lang="ja-JP" altLang="en-US" sz="1100" dirty="0" smtClean="0">
                <a:latin typeface="メイリオ" pitchFamily="50" charset="-128"/>
                <a:ea typeface="メイリオ" pitchFamily="50" charset="-128"/>
              </a:rPr>
              <a:t>関与した　　訓練</a:t>
            </a:r>
            <a:r>
              <a:rPr lang="ja-JP" altLang="en-US" sz="1100" dirty="0">
                <a:latin typeface="メイリオ" pitchFamily="50" charset="-128"/>
                <a:ea typeface="メイリオ" pitchFamily="50" charset="-128"/>
              </a:rPr>
              <a:t>実施者</a:t>
            </a:r>
            <a:r>
              <a:rPr lang="ja-JP" altLang="en-US" sz="1100" dirty="0" smtClean="0">
                <a:latin typeface="メイリオ" pitchFamily="50" charset="-128"/>
                <a:ea typeface="メイリオ" pitchFamily="50" charset="-128"/>
              </a:rPr>
              <a:t>が行う</a:t>
            </a:r>
            <a:r>
              <a:rPr lang="ja-JP" altLang="en-US" sz="1100" dirty="0">
                <a:latin typeface="メイリオ" pitchFamily="50" charset="-128"/>
                <a:ea typeface="メイリオ" pitchFamily="50" charset="-128"/>
              </a:rPr>
              <a:t>訓練については、</a:t>
            </a:r>
            <a:r>
              <a:rPr lang="ja-JP" altLang="en-US" sz="1100" dirty="0" smtClean="0">
                <a:latin typeface="メイリオ" pitchFamily="50" charset="-128"/>
                <a:ea typeface="メイリオ" pitchFamily="50" charset="-128"/>
              </a:rPr>
              <a:t>助成金の支給対象と</a:t>
            </a:r>
            <a:r>
              <a:rPr lang="ja-JP" altLang="en-US" sz="1100" dirty="0">
                <a:latin typeface="メイリオ" pitchFamily="50" charset="-128"/>
                <a:ea typeface="メイリオ" pitchFamily="50" charset="-128"/>
              </a:rPr>
              <a:t>ならない</a:t>
            </a:r>
            <a:r>
              <a:rPr lang="ja-JP" altLang="en-US" sz="1100" dirty="0" smtClean="0">
                <a:latin typeface="メイリオ" pitchFamily="50" charset="-128"/>
                <a:ea typeface="メイリオ" pitchFamily="50" charset="-128"/>
              </a:rPr>
              <a:t>こと　</a:t>
            </a:r>
            <a:endParaRPr lang="en-US" altLang="ja-JP" sz="1100" dirty="0">
              <a:latin typeface="メイリオ" pitchFamily="50" charset="-128"/>
              <a:ea typeface="メイリオ" pitchFamily="50" charset="-128"/>
            </a:endParaRPr>
          </a:p>
        </p:txBody>
      </p:sp>
      <p:sp>
        <p:nvSpPr>
          <p:cNvPr id="28" name="正方形/長方形 27"/>
          <p:cNvSpPr/>
          <p:nvPr/>
        </p:nvSpPr>
        <p:spPr>
          <a:xfrm>
            <a:off x="291234" y="9224730"/>
            <a:ext cx="6694178" cy="400110"/>
          </a:xfrm>
          <a:prstGeom prst="rect">
            <a:avLst/>
          </a:prstGeom>
        </p:spPr>
        <p:txBody>
          <a:bodyPr wrap="square">
            <a:spAutoFit/>
          </a:bodyPr>
          <a:lstStyle/>
          <a:p>
            <a:pPr marL="185738" lvl="0" indent="-185738"/>
            <a:r>
              <a:rPr lang="en-US" altLang="ja-JP" sz="1000" dirty="0" smtClean="0">
                <a:solidFill>
                  <a:srgbClr val="FF0000"/>
                </a:solidFill>
                <a:latin typeface="メイリオ" pitchFamily="50" charset="-128"/>
                <a:ea typeface="メイリオ" pitchFamily="50" charset="-128"/>
              </a:rPr>
              <a:t>※ </a:t>
            </a:r>
            <a:r>
              <a:rPr lang="ja-JP" altLang="en-US" sz="1000" dirty="0" smtClean="0">
                <a:solidFill>
                  <a:srgbClr val="FF0000"/>
                </a:solidFill>
                <a:latin typeface="メイリオ" pitchFamily="50" charset="-128"/>
                <a:ea typeface="メイリオ" pitchFamily="50" charset="-128"/>
              </a:rPr>
              <a:t>③の措置により、活用予定の訓練実施者が他の申請事業主の不正受給に関与したことが訓練計画の提出日以前</a:t>
            </a:r>
            <a:r>
              <a:rPr lang="en-US" altLang="ja-JP" sz="1000" dirty="0" smtClean="0">
                <a:solidFill>
                  <a:srgbClr val="FF0000"/>
                </a:solidFill>
                <a:latin typeface="メイリオ" pitchFamily="50" charset="-128"/>
                <a:ea typeface="メイリオ" pitchFamily="50" charset="-128"/>
              </a:rPr>
              <a:t>(</a:t>
            </a:r>
            <a:r>
              <a:rPr lang="ja-JP" altLang="en-US" sz="1000" dirty="0" smtClean="0">
                <a:solidFill>
                  <a:srgbClr val="FF0000"/>
                </a:solidFill>
                <a:latin typeface="メイリオ" pitchFamily="50" charset="-128"/>
                <a:ea typeface="メイリオ" pitchFamily="50" charset="-128"/>
              </a:rPr>
              <a:t>当日含む</a:t>
            </a:r>
            <a:r>
              <a:rPr lang="en-US" altLang="ja-JP" sz="1000" dirty="0" smtClean="0">
                <a:solidFill>
                  <a:srgbClr val="FF0000"/>
                </a:solidFill>
                <a:latin typeface="メイリオ" pitchFamily="50" charset="-128"/>
                <a:ea typeface="メイリオ" pitchFamily="50" charset="-128"/>
              </a:rPr>
              <a:t>)</a:t>
            </a:r>
            <a:r>
              <a:rPr lang="ja-JP" altLang="en-US" sz="1000" dirty="0" smtClean="0">
                <a:solidFill>
                  <a:srgbClr val="FF0000"/>
                </a:solidFill>
                <a:latin typeface="メイリオ" pitchFamily="50" charset="-128"/>
                <a:ea typeface="メイリオ" pitchFamily="50" charset="-128"/>
              </a:rPr>
              <a:t>に明らかになった場合、当該訓練については助成金の支給対象となりません。</a:t>
            </a:r>
            <a:endParaRPr lang="en-US" altLang="ja-JP" sz="1000" dirty="0">
              <a:solidFill>
                <a:srgbClr val="FF0000"/>
              </a:solidFill>
              <a:latin typeface="メイリオ" pitchFamily="50" charset="-128"/>
              <a:ea typeface="メイリオ" pitchFamily="50" charset="-128"/>
            </a:endParaRPr>
          </a:p>
        </p:txBody>
      </p:sp>
      <p:sp>
        <p:nvSpPr>
          <p:cNvPr id="29" name="正方形/長方形 28"/>
          <p:cNvSpPr/>
          <p:nvPr/>
        </p:nvSpPr>
        <p:spPr>
          <a:xfrm>
            <a:off x="14228" y="6095118"/>
            <a:ext cx="7028308" cy="338554"/>
          </a:xfrm>
          <a:prstGeom prst="rect">
            <a:avLst/>
          </a:prstGeom>
        </p:spPr>
        <p:txBody>
          <a:bodyPr wrap="square">
            <a:spAutoFit/>
          </a:bodyPr>
          <a:lstStyle/>
          <a:p>
            <a:pPr lvl="0" algn="ctr"/>
            <a:r>
              <a:rPr lang="ja-JP" altLang="en-US" sz="1600" b="1" dirty="0" smtClean="0">
                <a:ln w="0"/>
                <a:solidFill>
                  <a:srgbClr val="008000"/>
                </a:solidFill>
                <a:latin typeface="メイリオ" pitchFamily="50" charset="-128"/>
                <a:ea typeface="メイリオ" pitchFamily="50" charset="-128"/>
              </a:rPr>
              <a:t>訓練の実施が要件となる雇用関係助成金申請に当たってのご注意</a:t>
            </a:r>
            <a:r>
              <a:rPr lang="ja-JP" altLang="en-US" sz="1600" b="1" dirty="0">
                <a:ln w="0"/>
                <a:solidFill>
                  <a:srgbClr val="008000"/>
                </a:solidFill>
                <a:latin typeface="メイリオ" pitchFamily="50" charset="-128"/>
                <a:ea typeface="メイリオ" pitchFamily="50" charset="-128"/>
              </a:rPr>
              <a:t>　</a:t>
            </a:r>
            <a:endParaRPr lang="en-US" altLang="ja-JP" sz="1600" b="1" dirty="0">
              <a:ln w="0"/>
              <a:solidFill>
                <a:srgbClr val="008000"/>
              </a:solidFill>
              <a:latin typeface="メイリオ" pitchFamily="50" charset="-128"/>
              <a:ea typeface="メイリオ" pitchFamily="50" charset="-128"/>
            </a:endParaRPr>
          </a:p>
        </p:txBody>
      </p:sp>
      <p:sp>
        <p:nvSpPr>
          <p:cNvPr id="10" name="スライド番号プレースホルダ 1"/>
          <p:cNvSpPr>
            <a:spLocks noGrp="1"/>
          </p:cNvSpPr>
          <p:nvPr>
            <p:ph type="sldNum" sz="quarter" idx="12"/>
          </p:nvPr>
        </p:nvSpPr>
        <p:spPr>
          <a:xfrm>
            <a:off x="6500572" y="9766097"/>
            <a:ext cx="680475" cy="450673"/>
          </a:xfrm>
        </p:spPr>
        <p:txBody>
          <a:bodyPr/>
          <a:lstStyle/>
          <a:p>
            <a:pPr algn="ctr"/>
            <a:fld id="{5257D7FA-C634-4D74-AC8F-65C7EB806FB4}" type="slidenum">
              <a:rPr lang="ja-JP" altLang="en-US" sz="1600" smtClean="0">
                <a:solidFill>
                  <a:schemeClr val="tx1"/>
                </a:solidFill>
              </a:rPr>
              <a:pPr algn="ctr"/>
              <a:t>2</a:t>
            </a:fld>
            <a:endParaRPr lang="ja-JP" altLang="en-US" sz="1600" dirty="0">
              <a:solidFill>
                <a:schemeClr val="tx1"/>
              </a:solidFill>
            </a:endParaRPr>
          </a:p>
        </p:txBody>
      </p:sp>
      <p:sp>
        <p:nvSpPr>
          <p:cNvPr id="11" name="正方形/長方形 10"/>
          <p:cNvSpPr/>
          <p:nvPr/>
        </p:nvSpPr>
        <p:spPr>
          <a:xfrm>
            <a:off x="291234" y="9732810"/>
            <a:ext cx="6434933" cy="483960"/>
          </a:xfrm>
          <a:prstGeom prst="rect">
            <a:avLst/>
          </a:prstGeom>
          <a:ln>
            <a:solidFill>
              <a:schemeClr val="tx1"/>
            </a:solidFill>
            <a:prstDash val="sysDot"/>
          </a:ln>
        </p:spPr>
        <p:txBody>
          <a:bodyPr wrap="square" tIns="72000" bIns="72000" anchor="ctr" anchorCtr="0">
            <a:spAutoFit/>
          </a:bodyPr>
          <a:lstStyle/>
          <a:p>
            <a:pPr lvl="0"/>
            <a:r>
              <a:rPr lang="ja-JP" altLang="en-US" sz="1100" dirty="0" smtClean="0">
                <a:solidFill>
                  <a:srgbClr val="FF0000"/>
                </a:solidFill>
                <a:latin typeface="メイリオ" pitchFamily="50" charset="-128"/>
                <a:ea typeface="メイリオ" pitchFamily="50" charset="-128"/>
              </a:rPr>
              <a:t>　</a:t>
            </a:r>
            <a:r>
              <a:rPr lang="ja-JP" altLang="en-US" sz="1100" b="1" u="sng" dirty="0" smtClean="0">
                <a:solidFill>
                  <a:srgbClr val="FF0000"/>
                </a:solidFill>
                <a:latin typeface="メイリオ" pitchFamily="50" charset="-128"/>
                <a:ea typeface="メイリオ" pitchFamily="50" charset="-128"/>
              </a:rPr>
              <a:t>この</a:t>
            </a:r>
            <a:r>
              <a:rPr lang="ja-JP" altLang="en-US" sz="1100" b="1" u="sng" dirty="0">
                <a:solidFill>
                  <a:srgbClr val="FF0000"/>
                </a:solidFill>
                <a:latin typeface="メイリオ" pitchFamily="50" charset="-128"/>
                <a:ea typeface="メイリオ" pitchFamily="50" charset="-128"/>
              </a:rPr>
              <a:t>パンフレットに記載されている内容は、</a:t>
            </a:r>
            <a:r>
              <a:rPr lang="ja-JP" altLang="en-US" sz="1100" b="1" u="sng" dirty="0" smtClean="0">
                <a:solidFill>
                  <a:srgbClr val="FF0000"/>
                </a:solidFill>
                <a:latin typeface="メイリオ" pitchFamily="50" charset="-128"/>
                <a:ea typeface="メイリオ" pitchFamily="50" charset="-128"/>
              </a:rPr>
              <a:t>令和４年</a:t>
            </a:r>
            <a:r>
              <a:rPr lang="en-US" altLang="ja-JP" sz="1100" b="1" u="sng" dirty="0" smtClean="0">
                <a:solidFill>
                  <a:srgbClr val="FF0000"/>
                </a:solidFill>
                <a:latin typeface="メイリオ" pitchFamily="50" charset="-128"/>
                <a:ea typeface="メイリオ" pitchFamily="50" charset="-128"/>
              </a:rPr>
              <a:t>12</a:t>
            </a:r>
            <a:r>
              <a:rPr lang="ja-JP" altLang="en-US" sz="1100" b="1" u="sng" dirty="0" smtClean="0">
                <a:solidFill>
                  <a:srgbClr val="FF0000"/>
                </a:solidFill>
                <a:latin typeface="メイリオ" pitchFamily="50" charset="-128"/>
                <a:ea typeface="メイリオ" pitchFamily="50" charset="-128"/>
              </a:rPr>
              <a:t>月２日</a:t>
            </a:r>
            <a:r>
              <a:rPr lang="ja-JP" altLang="en-US" sz="1100" b="1" u="sng" dirty="0">
                <a:solidFill>
                  <a:srgbClr val="FF0000"/>
                </a:solidFill>
                <a:latin typeface="メイリオ" pitchFamily="50" charset="-128"/>
                <a:ea typeface="メイリオ" pitchFamily="50" charset="-128"/>
              </a:rPr>
              <a:t>以降に提出された</a:t>
            </a:r>
            <a:r>
              <a:rPr lang="ja-JP" altLang="en-US" sz="1100" b="1" u="sng" dirty="0" smtClean="0">
                <a:solidFill>
                  <a:srgbClr val="FF0000"/>
                </a:solidFill>
                <a:latin typeface="メイリオ" pitchFamily="50" charset="-128"/>
                <a:ea typeface="メイリオ" pitchFamily="50" charset="-128"/>
              </a:rPr>
              <a:t>訓練計画届に基づく訓練が対象となります。</a:t>
            </a:r>
            <a:endParaRPr lang="en-US" altLang="ja-JP" sz="1100" b="1" u="sng" dirty="0" smtClean="0">
              <a:solidFill>
                <a:srgbClr val="FF0000"/>
              </a:solidFill>
              <a:latin typeface="メイリオ" pitchFamily="50" charset="-128"/>
              <a:ea typeface="メイリオ" pitchFamily="50" charset="-128"/>
            </a:endParaRPr>
          </a:p>
        </p:txBody>
      </p:sp>
      <p:sp>
        <p:nvSpPr>
          <p:cNvPr id="12" name="正方形/長方形 11"/>
          <p:cNvSpPr/>
          <p:nvPr/>
        </p:nvSpPr>
        <p:spPr>
          <a:xfrm>
            <a:off x="7560890" y="8740709"/>
            <a:ext cx="4352914" cy="1368152"/>
          </a:xfrm>
          <a:prstGeom prst="rect">
            <a:avLst/>
          </a:prstGeom>
          <a:solidFill>
            <a:srgbClr val="C9B5E8"/>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kumimoji="1" lang="ja-JP" altLang="en-US" sz="1600" b="1" dirty="0" smtClean="0">
                <a:solidFill>
                  <a:srgbClr val="FF0000"/>
                </a:solidFill>
                <a:latin typeface="メイリオ" pitchFamily="50" charset="-128"/>
                <a:ea typeface="メイリオ" pitchFamily="50" charset="-128"/>
                <a:cs typeface="メイリオ" pitchFamily="50" charset="-128"/>
              </a:rPr>
              <a:t>（備忘）日付を最後に入れる</a:t>
            </a:r>
            <a:endParaRPr kumimoji="1" lang="ja-JP" altLang="en-US" sz="1600" b="1" dirty="0">
              <a:solidFill>
                <a:srgbClr val="FF0000"/>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60446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798338" y="9899823"/>
            <a:ext cx="472303" cy="550138"/>
          </a:xfrm>
        </p:spPr>
        <p:txBody>
          <a:bodyPr/>
          <a:lstStyle/>
          <a:p>
            <a:fld id="{5257D7FA-C634-4D74-AC8F-65C7EB806FB4}" type="slidenum">
              <a:rPr lang="ja-JP" altLang="en-US" sz="1600" smtClean="0">
                <a:solidFill>
                  <a:prstClr val="black"/>
                </a:solidFill>
              </a:rPr>
              <a:pPr/>
              <a:t>20</a:t>
            </a:fld>
            <a:endParaRPr lang="ja-JP" altLang="en-US" sz="1600" dirty="0">
              <a:solidFill>
                <a:prstClr val="black"/>
              </a:solidFill>
            </a:endParaRPr>
          </a:p>
        </p:txBody>
      </p:sp>
      <p:sp>
        <p:nvSpPr>
          <p:cNvPr id="9" name="テキスト ボックス 8"/>
          <p:cNvSpPr txBox="1"/>
          <p:nvPr/>
        </p:nvSpPr>
        <p:spPr>
          <a:xfrm>
            <a:off x="-91267" y="453037"/>
            <a:ext cx="7106688" cy="1199165"/>
          </a:xfrm>
          <a:prstGeom prst="rect">
            <a:avLst/>
          </a:prstGeom>
          <a:noFill/>
        </p:spPr>
        <p:txBody>
          <a:bodyPr wrap="square" lIns="99555" tIns="49777" rIns="99555" bIns="49777" rtlCol="0">
            <a:noAutofit/>
          </a:bodyPr>
          <a:lstStyle/>
          <a:p>
            <a:pPr marL="360000" lvl="1" indent="-228600">
              <a:lnSpc>
                <a:spcPts val="1400"/>
              </a:lnSpc>
              <a:spcBef>
                <a:spcPts val="200"/>
              </a:spcBef>
              <a:spcAft>
                <a:spcPts val="200"/>
              </a:spcAft>
              <a:buFontTx/>
              <a:buAutoNum type="arabicParenBoth"/>
            </a:pP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有期契約労働者</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を雇用する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、または</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新たに雇い入れる事業</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主</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ある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000" lvl="1">
              <a:lnSpc>
                <a:spcPts val="1400"/>
              </a:lnSpc>
              <a:spcBef>
                <a:spcPts val="200"/>
              </a:spcBef>
              <a:spcAft>
                <a:spcPts val="200"/>
              </a:spcAft>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spc="-50" dirty="0" smtClean="0">
                <a:latin typeface="メイリオ" panose="020B0604030504040204" pitchFamily="50" charset="-128"/>
                <a:ea typeface="メイリオ" panose="020B0604030504040204" pitchFamily="50" charset="-128"/>
                <a:cs typeface="メイリオ" panose="020B0604030504040204" pitchFamily="50" charset="-128"/>
              </a:rPr>
              <a:t>有期実習型訓練（派遣事業主活用型）を実施する事業主の場合には、いずれも次の要件を満たす事業主であること</a:t>
            </a:r>
            <a:endParaRPr lang="en-US" altLang="ja-JP" sz="1000" spc="-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20000" lvl="1" indent="-171450">
              <a:lnSpc>
                <a:spcPts val="1400"/>
              </a:lnSpc>
              <a:spcBef>
                <a:spcPts val="200"/>
              </a:spcBef>
              <a:spcAft>
                <a:spcPts val="200"/>
              </a:spcAft>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紹介予定</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派遣による派遣労働者を雇用する派遣元事業主であること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20000" lvl="1" indent="-171450">
              <a:lnSpc>
                <a:spcPts val="1400"/>
              </a:lnSpc>
              <a:spcBef>
                <a:spcPts val="200"/>
              </a:spcBef>
              <a:spcAft>
                <a:spcPts val="200"/>
              </a:spcAft>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紹介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予定派遣による派遣労働者をその指揮命令の下に労働させる派遣先事業主であること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90100" y="125959"/>
            <a:ext cx="7019533" cy="276999"/>
          </a:xfrm>
          <a:prstGeom prst="rect">
            <a:avLst/>
          </a:prstGeom>
        </p:spPr>
        <p:txBody>
          <a:bodyPr wrap="square">
            <a:spAutoFit/>
          </a:bodyPr>
          <a:lstStyle/>
          <a:p>
            <a:pPr marL="342900" lvl="0" indent="-342900">
              <a:spcBef>
                <a:spcPts val="200"/>
              </a:spcBef>
              <a:spcAft>
                <a:spcPts val="200"/>
              </a:spcAft>
              <a:buFont typeface="+mj-ea"/>
              <a:buAutoNum type="circleNumDbPlain" startAt="2"/>
            </a:pPr>
            <a:r>
              <a:rPr lang="ja-JP" altLang="en-US"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有期実習型訓練の</a:t>
            </a:r>
            <a:r>
              <a:rPr lang="ja-JP" altLang="en-US" sz="12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対象事業主</a:t>
            </a:r>
            <a:endParaRPr lang="en-US" altLang="ja-JP" sz="12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88955" y="1376842"/>
            <a:ext cx="7104376" cy="2988332"/>
          </a:xfrm>
          <a:prstGeom prst="rect">
            <a:avLst/>
          </a:prstGeom>
          <a:noFill/>
        </p:spPr>
        <p:txBody>
          <a:bodyPr wrap="square" lIns="99555" tIns="49777" rIns="99555" bIns="49777" rtlCol="0">
            <a:noAutofit/>
          </a:bodyPr>
          <a:lstStyle/>
          <a:p>
            <a:pPr marL="360000" lvl="1" indent="-228600">
              <a:lnSpc>
                <a:spcPts val="1400"/>
              </a:lnSpc>
              <a:spcBef>
                <a:spcPts val="200"/>
              </a:spcBef>
              <a:spcAft>
                <a:spcPts val="200"/>
              </a:spcAft>
              <a:buFont typeface="Wingdings" panose="05000000000000000000" pitchFamily="2" charset="2"/>
              <a:buAutoNum type="arabicParenBoth" startAt="2"/>
            </a:pP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対象労働者に対し、職業訓練計画を作成し管轄労働局長の受給資格認定を受けた事業主</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であること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360000" lvl="1">
              <a:lnSpc>
                <a:spcPts val="1400"/>
              </a:lnSpc>
              <a:spcBef>
                <a:spcPts val="200"/>
              </a:spcBef>
              <a:spcAft>
                <a:spcPts val="200"/>
              </a:spcAft>
            </a:pP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spc="-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有期実習型訓練（派遣事業主活用型）を実施する事業主の場合には、いずれも次の要件を満たす事業主であること</a:t>
            </a:r>
            <a:endParaRPr lang="en-US" altLang="ja-JP" sz="1000" spc="-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0000" lvl="1" indent="-171450">
              <a:lnSpc>
                <a:spcPts val="1400"/>
              </a:lnSpc>
              <a:spcBef>
                <a:spcPts val="200"/>
              </a:spcBef>
              <a:spcAft>
                <a:spcPts val="200"/>
              </a:spcAft>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対象労働者に対し、紹介予定派遣による労働者派遣契約を締結している派遣先事業主と共同で職業訓練計画を作成し、管轄労働局長の受給資格認定を受けた派遣元事業主であること</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0000" lvl="1" indent="-171450">
              <a:lnSpc>
                <a:spcPts val="1400"/>
              </a:lnSpc>
              <a:spcBef>
                <a:spcPts val="200"/>
              </a:spcBef>
              <a:spcAft>
                <a:spcPts val="200"/>
              </a:spcAft>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対象労働者に対し、紹介予定派遣による労働者派遣契約を締結している派遣元事業主と共同で職業訓練計画を作成し、管轄労働局長の受給資格認定を受けた派遣先事業主である</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000" lvl="1" indent="-228600">
              <a:lnSpc>
                <a:spcPts val="1500"/>
              </a:lnSpc>
              <a:spcBef>
                <a:spcPts val="200"/>
              </a:spcBef>
              <a:spcAft>
                <a:spcPts val="200"/>
              </a:spcAft>
              <a:buFont typeface="Wingdings" panose="05000000000000000000" pitchFamily="2" charset="2"/>
              <a:buAutoNum type="arabicParenBoth" startAt="3"/>
            </a:pP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受給</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資格認定に</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よる</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職業訓練計画に基づき、訓練を実施した事業主であること</a:t>
            </a:r>
          </a:p>
          <a:p>
            <a:pPr marL="360000" lvl="1" indent="-228600">
              <a:lnSpc>
                <a:spcPts val="1500"/>
              </a:lnSpc>
              <a:spcBef>
                <a:spcPts val="200"/>
              </a:spcBef>
              <a:spcAft>
                <a:spcPts val="200"/>
              </a:spcAft>
              <a:buFontTx/>
              <a:buAutoNum type="arabicParenBoth" startAt="3"/>
            </a:pP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期間中</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の対象労働者に対する賃金を</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適正に</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支払う事業主であること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startAt="3"/>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以下</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の書類を整備している事業主であること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252000" lvl="2">
              <a:lnSpc>
                <a:spcPts val="1500"/>
              </a:lnSpc>
              <a:spcBef>
                <a:spcPts val="200"/>
              </a:spcBef>
              <a:spcAft>
                <a:spcPts val="200"/>
              </a:spcAft>
            </a:pP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 </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対象労働者に</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ついての</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職業訓練の実施状況</a:t>
            </a:r>
            <a:r>
              <a:rPr lang="ja-JP" altLang="en-US" sz="1050" dirty="0">
                <a:latin typeface="メイリオ" panose="020B0604030504040204" pitchFamily="50" charset="-128"/>
                <a:ea typeface="メイリオ" panose="020B0604030504040204" pitchFamily="50" charset="-128"/>
                <a:cs typeface="メイリオ" pitchFamily="50" charset="-128"/>
              </a:rPr>
              <a:t>（訓練受講者、</a:t>
            </a:r>
            <a:r>
              <a:rPr lang="en-US" altLang="ja-JP" sz="1050" dirty="0">
                <a:latin typeface="メイリオ" panose="020B0604030504040204" pitchFamily="50" charset="-128"/>
                <a:ea typeface="メイリオ" panose="020B0604030504040204" pitchFamily="50" charset="-128"/>
                <a:cs typeface="メイリオ" pitchFamily="50" charset="-128"/>
              </a:rPr>
              <a:t>OJT</a:t>
            </a:r>
            <a:r>
              <a:rPr lang="ja-JP" altLang="en-US" sz="1050" dirty="0">
                <a:latin typeface="メイリオ" panose="020B0604030504040204" pitchFamily="50" charset="-128"/>
                <a:ea typeface="メイリオ" panose="020B0604030504040204" pitchFamily="50" charset="-128"/>
                <a:cs typeface="メイリオ" pitchFamily="50" charset="-128"/>
              </a:rPr>
              <a:t>指導員及び事業内</a:t>
            </a:r>
            <a:r>
              <a:rPr lang="en-US" altLang="ja-JP" sz="1050" dirty="0" smtClean="0">
                <a:latin typeface="メイリオ" panose="020B0604030504040204" pitchFamily="50" charset="-128"/>
                <a:ea typeface="メイリオ" panose="020B0604030504040204" pitchFamily="50" charset="-128"/>
                <a:cs typeface="メイリオ" pitchFamily="50" charset="-128"/>
              </a:rPr>
              <a:t>OFF-JT</a:t>
            </a:r>
            <a:r>
              <a:rPr lang="ja-JP" altLang="en-US" sz="1050" dirty="0">
                <a:latin typeface="メイリオ" panose="020B0604030504040204" pitchFamily="50" charset="-128"/>
                <a:ea typeface="メイリオ" panose="020B0604030504040204" pitchFamily="50" charset="-128"/>
                <a:cs typeface="メイリオ" pitchFamily="50" charset="-128"/>
              </a:rPr>
              <a:t>講師の訓練期間中の出勤状況・出退勤時刻）</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明らかにする書類</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52000" lvl="2">
              <a:lnSpc>
                <a:spcPts val="1500"/>
              </a:lnSpc>
              <a:spcBef>
                <a:spcPts val="200"/>
              </a:spcBef>
              <a:spcAft>
                <a:spcPts val="200"/>
              </a:spcAft>
            </a:pP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b </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職業訓練</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かかる</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経費</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の負担の状況を明らかにする書類</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52000" lvl="2">
              <a:lnSpc>
                <a:spcPts val="1500"/>
              </a:lnSpc>
              <a:spcBef>
                <a:spcPts val="200"/>
              </a:spcBef>
              <a:spcAft>
                <a:spcPts val="200"/>
              </a:spcAft>
            </a:pP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c </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対象労働者に対する賃金の支払</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の状況を明らかにする書類</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361950" lvl="1" indent="-231775">
              <a:lnSpc>
                <a:spcPts val="1500"/>
              </a:lnSpc>
              <a:spcBef>
                <a:spcPts val="200"/>
              </a:spcBef>
              <a:spcAft>
                <a:spcPts val="200"/>
              </a:spcAft>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(6) </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職業</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訓練計画を提出した日の前日から起算して６か月前の日から</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職業訓練</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人材</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開発支援</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の支給申請書の提出日までの間に、職業訓練計画を実施した事業所</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、雇用保険被保険者を</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解雇</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主の都合により離職させた</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事業主以外の者である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000" lvl="1" indent="-228600">
              <a:lnSpc>
                <a:spcPts val="1500"/>
              </a:lnSpc>
              <a:spcBef>
                <a:spcPts val="200"/>
              </a:spcBef>
              <a:spcAft>
                <a:spcPts val="200"/>
              </a:spcAft>
              <a:buFont typeface="Wingdings" panose="05000000000000000000" pitchFamily="2" charset="2"/>
              <a:buAutoNum type="arabicParenBoth" startAt="7"/>
            </a:pP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職業</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訓練計画を提出した日の前日から起算して６か月前の日から</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職業訓練</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の人材開発支援</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の支給申請書の提出日までの間に、職業訓練計画を実施した事業所</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、特定受給資格離職者として雇用保険法第</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条に規定する受給資格の決定が行われたものの数を、</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この</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での</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支給申請書提出日</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の雇用保険</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被保険者数で</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割った</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割合６％を超えて</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いる事業</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主以外の者である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1400" lvl="1">
              <a:lnSpc>
                <a:spcPts val="1500"/>
              </a:lnSpc>
              <a:spcBef>
                <a:spcPts val="200"/>
              </a:spcBef>
              <a:spcAft>
                <a:spcPts val="20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特定受給資格者として当該受給資格の決定が行われたものの数が３人以下である場合を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除く</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lvl="1" indent="-231775">
              <a:lnSpc>
                <a:spcPts val="1500"/>
              </a:lnSpc>
              <a:spcBef>
                <a:spcPts val="200"/>
              </a:spcBef>
              <a:spcAft>
                <a:spcPts val="200"/>
              </a:spcAft>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(8)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生産性要件を満たした事業主であること（生産性要件を満たした場合の支給額の適用を受ける場合に限る）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97745" y="7087387"/>
            <a:ext cx="3017935" cy="2019958"/>
          </a:xfrm>
          <a:prstGeom prst="roundRect">
            <a:avLst>
              <a:gd name="adj" fmla="val 925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8" name="正方形/長方形 7"/>
          <p:cNvSpPr/>
          <p:nvPr/>
        </p:nvSpPr>
        <p:spPr>
          <a:xfrm>
            <a:off x="817120" y="9408594"/>
            <a:ext cx="2201637" cy="400110"/>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（詳細は</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P30</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a:extLst>
              <a:ext uri="{FF2B5EF4-FFF2-40B4-BE49-F238E27FC236}">
                <a16:creationId xmlns:a16="http://schemas.microsoft.com/office/drawing/2014/main" id="{50F514B6-C36C-664F-BDA7-0718E95C23CF}"/>
              </a:ext>
            </a:extLst>
          </p:cNvPr>
          <p:cNvSpPr/>
          <p:nvPr/>
        </p:nvSpPr>
        <p:spPr>
          <a:xfrm>
            <a:off x="113728" y="6370774"/>
            <a:ext cx="6929815" cy="44506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94">
              <a:latin typeface="Yu Gothic" panose="020B0400000000000000" pitchFamily="34" charset="-128"/>
              <a:ea typeface="Yu Gothic" panose="020B0400000000000000" pitchFamily="34" charset="-128"/>
            </a:endParaRPr>
          </a:p>
        </p:txBody>
      </p:sp>
      <p:sp>
        <p:nvSpPr>
          <p:cNvPr id="13" name="正方形/長方形 12"/>
          <p:cNvSpPr/>
          <p:nvPr/>
        </p:nvSpPr>
        <p:spPr>
          <a:xfrm>
            <a:off x="97745" y="6342790"/>
            <a:ext cx="6911874" cy="435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603" tIns="187760" rIns="91603" bIns="0" rtlCol="0" anchor="ctr">
            <a:spAutoFit/>
          </a:bodyPr>
          <a:lstStyle/>
          <a:p>
            <a:r>
              <a:rPr lang="ja-JP" altLang="en-US" sz="1460" b="1" dirty="0">
                <a:latin typeface="メイリオ" panose="020B0604030504040204" pitchFamily="50" charset="-128"/>
                <a:ea typeface="メイリオ" panose="020B0604030504040204" pitchFamily="50" charset="-128"/>
                <a:cs typeface="メイリオ" panose="020B0604030504040204" pitchFamily="50" charset="-128"/>
              </a:rPr>
              <a:t>人材開発支援助</a:t>
            </a:r>
            <a:r>
              <a:rPr lang="ja-JP" altLang="en-US" sz="1460" b="1" dirty="0" smtClean="0">
                <a:latin typeface="メイリオ" panose="020B0604030504040204" pitchFamily="50" charset="-128"/>
                <a:ea typeface="メイリオ" panose="020B0604030504040204" pitchFamily="50" charset="-128"/>
                <a:cs typeface="メイリオ" panose="020B0604030504040204" pitchFamily="50" charset="-128"/>
              </a:rPr>
              <a:t>成金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新た</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に</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ラーニングなどによる訓練</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に助成します！</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174258" y="7612281"/>
            <a:ext cx="2963780" cy="1453731"/>
          </a:xfrm>
          <a:prstGeom prst="rect">
            <a:avLst/>
          </a:prstGeom>
        </p:spPr>
        <p:txBody>
          <a:bodyPr wrap="square">
            <a:spAutoFit/>
          </a:bodyPr>
          <a:lstStyle/>
          <a:p>
            <a:pPr marL="92732" indent="-92732"/>
            <a:r>
              <a:rPr lang="ja-JP" altLang="en-US" sz="1252" dirty="0">
                <a:latin typeface="メイリオ" panose="020B0604030504040204" pitchFamily="50" charset="-128"/>
                <a:ea typeface="メイリオ" panose="020B0604030504040204" pitchFamily="50" charset="-128"/>
              </a:rPr>
              <a:t>● 業務時間中のまとまった時間に多くの人が</a:t>
            </a:r>
            <a:r>
              <a:rPr lang="ja-JP" altLang="en-US" sz="1252" b="1" dirty="0">
                <a:latin typeface="メイリオ" panose="020B0604030504040204" pitchFamily="50" charset="-128"/>
                <a:ea typeface="メイリオ" panose="020B0604030504040204" pitchFamily="50" charset="-128"/>
              </a:rPr>
              <a:t>一斉に訓練</a:t>
            </a:r>
            <a:r>
              <a:rPr lang="ja-JP" altLang="en-US" sz="1252" dirty="0">
                <a:latin typeface="メイリオ" panose="020B0604030504040204" pitchFamily="50" charset="-128"/>
                <a:ea typeface="メイリオ" panose="020B0604030504040204" pitchFamily="50" charset="-128"/>
              </a:rPr>
              <a:t>へ参加</a:t>
            </a:r>
            <a:endParaRPr lang="en-US" altLang="ja-JP" sz="1252" dirty="0">
              <a:latin typeface="メイリオ" panose="020B0604030504040204" pitchFamily="50" charset="-128"/>
              <a:ea typeface="メイリオ" panose="020B0604030504040204" pitchFamily="50" charset="-128"/>
            </a:endParaRPr>
          </a:p>
          <a:p>
            <a:pPr marL="92732" indent="-92732"/>
            <a:r>
              <a:rPr lang="ja-JP" altLang="en-US" sz="1252" dirty="0">
                <a:latin typeface="メイリオ" panose="020B0604030504040204" pitchFamily="50" charset="-128"/>
                <a:ea typeface="メイリオ" panose="020B0604030504040204" pitchFamily="50" charset="-128"/>
              </a:rPr>
              <a:t>● シフト制の場合、</a:t>
            </a:r>
            <a:r>
              <a:rPr lang="ja-JP" altLang="en-US" sz="1252" b="1" dirty="0">
                <a:latin typeface="メイリオ" panose="020B0604030504040204" pitchFamily="50" charset="-128"/>
                <a:ea typeface="メイリオ" panose="020B0604030504040204" pitchFamily="50" charset="-128"/>
              </a:rPr>
              <a:t>限られた人</a:t>
            </a:r>
            <a:r>
              <a:rPr lang="ja-JP" altLang="en-US" sz="1252" dirty="0">
                <a:latin typeface="メイリオ" panose="020B0604030504040204" pitchFamily="50" charset="-128"/>
                <a:ea typeface="メイリオ" panose="020B0604030504040204" pitchFamily="50" charset="-128"/>
              </a:rPr>
              <a:t>のみ</a:t>
            </a:r>
            <a:endParaRPr lang="en-US" altLang="ja-JP" sz="1252" dirty="0">
              <a:latin typeface="メイリオ" panose="020B0604030504040204" pitchFamily="50" charset="-128"/>
              <a:ea typeface="メイリオ" panose="020B0604030504040204" pitchFamily="50" charset="-128"/>
            </a:endParaRPr>
          </a:p>
          <a:p>
            <a:pPr marL="92732" indent="-92732"/>
            <a:r>
              <a:rPr lang="ja-JP" altLang="en-US" sz="1252" dirty="0">
                <a:latin typeface="メイリオ" panose="020B0604030504040204" pitchFamily="50" charset="-128"/>
                <a:ea typeface="メイリオ" panose="020B0604030504040204" pitchFamily="50" charset="-128"/>
              </a:rPr>
              <a:t>　訓練へ参加</a:t>
            </a:r>
            <a:endParaRPr lang="en-US" altLang="ja-JP" sz="1252" dirty="0">
              <a:latin typeface="メイリオ" panose="020B0604030504040204" pitchFamily="50" charset="-128"/>
              <a:ea typeface="メイリオ" panose="020B0604030504040204" pitchFamily="50" charset="-128"/>
            </a:endParaRPr>
          </a:p>
          <a:p>
            <a:pPr algn="ctr">
              <a:spcBef>
                <a:spcPts val="626"/>
              </a:spcBef>
            </a:pPr>
            <a:r>
              <a:rPr lang="ja-JP" altLang="en-US" sz="1669" b="1" spc="-22" dirty="0">
                <a:solidFill>
                  <a:srgbClr val="0000FF"/>
                </a:solidFill>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＜業務上の負担が大きい＞</a:t>
            </a:r>
            <a:endParaRPr lang="en-US" altLang="ja-JP" sz="1669" b="1" spc="-22" dirty="0">
              <a:solidFill>
                <a:srgbClr val="0000FF"/>
              </a:solidFill>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69" b="1" spc="-22" dirty="0">
                <a:solidFill>
                  <a:srgbClr val="0000FF"/>
                </a:solidFill>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＜訓練の効果が限定的＞</a:t>
            </a:r>
          </a:p>
        </p:txBody>
      </p:sp>
      <p:sp>
        <p:nvSpPr>
          <p:cNvPr id="16" name="角丸四角形 15">
            <a:extLst>
              <a:ext uri="{FF2B5EF4-FFF2-40B4-BE49-F238E27FC236}">
                <a16:creationId xmlns:a16="http://schemas.microsoft.com/office/drawing/2014/main" id="{8569347B-8A4C-9646-89AB-DDDCB8E6B339}"/>
              </a:ext>
            </a:extLst>
          </p:cNvPr>
          <p:cNvSpPr/>
          <p:nvPr/>
        </p:nvSpPr>
        <p:spPr>
          <a:xfrm>
            <a:off x="117166" y="6988465"/>
            <a:ext cx="1571382" cy="197843"/>
          </a:xfrm>
          <a:prstGeom prst="roundRect">
            <a:avLst>
              <a:gd name="adj" fmla="val 0"/>
            </a:avLst>
          </a:prstGeom>
          <a:solidFill>
            <a:srgbClr val="C9E7E7"/>
          </a:solidFill>
          <a:ln w="76200">
            <a:solidFill>
              <a:srgbClr val="C9E7E7"/>
            </a:solidFill>
          </a:ln>
        </p:spPr>
        <p:txBody>
          <a:bodyPr anchor="ctr"/>
          <a:lstStyle/>
          <a:p>
            <a:pPr algn="ctr" defTabSz="616529">
              <a:lnSpc>
                <a:spcPct val="130000"/>
              </a:lnSpc>
              <a:spcAft>
                <a:spcPts val="830"/>
              </a:spcAft>
            </a:pPr>
            <a:r>
              <a:rPr lang="ja-JP" altLang="en-US" sz="1252" b="1" dirty="0">
                <a:latin typeface="メイリオ" panose="020B0604030504040204" pitchFamily="50" charset="-128"/>
                <a:ea typeface="メイリオ" panose="020B0604030504040204" pitchFamily="50" charset="-128"/>
                <a:cs typeface="Noto Sans CJK JP DemiLight" charset="-128"/>
              </a:rPr>
              <a:t>これまでは・・・</a:t>
            </a:r>
            <a:endParaRPr lang="en-US" altLang="ja-JP" sz="1252" b="1" dirty="0">
              <a:latin typeface="メイリオ" panose="020B0604030504040204" pitchFamily="50" charset="-128"/>
              <a:ea typeface="メイリオ" panose="020B0604030504040204" pitchFamily="50" charset="-128"/>
              <a:cs typeface="Noto Sans CJK JP DemiLight" charset="-128"/>
            </a:endParaRPr>
          </a:p>
        </p:txBody>
      </p:sp>
      <p:sp>
        <p:nvSpPr>
          <p:cNvPr id="17" name="正方形/長方形 16"/>
          <p:cNvSpPr/>
          <p:nvPr/>
        </p:nvSpPr>
        <p:spPr>
          <a:xfrm>
            <a:off x="94826" y="7265969"/>
            <a:ext cx="2627298" cy="285014"/>
          </a:xfrm>
          <a:prstGeom prst="rect">
            <a:avLst/>
          </a:prstGeom>
        </p:spPr>
        <p:txBody>
          <a:bodyPr wrap="square">
            <a:spAutoFit/>
          </a:bodyPr>
          <a:lstStyle/>
          <a:p>
            <a:r>
              <a:rPr lang="ja-JP" altLang="en-US" sz="1252" b="1" dirty="0">
                <a:latin typeface="メイリオ" panose="020B0604030504040204" pitchFamily="50" charset="-128"/>
                <a:ea typeface="メイリオ" panose="020B0604030504040204" pitchFamily="50" charset="-128"/>
                <a:cs typeface="メイリオ" panose="020B0604030504040204" pitchFamily="50" charset="-128"/>
              </a:rPr>
              <a:t>「対面」での訓練</a:t>
            </a:r>
            <a:endParaRPr lang="en-US" altLang="ja-JP" sz="1252"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3477792" y="7075512"/>
            <a:ext cx="3468610" cy="3063569"/>
          </a:xfrm>
          <a:prstGeom prst="roundRect">
            <a:avLst>
              <a:gd name="adj" fmla="val 9256"/>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19" name="正方形/長方形 18"/>
          <p:cNvSpPr/>
          <p:nvPr/>
        </p:nvSpPr>
        <p:spPr>
          <a:xfrm>
            <a:off x="3447352" y="7252073"/>
            <a:ext cx="3687402" cy="285014"/>
          </a:xfrm>
          <a:prstGeom prst="rect">
            <a:avLst/>
          </a:prstGeom>
        </p:spPr>
        <p:txBody>
          <a:bodyPr wrap="square">
            <a:spAutoFit/>
          </a:bodyPr>
          <a:lstStyle/>
          <a:p>
            <a:r>
              <a:rPr lang="ja-JP" altLang="en-US" sz="1252"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52" b="1" dirty="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252" b="1" dirty="0">
                <a:latin typeface="メイリオ" panose="020B0604030504040204" pitchFamily="50" charset="-128"/>
                <a:ea typeface="メイリオ" panose="020B0604030504040204" pitchFamily="50" charset="-128"/>
                <a:cs typeface="メイリオ" panose="020B0604030504040204" pitchFamily="50" charset="-128"/>
              </a:rPr>
              <a:t>ラーニング」などの訓練</a:t>
            </a:r>
            <a:endParaRPr lang="en-US" altLang="ja-JP" sz="1043"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3578756" y="6868805"/>
            <a:ext cx="1887340" cy="35445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44" dirty="0">
                <a:latin typeface="HGS創英角ｺﾞｼｯｸUB" panose="020B0900000000000000" pitchFamily="50" charset="-128"/>
                <a:ea typeface="HGS創英角ｺﾞｼｯｸUB" panose="020B0900000000000000" pitchFamily="50" charset="-128"/>
              </a:rPr>
              <a:t>今後は・・・</a:t>
            </a:r>
          </a:p>
        </p:txBody>
      </p:sp>
      <p:sp>
        <p:nvSpPr>
          <p:cNvPr id="21" name="正方形/長方形 20"/>
          <p:cNvSpPr/>
          <p:nvPr/>
        </p:nvSpPr>
        <p:spPr>
          <a:xfrm>
            <a:off x="3406648" y="7485194"/>
            <a:ext cx="3613030" cy="1260602"/>
          </a:xfrm>
          <a:prstGeom prst="rect">
            <a:avLst/>
          </a:prstGeom>
        </p:spPr>
        <p:txBody>
          <a:bodyPr wrap="square">
            <a:spAutoFit/>
          </a:bodyPr>
          <a:lstStyle/>
          <a:p>
            <a:pPr algn="ctr"/>
            <a:r>
              <a:rPr lang="ja-JP" altLang="en-US" sz="1460" dirty="0">
                <a:latin typeface="メイリオ" panose="020B0604030504040204" pitchFamily="50" charset="-128"/>
                <a:ea typeface="メイリオ" panose="020B0604030504040204" pitchFamily="50" charset="-128"/>
              </a:rPr>
              <a:t>各労働者が</a:t>
            </a:r>
            <a:r>
              <a:rPr lang="ja-JP" altLang="en-US" sz="1460" b="1" dirty="0">
                <a:latin typeface="メイリオ" panose="020B0604030504040204" pitchFamily="50" charset="-128"/>
                <a:ea typeface="メイリオ" panose="020B0604030504040204" pitchFamily="50" charset="-128"/>
              </a:rPr>
              <a:t>隙間時間</a:t>
            </a:r>
            <a:r>
              <a:rPr lang="ja-JP" altLang="en-US" sz="1460" dirty="0">
                <a:latin typeface="メイリオ" panose="020B0604030504040204" pitchFamily="50" charset="-128"/>
                <a:ea typeface="メイリオ" panose="020B0604030504040204" pitchFamily="50" charset="-128"/>
              </a:rPr>
              <a:t>や</a:t>
            </a:r>
            <a:r>
              <a:rPr lang="ja-JP" altLang="en-US" sz="1460" b="1" dirty="0">
                <a:latin typeface="メイリオ" panose="020B0604030504040204" pitchFamily="50" charset="-128"/>
                <a:ea typeface="メイリオ" panose="020B0604030504040204" pitchFamily="50" charset="-128"/>
              </a:rPr>
              <a:t>業務の閑散期</a:t>
            </a:r>
            <a:endParaRPr lang="en-US" altLang="ja-JP" sz="1460" b="1" dirty="0">
              <a:latin typeface="メイリオ" panose="020B0604030504040204" pitchFamily="50" charset="-128"/>
              <a:ea typeface="メイリオ" panose="020B0604030504040204" pitchFamily="50" charset="-128"/>
            </a:endParaRPr>
          </a:p>
          <a:p>
            <a:pPr algn="ctr"/>
            <a:r>
              <a:rPr lang="ja-JP" altLang="en-US" sz="1460" dirty="0">
                <a:latin typeface="メイリオ" panose="020B0604030504040204" pitchFamily="50" charset="-128"/>
                <a:ea typeface="メイリオ" panose="020B0604030504040204" pitchFamily="50" charset="-128"/>
              </a:rPr>
              <a:t>などに合わせて</a:t>
            </a:r>
            <a:r>
              <a:rPr lang="ja-JP" altLang="en-US" sz="1460" b="1" dirty="0" smtClean="0">
                <a:latin typeface="メイリオ" panose="020B0604030504040204" pitchFamily="50" charset="-128"/>
                <a:ea typeface="メイリオ" panose="020B0604030504040204" pitchFamily="50" charset="-128"/>
              </a:rPr>
              <a:t>自席など</a:t>
            </a:r>
            <a:r>
              <a:rPr lang="ja-JP" altLang="en-US" sz="1460" dirty="0" smtClean="0">
                <a:latin typeface="メイリオ" panose="020B0604030504040204" pitchFamily="50" charset="-128"/>
                <a:ea typeface="メイリオ" panose="020B0604030504040204" pitchFamily="50" charset="-128"/>
              </a:rPr>
              <a:t>から</a:t>
            </a:r>
            <a:r>
              <a:rPr lang="ja-JP" altLang="en-US" sz="1460" dirty="0">
                <a:latin typeface="メイリオ" panose="020B0604030504040204" pitchFamily="50" charset="-128"/>
                <a:ea typeface="メイリオ" panose="020B0604030504040204" pitchFamily="50" charset="-128"/>
              </a:rPr>
              <a:t>訓練へ参加</a:t>
            </a:r>
            <a:endParaRPr lang="en-US" altLang="ja-JP" sz="1460" dirty="0">
              <a:latin typeface="メイリオ" panose="020B0604030504040204" pitchFamily="50" charset="-128"/>
              <a:ea typeface="メイリオ" panose="020B0604030504040204" pitchFamily="50" charset="-128"/>
            </a:endParaRPr>
          </a:p>
          <a:p>
            <a:pPr algn="ctr">
              <a:spcBef>
                <a:spcPts val="626"/>
              </a:spcBef>
            </a:pPr>
            <a:r>
              <a:rPr lang="ja-JP" altLang="en-US" sz="2086" b="1" spc="-22" dirty="0">
                <a:solidFill>
                  <a:srgbClr val="0000FF"/>
                </a:solidFill>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＜業務上の負担が軽減＞</a:t>
            </a:r>
            <a:endParaRPr lang="en-US" altLang="ja-JP" sz="2086" b="1" spc="-22" dirty="0">
              <a:solidFill>
                <a:srgbClr val="0000FF"/>
              </a:solidFill>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86" b="1" spc="-22" dirty="0">
                <a:solidFill>
                  <a:srgbClr val="0000FF"/>
                </a:solidFill>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＜訓練効果の拡大＞</a:t>
            </a:r>
          </a:p>
        </p:txBody>
      </p:sp>
      <p:sp>
        <p:nvSpPr>
          <p:cNvPr id="25" name="二等辺三角形 24"/>
          <p:cNvSpPr/>
          <p:nvPr/>
        </p:nvSpPr>
        <p:spPr>
          <a:xfrm rot="16200000" flipH="1" flipV="1">
            <a:off x="2704779" y="7837822"/>
            <a:ext cx="1213802" cy="310591"/>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26" name="正方形/長方形 25"/>
          <p:cNvSpPr/>
          <p:nvPr/>
        </p:nvSpPr>
        <p:spPr>
          <a:xfrm>
            <a:off x="4567779" y="8777502"/>
            <a:ext cx="2156740" cy="1636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27" name="正方形/長方形 26"/>
          <p:cNvSpPr/>
          <p:nvPr/>
        </p:nvSpPr>
        <p:spPr>
          <a:xfrm>
            <a:off x="4888241" y="8777501"/>
            <a:ext cx="1537644" cy="164388"/>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28" name="テキスト ボックス 27"/>
          <p:cNvSpPr txBox="1"/>
          <p:nvPr/>
        </p:nvSpPr>
        <p:spPr>
          <a:xfrm>
            <a:off x="3952028" y="8757881"/>
            <a:ext cx="670083" cy="220701"/>
          </a:xfrm>
          <a:prstGeom prst="rect">
            <a:avLst/>
          </a:prstGeom>
          <a:noFill/>
        </p:spPr>
        <p:txBody>
          <a:bodyPr wrap="square" rtlCol="0">
            <a:spAutoFit/>
          </a:bodyPr>
          <a:lstStyle/>
          <a:p>
            <a:r>
              <a:rPr lang="en-US" altLang="ja-JP" sz="834" dirty="0">
                <a:latin typeface="メイリオ" panose="020B0604030504040204" pitchFamily="50" charset="-128"/>
                <a:ea typeface="メイリオ" panose="020B0604030504040204" pitchFamily="50" charset="-128"/>
              </a:rPr>
              <a:t>X</a:t>
            </a:r>
            <a:r>
              <a:rPr lang="ja-JP" altLang="en-US" sz="834" dirty="0">
                <a:latin typeface="メイリオ" panose="020B0604030504040204" pitchFamily="50" charset="-128"/>
                <a:ea typeface="メイリオ" panose="020B0604030504040204" pitchFamily="50" charset="-128"/>
              </a:rPr>
              <a:t>月／</a:t>
            </a:r>
            <a:r>
              <a:rPr lang="en-US" altLang="ja-JP" sz="834" dirty="0">
                <a:latin typeface="メイリオ" panose="020B0604030504040204" pitchFamily="50" charset="-128"/>
                <a:ea typeface="メイリオ" panose="020B0604030504040204" pitchFamily="50" charset="-128"/>
              </a:rPr>
              <a:t>Y</a:t>
            </a:r>
            <a:r>
              <a:rPr lang="ja-JP" altLang="en-US" sz="834" dirty="0">
                <a:latin typeface="メイリオ" panose="020B0604030504040204" pitchFamily="50" charset="-128"/>
                <a:ea typeface="メイリオ" panose="020B0604030504040204" pitchFamily="50" charset="-128"/>
              </a:rPr>
              <a:t>日</a:t>
            </a:r>
          </a:p>
        </p:txBody>
      </p:sp>
      <p:sp>
        <p:nvSpPr>
          <p:cNvPr id="29" name="テキスト ボックス 28"/>
          <p:cNvSpPr txBox="1"/>
          <p:nvPr/>
        </p:nvSpPr>
        <p:spPr>
          <a:xfrm>
            <a:off x="4418636" y="8592203"/>
            <a:ext cx="579062" cy="220701"/>
          </a:xfrm>
          <a:prstGeom prst="rect">
            <a:avLst/>
          </a:prstGeom>
          <a:noFill/>
        </p:spPr>
        <p:txBody>
          <a:bodyPr wrap="square" rtlCol="0">
            <a:spAutoFit/>
          </a:bodyPr>
          <a:lstStyle/>
          <a:p>
            <a:r>
              <a:rPr lang="en-US" altLang="ja-JP" sz="834" dirty="0">
                <a:latin typeface="メイリオ" panose="020B0604030504040204" pitchFamily="50" charset="-128"/>
                <a:ea typeface="メイリオ" panose="020B0604030504040204" pitchFamily="50" charset="-128"/>
              </a:rPr>
              <a:t>8:30</a:t>
            </a:r>
            <a:endParaRPr lang="ja-JP" altLang="en-US" sz="834"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6470784" y="8589046"/>
            <a:ext cx="579062" cy="220701"/>
          </a:xfrm>
          <a:prstGeom prst="rect">
            <a:avLst/>
          </a:prstGeom>
          <a:noFill/>
        </p:spPr>
        <p:txBody>
          <a:bodyPr wrap="square" rtlCol="0">
            <a:spAutoFit/>
          </a:bodyPr>
          <a:lstStyle/>
          <a:p>
            <a:r>
              <a:rPr lang="en-US" altLang="ja-JP" sz="834" dirty="0">
                <a:latin typeface="メイリオ" panose="020B0604030504040204" pitchFamily="50" charset="-128"/>
                <a:ea typeface="メイリオ" panose="020B0604030504040204" pitchFamily="50" charset="-128"/>
              </a:rPr>
              <a:t>17:30</a:t>
            </a:r>
            <a:endParaRPr lang="ja-JP" altLang="en-US" sz="834"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3536115" y="8791930"/>
            <a:ext cx="579062" cy="220701"/>
          </a:xfrm>
          <a:prstGeom prst="rect">
            <a:avLst/>
          </a:prstGeom>
          <a:noFill/>
        </p:spPr>
        <p:txBody>
          <a:bodyPr wrap="square" rtlCol="0">
            <a:spAutoFit/>
          </a:bodyPr>
          <a:lstStyle/>
          <a:p>
            <a:r>
              <a:rPr lang="en-US" altLang="ja-JP" sz="834" b="1" dirty="0">
                <a:latin typeface="メイリオ" panose="020B0604030504040204" pitchFamily="50" charset="-128"/>
                <a:ea typeface="メイリオ" panose="020B0604030504040204" pitchFamily="50" charset="-128"/>
              </a:rPr>
              <a:t>A</a:t>
            </a:r>
            <a:r>
              <a:rPr lang="ja-JP" altLang="en-US" sz="834" b="1" dirty="0">
                <a:latin typeface="メイリオ" panose="020B0604030504040204" pitchFamily="50" charset="-128"/>
                <a:ea typeface="メイリオ" panose="020B0604030504040204" pitchFamily="50" charset="-128"/>
              </a:rPr>
              <a:t>さん</a:t>
            </a:r>
          </a:p>
        </p:txBody>
      </p:sp>
      <p:sp>
        <p:nvSpPr>
          <p:cNvPr id="32" name="正方形/長方形 31"/>
          <p:cNvSpPr/>
          <p:nvPr/>
        </p:nvSpPr>
        <p:spPr>
          <a:xfrm>
            <a:off x="4567779" y="9195594"/>
            <a:ext cx="2156740" cy="1643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33" name="正方形/長方形 32"/>
          <p:cNvSpPr/>
          <p:nvPr/>
        </p:nvSpPr>
        <p:spPr>
          <a:xfrm>
            <a:off x="4580340" y="9208072"/>
            <a:ext cx="315234" cy="139766"/>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34" name="テキスト ボックス 33"/>
          <p:cNvSpPr txBox="1"/>
          <p:nvPr/>
        </p:nvSpPr>
        <p:spPr>
          <a:xfrm>
            <a:off x="3503737" y="9209515"/>
            <a:ext cx="579062" cy="220701"/>
          </a:xfrm>
          <a:prstGeom prst="rect">
            <a:avLst/>
          </a:prstGeom>
          <a:noFill/>
        </p:spPr>
        <p:txBody>
          <a:bodyPr wrap="square" rtlCol="0">
            <a:spAutoFit/>
          </a:bodyPr>
          <a:lstStyle/>
          <a:p>
            <a:r>
              <a:rPr lang="en-US" altLang="ja-JP" sz="834" b="1" dirty="0">
                <a:latin typeface="メイリオ" panose="020B0604030504040204" pitchFamily="50" charset="-128"/>
                <a:ea typeface="メイリオ" panose="020B0604030504040204" pitchFamily="50" charset="-128"/>
              </a:rPr>
              <a:t>B</a:t>
            </a:r>
            <a:r>
              <a:rPr lang="ja-JP" altLang="en-US" sz="834" b="1" dirty="0">
                <a:latin typeface="メイリオ" panose="020B0604030504040204" pitchFamily="50" charset="-128"/>
                <a:ea typeface="メイリオ" panose="020B0604030504040204" pitchFamily="50" charset="-128"/>
              </a:rPr>
              <a:t>さん</a:t>
            </a:r>
          </a:p>
        </p:txBody>
      </p:sp>
      <p:sp>
        <p:nvSpPr>
          <p:cNvPr id="35" name="テキスト ボックス 34"/>
          <p:cNvSpPr txBox="1"/>
          <p:nvPr/>
        </p:nvSpPr>
        <p:spPr>
          <a:xfrm>
            <a:off x="3611341" y="9332259"/>
            <a:ext cx="313034" cy="384112"/>
          </a:xfrm>
          <a:prstGeom prst="rect">
            <a:avLst/>
          </a:prstGeom>
          <a:noFill/>
        </p:spPr>
        <p:txBody>
          <a:bodyPr vert="eaVert" wrap="square" rtlCol="0">
            <a:spAutoFit/>
          </a:bodyPr>
          <a:lstStyle/>
          <a:p>
            <a:r>
              <a:rPr lang="ja-JP" altLang="en-US" sz="834" b="1" dirty="0">
                <a:latin typeface="メイリオ" panose="020B0604030504040204" pitchFamily="50" charset="-128"/>
                <a:ea typeface="メイリオ" panose="020B0604030504040204" pitchFamily="50" charset="-128"/>
              </a:rPr>
              <a:t>･･･</a:t>
            </a:r>
          </a:p>
        </p:txBody>
      </p:sp>
      <p:sp>
        <p:nvSpPr>
          <p:cNvPr id="36" name="テキスト ボックス 35"/>
          <p:cNvSpPr txBox="1"/>
          <p:nvPr/>
        </p:nvSpPr>
        <p:spPr>
          <a:xfrm>
            <a:off x="3516530" y="9588085"/>
            <a:ext cx="579062" cy="220701"/>
          </a:xfrm>
          <a:prstGeom prst="rect">
            <a:avLst/>
          </a:prstGeom>
          <a:noFill/>
        </p:spPr>
        <p:txBody>
          <a:bodyPr wrap="square" rtlCol="0">
            <a:spAutoFit/>
          </a:bodyPr>
          <a:lstStyle/>
          <a:p>
            <a:r>
              <a:rPr lang="en-US" altLang="ja-JP" sz="834" b="1" dirty="0">
                <a:latin typeface="メイリオ" panose="020B0604030504040204" pitchFamily="50" charset="-128"/>
                <a:ea typeface="メイリオ" panose="020B0604030504040204" pitchFamily="50" charset="-128"/>
              </a:rPr>
              <a:t>Z</a:t>
            </a:r>
            <a:r>
              <a:rPr lang="ja-JP" altLang="en-US" sz="834" b="1" dirty="0">
                <a:latin typeface="メイリオ" panose="020B0604030504040204" pitchFamily="50" charset="-128"/>
                <a:ea typeface="メイリオ" panose="020B0604030504040204" pitchFamily="50" charset="-128"/>
              </a:rPr>
              <a:t>さん</a:t>
            </a:r>
          </a:p>
        </p:txBody>
      </p:sp>
      <p:sp>
        <p:nvSpPr>
          <p:cNvPr id="37" name="テキスト ボックス 36"/>
          <p:cNvSpPr txBox="1"/>
          <p:nvPr/>
        </p:nvSpPr>
        <p:spPr>
          <a:xfrm>
            <a:off x="3952028" y="9228241"/>
            <a:ext cx="670083" cy="220701"/>
          </a:xfrm>
          <a:prstGeom prst="rect">
            <a:avLst/>
          </a:prstGeom>
          <a:noFill/>
        </p:spPr>
        <p:txBody>
          <a:bodyPr wrap="square" rtlCol="0">
            <a:spAutoFit/>
          </a:bodyPr>
          <a:lstStyle/>
          <a:p>
            <a:r>
              <a:rPr lang="en-US" altLang="ja-JP" sz="834" dirty="0">
                <a:latin typeface="メイリオ" panose="020B0604030504040204" pitchFamily="50" charset="-128"/>
                <a:ea typeface="メイリオ" panose="020B0604030504040204" pitchFamily="50" charset="-128"/>
              </a:rPr>
              <a:t>X</a:t>
            </a:r>
            <a:r>
              <a:rPr lang="ja-JP" altLang="en-US" sz="834" dirty="0">
                <a:latin typeface="メイリオ" panose="020B0604030504040204" pitchFamily="50" charset="-128"/>
                <a:ea typeface="メイリオ" panose="020B0604030504040204" pitchFamily="50" charset="-128"/>
              </a:rPr>
              <a:t>月／</a:t>
            </a:r>
            <a:r>
              <a:rPr lang="en-US" altLang="ja-JP" sz="834" dirty="0">
                <a:latin typeface="メイリオ" panose="020B0604030504040204" pitchFamily="50" charset="-128"/>
                <a:ea typeface="メイリオ" panose="020B0604030504040204" pitchFamily="50" charset="-128"/>
              </a:rPr>
              <a:t>Y</a:t>
            </a:r>
            <a:r>
              <a:rPr lang="ja-JP" altLang="en-US" sz="834" dirty="0">
                <a:latin typeface="メイリオ" panose="020B0604030504040204" pitchFamily="50" charset="-128"/>
                <a:ea typeface="メイリオ" panose="020B0604030504040204" pitchFamily="50" charset="-128"/>
              </a:rPr>
              <a:t>日</a:t>
            </a:r>
          </a:p>
        </p:txBody>
      </p:sp>
      <p:sp>
        <p:nvSpPr>
          <p:cNvPr id="38" name="テキスト ボックス 37"/>
          <p:cNvSpPr txBox="1"/>
          <p:nvPr/>
        </p:nvSpPr>
        <p:spPr>
          <a:xfrm>
            <a:off x="3952028" y="9588085"/>
            <a:ext cx="670083" cy="220701"/>
          </a:xfrm>
          <a:prstGeom prst="rect">
            <a:avLst/>
          </a:prstGeom>
          <a:noFill/>
        </p:spPr>
        <p:txBody>
          <a:bodyPr wrap="square" rtlCol="0">
            <a:spAutoFit/>
          </a:bodyPr>
          <a:lstStyle/>
          <a:p>
            <a:r>
              <a:rPr lang="en-US" altLang="ja-JP" sz="834" dirty="0">
                <a:latin typeface="メイリオ" panose="020B0604030504040204" pitchFamily="50" charset="-128"/>
                <a:ea typeface="メイリオ" panose="020B0604030504040204" pitchFamily="50" charset="-128"/>
              </a:rPr>
              <a:t>S</a:t>
            </a:r>
            <a:r>
              <a:rPr lang="ja-JP" altLang="en-US" sz="834" dirty="0">
                <a:latin typeface="メイリオ" panose="020B0604030504040204" pitchFamily="50" charset="-128"/>
                <a:ea typeface="メイリオ" panose="020B0604030504040204" pitchFamily="50" charset="-128"/>
              </a:rPr>
              <a:t>月／</a:t>
            </a:r>
            <a:r>
              <a:rPr lang="en-US" altLang="ja-JP" sz="834" dirty="0">
                <a:latin typeface="メイリオ" panose="020B0604030504040204" pitchFamily="50" charset="-128"/>
                <a:ea typeface="メイリオ" panose="020B0604030504040204" pitchFamily="50" charset="-128"/>
              </a:rPr>
              <a:t>T</a:t>
            </a:r>
            <a:r>
              <a:rPr lang="ja-JP" altLang="en-US" sz="834" dirty="0">
                <a:latin typeface="メイリオ" panose="020B0604030504040204" pitchFamily="50" charset="-128"/>
                <a:ea typeface="メイリオ" panose="020B0604030504040204" pitchFamily="50" charset="-128"/>
              </a:rPr>
              <a:t>日</a:t>
            </a:r>
          </a:p>
        </p:txBody>
      </p:sp>
      <p:sp>
        <p:nvSpPr>
          <p:cNvPr id="39" name="正方形/長方形 38"/>
          <p:cNvSpPr/>
          <p:nvPr/>
        </p:nvSpPr>
        <p:spPr>
          <a:xfrm>
            <a:off x="4546034" y="9594361"/>
            <a:ext cx="2156740" cy="1643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40" name="テキスト ボックス 39"/>
          <p:cNvSpPr txBox="1"/>
          <p:nvPr/>
        </p:nvSpPr>
        <p:spPr>
          <a:xfrm>
            <a:off x="3952028" y="9777284"/>
            <a:ext cx="670083" cy="220701"/>
          </a:xfrm>
          <a:prstGeom prst="rect">
            <a:avLst/>
          </a:prstGeom>
          <a:noFill/>
        </p:spPr>
        <p:txBody>
          <a:bodyPr wrap="square" rtlCol="0">
            <a:spAutoFit/>
          </a:bodyPr>
          <a:lstStyle/>
          <a:p>
            <a:r>
              <a:rPr lang="en-US" altLang="ja-JP" sz="834" dirty="0">
                <a:latin typeface="メイリオ" panose="020B0604030504040204" pitchFamily="50" charset="-128"/>
                <a:ea typeface="メイリオ" panose="020B0604030504040204" pitchFamily="50" charset="-128"/>
              </a:rPr>
              <a:t>S</a:t>
            </a:r>
            <a:r>
              <a:rPr lang="ja-JP" altLang="en-US" sz="834" dirty="0">
                <a:latin typeface="メイリオ" panose="020B0604030504040204" pitchFamily="50" charset="-128"/>
                <a:ea typeface="メイリオ" panose="020B0604030504040204" pitchFamily="50" charset="-128"/>
              </a:rPr>
              <a:t>月／</a:t>
            </a:r>
            <a:r>
              <a:rPr lang="en-US" altLang="ja-JP" sz="834" dirty="0">
                <a:latin typeface="メイリオ" panose="020B0604030504040204" pitchFamily="50" charset="-128"/>
                <a:ea typeface="メイリオ" panose="020B0604030504040204" pitchFamily="50" charset="-128"/>
              </a:rPr>
              <a:t>U</a:t>
            </a:r>
            <a:r>
              <a:rPr lang="ja-JP" altLang="en-US" sz="834" dirty="0">
                <a:latin typeface="メイリオ" panose="020B0604030504040204" pitchFamily="50" charset="-128"/>
                <a:ea typeface="メイリオ" panose="020B0604030504040204" pitchFamily="50" charset="-128"/>
              </a:rPr>
              <a:t>日</a:t>
            </a:r>
          </a:p>
        </p:txBody>
      </p:sp>
      <p:sp>
        <p:nvSpPr>
          <p:cNvPr id="41" name="正方形/長方形 40"/>
          <p:cNvSpPr/>
          <p:nvPr/>
        </p:nvSpPr>
        <p:spPr>
          <a:xfrm>
            <a:off x="4536522" y="9804211"/>
            <a:ext cx="2156740" cy="1643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42" name="正方形/長方形 41"/>
          <p:cNvSpPr/>
          <p:nvPr/>
        </p:nvSpPr>
        <p:spPr>
          <a:xfrm>
            <a:off x="5434959" y="9209216"/>
            <a:ext cx="315234" cy="139766"/>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43" name="正方形/長方形 42"/>
          <p:cNvSpPr/>
          <p:nvPr/>
        </p:nvSpPr>
        <p:spPr>
          <a:xfrm>
            <a:off x="6420101" y="9194682"/>
            <a:ext cx="315234" cy="153156"/>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44" name="正方形/長方形 43"/>
          <p:cNvSpPr/>
          <p:nvPr/>
        </p:nvSpPr>
        <p:spPr>
          <a:xfrm>
            <a:off x="4555658" y="9606641"/>
            <a:ext cx="197144" cy="139766"/>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45" name="正方形/長方形 44"/>
          <p:cNvSpPr/>
          <p:nvPr/>
        </p:nvSpPr>
        <p:spPr>
          <a:xfrm>
            <a:off x="4836337" y="9606641"/>
            <a:ext cx="315234" cy="139766"/>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46" name="正方形/長方形 45"/>
          <p:cNvSpPr/>
          <p:nvPr/>
        </p:nvSpPr>
        <p:spPr>
          <a:xfrm>
            <a:off x="4548205" y="9815288"/>
            <a:ext cx="599356" cy="139766"/>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47" name="テキスト ボックス 46"/>
          <p:cNvSpPr txBox="1"/>
          <p:nvPr/>
        </p:nvSpPr>
        <p:spPr>
          <a:xfrm>
            <a:off x="3409384" y="8607099"/>
            <a:ext cx="686950" cy="220701"/>
          </a:xfrm>
          <a:prstGeom prst="rect">
            <a:avLst/>
          </a:prstGeom>
          <a:noFill/>
        </p:spPr>
        <p:txBody>
          <a:bodyPr wrap="square" rtlCol="0">
            <a:spAutoFit/>
          </a:bodyPr>
          <a:lstStyle/>
          <a:p>
            <a:r>
              <a:rPr lang="ja-JP" altLang="en-US" sz="834" dirty="0">
                <a:latin typeface="メイリオ" panose="020B0604030504040204" pitchFamily="50" charset="-128"/>
                <a:ea typeface="メイリオ" panose="020B0604030504040204" pitchFamily="50" charset="-128"/>
              </a:rPr>
              <a:t>イメージ</a:t>
            </a:r>
          </a:p>
        </p:txBody>
      </p:sp>
      <p:sp>
        <p:nvSpPr>
          <p:cNvPr id="48" name="テキスト ボックス 47"/>
          <p:cNvSpPr txBox="1"/>
          <p:nvPr/>
        </p:nvSpPr>
        <p:spPr>
          <a:xfrm>
            <a:off x="5354679" y="8757881"/>
            <a:ext cx="686950" cy="220701"/>
          </a:xfrm>
          <a:prstGeom prst="rect">
            <a:avLst/>
          </a:prstGeom>
          <a:noFill/>
        </p:spPr>
        <p:txBody>
          <a:bodyPr wrap="square" rtlCol="0">
            <a:spAutoFit/>
          </a:bodyPr>
          <a:lstStyle/>
          <a:p>
            <a:r>
              <a:rPr lang="ja-JP" altLang="en-US" sz="834" dirty="0">
                <a:solidFill>
                  <a:schemeClr val="bg1"/>
                </a:solidFill>
                <a:latin typeface="メイリオ" panose="020B0604030504040204" pitchFamily="50" charset="-128"/>
                <a:ea typeface="メイリオ" panose="020B0604030504040204" pitchFamily="50" charset="-128"/>
              </a:rPr>
              <a:t>訓練時間</a:t>
            </a:r>
          </a:p>
        </p:txBody>
      </p:sp>
    </p:spTree>
    <p:extLst>
      <p:ext uri="{BB962C8B-B14F-4D97-AF65-F5344CB8AC3E}">
        <p14:creationId xmlns:p14="http://schemas.microsoft.com/office/powerpoint/2010/main" val="523588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054" y="125959"/>
            <a:ext cx="6986228" cy="360040"/>
          </a:xfrm>
          <a:prstGeom prst="rect">
            <a:avLst/>
          </a:prstGeom>
          <a:noFill/>
        </p:spPr>
        <p:txBody>
          <a:bodyPr wrap="square" rtlCol="0">
            <a:noAutofit/>
          </a:bodyPr>
          <a:lstStyle/>
          <a:p>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留意事項</a:t>
            </a:r>
            <a:endPar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05682" y="9091221"/>
            <a:ext cx="6895218" cy="1092865"/>
          </a:xfrm>
          <a:prstGeom prst="rect">
            <a:avLst/>
          </a:prstGeom>
          <a:noFill/>
        </p:spPr>
        <p:txBody>
          <a:bodyPr wrap="square" rtlCol="0">
            <a:noAutofit/>
          </a:bodyPr>
          <a:lstStyle/>
          <a:p>
            <a:pPr marL="171450" indent="-171450">
              <a:lnSpc>
                <a:spcPts val="1600"/>
              </a:lnSpc>
              <a:spcBef>
                <a:spcPts val="200"/>
              </a:spcBef>
              <a:spcAft>
                <a:spcPts val="200"/>
              </a:spcAft>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rPr>
              <a:t>支給</a:t>
            </a:r>
            <a:r>
              <a:rPr lang="ja-JP" altLang="en-US" sz="1050" dirty="0">
                <a:solidFill>
                  <a:prstClr val="black"/>
                </a:solidFill>
                <a:latin typeface="メイリオ" panose="020B0604030504040204" pitchFamily="50" charset="-128"/>
                <a:ea typeface="メイリオ" panose="020B0604030504040204" pitchFamily="50" charset="-128"/>
              </a:rPr>
              <a:t>対象と</a:t>
            </a:r>
            <a:r>
              <a:rPr lang="ja-JP" altLang="en-US" sz="1050" dirty="0" smtClean="0">
                <a:solidFill>
                  <a:prstClr val="black"/>
                </a:solidFill>
                <a:latin typeface="メイリオ" panose="020B0604030504040204" pitchFamily="50" charset="-128"/>
                <a:ea typeface="メイリオ" panose="020B0604030504040204" pitchFamily="50" charset="-128"/>
              </a:rPr>
              <a:t>なる</a:t>
            </a:r>
            <a:r>
              <a:rPr lang="ja-JP" altLang="en-US" sz="1050" dirty="0">
                <a:solidFill>
                  <a:prstClr val="black"/>
                </a:solidFill>
                <a:latin typeface="メイリオ" panose="020B0604030504040204" pitchFamily="50" charset="-128"/>
                <a:ea typeface="メイリオ" panose="020B0604030504040204" pitchFamily="50" charset="-128"/>
              </a:rPr>
              <a:t>経費</a:t>
            </a:r>
            <a:r>
              <a:rPr lang="ja-JP" altLang="en-US" sz="1050" dirty="0" smtClean="0">
                <a:solidFill>
                  <a:prstClr val="black"/>
                </a:solidFill>
                <a:latin typeface="メイリオ" panose="020B0604030504040204" pitchFamily="50" charset="-128"/>
                <a:ea typeface="メイリオ" panose="020B0604030504040204" pitchFamily="50" charset="-128"/>
              </a:rPr>
              <a:t>は、支給申請日までに事業主の支払いを終えている経費に限ります（消費税相当分を含む）</a:t>
            </a:r>
            <a:endParaRPr lang="en-US" altLang="ja-JP" sz="1050" dirty="0" smtClean="0">
              <a:solidFill>
                <a:prstClr val="black"/>
              </a:solidFill>
              <a:latin typeface="メイリオ" panose="020B0604030504040204" pitchFamily="50" charset="-128"/>
              <a:ea typeface="メイリオ" panose="020B0604030504040204" pitchFamily="50" charset="-128"/>
            </a:endParaRPr>
          </a:p>
          <a:p>
            <a:pPr marL="171450" indent="-171450">
              <a:lnSpc>
                <a:spcPts val="1600"/>
              </a:lnSpc>
              <a:spcBef>
                <a:spcPts val="200"/>
              </a:spcBef>
              <a:spcAft>
                <a:spcPts val="200"/>
              </a:spcAft>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rPr>
              <a:t>訓練実施期間中に対象労働者から自己都合退職の申し出があった場合、退職の申出日以降に実施される</a:t>
            </a:r>
            <a:endParaRPr lang="en-US" altLang="ja-JP" sz="1050" dirty="0" smtClean="0">
              <a:solidFill>
                <a:prstClr val="black"/>
              </a:solidFill>
              <a:latin typeface="メイリオ" panose="020B0604030504040204" pitchFamily="50" charset="-128"/>
              <a:ea typeface="メイリオ" panose="020B0604030504040204" pitchFamily="50" charset="-128"/>
            </a:endParaRPr>
          </a:p>
          <a:p>
            <a:pPr>
              <a:lnSpc>
                <a:spcPts val="1600"/>
              </a:lnSpc>
              <a:spcBef>
                <a:spcPts val="200"/>
              </a:spcBef>
              <a:spcAft>
                <a:spcPts val="200"/>
              </a:spcAft>
            </a:pPr>
            <a:r>
              <a:rPr lang="ja-JP" altLang="en-US" sz="1050" dirty="0" smtClean="0">
                <a:solidFill>
                  <a:prstClr val="black"/>
                </a:solidFill>
                <a:latin typeface="メイリオ" panose="020B0604030504040204" pitchFamily="50" charset="-128"/>
                <a:ea typeface="メイリオ" panose="020B0604030504040204" pitchFamily="50" charset="-128"/>
              </a:rPr>
              <a:t>　</a:t>
            </a:r>
            <a:r>
              <a:rPr lang="en-US" altLang="ja-JP" sz="1050" dirty="0" smtClean="0">
                <a:solidFill>
                  <a:prstClr val="black"/>
                </a:solidFill>
                <a:latin typeface="メイリオ" panose="020B0604030504040204" pitchFamily="50" charset="-128"/>
                <a:ea typeface="メイリオ" panose="020B0604030504040204" pitchFamily="50" charset="-128"/>
              </a:rPr>
              <a:t>OFF-JT</a:t>
            </a:r>
            <a:r>
              <a:rPr lang="ja-JP" altLang="en-US" sz="1050" dirty="0" err="1" smtClean="0">
                <a:solidFill>
                  <a:prstClr val="black"/>
                </a:solidFill>
                <a:latin typeface="メイリオ" panose="020B0604030504040204" pitchFamily="50" charset="-128"/>
                <a:ea typeface="メイリオ" panose="020B0604030504040204" pitchFamily="50" charset="-128"/>
              </a:rPr>
              <a:t>、</a:t>
            </a:r>
            <a:r>
              <a:rPr lang="en-US" altLang="ja-JP" sz="1050" dirty="0" smtClean="0">
                <a:solidFill>
                  <a:prstClr val="black"/>
                </a:solidFill>
                <a:latin typeface="メイリオ" panose="020B0604030504040204" pitchFamily="50" charset="-128"/>
                <a:ea typeface="メイリオ" panose="020B0604030504040204" pitchFamily="50" charset="-128"/>
              </a:rPr>
              <a:t>OJT</a:t>
            </a:r>
            <a:r>
              <a:rPr lang="ja-JP" altLang="en-US" sz="1050" dirty="0" smtClean="0">
                <a:solidFill>
                  <a:prstClr val="black"/>
                </a:solidFill>
                <a:latin typeface="メイリオ" panose="020B0604030504040204" pitchFamily="50" charset="-128"/>
                <a:ea typeface="メイリオ" panose="020B0604030504040204" pitchFamily="50" charset="-128"/>
              </a:rPr>
              <a:t>は助成対象となりません</a:t>
            </a:r>
            <a:endParaRPr lang="en-US" altLang="ja-JP" sz="1050" dirty="0" smtClean="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84903" y="1170075"/>
            <a:ext cx="6933318" cy="6995630"/>
          </a:xfrm>
          <a:prstGeom prst="rect">
            <a:avLst/>
          </a:prstGeom>
          <a:noFill/>
        </p:spPr>
        <p:txBody>
          <a:bodyPr wrap="square" rtlCol="0">
            <a:noAutofit/>
          </a:bodyPr>
          <a:lstStyle/>
          <a:p>
            <a:pPr marL="228600" indent="-228600">
              <a:lnSpc>
                <a:spcPts val="1600"/>
              </a:lnSpc>
              <a:spcBef>
                <a:spcPts val="200"/>
              </a:spcBef>
              <a:spcAft>
                <a:spcPts val="200"/>
              </a:spcAft>
              <a:buFont typeface="+mj-ea"/>
              <a:buAutoNum type="circleNumDbPlain"/>
            </a:pPr>
            <a:r>
              <a:rPr lang="ja-JP" altLang="en-US" sz="1200" b="1" dirty="0" smtClean="0">
                <a:solidFill>
                  <a:prstClr val="black"/>
                </a:solidFill>
                <a:latin typeface="メイリオ" panose="020B0604030504040204" pitchFamily="50" charset="-128"/>
                <a:ea typeface="メイリオ" panose="020B0604030504040204" pitchFamily="50" charset="-128"/>
              </a:rPr>
              <a:t>訓練の実現が見込まれないもの</a:t>
            </a:r>
            <a:endParaRPr lang="en-US" altLang="ja-JP" sz="1200" b="1" dirty="0" smtClean="0">
              <a:solidFill>
                <a:prstClr val="black"/>
              </a:solidFill>
              <a:latin typeface="メイリオ" panose="020B0604030504040204" pitchFamily="50" charset="-128"/>
              <a:ea typeface="メイリオ" panose="020B0604030504040204"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rPr>
              <a:t>企業全体の常用雇用する労働者数が訓練対象者を除く常用労働者数１人以下の事業所が行う</a:t>
            </a:r>
            <a:r>
              <a:rPr lang="en-US" altLang="ja-JP" sz="1050" dirty="0" smtClean="0">
                <a:solidFill>
                  <a:prstClr val="black"/>
                </a:solidFill>
                <a:latin typeface="メイリオ" panose="020B0604030504040204" pitchFamily="50" charset="-128"/>
                <a:ea typeface="メイリオ" panose="020B0604030504040204" pitchFamily="50" charset="-128"/>
              </a:rPr>
              <a:t>OFF-JT</a:t>
            </a:r>
            <a:r>
              <a:rPr lang="ja-JP" altLang="en-US" sz="1050" dirty="0" smtClean="0">
                <a:solidFill>
                  <a:prstClr val="black"/>
                </a:solidFill>
                <a:latin typeface="メイリオ" panose="020B0604030504040204" pitchFamily="50" charset="-128"/>
                <a:ea typeface="メイリオ" panose="020B0604030504040204" pitchFamily="50" charset="-128"/>
              </a:rPr>
              <a:t>の事業内訓練を含む訓練計画（ただし、訓練を役員が実施する、あるいは、訓練中はアルバイトを雇用しているなど、訓練を実施する体制が整っており、訓練の実現が見込まれるもの（事業主が文書等で疎明可能な場合に限る）を除く）</a:t>
            </a:r>
            <a:endParaRPr lang="en-US" altLang="ja-JP" sz="1050" dirty="0" smtClean="0">
              <a:solidFill>
                <a:prstClr val="black"/>
              </a:solidFill>
              <a:latin typeface="メイリオ" panose="020B0604030504040204" pitchFamily="50" charset="-128"/>
              <a:ea typeface="メイリオ" panose="020B0604030504040204" pitchFamily="50" charset="-128"/>
            </a:endParaRPr>
          </a:p>
          <a:p>
            <a:pPr marL="228600" indent="-228600">
              <a:lnSpc>
                <a:spcPts val="1600"/>
              </a:lnSpc>
              <a:spcBef>
                <a:spcPts val="200"/>
              </a:spcBef>
              <a:spcAft>
                <a:spcPts val="200"/>
              </a:spcAft>
              <a:buFont typeface="+mj-ea"/>
              <a:buAutoNum type="circleNumDbPlain"/>
            </a:pPr>
            <a:r>
              <a:rPr lang="ja-JP" altLang="en-US" sz="1200" b="1" dirty="0" smtClean="0">
                <a:solidFill>
                  <a:prstClr val="black"/>
                </a:solidFill>
                <a:latin typeface="メイリオ" panose="020B0604030504040204" pitchFamily="50" charset="-128"/>
                <a:ea typeface="メイリオ" panose="020B0604030504040204" pitchFamily="50" charset="-128"/>
              </a:rPr>
              <a:t>正規雇用労働者等への転換を目的</a:t>
            </a:r>
            <a:r>
              <a:rPr lang="ja-JP" altLang="en-US" sz="1200" b="1" dirty="0">
                <a:solidFill>
                  <a:prstClr val="black"/>
                </a:solidFill>
                <a:latin typeface="メイリオ" panose="020B0604030504040204" pitchFamily="50" charset="-128"/>
                <a:ea typeface="メイリオ" panose="020B0604030504040204" pitchFamily="50" charset="-128"/>
              </a:rPr>
              <a:t>と</a:t>
            </a:r>
            <a:r>
              <a:rPr lang="ja-JP" altLang="en-US" sz="1200" b="1" dirty="0" smtClean="0">
                <a:solidFill>
                  <a:prstClr val="black"/>
                </a:solidFill>
                <a:latin typeface="メイリオ" panose="020B0604030504040204" pitchFamily="50" charset="-128"/>
                <a:ea typeface="メイリオ" panose="020B0604030504040204" pitchFamily="50" charset="-128"/>
              </a:rPr>
              <a:t>した訓練であることが明確でないもの（有期実習型訓練である場合に限る）</a:t>
            </a:r>
            <a:endParaRPr lang="en-US" altLang="ja-JP" sz="1200" b="1" dirty="0" smtClean="0">
              <a:solidFill>
                <a:prstClr val="black"/>
              </a:solidFill>
              <a:latin typeface="メイリオ" panose="020B0604030504040204" pitchFamily="50" charset="-128"/>
              <a:ea typeface="メイリオ" panose="020B0604030504040204" pitchFamily="50" charset="-128"/>
            </a:endParaRPr>
          </a:p>
          <a:p>
            <a:pPr marL="432000" lvl="1" indent="-228600">
              <a:lnSpc>
                <a:spcPts val="1600"/>
              </a:lnSpc>
              <a:spcBef>
                <a:spcPts val="200"/>
              </a:spcBef>
              <a:spcAft>
                <a:spcPts val="200"/>
              </a:spcAft>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rPr>
              <a:t>訓練の修了時における正規雇用労働者等への転換に係る基準としてジョブ・カード様式３－３－１－１：企業実習・</a:t>
            </a:r>
            <a:r>
              <a:rPr lang="en-US" altLang="ja-JP" sz="1050" dirty="0" smtClean="0">
                <a:solidFill>
                  <a:prstClr val="black"/>
                </a:solidFill>
                <a:latin typeface="メイリオ" panose="020B0604030504040204" pitchFamily="50" charset="-128"/>
                <a:ea typeface="メイリオ" panose="020B0604030504040204" pitchFamily="50" charset="-128"/>
              </a:rPr>
              <a:t>OJT</a:t>
            </a:r>
            <a:r>
              <a:rPr lang="ja-JP" altLang="en-US" sz="1050" dirty="0" smtClean="0">
                <a:solidFill>
                  <a:prstClr val="black"/>
                </a:solidFill>
                <a:latin typeface="メイリオ" panose="020B0604030504040204" pitchFamily="50" charset="-128"/>
                <a:ea typeface="メイリオ" panose="020B0604030504040204" pitchFamily="50" charset="-128"/>
              </a:rPr>
              <a:t>用による企業評価を活用していない訓練計画</a:t>
            </a:r>
            <a:endParaRPr lang="en-US" altLang="ja-JP" sz="1050" dirty="0" smtClean="0">
              <a:solidFill>
                <a:prstClr val="black"/>
              </a:solidFill>
              <a:latin typeface="メイリオ" panose="020B0604030504040204" pitchFamily="50" charset="-128"/>
              <a:ea typeface="メイリオ" panose="020B0604030504040204" pitchFamily="50" charset="-128"/>
            </a:endParaRPr>
          </a:p>
          <a:p>
            <a:pPr marL="432000" lvl="1" indent="-228600">
              <a:lnSpc>
                <a:spcPts val="1600"/>
              </a:lnSpc>
              <a:spcBef>
                <a:spcPts val="200"/>
              </a:spcBef>
              <a:spcAft>
                <a:spcPts val="200"/>
              </a:spcAft>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正規雇用労働者</a:t>
            </a:r>
            <a:r>
              <a:rPr lang="ja-JP" altLang="en-US" sz="1050" dirty="0" smtClean="0">
                <a:solidFill>
                  <a:prstClr val="black"/>
                </a:solidFill>
                <a:latin typeface="メイリオ" panose="020B0604030504040204" pitchFamily="50" charset="-128"/>
                <a:ea typeface="メイリオ" panose="020B0604030504040204" pitchFamily="50" charset="-128"/>
              </a:rPr>
              <a:t>等への転換の時期が合理的な理由なく訓練修了後２か月以内の期間に定めていない訓練計画</a:t>
            </a:r>
            <a:endParaRPr lang="en-US" altLang="ja-JP" sz="1050" dirty="0" smtClean="0">
              <a:solidFill>
                <a:prstClr val="black"/>
              </a:solidFill>
              <a:latin typeface="メイリオ" panose="020B0604030504040204" pitchFamily="50" charset="-128"/>
              <a:ea typeface="メイリオ" panose="020B0604030504040204" pitchFamily="50" charset="-128"/>
            </a:endParaRPr>
          </a:p>
          <a:p>
            <a:pPr marL="228600" indent="-228600">
              <a:lnSpc>
                <a:spcPts val="1600"/>
              </a:lnSpc>
              <a:spcBef>
                <a:spcPts val="200"/>
              </a:spcBef>
              <a:spcAft>
                <a:spcPts val="200"/>
              </a:spcAft>
              <a:buFont typeface="+mj-ea"/>
              <a:buAutoNum type="circleNumDbPlain"/>
            </a:pPr>
            <a:r>
              <a:rPr lang="ja-JP" altLang="en-US" sz="1200" b="1" dirty="0" smtClean="0">
                <a:solidFill>
                  <a:prstClr val="black"/>
                </a:solidFill>
                <a:latin typeface="メイリオ" panose="020B0604030504040204" pitchFamily="50" charset="-128"/>
                <a:ea typeface="メイリオ" panose="020B0604030504040204" pitchFamily="50" charset="-128"/>
              </a:rPr>
              <a:t>訓練の必要性が見込まれないもの</a:t>
            </a:r>
            <a:endParaRPr lang="en-US" altLang="ja-JP" sz="1200" b="1" dirty="0" smtClean="0">
              <a:solidFill>
                <a:prstClr val="black"/>
              </a:solidFill>
              <a:latin typeface="メイリオ" panose="020B0604030504040204" pitchFamily="50" charset="-128"/>
              <a:ea typeface="メイリオ" panose="020B0604030504040204"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医師、歯科医師、弁護士、税理士等（業務独占資格のうち、中長期的キャリア形成訓練の対象とならない資格）の資格を有する者、１級の技能検定に合格した者は、正規雇用労働者として働く職業能力を有していると考えられるため、資格を有する分野における有期実習型訓練の対象者となりません</a:t>
            </a:r>
          </a:p>
          <a:p>
            <a:pPr marL="360000" lvl="1" indent="-171450">
              <a:lnSpc>
                <a:spcPts val="1600"/>
              </a:lnSpc>
              <a:spcBef>
                <a:spcPts val="200"/>
              </a:spcBef>
              <a:spcAft>
                <a:spcPts val="200"/>
              </a:spcAft>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rPr>
              <a:t>正規雇用労働者への転換の時期における年齢が事業所の定める定年を超えることとなる者を対象労働者とする訓練計画（有期実習型訓練である場合に限る）</a:t>
            </a:r>
            <a:endParaRPr lang="en-US" altLang="ja-JP" sz="1050" dirty="0" smtClean="0">
              <a:solidFill>
                <a:prstClr val="black"/>
              </a:solidFill>
              <a:latin typeface="メイリオ" panose="020B0604030504040204" pitchFamily="50" charset="-128"/>
              <a:ea typeface="メイリオ" panose="020B0604030504040204"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rPr>
              <a:t>訓練実施分野において、キャリアコンサルティングが行われた日前の過去５年以内におおむね３年以上</a:t>
            </a:r>
            <a:r>
              <a:rPr lang="ja-JP" altLang="en-US" sz="1050" dirty="0">
                <a:solidFill>
                  <a:prstClr val="black"/>
                </a:solidFill>
                <a:latin typeface="メイリオ" panose="020B0604030504040204" pitchFamily="50" charset="-128"/>
                <a:ea typeface="メイリオ" panose="020B0604030504040204" pitchFamily="50" charset="-128"/>
              </a:rPr>
              <a:t>通算</a:t>
            </a:r>
            <a:r>
              <a:rPr lang="ja-JP" altLang="en-US" sz="1050" dirty="0" smtClean="0">
                <a:solidFill>
                  <a:prstClr val="black"/>
                </a:solidFill>
                <a:latin typeface="メイリオ" panose="020B0604030504040204" pitchFamily="50" charset="-128"/>
                <a:ea typeface="メイリオ" panose="020B0604030504040204" pitchFamily="50" charset="-128"/>
              </a:rPr>
              <a:t>して</a:t>
            </a:r>
            <a:r>
              <a:rPr lang="ja-JP" altLang="en-US" sz="1050" dirty="0" smtClean="0">
                <a:latin typeface="メイリオ" panose="020B0604030504040204" pitchFamily="50" charset="-128"/>
                <a:ea typeface="メイリオ" panose="020B0604030504040204" pitchFamily="50" charset="-128"/>
              </a:rPr>
              <a:t>正規雇用（自営</a:t>
            </a:r>
            <a:r>
              <a:rPr lang="ja-JP" altLang="en-US" sz="1050" dirty="0">
                <a:latin typeface="メイリオ" panose="020B0604030504040204" pitchFamily="50" charset="-128"/>
                <a:ea typeface="メイリオ" panose="020B0604030504040204" pitchFamily="50" charset="-128"/>
              </a:rPr>
              <a:t>や</a:t>
            </a:r>
            <a:r>
              <a:rPr lang="ja-JP" altLang="en-US" sz="1050" dirty="0" smtClean="0">
                <a:latin typeface="メイリオ" panose="020B0604030504040204" pitchFamily="50" charset="-128"/>
                <a:ea typeface="メイリオ" panose="020B0604030504040204" pitchFamily="50" charset="-128"/>
              </a:rPr>
              <a:t>役員など、労働者以外での就業を含む）されたことがある</a:t>
            </a:r>
            <a:r>
              <a:rPr lang="ja-JP" altLang="en-US" sz="1050" dirty="0" smtClean="0">
                <a:solidFill>
                  <a:prstClr val="black"/>
                </a:solidFill>
                <a:latin typeface="メイリオ" panose="020B0604030504040204" pitchFamily="50" charset="-128"/>
                <a:ea typeface="メイリオ" panose="020B0604030504040204" pitchFamily="50" charset="-128"/>
              </a:rPr>
              <a:t>者を対象労働者とする訓練計画（ただし、正規雇用であっても短期間（</a:t>
            </a:r>
            <a:r>
              <a:rPr lang="en-US" altLang="ja-JP" sz="1050" dirty="0" smtClean="0">
                <a:solidFill>
                  <a:prstClr val="black"/>
                </a:solidFill>
                <a:latin typeface="メイリオ" panose="020B0604030504040204" pitchFamily="50" charset="-128"/>
                <a:ea typeface="メイリオ" panose="020B0604030504040204" pitchFamily="50" charset="-128"/>
              </a:rPr>
              <a:t>1</a:t>
            </a:r>
            <a:r>
              <a:rPr lang="ja-JP" altLang="en-US" sz="1050" dirty="0" smtClean="0">
                <a:solidFill>
                  <a:prstClr val="black"/>
                </a:solidFill>
                <a:latin typeface="メイリオ" panose="020B0604030504040204" pitchFamily="50" charset="-128"/>
                <a:ea typeface="メイリオ" panose="020B0604030504040204" pitchFamily="50" charset="-128"/>
              </a:rPr>
              <a:t>年未満）での期間での離転職を繰り返したことにより通算して３年以上となる者などで、訓練の必要性が見込まれるも</a:t>
            </a:r>
            <a:r>
              <a:rPr lang="ja-JP" altLang="en-US" sz="1050" dirty="0" smtClean="0">
                <a:latin typeface="メイリオ" panose="020B0604030504040204" pitchFamily="50" charset="-128"/>
                <a:ea typeface="メイリオ" panose="020B0604030504040204" pitchFamily="50" charset="-128"/>
              </a:rPr>
              <a:t>のを除く）</a:t>
            </a:r>
            <a:r>
              <a:rPr lang="ja-JP" altLang="en-US" sz="1050" dirty="0">
                <a:latin typeface="メイリオ" panose="020B0604030504040204" pitchFamily="50" charset="-128"/>
                <a:ea typeface="メイリオ" panose="020B0604030504040204" pitchFamily="50" charset="-128"/>
              </a:rPr>
              <a:t>（有期実習型</a:t>
            </a:r>
            <a:r>
              <a:rPr lang="ja-JP" altLang="en-US" sz="1050" dirty="0" smtClean="0">
                <a:latin typeface="メイリオ" panose="020B0604030504040204" pitchFamily="50" charset="-128"/>
                <a:ea typeface="メイリオ" panose="020B0604030504040204" pitchFamily="50" charset="-128"/>
              </a:rPr>
              <a:t>訓練である場合に</a:t>
            </a:r>
            <a:r>
              <a:rPr lang="ja-JP" altLang="en-US" sz="1050" dirty="0">
                <a:latin typeface="メイリオ" panose="020B0604030504040204" pitchFamily="50" charset="-128"/>
                <a:ea typeface="メイリオ" panose="020B0604030504040204" pitchFamily="50" charset="-128"/>
              </a:rPr>
              <a:t>限る）</a:t>
            </a:r>
            <a:endParaRPr lang="en-US" altLang="ja-JP" sz="1050" dirty="0" smtClean="0">
              <a:latin typeface="メイリオ" panose="020B0604030504040204" pitchFamily="50" charset="-128"/>
              <a:ea typeface="メイリオ" panose="020B0604030504040204"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訓練実施分野</a:t>
            </a:r>
            <a:r>
              <a:rPr lang="ja-JP" altLang="en-US" sz="1050" dirty="0">
                <a:latin typeface="メイリオ" panose="020B0604030504040204" pitchFamily="50" charset="-128"/>
                <a:ea typeface="メイリオ" panose="020B0604030504040204" pitchFamily="50" charset="-128"/>
              </a:rPr>
              <a:t>であるか否</a:t>
            </a:r>
            <a:r>
              <a:rPr lang="ja-JP" altLang="en-US" sz="1050" dirty="0" smtClean="0">
                <a:latin typeface="メイリオ" panose="020B0604030504040204" pitchFamily="50" charset="-128"/>
                <a:ea typeface="メイリオ" panose="020B0604030504040204" pitchFamily="50" charset="-128"/>
              </a:rPr>
              <a:t>かに関わりなく過去</a:t>
            </a:r>
            <a:r>
              <a:rPr lang="en-US" altLang="ja-JP" sz="1050" dirty="0" smtClean="0">
                <a:latin typeface="メイリオ" panose="020B0604030504040204" pitchFamily="50" charset="-128"/>
                <a:ea typeface="メイリオ" panose="020B0604030504040204" pitchFamily="50" charset="-128"/>
              </a:rPr>
              <a:t>10</a:t>
            </a:r>
            <a:r>
              <a:rPr lang="ja-JP" altLang="en-US" sz="1050" dirty="0" smtClean="0">
                <a:latin typeface="メイリオ" panose="020B0604030504040204" pitchFamily="50" charset="-128"/>
                <a:ea typeface="メイリオ" panose="020B0604030504040204" pitchFamily="50" charset="-128"/>
              </a:rPr>
              <a:t>年以内に同一企業において、おおむね６年以上継続して</a:t>
            </a:r>
            <a:r>
              <a:rPr lang="ja-JP" altLang="en-US" sz="1050" dirty="0">
                <a:latin typeface="メイリオ" panose="020B0604030504040204" pitchFamily="50" charset="-128"/>
                <a:ea typeface="メイリオ" panose="020B0604030504040204" pitchFamily="50" charset="-128"/>
              </a:rPr>
              <a:t>正規雇用</a:t>
            </a:r>
            <a:r>
              <a:rPr lang="ja-JP" altLang="en-US" sz="1050" dirty="0" smtClean="0">
                <a:latin typeface="メイリオ" panose="020B0604030504040204" pitchFamily="50" charset="-128"/>
                <a:ea typeface="メイリオ" panose="020B0604030504040204" pitchFamily="50" charset="-128"/>
              </a:rPr>
              <a:t>（自営や役員など、労働者以外での就業を含む）として就業経験がある者を対象労働者とする訓練</a:t>
            </a:r>
            <a:r>
              <a:rPr lang="ja-JP" altLang="en-US" sz="1050" dirty="0">
                <a:latin typeface="メイリオ" panose="020B0604030504040204" pitchFamily="50" charset="-128"/>
                <a:ea typeface="メイリオ" panose="020B0604030504040204" pitchFamily="50" charset="-128"/>
              </a:rPr>
              <a:t>計画（有期実習型</a:t>
            </a:r>
            <a:r>
              <a:rPr lang="ja-JP" altLang="en-US" sz="1050" dirty="0" smtClean="0">
                <a:latin typeface="メイリオ" panose="020B0604030504040204" pitchFamily="50" charset="-128"/>
                <a:ea typeface="メイリオ" panose="020B0604030504040204" pitchFamily="50" charset="-128"/>
              </a:rPr>
              <a:t>訓練である場合に</a:t>
            </a:r>
            <a:r>
              <a:rPr lang="ja-JP" altLang="en-US" sz="1050" dirty="0">
                <a:latin typeface="メイリオ" panose="020B0604030504040204" pitchFamily="50" charset="-128"/>
                <a:ea typeface="メイリオ" panose="020B0604030504040204" pitchFamily="50" charset="-128"/>
              </a:rPr>
              <a:t>限る）</a:t>
            </a:r>
            <a:endParaRPr lang="en-US" altLang="ja-JP" sz="1050" dirty="0" smtClean="0">
              <a:latin typeface="メイリオ" panose="020B0604030504040204" pitchFamily="50" charset="-128"/>
              <a:ea typeface="メイリオ" panose="020B0604030504040204"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資格</a:t>
            </a:r>
            <a:r>
              <a:rPr lang="ja-JP" altLang="en-US" sz="1050" dirty="0" smtClean="0">
                <a:latin typeface="メイリオ" panose="020B0604030504040204" pitchFamily="50" charset="-128"/>
                <a:ea typeface="メイリオ" panose="020B0604030504040204" pitchFamily="50" charset="-128"/>
              </a:rPr>
              <a:t>試験合格者が資格者団体登録前に義務付けられている研修期間（弁護士（裁判所法第</a:t>
            </a:r>
            <a:r>
              <a:rPr lang="en-US" altLang="ja-JP" sz="1050" dirty="0" smtClean="0">
                <a:latin typeface="メイリオ" panose="020B0604030504040204" pitchFamily="50" charset="-128"/>
                <a:ea typeface="メイリオ" panose="020B0604030504040204" pitchFamily="50" charset="-128"/>
              </a:rPr>
              <a:t>66</a:t>
            </a:r>
            <a:r>
              <a:rPr lang="ja-JP" altLang="en-US" sz="1050" dirty="0" smtClean="0">
                <a:latin typeface="メイリオ" panose="020B0604030504040204" pitchFamily="50" charset="-128"/>
                <a:ea typeface="メイリオ" panose="020B0604030504040204" pitchFamily="50" charset="-128"/>
              </a:rPr>
              <a:t>条）、公認会計士（公認会計士法第</a:t>
            </a:r>
            <a:r>
              <a:rPr lang="en-US" altLang="ja-JP" sz="1050" dirty="0" smtClean="0">
                <a:latin typeface="メイリオ" panose="020B0604030504040204" pitchFamily="50" charset="-128"/>
                <a:ea typeface="メイリオ" panose="020B0604030504040204" pitchFamily="50" charset="-128"/>
              </a:rPr>
              <a:t>16</a:t>
            </a:r>
            <a:r>
              <a:rPr lang="ja-JP" altLang="en-US" sz="1050" dirty="0" smtClean="0">
                <a:latin typeface="メイリオ" panose="020B0604030504040204" pitchFamily="50" charset="-128"/>
                <a:ea typeface="メイリオ" panose="020B0604030504040204" pitchFamily="50" charset="-128"/>
              </a:rPr>
              <a:t>条）、社会保険労務士（社会保険労務士法第３条））及び税理士試験合格後の税理士法第３条に定める実務経験期間を対象とした訓練</a:t>
            </a:r>
            <a:r>
              <a:rPr lang="ja-JP" altLang="en-US" sz="1050" dirty="0">
                <a:latin typeface="メイリオ" panose="020B0604030504040204" pitchFamily="50" charset="-128"/>
                <a:ea typeface="メイリオ" panose="020B0604030504040204" pitchFamily="50" charset="-128"/>
              </a:rPr>
              <a:t>計画（有期実習型</a:t>
            </a:r>
            <a:r>
              <a:rPr lang="ja-JP" altLang="en-US" sz="1050" dirty="0" smtClean="0">
                <a:latin typeface="メイリオ" panose="020B0604030504040204" pitchFamily="50" charset="-128"/>
                <a:ea typeface="メイリオ" panose="020B0604030504040204" pitchFamily="50" charset="-128"/>
              </a:rPr>
              <a:t>訓練で</a:t>
            </a:r>
            <a:r>
              <a:rPr lang="ja-JP" altLang="en-US" sz="1050" dirty="0">
                <a:latin typeface="メイリオ" panose="020B0604030504040204" pitchFamily="50" charset="-128"/>
                <a:ea typeface="メイリオ" panose="020B0604030504040204" pitchFamily="50" charset="-128"/>
              </a:rPr>
              <a:t>ある場合に限る）</a:t>
            </a:r>
            <a:endParaRPr lang="en-US" altLang="ja-JP" sz="1050" dirty="0" smtClean="0">
              <a:latin typeface="メイリオ" panose="020B0604030504040204" pitchFamily="50" charset="-128"/>
              <a:ea typeface="メイリオ" panose="020B0604030504040204"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在籍７年以上の者に対する在籍年数３年未満の者と同じ内容の訓練（在籍中の雇用形態は正規・非正規を問わない。訓練内容が在籍年数で習得できない知識・能力に限られている場合を除く）</a:t>
            </a:r>
            <a:endParaRPr lang="en-US" altLang="ja-JP" sz="1050" dirty="0" smtClean="0">
              <a:latin typeface="メイリオ" panose="020B0604030504040204" pitchFamily="50" charset="-128"/>
              <a:ea typeface="メイリオ" panose="020B0604030504040204"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専門的・技術的能力が必要な業務に３年以上正社員として従事した経験がある者を当該専門的・技術的能力の基礎となる知識・能力で遂行することができる業務に従事させて行う訓練計画（看護師（中分類</a:t>
            </a:r>
            <a:r>
              <a:rPr lang="en-US" altLang="ja-JP" sz="1050" dirty="0" smtClean="0">
                <a:latin typeface="メイリオ" panose="020B0604030504040204" pitchFamily="50" charset="-128"/>
                <a:ea typeface="メイリオ" panose="020B0604030504040204" pitchFamily="50" charset="-128"/>
              </a:rPr>
              <a:t>13</a:t>
            </a:r>
            <a:r>
              <a:rPr lang="ja-JP" altLang="en-US" sz="1050" dirty="0" smtClean="0">
                <a:latin typeface="メイリオ" panose="020B0604030504040204" pitchFamily="50" charset="-128"/>
                <a:ea typeface="メイリオ" panose="020B0604030504040204" pitchFamily="50" charset="-128"/>
              </a:rPr>
              <a:t>）経験者を看護師補助（中分類</a:t>
            </a:r>
            <a:r>
              <a:rPr lang="en-US" altLang="ja-JP" sz="1050" dirty="0" smtClean="0">
                <a:latin typeface="メイリオ" panose="020B0604030504040204" pitchFamily="50" charset="-128"/>
                <a:ea typeface="メイリオ" panose="020B0604030504040204" pitchFamily="50" charset="-128"/>
              </a:rPr>
              <a:t>37</a:t>
            </a:r>
            <a:r>
              <a:rPr lang="ja-JP" altLang="en-US" sz="1050" dirty="0" smtClean="0">
                <a:latin typeface="メイリオ" panose="020B0604030504040204" pitchFamily="50" charset="-128"/>
                <a:ea typeface="メイリオ" panose="020B0604030504040204" pitchFamily="50" charset="-128"/>
              </a:rPr>
              <a:t>）、介護福祉士（中分類</a:t>
            </a:r>
            <a:r>
              <a:rPr lang="en-US" altLang="ja-JP" sz="1050" dirty="0" smtClean="0">
                <a:latin typeface="メイリオ" panose="020B0604030504040204" pitchFamily="50" charset="-128"/>
                <a:ea typeface="メイリオ" panose="020B0604030504040204" pitchFamily="50" charset="-128"/>
              </a:rPr>
              <a:t>16</a:t>
            </a:r>
            <a:r>
              <a:rPr lang="ja-JP" altLang="en-US" sz="1050" dirty="0" smtClean="0">
                <a:latin typeface="メイリオ" panose="020B0604030504040204" pitchFamily="50" charset="-128"/>
                <a:ea typeface="メイリオ" panose="020B0604030504040204" pitchFamily="50" charset="-128"/>
              </a:rPr>
              <a:t>）経験者を介護サービス（中分類</a:t>
            </a:r>
            <a:r>
              <a:rPr lang="en-US" altLang="ja-JP" sz="1050" dirty="0" smtClean="0">
                <a:latin typeface="メイリオ" panose="020B0604030504040204" pitchFamily="50" charset="-128"/>
                <a:ea typeface="メイリオ" panose="020B0604030504040204" pitchFamily="50" charset="-128"/>
              </a:rPr>
              <a:t>36</a:t>
            </a:r>
            <a:r>
              <a:rPr lang="ja-JP" altLang="en-US" sz="1050" dirty="0" smtClean="0">
                <a:latin typeface="メイリオ" panose="020B0604030504040204" pitchFamily="50" charset="-128"/>
                <a:ea typeface="メイリオ" panose="020B0604030504040204" pitchFamily="50" charset="-128"/>
              </a:rPr>
              <a:t>）に従事させるもの等）（</a:t>
            </a:r>
            <a:r>
              <a:rPr lang="ja-JP" altLang="en-US" sz="1050" dirty="0">
                <a:latin typeface="メイリオ" panose="020B0604030504040204" pitchFamily="50" charset="-128"/>
                <a:ea typeface="メイリオ" panose="020B0604030504040204" pitchFamily="50" charset="-128"/>
              </a:rPr>
              <a:t>有期実習型</a:t>
            </a:r>
            <a:r>
              <a:rPr lang="ja-JP" altLang="en-US" sz="1050" dirty="0" smtClean="0">
                <a:latin typeface="メイリオ" panose="020B0604030504040204" pitchFamily="50" charset="-128"/>
                <a:ea typeface="メイリオ" panose="020B0604030504040204" pitchFamily="50" charset="-128"/>
              </a:rPr>
              <a:t>訓練で</a:t>
            </a:r>
            <a:r>
              <a:rPr lang="ja-JP" altLang="en-US" sz="1050" dirty="0">
                <a:latin typeface="メイリオ" panose="020B0604030504040204" pitchFamily="50" charset="-128"/>
                <a:ea typeface="メイリオ" panose="020B0604030504040204" pitchFamily="50" charset="-128"/>
              </a:rPr>
              <a:t>ある場合に限る）</a:t>
            </a:r>
          </a:p>
        </p:txBody>
      </p:sp>
      <p:sp>
        <p:nvSpPr>
          <p:cNvPr id="7" name="テキスト ボックス 6"/>
          <p:cNvSpPr txBox="1"/>
          <p:nvPr/>
        </p:nvSpPr>
        <p:spPr>
          <a:xfrm>
            <a:off x="16231" y="918047"/>
            <a:ext cx="5168395" cy="318753"/>
          </a:xfrm>
          <a:prstGeom prst="rect">
            <a:avLst/>
          </a:prstGeom>
          <a:noFill/>
        </p:spPr>
        <p:txBody>
          <a:bodyPr wrap="square" rtlCol="0">
            <a:noAutofit/>
          </a:bodyPr>
          <a:lstStyle/>
          <a:p>
            <a:pPr marL="285750" indent="-285750">
              <a:buFont typeface="メイリオ" panose="020B0604030504040204" pitchFamily="50" charset="-128"/>
              <a:buChar char="⃝"/>
            </a:pP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計画届に不備があると認められる事例</a:t>
            </a:r>
            <a:endParaRPr lang="en-US" altLang="ja-JP"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a:xfrm>
            <a:off x="5440579" y="9932199"/>
            <a:ext cx="1680210" cy="454900"/>
          </a:xfrm>
        </p:spPr>
        <p:txBody>
          <a:bodyPr/>
          <a:lstStyle/>
          <a:p>
            <a:fld id="{5257D7FA-C634-4D74-AC8F-65C7EB806FB4}" type="slidenum">
              <a:rPr lang="ja-JP" altLang="en-US" sz="1600" smtClean="0">
                <a:solidFill>
                  <a:prstClr val="black"/>
                </a:solidFill>
              </a:rPr>
              <a:pPr/>
              <a:t>21</a:t>
            </a:fld>
            <a:endParaRPr lang="ja-JP" altLang="en-US" sz="1600" dirty="0">
              <a:solidFill>
                <a:prstClr val="black"/>
              </a:solidFill>
            </a:endParaRPr>
          </a:p>
        </p:txBody>
      </p:sp>
      <p:sp>
        <p:nvSpPr>
          <p:cNvPr id="8" name="テキスト ボックス 7"/>
          <p:cNvSpPr txBox="1"/>
          <p:nvPr/>
        </p:nvSpPr>
        <p:spPr>
          <a:xfrm>
            <a:off x="84903" y="8849781"/>
            <a:ext cx="5168395" cy="294543"/>
          </a:xfrm>
          <a:prstGeom prst="rect">
            <a:avLst/>
          </a:prstGeom>
          <a:noFill/>
        </p:spPr>
        <p:txBody>
          <a:bodyPr wrap="square" rtlCol="0">
            <a:noAutofit/>
          </a:bodyPr>
          <a:lstStyle/>
          <a:p>
            <a:pPr marL="285750" indent="-285750">
              <a:buFont typeface="メイリオ" panose="020B0604030504040204" pitchFamily="50" charset="-128"/>
              <a:buChar char="⃝"/>
            </a:pP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a:t>
            </a:r>
            <a:endParaRPr lang="en-US" altLang="ja-JP"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2919" y="377987"/>
            <a:ext cx="6637871" cy="270668"/>
          </a:xfrm>
          <a:prstGeom prst="rect">
            <a:avLst/>
          </a:prstGeom>
          <a:noFill/>
        </p:spPr>
        <p:txBody>
          <a:bodyPr wrap="square" rtlCol="0">
            <a:noAutofit/>
          </a:bodyPr>
          <a:lstStyle/>
          <a:p>
            <a:pPr marL="285750" indent="-285750">
              <a:lnSpc>
                <a:spcPts val="1700"/>
              </a:lnSpc>
              <a:buFont typeface="HGｺﾞｼｯｸM" panose="020B0609000000000000" pitchFamily="49" charset="-128"/>
              <a:buChar char="●"/>
            </a:pPr>
            <a:r>
              <a:rPr lang="ja-JP" altLang="en-US" sz="1200" dirty="0" smtClean="0">
                <a:solidFill>
                  <a:srgbClr val="FF0000"/>
                </a:solidFill>
                <a:latin typeface="メイリオ" panose="020B0604030504040204" pitchFamily="50" charset="-128"/>
                <a:ea typeface="メイリオ" panose="020B0604030504040204" pitchFamily="50" charset="-128"/>
              </a:rPr>
              <a:t>所定</a:t>
            </a:r>
            <a:r>
              <a:rPr lang="ja-JP" altLang="en-US" sz="1200" dirty="0">
                <a:solidFill>
                  <a:srgbClr val="FF0000"/>
                </a:solidFill>
                <a:latin typeface="メイリオ" panose="020B0604030504040204" pitchFamily="50" charset="-128"/>
                <a:ea typeface="メイリオ" panose="020B0604030504040204" pitchFamily="50" charset="-128"/>
              </a:rPr>
              <a:t>労働</a:t>
            </a:r>
            <a:r>
              <a:rPr lang="ja-JP" altLang="en-US" sz="1200" dirty="0" smtClean="0">
                <a:solidFill>
                  <a:srgbClr val="FF0000"/>
                </a:solidFill>
                <a:latin typeface="メイリオ" panose="020B0604030504040204" pitchFamily="50" charset="-128"/>
                <a:ea typeface="メイリオ" panose="020B0604030504040204" pitchFamily="50" charset="-128"/>
              </a:rPr>
              <a:t>時間外に実施した訓練は、賃金助成・実施助成の助成対象外です</a:t>
            </a:r>
            <a:endParaRPr lang="en-US" altLang="ja-JP" sz="1200" dirty="0" smtClean="0">
              <a:solidFill>
                <a:srgbClr val="FF0000"/>
              </a:solidFill>
              <a:latin typeface="メイリオ" panose="020B0604030504040204" pitchFamily="50" charset="-128"/>
              <a:ea typeface="メイリオ" panose="020B0604030504040204" pitchFamily="50" charset="-128"/>
            </a:endParaRPr>
          </a:p>
          <a:p>
            <a:pPr>
              <a:lnSpc>
                <a:spcPts val="1700"/>
              </a:lnSpc>
            </a:pPr>
            <a:r>
              <a:rPr lang="ja-JP" altLang="en-US" sz="1200" dirty="0" smtClean="0">
                <a:solidFill>
                  <a:srgbClr val="FF0000"/>
                </a:solidFill>
                <a:latin typeface="メイリオ" panose="020B0604030504040204" pitchFamily="50" charset="-128"/>
                <a:ea typeface="メイリオ" panose="020B0604030504040204" pitchFamily="50" charset="-128"/>
              </a:rPr>
              <a:t>　 また、計画時間数を超えて実施した分も助成対象外です</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98113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38" y="7902823"/>
            <a:ext cx="6986228" cy="1419963"/>
          </a:xfrm>
          <a:prstGeom prst="rect">
            <a:avLst/>
          </a:prstGeom>
          <a:solidFill>
            <a:srgbClr val="FFFFCC"/>
          </a:solidFill>
          <a:ln>
            <a:noFill/>
          </a:ln>
        </p:spPr>
        <p:style>
          <a:lnRef idx="2">
            <a:schemeClr val="accent6"/>
          </a:lnRef>
          <a:fillRef idx="1">
            <a:schemeClr val="lt1"/>
          </a:fillRef>
          <a:effectRef idx="0">
            <a:schemeClr val="accent6"/>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 name="スライド番号プレースホルダー 1"/>
          <p:cNvSpPr>
            <a:spLocks noGrp="1"/>
          </p:cNvSpPr>
          <p:nvPr>
            <p:ph type="sldNum" sz="quarter" idx="12"/>
          </p:nvPr>
        </p:nvSpPr>
        <p:spPr>
          <a:xfrm>
            <a:off x="5520690" y="9833293"/>
            <a:ext cx="1680210" cy="550138"/>
          </a:xfrm>
        </p:spPr>
        <p:txBody>
          <a:bodyPr/>
          <a:lstStyle/>
          <a:p>
            <a:fld id="{5257D7FA-C634-4D74-AC8F-65C7EB806FB4}" type="slidenum">
              <a:rPr lang="ja-JP" altLang="en-US" sz="1600" smtClean="0">
                <a:solidFill>
                  <a:prstClr val="black"/>
                </a:solidFill>
              </a:rPr>
              <a:pPr/>
              <a:t>22</a:t>
            </a:fld>
            <a:endParaRPr lang="ja-JP" altLang="en-US" sz="1600" dirty="0">
              <a:solidFill>
                <a:prstClr val="black"/>
              </a:solidFill>
            </a:endParaRPr>
          </a:p>
        </p:txBody>
      </p:sp>
      <p:sp>
        <p:nvSpPr>
          <p:cNvPr id="3" name="テキスト ボックス 2"/>
          <p:cNvSpPr txBox="1"/>
          <p:nvPr/>
        </p:nvSpPr>
        <p:spPr>
          <a:xfrm>
            <a:off x="172" y="149640"/>
            <a:ext cx="6986228" cy="360040"/>
          </a:xfrm>
          <a:prstGeom prst="rect">
            <a:avLst/>
          </a:prstGeom>
          <a:noFill/>
        </p:spPr>
        <p:txBody>
          <a:bodyPr wrap="square" rtlCol="0">
            <a:noAutofit/>
          </a:bodyPr>
          <a:lstStyle/>
          <a:p>
            <a:r>
              <a:rPr lang="ja-JP" altLang="en-US" sz="16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a:t>
            </a:r>
            <a:r>
              <a:rPr lang="ja-JP" altLang="en-US" sz="16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6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ならない訓練の例</a:t>
            </a:r>
            <a:endParaRPr lang="en-US" altLang="ja-JP" sz="16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0791" y="413991"/>
            <a:ext cx="6986229" cy="348254"/>
          </a:xfrm>
          <a:prstGeom prst="rect">
            <a:avLst/>
          </a:prstGeom>
          <a:noFill/>
        </p:spPr>
        <p:txBody>
          <a:bodyPr wrap="square" lIns="99555" tIns="49777" rIns="99555" bIns="49777" rtlCol="0">
            <a:noAutofit/>
          </a:bodyPr>
          <a:lstStyle/>
          <a:p>
            <a:pPr marL="285750" indent="-285750">
              <a:buFont typeface="メイリオ" panose="020B0604030504040204" pitchFamily="50" charset="-128"/>
              <a:buChar char="⃝"/>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支給対象とならない</a:t>
            </a:r>
            <a:r>
              <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の内容</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4689" y="7228290"/>
            <a:ext cx="7158807" cy="2538097"/>
          </a:xfrm>
          <a:prstGeom prst="rect">
            <a:avLst/>
          </a:prstGeom>
          <a:noFill/>
        </p:spPr>
        <p:txBody>
          <a:bodyPr wrap="square" rtlCol="0">
            <a:noAutofit/>
          </a:bodyPr>
          <a:lstStyle/>
          <a:p>
            <a:pPr>
              <a:lnSpc>
                <a:spcPts val="1500"/>
              </a:lnSpc>
              <a:spcBef>
                <a:spcPts val="400"/>
              </a:spcBef>
            </a:pPr>
            <a:r>
              <a:rPr lang="en-US" altLang="ja-JP" sz="1100" dirty="0">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　上記２に</a:t>
            </a:r>
            <a:r>
              <a:rPr lang="ja-JP" altLang="en-US" sz="1100" dirty="0">
                <a:solidFill>
                  <a:prstClr val="black"/>
                </a:solidFill>
                <a:latin typeface="メイリオ" panose="020B0604030504040204" pitchFamily="50" charset="-128"/>
                <a:ea typeface="メイリオ" panose="020B0604030504040204" pitchFamily="50" charset="-128"/>
              </a:rPr>
              <a:t>ついて</a:t>
            </a:r>
            <a:r>
              <a:rPr lang="ja-JP" altLang="en-US" sz="1100" dirty="0" smtClean="0">
                <a:solidFill>
                  <a:prstClr val="black"/>
                </a:solidFill>
                <a:latin typeface="メイリオ" panose="020B0604030504040204" pitchFamily="50" charset="-128"/>
                <a:ea typeface="メイリオ" panose="020B0604030504040204" pitchFamily="50" charset="-128"/>
              </a:rPr>
              <a:t>、</a:t>
            </a:r>
            <a:r>
              <a:rPr lang="en-US" altLang="ja-JP" sz="1100" dirty="0" smtClean="0">
                <a:solidFill>
                  <a:prstClr val="black"/>
                </a:solidFill>
                <a:latin typeface="メイリオ" panose="020B0604030504040204" pitchFamily="50" charset="-128"/>
                <a:ea typeface="メイリオ" panose="020B0604030504040204" pitchFamily="50" charset="-128"/>
              </a:rPr>
              <a:t>OFF-JT </a:t>
            </a:r>
            <a:r>
              <a:rPr lang="ja-JP" altLang="en-US" sz="1100" dirty="0" smtClean="0">
                <a:solidFill>
                  <a:prstClr val="black"/>
                </a:solidFill>
                <a:latin typeface="メイリオ" panose="020B0604030504040204" pitchFamily="50" charset="-128"/>
                <a:ea typeface="メイリオ" panose="020B0604030504040204" pitchFamily="50" charset="-128"/>
              </a:rPr>
              <a:t>訓練</a:t>
            </a:r>
            <a:r>
              <a:rPr lang="ja-JP" altLang="en-US" sz="1100" dirty="0">
                <a:solidFill>
                  <a:prstClr val="black"/>
                </a:solidFill>
                <a:latin typeface="メイリオ" panose="020B0604030504040204" pitchFamily="50" charset="-128"/>
                <a:ea typeface="メイリオ" panose="020B0604030504040204" pitchFamily="50" charset="-128"/>
              </a:rPr>
              <a:t>時間数に</a:t>
            </a:r>
            <a:r>
              <a:rPr lang="ja-JP" altLang="en-US" sz="1100" dirty="0" smtClean="0">
                <a:solidFill>
                  <a:prstClr val="black"/>
                </a:solidFill>
                <a:latin typeface="メイリオ" panose="020B0604030504040204" pitchFamily="50" charset="-128"/>
                <a:ea typeface="メイリオ" panose="020B0604030504040204" pitchFamily="50" charset="-128"/>
              </a:rPr>
              <a:t>占める割合が半分</a:t>
            </a:r>
            <a:r>
              <a:rPr lang="ja-JP" altLang="en-US" sz="1100" dirty="0">
                <a:solidFill>
                  <a:prstClr val="black"/>
                </a:solidFill>
                <a:latin typeface="メイリオ" panose="020B0604030504040204" pitchFamily="50" charset="-128"/>
                <a:ea typeface="メイリオ" panose="020B0604030504040204" pitchFamily="50" charset="-128"/>
              </a:rPr>
              <a:t>未満である場合には</a:t>
            </a:r>
            <a:r>
              <a:rPr lang="ja-JP" altLang="en-US" sz="1100" dirty="0" smtClean="0">
                <a:solidFill>
                  <a:prstClr val="black"/>
                </a:solidFill>
                <a:latin typeface="メイリオ" panose="020B0604030504040204" pitchFamily="50" charset="-128"/>
                <a:ea typeface="メイリオ" panose="020B0604030504040204" pitchFamily="50" charset="-128"/>
              </a:rPr>
              <a:t>、助成の対象になります。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spcBef>
                <a:spcPts val="400"/>
              </a:spcBef>
            </a:pPr>
            <a:r>
              <a:rPr lang="ja-JP" altLang="en-US" sz="1100" dirty="0" smtClean="0">
                <a:solidFill>
                  <a:prstClr val="black"/>
                </a:solidFill>
                <a:latin typeface="メイリオ" panose="020B0604030504040204" pitchFamily="50" charset="-128"/>
                <a:ea typeface="メイリオ" panose="020B0604030504040204" pitchFamily="50" charset="-128"/>
              </a:rPr>
              <a:t> 　</a:t>
            </a:r>
            <a:endPar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400"/>
              </a:spcBef>
            </a:pP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spcBef>
                <a:spcPts val="400"/>
              </a:spcBef>
            </a:pPr>
            <a:r>
              <a:rPr lang="ja-JP" altLang="en-US" sz="1100" dirty="0" smtClean="0">
                <a:solidFill>
                  <a:prstClr val="black"/>
                </a:solidFill>
                <a:latin typeface="メイリオ" panose="020B0604030504040204" pitchFamily="50" charset="-128"/>
                <a:ea typeface="メイリオ" panose="020B0604030504040204" pitchFamily="50" charset="-128"/>
              </a:rPr>
              <a:t>　訓練に付随する内容については、原則、支給対象としません。ただし、通学制の訓練及び通信制の訓練のスクーリング部分において、次の</a:t>
            </a:r>
            <a:r>
              <a:rPr lang="en-US" altLang="ja-JP" sz="1100" dirty="0" smtClean="0">
                <a:solidFill>
                  <a:prstClr val="black"/>
                </a:solidFill>
                <a:latin typeface="メイリオ" panose="020B0604030504040204" pitchFamily="50" charset="-128"/>
                <a:ea typeface="メイリオ" panose="020B0604030504040204" pitchFamily="50" charset="-128"/>
              </a:rPr>
              <a:t>a</a:t>
            </a:r>
            <a:r>
              <a:rPr lang="ja-JP" altLang="en-US" sz="1100" dirty="0" smtClean="0">
                <a:solidFill>
                  <a:prstClr val="black"/>
                </a:solidFill>
                <a:latin typeface="メイリオ" panose="020B0604030504040204" pitchFamily="50" charset="-128"/>
                <a:ea typeface="メイリオ" panose="020B0604030504040204" pitchFamily="50" charset="-128"/>
              </a:rPr>
              <a:t>及び</a:t>
            </a:r>
            <a:r>
              <a:rPr lang="en-US" altLang="ja-JP" sz="1100" dirty="0" smtClean="0">
                <a:solidFill>
                  <a:prstClr val="black"/>
                </a:solidFill>
                <a:latin typeface="メイリオ" panose="020B0604030504040204" pitchFamily="50" charset="-128"/>
                <a:ea typeface="メイリオ" panose="020B0604030504040204" pitchFamily="50" charset="-128"/>
              </a:rPr>
              <a:t>b</a:t>
            </a:r>
            <a:r>
              <a:rPr lang="ja-JP" altLang="en-US" sz="1100" dirty="0" smtClean="0">
                <a:solidFill>
                  <a:prstClr val="black"/>
                </a:solidFill>
                <a:latin typeface="メイリオ" panose="020B0604030504040204" pitchFamily="50" charset="-128"/>
                <a:ea typeface="メイリオ" panose="020B0604030504040204" pitchFamily="50" charset="-128"/>
              </a:rPr>
              <a:t>の時間については、訓練の実施時間数に含めることができます。</a:t>
            </a:r>
          </a:p>
          <a:p>
            <a:pPr>
              <a:lnSpc>
                <a:spcPts val="1500"/>
              </a:lnSpc>
              <a:spcBef>
                <a:spcPts val="400"/>
              </a:spcBef>
            </a:pPr>
            <a:r>
              <a:rPr lang="ja-JP" altLang="en-US" sz="1100" dirty="0" smtClean="0">
                <a:solidFill>
                  <a:prstClr val="black"/>
                </a:solidFill>
                <a:latin typeface="メイリオ" panose="020B0604030504040204" pitchFamily="50" charset="-128"/>
                <a:ea typeface="メイリオ" panose="020B0604030504040204" pitchFamily="50" charset="-128"/>
              </a:rPr>
              <a:t>　ａ　開講式、閉講式、オリエンテーション、能力評価のうち合計１時間まで</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spcBef>
                <a:spcPts val="400"/>
              </a:spcBef>
            </a:pPr>
            <a:r>
              <a:rPr lang="ja-JP" altLang="en-US" sz="1100" dirty="0" smtClean="0">
                <a:solidFill>
                  <a:prstClr val="black"/>
                </a:solidFill>
                <a:latin typeface="メイリオ" panose="020B0604030504040204" pitchFamily="50" charset="-128"/>
                <a:ea typeface="メイリオ" panose="020B0604030504040204" pitchFamily="50" charset="-128"/>
              </a:rPr>
              <a:t>　（有期実習型訓練の場合は「１時間」を「</a:t>
            </a:r>
            <a:r>
              <a:rPr lang="en-US" altLang="ja-JP" sz="1100" dirty="0" smtClean="0">
                <a:solidFill>
                  <a:prstClr val="black"/>
                </a:solidFill>
                <a:latin typeface="メイリオ" panose="020B0604030504040204" pitchFamily="50" charset="-128"/>
                <a:ea typeface="メイリオ" panose="020B0604030504040204" pitchFamily="50" charset="-128"/>
              </a:rPr>
              <a:t>10</a:t>
            </a:r>
            <a:r>
              <a:rPr lang="ja-JP" altLang="en-US" sz="1100" dirty="0" smtClean="0">
                <a:solidFill>
                  <a:prstClr val="black"/>
                </a:solidFill>
                <a:latin typeface="メイリオ" panose="020B0604030504040204" pitchFamily="50" charset="-128"/>
                <a:ea typeface="メイリオ" panose="020B0604030504040204" pitchFamily="50" charset="-128"/>
              </a:rPr>
              <a:t>時間」と読み替えるものとします。）</a:t>
            </a:r>
            <a:endParaRPr lang="ja-JP" altLang="en-US" sz="1100" dirty="0">
              <a:solidFill>
                <a:prstClr val="black"/>
              </a:solidFill>
              <a:latin typeface="メイリオ" panose="020B0604030504040204" pitchFamily="50" charset="-128"/>
              <a:ea typeface="メイリオ" panose="020B0604030504040204" pitchFamily="50" charset="-128"/>
            </a:endParaRPr>
          </a:p>
          <a:p>
            <a:pPr>
              <a:lnSpc>
                <a:spcPts val="1500"/>
              </a:lnSpc>
              <a:spcBef>
                <a:spcPts val="400"/>
              </a:spcBef>
            </a:pPr>
            <a:r>
              <a:rPr lang="ja-JP" altLang="en-US" sz="1100" dirty="0" smtClean="0">
                <a:solidFill>
                  <a:prstClr val="black"/>
                </a:solidFill>
                <a:latin typeface="メイリオ" panose="020B0604030504040204" pitchFamily="50" charset="-128"/>
                <a:ea typeface="メイリオ" panose="020B0604030504040204" pitchFamily="50" charset="-128"/>
              </a:rPr>
              <a:t>　</a:t>
            </a:r>
            <a:r>
              <a:rPr lang="en-US" altLang="ja-JP" sz="1100" dirty="0" smtClean="0">
                <a:solidFill>
                  <a:prstClr val="black"/>
                </a:solidFill>
                <a:latin typeface="メイリオ" panose="020B0604030504040204" pitchFamily="50" charset="-128"/>
                <a:ea typeface="メイリオ" panose="020B0604030504040204" pitchFamily="50" charset="-128"/>
              </a:rPr>
              <a:t>b</a:t>
            </a:r>
            <a:r>
              <a:rPr lang="ja-JP" altLang="en-US" sz="1100" dirty="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小休止</a:t>
            </a:r>
            <a:r>
              <a:rPr lang="ja-JP" altLang="en-US" sz="1100" dirty="0">
                <a:solidFill>
                  <a:prstClr val="black"/>
                </a:solidFill>
                <a:latin typeface="メイリオ" panose="020B0604030504040204" pitchFamily="50" charset="-128"/>
                <a:ea typeface="メイリオ" panose="020B0604030504040204" pitchFamily="50" charset="-128"/>
              </a:rPr>
              <a:t>のうち１日</a:t>
            </a:r>
            <a:r>
              <a:rPr lang="ja-JP" altLang="en-US" sz="1100" dirty="0" smtClean="0">
                <a:solidFill>
                  <a:prstClr val="black"/>
                </a:solidFill>
                <a:latin typeface="メイリオ" panose="020B0604030504040204" pitchFamily="50" charset="-128"/>
                <a:ea typeface="メイリオ" panose="020B0604030504040204" pitchFamily="50" charset="-128"/>
              </a:rPr>
              <a:t>１時間まで</a:t>
            </a:r>
            <a:endParaRPr lang="ja-JP" altLang="en-US" sz="1100" dirty="0">
              <a:solidFill>
                <a:prstClr val="black"/>
              </a:solidFill>
              <a:latin typeface="HGSｺﾞｼｯｸM" panose="020B0600000000000000" pitchFamily="50" charset="-128"/>
              <a:ea typeface="HGSｺﾞｼｯｸM" panose="020B0600000000000000" pitchFamily="50" charset="-128"/>
            </a:endParaRPr>
          </a:p>
          <a:p>
            <a:pPr>
              <a:lnSpc>
                <a:spcPts val="1500"/>
              </a:lnSpc>
              <a:spcBef>
                <a:spcPts val="400"/>
              </a:spcBef>
            </a:pPr>
            <a:endParaRPr lang="ja-JP" altLang="en-US" sz="1100" dirty="0">
              <a:solidFill>
                <a:prstClr val="black"/>
              </a:solidFill>
              <a:latin typeface="HGSｺﾞｼｯｸM" panose="020B0600000000000000" pitchFamily="50" charset="-128"/>
              <a:ea typeface="HGSｺﾞｼｯｸM" panose="020B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958618673"/>
              </p:ext>
            </p:extLst>
          </p:nvPr>
        </p:nvGraphicFramePr>
        <p:xfrm>
          <a:off x="71146" y="694995"/>
          <a:ext cx="7030820" cy="6469013"/>
        </p:xfrm>
        <a:graphic>
          <a:graphicData uri="http://schemas.openxmlformats.org/drawingml/2006/table">
            <a:tbl>
              <a:tblPr firstRow="1" bandRow="1">
                <a:tableStyleId>{5940675A-B579-460E-94D1-54222C63F5DA}</a:tableStyleId>
              </a:tblPr>
              <a:tblGrid>
                <a:gridCol w="263535">
                  <a:extLst>
                    <a:ext uri="{9D8B030D-6E8A-4147-A177-3AD203B41FA5}">
                      <a16:colId xmlns:a16="http://schemas.microsoft.com/office/drawing/2014/main" val="20000"/>
                    </a:ext>
                  </a:extLst>
                </a:gridCol>
                <a:gridCol w="6767285">
                  <a:extLst>
                    <a:ext uri="{9D8B030D-6E8A-4147-A177-3AD203B41FA5}">
                      <a16:colId xmlns:a16="http://schemas.microsoft.com/office/drawing/2014/main" val="20001"/>
                    </a:ext>
                  </a:extLst>
                </a:gridCol>
              </a:tblGrid>
              <a:tr h="727108">
                <a:tc>
                  <a:txBody>
                    <a:bodyPr/>
                    <a:lstStyle/>
                    <a:p>
                      <a:pPr algn="ctr">
                        <a:lnSpc>
                          <a:spcPct val="100000"/>
                        </a:lnSpc>
                      </a:pPr>
                      <a:r>
                        <a:rPr kumimoji="1" lang="ja-JP" altLang="en-US" sz="1200" dirty="0" smtClean="0">
                          <a:solidFill>
                            <a:schemeClr val="tx1"/>
                          </a:solidFill>
                          <a:latin typeface="メイリオ" pitchFamily="50" charset="-128"/>
                          <a:ea typeface="メイリオ" pitchFamily="50" charset="-128"/>
                        </a:rPr>
                        <a:t>１</a:t>
                      </a:r>
                      <a:endParaRPr kumimoji="1" lang="ja-JP" altLang="en-US" sz="1200" dirty="0">
                        <a:solidFill>
                          <a:schemeClr val="tx1"/>
                        </a:solidFill>
                        <a:latin typeface="メイリオ" pitchFamily="50" charset="-128"/>
                        <a:ea typeface="メイリオ"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lvl="0" indent="0" defTabSz="914400" fontAlgn="base">
                        <a:lnSpc>
                          <a:spcPct val="100000"/>
                        </a:lnSpc>
                        <a:spcBef>
                          <a:spcPct val="0"/>
                        </a:spcBef>
                        <a:spcAft>
                          <a:spcPct val="0"/>
                        </a:spcAft>
                      </a:pPr>
                      <a:r>
                        <a:rPr lang="ja-JP" altLang="ja-JP" sz="1200" dirty="0" smtClean="0">
                          <a:solidFill>
                            <a:schemeClr val="tx1"/>
                          </a:solidFill>
                          <a:latin typeface="メイリオ" pitchFamily="50" charset="-128"/>
                          <a:ea typeface="メイリオ" pitchFamily="50" charset="-128"/>
                          <a:cs typeface="Times New Roman" pitchFamily="18" charset="0"/>
                        </a:rPr>
                        <a:t>職業</a:t>
                      </a:r>
                      <a:r>
                        <a:rPr lang="ja-JP" altLang="en-US" sz="1200" dirty="0" smtClean="0">
                          <a:solidFill>
                            <a:schemeClr val="tx1"/>
                          </a:solidFill>
                          <a:latin typeface="メイリオ" pitchFamily="50" charset="-128"/>
                          <a:ea typeface="メイリオ" pitchFamily="50" charset="-128"/>
                          <a:cs typeface="Times New Roman" pitchFamily="18" charset="0"/>
                        </a:rPr>
                        <a:t>、また</a:t>
                      </a:r>
                      <a:r>
                        <a:rPr lang="ja-JP" altLang="ja-JP" sz="1200" dirty="0" smtClean="0">
                          <a:solidFill>
                            <a:schemeClr val="tx1"/>
                          </a:solidFill>
                          <a:latin typeface="メイリオ" pitchFamily="50" charset="-128"/>
                          <a:ea typeface="メイリオ" pitchFamily="50" charset="-128"/>
                          <a:cs typeface="Times New Roman" pitchFamily="18" charset="0"/>
                        </a:rPr>
                        <a:t>は職務に間接的に必要となる知識・技能を習得させる内容のもの</a:t>
                      </a:r>
                      <a:endParaRPr lang="en-US" altLang="ja-JP" sz="1200" dirty="0" smtClean="0">
                        <a:solidFill>
                          <a:schemeClr val="tx1"/>
                        </a:solidFill>
                        <a:latin typeface="メイリオ" pitchFamily="50" charset="-128"/>
                        <a:ea typeface="メイリオ" pitchFamily="50" charset="-128"/>
                        <a:cs typeface="Times New Roman" pitchFamily="18" charset="0"/>
                      </a:endParaRPr>
                    </a:p>
                    <a:p>
                      <a:pPr marL="0" lvl="0" indent="0" defTabSz="914400" fontAlgn="base">
                        <a:lnSpc>
                          <a:spcPct val="100000"/>
                        </a:lnSpc>
                        <a:spcBef>
                          <a:spcPct val="0"/>
                        </a:spcBef>
                        <a:spcAft>
                          <a:spcPct val="0"/>
                        </a:spcAft>
                      </a:pPr>
                      <a:r>
                        <a:rPr lang="ja-JP" altLang="ja-JP" sz="1200" dirty="0" smtClean="0">
                          <a:solidFill>
                            <a:schemeClr val="tx1"/>
                          </a:solidFill>
                          <a:latin typeface="メイリオ" pitchFamily="50" charset="-128"/>
                          <a:ea typeface="メイリオ" pitchFamily="50" charset="-128"/>
                          <a:cs typeface="Times New Roman" pitchFamily="18" charset="0"/>
                        </a:rPr>
                        <a:t>（職務に直接関連しない訓練</a:t>
                      </a:r>
                      <a:r>
                        <a:rPr lang="ja-JP" altLang="en-US" sz="1200" dirty="0" smtClean="0">
                          <a:solidFill>
                            <a:schemeClr val="tx1"/>
                          </a:solidFill>
                          <a:latin typeface="メイリオ" pitchFamily="50" charset="-128"/>
                          <a:ea typeface="メイリオ" pitchFamily="50" charset="-128"/>
                          <a:cs typeface="Times New Roman" pitchFamily="18" charset="0"/>
                        </a:rPr>
                        <a:t>等</a:t>
                      </a:r>
                      <a:r>
                        <a:rPr lang="ja-JP" altLang="ja-JP" sz="1200" dirty="0" smtClean="0">
                          <a:solidFill>
                            <a:schemeClr val="tx1"/>
                          </a:solidFill>
                          <a:latin typeface="メイリオ" pitchFamily="50" charset="-128"/>
                          <a:ea typeface="メイリオ" pitchFamily="50" charset="-128"/>
                          <a:cs typeface="Times New Roman" pitchFamily="18" charset="0"/>
                        </a:rPr>
                        <a:t>）</a:t>
                      </a:r>
                      <a:endParaRPr lang="en-US" altLang="ja-JP" sz="1200" dirty="0" smtClean="0">
                        <a:solidFill>
                          <a:schemeClr val="tx1"/>
                        </a:solidFill>
                        <a:latin typeface="メイリオ" pitchFamily="50" charset="-128"/>
                        <a:ea typeface="メイリオ" pitchFamily="50" charset="-128"/>
                        <a:cs typeface="Times New Roman" pitchFamily="18" charset="0"/>
                      </a:endParaRPr>
                    </a:p>
                    <a:p>
                      <a:pPr marL="266700" lvl="0" indent="-266700" defTabSz="914400" fontAlgn="base">
                        <a:lnSpc>
                          <a:spcPct val="100000"/>
                        </a:lnSpc>
                        <a:spcBef>
                          <a:spcPct val="0"/>
                        </a:spcBef>
                        <a:spcAft>
                          <a:spcPct val="0"/>
                        </a:spcAft>
                      </a:pPr>
                      <a:r>
                        <a:rPr lang="ja-JP" altLang="ja-JP" sz="1100" dirty="0" smtClean="0">
                          <a:solidFill>
                            <a:schemeClr val="tx1"/>
                          </a:solidFill>
                          <a:latin typeface="メイリオ" pitchFamily="50" charset="-128"/>
                          <a:ea typeface="メイリオ" pitchFamily="50" charset="-128"/>
                          <a:cs typeface="Times New Roman" pitchFamily="18" charset="0"/>
                        </a:rPr>
                        <a:t>（例</a:t>
                      </a:r>
                      <a:r>
                        <a:rPr lang="ja-JP" altLang="en-US" sz="1100" dirty="0" smtClean="0">
                          <a:solidFill>
                            <a:schemeClr val="tx1"/>
                          </a:solidFill>
                          <a:latin typeface="メイリオ" pitchFamily="50" charset="-128"/>
                          <a:ea typeface="メイリオ" pitchFamily="50" charset="-128"/>
                          <a:cs typeface="Times New Roman" pitchFamily="18" charset="0"/>
                        </a:rPr>
                        <a:t>）</a:t>
                      </a:r>
                      <a:r>
                        <a:rPr lang="ja-JP" altLang="ja-JP" sz="1100" dirty="0" smtClean="0">
                          <a:solidFill>
                            <a:schemeClr val="tx1"/>
                          </a:solidFill>
                          <a:latin typeface="メイリオ" pitchFamily="50" charset="-128"/>
                          <a:ea typeface="メイリオ" pitchFamily="50" charset="-128"/>
                          <a:cs typeface="Times New Roman" pitchFamily="18" charset="0"/>
                        </a:rPr>
                        <a:t>普通自動車（自動二輪車）運転免許の取得のための講習</a:t>
                      </a:r>
                      <a:r>
                        <a:rPr lang="ja-JP" altLang="en-US" sz="1100" dirty="0" smtClean="0">
                          <a:solidFill>
                            <a:schemeClr val="tx1"/>
                          </a:solidFill>
                          <a:latin typeface="メイリオ" pitchFamily="50" charset="-128"/>
                          <a:ea typeface="メイリオ" pitchFamily="50" charset="-128"/>
                          <a:cs typeface="Times New Roman" pitchFamily="18" charset="0"/>
                        </a:rPr>
                        <a:t>　等</a:t>
                      </a:r>
                      <a:endParaRPr lang="en-US" altLang="ja-JP" sz="1100" dirty="0" smtClean="0">
                        <a:solidFill>
                          <a:schemeClr val="tx1"/>
                        </a:solidFill>
                        <a:latin typeface="メイリオ" pitchFamily="50" charset="-128"/>
                        <a:ea typeface="メイリオ" pitchFamily="50" charset="-128"/>
                        <a:cs typeface="Times New Roman" pitchFamily="18" charset="0"/>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8072">
                <a:tc>
                  <a:txBody>
                    <a:bodyPr/>
                    <a:lstStyle/>
                    <a:p>
                      <a:pPr algn="ctr">
                        <a:lnSpc>
                          <a:spcPct val="100000"/>
                        </a:lnSpc>
                      </a:pPr>
                      <a:r>
                        <a:rPr kumimoji="1" lang="ja-JP" altLang="en-US" sz="1200" dirty="0" smtClean="0">
                          <a:solidFill>
                            <a:schemeClr val="tx1"/>
                          </a:solidFill>
                          <a:latin typeface="メイリオ" pitchFamily="50" charset="-128"/>
                          <a:ea typeface="メイリオ" pitchFamily="50" charset="-128"/>
                        </a:rPr>
                        <a:t>２</a:t>
                      </a:r>
                      <a:endParaRPr kumimoji="1" lang="ja-JP" altLang="en-US" sz="1200" dirty="0">
                        <a:solidFill>
                          <a:schemeClr val="tx1"/>
                        </a:solidFill>
                        <a:latin typeface="メイリオ" pitchFamily="50" charset="-128"/>
                        <a:ea typeface="メイリオ"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266700" lvl="0" indent="-266700" defTabSz="914400" fontAlgn="base">
                        <a:lnSpc>
                          <a:spcPct val="100000"/>
                        </a:lnSpc>
                        <a:spcBef>
                          <a:spcPct val="0"/>
                        </a:spcBef>
                        <a:spcAft>
                          <a:spcPct val="0"/>
                        </a:spcAft>
                      </a:pPr>
                      <a:r>
                        <a:rPr lang="ja-JP" altLang="ja-JP" sz="1200" dirty="0" smtClean="0">
                          <a:solidFill>
                            <a:schemeClr val="tx1"/>
                          </a:solidFill>
                          <a:latin typeface="メイリオ" pitchFamily="50" charset="-128"/>
                          <a:ea typeface="メイリオ" pitchFamily="50" charset="-128"/>
                          <a:cs typeface="Times New Roman" pitchFamily="18" charset="0"/>
                        </a:rPr>
                        <a:t>職業</a:t>
                      </a:r>
                      <a:r>
                        <a:rPr lang="ja-JP" altLang="en-US" sz="1200" dirty="0" smtClean="0">
                          <a:solidFill>
                            <a:schemeClr val="tx1"/>
                          </a:solidFill>
                          <a:latin typeface="メイリオ" pitchFamily="50" charset="-128"/>
                          <a:ea typeface="メイリオ" pitchFamily="50" charset="-128"/>
                          <a:cs typeface="Times New Roman" pitchFamily="18" charset="0"/>
                        </a:rPr>
                        <a:t>、また</a:t>
                      </a:r>
                      <a:r>
                        <a:rPr lang="ja-JP" altLang="ja-JP" sz="1200" dirty="0" smtClean="0">
                          <a:solidFill>
                            <a:schemeClr val="tx1"/>
                          </a:solidFill>
                          <a:latin typeface="メイリオ" pitchFamily="50" charset="-128"/>
                          <a:ea typeface="メイリオ" pitchFamily="50" charset="-128"/>
                          <a:cs typeface="Times New Roman" pitchFamily="18" charset="0"/>
                        </a:rPr>
                        <a:t>は職務の種類を問わず、職業人として共通して必要となるもの</a:t>
                      </a:r>
                      <a:r>
                        <a:rPr lang="ja-JP" altLang="en-US" sz="1200" dirty="0" smtClean="0">
                          <a:solidFill>
                            <a:schemeClr val="tx1"/>
                          </a:solidFill>
                          <a:latin typeface="メイリオ" pitchFamily="50" charset="-128"/>
                          <a:ea typeface="メイリオ" pitchFamily="50" charset="-128"/>
                          <a:cs typeface="Times New Roman" pitchFamily="18" charset="0"/>
                        </a:rPr>
                        <a:t>　</a:t>
                      </a:r>
                      <a:endParaRPr lang="ja-JP" altLang="ja-JP" sz="1200" dirty="0" smtClean="0">
                        <a:solidFill>
                          <a:schemeClr val="tx1"/>
                        </a:solidFill>
                        <a:latin typeface="メイリオ" pitchFamily="50" charset="-128"/>
                        <a:ea typeface="メイリオ" pitchFamily="50" charset="-128"/>
                        <a:cs typeface="ＭＳ Ｐゴシック" pitchFamily="50" charset="-128"/>
                      </a:endParaRPr>
                    </a:p>
                    <a:p>
                      <a:pPr lvl="0" defTabSz="914400" eaLnBrk="0" fontAlgn="base" hangingPunct="0">
                        <a:lnSpc>
                          <a:spcPct val="100000"/>
                        </a:lnSpc>
                        <a:spcBef>
                          <a:spcPct val="0"/>
                        </a:spcBef>
                        <a:spcAft>
                          <a:spcPct val="0"/>
                        </a:spcAft>
                      </a:pPr>
                      <a:r>
                        <a:rPr lang="ja-JP" altLang="ja-JP" sz="1100" dirty="0" smtClean="0">
                          <a:solidFill>
                            <a:schemeClr val="tx1"/>
                          </a:solidFill>
                          <a:latin typeface="メイリオ" pitchFamily="50" charset="-128"/>
                          <a:ea typeface="メイリオ" pitchFamily="50" charset="-128"/>
                          <a:cs typeface="Times New Roman" pitchFamily="18" charset="0"/>
                        </a:rPr>
                        <a:t>（例</a:t>
                      </a:r>
                      <a:r>
                        <a:rPr lang="ja-JP" altLang="en-US" sz="1100" dirty="0" smtClean="0">
                          <a:solidFill>
                            <a:schemeClr val="tx1"/>
                          </a:solidFill>
                          <a:latin typeface="メイリオ" pitchFamily="50" charset="-128"/>
                          <a:ea typeface="メイリオ" pitchFamily="50" charset="-128"/>
                          <a:cs typeface="Times New Roman" pitchFamily="18" charset="0"/>
                        </a:rPr>
                        <a:t>）</a:t>
                      </a:r>
                      <a:r>
                        <a:rPr lang="ja-JP" altLang="ja-JP" sz="1100" dirty="0" smtClean="0">
                          <a:solidFill>
                            <a:schemeClr val="tx1"/>
                          </a:solidFill>
                          <a:latin typeface="メイリオ" pitchFamily="50" charset="-128"/>
                          <a:ea typeface="メイリオ" pitchFamily="50" charset="-128"/>
                          <a:cs typeface="Times New Roman" pitchFamily="18" charset="0"/>
                        </a:rPr>
                        <a:t>接遇・マナー講習</a:t>
                      </a:r>
                      <a:r>
                        <a:rPr lang="ja-JP" altLang="en-US" sz="1100" dirty="0" smtClean="0">
                          <a:solidFill>
                            <a:schemeClr val="tx1"/>
                          </a:solidFill>
                          <a:latin typeface="メイリオ" pitchFamily="50" charset="-128"/>
                          <a:ea typeface="メイリオ" pitchFamily="50" charset="-128"/>
                          <a:cs typeface="Times New Roman" pitchFamily="18" charset="0"/>
                        </a:rPr>
                        <a:t>等</a:t>
                      </a:r>
                      <a:r>
                        <a:rPr lang="ja-JP" altLang="ja-JP" sz="1100" dirty="0" smtClean="0">
                          <a:solidFill>
                            <a:schemeClr val="tx1"/>
                          </a:solidFill>
                          <a:latin typeface="メイリオ" pitchFamily="50" charset="-128"/>
                          <a:ea typeface="メイリオ" pitchFamily="50" charset="-128"/>
                          <a:cs typeface="Times New Roman" pitchFamily="18" charset="0"/>
                        </a:rPr>
                        <a:t>社会人としての基礎的なスキルを習得するための講習</a:t>
                      </a:r>
                      <a:r>
                        <a:rPr lang="ja-JP" altLang="en-US" sz="1100" dirty="0" smtClean="0">
                          <a:solidFill>
                            <a:schemeClr val="tx1"/>
                          </a:solidFill>
                          <a:latin typeface="メイリオ" pitchFamily="50" charset="-128"/>
                          <a:ea typeface="メイリオ" pitchFamily="50" charset="-128"/>
                          <a:cs typeface="Times New Roman" pitchFamily="18" charset="0"/>
                        </a:rPr>
                        <a:t>　等　</a:t>
                      </a:r>
                      <a:r>
                        <a:rPr lang="ja-JP" altLang="en-US" sz="1050" dirty="0" smtClean="0">
                          <a:solidFill>
                            <a:schemeClr val="tx1"/>
                          </a:solidFill>
                          <a:latin typeface="メイリオ" pitchFamily="50" charset="-128"/>
                          <a:ea typeface="メイリオ" pitchFamily="50" charset="-128"/>
                          <a:cs typeface="Times New Roman" pitchFamily="18" charset="0"/>
                        </a:rPr>
                        <a:t>　</a:t>
                      </a:r>
                      <a:endParaRPr lang="en-US" altLang="ja-JP" sz="1050" dirty="0" smtClean="0">
                        <a:solidFill>
                          <a:schemeClr val="tx1"/>
                        </a:solidFill>
                        <a:latin typeface="メイリオ" pitchFamily="50" charset="-128"/>
                        <a:ea typeface="メイリオ" pitchFamily="50" charset="-128"/>
                        <a:cs typeface="Times New Roman" pitchFamily="18" charset="0"/>
                      </a:endParaRPr>
                    </a:p>
                  </a:txBody>
                  <a:tcPr marL="87082" marR="87082" marT="72000" marB="4417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46325">
                <a:tc>
                  <a:txBody>
                    <a:bodyPr/>
                    <a:lstStyle/>
                    <a:p>
                      <a:pPr algn="ctr">
                        <a:lnSpc>
                          <a:spcPct val="100000"/>
                        </a:lnSpc>
                      </a:pPr>
                      <a:r>
                        <a:rPr kumimoji="1" lang="ja-JP" altLang="en-US" sz="1200" dirty="0" smtClean="0">
                          <a:solidFill>
                            <a:schemeClr val="tx1"/>
                          </a:solidFill>
                          <a:latin typeface="メイリオ" pitchFamily="50" charset="-128"/>
                          <a:ea typeface="メイリオ" pitchFamily="50" charset="-128"/>
                        </a:rPr>
                        <a:t>３</a:t>
                      </a:r>
                      <a:endParaRPr kumimoji="1" lang="ja-JP" altLang="en-US" sz="1200" dirty="0">
                        <a:solidFill>
                          <a:schemeClr val="tx1"/>
                        </a:solidFill>
                        <a:latin typeface="メイリオ" pitchFamily="50" charset="-128"/>
                        <a:ea typeface="メイリオ"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266700" lvl="0" indent="-266700" defTabSz="914400" fontAlgn="base">
                        <a:lnSpc>
                          <a:spcPct val="100000"/>
                        </a:lnSpc>
                        <a:spcBef>
                          <a:spcPct val="0"/>
                        </a:spcBef>
                        <a:spcAft>
                          <a:spcPct val="0"/>
                        </a:spcAft>
                      </a:pPr>
                      <a:r>
                        <a:rPr lang="ja-JP" altLang="ja-JP" sz="1200" dirty="0" smtClean="0">
                          <a:solidFill>
                            <a:schemeClr val="tx1"/>
                          </a:solidFill>
                          <a:latin typeface="メイリオ" pitchFamily="50" charset="-128"/>
                          <a:ea typeface="メイリオ" pitchFamily="50" charset="-128"/>
                          <a:cs typeface="Times New Roman" pitchFamily="18" charset="0"/>
                        </a:rPr>
                        <a:t>趣味教養を身につけることを目的とするもの</a:t>
                      </a:r>
                      <a:endParaRPr lang="ja-JP" altLang="ja-JP" sz="1200" dirty="0" smtClean="0">
                        <a:solidFill>
                          <a:schemeClr val="tx1"/>
                        </a:solidFill>
                        <a:latin typeface="メイリオ" pitchFamily="50" charset="-128"/>
                        <a:ea typeface="メイリオ" pitchFamily="50" charset="-128"/>
                        <a:cs typeface="ＭＳ Ｐゴシック" pitchFamily="50" charset="-128"/>
                      </a:endParaRPr>
                    </a:p>
                    <a:p>
                      <a:pPr lvl="0" defTabSz="914400" eaLnBrk="0" fontAlgn="base" hangingPunct="0">
                        <a:lnSpc>
                          <a:spcPct val="100000"/>
                        </a:lnSpc>
                        <a:spcBef>
                          <a:spcPct val="0"/>
                        </a:spcBef>
                        <a:spcAft>
                          <a:spcPct val="0"/>
                        </a:spcAft>
                      </a:pPr>
                      <a:r>
                        <a:rPr lang="ja-JP" altLang="ja-JP" sz="1100" dirty="0" smtClean="0">
                          <a:solidFill>
                            <a:schemeClr val="tx1"/>
                          </a:solidFill>
                          <a:latin typeface="メイリオ" pitchFamily="50" charset="-128"/>
                          <a:ea typeface="メイリオ" pitchFamily="50" charset="-128"/>
                          <a:cs typeface="Times New Roman" pitchFamily="18" charset="0"/>
                        </a:rPr>
                        <a:t>（例</a:t>
                      </a:r>
                      <a:r>
                        <a:rPr lang="ja-JP" altLang="en-US" sz="1100" dirty="0" smtClean="0">
                          <a:solidFill>
                            <a:schemeClr val="tx1"/>
                          </a:solidFill>
                          <a:latin typeface="メイリオ" pitchFamily="50" charset="-128"/>
                          <a:ea typeface="メイリオ" pitchFamily="50" charset="-128"/>
                          <a:cs typeface="Times New Roman" pitchFamily="18" charset="0"/>
                        </a:rPr>
                        <a:t>）</a:t>
                      </a:r>
                      <a:r>
                        <a:rPr lang="ja-JP" altLang="ja-JP" sz="1100" dirty="0" smtClean="0">
                          <a:solidFill>
                            <a:schemeClr val="tx1"/>
                          </a:solidFill>
                          <a:latin typeface="メイリオ" pitchFamily="50" charset="-128"/>
                          <a:ea typeface="メイリオ" pitchFamily="50" charset="-128"/>
                          <a:cs typeface="Times New Roman" pitchFamily="18" charset="0"/>
                        </a:rPr>
                        <a:t>日常会話程度の語学の習得のみを目的とする講習、話し方教室</a:t>
                      </a:r>
                      <a:r>
                        <a:rPr lang="ja-JP" altLang="en-US" sz="1100" dirty="0" smtClean="0">
                          <a:solidFill>
                            <a:schemeClr val="tx1"/>
                          </a:solidFill>
                          <a:latin typeface="メイリオ" pitchFamily="50" charset="-128"/>
                          <a:ea typeface="メイリオ" pitchFamily="50" charset="-128"/>
                          <a:cs typeface="Times New Roman" pitchFamily="18" charset="0"/>
                        </a:rPr>
                        <a:t>　等</a:t>
                      </a:r>
                      <a:endParaRPr lang="ja-JP" altLang="ja-JP" sz="1100" dirty="0" smtClean="0">
                        <a:solidFill>
                          <a:schemeClr val="tx1"/>
                        </a:solidFill>
                        <a:latin typeface="メイリオ" pitchFamily="50" charset="-128"/>
                        <a:ea typeface="メイリオ" pitchFamily="50" charset="-128"/>
                        <a:cs typeface="ＭＳ Ｐゴシック"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62046">
                <a:tc>
                  <a:txBody>
                    <a:bodyPr/>
                    <a:lstStyle/>
                    <a:p>
                      <a:pPr algn="ctr">
                        <a:lnSpc>
                          <a:spcPct val="100000"/>
                        </a:lnSpc>
                      </a:pPr>
                      <a:r>
                        <a:rPr kumimoji="1" lang="ja-JP" altLang="en-US" sz="1200" dirty="0" smtClean="0">
                          <a:solidFill>
                            <a:schemeClr val="tx1"/>
                          </a:solidFill>
                          <a:latin typeface="メイリオ" pitchFamily="50" charset="-128"/>
                          <a:ea typeface="メイリオ" pitchFamily="50" charset="-128"/>
                        </a:rPr>
                        <a:t>４</a:t>
                      </a:r>
                      <a:endParaRPr kumimoji="1" lang="ja-JP" altLang="en-US" sz="1200" dirty="0">
                        <a:solidFill>
                          <a:schemeClr val="tx1"/>
                        </a:solidFill>
                        <a:latin typeface="メイリオ" pitchFamily="50" charset="-128"/>
                        <a:ea typeface="メイリオ"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266700" lvl="0" indent="-266700" defTabSz="914400" fontAlgn="base">
                        <a:lnSpc>
                          <a:spcPct val="100000"/>
                        </a:lnSpc>
                        <a:spcBef>
                          <a:spcPct val="0"/>
                        </a:spcBef>
                        <a:spcAft>
                          <a:spcPct val="0"/>
                        </a:spcAft>
                      </a:pPr>
                      <a:r>
                        <a:rPr lang="ja-JP" altLang="ja-JP" sz="1200" dirty="0" smtClean="0">
                          <a:solidFill>
                            <a:schemeClr val="tx1"/>
                          </a:solidFill>
                          <a:latin typeface="メイリオ" pitchFamily="50" charset="-128"/>
                          <a:ea typeface="メイリオ" pitchFamily="50" charset="-128"/>
                          <a:cs typeface="Times New Roman" pitchFamily="18" charset="0"/>
                        </a:rPr>
                        <a:t>通常の事業活動として遂行されるものを目的とするもの</a:t>
                      </a:r>
                      <a:endParaRPr lang="ja-JP" altLang="ja-JP" sz="1200" dirty="0" smtClean="0">
                        <a:solidFill>
                          <a:schemeClr val="tx1"/>
                        </a:solidFill>
                        <a:latin typeface="メイリオ" pitchFamily="50" charset="-128"/>
                        <a:ea typeface="メイリオ" pitchFamily="50" charset="-128"/>
                        <a:cs typeface="ＭＳ Ｐゴシック" pitchFamily="50" charset="-128"/>
                      </a:endParaRPr>
                    </a:p>
                    <a:p>
                      <a:pPr lvl="0" defTabSz="914400" eaLnBrk="0" fontAlgn="base" hangingPunct="0">
                        <a:lnSpc>
                          <a:spcPct val="100000"/>
                        </a:lnSpc>
                        <a:spcBef>
                          <a:spcPct val="0"/>
                        </a:spcBef>
                        <a:spcAft>
                          <a:spcPct val="0"/>
                        </a:spcAft>
                      </a:pPr>
                      <a:r>
                        <a:rPr lang="ja-JP" altLang="ja-JP" sz="1100" dirty="0" smtClean="0">
                          <a:solidFill>
                            <a:schemeClr val="tx1"/>
                          </a:solidFill>
                          <a:latin typeface="メイリオ" pitchFamily="50" charset="-128"/>
                          <a:ea typeface="メイリオ" pitchFamily="50" charset="-128"/>
                          <a:cs typeface="Times New Roman" pitchFamily="18" charset="0"/>
                        </a:rPr>
                        <a:t>（例</a:t>
                      </a:r>
                      <a:r>
                        <a:rPr lang="ja-JP" altLang="en-US" sz="1100" dirty="0" smtClean="0">
                          <a:solidFill>
                            <a:schemeClr val="tx1"/>
                          </a:solidFill>
                          <a:latin typeface="メイリオ" pitchFamily="50" charset="-128"/>
                          <a:ea typeface="メイリオ" pitchFamily="50" charset="-128"/>
                          <a:cs typeface="Times New Roman" pitchFamily="18" charset="0"/>
                        </a:rPr>
                        <a:t>）</a:t>
                      </a:r>
                      <a:r>
                        <a:rPr lang="ja-JP" altLang="ja-JP" sz="1200" dirty="0" smtClean="0">
                          <a:solidFill>
                            <a:schemeClr val="tx1"/>
                          </a:solidFill>
                          <a:latin typeface="メイリオ" pitchFamily="50" charset="-128"/>
                          <a:ea typeface="メイリオ" pitchFamily="50" charset="-128"/>
                          <a:cs typeface="Times New Roman" pitchFamily="18" charset="0"/>
                        </a:rPr>
                        <a:t>①</a:t>
                      </a:r>
                      <a:r>
                        <a:rPr lang="en-US" altLang="ja-JP" sz="1200" dirty="0" smtClean="0">
                          <a:solidFill>
                            <a:schemeClr val="tx1"/>
                          </a:solidFill>
                          <a:latin typeface="メイリオ" pitchFamily="50" charset="-128"/>
                          <a:ea typeface="メイリオ" pitchFamily="50" charset="-128"/>
                          <a:cs typeface="Times New Roman" pitchFamily="18" charset="0"/>
                        </a:rPr>
                        <a:t> </a:t>
                      </a:r>
                      <a:r>
                        <a:rPr lang="ja-JP" altLang="ja-JP" sz="1200" dirty="0" smtClean="0">
                          <a:solidFill>
                            <a:schemeClr val="tx1"/>
                          </a:solidFill>
                          <a:latin typeface="メイリオ" pitchFamily="50" charset="-128"/>
                          <a:ea typeface="メイリオ" pitchFamily="50" charset="-128"/>
                          <a:cs typeface="Times New Roman" pitchFamily="18" charset="0"/>
                        </a:rPr>
                        <a:t>コンサルタントによる経営改善の指導</a:t>
                      </a:r>
                      <a:endParaRPr lang="ja-JP" altLang="ja-JP" sz="1200" dirty="0" smtClean="0">
                        <a:solidFill>
                          <a:schemeClr val="tx1"/>
                        </a:solidFill>
                        <a:latin typeface="メイリオ" pitchFamily="50" charset="-128"/>
                        <a:ea typeface="メイリオ" pitchFamily="50" charset="-128"/>
                        <a:cs typeface="ＭＳ Ｐゴシック" pitchFamily="50" charset="-128"/>
                      </a:endParaRPr>
                    </a:p>
                    <a:p>
                      <a:pPr lvl="0" defTabSz="914400" eaLnBrk="0" fontAlgn="base" hangingPunct="0">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　　　② 品質管理のマニュアル等の作成や改善又は社内における作業環境の構築や改善</a:t>
                      </a:r>
                    </a:p>
                    <a:p>
                      <a:pPr lvl="0" defTabSz="914400" eaLnBrk="0" fontAlgn="base" hangingPunct="0">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　　　③ 自社の経営方針・部署事業の説明、業績報告会、販売戦略会議</a:t>
                      </a:r>
                    </a:p>
                    <a:p>
                      <a:pPr lvl="0" defTabSz="914400" eaLnBrk="0" fontAlgn="base" hangingPunct="0">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　　　④ 社内制度、組織、人事規則に関する説明</a:t>
                      </a:r>
                    </a:p>
                    <a:p>
                      <a:pPr lvl="0" defTabSz="914400" eaLnBrk="0" fontAlgn="base" hangingPunct="0">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　　　⑤ </a:t>
                      </a:r>
                      <a:r>
                        <a:rPr lang="en-US" altLang="ja-JP" sz="1200" dirty="0" smtClean="0">
                          <a:solidFill>
                            <a:schemeClr val="tx1"/>
                          </a:solidFill>
                          <a:latin typeface="メイリオ" pitchFamily="50" charset="-128"/>
                          <a:ea typeface="メイリオ" pitchFamily="50" charset="-128"/>
                          <a:cs typeface="Times New Roman" pitchFamily="18" charset="0"/>
                        </a:rPr>
                        <a:t>QC</a:t>
                      </a:r>
                      <a:r>
                        <a:rPr lang="ja-JP" altLang="en-US" sz="1200" dirty="0" smtClean="0">
                          <a:solidFill>
                            <a:schemeClr val="tx1"/>
                          </a:solidFill>
                          <a:latin typeface="メイリオ" pitchFamily="50" charset="-128"/>
                          <a:ea typeface="メイリオ" pitchFamily="50" charset="-128"/>
                          <a:cs typeface="Times New Roman" pitchFamily="18" charset="0"/>
                        </a:rPr>
                        <a:t>サークル活動</a:t>
                      </a:r>
                    </a:p>
                    <a:p>
                      <a:pPr lvl="0" defTabSz="914400" eaLnBrk="0" fontAlgn="base" hangingPunct="0">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　　　⑥ 自社の業務で用いる機器・端末等の操作説明</a:t>
                      </a:r>
                    </a:p>
                    <a:p>
                      <a:pPr lvl="0" defTabSz="914400" eaLnBrk="0" fontAlgn="base" hangingPunct="0">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　　　⑦ 自社製品及び自社が扱う製品やサービス等の説明</a:t>
                      </a:r>
                    </a:p>
                    <a:p>
                      <a:pPr lvl="0" defTabSz="914400" eaLnBrk="0" fontAlgn="base" hangingPunct="0">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　　　⑧ 製品の開発等のために大学等で行われる研究活動</a:t>
                      </a:r>
                    </a:p>
                    <a:p>
                      <a:pPr lvl="0" defTabSz="914400" eaLnBrk="0" fontAlgn="base" hangingPunct="0">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　　　⑨ 国、自治体等が実施する入札に係る手続き等の説明　等</a:t>
                      </a: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66105">
                <a:tc>
                  <a:txBody>
                    <a:bodyPr/>
                    <a:lstStyle/>
                    <a:p>
                      <a:pPr algn="ctr">
                        <a:lnSpc>
                          <a:spcPct val="100000"/>
                        </a:lnSpc>
                      </a:pPr>
                      <a:r>
                        <a:rPr kumimoji="1" lang="ja-JP" altLang="en-US" sz="1200" dirty="0" smtClean="0">
                          <a:solidFill>
                            <a:schemeClr val="tx1"/>
                          </a:solidFill>
                          <a:latin typeface="メイリオ" pitchFamily="50" charset="-128"/>
                          <a:ea typeface="メイリオ" pitchFamily="50" charset="-128"/>
                        </a:rPr>
                        <a:t>５</a:t>
                      </a:r>
                      <a:endParaRPr kumimoji="1" lang="ja-JP" altLang="en-US" sz="1200" dirty="0">
                        <a:solidFill>
                          <a:schemeClr val="tx1"/>
                        </a:solidFill>
                        <a:latin typeface="メイリオ" pitchFamily="50" charset="-128"/>
                        <a:ea typeface="メイリオ" pitchFamily="50" charset="-128"/>
                      </a:endParaRPr>
                    </a:p>
                  </a:txBody>
                  <a:tcPr marL="87082" marR="87082" marT="36000" marB="0"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266700" lvl="0" indent="-266700" defTabSz="914400" fontAlgn="base">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実施目的が訓練に直接関連しない内容のもの</a:t>
                      </a:r>
                      <a:endParaRPr lang="ja-JP" altLang="en-US" sz="1200" dirty="0" smtClean="0">
                        <a:solidFill>
                          <a:schemeClr val="tx1"/>
                        </a:solidFill>
                        <a:latin typeface="メイリオ" pitchFamily="50" charset="-128"/>
                        <a:ea typeface="メイリオ" pitchFamily="50" charset="-128"/>
                        <a:cs typeface="ＭＳ Ｐゴシック" pitchFamily="50" charset="-128"/>
                      </a:endParaRPr>
                    </a:p>
                    <a:p>
                      <a:pPr lvl="0" defTabSz="914400" eaLnBrk="0" fontAlgn="base" hangingPunct="0">
                        <a:lnSpc>
                          <a:spcPct val="100000"/>
                        </a:lnSpc>
                        <a:spcBef>
                          <a:spcPct val="0"/>
                        </a:spcBef>
                        <a:spcAft>
                          <a:spcPct val="0"/>
                        </a:spcAft>
                      </a:pPr>
                      <a:r>
                        <a:rPr lang="ja-JP" altLang="en-US" sz="1100" dirty="0" smtClean="0">
                          <a:solidFill>
                            <a:schemeClr val="tx1"/>
                          </a:solidFill>
                          <a:latin typeface="メイリオ" pitchFamily="50" charset="-128"/>
                          <a:ea typeface="メイリオ" pitchFamily="50" charset="-128"/>
                          <a:cs typeface="Times New Roman" pitchFamily="18" charset="0"/>
                        </a:rPr>
                        <a:t>（例）時局講演会、研究会、座談会、大会、学会、研究発表会、博覧会、見本市、見学会　等</a:t>
                      </a:r>
                      <a:endParaRPr lang="ja-JP" altLang="en-US" sz="1100" dirty="0" smtClean="0">
                        <a:solidFill>
                          <a:schemeClr val="tx1"/>
                        </a:solidFill>
                        <a:latin typeface="メイリオ" pitchFamily="50" charset="-128"/>
                        <a:ea typeface="メイリオ" pitchFamily="50" charset="-128"/>
                        <a:cs typeface="ＭＳ Ｐゴシック" pitchFamily="50" charset="-128"/>
                      </a:endParaRPr>
                    </a:p>
                  </a:txBody>
                  <a:tcPr marL="87082" marR="87082"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071989">
                <a:tc>
                  <a:txBody>
                    <a:bodyPr/>
                    <a:lstStyle/>
                    <a:p>
                      <a:pPr algn="ctr">
                        <a:lnSpc>
                          <a:spcPct val="100000"/>
                        </a:lnSpc>
                      </a:pPr>
                      <a:r>
                        <a:rPr kumimoji="1" lang="ja-JP" altLang="en-US" sz="1200" dirty="0" smtClean="0">
                          <a:solidFill>
                            <a:schemeClr val="tx1"/>
                          </a:solidFill>
                          <a:latin typeface="メイリオ" pitchFamily="50" charset="-128"/>
                          <a:ea typeface="メイリオ" pitchFamily="50" charset="-128"/>
                        </a:rPr>
                        <a:t>６</a:t>
                      </a:r>
                      <a:endParaRPr kumimoji="1" lang="ja-JP" altLang="en-US" sz="1200" dirty="0">
                        <a:solidFill>
                          <a:schemeClr val="tx1"/>
                        </a:solidFill>
                        <a:latin typeface="メイリオ" pitchFamily="50" charset="-128"/>
                        <a:ea typeface="メイリオ"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266700" lvl="0" indent="-266700" defTabSz="914400" fontAlgn="base">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法令等で講習等の実施が義務付けられており、事業主にとっても、その講習を受講しなければ</a:t>
                      </a:r>
                      <a:endParaRPr lang="en-US" altLang="ja-JP" sz="1200" dirty="0" smtClean="0">
                        <a:solidFill>
                          <a:schemeClr val="tx1"/>
                        </a:solidFill>
                        <a:latin typeface="メイリオ" pitchFamily="50" charset="-128"/>
                        <a:ea typeface="メイリオ" pitchFamily="50" charset="-128"/>
                        <a:cs typeface="Times New Roman" pitchFamily="18" charset="0"/>
                      </a:endParaRPr>
                    </a:p>
                    <a:p>
                      <a:pPr marL="266700" lvl="0" indent="-266700" defTabSz="914400" fontAlgn="base">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事業を実施できないもの</a:t>
                      </a:r>
                      <a:endParaRPr lang="en-US" altLang="ja-JP" sz="1200" dirty="0" smtClean="0">
                        <a:solidFill>
                          <a:schemeClr val="tx1"/>
                        </a:solidFill>
                        <a:latin typeface="メイリオ" pitchFamily="50" charset="-128"/>
                        <a:ea typeface="メイリオ" pitchFamily="50" charset="-128"/>
                        <a:cs typeface="Times New Roman" pitchFamily="18" charset="0"/>
                      </a:endParaRPr>
                    </a:p>
                    <a:p>
                      <a:pPr marL="361950" lvl="0" indent="-361950" defTabSz="914400" eaLnBrk="0" fontAlgn="base" hangingPunct="0">
                        <a:lnSpc>
                          <a:spcPct val="100000"/>
                        </a:lnSpc>
                        <a:spcBef>
                          <a:spcPct val="0"/>
                        </a:spcBef>
                        <a:spcAft>
                          <a:spcPct val="0"/>
                        </a:spcAft>
                      </a:pPr>
                      <a:r>
                        <a:rPr lang="ja-JP" altLang="en-US" sz="1100" dirty="0" smtClean="0">
                          <a:solidFill>
                            <a:schemeClr val="tx1"/>
                          </a:solidFill>
                          <a:latin typeface="メイリオ" pitchFamily="50" charset="-128"/>
                          <a:ea typeface="メイリオ" pitchFamily="50" charset="-128"/>
                          <a:cs typeface="Times New Roman" pitchFamily="18" charset="0"/>
                        </a:rPr>
                        <a:t>（例）労働安全衛生法に基づく講習（法定義務のある特別教育等）、道路交通法に基づき実施される法定講習　</a:t>
                      </a:r>
                      <a:r>
                        <a:rPr lang="ja-JP" altLang="en-US" sz="1100" dirty="0" smtClean="0">
                          <a:latin typeface="メイリオ" panose="020B0604030504040204" pitchFamily="50" charset="-128"/>
                          <a:ea typeface="メイリオ" panose="020B0604030504040204" pitchFamily="50" charset="-128"/>
                        </a:rPr>
                        <a:t>派遣法第</a:t>
                      </a:r>
                      <a:r>
                        <a:rPr lang="en-US" altLang="ja-JP" sz="1100" dirty="0" smtClean="0">
                          <a:latin typeface="メイリオ" panose="020B0604030504040204" pitchFamily="50" charset="-128"/>
                          <a:ea typeface="メイリオ" panose="020B0604030504040204" pitchFamily="50" charset="-128"/>
                        </a:rPr>
                        <a:t>30</a:t>
                      </a:r>
                      <a:r>
                        <a:rPr lang="ja-JP" altLang="en-US" sz="1100" dirty="0" smtClean="0">
                          <a:latin typeface="メイリオ" panose="020B0604030504040204" pitchFamily="50" charset="-128"/>
                          <a:ea typeface="メイリオ" panose="020B0604030504040204" pitchFamily="50" charset="-128"/>
                        </a:rPr>
                        <a:t>条の２第１項に基づく教育訓練（入職時から毎年８時間）　等</a:t>
                      </a:r>
                      <a:endParaRPr lang="en-US" altLang="ja-JP" sz="1100" dirty="0" smtClean="0">
                        <a:solidFill>
                          <a:schemeClr val="tx1"/>
                        </a:solidFill>
                        <a:latin typeface="メイリオ" pitchFamily="50" charset="-128"/>
                        <a:ea typeface="メイリオ" pitchFamily="50" charset="-128"/>
                        <a:cs typeface="Times New Roman" pitchFamily="18" charset="0"/>
                      </a:endParaRPr>
                    </a:p>
                    <a:p>
                      <a:pPr marL="179388" lvl="0" indent="-179388" defTabSz="914400" eaLnBrk="0" fontAlgn="base" hangingPunct="0">
                        <a:lnSpc>
                          <a:spcPct val="100000"/>
                        </a:lnSpc>
                        <a:spcBef>
                          <a:spcPct val="0"/>
                        </a:spcBef>
                        <a:spcAft>
                          <a:spcPct val="0"/>
                        </a:spcAft>
                      </a:pPr>
                      <a:r>
                        <a:rPr lang="ja-JP" altLang="en-US" sz="1050" dirty="0" smtClean="0">
                          <a:solidFill>
                            <a:schemeClr val="tx1"/>
                          </a:solidFill>
                          <a:latin typeface="メイリオ" pitchFamily="50" charset="-128"/>
                          <a:ea typeface="メイリオ" pitchFamily="50" charset="-128"/>
                          <a:cs typeface="Times New Roman" pitchFamily="18" charset="0"/>
                        </a:rPr>
                        <a:t> </a:t>
                      </a:r>
                      <a:r>
                        <a:rPr lang="en-US" altLang="ja-JP" sz="1000" dirty="0" smtClean="0">
                          <a:solidFill>
                            <a:schemeClr val="tx1"/>
                          </a:solidFill>
                          <a:latin typeface="メイリオ" pitchFamily="50" charset="-128"/>
                          <a:ea typeface="メイリオ" pitchFamily="50" charset="-128"/>
                          <a:cs typeface="Times New Roman" pitchFamily="18" charset="0"/>
                        </a:rPr>
                        <a:t>※ </a:t>
                      </a:r>
                      <a:r>
                        <a:rPr lang="ja-JP" altLang="en-US" sz="1000" dirty="0" smtClean="0">
                          <a:solidFill>
                            <a:schemeClr val="tx1"/>
                          </a:solidFill>
                          <a:latin typeface="メイリオ" pitchFamily="50" charset="-128"/>
                          <a:ea typeface="メイリオ" pitchFamily="50" charset="-128"/>
                          <a:cs typeface="Times New Roman" pitchFamily="18" charset="0"/>
                        </a:rPr>
                        <a:t>労働者にとって資格を取得するための法定講習等（建設業法の定める土木施工管理技士を取得するための訓練コース、社会福祉・介護福祉法の定める介護福祉士試験を受けるための訓練コースなど）は対象となります。</a:t>
                      </a:r>
                      <a:endParaRPr lang="ja-JP" altLang="en-US" sz="1000" dirty="0" smtClean="0">
                        <a:solidFill>
                          <a:schemeClr val="tx1"/>
                        </a:solidFill>
                        <a:latin typeface="メイリオ" pitchFamily="50" charset="-128"/>
                        <a:ea typeface="メイリオ" pitchFamily="50" charset="-128"/>
                        <a:cs typeface="ＭＳ Ｐゴシック"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19208">
                <a:tc>
                  <a:txBody>
                    <a:bodyPr/>
                    <a:lstStyle/>
                    <a:p>
                      <a:pPr algn="ctr">
                        <a:lnSpc>
                          <a:spcPct val="100000"/>
                        </a:lnSpc>
                      </a:pPr>
                      <a:r>
                        <a:rPr kumimoji="1" lang="ja-JP" altLang="en-US" sz="1200" dirty="0" smtClean="0">
                          <a:solidFill>
                            <a:schemeClr val="tx1"/>
                          </a:solidFill>
                          <a:latin typeface="メイリオ" pitchFamily="50" charset="-128"/>
                          <a:ea typeface="メイリオ" pitchFamily="50" charset="-128"/>
                        </a:rPr>
                        <a:t>７</a:t>
                      </a:r>
                      <a:endParaRPr kumimoji="1" lang="ja-JP" altLang="en-US" sz="1200" dirty="0">
                        <a:solidFill>
                          <a:schemeClr val="tx1"/>
                        </a:solidFill>
                        <a:latin typeface="メイリオ" pitchFamily="50" charset="-128"/>
                        <a:ea typeface="メイリオ"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266700" lvl="0" indent="-266700" defTabSz="914400" fontAlgn="base">
                        <a:lnSpc>
                          <a:spcPct val="100000"/>
                        </a:lnSpc>
                        <a:spcBef>
                          <a:spcPct val="0"/>
                        </a:spcBef>
                        <a:spcAft>
                          <a:spcPct val="0"/>
                        </a:spcAft>
                      </a:pPr>
                      <a:r>
                        <a:rPr lang="ja-JP" altLang="en-US" sz="1200" dirty="0" smtClean="0">
                          <a:solidFill>
                            <a:schemeClr val="tx1"/>
                          </a:solidFill>
                          <a:latin typeface="メイリオ" pitchFamily="50" charset="-128"/>
                          <a:ea typeface="メイリオ" pitchFamily="50" charset="-128"/>
                          <a:cs typeface="Times New Roman" pitchFamily="18" charset="0"/>
                        </a:rPr>
                        <a:t>知識・技能の習得を目的としていないもの</a:t>
                      </a:r>
                      <a:endParaRPr lang="ja-JP" altLang="en-US" sz="1200" dirty="0" smtClean="0">
                        <a:solidFill>
                          <a:schemeClr val="tx1"/>
                        </a:solidFill>
                        <a:latin typeface="メイリオ" pitchFamily="50" charset="-128"/>
                        <a:ea typeface="メイリオ" pitchFamily="50" charset="-128"/>
                        <a:cs typeface="ＭＳ Ｐゴシック" pitchFamily="50" charset="-128"/>
                      </a:endParaRPr>
                    </a:p>
                    <a:p>
                      <a:pPr lvl="0" defTabSz="914400" eaLnBrk="0" fontAlgn="base" hangingPunct="0">
                        <a:lnSpc>
                          <a:spcPct val="100000"/>
                        </a:lnSpc>
                        <a:spcBef>
                          <a:spcPct val="0"/>
                        </a:spcBef>
                        <a:spcAft>
                          <a:spcPct val="0"/>
                        </a:spcAft>
                      </a:pPr>
                      <a:r>
                        <a:rPr lang="ja-JP" altLang="en-US" sz="1100" dirty="0" smtClean="0">
                          <a:solidFill>
                            <a:schemeClr val="tx1"/>
                          </a:solidFill>
                          <a:latin typeface="メイリオ" pitchFamily="50" charset="-128"/>
                          <a:ea typeface="メイリオ" pitchFamily="50" charset="-128"/>
                          <a:cs typeface="Times New Roman" pitchFamily="18" charset="0"/>
                        </a:rPr>
                        <a:t>（例）意識改革研修、モラール向上研修　等</a:t>
                      </a:r>
                      <a:endParaRPr lang="ja-JP" altLang="en-US" sz="1100" dirty="0" smtClean="0">
                        <a:solidFill>
                          <a:schemeClr val="tx1"/>
                        </a:solidFill>
                        <a:latin typeface="メイリオ" pitchFamily="50" charset="-128"/>
                        <a:ea typeface="メイリオ" pitchFamily="50" charset="-128"/>
                        <a:cs typeface="ＭＳ Ｐゴシック"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28160">
                <a:tc>
                  <a:txBody>
                    <a:bodyPr/>
                    <a:lstStyle/>
                    <a:p>
                      <a:pPr algn="ctr">
                        <a:lnSpc>
                          <a:spcPct val="100000"/>
                        </a:lnSpc>
                      </a:pPr>
                      <a:r>
                        <a:rPr kumimoji="1" lang="ja-JP" altLang="en-US" sz="1200" dirty="0" smtClean="0">
                          <a:solidFill>
                            <a:schemeClr val="tx1"/>
                          </a:solidFill>
                          <a:latin typeface="メイリオ" pitchFamily="50" charset="-128"/>
                          <a:ea typeface="メイリオ" pitchFamily="50" charset="-128"/>
                        </a:rPr>
                        <a:t>８</a:t>
                      </a:r>
                      <a:endParaRPr kumimoji="1" lang="ja-JP" altLang="en-US" sz="1200" dirty="0">
                        <a:solidFill>
                          <a:schemeClr val="tx1"/>
                        </a:solidFill>
                        <a:latin typeface="メイリオ" pitchFamily="50" charset="-128"/>
                        <a:ea typeface="メイリオ"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0000"/>
                        </a:lnSpc>
                      </a:pPr>
                      <a:r>
                        <a:rPr lang="ja-JP" altLang="en-US" sz="1200" dirty="0" smtClean="0">
                          <a:solidFill>
                            <a:schemeClr val="tx1"/>
                          </a:solidFill>
                          <a:latin typeface="メイリオ" pitchFamily="50" charset="-128"/>
                          <a:ea typeface="メイリオ" pitchFamily="50" charset="-128"/>
                          <a:cs typeface="Times New Roman" pitchFamily="18" charset="0"/>
                        </a:rPr>
                        <a:t>資格試験（講習を受講しなくても単独で受験して資格を得られるもの）、適性検査</a:t>
                      </a:r>
                      <a:endParaRPr kumimoji="1" lang="ja-JP" altLang="en-US" sz="1200" dirty="0">
                        <a:solidFill>
                          <a:schemeClr val="tx1"/>
                        </a:solidFill>
                        <a:latin typeface="メイリオ" pitchFamily="50" charset="-128"/>
                        <a:ea typeface="メイリオ" pitchFamily="50" charset="-128"/>
                      </a:endParaRPr>
                    </a:p>
                  </a:txBody>
                  <a:tcPr marL="87082" marR="87082"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32046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95640" y="9872965"/>
            <a:ext cx="1680210" cy="550138"/>
          </a:xfrm>
        </p:spPr>
        <p:txBody>
          <a:bodyPr/>
          <a:lstStyle/>
          <a:p>
            <a:fld id="{5257D7FA-C634-4D74-AC8F-65C7EB806FB4}" type="slidenum">
              <a:rPr lang="ja-JP" altLang="en-US" sz="1600" smtClean="0">
                <a:solidFill>
                  <a:prstClr val="black"/>
                </a:solidFill>
              </a:rPr>
              <a:pPr/>
              <a:t>23</a:t>
            </a:fld>
            <a:endParaRPr lang="ja-JP" altLang="en-US" sz="1600" dirty="0">
              <a:solidFill>
                <a:prstClr val="black"/>
              </a:solidFill>
            </a:endParaRPr>
          </a:p>
        </p:txBody>
      </p:sp>
      <p:sp>
        <p:nvSpPr>
          <p:cNvPr id="6" name="テキスト ボックス 5"/>
          <p:cNvSpPr txBox="1"/>
          <p:nvPr/>
        </p:nvSpPr>
        <p:spPr>
          <a:xfrm>
            <a:off x="89621" y="58124"/>
            <a:ext cx="6986229" cy="435075"/>
          </a:xfrm>
          <a:prstGeom prst="rect">
            <a:avLst/>
          </a:prstGeom>
          <a:noFill/>
        </p:spPr>
        <p:txBody>
          <a:bodyPr wrap="square" lIns="99555" tIns="49777" rIns="99555" bIns="49777" rtlCol="0">
            <a:noAutofit/>
          </a:bodyPr>
          <a:lstStyle/>
          <a:p>
            <a:pPr marL="285750" indent="-285750">
              <a:buFont typeface="メイリオ" panose="020B0604030504040204" pitchFamily="50" charset="-128"/>
              <a:buChar char="⃝"/>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支給対象とならない</a:t>
            </a:r>
            <a:r>
              <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の実施</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方法</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271643" y="5812874"/>
            <a:ext cx="6624737" cy="3651342"/>
          </a:xfrm>
          <a:prstGeom prst="rect">
            <a:avLst/>
          </a:prstGeom>
          <a:noFill/>
        </p:spPr>
        <p:txBody>
          <a:bodyPr wrap="square" rtlCol="0">
            <a:noAutofit/>
          </a:bodyPr>
          <a:lstStyle/>
          <a:p>
            <a:pPr>
              <a:lnSpc>
                <a:spcPts val="1500"/>
              </a:lnSpc>
              <a:spcBef>
                <a:spcPts val="400"/>
              </a:spcBef>
            </a:pPr>
            <a:endParaRPr lang="ja-JP" altLang="en-US" sz="1100" dirty="0">
              <a:solidFill>
                <a:prstClr val="black"/>
              </a:solidFill>
              <a:latin typeface="HGSｺﾞｼｯｸM" panose="020B0600000000000000" pitchFamily="50" charset="-128"/>
              <a:ea typeface="HGSｺﾞｼｯｸM" panose="020B0600000000000000" pitchFamily="50" charset="-128"/>
            </a:endParaRPr>
          </a:p>
        </p:txBody>
      </p:sp>
      <p:sp>
        <p:nvSpPr>
          <p:cNvPr id="9" name="メモ 8"/>
          <p:cNvSpPr/>
          <p:nvPr/>
        </p:nvSpPr>
        <p:spPr>
          <a:xfrm>
            <a:off x="185032" y="4745391"/>
            <a:ext cx="5140045" cy="313116"/>
          </a:xfrm>
          <a:prstGeom prst="foldedCorner">
            <a:avLst>
              <a:gd name="adj" fmla="val 0"/>
            </a:avLst>
          </a:prstGeom>
          <a:noFill/>
          <a:ln w="28575">
            <a:noFill/>
          </a:ln>
        </p:spPr>
        <p:style>
          <a:lnRef idx="2">
            <a:schemeClr val="accent3"/>
          </a:lnRef>
          <a:fillRef idx="1">
            <a:schemeClr val="lt1"/>
          </a:fillRef>
          <a:effectRef idx="0">
            <a:schemeClr val="accent3"/>
          </a:effectRef>
          <a:fontRef idx="minor">
            <a:schemeClr val="dk1"/>
          </a:fontRef>
        </p:style>
        <p:txBody>
          <a:bodyPr lIns="99555" tIns="72000" rIns="99555" bIns="108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ja-JP" altLang="en-US" sz="1400" b="1" u="sng" dirty="0" smtClean="0">
                <a:solidFill>
                  <a:prstClr val="black"/>
                </a:solidFill>
                <a:latin typeface="メイリオ" pitchFamily="50" charset="-128"/>
                <a:ea typeface="メイリオ" pitchFamily="50" charset="-128"/>
                <a:cs typeface="メイリオ" pitchFamily="50" charset="-128"/>
              </a:rPr>
              <a:t>○支給対象</a:t>
            </a:r>
            <a:r>
              <a:rPr lang="ja-JP" altLang="en-US" sz="1400" b="1" u="sng" dirty="0">
                <a:solidFill>
                  <a:prstClr val="black"/>
                </a:solidFill>
                <a:latin typeface="メイリオ" pitchFamily="50" charset="-128"/>
                <a:ea typeface="メイリオ" pitchFamily="50" charset="-128"/>
                <a:cs typeface="メイリオ" pitchFamily="50" charset="-128"/>
              </a:rPr>
              <a:t>と</a:t>
            </a:r>
            <a:r>
              <a:rPr lang="ja-JP" altLang="en-US" sz="1400" b="1" u="sng" dirty="0" smtClean="0">
                <a:solidFill>
                  <a:prstClr val="black"/>
                </a:solidFill>
                <a:latin typeface="メイリオ" pitchFamily="50" charset="-128"/>
                <a:ea typeface="メイリオ" pitchFamily="50" charset="-128"/>
                <a:cs typeface="メイリオ" pitchFamily="50" charset="-128"/>
              </a:rPr>
              <a:t>なる</a:t>
            </a:r>
            <a:r>
              <a:rPr lang="en-US" altLang="ja-JP" sz="1400" b="1" u="sng" dirty="0" smtClean="0">
                <a:solidFill>
                  <a:prstClr val="black"/>
                </a:solidFill>
                <a:latin typeface="メイリオ" pitchFamily="50" charset="-128"/>
                <a:ea typeface="メイリオ" pitchFamily="50" charset="-128"/>
                <a:cs typeface="メイリオ" pitchFamily="50" charset="-128"/>
              </a:rPr>
              <a:t>OFF-JT</a:t>
            </a:r>
            <a:r>
              <a:rPr lang="ja-JP" altLang="en-US" sz="1400" b="1" u="sng" dirty="0">
                <a:solidFill>
                  <a:prstClr val="black"/>
                </a:solidFill>
                <a:latin typeface="メイリオ" pitchFamily="50" charset="-128"/>
                <a:ea typeface="メイリオ" pitchFamily="50" charset="-128"/>
                <a:cs typeface="メイリオ" pitchFamily="50" charset="-128"/>
              </a:rPr>
              <a:t>の</a:t>
            </a:r>
            <a:r>
              <a:rPr lang="ja-JP" altLang="en-US" sz="1400" b="1" u="sng" dirty="0" smtClean="0">
                <a:solidFill>
                  <a:prstClr val="black"/>
                </a:solidFill>
                <a:latin typeface="メイリオ" pitchFamily="50" charset="-128"/>
                <a:ea typeface="メイリオ" pitchFamily="50" charset="-128"/>
                <a:cs typeface="メイリオ" pitchFamily="50" charset="-128"/>
              </a:rPr>
              <a:t>経費について</a:t>
            </a:r>
            <a:endParaRPr lang="ja-JP" altLang="en-US" sz="1400" b="1" u="sng" dirty="0">
              <a:solidFill>
                <a:prstClr val="black"/>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109339" y="5014156"/>
            <a:ext cx="6840760" cy="440395"/>
          </a:xfrm>
          <a:prstGeom prst="rect">
            <a:avLst/>
          </a:prstGeom>
          <a:noFill/>
        </p:spPr>
        <p:txBody>
          <a:bodyPr wrap="square" rtlCol="0">
            <a:noAutofit/>
          </a:bodyPr>
          <a:lstStyle/>
          <a:p>
            <a:pPr>
              <a:lnSpc>
                <a:spcPts val="1700"/>
              </a:lnSpc>
            </a:pPr>
            <a:r>
              <a:rPr lang="ja-JP" altLang="en-US" sz="1100" dirty="0" smtClean="0">
                <a:solidFill>
                  <a:prstClr val="black"/>
                </a:solidFill>
                <a:latin typeface="メイリオ" panose="020B0604030504040204" pitchFamily="50" charset="-128"/>
                <a:ea typeface="メイリオ" panose="020B0604030504040204" pitchFamily="50" charset="-128"/>
              </a:rPr>
              <a:t>職業</a:t>
            </a:r>
            <a:r>
              <a:rPr lang="ja-JP" altLang="en-US" sz="1100" dirty="0">
                <a:solidFill>
                  <a:prstClr val="black"/>
                </a:solidFill>
                <a:latin typeface="メイリオ" panose="020B0604030504040204" pitchFamily="50" charset="-128"/>
                <a:ea typeface="メイリオ" panose="020B0604030504040204" pitchFamily="50" charset="-128"/>
              </a:rPr>
              <a:t>訓練以外</a:t>
            </a:r>
            <a:r>
              <a:rPr lang="ja-JP" altLang="en-US" sz="1100" dirty="0" smtClean="0">
                <a:solidFill>
                  <a:prstClr val="black"/>
                </a:solidFill>
                <a:latin typeface="メイリオ" panose="020B0604030504040204" pitchFamily="50" charset="-128"/>
                <a:ea typeface="メイリオ" panose="020B0604030504040204" pitchFamily="50" charset="-128"/>
              </a:rPr>
              <a:t>の</a:t>
            </a:r>
            <a:r>
              <a:rPr lang="ja-JP" altLang="en-US" sz="1100" dirty="0">
                <a:solidFill>
                  <a:prstClr val="black"/>
                </a:solidFill>
                <a:latin typeface="メイリオ" panose="020B0604030504040204" pitchFamily="50" charset="-128"/>
                <a:ea typeface="メイリオ" panose="020B0604030504040204" pitchFamily="50" charset="-128"/>
              </a:rPr>
              <a:t>生産</a:t>
            </a:r>
            <a:r>
              <a:rPr lang="ja-JP" altLang="en-US" sz="1100" dirty="0" smtClean="0">
                <a:solidFill>
                  <a:prstClr val="black"/>
                </a:solidFill>
                <a:latin typeface="メイリオ" panose="020B0604030504040204" pitchFamily="50" charset="-128"/>
                <a:ea typeface="メイリオ" panose="020B0604030504040204" pitchFamily="50" charset="-128"/>
              </a:rPr>
              <a:t>ラインまたは就労の場で汎用的に用いうるもの等に係る経費は対象外です</a:t>
            </a:r>
            <a:endParaRPr lang="en-US" altLang="ja-JP" sz="1100" dirty="0" smtClean="0">
              <a:solidFill>
                <a:prstClr val="black"/>
              </a:solidFill>
              <a:latin typeface="メイリオ" panose="020B0604030504040204" pitchFamily="50" charset="-128"/>
              <a:ea typeface="メイリオ"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82538284"/>
              </p:ext>
            </p:extLst>
          </p:nvPr>
        </p:nvGraphicFramePr>
        <p:xfrm>
          <a:off x="185032" y="5335737"/>
          <a:ext cx="6806578" cy="4756536"/>
        </p:xfrm>
        <a:graphic>
          <a:graphicData uri="http://schemas.openxmlformats.org/drawingml/2006/table">
            <a:tbl>
              <a:tblPr firstRow="1" bandRow="1">
                <a:tableStyleId>{5940675A-B579-460E-94D1-54222C63F5DA}</a:tableStyleId>
              </a:tblPr>
              <a:tblGrid>
                <a:gridCol w="1008113">
                  <a:extLst>
                    <a:ext uri="{9D8B030D-6E8A-4147-A177-3AD203B41FA5}">
                      <a16:colId xmlns:a16="http://schemas.microsoft.com/office/drawing/2014/main" val="20000"/>
                    </a:ext>
                  </a:extLst>
                </a:gridCol>
                <a:gridCol w="5798465">
                  <a:extLst>
                    <a:ext uri="{9D8B030D-6E8A-4147-A177-3AD203B41FA5}">
                      <a16:colId xmlns:a16="http://schemas.microsoft.com/office/drawing/2014/main" val="20001"/>
                    </a:ext>
                  </a:extLst>
                </a:gridCol>
              </a:tblGrid>
              <a:tr h="2189061">
                <a:tc>
                  <a:txBody>
                    <a:bodyPr/>
                    <a:lstStyle/>
                    <a:p>
                      <a:pPr algn="ctr">
                        <a:lnSpc>
                          <a:spcPts val="1600"/>
                        </a:lnSpc>
                        <a:spcBef>
                          <a:spcPts val="0"/>
                        </a:spcBef>
                        <a:spcAft>
                          <a:spcPts val="0"/>
                        </a:spcAft>
                      </a:pPr>
                      <a:r>
                        <a:rPr lang="ja-JP" altLang="en-US" sz="1200" b="1" dirty="0" smtClean="0">
                          <a:solidFill>
                            <a:schemeClr val="tx1"/>
                          </a:solidFill>
                          <a:latin typeface="メイリオ" panose="020B0604030504040204" pitchFamily="50" charset="-128"/>
                          <a:ea typeface="メイリオ" panose="020B0604030504040204" pitchFamily="50" charset="-128"/>
                        </a:rPr>
                        <a:t>事業内訓練</a:t>
                      </a:r>
                    </a:p>
                    <a:p>
                      <a:pPr marL="0" marR="0" indent="0" algn="ctr" defTabSz="914400" rtl="0" eaLnBrk="1" fontAlgn="auto" latinLnBrk="0" hangingPunct="1">
                        <a:lnSpc>
                          <a:spcPts val="1600"/>
                        </a:lnSpc>
                        <a:spcBef>
                          <a:spcPts val="0"/>
                        </a:spcBef>
                        <a:spcAft>
                          <a:spcPts val="0"/>
                        </a:spcAft>
                        <a:buClrTx/>
                        <a:buSzTx/>
                        <a:buFontTx/>
                        <a:buNone/>
                        <a:tabLst/>
                        <a:defRPr/>
                      </a:pPr>
                      <a:endParaRPr lang="ja-JP" altLang="en-US" sz="1200" b="0" dirty="0" smtClean="0">
                        <a:latin typeface="メイリオ" panose="020B0604030504040204" pitchFamily="50" charset="-128"/>
                        <a:ea typeface="メイリオ" panose="020B0604030504040204" pitchFamily="50" charset="-128"/>
                      </a:endParaRPr>
                    </a:p>
                    <a:p>
                      <a:pPr marL="0" marR="0" indent="0" algn="ctr" defTabSz="914400" rtl="0" eaLnBrk="1" fontAlgn="auto" latinLnBrk="0" hangingPunct="1">
                        <a:lnSpc>
                          <a:spcPts val="1600"/>
                        </a:lnSpc>
                        <a:spcBef>
                          <a:spcPts val="0"/>
                        </a:spcBef>
                        <a:spcAft>
                          <a:spcPts val="0"/>
                        </a:spcAft>
                        <a:buClrTx/>
                        <a:buSzTx/>
                        <a:buFontTx/>
                        <a:buNone/>
                        <a:tabLst/>
                        <a:defRPr/>
                      </a:pPr>
                      <a:r>
                        <a:rPr lang="ja-JP" altLang="en-US" sz="1100" b="0" dirty="0" smtClean="0">
                          <a:latin typeface="メイリオ" panose="020B0604030504040204" pitchFamily="50" charset="-128"/>
                          <a:ea typeface="メイリオ" panose="020B0604030504040204" pitchFamily="50" charset="-128"/>
                        </a:rPr>
                        <a:t>事業主が企画し主催するもの</a:t>
                      </a:r>
                      <a:endParaRPr kumimoji="1" lang="ja-JP" altLang="en-US" sz="1100" b="0" dirty="0" smtClean="0">
                        <a:latin typeface="メイリオ" panose="020B0604030504040204" pitchFamily="50" charset="-128"/>
                        <a:ea typeface="メイリオ" panose="020B0604030504040204" pitchFamily="50" charset="-128"/>
                      </a:endParaRPr>
                    </a:p>
                  </a:txBody>
                  <a:tcPr marL="57600" marR="57600" marT="55659" marB="55659" anchor="ctr">
                    <a:solidFill>
                      <a:srgbClr val="CCFFFF"/>
                    </a:solidFill>
                  </a:tcPr>
                </a:tc>
                <a:tc>
                  <a:txBody>
                    <a:bodyPr/>
                    <a:lstStyle/>
                    <a:p>
                      <a:pPr marL="228600" marR="0" lvl="0" indent="-228600" algn="l" defTabSz="995549" rtl="0" eaLnBrk="1" fontAlgn="auto" latinLnBrk="0" hangingPunct="1">
                        <a:lnSpc>
                          <a:spcPts val="1600"/>
                        </a:lnSpc>
                        <a:spcBef>
                          <a:spcPts val="100"/>
                        </a:spcBef>
                        <a:spcAft>
                          <a:spcPts val="100"/>
                        </a:spcAft>
                        <a:buClrTx/>
                        <a:buSzTx/>
                        <a:buFont typeface="+mj-ea"/>
                        <a:buAutoNum type="circleNumDbPlain"/>
                        <a:tabLst/>
                        <a:defRPr/>
                      </a:pPr>
                      <a:r>
                        <a:rPr kumimoji="1" lang="ja-JP" altLang="en-US" sz="1000" b="0" dirty="0" smtClean="0">
                          <a:solidFill>
                            <a:schemeClr val="tx1"/>
                          </a:solidFill>
                          <a:latin typeface="メイリオ" panose="020B0604030504040204" pitchFamily="50" charset="-128"/>
                          <a:ea typeface="メイリオ" panose="020B0604030504040204" pitchFamily="50" charset="-128"/>
                        </a:rPr>
                        <a:t>部外講師（社外の者に限る）の謝金・手当</a:t>
                      </a:r>
                      <a:endParaRPr kumimoji="1" lang="en-US" altLang="ja-JP" sz="10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ts val="1600"/>
                        </a:lnSpc>
                        <a:spcBef>
                          <a:spcPts val="100"/>
                        </a:spcBef>
                        <a:spcAft>
                          <a:spcPts val="100"/>
                        </a:spcAft>
                        <a:buClrTx/>
                        <a:buSzTx/>
                        <a:buFont typeface="+mj-ea"/>
                        <a:buNone/>
                        <a:tabLst/>
                        <a:defRPr/>
                      </a:pPr>
                      <a:r>
                        <a:rPr kumimoji="1" lang="ja-JP" altLang="en-US" sz="1000" b="0" dirty="0" smtClean="0">
                          <a:solidFill>
                            <a:schemeClr val="tx1"/>
                          </a:solidFill>
                          <a:latin typeface="メイリオ" panose="020B0604030504040204" pitchFamily="50" charset="-128"/>
                          <a:ea typeface="メイリオ" panose="020B0604030504040204" pitchFamily="50" charset="-128"/>
                        </a:rPr>
                        <a:t>　　所得税控除前の金額（旅費・車代・食費・宿泊費並びに「経営指導料・経営協力料」等のコン　　　</a:t>
                      </a:r>
                      <a:endParaRPr kumimoji="1" lang="en-US" altLang="ja-JP" sz="10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ts val="1600"/>
                        </a:lnSpc>
                        <a:spcBef>
                          <a:spcPts val="100"/>
                        </a:spcBef>
                        <a:spcAft>
                          <a:spcPts val="100"/>
                        </a:spcAft>
                        <a:buClrTx/>
                        <a:buSzTx/>
                        <a:buFont typeface="+mj-ea"/>
                        <a:buNone/>
                        <a:tabLst/>
                        <a:defRPr/>
                      </a:pPr>
                      <a:r>
                        <a:rPr kumimoji="1" lang="ja-JP" altLang="en-US" sz="1000" b="0" dirty="0" smtClean="0">
                          <a:solidFill>
                            <a:schemeClr val="tx1"/>
                          </a:solidFill>
                          <a:latin typeface="メイリオ" panose="020B0604030504040204" pitchFamily="50" charset="-128"/>
                          <a:ea typeface="メイリオ" panose="020B0604030504040204" pitchFamily="50" charset="-128"/>
                        </a:rPr>
                        <a:t>　　サルタント料に相当するものなどは含めない）</a:t>
                      </a:r>
                      <a:endParaRPr kumimoji="1" lang="en-US" altLang="ja-JP" sz="10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ts val="1600"/>
                        </a:lnSpc>
                        <a:spcBef>
                          <a:spcPts val="100"/>
                        </a:spcBef>
                        <a:spcAft>
                          <a:spcPts val="100"/>
                        </a:spcAft>
                        <a:buClrTx/>
                        <a:buSzTx/>
                        <a:buFont typeface="+mj-ea"/>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１時間当たり１．５万円が上限</a:t>
                      </a:r>
                      <a:endParaRPr kumimoji="1" lang="en-US" altLang="ja-JP" sz="10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ts val="1600"/>
                        </a:lnSpc>
                        <a:spcBef>
                          <a:spcPts val="100"/>
                        </a:spcBef>
                        <a:spcAft>
                          <a:spcPts val="100"/>
                        </a:spcAft>
                        <a:buClrTx/>
                        <a:buSzTx/>
                        <a:buFont typeface="+mj-ea"/>
                        <a:buNone/>
                        <a:tabLst/>
                        <a:defRPr/>
                      </a:pPr>
                      <a:r>
                        <a:rPr kumimoji="1" lang="ja-JP" altLang="en-US" sz="1000" b="0" dirty="0" smtClean="0">
                          <a:solidFill>
                            <a:schemeClr val="tx1"/>
                          </a:solidFill>
                          <a:latin typeface="メイリオ" panose="020B0604030504040204" pitchFamily="50" charset="-128"/>
                          <a:ea typeface="メイリオ" panose="020B0604030504040204" pitchFamily="50" charset="-128"/>
                        </a:rPr>
                        <a:t>②　部外講師（社外の者に限る）の旅費（勤務先または自宅から訓練会場までに要した旅費）</a:t>
                      </a:r>
                      <a:endParaRPr kumimoji="1" lang="en-US" altLang="ja-JP" sz="10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ts val="1600"/>
                        </a:lnSpc>
                        <a:spcBef>
                          <a:spcPts val="100"/>
                        </a:spcBef>
                        <a:spcAft>
                          <a:spcPts val="100"/>
                        </a:spcAft>
                        <a:buClrTx/>
                        <a:buSzTx/>
                        <a:buFont typeface="+mj-ea"/>
                        <a:buNone/>
                        <a:tabLst/>
                        <a:defRPr/>
                      </a:pPr>
                      <a:r>
                        <a:rPr kumimoji="1" lang="ja-JP" altLang="en-US" sz="1000" b="0" dirty="0" smtClean="0">
                          <a:solidFill>
                            <a:schemeClr val="tx1"/>
                          </a:solidFill>
                          <a:latin typeface="メイリオ" panose="020B0604030504040204" pitchFamily="50" charset="-128"/>
                          <a:ea typeface="メイリオ" panose="020B0604030504040204" pitchFamily="50" charset="-128"/>
                        </a:rPr>
                        <a:t>　　</a:t>
                      </a:r>
                      <a:r>
                        <a:rPr kumimoji="1" lang="en-US" altLang="ja-JP" sz="900" b="0" dirty="0" smtClean="0">
                          <a:solidFill>
                            <a:schemeClr val="tx1"/>
                          </a:solidFill>
                          <a:latin typeface="メイリオ" panose="020B0604030504040204" pitchFamily="50" charset="-128"/>
                          <a:ea typeface="メイリオ" panose="020B0604030504040204" pitchFamily="50" charset="-128"/>
                        </a:rPr>
                        <a:t>※</a:t>
                      </a:r>
                      <a:r>
                        <a:rPr kumimoji="1" lang="ja-JP" altLang="en-US" sz="900" b="0" dirty="0" smtClean="0">
                          <a:solidFill>
                            <a:schemeClr val="tx1"/>
                          </a:solidFill>
                          <a:latin typeface="メイリオ" panose="020B0604030504040204" pitchFamily="50" charset="-128"/>
                          <a:ea typeface="メイリオ" panose="020B0604030504040204" pitchFamily="50" charset="-128"/>
                        </a:rPr>
                        <a:t>１訓練コースあたり、国内招へいの場合は５万円、海外からの招聘の場合は１５万円が上限</a:t>
                      </a:r>
                      <a:endParaRPr kumimoji="1" lang="en-US" altLang="ja-JP" sz="900" b="0" dirty="0" smtClean="0">
                        <a:solidFill>
                          <a:schemeClr val="tx1"/>
                        </a:solidFill>
                        <a:latin typeface="メイリオ" panose="020B0604030504040204" pitchFamily="50" charset="-128"/>
                        <a:ea typeface="メイリオ" panose="020B0604030504040204" pitchFamily="50" charset="-128"/>
                      </a:endParaRPr>
                    </a:p>
                    <a:p>
                      <a:pPr marL="361950" marR="0" lvl="0" indent="-361950" algn="l" defTabSz="995549" rtl="0" eaLnBrk="1" fontAlgn="auto" latinLnBrk="0" hangingPunct="1">
                        <a:lnSpc>
                          <a:spcPts val="1600"/>
                        </a:lnSpc>
                        <a:spcBef>
                          <a:spcPts val="100"/>
                        </a:spcBef>
                        <a:spcAft>
                          <a:spcPts val="100"/>
                        </a:spcAft>
                        <a:buClrTx/>
                        <a:buSzTx/>
                        <a:buFont typeface="+mj-ea"/>
                        <a:buNone/>
                        <a:tabLst/>
                        <a:defRPr/>
                      </a:pPr>
                      <a:r>
                        <a:rPr kumimoji="1" lang="ja-JP" altLang="en-US" sz="900" b="0" dirty="0" smtClean="0">
                          <a:solidFill>
                            <a:schemeClr val="tx1"/>
                          </a:solidFill>
                          <a:latin typeface="メイリオ" panose="020B0604030504040204" pitchFamily="50" charset="-128"/>
                          <a:ea typeface="メイリオ" panose="020B0604030504040204" pitchFamily="50" charset="-128"/>
                        </a:rPr>
                        <a:t>　　 </a:t>
                      </a:r>
                      <a:r>
                        <a:rPr kumimoji="1" lang="en-US" altLang="ja-JP" sz="900" b="0" dirty="0" smtClean="0">
                          <a:solidFill>
                            <a:schemeClr val="tx1"/>
                          </a:solidFill>
                          <a:latin typeface="メイリオ" panose="020B0604030504040204" pitchFamily="50" charset="-128"/>
                          <a:ea typeface="メイリオ" panose="020B0604030504040204" pitchFamily="50" charset="-128"/>
                        </a:rPr>
                        <a:t>※</a:t>
                      </a:r>
                      <a:r>
                        <a:rPr kumimoji="1" lang="ja-JP" altLang="en-US" sz="900" b="0" dirty="0" smtClean="0">
                          <a:solidFill>
                            <a:schemeClr val="tx1"/>
                          </a:solidFill>
                          <a:latin typeface="メイリオ" panose="020B0604030504040204" pitchFamily="50" charset="-128"/>
                          <a:ea typeface="メイリオ" panose="020B0604030504040204" pitchFamily="50" charset="-128"/>
                        </a:rPr>
                        <a:t>東京都、神奈川県、千葉県、埼玉県、京都府、大阪府及び兵庫県以外に所在する事業所が道県外から招聘する講師に限る</a:t>
                      </a:r>
                      <a:endParaRPr kumimoji="1" lang="en-US" altLang="ja-JP" sz="9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ts val="1600"/>
                        </a:lnSpc>
                        <a:spcBef>
                          <a:spcPts val="100"/>
                        </a:spcBef>
                        <a:spcAft>
                          <a:spcPts val="100"/>
                        </a:spcAft>
                        <a:buClrTx/>
                        <a:buSzTx/>
                        <a:buFont typeface="+mj-ea"/>
                        <a:buNone/>
                        <a:tabLst/>
                        <a:defRPr/>
                      </a:pPr>
                      <a:r>
                        <a:rPr kumimoji="1" lang="ja-JP" altLang="en-US" sz="900" b="0" dirty="0" smtClean="0">
                          <a:solidFill>
                            <a:schemeClr val="tx1"/>
                          </a:solidFill>
                          <a:latin typeface="メイリオ" panose="020B0604030504040204" pitchFamily="50" charset="-128"/>
                          <a:ea typeface="メイリオ" panose="020B0604030504040204" pitchFamily="50" charset="-128"/>
                        </a:rPr>
                        <a:t>　　 </a:t>
                      </a:r>
                      <a:r>
                        <a:rPr kumimoji="1" lang="en-US" altLang="ja-JP" sz="900" b="0" dirty="0" smtClean="0">
                          <a:solidFill>
                            <a:schemeClr val="tx1"/>
                          </a:solidFill>
                          <a:latin typeface="メイリオ" panose="020B0604030504040204" pitchFamily="50" charset="-128"/>
                          <a:ea typeface="メイリオ" panose="020B0604030504040204" pitchFamily="50" charset="-128"/>
                        </a:rPr>
                        <a:t>※</a:t>
                      </a:r>
                      <a:r>
                        <a:rPr kumimoji="1" lang="ja-JP" altLang="en-US" sz="900" b="0" dirty="0" smtClean="0">
                          <a:solidFill>
                            <a:schemeClr val="tx1"/>
                          </a:solidFill>
                          <a:latin typeface="メイリオ" panose="020B0604030504040204" pitchFamily="50" charset="-128"/>
                          <a:ea typeface="メイリオ" panose="020B0604030504040204" pitchFamily="50" charset="-128"/>
                        </a:rPr>
                        <a:t>鉄道賃、船賃、航空賃、バス賃及び宿泊費とする。１日当たりの宿泊料は１万５千円が上限</a:t>
                      </a:r>
                      <a:endParaRPr kumimoji="1" lang="en-US" altLang="ja-JP" sz="900" b="0" dirty="0" smtClean="0">
                        <a:solidFill>
                          <a:schemeClr val="tx1"/>
                        </a:solidFill>
                        <a:latin typeface="メイリオ" panose="020B0604030504040204" pitchFamily="50" charset="-128"/>
                        <a:ea typeface="メイリオ" panose="020B0604030504040204" pitchFamily="50" charset="-128"/>
                      </a:endParaRPr>
                    </a:p>
                    <a:p>
                      <a:pPr marL="266700" indent="-266700">
                        <a:lnSpc>
                          <a:spcPts val="1600"/>
                        </a:lnSpc>
                        <a:spcBef>
                          <a:spcPts val="100"/>
                        </a:spcBef>
                        <a:spcAft>
                          <a:spcPts val="100"/>
                        </a:spcAft>
                        <a:buFont typeface="+mj-ea"/>
                        <a:buNone/>
                      </a:pPr>
                      <a:r>
                        <a:rPr kumimoji="1" lang="ja-JP" altLang="en-US" sz="1000" b="0" dirty="0" smtClean="0">
                          <a:solidFill>
                            <a:schemeClr val="tx1"/>
                          </a:solidFill>
                          <a:latin typeface="メイリオ" panose="020B0604030504040204" pitchFamily="50" charset="-128"/>
                          <a:ea typeface="メイリオ" panose="020B0604030504040204" pitchFamily="50" charset="-128"/>
                        </a:rPr>
                        <a:t>③　施設・設備の借上料</a:t>
                      </a:r>
                      <a:r>
                        <a:rPr kumimoji="1" lang="ja-JP" altLang="en-US" sz="1000" b="0" dirty="0" smtClean="0">
                          <a:latin typeface="メイリオ" panose="020B0604030504040204" pitchFamily="50" charset="-128"/>
                          <a:ea typeface="メイリオ" panose="020B0604030504040204" pitchFamily="50" charset="-128"/>
                        </a:rPr>
                        <a:t>（教室、実習室、マイク、ビデオなど、訓練で使用する備品の借料で、支給対象コースのみに使用したことが確認できるもの）</a:t>
                      </a:r>
                      <a:endParaRPr kumimoji="1" lang="en-US" altLang="ja-JP" sz="1000" b="0" dirty="0" smtClean="0">
                        <a:latin typeface="メイリオ" panose="020B0604030504040204" pitchFamily="50" charset="-128"/>
                        <a:ea typeface="メイリオ" panose="020B0604030504040204" pitchFamily="50" charset="-128"/>
                      </a:endParaRPr>
                    </a:p>
                    <a:p>
                      <a:pPr marL="266700" indent="-266700">
                        <a:lnSpc>
                          <a:spcPts val="1600"/>
                        </a:lnSpc>
                        <a:spcBef>
                          <a:spcPts val="100"/>
                        </a:spcBef>
                        <a:spcAft>
                          <a:spcPts val="100"/>
                        </a:spcAft>
                        <a:buFont typeface="+mj-ea"/>
                        <a:buNone/>
                      </a:pPr>
                      <a:r>
                        <a:rPr kumimoji="1" lang="ja-JP" altLang="en-US" sz="1000" b="0" dirty="0" smtClean="0">
                          <a:latin typeface="メイリオ" panose="020B0604030504040204" pitchFamily="50" charset="-128"/>
                          <a:ea typeface="メイリオ" panose="020B0604030504040204" pitchFamily="50" charset="-128"/>
                        </a:rPr>
                        <a:t>④　学科または実技の訓練に必要な教科書などの購入または作成費（支給対象コースのみで使用するもの。なお、繰り返し活用できる教材（パソコンソフトウェア、学習ビデオ等）、生産ライン、就労の場で汎用的に用い得るもの（パソコン及びその周辺機器等）は対象外）</a:t>
                      </a:r>
                      <a:endParaRPr kumimoji="1" lang="en-US" altLang="ja-JP" sz="1000" b="0" dirty="0" smtClean="0">
                        <a:latin typeface="メイリオ" panose="020B0604030504040204" pitchFamily="50" charset="-128"/>
                        <a:ea typeface="メイリオ" panose="020B0604030504040204" pitchFamily="50" charset="-128"/>
                      </a:endParaRPr>
                    </a:p>
                  </a:txBody>
                  <a:tcPr marL="57600" marR="57600" marT="55659" marB="55659">
                    <a:noFill/>
                  </a:tcPr>
                </a:tc>
                <a:extLst>
                  <a:ext uri="{0D108BD9-81ED-4DB2-BD59-A6C34878D82A}">
                    <a16:rowId xmlns:a16="http://schemas.microsoft.com/office/drawing/2014/main" val="10000"/>
                  </a:ext>
                </a:extLst>
              </a:tr>
              <a:tr h="1259794">
                <a:tc>
                  <a:txBody>
                    <a:bodyPr/>
                    <a:lstStyle/>
                    <a:p>
                      <a:pPr algn="ctr">
                        <a:lnSpc>
                          <a:spcPts val="1600"/>
                        </a:lnSpc>
                        <a:spcBef>
                          <a:spcPts val="0"/>
                        </a:spcBef>
                        <a:spcAft>
                          <a:spcPts val="0"/>
                        </a:spcAft>
                      </a:pPr>
                      <a:r>
                        <a:rPr lang="ja-JP" altLang="en-US" sz="1200" b="1" dirty="0" smtClean="0">
                          <a:solidFill>
                            <a:schemeClr val="tx1"/>
                          </a:solidFill>
                          <a:latin typeface="メイリオ" panose="020B0604030504040204" pitchFamily="50" charset="-128"/>
                          <a:ea typeface="メイリオ" panose="020B0604030504040204" pitchFamily="50" charset="-128"/>
                        </a:rPr>
                        <a:t>事業外訓練</a:t>
                      </a:r>
                    </a:p>
                    <a:p>
                      <a:pPr algn="ctr">
                        <a:lnSpc>
                          <a:spcPts val="1600"/>
                        </a:lnSpc>
                        <a:spcBef>
                          <a:spcPts val="0"/>
                        </a:spcBef>
                        <a:spcAft>
                          <a:spcPts val="0"/>
                        </a:spcAft>
                      </a:pPr>
                      <a:endParaRPr lang="ja-JP" altLang="en-US" sz="1100" b="0" dirty="0" smtClean="0">
                        <a:solidFill>
                          <a:schemeClr val="tx1"/>
                        </a:solidFill>
                        <a:latin typeface="メイリオ" panose="020B0604030504040204" pitchFamily="50" charset="-128"/>
                        <a:ea typeface="メイリオ" panose="020B0604030504040204" pitchFamily="50" charset="-128"/>
                      </a:endParaRPr>
                    </a:p>
                    <a:p>
                      <a:pPr algn="ctr">
                        <a:lnSpc>
                          <a:spcPts val="1600"/>
                        </a:lnSpc>
                        <a:spcBef>
                          <a:spcPts val="0"/>
                        </a:spcBef>
                        <a:spcAft>
                          <a:spcPts val="0"/>
                        </a:spcAft>
                      </a:pPr>
                      <a:r>
                        <a:rPr lang="ja-JP" altLang="en-US" sz="1100" b="0" dirty="0" smtClean="0">
                          <a:solidFill>
                            <a:schemeClr val="tx1"/>
                          </a:solidFill>
                          <a:latin typeface="メイリオ" panose="020B0604030504040204" pitchFamily="50" charset="-128"/>
                          <a:ea typeface="メイリオ" panose="020B0604030504040204" pitchFamily="50" charset="-128"/>
                        </a:rPr>
                        <a:t>事業主以外の者が企画し主催するもの</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marL="57600" marR="57600" marT="55659" marB="55659" anchor="ctr">
                    <a:solidFill>
                      <a:srgbClr val="CCFFFF"/>
                    </a:solidFill>
                  </a:tcPr>
                </a:tc>
                <a:tc>
                  <a:txBody>
                    <a:bodyPr/>
                    <a:lstStyle/>
                    <a:p>
                      <a:pPr>
                        <a:lnSpc>
                          <a:spcPts val="1600"/>
                        </a:lnSpc>
                        <a:spcBef>
                          <a:spcPts val="100"/>
                        </a:spcBef>
                        <a:spcAft>
                          <a:spcPts val="100"/>
                        </a:spcAft>
                        <a:buFont typeface="Wingdings" pitchFamily="2" charset="2"/>
                        <a:buNone/>
                      </a:pPr>
                      <a:r>
                        <a:rPr kumimoji="1" lang="ja-JP" altLang="en-US" sz="1000" b="0" dirty="0" smtClean="0">
                          <a:solidFill>
                            <a:schemeClr val="tx1"/>
                          </a:solidFill>
                          <a:latin typeface="メイリオ" panose="020B0604030504040204" pitchFamily="50" charset="-128"/>
                          <a:ea typeface="メイリオ" panose="020B0604030504040204" pitchFamily="50" charset="-128"/>
                        </a:rPr>
                        <a:t>受講に際して必要となる入学料、受講料、受験料、教科書代など（あらかじめ受講案内等で定められており、受講に際して必要となる経費に限る。官庁（国の役所）主催の研修の受講料、教科書代等及び国や都道府県から補助金を受けている施設の受講料</a:t>
                      </a:r>
                      <a:r>
                        <a:rPr kumimoji="1" lang="en-US" altLang="ja-JP" sz="1000" b="0" baseline="30000" dirty="0" smtClean="0">
                          <a:solidFill>
                            <a:schemeClr val="tx1"/>
                          </a:solidFill>
                          <a:latin typeface="メイリオ" panose="020B0604030504040204" pitchFamily="50" charset="-128"/>
                          <a:ea typeface="メイリオ" panose="020B0604030504040204" pitchFamily="50" charset="-128"/>
                        </a:rPr>
                        <a:t>※</a:t>
                      </a:r>
                      <a:r>
                        <a:rPr kumimoji="1" lang="ja-JP" altLang="en-US" sz="1000" b="0" dirty="0" smtClean="0">
                          <a:solidFill>
                            <a:schemeClr val="tx1"/>
                          </a:solidFill>
                          <a:latin typeface="メイリオ" panose="020B0604030504040204" pitchFamily="50" charset="-128"/>
                          <a:ea typeface="メイリオ" panose="020B0604030504040204" pitchFamily="50" charset="-128"/>
                        </a:rPr>
                        <a:t>や受講生の旅費などは支給対象外）</a:t>
                      </a:r>
                    </a:p>
                    <a:p>
                      <a:pPr marL="171450" indent="-171450">
                        <a:lnSpc>
                          <a:spcPts val="1600"/>
                        </a:lnSpc>
                        <a:spcBef>
                          <a:spcPts val="200"/>
                        </a:spcBef>
                        <a:spcAft>
                          <a:spcPts val="100"/>
                        </a:spcAft>
                        <a:buFont typeface="HGPｺﾞｼｯｸM" panose="020B0600000000000000" pitchFamily="50" charset="-128"/>
                        <a:buChar char="※"/>
                      </a:pPr>
                      <a:r>
                        <a:rPr kumimoji="1" lang="ja-JP" altLang="en-US" sz="900" b="0" dirty="0" smtClean="0">
                          <a:solidFill>
                            <a:schemeClr val="tx1"/>
                          </a:solidFill>
                          <a:latin typeface="メイリオ" panose="020B0604030504040204" pitchFamily="50" charset="-128"/>
                          <a:ea typeface="メイリオ" panose="020B0604030504040204" pitchFamily="50" charset="-128"/>
                        </a:rPr>
                        <a:t>独立行政法人高齢・障害・求職者雇用支援機構の職業能力開発施設が実施している訓練の受講料及び教科書代など、都道府県から「認定訓練助成事業費補助金」を受けている認定訓練の受講料及び教科書代など、人材開発支援助成金（団体型訓練）訓練実施計画届（団体様式１）を労働局に提出している団体等が実施する訓練等の受講料</a:t>
                      </a:r>
                      <a:r>
                        <a:rPr kumimoji="1" lang="ja-JP" altLang="en-US" sz="900" b="0" baseline="0" dirty="0" smtClean="0">
                          <a:solidFill>
                            <a:schemeClr val="tx1"/>
                          </a:solidFill>
                          <a:latin typeface="メイリオ" panose="020B0604030504040204" pitchFamily="50" charset="-128"/>
                          <a:ea typeface="メイリオ" panose="020B0604030504040204" pitchFamily="50" charset="-128"/>
                        </a:rPr>
                        <a:t>及び教科書代など</a:t>
                      </a:r>
                      <a:endParaRPr kumimoji="1" lang="ja-JP" altLang="en-US" sz="900" b="0" dirty="0" smtClean="0">
                        <a:solidFill>
                          <a:schemeClr val="tx1"/>
                        </a:solidFill>
                        <a:latin typeface="メイリオ" panose="020B0604030504040204" pitchFamily="50" charset="-128"/>
                        <a:ea typeface="メイリオ" panose="020B0604030504040204" pitchFamily="50" charset="-128"/>
                      </a:endParaRPr>
                    </a:p>
                  </a:txBody>
                  <a:tcPr marL="57600" marR="57600" marT="55659" marB="55659">
                    <a:noFill/>
                  </a:tcPr>
                </a:tc>
                <a:extLst>
                  <a:ext uri="{0D108BD9-81ED-4DB2-BD59-A6C34878D82A}">
                    <a16:rowId xmlns:a16="http://schemas.microsoft.com/office/drawing/2014/main" val="1000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778156418"/>
              </p:ext>
            </p:extLst>
          </p:nvPr>
        </p:nvGraphicFramePr>
        <p:xfrm>
          <a:off x="110902" y="439977"/>
          <a:ext cx="6919498" cy="4056011"/>
        </p:xfrm>
        <a:graphic>
          <a:graphicData uri="http://schemas.openxmlformats.org/drawingml/2006/table">
            <a:tbl>
              <a:tblPr firstRow="1" bandRow="1">
                <a:tableStyleId>{5940675A-B579-460E-94D1-54222C63F5DA}</a:tableStyleId>
              </a:tblPr>
              <a:tblGrid>
                <a:gridCol w="429208">
                  <a:extLst>
                    <a:ext uri="{9D8B030D-6E8A-4147-A177-3AD203B41FA5}">
                      <a16:colId xmlns:a16="http://schemas.microsoft.com/office/drawing/2014/main" val="20000"/>
                    </a:ext>
                  </a:extLst>
                </a:gridCol>
                <a:gridCol w="6490290">
                  <a:extLst>
                    <a:ext uri="{9D8B030D-6E8A-4147-A177-3AD203B41FA5}">
                      <a16:colId xmlns:a16="http://schemas.microsoft.com/office/drawing/2014/main" val="20001"/>
                    </a:ext>
                  </a:extLst>
                </a:gridCol>
              </a:tblGrid>
              <a:tr h="478182">
                <a:tc>
                  <a:txBody>
                    <a:bodyPr/>
                    <a:lstStyle/>
                    <a:p>
                      <a:pPr algn="ctr"/>
                      <a:r>
                        <a:rPr kumimoji="1" lang="ja-JP" altLang="en-US" sz="1100" dirty="0" smtClean="0">
                          <a:solidFill>
                            <a:schemeClr val="tx1"/>
                          </a:solidFill>
                          <a:latin typeface="メイリオ" pitchFamily="50" charset="-128"/>
                          <a:ea typeface="メイリオ" pitchFamily="50" charset="-128"/>
                        </a:rPr>
                        <a:t>１</a:t>
                      </a:r>
                      <a:endParaRPr kumimoji="1" lang="ja-JP" altLang="en-US" sz="1100" dirty="0">
                        <a:solidFill>
                          <a:schemeClr val="tx1"/>
                        </a:solidFill>
                        <a:latin typeface="メイリオ" pitchFamily="50" charset="-128"/>
                        <a:ea typeface="メイリオ" pitchFamily="50" charset="-128"/>
                      </a:endParaRPr>
                    </a:p>
                  </a:txBody>
                  <a:tcPr marL="87082" marR="87082" marT="44179" marB="4417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hangingPunct="0">
                        <a:lnSpc>
                          <a:spcPct val="100000"/>
                        </a:lnSpc>
                      </a:pPr>
                      <a:r>
                        <a:rPr lang="ja-JP" altLang="en-US" sz="1100" dirty="0" smtClean="0">
                          <a:solidFill>
                            <a:schemeClr val="tx1"/>
                          </a:solidFill>
                          <a:latin typeface="メイリオ" pitchFamily="50" charset="-128"/>
                          <a:ea typeface="メイリオ" pitchFamily="50" charset="-128"/>
                        </a:rPr>
                        <a:t>業務上の義務として実施されるものではなく、労働者の自発的な発意により実施されるもの（育児休業中の訓練の対象者となる労働者を除く。）</a:t>
                      </a:r>
                      <a:endParaRPr lang="ja-JP" altLang="ja-JP" sz="1100" dirty="0" smtClean="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2757">
                <a:tc>
                  <a:txBody>
                    <a:bodyPr/>
                    <a:lstStyle/>
                    <a:p>
                      <a:pPr algn="ctr"/>
                      <a:r>
                        <a:rPr kumimoji="1" lang="ja-JP" altLang="en-US" sz="1100" dirty="0" smtClean="0">
                          <a:solidFill>
                            <a:schemeClr val="tx1"/>
                          </a:solidFill>
                          <a:latin typeface="メイリオ" pitchFamily="50" charset="-128"/>
                          <a:ea typeface="メイリオ" pitchFamily="50" charset="-128"/>
                        </a:rPr>
                        <a:t>２</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0000"/>
                        </a:lnSpc>
                      </a:pPr>
                      <a:r>
                        <a:rPr kumimoji="1" lang="en-US" altLang="ja-JP" sz="1100" dirty="0" smtClean="0">
                          <a:solidFill>
                            <a:schemeClr val="tx1"/>
                          </a:solidFill>
                          <a:latin typeface="メイリオ" pitchFamily="50" charset="-128"/>
                          <a:ea typeface="メイリオ" pitchFamily="50" charset="-128"/>
                        </a:rPr>
                        <a:t>e</a:t>
                      </a:r>
                      <a:r>
                        <a:rPr kumimoji="1" lang="ja-JP" altLang="en-US" sz="1100" dirty="0" smtClean="0">
                          <a:solidFill>
                            <a:schemeClr val="tx1"/>
                          </a:solidFill>
                          <a:latin typeface="メイリオ" pitchFamily="50" charset="-128"/>
                          <a:ea typeface="メイリオ" pitchFamily="50" charset="-128"/>
                        </a:rPr>
                        <a:t>ラーニングによる訓練等及び同時双方向型の通信訓練のうち、定額制サービスによるもの</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2757">
                <a:tc>
                  <a:txBody>
                    <a:bodyPr/>
                    <a:lstStyle/>
                    <a:p>
                      <a:pPr algn="ctr"/>
                      <a:r>
                        <a:rPr kumimoji="1" lang="ja-JP" altLang="en-US" sz="1100" dirty="0" smtClean="0">
                          <a:solidFill>
                            <a:schemeClr val="tx1"/>
                          </a:solidFill>
                          <a:latin typeface="メイリオ" pitchFamily="50" charset="-128"/>
                          <a:ea typeface="メイリオ" pitchFamily="50" charset="-128"/>
                        </a:rPr>
                        <a:t>３</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0000"/>
                        </a:lnSpc>
                      </a:pPr>
                      <a:r>
                        <a:rPr kumimoji="1" lang="ja-JP" altLang="en-US" sz="1100" dirty="0" smtClean="0">
                          <a:solidFill>
                            <a:schemeClr val="tx1"/>
                          </a:solidFill>
                          <a:latin typeface="メイリオ" pitchFamily="50" charset="-128"/>
                          <a:ea typeface="メイリオ" pitchFamily="50" charset="-128"/>
                        </a:rPr>
                        <a:t>教材、補助教材等を訓練受講者に送付することのみで、設問回答、添削指導、質疑応答等が行われないもの（通信制による訓練等の場合に限る。）</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35601"/>
                  </a:ext>
                </a:extLst>
              </a:tr>
              <a:tr h="272757">
                <a:tc>
                  <a:txBody>
                    <a:bodyPr/>
                    <a:lstStyle/>
                    <a:p>
                      <a:pPr algn="ctr"/>
                      <a:r>
                        <a:rPr kumimoji="1" lang="ja-JP" altLang="en-US" sz="1100" dirty="0" smtClean="0">
                          <a:solidFill>
                            <a:schemeClr val="tx1"/>
                          </a:solidFill>
                          <a:latin typeface="メイリオ" pitchFamily="50" charset="-128"/>
                          <a:ea typeface="メイリオ" pitchFamily="50" charset="-128"/>
                        </a:rPr>
                        <a:t>４</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0000"/>
                        </a:lnSpc>
                      </a:pPr>
                      <a:r>
                        <a:rPr kumimoji="1" lang="ja-JP" altLang="en-US" sz="1100" dirty="0" smtClean="0">
                          <a:solidFill>
                            <a:schemeClr val="tx1"/>
                          </a:solidFill>
                          <a:latin typeface="メイリオ" pitchFamily="50" charset="-128"/>
                          <a:ea typeface="メイリオ" pitchFamily="50" charset="-128"/>
                        </a:rPr>
                        <a:t>広く国民の職業必要な知識及び技能の習得を図ることを目的としたものではなく、特定の事業主に対して提供することを目的としたもの（</a:t>
                      </a:r>
                      <a:r>
                        <a:rPr kumimoji="1" lang="en-US" altLang="ja-JP" sz="1100" dirty="0" smtClean="0">
                          <a:solidFill>
                            <a:schemeClr val="tx1"/>
                          </a:solidFill>
                          <a:latin typeface="メイリオ" pitchFamily="50" charset="-128"/>
                          <a:ea typeface="メイリオ" pitchFamily="50" charset="-128"/>
                        </a:rPr>
                        <a:t>e</a:t>
                      </a:r>
                      <a:r>
                        <a:rPr kumimoji="1" lang="ja-JP" altLang="en-US" sz="1100" dirty="0" smtClean="0">
                          <a:solidFill>
                            <a:schemeClr val="tx1"/>
                          </a:solidFill>
                          <a:latin typeface="メイリオ" pitchFamily="50" charset="-128"/>
                          <a:ea typeface="メイリオ" pitchFamily="50" charset="-128"/>
                        </a:rPr>
                        <a:t>ラーニングによる訓練等及び通信制による訓練等に限る。）</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8601652"/>
                  </a:ext>
                </a:extLst>
              </a:tr>
              <a:tr h="272757">
                <a:tc>
                  <a:txBody>
                    <a:bodyPr/>
                    <a:lstStyle/>
                    <a:p>
                      <a:pPr algn="ctr"/>
                      <a:r>
                        <a:rPr kumimoji="1" lang="ja-JP" altLang="en-US" sz="1100" dirty="0" smtClean="0">
                          <a:solidFill>
                            <a:schemeClr val="tx1"/>
                          </a:solidFill>
                          <a:latin typeface="メイリオ" pitchFamily="50" charset="-128"/>
                          <a:ea typeface="メイリオ" pitchFamily="50" charset="-128"/>
                        </a:rPr>
                        <a:t>５</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0000"/>
                        </a:lnSpc>
                      </a:pPr>
                      <a:r>
                        <a:rPr lang="ja-JP" altLang="ja-JP" sz="1100" dirty="0" smtClean="0">
                          <a:solidFill>
                            <a:schemeClr val="tx1"/>
                          </a:solidFill>
                          <a:latin typeface="メイリオ" pitchFamily="50" charset="-128"/>
                          <a:ea typeface="メイリオ" pitchFamily="50" charset="-128"/>
                        </a:rPr>
                        <a:t>海外、洋上で実施するもの（海外研修</a:t>
                      </a:r>
                      <a:r>
                        <a:rPr lang="ja-JP" altLang="en-US" sz="1100" dirty="0" smtClean="0">
                          <a:solidFill>
                            <a:schemeClr val="tx1"/>
                          </a:solidFill>
                          <a:latin typeface="メイリオ" pitchFamily="50" charset="-128"/>
                          <a:ea typeface="メイリオ" pitchFamily="50" charset="-128"/>
                        </a:rPr>
                        <a:t>、</a:t>
                      </a:r>
                      <a:r>
                        <a:rPr lang="ja-JP" altLang="ja-JP" sz="1100" dirty="0" smtClean="0">
                          <a:solidFill>
                            <a:schemeClr val="tx1"/>
                          </a:solidFill>
                          <a:latin typeface="メイリオ" pitchFamily="50" charset="-128"/>
                          <a:ea typeface="メイリオ" pitchFamily="50" charset="-128"/>
                        </a:rPr>
                        <a:t>洋上セミナー</a:t>
                      </a:r>
                      <a:r>
                        <a:rPr lang="ja-JP" altLang="en-US" sz="1100" dirty="0" smtClean="0">
                          <a:solidFill>
                            <a:schemeClr val="tx1"/>
                          </a:solidFill>
                          <a:latin typeface="メイリオ" pitchFamily="50" charset="-128"/>
                          <a:ea typeface="メイリオ" pitchFamily="50" charset="-128"/>
                        </a:rPr>
                        <a:t>など</a:t>
                      </a:r>
                      <a:r>
                        <a:rPr lang="ja-JP" altLang="ja-JP" sz="1100" dirty="0" smtClean="0">
                          <a:solidFill>
                            <a:schemeClr val="tx1"/>
                          </a:solidFill>
                          <a:latin typeface="メイリオ" pitchFamily="50" charset="-128"/>
                          <a:ea typeface="メイリオ" pitchFamily="50" charset="-128"/>
                        </a:rPr>
                        <a:t>）</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2757">
                <a:tc>
                  <a:txBody>
                    <a:bodyPr/>
                    <a:lstStyle/>
                    <a:p>
                      <a:pPr algn="ctr"/>
                      <a:r>
                        <a:rPr kumimoji="1" lang="ja-JP" altLang="en-US" sz="1100" dirty="0" smtClean="0">
                          <a:solidFill>
                            <a:schemeClr val="tx1"/>
                          </a:solidFill>
                          <a:latin typeface="メイリオ" pitchFamily="50" charset="-128"/>
                          <a:ea typeface="メイリオ" pitchFamily="50" charset="-128"/>
                        </a:rPr>
                        <a:t>６</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0000"/>
                        </a:lnSpc>
                      </a:pPr>
                      <a:r>
                        <a:rPr kumimoji="1" lang="ja-JP" altLang="en-US" sz="1100" dirty="0" smtClean="0">
                          <a:solidFill>
                            <a:schemeClr val="tx1"/>
                          </a:solidFill>
                          <a:latin typeface="メイリオ" pitchFamily="50" charset="-128"/>
                          <a:ea typeface="メイリオ" pitchFamily="50" charset="-128"/>
                        </a:rPr>
                        <a:t>専らビデオのみを視聴して行う講座（</a:t>
                      </a:r>
                      <a:r>
                        <a:rPr kumimoji="1" lang="en-US" altLang="ja-JP" sz="1100" dirty="0" smtClean="0">
                          <a:solidFill>
                            <a:schemeClr val="tx1"/>
                          </a:solidFill>
                          <a:latin typeface="メイリオ" pitchFamily="50" charset="-128"/>
                          <a:ea typeface="メイリオ" pitchFamily="50" charset="-128"/>
                        </a:rPr>
                        <a:t>e</a:t>
                      </a:r>
                      <a:r>
                        <a:rPr kumimoji="1" lang="ja-JP" altLang="en-US" sz="1100" dirty="0" smtClean="0">
                          <a:solidFill>
                            <a:schemeClr val="tx1"/>
                          </a:solidFill>
                          <a:latin typeface="メイリオ" pitchFamily="50" charset="-128"/>
                          <a:ea typeface="メイリオ" pitchFamily="50" charset="-128"/>
                        </a:rPr>
                        <a:t>ラーニング・通信制による訓練等を除く）</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6979351"/>
                  </a:ext>
                </a:extLst>
              </a:tr>
              <a:tr h="416464">
                <a:tc>
                  <a:txBody>
                    <a:bodyPr/>
                    <a:lstStyle/>
                    <a:p>
                      <a:pPr algn="ctr"/>
                      <a:r>
                        <a:rPr kumimoji="1" lang="ja-JP" altLang="en-US" sz="1100" dirty="0" smtClean="0">
                          <a:solidFill>
                            <a:schemeClr val="tx1"/>
                          </a:solidFill>
                          <a:latin typeface="メイリオ" pitchFamily="50" charset="-128"/>
                          <a:ea typeface="メイリオ" pitchFamily="50" charset="-128"/>
                        </a:rPr>
                        <a:t>７</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hangingPunct="0">
                        <a:lnSpc>
                          <a:spcPct val="100000"/>
                        </a:lnSpc>
                      </a:pPr>
                      <a:r>
                        <a:rPr lang="ja-JP" altLang="en-US" sz="1100" dirty="0" smtClean="0">
                          <a:solidFill>
                            <a:schemeClr val="tx1"/>
                          </a:solidFill>
                          <a:latin typeface="メイリオ" pitchFamily="50" charset="-128"/>
                          <a:ea typeface="メイリオ" pitchFamily="50" charset="-128"/>
                        </a:rPr>
                        <a:t>生産ライン又は就労の場で行われるもの（</a:t>
                      </a:r>
                      <a:r>
                        <a:rPr lang="ja-JP" altLang="ja-JP" sz="1100" dirty="0" smtClean="0">
                          <a:solidFill>
                            <a:schemeClr val="tx1"/>
                          </a:solidFill>
                          <a:latin typeface="メイリオ" pitchFamily="50" charset="-128"/>
                          <a:ea typeface="メイリオ" pitchFamily="50" charset="-128"/>
                        </a:rPr>
                        <a:t>事務所、営業店舗、工場、関連企業</a:t>
                      </a:r>
                      <a:r>
                        <a:rPr lang="en-US" altLang="ja-JP" sz="1100" dirty="0" smtClean="0">
                          <a:solidFill>
                            <a:schemeClr val="tx1"/>
                          </a:solidFill>
                          <a:latin typeface="メイリオ" pitchFamily="50" charset="-128"/>
                          <a:ea typeface="メイリオ" pitchFamily="50" charset="-128"/>
                        </a:rPr>
                        <a:t>(</a:t>
                      </a:r>
                      <a:r>
                        <a:rPr lang="ja-JP" altLang="ja-JP" sz="1100" dirty="0" smtClean="0">
                          <a:solidFill>
                            <a:schemeClr val="tx1"/>
                          </a:solidFill>
                          <a:latin typeface="メイリオ" pitchFamily="50" charset="-128"/>
                          <a:ea typeface="メイリオ" pitchFamily="50" charset="-128"/>
                        </a:rPr>
                        <a:t>取引先含む</a:t>
                      </a:r>
                      <a:r>
                        <a:rPr lang="en-US" altLang="ja-JP" sz="1100" dirty="0" smtClean="0">
                          <a:solidFill>
                            <a:schemeClr val="tx1"/>
                          </a:solidFill>
                          <a:latin typeface="メイリオ" pitchFamily="50" charset="-128"/>
                          <a:ea typeface="メイリオ" pitchFamily="50" charset="-128"/>
                        </a:rPr>
                        <a:t>)</a:t>
                      </a:r>
                      <a:r>
                        <a:rPr lang="ja-JP" altLang="ja-JP" sz="1100" dirty="0" smtClean="0">
                          <a:solidFill>
                            <a:schemeClr val="tx1"/>
                          </a:solidFill>
                          <a:latin typeface="メイリオ" pitchFamily="50" charset="-128"/>
                          <a:ea typeface="メイリオ" pitchFamily="50" charset="-128"/>
                        </a:rPr>
                        <a:t>の勤務先</a:t>
                      </a:r>
                      <a:r>
                        <a:rPr lang="ja-JP" altLang="en-US" sz="1100" dirty="0" smtClean="0">
                          <a:solidFill>
                            <a:schemeClr val="tx1"/>
                          </a:solidFill>
                          <a:latin typeface="メイリオ" pitchFamily="50" charset="-128"/>
                          <a:ea typeface="メイリオ" pitchFamily="50" charset="-128"/>
                        </a:rPr>
                        <a:t>等</a:t>
                      </a:r>
                      <a:r>
                        <a:rPr lang="ja-JP" altLang="ja-JP" sz="1100" dirty="0" smtClean="0">
                          <a:solidFill>
                            <a:schemeClr val="tx1"/>
                          </a:solidFill>
                          <a:latin typeface="メイリオ" pitchFamily="50" charset="-128"/>
                          <a:ea typeface="メイリオ" pitchFamily="50" charset="-128"/>
                        </a:rPr>
                        <a:t>、場所の種類を問わず、営業中の生産ライン</a:t>
                      </a:r>
                      <a:r>
                        <a:rPr lang="ja-JP" altLang="en-US" sz="1100" dirty="0" smtClean="0">
                          <a:solidFill>
                            <a:schemeClr val="tx1"/>
                          </a:solidFill>
                          <a:latin typeface="メイリオ" pitchFamily="50" charset="-128"/>
                          <a:ea typeface="メイリオ" pitchFamily="50" charset="-128"/>
                        </a:rPr>
                        <a:t>、また</a:t>
                      </a:r>
                      <a:r>
                        <a:rPr lang="ja-JP" altLang="ja-JP" sz="1100" dirty="0" smtClean="0">
                          <a:solidFill>
                            <a:schemeClr val="tx1"/>
                          </a:solidFill>
                          <a:latin typeface="メイリオ" pitchFamily="50" charset="-128"/>
                          <a:ea typeface="メイリオ" pitchFamily="50" charset="-128"/>
                        </a:rPr>
                        <a:t>は就労の場で行われるもの</a:t>
                      </a:r>
                      <a:r>
                        <a:rPr lang="ja-JP" altLang="en-US" sz="1100" dirty="0" smtClean="0">
                          <a:solidFill>
                            <a:schemeClr val="tx1"/>
                          </a:solidFill>
                          <a:latin typeface="メイリオ" pitchFamily="50" charset="-128"/>
                          <a:ea typeface="メイリオ" pitchFamily="50" charset="-128"/>
                        </a:rPr>
                        <a:t>）</a:t>
                      </a:r>
                      <a:endParaRPr lang="ja-JP" altLang="ja-JP" sz="1100" dirty="0" smtClean="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86910">
                <a:tc>
                  <a:txBody>
                    <a:bodyPr/>
                    <a:lstStyle/>
                    <a:p>
                      <a:pPr algn="ctr"/>
                      <a:r>
                        <a:rPr kumimoji="1" lang="ja-JP" altLang="en-US" sz="1100" dirty="0" smtClean="0">
                          <a:solidFill>
                            <a:schemeClr val="tx1"/>
                          </a:solidFill>
                          <a:latin typeface="メイリオ" pitchFamily="50" charset="-128"/>
                          <a:ea typeface="メイリオ" pitchFamily="50" charset="-128"/>
                        </a:rPr>
                        <a:t>８</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0000"/>
                        </a:lnSpc>
                      </a:pPr>
                      <a:r>
                        <a:rPr lang="ja-JP" altLang="ja-JP" sz="1100" dirty="0" smtClean="0">
                          <a:solidFill>
                            <a:schemeClr val="tx1"/>
                          </a:solidFill>
                          <a:latin typeface="メイリオ" pitchFamily="50" charset="-128"/>
                          <a:ea typeface="メイリオ" pitchFamily="50" charset="-128"/>
                        </a:rPr>
                        <a:t>通常の生産活動と区別できないもの　（例</a:t>
                      </a:r>
                      <a:r>
                        <a:rPr lang="ja-JP" altLang="en-US" sz="1100" dirty="0" smtClean="0">
                          <a:solidFill>
                            <a:schemeClr val="tx1"/>
                          </a:solidFill>
                          <a:latin typeface="メイリオ" pitchFamily="50" charset="-128"/>
                          <a:ea typeface="メイリオ" pitchFamily="50" charset="-128"/>
                        </a:rPr>
                        <a:t>）</a:t>
                      </a:r>
                      <a:r>
                        <a:rPr lang="ja-JP" altLang="ja-JP" sz="1100" dirty="0" smtClean="0">
                          <a:solidFill>
                            <a:schemeClr val="tx1"/>
                          </a:solidFill>
                          <a:latin typeface="メイリオ" pitchFamily="50" charset="-128"/>
                          <a:ea typeface="メイリオ" pitchFamily="50" charset="-128"/>
                        </a:rPr>
                        <a:t>現場実習、営業同行トレーニング</a:t>
                      </a:r>
                      <a:r>
                        <a:rPr lang="ja-JP" altLang="en-US" sz="1100" dirty="0" smtClean="0">
                          <a:solidFill>
                            <a:schemeClr val="tx1"/>
                          </a:solidFill>
                          <a:latin typeface="メイリオ" pitchFamily="50" charset="-128"/>
                          <a:ea typeface="メイリオ" pitchFamily="50" charset="-128"/>
                        </a:rPr>
                        <a:t>　など</a:t>
                      </a:r>
                      <a:endParaRPr kumimoji="1" lang="ja-JP" altLang="en-US" sz="1100" dirty="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17854">
                <a:tc>
                  <a:txBody>
                    <a:bodyPr/>
                    <a:lstStyle/>
                    <a:p>
                      <a:pPr algn="ctr"/>
                      <a:r>
                        <a:rPr kumimoji="1" lang="ja-JP" altLang="en-US" sz="1100" dirty="0" smtClean="0">
                          <a:solidFill>
                            <a:schemeClr val="tx1"/>
                          </a:solidFill>
                          <a:latin typeface="メイリオ" pitchFamily="50" charset="-128"/>
                          <a:ea typeface="メイリオ" pitchFamily="50" charset="-128"/>
                        </a:rPr>
                        <a:t>９</a:t>
                      </a:r>
                      <a:endParaRPr kumimoji="1" lang="ja-JP" altLang="en-US" sz="1100" dirty="0">
                        <a:solidFill>
                          <a:schemeClr val="tx1"/>
                        </a:solidFill>
                        <a:latin typeface="メイリオ" pitchFamily="50" charset="-128"/>
                        <a:ea typeface="メイリオ" pitchFamily="50" charset="-128"/>
                      </a:endParaRPr>
                    </a:p>
                  </a:txBody>
                  <a:tcPr marL="87082" marR="87082"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hangingPunct="0">
                        <a:lnSpc>
                          <a:spcPct val="100000"/>
                        </a:lnSpc>
                      </a:pPr>
                      <a:r>
                        <a:rPr lang="ja-JP" altLang="ja-JP" sz="1100" dirty="0" smtClean="0">
                          <a:solidFill>
                            <a:schemeClr val="tx1"/>
                          </a:solidFill>
                          <a:latin typeface="メイリオ" pitchFamily="50" charset="-128"/>
                          <a:ea typeface="メイリオ" pitchFamily="50" charset="-128"/>
                        </a:rPr>
                        <a:t>訓練指導員免許を</a:t>
                      </a:r>
                      <a:r>
                        <a:rPr lang="ja-JP" altLang="en-US" sz="1100" dirty="0" smtClean="0">
                          <a:solidFill>
                            <a:schemeClr val="tx1"/>
                          </a:solidFill>
                          <a:latin typeface="メイリオ" pitchFamily="50" charset="-128"/>
                          <a:ea typeface="メイリオ" pitchFamily="50" charset="-128"/>
                        </a:rPr>
                        <a:t>有する者、</a:t>
                      </a:r>
                      <a:r>
                        <a:rPr lang="ja-JP" altLang="ja-JP" sz="1100" dirty="0" smtClean="0">
                          <a:solidFill>
                            <a:schemeClr val="tx1"/>
                          </a:solidFill>
                          <a:latin typeface="メイリオ" pitchFamily="50" charset="-128"/>
                          <a:ea typeface="メイリオ" pitchFamily="50" charset="-128"/>
                        </a:rPr>
                        <a:t>または</a:t>
                      </a:r>
                      <a:r>
                        <a:rPr lang="ja-JP" altLang="en-US" sz="1100" dirty="0" smtClean="0">
                          <a:solidFill>
                            <a:schemeClr val="tx1"/>
                          </a:solidFill>
                          <a:latin typeface="メイリオ" pitchFamily="50" charset="-128"/>
                          <a:ea typeface="メイリオ" pitchFamily="50" charset="-128"/>
                        </a:rPr>
                        <a:t>、当該</a:t>
                      </a:r>
                      <a:r>
                        <a:rPr lang="ja-JP" altLang="ja-JP" sz="1100" dirty="0" smtClean="0">
                          <a:solidFill>
                            <a:schemeClr val="tx1"/>
                          </a:solidFill>
                          <a:latin typeface="メイリオ" pitchFamily="50" charset="-128"/>
                          <a:ea typeface="メイリオ" pitchFamily="50" charset="-128"/>
                        </a:rPr>
                        <a:t>教育訓練の科目、職種</a:t>
                      </a:r>
                      <a:r>
                        <a:rPr lang="ja-JP" altLang="en-US" sz="1100" dirty="0" smtClean="0">
                          <a:solidFill>
                            <a:schemeClr val="tx1"/>
                          </a:solidFill>
                          <a:latin typeface="メイリオ" pitchFamily="50" charset="-128"/>
                          <a:ea typeface="メイリオ" pitchFamily="50" charset="-128"/>
                        </a:rPr>
                        <a:t>等</a:t>
                      </a:r>
                      <a:r>
                        <a:rPr lang="ja-JP" altLang="ja-JP" sz="1100" dirty="0" smtClean="0">
                          <a:solidFill>
                            <a:schemeClr val="tx1"/>
                          </a:solidFill>
                          <a:latin typeface="メイリオ" pitchFamily="50" charset="-128"/>
                          <a:ea typeface="メイリオ" pitchFamily="50" charset="-128"/>
                        </a:rPr>
                        <a:t>の内容について専門的な知識・技能を</a:t>
                      </a:r>
                      <a:r>
                        <a:rPr lang="ja-JP" altLang="en-US" sz="1100" dirty="0" smtClean="0">
                          <a:solidFill>
                            <a:schemeClr val="tx1"/>
                          </a:solidFill>
                          <a:latin typeface="メイリオ" pitchFamily="50" charset="-128"/>
                          <a:ea typeface="メイリオ" pitchFamily="50" charset="-128"/>
                        </a:rPr>
                        <a:t>持つ</a:t>
                      </a:r>
                      <a:r>
                        <a:rPr lang="ja-JP" altLang="ja-JP" sz="1100" dirty="0" smtClean="0">
                          <a:solidFill>
                            <a:schemeClr val="tx1"/>
                          </a:solidFill>
                          <a:latin typeface="メイリオ" pitchFamily="50" charset="-128"/>
                          <a:ea typeface="メイリオ" pitchFamily="50" charset="-128"/>
                        </a:rPr>
                        <a:t>講師に</a:t>
                      </a:r>
                      <a:r>
                        <a:rPr lang="ja-JP" altLang="en-US" sz="1100" dirty="0" smtClean="0">
                          <a:solidFill>
                            <a:schemeClr val="tx1"/>
                          </a:solidFill>
                          <a:latin typeface="メイリオ" pitchFamily="50" charset="-128"/>
                          <a:ea typeface="メイリオ" pitchFamily="50" charset="-128"/>
                        </a:rPr>
                        <a:t>より</a:t>
                      </a:r>
                      <a:r>
                        <a:rPr lang="ja-JP" altLang="ja-JP" sz="1100" dirty="0" smtClean="0">
                          <a:solidFill>
                            <a:schemeClr val="tx1"/>
                          </a:solidFill>
                          <a:latin typeface="メイリオ" pitchFamily="50" charset="-128"/>
                          <a:ea typeface="メイリオ" pitchFamily="50" charset="-128"/>
                        </a:rPr>
                        <a:t>行われないもの</a:t>
                      </a: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879412">
                <a:tc>
                  <a:txBody>
                    <a:bodyPr/>
                    <a:lstStyle/>
                    <a:p>
                      <a:pPr algn="ctr"/>
                      <a:r>
                        <a:rPr kumimoji="1" lang="en-US" altLang="ja-JP" sz="1100" dirty="0" smtClean="0">
                          <a:solidFill>
                            <a:schemeClr val="tx1"/>
                          </a:solidFill>
                          <a:latin typeface="メイリオ" pitchFamily="50" charset="-128"/>
                          <a:ea typeface="メイリオ" pitchFamily="50" charset="-128"/>
                        </a:rPr>
                        <a:t>10</a:t>
                      </a:r>
                      <a:endParaRPr kumimoji="1" lang="ja-JP" altLang="en-US" sz="1100" dirty="0">
                        <a:solidFill>
                          <a:schemeClr val="tx1"/>
                        </a:solidFill>
                        <a:latin typeface="メイリオ" pitchFamily="50" charset="-128"/>
                        <a:ea typeface="メイリオ" pitchFamily="50" charset="-128"/>
                      </a:endParaRPr>
                    </a:p>
                  </a:txBody>
                  <a:tcPr marL="87082" marR="87082" marT="72000" marB="4417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hangingPunct="0">
                        <a:lnSpc>
                          <a:spcPct val="100000"/>
                        </a:lnSpc>
                      </a:pPr>
                      <a:r>
                        <a:rPr lang="ja-JP" altLang="ja-JP" sz="1100" dirty="0" smtClean="0">
                          <a:solidFill>
                            <a:schemeClr val="tx1"/>
                          </a:solidFill>
                          <a:latin typeface="メイリオ" pitchFamily="50" charset="-128"/>
                          <a:ea typeface="メイリオ" pitchFamily="50" charset="-128"/>
                        </a:rPr>
                        <a:t>訓練の実施に</a:t>
                      </a:r>
                      <a:r>
                        <a:rPr lang="ja-JP" altLang="en-US" sz="1100" dirty="0" smtClean="0">
                          <a:solidFill>
                            <a:schemeClr val="tx1"/>
                          </a:solidFill>
                          <a:latin typeface="メイリオ" pitchFamily="50" charset="-128"/>
                          <a:ea typeface="メイリオ" pitchFamily="50" charset="-128"/>
                        </a:rPr>
                        <a:t>当たって</a:t>
                      </a:r>
                      <a:r>
                        <a:rPr lang="ja-JP" altLang="ja-JP" sz="1100" dirty="0" smtClean="0">
                          <a:solidFill>
                            <a:schemeClr val="tx1"/>
                          </a:solidFill>
                          <a:latin typeface="メイリオ" pitchFamily="50" charset="-128"/>
                          <a:ea typeface="メイリオ" pitchFamily="50" charset="-128"/>
                        </a:rPr>
                        <a:t>適切な方法でないもの</a:t>
                      </a:r>
                      <a:endParaRPr lang="en-US" altLang="ja-JP" sz="1100" dirty="0" smtClean="0">
                        <a:solidFill>
                          <a:schemeClr val="tx1"/>
                        </a:solidFill>
                        <a:latin typeface="メイリオ" pitchFamily="50" charset="-128"/>
                        <a:ea typeface="メイリオ" pitchFamily="50" charset="-128"/>
                      </a:endParaRPr>
                    </a:p>
                    <a:p>
                      <a:pPr marL="0" indent="180975" hangingPunct="0">
                        <a:lnSpc>
                          <a:spcPct val="100000"/>
                        </a:lnSpc>
                      </a:pPr>
                      <a:r>
                        <a:rPr lang="ja-JP" altLang="en-US" sz="1000" dirty="0" smtClean="0">
                          <a:solidFill>
                            <a:schemeClr val="tx1"/>
                          </a:solidFill>
                          <a:latin typeface="メイリオ" pitchFamily="50" charset="-128"/>
                          <a:ea typeface="メイリオ" pitchFamily="50" charset="-128"/>
                        </a:rPr>
                        <a:t>主な例：・</a:t>
                      </a:r>
                      <a:r>
                        <a:rPr lang="ja-JP" altLang="ja-JP" sz="1000" dirty="0" smtClean="0">
                          <a:solidFill>
                            <a:schemeClr val="tx1"/>
                          </a:solidFill>
                          <a:latin typeface="メイリオ" pitchFamily="50" charset="-128"/>
                          <a:ea typeface="メイリオ" pitchFamily="50" charset="-128"/>
                        </a:rPr>
                        <a:t>あらかじめ定められた</a:t>
                      </a:r>
                      <a:r>
                        <a:rPr lang="ja-JP" altLang="en-US" sz="1000" dirty="0" smtClean="0">
                          <a:solidFill>
                            <a:schemeClr val="tx1"/>
                          </a:solidFill>
                          <a:latin typeface="メイリオ" pitchFamily="50" charset="-128"/>
                          <a:ea typeface="メイリオ" pitchFamily="50" charset="-128"/>
                        </a:rPr>
                        <a:t>計画通り</a:t>
                      </a:r>
                      <a:r>
                        <a:rPr lang="ja-JP" altLang="ja-JP" sz="1000" dirty="0" smtClean="0">
                          <a:solidFill>
                            <a:schemeClr val="tx1"/>
                          </a:solidFill>
                          <a:latin typeface="メイリオ" pitchFamily="50" charset="-128"/>
                          <a:ea typeface="メイリオ" pitchFamily="50" charset="-128"/>
                        </a:rPr>
                        <a:t>実施されない訓練</a:t>
                      </a:r>
                    </a:p>
                    <a:p>
                      <a:pPr marL="0" indent="180975" hangingPunct="0">
                        <a:lnSpc>
                          <a:spcPct val="100000"/>
                        </a:lnSpc>
                      </a:pPr>
                      <a:r>
                        <a:rPr lang="ja-JP" altLang="en-US" sz="1000" dirty="0" smtClean="0">
                          <a:solidFill>
                            <a:schemeClr val="tx1"/>
                          </a:solidFill>
                          <a:latin typeface="メイリオ" pitchFamily="50" charset="-128"/>
                          <a:ea typeface="メイリオ" pitchFamily="50" charset="-128"/>
                        </a:rPr>
                        <a:t>　　　　・</a:t>
                      </a:r>
                      <a:r>
                        <a:rPr lang="ja-JP" altLang="ja-JP" sz="1000" dirty="0" smtClean="0">
                          <a:solidFill>
                            <a:schemeClr val="tx1"/>
                          </a:solidFill>
                          <a:latin typeface="メイリオ" pitchFamily="50" charset="-128"/>
                          <a:ea typeface="メイリオ" pitchFamily="50" charset="-128"/>
                        </a:rPr>
                        <a:t>労働基準法第</a:t>
                      </a:r>
                      <a:r>
                        <a:rPr lang="en-US" altLang="ja-JP" sz="1000" dirty="0" smtClean="0">
                          <a:solidFill>
                            <a:schemeClr val="tx1"/>
                          </a:solidFill>
                          <a:latin typeface="メイリオ" pitchFamily="50" charset="-128"/>
                          <a:ea typeface="メイリオ" pitchFamily="50" charset="-128"/>
                        </a:rPr>
                        <a:t>39</a:t>
                      </a:r>
                      <a:r>
                        <a:rPr lang="ja-JP" altLang="ja-JP" sz="1000" dirty="0" smtClean="0">
                          <a:solidFill>
                            <a:schemeClr val="tx1"/>
                          </a:solidFill>
                          <a:latin typeface="メイリオ" pitchFamily="50" charset="-128"/>
                          <a:ea typeface="メイリオ" pitchFamily="50" charset="-128"/>
                        </a:rPr>
                        <a:t>条の規定による年次有給休暇を与えて受講させる訓練</a:t>
                      </a:r>
                    </a:p>
                    <a:p>
                      <a:pPr marL="0" indent="180975">
                        <a:lnSpc>
                          <a:spcPct val="100000"/>
                        </a:lnSpc>
                      </a:pPr>
                      <a:r>
                        <a:rPr lang="ja-JP" altLang="en-US" sz="1000" dirty="0" smtClean="0">
                          <a:solidFill>
                            <a:schemeClr val="tx1"/>
                          </a:solidFill>
                          <a:latin typeface="メイリオ" pitchFamily="50" charset="-128"/>
                          <a:ea typeface="メイリオ" pitchFamily="50" charset="-128"/>
                        </a:rPr>
                        <a:t>　　　　・</a:t>
                      </a:r>
                      <a:r>
                        <a:rPr lang="ja-JP" altLang="ja-JP" sz="1000" dirty="0" smtClean="0">
                          <a:solidFill>
                            <a:schemeClr val="tx1"/>
                          </a:solidFill>
                          <a:latin typeface="メイリオ" pitchFamily="50" charset="-128"/>
                          <a:ea typeface="メイリオ" pitchFamily="50" charset="-128"/>
                        </a:rPr>
                        <a:t>教育訓練機関として</a:t>
                      </a:r>
                      <a:r>
                        <a:rPr lang="ja-JP" altLang="en-US" sz="1000" dirty="0" smtClean="0">
                          <a:solidFill>
                            <a:schemeClr val="tx1"/>
                          </a:solidFill>
                          <a:latin typeface="メイリオ" pitchFamily="50" charset="-128"/>
                          <a:ea typeface="メイリオ" pitchFamily="50" charset="-128"/>
                        </a:rPr>
                        <a:t>ふさわ</a:t>
                      </a:r>
                      <a:r>
                        <a:rPr lang="ja-JP" altLang="ja-JP" sz="1000" dirty="0" smtClean="0">
                          <a:solidFill>
                            <a:schemeClr val="tx1"/>
                          </a:solidFill>
                          <a:latin typeface="メイリオ" pitchFamily="50" charset="-128"/>
                          <a:ea typeface="メイリオ" pitchFamily="50" charset="-128"/>
                        </a:rPr>
                        <a:t>しくないと思われる設備・施設で実施される訓練</a:t>
                      </a:r>
                      <a:endParaRPr lang="en-US" altLang="ja-JP" sz="1000" dirty="0" smtClean="0">
                        <a:solidFill>
                          <a:schemeClr val="tx1"/>
                        </a:solidFill>
                        <a:latin typeface="メイリオ" pitchFamily="50" charset="-128"/>
                        <a:ea typeface="メイリオ" pitchFamily="50" charset="-128"/>
                      </a:endParaRPr>
                    </a:p>
                    <a:p>
                      <a:pPr marL="0" marR="0" lvl="0" indent="180975" algn="l" defTabSz="1001908"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メイリオ" pitchFamily="50" charset="-128"/>
                          <a:ea typeface="メイリオ" pitchFamily="50" charset="-128"/>
                        </a:rPr>
                        <a:t>　　　　・文章・図表等で訓練の内容を表現した教材</a:t>
                      </a:r>
                      <a:r>
                        <a:rPr kumimoji="1" lang="en-US" altLang="ja-JP" sz="1000" dirty="0" smtClean="0">
                          <a:solidFill>
                            <a:schemeClr val="tx1"/>
                          </a:solidFill>
                          <a:latin typeface="メイリオ" pitchFamily="50" charset="-128"/>
                          <a:ea typeface="メイリオ" pitchFamily="50" charset="-128"/>
                        </a:rPr>
                        <a:t>(</a:t>
                      </a:r>
                      <a:r>
                        <a:rPr kumimoji="1" lang="ja-JP" altLang="en-US" sz="1000" dirty="0" smtClean="0">
                          <a:solidFill>
                            <a:schemeClr val="tx1"/>
                          </a:solidFill>
                          <a:latin typeface="メイリオ" pitchFamily="50" charset="-128"/>
                          <a:ea typeface="メイリオ" pitchFamily="50" charset="-128"/>
                        </a:rPr>
                        <a:t>教科書等</a:t>
                      </a:r>
                      <a:r>
                        <a:rPr kumimoji="1" lang="en-US" altLang="ja-JP" sz="1000" dirty="0" smtClean="0">
                          <a:solidFill>
                            <a:schemeClr val="tx1"/>
                          </a:solidFill>
                          <a:latin typeface="メイリオ" pitchFamily="50" charset="-128"/>
                          <a:ea typeface="メイリオ" pitchFamily="50" charset="-128"/>
                        </a:rPr>
                        <a:t>)</a:t>
                      </a:r>
                      <a:r>
                        <a:rPr kumimoji="1" lang="ja-JP" altLang="en-US" sz="1000" dirty="0" smtClean="0">
                          <a:solidFill>
                            <a:schemeClr val="tx1"/>
                          </a:solidFill>
                          <a:latin typeface="メイリオ" pitchFamily="50" charset="-128"/>
                          <a:ea typeface="メイリオ" pitchFamily="50" charset="-128"/>
                        </a:rPr>
                        <a:t>を使用せずに行う講習・演習など</a:t>
                      </a:r>
                      <a:r>
                        <a:rPr kumimoji="1" lang="ja-JP" altLang="en-US" sz="1100" dirty="0" smtClean="0">
                          <a:solidFill>
                            <a:schemeClr val="tx1"/>
                          </a:solidFill>
                          <a:latin typeface="メイリオ" pitchFamily="50" charset="-128"/>
                          <a:ea typeface="メイリオ" pitchFamily="50" charset="-128"/>
                        </a:rPr>
                        <a:t>　　　　　　　　　　　　　　　　　　　　　　　　　　　　　　　　　　　　　　　</a:t>
                      </a:r>
                      <a:endParaRPr kumimoji="1" lang="en-US" altLang="ja-JP" sz="1100" dirty="0" smtClean="0">
                        <a:solidFill>
                          <a:schemeClr val="tx1"/>
                        </a:solidFill>
                        <a:latin typeface="メイリオ" pitchFamily="50" charset="-128"/>
                        <a:ea typeface="メイリオ" pitchFamily="50" charset="-128"/>
                      </a:endParaRPr>
                    </a:p>
                  </a:txBody>
                  <a:tcPr marL="87082" marR="87082" marT="441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80804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2058" y="413991"/>
            <a:ext cx="7097554" cy="4752528"/>
          </a:xfrm>
          <a:prstGeom prst="rect">
            <a:avLst/>
          </a:prstGeom>
          <a:noFill/>
        </p:spPr>
        <p:txBody>
          <a:bodyPr wrap="square" rtlCol="0">
            <a:noAutofit/>
          </a:bodyPr>
          <a:lstStyle/>
          <a:p>
            <a:pPr>
              <a:lnSpc>
                <a:spcPts val="1600"/>
              </a:lnSpc>
              <a:spcBef>
                <a:spcPts val="200"/>
              </a:spcBef>
              <a:spcAft>
                <a:spcPts val="200"/>
              </a:spcAft>
            </a:pPr>
            <a:r>
              <a:rPr lang="en-US" altLang="ja-JP" sz="1100" b="1" dirty="0" smtClean="0">
                <a:solidFill>
                  <a:prstClr val="black"/>
                </a:solidFill>
                <a:latin typeface="メイリオ" panose="020B0604030504040204" pitchFamily="50" charset="-128"/>
                <a:ea typeface="メイリオ" panose="020B0604030504040204" pitchFamily="50" charset="-128"/>
              </a:rPr>
              <a:t>【</a:t>
            </a:r>
            <a:r>
              <a:rPr lang="ja-JP" altLang="en-US" sz="1100" b="1" dirty="0" smtClean="0">
                <a:solidFill>
                  <a:prstClr val="black"/>
                </a:solidFill>
                <a:latin typeface="メイリオ" panose="020B0604030504040204" pitchFamily="50" charset="-128"/>
                <a:ea typeface="メイリオ" panose="020B0604030504040204" pitchFamily="50" charset="-128"/>
              </a:rPr>
              <a:t>訓練共通</a:t>
            </a:r>
            <a:r>
              <a:rPr lang="en-US" altLang="ja-JP" sz="1100" b="1" dirty="0" smtClean="0">
                <a:solidFill>
                  <a:prstClr val="black"/>
                </a:solidFill>
                <a:latin typeface="メイリオ" panose="020B0604030504040204" pitchFamily="50" charset="-128"/>
                <a:ea typeface="メイリオ" panose="020B0604030504040204" pitchFamily="50" charset="-128"/>
              </a:rPr>
              <a:t>】</a:t>
            </a:r>
          </a:p>
          <a:p>
            <a:pPr marL="171450" indent="-171450">
              <a:lnSpc>
                <a:spcPts val="1600"/>
              </a:lnSpc>
              <a:spcBef>
                <a:spcPts val="200"/>
              </a:spcBef>
              <a:spcAft>
                <a:spcPts val="200"/>
              </a:spcAft>
              <a:buFont typeface="Arial" panose="020B0604020202020204" pitchFamily="34" charset="0"/>
              <a:buChar char="•"/>
            </a:pPr>
            <a:r>
              <a:rPr lang="ja-JP" altLang="en-US" sz="1000" b="1" dirty="0" smtClean="0">
                <a:solidFill>
                  <a:prstClr val="black"/>
                </a:solidFill>
                <a:latin typeface="メイリオ" panose="020B0604030504040204" pitchFamily="50" charset="-128"/>
                <a:ea typeface="メイリオ" panose="020B0604030504040204" pitchFamily="50" charset="-128"/>
              </a:rPr>
              <a:t>受講者</a:t>
            </a:r>
            <a:r>
              <a:rPr lang="ja-JP" altLang="en-US" sz="1000" b="1" dirty="0">
                <a:solidFill>
                  <a:prstClr val="black"/>
                </a:solidFill>
                <a:latin typeface="メイリオ" panose="020B0604030504040204" pitchFamily="50" charset="-128"/>
                <a:ea typeface="メイリオ" panose="020B0604030504040204" pitchFamily="50" charset="-128"/>
              </a:rPr>
              <a:t>が計画時間数（有期実習型</a:t>
            </a:r>
            <a:r>
              <a:rPr lang="ja-JP" altLang="en-US" sz="1000" b="1" dirty="0" smtClean="0">
                <a:solidFill>
                  <a:prstClr val="black"/>
                </a:solidFill>
                <a:latin typeface="メイリオ" panose="020B0604030504040204" pitchFamily="50" charset="-128"/>
                <a:ea typeface="メイリオ" panose="020B0604030504040204" pitchFamily="50" charset="-128"/>
              </a:rPr>
              <a:t>訓練の</a:t>
            </a:r>
            <a:r>
              <a:rPr lang="ja-JP" altLang="en-US" sz="1000" b="1" dirty="0">
                <a:solidFill>
                  <a:prstClr val="black"/>
                </a:solidFill>
                <a:latin typeface="メイリオ" panose="020B0604030504040204" pitchFamily="50" charset="-128"/>
                <a:ea typeface="メイリオ" panose="020B0604030504040204" pitchFamily="50" charset="-128"/>
              </a:rPr>
              <a:t>場合は</a:t>
            </a:r>
            <a:r>
              <a:rPr lang="en-US" altLang="ja-JP" sz="1000" b="1" dirty="0">
                <a:solidFill>
                  <a:prstClr val="black"/>
                </a:solidFill>
                <a:latin typeface="メイリオ" panose="020B0604030504040204" pitchFamily="50" charset="-128"/>
                <a:ea typeface="メイリオ" panose="020B0604030504040204" pitchFamily="50" charset="-128"/>
              </a:rPr>
              <a:t>OJT</a:t>
            </a:r>
            <a:r>
              <a:rPr lang="ja-JP" altLang="en-US" sz="1000" b="1" dirty="0" smtClean="0">
                <a:solidFill>
                  <a:prstClr val="black"/>
                </a:solidFill>
                <a:latin typeface="メイリオ" panose="020B0604030504040204" pitchFamily="50" charset="-128"/>
                <a:ea typeface="メイリオ" panose="020B0604030504040204" pitchFamily="50" charset="-128"/>
              </a:rPr>
              <a:t>と</a:t>
            </a:r>
            <a:r>
              <a:rPr lang="en-US" altLang="ja-JP" sz="1000" b="1" dirty="0" smtClean="0">
                <a:solidFill>
                  <a:prstClr val="black"/>
                </a:solidFill>
                <a:latin typeface="メイリオ" panose="020B0604030504040204" pitchFamily="50" charset="-128"/>
                <a:ea typeface="メイリオ" panose="020B0604030504040204" pitchFamily="50" charset="-128"/>
              </a:rPr>
              <a:t>OFF-JT</a:t>
            </a:r>
            <a:r>
              <a:rPr lang="ja-JP" altLang="en-US" sz="1000" b="1" dirty="0">
                <a:solidFill>
                  <a:prstClr val="black"/>
                </a:solidFill>
                <a:latin typeface="メイリオ" panose="020B0604030504040204" pitchFamily="50" charset="-128"/>
                <a:ea typeface="メイリオ" panose="020B0604030504040204" pitchFamily="50" charset="-128"/>
              </a:rPr>
              <a:t>それぞれの計画時間数）の８割以上を受講していない</a:t>
            </a:r>
            <a:r>
              <a:rPr lang="ja-JP" altLang="en-US" sz="1000" b="1" dirty="0" smtClean="0">
                <a:solidFill>
                  <a:prstClr val="black"/>
                </a:solidFill>
                <a:latin typeface="メイリオ" panose="020B0604030504040204" pitchFamily="50" charset="-128"/>
                <a:ea typeface="メイリオ" panose="020B0604030504040204" pitchFamily="50" charset="-128"/>
              </a:rPr>
              <a:t>場合は</a:t>
            </a:r>
            <a:r>
              <a:rPr lang="ja-JP" altLang="en-US" sz="1000" b="1" dirty="0">
                <a:solidFill>
                  <a:prstClr val="black"/>
                </a:solidFill>
                <a:latin typeface="メイリオ" panose="020B0604030504040204" pitchFamily="50" charset="-128"/>
                <a:ea typeface="メイリオ" panose="020B0604030504040204" pitchFamily="50" charset="-128"/>
              </a:rPr>
              <a:t>支給</a:t>
            </a:r>
            <a:r>
              <a:rPr lang="ja-JP" altLang="en-US" sz="1000" b="1" dirty="0" smtClean="0">
                <a:solidFill>
                  <a:prstClr val="black"/>
                </a:solidFill>
                <a:latin typeface="メイリオ" panose="020B0604030504040204" pitchFamily="50" charset="-128"/>
                <a:ea typeface="メイリオ" panose="020B0604030504040204" pitchFamily="50" charset="-128"/>
              </a:rPr>
              <a:t>されません</a:t>
            </a:r>
            <a:endParaRPr lang="en-US" altLang="ja-JP" sz="1000" b="1" dirty="0" smtClean="0">
              <a:solidFill>
                <a:prstClr val="black"/>
              </a:solidFill>
              <a:latin typeface="メイリオ" panose="020B0604030504040204" pitchFamily="50" charset="-128"/>
              <a:ea typeface="メイリオ" panose="020B0604030504040204" pitchFamily="50" charset="-128"/>
            </a:endParaRPr>
          </a:p>
          <a:p>
            <a:pPr marL="171450" indent="-171450">
              <a:lnSpc>
                <a:spcPts val="1600"/>
              </a:lnSpc>
              <a:spcBef>
                <a:spcPts val="200"/>
              </a:spcBef>
              <a:spcAft>
                <a:spcPts val="200"/>
              </a:spcAft>
              <a:buFont typeface="Arial" panose="020B0604020202020204" pitchFamily="34" charset="0"/>
              <a:buChar char="•"/>
            </a:pPr>
            <a:r>
              <a:rPr lang="ja-JP" altLang="en-US" sz="1000" dirty="0">
                <a:solidFill>
                  <a:prstClr val="black"/>
                </a:solidFill>
                <a:latin typeface="メイリオ" panose="020B0604030504040204" pitchFamily="50" charset="-128"/>
                <a:ea typeface="メイリオ" panose="020B0604030504040204" pitchFamily="50" charset="-128"/>
              </a:rPr>
              <a:t>職業訓練</a:t>
            </a:r>
            <a:r>
              <a:rPr lang="ja-JP" altLang="en-US" sz="1000" dirty="0" smtClean="0">
                <a:solidFill>
                  <a:prstClr val="black"/>
                </a:solidFill>
                <a:latin typeface="メイリオ" panose="020B0604030504040204" pitchFamily="50" charset="-128"/>
                <a:ea typeface="メイリオ" panose="020B0604030504040204" pitchFamily="50" charset="-128"/>
              </a:rPr>
              <a:t>の実施に要した経費については、申請事業主が全て負担（専ら本人に帰属するもの（美容師のハサミ等）を除く）していることが必要です。</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marL="171450" indent="-171450">
              <a:lnSpc>
                <a:spcPts val="1600"/>
              </a:lnSpc>
              <a:spcBef>
                <a:spcPts val="200"/>
              </a:spcBef>
              <a:spcAft>
                <a:spcPts val="200"/>
              </a:spcAft>
              <a:buFont typeface="Arial" panose="020B0604020202020204" pitchFamily="34" charset="0"/>
              <a:buChar char="•"/>
            </a:pPr>
            <a:r>
              <a:rPr lang="ja-JP" altLang="en-US" sz="1000" dirty="0" smtClean="0">
                <a:solidFill>
                  <a:prstClr val="black"/>
                </a:solidFill>
                <a:latin typeface="メイリオ" panose="020B0604030504040204" pitchFamily="50" charset="-128"/>
                <a:ea typeface="メイリオ" panose="020B0604030504040204" pitchFamily="50" charset="-128"/>
              </a:rPr>
              <a:t>一般教育訓練等の訓練</a:t>
            </a:r>
            <a:r>
              <a:rPr lang="ja-JP" altLang="en-US" sz="1000" dirty="0">
                <a:solidFill>
                  <a:prstClr val="black"/>
                </a:solidFill>
                <a:latin typeface="メイリオ" panose="020B0604030504040204" pitchFamily="50" charset="-128"/>
                <a:ea typeface="メイリオ" panose="020B0604030504040204" pitchFamily="50" charset="-128"/>
              </a:rPr>
              <a:t>については、厚生労働大臣が指定</a:t>
            </a:r>
            <a:r>
              <a:rPr lang="ja-JP" altLang="en-US" sz="1000" dirty="0" smtClean="0">
                <a:solidFill>
                  <a:prstClr val="black"/>
                </a:solidFill>
                <a:latin typeface="メイリオ" panose="020B0604030504040204" pitchFamily="50" charset="-128"/>
                <a:ea typeface="メイリオ" panose="020B0604030504040204" pitchFamily="50" charset="-128"/>
              </a:rPr>
              <a:t>する一般教育訓練等の修了</a:t>
            </a:r>
            <a:r>
              <a:rPr lang="ja-JP" altLang="en-US" sz="1000" dirty="0">
                <a:solidFill>
                  <a:prstClr val="black"/>
                </a:solidFill>
                <a:latin typeface="メイリオ" panose="020B0604030504040204" pitchFamily="50" charset="-128"/>
                <a:ea typeface="メイリオ" panose="020B0604030504040204" pitchFamily="50" charset="-128"/>
              </a:rPr>
              <a:t>基準を受講者が満たしていない場合は支給</a:t>
            </a:r>
            <a:r>
              <a:rPr lang="ja-JP" altLang="en-US" sz="1000" dirty="0" smtClean="0">
                <a:solidFill>
                  <a:prstClr val="black"/>
                </a:solidFill>
                <a:latin typeface="メイリオ" panose="020B0604030504040204" pitchFamily="50" charset="-128"/>
                <a:ea typeface="メイリオ" panose="020B0604030504040204" pitchFamily="50" charset="-128"/>
              </a:rPr>
              <a:t>されません</a:t>
            </a:r>
            <a:endParaRPr lang="en-US" altLang="ja-JP" sz="1000" dirty="0">
              <a:solidFill>
                <a:prstClr val="black"/>
              </a:solidFill>
              <a:latin typeface="メイリオ" panose="020B0604030504040204" pitchFamily="50" charset="-128"/>
              <a:ea typeface="メイリオ" panose="020B0604030504040204" pitchFamily="50" charset="-128"/>
            </a:endParaRPr>
          </a:p>
          <a:p>
            <a:pPr marL="171450" indent="-171450">
              <a:lnSpc>
                <a:spcPts val="1600"/>
              </a:lnSpc>
              <a:spcBef>
                <a:spcPts val="200"/>
              </a:spcBef>
              <a:spcAft>
                <a:spcPts val="200"/>
              </a:spcAft>
              <a:buFont typeface="Arial" panose="020B0604020202020204" pitchFamily="34" charset="0"/>
              <a:buChar char="•"/>
            </a:pPr>
            <a:r>
              <a:rPr lang="ja-JP" altLang="ja-JP" sz="1000" dirty="0" smtClean="0">
                <a:latin typeface="メイリオ" panose="020B0604030504040204" pitchFamily="50" charset="-128"/>
                <a:ea typeface="メイリオ" panose="020B0604030504040204" pitchFamily="50" charset="-128"/>
              </a:rPr>
              <a:t>所定</a:t>
            </a:r>
            <a:r>
              <a:rPr lang="ja-JP" altLang="ja-JP" sz="1000" dirty="0">
                <a:latin typeface="メイリオ" panose="020B0604030504040204" pitchFamily="50" charset="-128"/>
                <a:ea typeface="メイリオ" panose="020B0604030504040204" pitchFamily="50" charset="-128"/>
              </a:rPr>
              <a:t>労働時間外に実施される訓練に</a:t>
            </a:r>
            <a:r>
              <a:rPr lang="ja-JP" altLang="ja-JP" sz="1000" dirty="0" smtClean="0">
                <a:latin typeface="メイリオ" panose="020B0604030504040204" pitchFamily="50" charset="-128"/>
                <a:ea typeface="メイリオ" panose="020B0604030504040204" pitchFamily="50" charset="-128"/>
              </a:rPr>
              <a:t>つ</a:t>
            </a:r>
            <a:r>
              <a:rPr lang="ja-JP" altLang="en-US" sz="1000" dirty="0" smtClean="0">
                <a:latin typeface="メイリオ" panose="020B0604030504040204" pitchFamily="50" charset="-128"/>
                <a:ea typeface="メイリオ" panose="020B0604030504040204" pitchFamily="50" charset="-128"/>
              </a:rPr>
              <a:t>い</a:t>
            </a:r>
            <a:r>
              <a:rPr lang="ja-JP" altLang="ja-JP" sz="1000" dirty="0" smtClean="0">
                <a:latin typeface="メイリオ" panose="020B0604030504040204" pitchFamily="50" charset="-128"/>
                <a:ea typeface="メイリオ" panose="020B0604030504040204" pitchFamily="50" charset="-128"/>
              </a:rPr>
              <a:t>て</a:t>
            </a:r>
            <a:r>
              <a:rPr lang="ja-JP" altLang="ja-JP" sz="1000" dirty="0">
                <a:latin typeface="メイリオ" panose="020B0604030504040204" pitchFamily="50" charset="-128"/>
                <a:ea typeface="メイリオ" panose="020B0604030504040204" pitchFamily="50" charset="-128"/>
              </a:rPr>
              <a:t>は、</a:t>
            </a:r>
            <a:r>
              <a:rPr lang="en-US" altLang="ja-JP" sz="1000" dirty="0">
                <a:latin typeface="メイリオ" panose="020B0604030504040204" pitchFamily="50" charset="-128"/>
                <a:ea typeface="メイリオ" panose="020B0604030504040204" pitchFamily="50" charset="-128"/>
              </a:rPr>
              <a:t>36</a:t>
            </a:r>
            <a:r>
              <a:rPr lang="ja-JP" altLang="ja-JP" sz="1000" dirty="0">
                <a:latin typeface="メイリオ" panose="020B0604030504040204" pitchFamily="50" charset="-128"/>
                <a:ea typeface="メイリオ" panose="020B0604030504040204" pitchFamily="50" charset="-128"/>
              </a:rPr>
              <a:t>協定が提出されており、法定どおり割増賃金が支払われたとしても、</a:t>
            </a:r>
            <a:r>
              <a:rPr lang="en-US" altLang="ja-JP" sz="1000" dirty="0" smtClean="0">
                <a:latin typeface="メイリオ" panose="020B0604030504040204" pitchFamily="50" charset="-128"/>
                <a:ea typeface="メイリオ" panose="020B0604030504040204" pitchFamily="50" charset="-128"/>
              </a:rPr>
              <a:t>OFF-JT</a:t>
            </a:r>
            <a:r>
              <a:rPr lang="ja-JP" altLang="ja-JP" sz="1000" dirty="0">
                <a:latin typeface="メイリオ" panose="020B0604030504040204" pitchFamily="50" charset="-128"/>
                <a:ea typeface="メイリオ" panose="020B0604030504040204" pitchFamily="50" charset="-128"/>
              </a:rPr>
              <a:t>分の賃金助成、</a:t>
            </a:r>
            <a:r>
              <a:rPr lang="en-US" altLang="ja-JP" sz="1000" dirty="0">
                <a:latin typeface="メイリオ" panose="020B0604030504040204" pitchFamily="50" charset="-128"/>
                <a:ea typeface="メイリオ" panose="020B0604030504040204" pitchFamily="50" charset="-128"/>
              </a:rPr>
              <a:t>OJT</a:t>
            </a:r>
            <a:r>
              <a:rPr lang="ja-JP" altLang="ja-JP" sz="1000" dirty="0">
                <a:latin typeface="メイリオ" panose="020B0604030504040204" pitchFamily="50" charset="-128"/>
                <a:ea typeface="メイリオ" panose="020B0604030504040204" pitchFamily="50" charset="-128"/>
              </a:rPr>
              <a:t>分の実施助成は助成の対象とはなりませんが、</a:t>
            </a:r>
            <a:r>
              <a:rPr lang="en-US" altLang="ja-JP" sz="1000" dirty="0" smtClean="0">
                <a:latin typeface="メイリオ" panose="020B0604030504040204" pitchFamily="50" charset="-128"/>
                <a:ea typeface="メイリオ" panose="020B0604030504040204" pitchFamily="50" charset="-128"/>
              </a:rPr>
              <a:t>OFF-JT</a:t>
            </a:r>
            <a:r>
              <a:rPr lang="ja-JP" altLang="ja-JP" sz="1000" dirty="0">
                <a:latin typeface="メイリオ" panose="020B0604030504040204" pitchFamily="50" charset="-128"/>
                <a:ea typeface="メイリオ" panose="020B0604030504040204" pitchFamily="50" charset="-128"/>
              </a:rPr>
              <a:t>の経費助成については助成対象と</a:t>
            </a:r>
            <a:r>
              <a:rPr lang="ja-JP" altLang="ja-JP" sz="1000" dirty="0" smtClean="0">
                <a:latin typeface="メイリオ" panose="020B0604030504040204" pitchFamily="50" charset="-128"/>
                <a:ea typeface="メイリオ" panose="020B0604030504040204" pitchFamily="50" charset="-128"/>
              </a:rPr>
              <a:t>なります</a:t>
            </a:r>
            <a:endParaRPr lang="ja-JP" altLang="ja-JP" sz="1000" dirty="0">
              <a:latin typeface="メイリオ" panose="020B0604030504040204" pitchFamily="50" charset="-128"/>
              <a:ea typeface="メイリオ" panose="020B0604030504040204" pitchFamily="50" charset="-128"/>
            </a:endParaRPr>
          </a:p>
          <a:p>
            <a:pPr>
              <a:lnSpc>
                <a:spcPts val="1600"/>
              </a:lnSpc>
            </a:pPr>
            <a:r>
              <a:rPr lang="ja-JP" altLang="en-US" sz="1000" dirty="0" smtClean="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 </a:t>
            </a:r>
            <a:r>
              <a:rPr lang="ja-JP" altLang="ja-JP" sz="1000" dirty="0" smtClean="0">
                <a:latin typeface="メイリオ" panose="020B0604030504040204" pitchFamily="50" charset="-128"/>
                <a:ea typeface="メイリオ" panose="020B0604030504040204" pitchFamily="50" charset="-128"/>
              </a:rPr>
              <a:t>また</a:t>
            </a:r>
            <a:r>
              <a:rPr lang="ja-JP" altLang="ja-JP" sz="1000" dirty="0">
                <a:latin typeface="メイリオ" panose="020B0604030504040204" pitchFamily="50" charset="-128"/>
                <a:ea typeface="メイリオ" panose="020B0604030504040204" pitchFamily="50" charset="-128"/>
              </a:rPr>
              <a:t>、休日に実施される訓練については、所定休日と振り替えて実施した</a:t>
            </a:r>
            <a:r>
              <a:rPr lang="en-US" altLang="ja-JP" sz="1000" dirty="0" smtClean="0">
                <a:latin typeface="メイリオ" panose="020B0604030504040204" pitchFamily="50" charset="-128"/>
                <a:ea typeface="メイリオ" panose="020B0604030504040204" pitchFamily="50" charset="-128"/>
              </a:rPr>
              <a:t>OFF-JT</a:t>
            </a:r>
            <a:r>
              <a:rPr lang="ja-JP" altLang="ja-JP" sz="1000" dirty="0" err="1">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OJT</a:t>
            </a:r>
            <a:r>
              <a:rPr lang="ja-JP" altLang="ja-JP" sz="1000" dirty="0">
                <a:latin typeface="メイリオ" panose="020B0604030504040204" pitchFamily="50" charset="-128"/>
                <a:ea typeface="メイリオ" panose="020B0604030504040204" pitchFamily="50" charset="-128"/>
              </a:rPr>
              <a:t>は助成の対象と</a:t>
            </a:r>
            <a:r>
              <a:rPr lang="ja-JP" altLang="ja-JP" sz="1000" dirty="0" smtClean="0">
                <a:latin typeface="メイリオ" panose="020B0604030504040204" pitchFamily="50" charset="-128"/>
                <a:ea typeface="メイリオ" panose="020B0604030504040204" pitchFamily="50" charset="-128"/>
              </a:rPr>
              <a:t>なります</a:t>
            </a:r>
            <a:endParaRPr lang="ja-JP" altLang="ja-JP" sz="1000" dirty="0">
              <a:latin typeface="メイリオ" panose="020B0604030504040204" pitchFamily="50" charset="-128"/>
              <a:ea typeface="メイリオ" panose="020B0604030504040204" pitchFamily="50" charset="-128"/>
            </a:endParaRPr>
          </a:p>
          <a:p>
            <a:pPr>
              <a:lnSpc>
                <a:spcPts val="1600"/>
              </a:lnSpc>
            </a:pPr>
            <a:r>
              <a:rPr lang="ja-JP" altLang="en-US" sz="1000" dirty="0" smtClean="0">
                <a:latin typeface="メイリオ" panose="020B0604030504040204" pitchFamily="50" charset="-128"/>
                <a:ea typeface="メイリオ" panose="020B0604030504040204" pitchFamily="50" charset="-128"/>
              </a:rPr>
              <a:t>　</a:t>
            </a:r>
            <a:r>
              <a:rPr lang="ja-JP" altLang="ja-JP" sz="1000" dirty="0" smtClean="0">
                <a:latin typeface="メイリオ" panose="020B0604030504040204" pitchFamily="50" charset="-128"/>
                <a:ea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rPr>
              <a:t>例）所定労働時間：８時～</a:t>
            </a:r>
            <a:r>
              <a:rPr lang="en-US" altLang="ja-JP" sz="1000" dirty="0">
                <a:latin typeface="メイリオ" panose="020B0604030504040204" pitchFamily="50" charset="-128"/>
                <a:ea typeface="メイリオ" panose="020B0604030504040204" pitchFamily="50" charset="-128"/>
              </a:rPr>
              <a:t>17</a:t>
            </a:r>
            <a:r>
              <a:rPr lang="ja-JP" altLang="ja-JP" sz="1000" dirty="0">
                <a:latin typeface="メイリオ" panose="020B0604030504040204" pitchFamily="50" charset="-128"/>
                <a:ea typeface="メイリオ" panose="020B0604030504040204" pitchFamily="50" charset="-128"/>
              </a:rPr>
              <a:t>時（８時間）</a:t>
            </a:r>
          </a:p>
          <a:p>
            <a:pPr>
              <a:lnSpc>
                <a:spcPts val="1600"/>
              </a:lnSpc>
            </a:pPr>
            <a:r>
              <a:rPr lang="ja-JP" altLang="en-US" sz="1000" dirty="0" smtClean="0">
                <a:latin typeface="メイリオ" panose="020B0604030504040204" pitchFamily="50" charset="-128"/>
                <a:ea typeface="メイリオ" panose="020B0604030504040204" pitchFamily="50" charset="-128"/>
              </a:rPr>
              <a:t>　　　　</a:t>
            </a:r>
            <a:r>
              <a:rPr lang="ja-JP" altLang="ja-JP" sz="1000" dirty="0" smtClean="0">
                <a:latin typeface="メイリオ" panose="020B0604030504040204" pitchFamily="50" charset="-128"/>
                <a:ea typeface="メイリオ" panose="020B0604030504040204" pitchFamily="50" charset="-128"/>
              </a:rPr>
              <a:t>訓練</a:t>
            </a:r>
            <a:r>
              <a:rPr lang="ja-JP" altLang="ja-JP" sz="1000" dirty="0">
                <a:latin typeface="メイリオ" panose="020B0604030504040204" pitchFamily="50" charset="-128"/>
                <a:ea typeface="メイリオ" panose="020B0604030504040204" pitchFamily="50" charset="-128"/>
              </a:rPr>
              <a:t>時間：９時～</a:t>
            </a:r>
            <a:r>
              <a:rPr lang="en-US" altLang="ja-JP" sz="1000" dirty="0">
                <a:latin typeface="メイリオ" panose="020B0604030504040204" pitchFamily="50" charset="-128"/>
                <a:ea typeface="メイリオ" panose="020B0604030504040204" pitchFamily="50" charset="-128"/>
              </a:rPr>
              <a:t>18</a:t>
            </a:r>
            <a:r>
              <a:rPr lang="ja-JP" altLang="ja-JP" sz="1000" dirty="0">
                <a:latin typeface="メイリオ" panose="020B0604030504040204" pitchFamily="50" charset="-128"/>
                <a:ea typeface="メイリオ" panose="020B0604030504040204" pitchFamily="50" charset="-128"/>
              </a:rPr>
              <a:t>時（８時間）</a:t>
            </a:r>
          </a:p>
          <a:p>
            <a:pPr>
              <a:lnSpc>
                <a:spcPts val="1600"/>
              </a:lnSpc>
            </a:pPr>
            <a:r>
              <a:rPr lang="ja-JP" altLang="ja-JP"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a:t>
            </a:r>
            <a:r>
              <a:rPr lang="ja-JP" altLang="ja-JP" sz="1000" dirty="0" smtClean="0">
                <a:latin typeface="メイリオ" panose="020B0604030504040204" pitchFamily="50" charset="-128"/>
                <a:ea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rPr>
              <a:t>所定労働時間のうち訓練を実施した９時～</a:t>
            </a:r>
            <a:r>
              <a:rPr lang="en-US" altLang="ja-JP" sz="1000" dirty="0">
                <a:latin typeface="メイリオ" panose="020B0604030504040204" pitchFamily="50" charset="-128"/>
                <a:ea typeface="メイリオ" panose="020B0604030504040204" pitchFamily="50" charset="-128"/>
              </a:rPr>
              <a:t>17</a:t>
            </a:r>
            <a:r>
              <a:rPr lang="ja-JP" altLang="ja-JP" sz="1000" dirty="0">
                <a:latin typeface="メイリオ" panose="020B0604030504040204" pitchFamily="50" charset="-128"/>
                <a:ea typeface="メイリオ" panose="020B0604030504040204" pitchFamily="50" charset="-128"/>
              </a:rPr>
              <a:t>時（７時間）が賃金助成、実施助成の対象と</a:t>
            </a:r>
            <a:r>
              <a:rPr lang="ja-JP" altLang="ja-JP" sz="1000" dirty="0" smtClean="0">
                <a:latin typeface="メイリオ" panose="020B0604030504040204" pitchFamily="50" charset="-128"/>
                <a:ea typeface="メイリオ" panose="020B0604030504040204" pitchFamily="50" charset="-128"/>
              </a:rPr>
              <a:t>なります</a:t>
            </a:r>
            <a:endParaRPr lang="ja-JP" altLang="ja-JP" sz="1000" dirty="0">
              <a:latin typeface="メイリオ" panose="020B0604030504040204" pitchFamily="50" charset="-128"/>
              <a:ea typeface="メイリオ" panose="020B0604030504040204" pitchFamily="50" charset="-128"/>
            </a:endParaRPr>
          </a:p>
          <a:p>
            <a:pPr marL="357188" indent="-357188">
              <a:lnSpc>
                <a:spcPts val="1600"/>
              </a:lnSpc>
            </a:pPr>
            <a:r>
              <a:rPr lang="ja-JP" altLang="en-US" sz="1000" dirty="0" smtClean="0">
                <a:latin typeface="メイリオ" panose="020B0604030504040204" pitchFamily="50" charset="-128"/>
                <a:ea typeface="メイリオ" panose="020B0604030504040204" pitchFamily="50" charset="-128"/>
              </a:rPr>
              <a:t>　　</a:t>
            </a:r>
            <a:r>
              <a:rPr lang="ja-JP" altLang="ja-JP" sz="1000" dirty="0" smtClean="0">
                <a:latin typeface="メイリオ" panose="020B0604030504040204" pitchFamily="50" charset="-128"/>
                <a:ea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rPr>
              <a:t>　就業規則もしくは労働契約書に「研修のため始業、終業時間を変更する場合がある」等の記載があり（「業務</a:t>
            </a:r>
            <a:r>
              <a:rPr lang="ja-JP" altLang="ja-JP" sz="1000" dirty="0" smtClean="0">
                <a:latin typeface="メイリオ" panose="020B0604030504040204" pitchFamily="50" charset="-128"/>
                <a:ea typeface="メイリオ" panose="020B0604030504040204" pitchFamily="50" charset="-128"/>
              </a:rPr>
              <a:t>の都合</a:t>
            </a:r>
            <a:r>
              <a:rPr lang="ja-JP" altLang="ja-JP" sz="1000" dirty="0">
                <a:latin typeface="メイリオ" panose="020B0604030504040204" pitchFamily="50" charset="-128"/>
                <a:ea typeface="メイリオ" panose="020B0604030504040204" pitchFamily="50" charset="-128"/>
              </a:rPr>
              <a:t>により」は不可）、訓練期間中の勤務時間の変更等について事前に明示、周知されていればその範囲内の時間は助成対象と</a:t>
            </a:r>
            <a:r>
              <a:rPr lang="ja-JP" altLang="ja-JP" sz="1000" dirty="0" smtClean="0">
                <a:latin typeface="メイリオ" panose="020B0604030504040204" pitchFamily="50" charset="-128"/>
                <a:ea typeface="メイリオ" panose="020B0604030504040204" pitchFamily="50" charset="-128"/>
              </a:rPr>
              <a:t>なります</a:t>
            </a:r>
            <a:endParaRPr lang="en-US" altLang="ja-JP" sz="1000" dirty="0" smtClean="0">
              <a:latin typeface="メイリオ" panose="020B0604030504040204" pitchFamily="50" charset="-128"/>
              <a:ea typeface="メイリオ" panose="020B0604030504040204" pitchFamily="50" charset="-128"/>
            </a:endParaRPr>
          </a:p>
          <a:p>
            <a:pPr>
              <a:lnSpc>
                <a:spcPts val="1600"/>
              </a:lnSpc>
              <a:spcBef>
                <a:spcPts val="400"/>
              </a:spcBef>
              <a:spcAft>
                <a:spcPts val="200"/>
              </a:spcAft>
            </a:pPr>
            <a:r>
              <a:rPr lang="en-US" altLang="ja-JP" sz="1100" b="1" dirty="0" smtClean="0">
                <a:solidFill>
                  <a:prstClr val="black"/>
                </a:solidFill>
                <a:latin typeface="メイリオ" panose="020B0604030504040204" pitchFamily="50" charset="-128"/>
                <a:ea typeface="メイリオ" panose="020B0604030504040204" pitchFamily="50" charset="-128"/>
              </a:rPr>
              <a:t>【</a:t>
            </a:r>
            <a:r>
              <a:rPr lang="ja-JP" altLang="en-US" sz="1100" b="1" dirty="0" smtClean="0">
                <a:solidFill>
                  <a:prstClr val="black"/>
                </a:solidFill>
                <a:latin typeface="メイリオ" panose="020B0604030504040204" pitchFamily="50" charset="-128"/>
                <a:ea typeface="メイリオ" panose="020B0604030504040204" pitchFamily="50" charset="-128"/>
              </a:rPr>
              <a:t>育児休業中訓練</a:t>
            </a:r>
            <a:r>
              <a:rPr lang="en-US" altLang="ja-JP" sz="1100" b="1" dirty="0" smtClean="0">
                <a:solidFill>
                  <a:prstClr val="black"/>
                </a:solidFill>
                <a:latin typeface="メイリオ" panose="020B0604030504040204" pitchFamily="50" charset="-128"/>
                <a:ea typeface="メイリオ" panose="020B0604030504040204" pitchFamily="50" charset="-128"/>
              </a:rPr>
              <a:t>】</a:t>
            </a:r>
          </a:p>
          <a:p>
            <a:pPr marL="171450" indent="-171450">
              <a:lnSpc>
                <a:spcPts val="1600"/>
              </a:lnSpc>
              <a:spcBef>
                <a:spcPts val="200"/>
              </a:spcBef>
              <a:spcAft>
                <a:spcPts val="200"/>
              </a:spcAft>
              <a:buFont typeface="Arial" panose="020B0604020202020204" pitchFamily="34" charset="0"/>
              <a:buChar char="•"/>
            </a:pPr>
            <a:r>
              <a:rPr lang="ja-JP" altLang="en-US" sz="1000" dirty="0" smtClean="0">
                <a:solidFill>
                  <a:prstClr val="black"/>
                </a:solidFill>
                <a:latin typeface="メイリオ" panose="020B0604030504040204" pitchFamily="50" charset="-128"/>
                <a:ea typeface="メイリオ" panose="020B0604030504040204" pitchFamily="50" charset="-128"/>
              </a:rPr>
              <a:t>育児</a:t>
            </a:r>
            <a:r>
              <a:rPr lang="ja-JP" altLang="en-US" sz="1000" dirty="0">
                <a:solidFill>
                  <a:prstClr val="black"/>
                </a:solidFill>
                <a:latin typeface="メイリオ" panose="020B0604030504040204" pitchFamily="50" charset="-128"/>
                <a:ea typeface="メイリオ" panose="020B0604030504040204" pitchFamily="50" charset="-128"/>
              </a:rPr>
              <a:t>休業中</a:t>
            </a:r>
            <a:r>
              <a:rPr lang="ja-JP" altLang="en-US" sz="1000" dirty="0" smtClean="0">
                <a:solidFill>
                  <a:prstClr val="black"/>
                </a:solidFill>
                <a:latin typeface="メイリオ" panose="020B0604030504040204" pitchFamily="50" charset="-128"/>
                <a:ea typeface="メイリオ" panose="020B0604030504040204" pitchFamily="50" charset="-128"/>
              </a:rPr>
              <a:t>訓練は、経費助成のみです</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marL="171450" indent="-171450">
              <a:lnSpc>
                <a:spcPts val="1600"/>
              </a:lnSpc>
              <a:spcBef>
                <a:spcPts val="200"/>
              </a:spcBef>
              <a:spcAft>
                <a:spcPts val="200"/>
              </a:spcAft>
              <a:buFont typeface="Arial" panose="020B0604020202020204" pitchFamily="34" charset="0"/>
              <a:buChar char="•"/>
            </a:pPr>
            <a:r>
              <a:rPr lang="ja-JP" altLang="en-US" sz="1000" dirty="0">
                <a:solidFill>
                  <a:prstClr val="black"/>
                </a:solidFill>
                <a:latin typeface="メイリオ" panose="020B0604030504040204" pitchFamily="50" charset="-128"/>
                <a:ea typeface="メイリオ" panose="020B0604030504040204" pitchFamily="50" charset="-128"/>
              </a:rPr>
              <a:t>育児休業中</a:t>
            </a:r>
            <a:r>
              <a:rPr lang="ja-JP" altLang="en-US" sz="1000" dirty="0" smtClean="0">
                <a:solidFill>
                  <a:prstClr val="black"/>
                </a:solidFill>
                <a:latin typeface="メイリオ" panose="020B0604030504040204" pitchFamily="50" charset="-128"/>
                <a:ea typeface="メイリオ" panose="020B0604030504040204" pitchFamily="50" charset="-128"/>
              </a:rPr>
              <a:t>訓練の</a:t>
            </a:r>
            <a:r>
              <a:rPr lang="ja-JP" altLang="en-US" sz="1000" dirty="0">
                <a:solidFill>
                  <a:prstClr val="black"/>
                </a:solidFill>
                <a:latin typeface="メイリオ" panose="020B0604030504040204" pitchFamily="50" charset="-128"/>
                <a:ea typeface="メイリオ" panose="020B0604030504040204" pitchFamily="50" charset="-128"/>
              </a:rPr>
              <a:t>経費</a:t>
            </a:r>
            <a:r>
              <a:rPr lang="ja-JP" altLang="en-US" sz="1000" dirty="0" smtClean="0">
                <a:solidFill>
                  <a:prstClr val="black"/>
                </a:solidFill>
                <a:latin typeface="メイリオ" panose="020B0604030504040204" pitchFamily="50" charset="-128"/>
                <a:ea typeface="メイリオ" panose="020B0604030504040204" pitchFamily="50" charset="-128"/>
              </a:rPr>
              <a:t>助成の区分は、通信制の訓練の場合はスクーリングの時間数、スクーリングがない通信制の訓練の場合は、訓練時間数が「</a:t>
            </a:r>
            <a:r>
              <a:rPr lang="en-US" altLang="ja-JP" sz="1000" dirty="0" smtClean="0">
                <a:solidFill>
                  <a:prstClr val="black"/>
                </a:solidFill>
                <a:latin typeface="メイリオ" panose="020B0604030504040204" pitchFamily="50" charset="-128"/>
                <a:ea typeface="メイリオ" panose="020B0604030504040204" pitchFamily="50" charset="-128"/>
              </a:rPr>
              <a:t>10</a:t>
            </a:r>
            <a:r>
              <a:rPr lang="ja-JP" altLang="en-US" sz="1000" dirty="0" smtClean="0">
                <a:solidFill>
                  <a:prstClr val="black"/>
                </a:solidFill>
                <a:latin typeface="メイリオ" panose="020B0604030504040204" pitchFamily="50" charset="-128"/>
                <a:ea typeface="メイリオ" panose="020B0604030504040204" pitchFamily="50" charset="-128"/>
              </a:rPr>
              <a:t>時間以上</a:t>
            </a:r>
            <a:r>
              <a:rPr lang="en-US" altLang="ja-JP" sz="1000" dirty="0" smtClean="0">
                <a:solidFill>
                  <a:prstClr val="black"/>
                </a:solidFill>
                <a:latin typeface="メイリオ" panose="020B0604030504040204" pitchFamily="50" charset="-128"/>
                <a:ea typeface="メイリオ" panose="020B0604030504040204" pitchFamily="50" charset="-128"/>
              </a:rPr>
              <a:t>100</a:t>
            </a:r>
            <a:r>
              <a:rPr lang="ja-JP" altLang="en-US" sz="1000" dirty="0" smtClean="0">
                <a:solidFill>
                  <a:prstClr val="black"/>
                </a:solidFill>
                <a:latin typeface="メイリオ" panose="020B0604030504040204" pitchFamily="50" charset="-128"/>
                <a:ea typeface="メイリオ" panose="020B0604030504040204" pitchFamily="50" charset="-128"/>
              </a:rPr>
              <a:t>時間未満」の区分となります</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marL="171450" indent="-171450">
              <a:lnSpc>
                <a:spcPts val="1600"/>
              </a:lnSpc>
              <a:spcBef>
                <a:spcPts val="200"/>
              </a:spcBef>
              <a:spcAft>
                <a:spcPts val="200"/>
              </a:spcAft>
              <a:buFont typeface="Arial" panose="020B0604020202020204" pitchFamily="34" charset="0"/>
              <a:buChar char="•"/>
            </a:pPr>
            <a:r>
              <a:rPr lang="ja-JP" altLang="en-US" sz="1000" dirty="0">
                <a:solidFill>
                  <a:prstClr val="black"/>
                </a:solidFill>
                <a:latin typeface="メイリオ" panose="020B0604030504040204" pitchFamily="50" charset="-128"/>
                <a:ea typeface="メイリオ" panose="020B0604030504040204" pitchFamily="50" charset="-128"/>
              </a:rPr>
              <a:t>育児休業中訓練のうち、通学制の訓練については、受講者が計画時間数の８割以上を受講していない</a:t>
            </a:r>
            <a:r>
              <a:rPr lang="ja-JP" altLang="en-US" sz="1000" dirty="0" smtClean="0">
                <a:solidFill>
                  <a:prstClr val="black"/>
                </a:solidFill>
                <a:latin typeface="メイリオ" panose="020B0604030504040204" pitchFamily="50" charset="-128"/>
                <a:ea typeface="メイリオ" panose="020B0604030504040204" pitchFamily="50" charset="-128"/>
              </a:rPr>
              <a:t>場合は</a:t>
            </a:r>
            <a:r>
              <a:rPr lang="ja-JP" altLang="en-US" sz="1000" dirty="0">
                <a:solidFill>
                  <a:prstClr val="black"/>
                </a:solidFill>
                <a:latin typeface="メイリオ" panose="020B0604030504040204" pitchFamily="50" charset="-128"/>
                <a:ea typeface="メイリオ" panose="020B0604030504040204" pitchFamily="50" charset="-128"/>
              </a:rPr>
              <a:t>支給</a:t>
            </a:r>
            <a:r>
              <a:rPr lang="ja-JP" altLang="en-US" sz="1000" dirty="0" smtClean="0">
                <a:solidFill>
                  <a:prstClr val="black"/>
                </a:solidFill>
                <a:latin typeface="メイリオ" panose="020B0604030504040204" pitchFamily="50" charset="-128"/>
                <a:ea typeface="メイリオ" panose="020B0604030504040204" pitchFamily="50" charset="-128"/>
              </a:rPr>
              <a:t>されません</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a:lnSpc>
                <a:spcPts val="1600"/>
              </a:lnSpc>
              <a:spcBef>
                <a:spcPts val="400"/>
              </a:spcBef>
              <a:spcAft>
                <a:spcPts val="200"/>
              </a:spcAft>
            </a:pPr>
            <a:r>
              <a:rPr lang="en-US" altLang="ja-JP" sz="1100" b="1" dirty="0" smtClean="0">
                <a:solidFill>
                  <a:prstClr val="black"/>
                </a:solidFill>
                <a:latin typeface="メイリオ" panose="020B0604030504040204" pitchFamily="50" charset="-128"/>
                <a:ea typeface="メイリオ" panose="020B0604030504040204" pitchFamily="50" charset="-128"/>
              </a:rPr>
              <a:t>【</a:t>
            </a:r>
            <a:r>
              <a:rPr lang="ja-JP" altLang="en-US" sz="1100" b="1" dirty="0" smtClean="0">
                <a:solidFill>
                  <a:prstClr val="black"/>
                </a:solidFill>
                <a:latin typeface="メイリオ" panose="020B0604030504040204" pitchFamily="50" charset="-128"/>
                <a:ea typeface="メイリオ" panose="020B0604030504040204" pitchFamily="50" charset="-128"/>
              </a:rPr>
              <a:t>中長期的キャリア形成訓練</a:t>
            </a:r>
            <a:r>
              <a:rPr lang="en-US" altLang="ja-JP" sz="1100" b="1" dirty="0" smtClean="0">
                <a:solidFill>
                  <a:prstClr val="black"/>
                </a:solidFill>
                <a:latin typeface="メイリオ" panose="020B0604030504040204" pitchFamily="50" charset="-128"/>
                <a:ea typeface="メイリオ" panose="020B0604030504040204" pitchFamily="50" charset="-128"/>
              </a:rPr>
              <a:t>】</a:t>
            </a:r>
          </a:p>
          <a:p>
            <a:pPr marL="171450" indent="-171450">
              <a:lnSpc>
                <a:spcPts val="1600"/>
              </a:lnSpc>
              <a:spcBef>
                <a:spcPts val="200"/>
              </a:spcBef>
              <a:spcAft>
                <a:spcPts val="200"/>
              </a:spcAft>
              <a:buFont typeface="Arial" panose="020B0604020202020204" pitchFamily="34" charset="0"/>
              <a:buChar char="•"/>
            </a:pPr>
            <a:r>
              <a:rPr lang="ja-JP" altLang="en-US" sz="1000" dirty="0">
                <a:solidFill>
                  <a:prstClr val="black"/>
                </a:solidFill>
                <a:latin typeface="メイリオ" panose="020B0604030504040204" pitchFamily="50" charset="-128"/>
                <a:ea typeface="メイリオ" panose="020B0604030504040204" pitchFamily="50" charset="-128"/>
              </a:rPr>
              <a:t>中長期的キャリア形成訓練のうち、通学制の訓練については、受講者が計画時間数の８割以上を受講していない</a:t>
            </a:r>
            <a:r>
              <a:rPr lang="ja-JP" altLang="en-US" sz="1000" dirty="0" smtClean="0">
                <a:solidFill>
                  <a:prstClr val="black"/>
                </a:solidFill>
                <a:latin typeface="メイリオ" panose="020B0604030504040204" pitchFamily="50" charset="-128"/>
                <a:ea typeface="メイリオ" panose="020B0604030504040204" pitchFamily="50" charset="-128"/>
              </a:rPr>
              <a:t>場合は</a:t>
            </a:r>
            <a:r>
              <a:rPr lang="ja-JP" altLang="en-US" sz="1000" dirty="0">
                <a:solidFill>
                  <a:prstClr val="black"/>
                </a:solidFill>
                <a:latin typeface="メイリオ" panose="020B0604030504040204" pitchFamily="50" charset="-128"/>
                <a:ea typeface="メイリオ" panose="020B0604030504040204" pitchFamily="50" charset="-128"/>
              </a:rPr>
              <a:t>支給されません</a:t>
            </a:r>
          </a:p>
          <a:p>
            <a:pPr marL="171450" indent="-171450">
              <a:lnSpc>
                <a:spcPts val="1600"/>
              </a:lnSpc>
              <a:spcBef>
                <a:spcPts val="200"/>
              </a:spcBef>
              <a:spcAft>
                <a:spcPts val="200"/>
              </a:spcAft>
              <a:buFont typeface="Arial" panose="020B0604020202020204" pitchFamily="34" charset="0"/>
              <a:buChar char="•"/>
            </a:pPr>
            <a:r>
              <a:rPr lang="ja-JP" altLang="en-US" sz="1000" dirty="0">
                <a:solidFill>
                  <a:prstClr val="black"/>
                </a:solidFill>
                <a:latin typeface="メイリオ" panose="020B0604030504040204" pitchFamily="50" charset="-128"/>
                <a:ea typeface="メイリオ" panose="020B0604030504040204" pitchFamily="50" charset="-128"/>
              </a:rPr>
              <a:t>中長期的キャリア形成訓練のうち</a:t>
            </a:r>
            <a:r>
              <a:rPr lang="ja-JP" altLang="en-US" sz="1000" dirty="0" smtClean="0">
                <a:solidFill>
                  <a:prstClr val="black"/>
                </a:solidFill>
                <a:latin typeface="メイリオ" panose="020B0604030504040204" pitchFamily="50" charset="-128"/>
                <a:ea typeface="メイリオ" panose="020B0604030504040204" pitchFamily="50" charset="-128"/>
              </a:rPr>
              <a:t>、専門</a:t>
            </a:r>
            <a:r>
              <a:rPr lang="ja-JP" altLang="en-US" sz="1000" dirty="0">
                <a:solidFill>
                  <a:prstClr val="black"/>
                </a:solidFill>
                <a:latin typeface="メイリオ" panose="020B0604030504040204" pitchFamily="50" charset="-128"/>
                <a:ea typeface="メイリオ" panose="020B0604030504040204" pitchFamily="50" charset="-128"/>
              </a:rPr>
              <a:t>実践教育</a:t>
            </a:r>
            <a:r>
              <a:rPr lang="ja-JP" altLang="en-US" sz="1000" dirty="0" smtClean="0">
                <a:solidFill>
                  <a:prstClr val="black"/>
                </a:solidFill>
                <a:latin typeface="メイリオ" panose="020B0604030504040204" pitchFamily="50" charset="-128"/>
                <a:ea typeface="メイリオ" panose="020B0604030504040204" pitchFamily="50" charset="-128"/>
              </a:rPr>
              <a:t>訓練及び特定</a:t>
            </a:r>
            <a:r>
              <a:rPr lang="ja-JP" altLang="en-US" sz="1000" dirty="0">
                <a:solidFill>
                  <a:prstClr val="black"/>
                </a:solidFill>
                <a:latin typeface="メイリオ" panose="020B0604030504040204" pitchFamily="50" charset="-128"/>
                <a:ea typeface="メイリオ" panose="020B0604030504040204" pitchFamily="50" charset="-128"/>
              </a:rPr>
              <a:t>一般教育訓練については、厚生労働大臣が指定する専門実践教育</a:t>
            </a:r>
            <a:r>
              <a:rPr lang="ja-JP" altLang="en-US" sz="1000" dirty="0" smtClean="0">
                <a:solidFill>
                  <a:prstClr val="black"/>
                </a:solidFill>
                <a:latin typeface="メイリオ" panose="020B0604030504040204" pitchFamily="50" charset="-128"/>
                <a:ea typeface="メイリオ" panose="020B0604030504040204" pitchFamily="50" charset="-128"/>
              </a:rPr>
              <a:t>訓練または特定一般教育訓練の</a:t>
            </a:r>
            <a:r>
              <a:rPr lang="ja-JP" altLang="en-US" sz="1000" dirty="0">
                <a:solidFill>
                  <a:prstClr val="black"/>
                </a:solidFill>
                <a:latin typeface="メイリオ" panose="020B0604030504040204" pitchFamily="50" charset="-128"/>
                <a:ea typeface="メイリオ" panose="020B0604030504040204" pitchFamily="50" charset="-128"/>
              </a:rPr>
              <a:t>受講・修了基準を受講者が満たしていない場合は支給されません</a:t>
            </a:r>
          </a:p>
          <a:p>
            <a:pPr marL="171450" indent="-171450">
              <a:lnSpc>
                <a:spcPts val="1600"/>
              </a:lnSpc>
              <a:spcBef>
                <a:spcPts val="200"/>
              </a:spcBef>
              <a:spcAft>
                <a:spcPts val="200"/>
              </a:spcAft>
              <a:buFont typeface="Arial" panose="020B0604020202020204" pitchFamily="34" charset="0"/>
              <a:buChar char="•"/>
            </a:pPr>
            <a:r>
              <a:rPr lang="ja-JP" altLang="en-US" sz="1000" dirty="0">
                <a:solidFill>
                  <a:prstClr val="black"/>
                </a:solidFill>
                <a:latin typeface="メイリオ" panose="020B0604030504040204" pitchFamily="50" charset="-128"/>
                <a:ea typeface="メイリオ" panose="020B0604030504040204" pitchFamily="50" charset="-128"/>
              </a:rPr>
              <a:t>中長期的キャリア形成訓練のうち、通信制の訓練の経費助成の区分は、スクーリングの時間数と</a:t>
            </a:r>
            <a:r>
              <a:rPr lang="ja-JP" altLang="en-US" sz="1000" dirty="0" smtClean="0">
                <a:solidFill>
                  <a:prstClr val="black"/>
                </a:solidFill>
                <a:latin typeface="メイリオ" panose="020B0604030504040204" pitchFamily="50" charset="-128"/>
                <a:ea typeface="メイリオ" panose="020B0604030504040204" pitchFamily="50" charset="-128"/>
              </a:rPr>
              <a:t>なります</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a:lnSpc>
                <a:spcPts val="1600"/>
              </a:lnSpc>
              <a:spcBef>
                <a:spcPts val="400"/>
              </a:spcBef>
              <a:spcAft>
                <a:spcPts val="200"/>
              </a:spcAft>
            </a:pPr>
            <a:r>
              <a:rPr lang="en-US" altLang="ja-JP" sz="1100" b="1" dirty="0" smtClean="0">
                <a:solidFill>
                  <a:prstClr val="black"/>
                </a:solidFill>
                <a:latin typeface="メイリオ" panose="020B0604030504040204" pitchFamily="50" charset="-128"/>
                <a:ea typeface="メイリオ" panose="020B0604030504040204" pitchFamily="50" charset="-128"/>
              </a:rPr>
              <a:t>【</a:t>
            </a:r>
            <a:r>
              <a:rPr lang="ja-JP" altLang="en-US" sz="1100" b="1" dirty="0" smtClean="0">
                <a:solidFill>
                  <a:prstClr val="black"/>
                </a:solidFill>
                <a:latin typeface="メイリオ" panose="020B0604030504040204" pitchFamily="50" charset="-128"/>
                <a:ea typeface="メイリオ" panose="020B0604030504040204" pitchFamily="50" charset="-128"/>
              </a:rPr>
              <a:t>有期実習型訓練（派遣型）</a:t>
            </a:r>
            <a:r>
              <a:rPr lang="en-US" altLang="ja-JP" sz="1100" b="1" dirty="0" smtClean="0">
                <a:solidFill>
                  <a:prstClr val="black"/>
                </a:solidFill>
                <a:latin typeface="メイリオ" panose="020B0604030504040204" pitchFamily="50" charset="-128"/>
                <a:ea typeface="メイリオ" panose="020B0604030504040204" pitchFamily="50" charset="-128"/>
              </a:rPr>
              <a:t>】</a:t>
            </a:r>
          </a:p>
          <a:p>
            <a:pPr marL="171450" indent="-171450">
              <a:lnSpc>
                <a:spcPts val="1600"/>
              </a:lnSpc>
              <a:spcBef>
                <a:spcPts val="200"/>
              </a:spcBef>
              <a:spcAft>
                <a:spcPts val="200"/>
              </a:spcAft>
              <a:buFont typeface="Arial" panose="020B0604020202020204" pitchFamily="34" charset="0"/>
              <a:buChar char="•"/>
            </a:pPr>
            <a:r>
              <a:rPr lang="ja-JP" altLang="en-US" sz="1000" dirty="0" smtClean="0">
                <a:solidFill>
                  <a:prstClr val="black"/>
                </a:solidFill>
                <a:latin typeface="メイリオ" panose="020B0604030504040204" pitchFamily="50" charset="-128"/>
                <a:ea typeface="メイリオ" panose="020B0604030504040204" pitchFamily="50" charset="-128"/>
              </a:rPr>
              <a:t>派遣型活用</a:t>
            </a:r>
            <a:r>
              <a:rPr lang="ja-JP" altLang="en-US" sz="1000" dirty="0">
                <a:solidFill>
                  <a:prstClr val="black"/>
                </a:solidFill>
                <a:latin typeface="メイリオ" panose="020B0604030504040204" pitchFamily="50" charset="-128"/>
                <a:ea typeface="メイリオ" panose="020B0604030504040204" pitchFamily="50" charset="-128"/>
              </a:rPr>
              <a:t>事業</a:t>
            </a:r>
            <a:r>
              <a:rPr lang="ja-JP" altLang="en-US" sz="1000" dirty="0" smtClean="0">
                <a:solidFill>
                  <a:prstClr val="black"/>
                </a:solidFill>
                <a:latin typeface="メイリオ" panose="020B0604030504040204" pitchFamily="50" charset="-128"/>
                <a:ea typeface="メイリオ" panose="020B0604030504040204" pitchFamily="50" charset="-128"/>
              </a:rPr>
              <a:t>主（共同して職業訓練実施計画を作成し、紹介予定派遣による派遣労働者に有期実習型訓練を実施する派遣元事業主</a:t>
            </a:r>
            <a:r>
              <a:rPr lang="ja-JP" altLang="en-US" sz="1000" dirty="0">
                <a:solidFill>
                  <a:prstClr val="black"/>
                </a:solidFill>
                <a:latin typeface="メイリオ" panose="020B0604030504040204" pitchFamily="50" charset="-128"/>
                <a:ea typeface="メイリオ" panose="020B0604030504040204" pitchFamily="50" charset="-128"/>
              </a:rPr>
              <a:t>及び</a:t>
            </a:r>
            <a:r>
              <a:rPr lang="ja-JP" altLang="en-US" sz="1000" dirty="0" smtClean="0">
                <a:solidFill>
                  <a:prstClr val="black"/>
                </a:solidFill>
                <a:latin typeface="メイリオ" panose="020B0604030504040204" pitchFamily="50" charset="-128"/>
                <a:ea typeface="メイリオ" panose="020B0604030504040204" pitchFamily="50" charset="-128"/>
              </a:rPr>
              <a:t>派遣先事業主）が</a:t>
            </a:r>
            <a:r>
              <a:rPr lang="en-US" altLang="ja-JP" sz="1000" dirty="0" smtClean="0">
                <a:solidFill>
                  <a:prstClr val="black"/>
                </a:solidFill>
                <a:latin typeface="メイリオ" panose="020B0604030504040204" pitchFamily="50" charset="-128"/>
                <a:ea typeface="メイリオ" panose="020B0604030504040204" pitchFamily="50" charset="-128"/>
              </a:rPr>
              <a:t>OFF-JT</a:t>
            </a:r>
            <a:r>
              <a:rPr lang="ja-JP" altLang="en-US" sz="1000" dirty="0" smtClean="0">
                <a:solidFill>
                  <a:prstClr val="black"/>
                </a:solidFill>
                <a:latin typeface="メイリオ" panose="020B0604030504040204" pitchFamily="50" charset="-128"/>
                <a:ea typeface="メイリオ" panose="020B0604030504040204" pitchFamily="50" charset="-128"/>
              </a:rPr>
              <a:t>を実施する場合、派遣元事業主に賃金助成を支給し、派遣先事業主に賃金助成と同額の実施助成を支給します。ただし、派遣元事業主への賃金助成と派遣先事業主への実施助成を重複して支給することはありません</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marL="171450" indent="-171450">
              <a:lnSpc>
                <a:spcPts val="1600"/>
              </a:lnSpc>
              <a:spcBef>
                <a:spcPts val="200"/>
              </a:spcBef>
              <a:spcAft>
                <a:spcPts val="200"/>
              </a:spcAft>
              <a:buFont typeface="Arial" panose="020B0604020202020204" pitchFamily="34" charset="0"/>
              <a:buChar char="•"/>
            </a:pPr>
            <a:r>
              <a:rPr lang="ja-JP" altLang="en-US" sz="1000" dirty="0" smtClean="0">
                <a:solidFill>
                  <a:prstClr val="black"/>
                </a:solidFill>
                <a:latin typeface="メイリオ" panose="020B0604030504040204" pitchFamily="50" charset="-128"/>
                <a:ea typeface="メイリオ" panose="020B0604030504040204" pitchFamily="50" charset="-128"/>
              </a:rPr>
              <a:t>派遣型活用事業主の場合、経費助成は、派遣元事業主と派遣先事業主が</a:t>
            </a:r>
            <a:r>
              <a:rPr lang="en-US" altLang="ja-JP" sz="1000" dirty="0" smtClean="0">
                <a:solidFill>
                  <a:prstClr val="black"/>
                </a:solidFill>
                <a:latin typeface="メイリオ" panose="020B0604030504040204" pitchFamily="50" charset="-128"/>
                <a:ea typeface="メイリオ" panose="020B0604030504040204" pitchFamily="50" charset="-128"/>
              </a:rPr>
              <a:t>OFF-JT</a:t>
            </a:r>
            <a:r>
              <a:rPr lang="ja-JP" altLang="en-US" sz="1000" dirty="0" smtClean="0">
                <a:solidFill>
                  <a:prstClr val="black"/>
                </a:solidFill>
                <a:latin typeface="メイリオ" panose="020B0604030504040204" pitchFamily="50" charset="-128"/>
                <a:ea typeface="メイリオ" panose="020B0604030504040204" pitchFamily="50" charset="-128"/>
              </a:rPr>
              <a:t>にかかった経費の合計額（その額が訓練時間数の区分に応じた上限額を超える場合は、その上限額（派遣元事業主と派遣先事業主のいずれかが中小企業の場合は中小企業の額）に、この合計額のうち派遣元事業主と派遣先事業主のそれぞれが支出した経費額が占める割合を掛けた額）を支給します</a:t>
            </a:r>
            <a:endParaRPr lang="en-US" altLang="ja-JP" sz="1000" dirty="0" smtClean="0">
              <a:solidFill>
                <a:srgbClr val="FF0000"/>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5425339" y="9922429"/>
            <a:ext cx="1680210" cy="454900"/>
          </a:xfrm>
        </p:spPr>
        <p:txBody>
          <a:bodyPr/>
          <a:lstStyle/>
          <a:p>
            <a:fld id="{5257D7FA-C634-4D74-AC8F-65C7EB806FB4}" type="slidenum">
              <a:rPr lang="ja-JP" altLang="en-US" sz="1600" smtClean="0">
                <a:solidFill>
                  <a:prstClr val="black"/>
                </a:solidFill>
              </a:rPr>
              <a:pPr/>
              <a:t>24</a:t>
            </a:fld>
            <a:endParaRPr lang="ja-JP" altLang="en-US" sz="1600" dirty="0">
              <a:solidFill>
                <a:prstClr val="black"/>
              </a:solidFill>
            </a:endParaRPr>
          </a:p>
        </p:txBody>
      </p:sp>
      <p:sp>
        <p:nvSpPr>
          <p:cNvPr id="9" name="テキスト ボックス 8"/>
          <p:cNvSpPr txBox="1"/>
          <p:nvPr/>
        </p:nvSpPr>
        <p:spPr>
          <a:xfrm>
            <a:off x="108062" y="184065"/>
            <a:ext cx="5168395" cy="265930"/>
          </a:xfrm>
          <a:prstGeom prst="rect">
            <a:avLst/>
          </a:prstGeom>
          <a:noFill/>
        </p:spPr>
        <p:txBody>
          <a:bodyPr wrap="square" rtlCol="0">
            <a:noAutofit/>
          </a:bodyPr>
          <a:lstStyle/>
          <a:p>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訓練における留意点</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48197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メモ 2"/>
          <p:cNvSpPr/>
          <p:nvPr/>
        </p:nvSpPr>
        <p:spPr>
          <a:xfrm>
            <a:off x="97745" y="8055"/>
            <a:ext cx="2993943" cy="347907"/>
          </a:xfrm>
          <a:prstGeom prst="foldedCorner">
            <a:avLst>
              <a:gd name="adj" fmla="val 0"/>
            </a:avLst>
          </a:prstGeom>
          <a:solidFill>
            <a:schemeClr val="accent4"/>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nSpc>
                <a:spcPts val="1200"/>
              </a:lnSpc>
            </a:pPr>
            <a:r>
              <a:rPr lang="ja-JP" altLang="en-US" sz="1600" b="1" dirty="0" smtClean="0">
                <a:solidFill>
                  <a:prstClr val="white"/>
                </a:solidFill>
                <a:latin typeface="メイリオ" pitchFamily="50" charset="-128"/>
                <a:ea typeface="メイリオ" pitchFamily="50" charset="-128"/>
                <a:cs typeface="メイリオ" pitchFamily="50" charset="-128"/>
              </a:rPr>
              <a:t>９　支給申請時に必要</a:t>
            </a:r>
            <a:r>
              <a:rPr lang="ja-JP" altLang="en-US" sz="1600" b="1" dirty="0">
                <a:solidFill>
                  <a:prstClr val="white"/>
                </a:solidFill>
                <a:latin typeface="メイリオ" pitchFamily="50" charset="-128"/>
                <a:ea typeface="メイリオ" pitchFamily="50" charset="-128"/>
                <a:cs typeface="メイリオ" pitchFamily="50" charset="-128"/>
              </a:rPr>
              <a:t>な</a:t>
            </a:r>
            <a:r>
              <a:rPr lang="ja-JP" altLang="en-US" sz="1600" b="1" dirty="0" smtClean="0">
                <a:solidFill>
                  <a:prstClr val="white"/>
                </a:solidFill>
                <a:latin typeface="メイリオ" pitchFamily="50" charset="-128"/>
                <a:ea typeface="メイリオ" pitchFamily="50" charset="-128"/>
                <a:cs typeface="メイリオ" pitchFamily="50" charset="-128"/>
              </a:rPr>
              <a:t>書類</a:t>
            </a:r>
            <a:endParaRPr lang="ja-JP" altLang="en-US" sz="1600" b="1" dirty="0">
              <a:solidFill>
                <a:prstClr val="white"/>
              </a:solidFill>
              <a:latin typeface="メイリオ" pitchFamily="50" charset="-128"/>
              <a:ea typeface="メイリオ" pitchFamily="50" charset="-128"/>
              <a:cs typeface="メイリオ" pitchFamily="50" charset="-128"/>
            </a:endParaRPr>
          </a:p>
        </p:txBody>
      </p:sp>
      <p:sp>
        <p:nvSpPr>
          <p:cNvPr id="4" name="テキスト ボックス 3"/>
          <p:cNvSpPr txBox="1"/>
          <p:nvPr/>
        </p:nvSpPr>
        <p:spPr>
          <a:xfrm>
            <a:off x="0" y="438995"/>
            <a:ext cx="7056834" cy="402400"/>
          </a:xfrm>
          <a:prstGeom prst="rect">
            <a:avLst/>
          </a:prstGeom>
          <a:noFill/>
        </p:spPr>
        <p:txBody>
          <a:bodyPr wrap="square" lIns="99555" tIns="49777" rIns="99555" bIns="49777" rtlCol="0">
            <a:noAutofit/>
          </a:bodyPr>
          <a:lstStyle/>
          <a:p>
            <a:pPr marL="285750" indent="-285750">
              <a:lnSpc>
                <a:spcPts val="1600"/>
              </a:lnSpc>
              <a:spcBef>
                <a:spcPts val="100"/>
              </a:spcBef>
              <a:spcAft>
                <a:spcPts val="100"/>
              </a:spcAft>
              <a:buFont typeface="メイリオ" panose="020B0604030504040204" pitchFamily="50" charset="-128"/>
              <a:buChar char="⃝"/>
            </a:pPr>
            <a:r>
              <a:rPr lang="ja-JP" altLang="en-US" sz="1050" dirty="0" smtClean="0">
                <a:latin typeface="メイリオ" panose="020B0604030504040204" pitchFamily="50" charset="-128"/>
                <a:ea typeface="メイリオ" panose="020B0604030504040204" pitchFamily="50" charset="-128"/>
              </a:rPr>
              <a:t>添付書類は、原本から転記したものや別途作成したものではなく、根拠法令に基づき、実際に使用者が事業場ごとに調製し記入しているもの、または、</a:t>
            </a:r>
            <a:r>
              <a:rPr lang="ja-JP" altLang="en-US" sz="1050" b="1" dirty="0" smtClean="0">
                <a:latin typeface="メイリオ" panose="020B0604030504040204" pitchFamily="50" charset="-128"/>
                <a:ea typeface="メイリオ" panose="020B0604030504040204" pitchFamily="50" charset="-128"/>
              </a:rPr>
              <a:t>原本を複写機等の機材を用いて複写したもの</a:t>
            </a:r>
            <a:r>
              <a:rPr lang="ja-JP" altLang="en-US" sz="1050" dirty="0" smtClean="0">
                <a:latin typeface="メイリオ" panose="020B0604030504040204" pitchFamily="50" charset="-128"/>
                <a:ea typeface="メイリオ" panose="020B0604030504040204" pitchFamily="50" charset="-128"/>
              </a:rPr>
              <a:t>を提出してください。</a:t>
            </a:r>
            <a:endParaRPr lang="ja-JP" altLang="en-US" sz="14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158667463"/>
              </p:ext>
            </p:extLst>
          </p:nvPr>
        </p:nvGraphicFramePr>
        <p:xfrm>
          <a:off x="97745" y="1475176"/>
          <a:ext cx="6970536" cy="8227848"/>
        </p:xfrm>
        <a:graphic>
          <a:graphicData uri="http://schemas.openxmlformats.org/drawingml/2006/table">
            <a:tbl>
              <a:tblPr firstRow="1" bandRow="1">
                <a:tableStyleId>{10A1B5D5-9B99-4C35-A422-299274C87663}</a:tableStyleId>
              </a:tblPr>
              <a:tblGrid>
                <a:gridCol w="468052">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gridCol w="5998428">
                  <a:extLst>
                    <a:ext uri="{9D8B030D-6E8A-4147-A177-3AD203B41FA5}">
                      <a16:colId xmlns:a16="http://schemas.microsoft.com/office/drawing/2014/main" val="20002"/>
                    </a:ext>
                  </a:extLst>
                </a:gridCol>
              </a:tblGrid>
              <a:tr h="285639">
                <a:tc>
                  <a:txBody>
                    <a:bodyPr/>
                    <a:lstStyle/>
                    <a:p>
                      <a:r>
                        <a:rPr kumimoji="1" lang="ja-JP" altLang="en-US" sz="1100" dirty="0" smtClean="0">
                          <a:latin typeface="メイリオ" panose="020B0604030504040204" pitchFamily="50" charset="-128"/>
                          <a:ea typeface="メイリオ" panose="020B0604030504040204" pitchFamily="50" charset="-128"/>
                        </a:rPr>
                        <a:t>確認</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100" dirty="0" smtClean="0">
                          <a:latin typeface="メイリオ" panose="020B0604030504040204" pitchFamily="50" charset="-128"/>
                          <a:ea typeface="メイリオ" panose="020B0604030504040204" pitchFamily="50" charset="-128"/>
                        </a:rPr>
                        <a:t>項番</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100" dirty="0" smtClean="0">
                          <a:latin typeface="メイリオ" panose="020B0604030504040204" pitchFamily="50" charset="-128"/>
                          <a:ea typeface="メイリオ" panose="020B0604030504040204" pitchFamily="50" charset="-128"/>
                        </a:rPr>
                        <a:t>提出書類</a:t>
                      </a:r>
                      <a:endParaRPr kumimoji="1" lang="ja-JP" altLang="en-US" sz="11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0"/>
                  </a:ext>
                </a:extLst>
              </a:tr>
              <a:tr h="285639">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人材開発支援助成金（特別育成訓練コース）支給申請書（様式第５号）</a:t>
                      </a:r>
                    </a:p>
                  </a:txBody>
                  <a:tcPr anchor="ctr"/>
                </a:tc>
                <a:extLst>
                  <a:ext uri="{0D108BD9-81ED-4DB2-BD59-A6C34878D82A}">
                    <a16:rowId xmlns:a16="http://schemas.microsoft.com/office/drawing/2014/main" val="2915571133"/>
                  </a:ext>
                </a:extLst>
              </a:tr>
              <a:tr h="285639">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2</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支給要件確認申立書（共通要領様式第１号）</a:t>
                      </a:r>
                      <a:endParaRPr kumimoji="1" lang="en-US" altLang="ja-JP" sz="105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1"/>
                  </a:ext>
                </a:extLst>
              </a:tr>
              <a:tr h="285639">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3</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支払方法・受取人住所届</a:t>
                      </a:r>
                      <a:r>
                        <a:rPr kumimoji="1" lang="en-US" altLang="ja-JP" sz="1050" baseline="0" dirty="0" smtClean="0">
                          <a:latin typeface="メイリオ" panose="020B0604030504040204" pitchFamily="50" charset="-128"/>
                          <a:ea typeface="メイリオ" panose="020B0604030504040204" pitchFamily="50" charset="-128"/>
                        </a:rPr>
                        <a:t> </a:t>
                      </a:r>
                      <a:r>
                        <a:rPr kumimoji="1" lang="en-US" altLang="ja-JP" sz="1000" baseline="0" dirty="0" smtClean="0">
                          <a:latin typeface="メイリオ" panose="020B0604030504040204" pitchFamily="50" charset="-128"/>
                          <a:ea typeface="メイリオ" panose="020B0604030504040204" pitchFamily="50" charset="-128"/>
                        </a:rPr>
                        <a:t>※</a:t>
                      </a:r>
                      <a:r>
                        <a:rPr kumimoji="1" lang="ja-JP" altLang="en-US" sz="1000" baseline="0" dirty="0" smtClean="0">
                          <a:latin typeface="メイリオ" panose="020B0604030504040204" pitchFamily="50" charset="-128"/>
                          <a:ea typeface="メイリオ" panose="020B0604030504040204" pitchFamily="50" charset="-128"/>
                        </a:rPr>
                        <a:t>未登録または変更する場合</a:t>
                      </a:r>
                      <a:endParaRPr kumimoji="1" lang="ja-JP" altLang="en-US" sz="105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2"/>
                  </a:ext>
                </a:extLst>
              </a:tr>
              <a:tr h="285639">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4</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特別育成訓練コース内訳（様式第５号（別添様式１））</a:t>
                      </a:r>
                      <a:endParaRPr kumimoji="1" lang="ja-JP" altLang="en-US" sz="105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3"/>
                  </a:ext>
                </a:extLst>
              </a:tr>
              <a:tr h="445262">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5</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賃金助成及び実施助成の内訳（様式第５号（別添様式２））</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育児休業中訓練、</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ラーニングによる訓練及び通信制による訓練の場合を除く</a:t>
                      </a:r>
                      <a:endPar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tc>
                <a:extLst>
                  <a:ext uri="{0D108BD9-81ED-4DB2-BD59-A6C34878D82A}">
                    <a16:rowId xmlns:a16="http://schemas.microsoft.com/office/drawing/2014/main" val="10004"/>
                  </a:ext>
                </a:extLst>
              </a:tr>
              <a:tr h="478866">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6</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経費助成の内訳（様式第５号（別添様式３－１））</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中長期的キャリア形成訓練の場合は様式第５号（別添様式３－２）</a:t>
                      </a:r>
                      <a:endParaRPr kumimoji="1" lang="ja-JP" altLang="en-US" sz="1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5"/>
                  </a:ext>
                </a:extLst>
              </a:tr>
              <a:tr h="641070">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7</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1050" dirty="0" smtClean="0">
                          <a:latin typeface="メイリオ" panose="020B0604030504040204" pitchFamily="50" charset="-128"/>
                          <a:ea typeface="メイリオ" panose="020B0604030504040204" pitchFamily="50" charset="-128"/>
                        </a:rPr>
                        <a:t>OFF-JT</a:t>
                      </a:r>
                      <a:r>
                        <a:rPr kumimoji="1" lang="ja-JP" altLang="en-US" sz="1050" dirty="0" smtClean="0">
                          <a:latin typeface="メイリオ" panose="020B0604030504040204" pitchFamily="50" charset="-128"/>
                          <a:ea typeface="メイリオ" panose="020B0604030504040204" pitchFamily="50" charset="-128"/>
                        </a:rPr>
                        <a:t>実施状況報告書（様式第５号（別添様式４－１））</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r>
                        <a:rPr kumimoji="1" lang="en-US" altLang="ja-JP" sz="1000" dirty="0" smtClean="0">
                          <a:solidFill>
                            <a:schemeClr val="tx1"/>
                          </a:solidFill>
                          <a:latin typeface="メイリオ" panose="020B0604030504040204" pitchFamily="50" charset="-128"/>
                          <a:ea typeface="メイリオ" panose="020B0604030504040204" pitchFamily="50" charset="-128"/>
                        </a:rPr>
                        <a:t>※e</a:t>
                      </a:r>
                      <a:r>
                        <a:rPr kumimoji="1" lang="ja-JP" altLang="en-US" sz="1000" dirty="0" smtClean="0">
                          <a:solidFill>
                            <a:schemeClr val="tx1"/>
                          </a:solidFill>
                          <a:latin typeface="メイリオ" panose="020B0604030504040204" pitchFamily="50" charset="-128"/>
                          <a:ea typeface="メイリオ" panose="020B0604030504040204" pitchFamily="50" charset="-128"/>
                        </a:rPr>
                        <a:t>ラーニングによる訓練の場合は</a:t>
                      </a:r>
                      <a:r>
                        <a:rPr kumimoji="1" lang="en-US" altLang="ja-JP" sz="1000" dirty="0" smtClean="0">
                          <a:solidFill>
                            <a:schemeClr val="tx1"/>
                          </a:solidFill>
                          <a:latin typeface="メイリオ" panose="020B0604030504040204" pitchFamily="50" charset="-128"/>
                          <a:ea typeface="メイリオ" panose="020B0604030504040204" pitchFamily="50" charset="-128"/>
                        </a:rPr>
                        <a:t>e</a:t>
                      </a:r>
                      <a:r>
                        <a:rPr kumimoji="1" lang="ja-JP" altLang="en-US" sz="1000" dirty="0" smtClean="0">
                          <a:solidFill>
                            <a:schemeClr val="tx1"/>
                          </a:solidFill>
                          <a:latin typeface="メイリオ" panose="020B0604030504040204" pitchFamily="50" charset="-128"/>
                          <a:ea typeface="メイリオ" panose="020B0604030504040204" pitchFamily="50" charset="-128"/>
                        </a:rPr>
                        <a:t>ラーニング訓練実施結果報告書（様式第５号（別添様式</a:t>
                      </a:r>
                      <a:r>
                        <a:rPr kumimoji="1" lang="en-US" altLang="ja-JP" sz="1000" dirty="0" smtClean="0">
                          <a:solidFill>
                            <a:schemeClr val="tx1"/>
                          </a:solidFill>
                          <a:latin typeface="メイリオ" panose="020B0604030504040204" pitchFamily="50" charset="-128"/>
                          <a:ea typeface="メイリオ" panose="020B0604030504040204" pitchFamily="50" charset="-128"/>
                        </a:rPr>
                        <a:t>5-2</a:t>
                      </a:r>
                      <a:r>
                        <a:rPr kumimoji="1" lang="ja-JP" altLang="en-US" sz="1000" dirty="0" smtClean="0">
                          <a:solidFill>
                            <a:schemeClr val="tx1"/>
                          </a:solidFill>
                          <a:latin typeface="メイリオ" panose="020B0604030504040204" pitchFamily="50" charset="-128"/>
                          <a:ea typeface="メイリオ" panose="020B0604030504040204" pitchFamily="50" charset="-128"/>
                        </a:rPr>
                        <a:t>））、</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通信制による訓練の場合は</a:t>
                      </a:r>
                      <a:r>
                        <a:rPr kumimoji="1" lang="ja-JP" altLang="en-US" sz="1000" dirty="0" smtClean="0">
                          <a:solidFill>
                            <a:schemeClr val="tx1"/>
                          </a:solidFill>
                          <a:latin typeface="メイリオ" panose="020B0604030504040204" pitchFamily="50" charset="-128"/>
                          <a:ea typeface="メイリオ" panose="020B0604030504040204" pitchFamily="50" charset="-128"/>
                        </a:rPr>
                        <a:t>通信制訓練実施結果報告書（様式第５号（別添様式</a:t>
                      </a:r>
                      <a:r>
                        <a:rPr kumimoji="1" lang="en-US" altLang="ja-JP" sz="1000" dirty="0" smtClean="0">
                          <a:solidFill>
                            <a:schemeClr val="tx1"/>
                          </a:solidFill>
                          <a:latin typeface="メイリオ" panose="020B0604030504040204" pitchFamily="50" charset="-128"/>
                          <a:ea typeface="メイリオ" panose="020B0604030504040204" pitchFamily="50" charset="-128"/>
                        </a:rPr>
                        <a:t>5-3</a:t>
                      </a:r>
                      <a:r>
                        <a:rPr kumimoji="1" lang="ja-JP" altLang="en-US" sz="1000" dirty="0" smtClean="0">
                          <a:solidFill>
                            <a:schemeClr val="tx1"/>
                          </a:solidFill>
                          <a:latin typeface="メイリオ" panose="020B0604030504040204" pitchFamily="50" charset="-128"/>
                          <a:ea typeface="メイリオ" panose="020B0604030504040204" pitchFamily="50" charset="-128"/>
                        </a:rPr>
                        <a:t>））</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6"/>
                  </a:ext>
                </a:extLst>
              </a:tr>
              <a:tr h="831715">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8</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訓練</a:t>
                      </a:r>
                      <a:r>
                        <a:rPr kumimoji="1" lang="ja-JP" altLang="en-US" sz="1050" dirty="0" smtClean="0">
                          <a:solidFill>
                            <a:schemeClr val="tx1"/>
                          </a:solidFill>
                          <a:latin typeface="メイリオ" panose="020B0604030504040204" pitchFamily="50" charset="-128"/>
                          <a:ea typeface="メイリオ" panose="020B0604030504040204" pitchFamily="50" charset="-128"/>
                        </a:rPr>
                        <a:t>実施期間中の対象労働者、</a:t>
                      </a:r>
                      <a:r>
                        <a:rPr kumimoji="1" lang="en-US" altLang="ja-JP" sz="1050" dirty="0" smtClean="0">
                          <a:solidFill>
                            <a:schemeClr val="tx1"/>
                          </a:solidFill>
                          <a:latin typeface="メイリオ" panose="020B0604030504040204" pitchFamily="50" charset="-128"/>
                          <a:ea typeface="メイリオ" panose="020B0604030504040204" pitchFamily="50" charset="-128"/>
                        </a:rPr>
                        <a:t>OFF-JT</a:t>
                      </a:r>
                      <a:r>
                        <a:rPr kumimoji="1" lang="ja-JP" altLang="en-US" sz="1050" dirty="0" smtClean="0">
                          <a:solidFill>
                            <a:schemeClr val="tx1"/>
                          </a:solidFill>
                          <a:latin typeface="メイリオ" panose="020B0604030504040204" pitchFamily="50" charset="-128"/>
                          <a:ea typeface="メイリオ" panose="020B0604030504040204" pitchFamily="50" charset="-128"/>
                        </a:rPr>
                        <a:t>部内講師の</a:t>
                      </a:r>
                      <a:r>
                        <a:rPr kumimoji="1" lang="ja-JP" altLang="en-US" sz="1050" dirty="0" smtClean="0">
                          <a:latin typeface="メイリオ" panose="020B0604030504040204" pitchFamily="50" charset="-128"/>
                          <a:ea typeface="メイリオ" panose="020B0604030504040204" pitchFamily="50" charset="-128"/>
                        </a:rPr>
                        <a:t>出勤状況・出退勤時刻を確認するための書類（出勤簿、タイムカードなど）及び就業規則、休日カレンダー等所定労働日・所定労働時間を確認するための書類（雇用契約書等で明確でない場合に限る。）</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a:t>
                      </a:r>
                      <a:r>
                        <a:rPr kumimoji="1" lang="en-US" altLang="ja-JP" sz="1000" dirty="0" smtClean="0">
                          <a:latin typeface="メイリオ" panose="020B0604030504040204" pitchFamily="50" charset="-128"/>
                          <a:ea typeface="メイリオ" panose="020B0604030504040204" pitchFamily="50" charset="-128"/>
                        </a:rPr>
                        <a:t>※</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育児休業中訓練</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ラーニングによる訓練及び通信制による訓練の場合を除く</a:t>
                      </a:r>
                      <a:endParaRPr kumimoji="1" lang="ja-JP" altLang="en-US" sz="1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7"/>
                  </a:ext>
                </a:extLst>
              </a:tr>
              <a:tr h="445262">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9</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訓練期間中の賃金が支払われていたことを確認するための書類（賃金台帳など）</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育児休業中訓練、</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ラーニングによる訓練及び通信制による訓練の場合を除く</a:t>
                      </a:r>
                      <a:endPar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tc>
                <a:extLst>
                  <a:ext uri="{0D108BD9-81ED-4DB2-BD59-A6C34878D82A}">
                    <a16:rowId xmlns:a16="http://schemas.microsoft.com/office/drawing/2014/main" val="10008"/>
                  </a:ext>
                </a:extLst>
              </a:tr>
              <a:tr h="630087">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10</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申請事業主が訓練にかかる経費を負担していることを確認するための書類（領収書、請求書、振込通知書、総勘定元帳など（領収書及び請求書の組み合わせの場合は、あわせて振込通知書、総勘定元帳又は現金出納帳（写）を必須とする））</a:t>
                      </a:r>
                      <a:endParaRPr kumimoji="1" lang="ja-JP" altLang="en-US" sz="105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9"/>
                  </a:ext>
                </a:extLst>
              </a:tr>
              <a:tr h="478866">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11</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育児休業中訓練の受講に関する申立書（様式第５号（別添様式６））</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育児休業中訓練である場合に限る</a:t>
                      </a:r>
                      <a:endParaRPr kumimoji="1" lang="ja-JP" altLang="en-US" sz="1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2"/>
                  </a:ext>
                </a:extLst>
              </a:tr>
              <a:tr h="932530">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12</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nSpc>
                          <a:spcPts val="1500"/>
                        </a:lnSpc>
                      </a:pPr>
                      <a:r>
                        <a:rPr kumimoji="1" lang="ja-JP" altLang="en-US" sz="1050" dirty="0" smtClean="0">
                          <a:latin typeface="メイリオ" panose="020B0604030504040204" pitchFamily="50" charset="-128"/>
                          <a:ea typeface="メイリオ" panose="020B0604030504040204" pitchFamily="50" charset="-128"/>
                        </a:rPr>
                        <a:t>一般教育訓練、専門実践教育訓練</a:t>
                      </a:r>
                      <a:r>
                        <a:rPr kumimoji="1" lang="ja-JP" altLang="ja-JP" sz="1050" kern="1200" dirty="0" smtClean="0">
                          <a:solidFill>
                            <a:schemeClr val="dk1"/>
                          </a:solidFill>
                          <a:effectLst/>
                          <a:latin typeface="メイリオ" panose="020B0604030504040204" pitchFamily="50" charset="-128"/>
                          <a:ea typeface="メイリオ" panose="020B0604030504040204" pitchFamily="50" charset="-128"/>
                          <a:cs typeface="+mn-cs"/>
                        </a:rPr>
                        <a:t>又は特定一般教育訓練</a:t>
                      </a:r>
                      <a:r>
                        <a:rPr kumimoji="1" lang="ja-JP" altLang="en-US" sz="1050" dirty="0" smtClean="0">
                          <a:latin typeface="メイリオ" panose="020B0604030504040204" pitchFamily="50" charset="-128"/>
                          <a:ea typeface="メイリオ" panose="020B0604030504040204" pitchFamily="50" charset="-128"/>
                        </a:rPr>
                        <a:t>の受講・修了していることを証明する書類（</a:t>
                      </a:r>
                      <a:r>
                        <a:rPr kumimoji="1" lang="ja-JP" altLang="en-US" sz="1050" strike="noStrike" dirty="0" smtClean="0">
                          <a:solidFill>
                            <a:schemeClr val="tx1"/>
                          </a:solidFill>
                          <a:latin typeface="メイリオ" panose="020B0604030504040204" pitchFamily="50" charset="-128"/>
                          <a:ea typeface="メイリオ" panose="020B0604030504040204" pitchFamily="50" charset="-128"/>
                        </a:rPr>
                        <a:t>様式第５号（別添様式５－１）</a:t>
                      </a:r>
                      <a:r>
                        <a:rPr kumimoji="1" lang="ja-JP" altLang="en-US" sz="1050" dirty="0" smtClean="0">
                          <a:latin typeface="メイリオ" panose="020B0604030504040204" pitchFamily="50" charset="-128"/>
                          <a:ea typeface="メイリオ" panose="020B0604030504040204" pitchFamily="50" charset="-128"/>
                        </a:rPr>
                        <a:t>）又は教育訓練施設が発行する受講証明書・修了証明書</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写</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一般職業訓練及び中長期的キャリア形成訓練である場合に限る</a:t>
                      </a:r>
                    </a:p>
                  </a:txBody>
                  <a:tcPr anchor="ctr"/>
                </a:tc>
                <a:extLst>
                  <a:ext uri="{0D108BD9-81ED-4DB2-BD59-A6C34878D82A}">
                    <a16:rowId xmlns:a16="http://schemas.microsoft.com/office/drawing/2014/main" val="10014"/>
                  </a:ext>
                </a:extLst>
              </a:tr>
              <a:tr h="487444">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13</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1050" dirty="0" smtClean="0">
                          <a:latin typeface="メイリオ" panose="020B0604030504040204" pitchFamily="50" charset="-128"/>
                          <a:ea typeface="メイリオ" panose="020B0604030504040204" pitchFamily="50" charset="-128"/>
                        </a:rPr>
                        <a:t>e</a:t>
                      </a:r>
                      <a:r>
                        <a:rPr kumimoji="1" lang="ja-JP" altLang="en-US" sz="1050" dirty="0" smtClean="0">
                          <a:latin typeface="メイリオ" panose="020B0604030504040204" pitchFamily="50" charset="-128"/>
                          <a:ea typeface="メイリオ" panose="020B0604030504040204" pitchFamily="50" charset="-128"/>
                        </a:rPr>
                        <a:t>ラーニングによる訓練又は通信制による訓練の受講を修了したこと証明する書類（修了証など）</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一般教育訓練等を除く</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ラーニングによる訓練及び通信制による訓練の場合に限る</a:t>
                      </a:r>
                      <a:endPar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tc>
                <a:extLst>
                  <a:ext uri="{0D108BD9-81ED-4DB2-BD59-A6C34878D82A}">
                    <a16:rowId xmlns:a16="http://schemas.microsoft.com/office/drawing/2014/main" val="3378297368"/>
                  </a:ext>
                </a:extLst>
              </a:tr>
              <a:tr h="487444">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14</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1050" dirty="0" smtClean="0">
                          <a:latin typeface="メイリオ" panose="020B0604030504040204" pitchFamily="50" charset="-128"/>
                          <a:ea typeface="メイリオ" panose="020B0604030504040204" pitchFamily="50" charset="-128"/>
                        </a:rPr>
                        <a:t>e</a:t>
                      </a:r>
                      <a:r>
                        <a:rPr kumimoji="1" lang="ja-JP" altLang="en-US" sz="1050" dirty="0" smtClean="0">
                          <a:latin typeface="メイリオ" panose="020B0604030504040204" pitchFamily="50" charset="-128"/>
                          <a:ea typeface="メイリオ" panose="020B0604030504040204" pitchFamily="50" charset="-128"/>
                        </a:rPr>
                        <a:t>ラーニングによる訓練の実施状況を確認するための書類（</a:t>
                      </a:r>
                      <a:r>
                        <a:rPr kumimoji="1" lang="en-US" altLang="ja-JP" sz="1050" dirty="0" smtClean="0">
                          <a:latin typeface="メイリオ" panose="020B0604030504040204" pitchFamily="50" charset="-128"/>
                          <a:ea typeface="メイリオ" panose="020B0604030504040204" pitchFamily="50" charset="-128"/>
                        </a:rPr>
                        <a:t>LMS</a:t>
                      </a:r>
                      <a:r>
                        <a:rPr kumimoji="1" lang="ja-JP" altLang="en-US" sz="1050" dirty="0" smtClean="0">
                          <a:latin typeface="メイリオ" panose="020B0604030504040204" pitchFamily="50" charset="-128"/>
                          <a:ea typeface="メイリオ" panose="020B0604030504040204" pitchFamily="50" charset="-128"/>
                        </a:rPr>
                        <a:t>情報の写しなど）</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※e</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ラーニングによる</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訓練である場合に限る</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3062470267"/>
                  </a:ext>
                </a:extLst>
              </a:tr>
              <a:tr h="487444">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15</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通信制による訓練の実施状況を確認するための書類（訓練機関に提出した添削課題など）</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一般教育訓練等を除く通信制による</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訓練である場合に限る</a:t>
                      </a:r>
                      <a:endParaRPr kumimoji="1" lang="ja-JP" altLang="en-US" sz="105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24911426"/>
                  </a:ext>
                </a:extLst>
              </a:tr>
              <a:tr h="453663">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16</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ja-JP" sz="1050" kern="1200" dirty="0" smtClean="0">
                          <a:solidFill>
                            <a:schemeClr val="dk1"/>
                          </a:solidFill>
                          <a:effectLst/>
                          <a:latin typeface="メイリオ" panose="020B0604030504040204" pitchFamily="50" charset="-128"/>
                          <a:ea typeface="メイリオ" panose="020B0604030504040204" pitchFamily="50" charset="-128"/>
                          <a:cs typeface="+mn-cs"/>
                        </a:rPr>
                        <a:t>訓練を行う者が不正受給に関与していた場合に連帯債務を負うこと等についての承諾書（様式第５号（別添様式</a:t>
                      </a:r>
                      <a:r>
                        <a:rPr kumimoji="1" lang="ja-JP" altLang="en-US" sz="1050" kern="1200" dirty="0" smtClean="0">
                          <a:solidFill>
                            <a:schemeClr val="dk1"/>
                          </a:solidFill>
                          <a:effectLst/>
                          <a:latin typeface="メイリオ" panose="020B0604030504040204" pitchFamily="50" charset="-128"/>
                          <a:ea typeface="メイリオ" panose="020B0604030504040204" pitchFamily="50" charset="-128"/>
                          <a:cs typeface="+mn-cs"/>
                        </a:rPr>
                        <a:t>７</a:t>
                      </a:r>
                      <a:r>
                        <a:rPr kumimoji="1" lang="ja-JP" altLang="ja-JP" sz="1050" kern="1200" dirty="0" smtClean="0">
                          <a:solidFill>
                            <a:schemeClr val="dk1"/>
                          </a:solidFill>
                          <a:effectLst/>
                          <a:latin typeface="メイリオ" panose="020B0604030504040204" pitchFamily="50" charset="-128"/>
                          <a:ea typeface="メイリオ" panose="020B0604030504040204" pitchFamily="50" charset="-128"/>
                          <a:cs typeface="+mn-cs"/>
                        </a:rPr>
                        <a:t>））</a:t>
                      </a:r>
                      <a:endParaRPr kumimoji="1" lang="ja-JP" altLang="en-US" sz="105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751396078"/>
                  </a:ext>
                </a:extLst>
              </a:tr>
            </a:tbl>
          </a:graphicData>
        </a:graphic>
      </p:graphicFrame>
      <p:sp>
        <p:nvSpPr>
          <p:cNvPr id="10" name="スライド番号プレースホルダ 1"/>
          <p:cNvSpPr txBox="1">
            <a:spLocks/>
          </p:cNvSpPr>
          <p:nvPr/>
        </p:nvSpPr>
        <p:spPr>
          <a:xfrm>
            <a:off x="6444765" y="9540382"/>
            <a:ext cx="1008113" cy="1242761"/>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25</a:t>
            </a:fld>
            <a:endParaRPr lang="ja-JP" altLang="en-US" sz="1600" dirty="0">
              <a:solidFill>
                <a:prstClr val="black"/>
              </a:solidFill>
            </a:endParaRPr>
          </a:p>
        </p:txBody>
      </p:sp>
      <p:sp>
        <p:nvSpPr>
          <p:cNvPr id="6" name="正方形/長方形 5"/>
          <p:cNvSpPr/>
          <p:nvPr/>
        </p:nvSpPr>
        <p:spPr>
          <a:xfrm>
            <a:off x="97745" y="9883043"/>
            <a:ext cx="6275447" cy="153888"/>
          </a:xfrm>
          <a:prstGeom prst="rect">
            <a:avLst/>
          </a:prstGeom>
        </p:spPr>
        <p:txBody>
          <a:bodyPr wrap="square" lIns="100191" tIns="0" rIns="100191" bIns="0">
            <a:spAutoFit/>
          </a:bodyPr>
          <a:lstStyle/>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これらの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書類のほかに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、労働局長</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が書類の提出を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求める場合があります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97745" y="1143205"/>
            <a:ext cx="1692188" cy="262633"/>
          </a:xfrm>
          <a:prstGeom prst="rect">
            <a:avLst/>
          </a:prstGeom>
          <a:noFill/>
        </p:spPr>
        <p:txBody>
          <a:bodyPr wrap="square" lIns="99555" tIns="49777" rIns="99555" bIns="49777" rtlCol="0">
            <a:noAutofit/>
          </a:bodyPr>
          <a:lstStyle/>
          <a:p>
            <a:pPr marL="342900" indent="-342900">
              <a:lnSpc>
                <a:spcPts val="1500"/>
              </a:lnSpc>
              <a:spcBef>
                <a:spcPts val="600"/>
              </a:spcBef>
              <a:buFont typeface="+mj-ea"/>
              <a:buAutoNum type="circleNumDbPlain"/>
            </a:pPr>
            <a:r>
              <a:rPr lang="ja-JP" altLang="en-US" sz="14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一般職業訓練</a:t>
            </a:r>
            <a:endParaRPr lang="ja-JP" altLang="en-US" sz="14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04194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436654" y="9811035"/>
            <a:ext cx="1680210" cy="550138"/>
          </a:xfrm>
        </p:spPr>
        <p:txBody>
          <a:bodyPr/>
          <a:lstStyle/>
          <a:p>
            <a:fld id="{5257D7FA-C634-4D74-AC8F-65C7EB806FB4}" type="slidenum">
              <a:rPr kumimoji="1" lang="ja-JP" altLang="en-US" sz="1600" smtClean="0">
                <a:solidFill>
                  <a:schemeClr val="tx1"/>
                </a:solidFill>
              </a:rPr>
              <a:pPr/>
              <a:t>26</a:t>
            </a:fld>
            <a:endParaRPr kumimoji="1" lang="ja-JP" altLang="en-US" sz="16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928645709"/>
              </p:ext>
            </p:extLst>
          </p:nvPr>
        </p:nvGraphicFramePr>
        <p:xfrm>
          <a:off x="87286" y="312568"/>
          <a:ext cx="7031198" cy="7672100"/>
        </p:xfrm>
        <a:graphic>
          <a:graphicData uri="http://schemas.openxmlformats.org/drawingml/2006/table">
            <a:tbl>
              <a:tblPr firstRow="1" bandRow="1">
                <a:tableStyleId>{5C22544A-7EE6-4342-B048-85BDC9FD1C3A}</a:tableStyleId>
              </a:tblPr>
              <a:tblGrid>
                <a:gridCol w="495146">
                  <a:extLst>
                    <a:ext uri="{9D8B030D-6E8A-4147-A177-3AD203B41FA5}">
                      <a16:colId xmlns:a16="http://schemas.microsoft.com/office/drawing/2014/main" val="20000"/>
                    </a:ext>
                  </a:extLst>
                </a:gridCol>
                <a:gridCol w="499358">
                  <a:extLst>
                    <a:ext uri="{9D8B030D-6E8A-4147-A177-3AD203B41FA5}">
                      <a16:colId xmlns:a16="http://schemas.microsoft.com/office/drawing/2014/main" val="20001"/>
                    </a:ext>
                  </a:extLst>
                </a:gridCol>
                <a:gridCol w="6036694">
                  <a:extLst>
                    <a:ext uri="{9D8B030D-6E8A-4147-A177-3AD203B41FA5}">
                      <a16:colId xmlns:a16="http://schemas.microsoft.com/office/drawing/2014/main" val="20002"/>
                    </a:ext>
                  </a:extLst>
                </a:gridCol>
              </a:tblGrid>
              <a:tr h="325305">
                <a:tc>
                  <a:txBody>
                    <a:bodyPr/>
                    <a:lstStyle/>
                    <a:p>
                      <a:r>
                        <a:rPr kumimoji="1" lang="ja-JP" altLang="en-US" sz="1200" dirty="0" smtClean="0">
                          <a:latin typeface="メイリオ" panose="020B0604030504040204" pitchFamily="50" charset="-128"/>
                          <a:ea typeface="メイリオ" panose="020B0604030504040204" pitchFamily="50" charset="-128"/>
                        </a:rPr>
                        <a:t>確認</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200" dirty="0" smtClean="0">
                          <a:latin typeface="メイリオ" panose="020B0604030504040204" pitchFamily="50" charset="-128"/>
                          <a:ea typeface="メイリオ" panose="020B0604030504040204" pitchFamily="50" charset="-128"/>
                        </a:rPr>
                        <a:t>項番</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200" dirty="0" smtClean="0">
                          <a:latin typeface="メイリオ" panose="020B0604030504040204" pitchFamily="50" charset="-128"/>
                          <a:ea typeface="メイリオ" panose="020B0604030504040204" pitchFamily="50" charset="-128"/>
                        </a:rPr>
                        <a:t>提出書類</a:t>
                      </a:r>
                      <a:endParaRPr kumimoji="1" lang="ja-JP" altLang="en-US"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0"/>
                  </a:ext>
                </a:extLst>
              </a:tr>
              <a:tr h="323825">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人材開発支援助成金（特別育成訓練コース）支給申請書（様式第５号）</a:t>
                      </a:r>
                    </a:p>
                  </a:txBody>
                  <a:tcPr anchor="ctr"/>
                </a:tc>
                <a:extLst>
                  <a:ext uri="{0D108BD9-81ED-4DB2-BD59-A6C34878D82A}">
                    <a16:rowId xmlns:a16="http://schemas.microsoft.com/office/drawing/2014/main" val="724792004"/>
                  </a:ext>
                </a:extLst>
              </a:tr>
              <a:tr h="358981">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2</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支給要件確認申立書（共通要領様式第１号）</a:t>
                      </a:r>
                      <a:endParaRPr kumimoji="1" lang="en-US" altLang="ja-JP" sz="105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1"/>
                  </a:ext>
                </a:extLst>
              </a:tr>
              <a:tr h="323825">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3</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支払方法・受取人住所届　</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未登録または変更する場合</a:t>
                      </a:r>
                      <a:endPar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tc>
                <a:extLst>
                  <a:ext uri="{0D108BD9-81ED-4DB2-BD59-A6C34878D82A}">
                    <a16:rowId xmlns:a16="http://schemas.microsoft.com/office/drawing/2014/main" val="10002"/>
                  </a:ext>
                </a:extLst>
              </a:tr>
              <a:tr h="343563">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4</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特別育成訓練コース内訳（様式第５号（別添様式１））</a:t>
                      </a:r>
                      <a:endParaRPr kumimoji="1" lang="ja-JP" altLang="en-US" sz="105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3"/>
                  </a:ext>
                </a:extLst>
              </a:tr>
              <a:tr h="323825">
                <a:tc>
                  <a:txBody>
                    <a:bodyPr/>
                    <a:lstStyle/>
                    <a:p>
                      <a:pPr algn="ctr"/>
                      <a:r>
                        <a:rPr kumimoji="1" lang="ja-JP" altLang="en-US" sz="110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5</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賃金助成及び実施助成の内訳（様式第５号（別添様式２））</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ラーニングによる訓練及び通信制による訓練の場合を除く</a:t>
                      </a:r>
                      <a:endPar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tc>
                <a:extLst>
                  <a:ext uri="{0D108BD9-81ED-4DB2-BD59-A6C34878D82A}">
                    <a16:rowId xmlns:a16="http://schemas.microsoft.com/office/drawing/2014/main" val="10004"/>
                  </a:ext>
                </a:extLst>
              </a:tr>
              <a:tr h="323825">
                <a:tc>
                  <a:txBody>
                    <a:bodyPr/>
                    <a:lstStyle/>
                    <a:p>
                      <a:pPr algn="ctr"/>
                      <a:r>
                        <a:rPr kumimoji="1" lang="ja-JP" altLang="en-US" sz="110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6</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経費助成の内訳（様式第５号（別添様式３－１））</a:t>
                      </a:r>
                      <a:endParaRPr kumimoji="1" lang="en-US" altLang="ja-JP" sz="105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5"/>
                  </a:ext>
                </a:extLst>
              </a:tr>
              <a:tr h="463337">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7</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1050" dirty="0" smtClean="0">
                          <a:latin typeface="メイリオ" panose="020B0604030504040204" pitchFamily="50" charset="-128"/>
                          <a:ea typeface="メイリオ" panose="020B0604030504040204" pitchFamily="50" charset="-128"/>
                        </a:rPr>
                        <a:t>OFF-JT</a:t>
                      </a:r>
                      <a:r>
                        <a:rPr kumimoji="1" lang="ja-JP" altLang="en-US" sz="1050" dirty="0" smtClean="0">
                          <a:latin typeface="メイリオ" panose="020B0604030504040204" pitchFamily="50" charset="-128"/>
                          <a:ea typeface="メイリオ" panose="020B0604030504040204" pitchFamily="50" charset="-128"/>
                        </a:rPr>
                        <a:t>実施状況報告書（様式第５号（別添様式４－１））</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※e</a:t>
                      </a: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ラーニングによる訓練の場合は</a:t>
                      </a:r>
                      <a:r>
                        <a:rPr kumimoji="1" lang="en-US" altLang="ja-JP"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e</a:t>
                      </a: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ラーニング訓練実施結果報告書（様式第５号（別添様式</a:t>
                      </a:r>
                      <a:r>
                        <a:rPr kumimoji="1" lang="en-US" altLang="ja-JP"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5-2</a:t>
                      </a: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通信制による訓練の場合は</a:t>
                      </a: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通信制訓練実施結果報告書（様式第５号（別添様式</a:t>
                      </a:r>
                      <a:r>
                        <a:rPr kumimoji="1" lang="en-US" altLang="ja-JP"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5-3</a:t>
                      </a: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endParaRPr kumimoji="1" lang="en-US" altLang="ja-JP"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tc>
                <a:extLst>
                  <a:ext uri="{0D108BD9-81ED-4DB2-BD59-A6C34878D82A}">
                    <a16:rowId xmlns:a16="http://schemas.microsoft.com/office/drawing/2014/main" val="10006"/>
                  </a:ext>
                </a:extLst>
              </a:tr>
              <a:tr h="463337">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100" dirty="0" smtClean="0">
                          <a:latin typeface="メイリオ" panose="020B0604030504040204" pitchFamily="50" charset="-128"/>
                          <a:ea typeface="メイリオ" panose="020B0604030504040204" pitchFamily="50" charset="-128"/>
                        </a:rPr>
                        <a:t>8</a:t>
                      </a:r>
                      <a:endParaRPr kumimoji="1" lang="ja-JP" altLang="en-US" sz="1100" dirty="0" smtClean="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50" dirty="0" smtClean="0">
                          <a:latin typeface="メイリオ" panose="020B0604030504040204" pitchFamily="50" charset="-128"/>
                          <a:ea typeface="メイリオ" panose="020B0604030504040204" pitchFamily="50" charset="-128"/>
                        </a:rPr>
                        <a:t>OJT</a:t>
                      </a:r>
                      <a:r>
                        <a:rPr kumimoji="1" lang="ja-JP" altLang="en-US" sz="1050" dirty="0" smtClean="0">
                          <a:latin typeface="メイリオ" panose="020B0604030504040204" pitchFamily="50" charset="-128"/>
                          <a:ea typeface="メイリオ" panose="020B0604030504040204" pitchFamily="50" charset="-128"/>
                        </a:rPr>
                        <a:t>実施状況報告書（様式第５号（別添様式４－２））及び</a:t>
                      </a:r>
                      <a:r>
                        <a:rPr kumimoji="1" lang="en-US" altLang="ja-JP" sz="1050" dirty="0" smtClean="0">
                          <a:latin typeface="メイリオ" panose="020B0604030504040204" pitchFamily="50" charset="-128"/>
                          <a:ea typeface="メイリオ" panose="020B0604030504040204" pitchFamily="50" charset="-128"/>
                        </a:rPr>
                        <a:t>OJT</a:t>
                      </a:r>
                      <a:r>
                        <a:rPr kumimoji="1" lang="ja-JP" altLang="en-US" sz="1050" dirty="0" smtClean="0">
                          <a:latin typeface="メイリオ" panose="020B0604030504040204" pitchFamily="50" charset="-128"/>
                          <a:ea typeface="メイリオ" panose="020B0604030504040204" pitchFamily="50" charset="-128"/>
                        </a:rPr>
                        <a:t>訓練日誌（様式第５号（別添様式４－３））</a:t>
                      </a:r>
                    </a:p>
                  </a:txBody>
                  <a:tcPr anchor="ctr"/>
                </a:tc>
                <a:extLst>
                  <a:ext uri="{0D108BD9-81ED-4DB2-BD59-A6C34878D82A}">
                    <a16:rowId xmlns:a16="http://schemas.microsoft.com/office/drawing/2014/main" val="3793988540"/>
                  </a:ext>
                </a:extLst>
              </a:tr>
              <a:tr h="323825">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9</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訓練実施期間中の対象労働者、</a:t>
                      </a:r>
                      <a:r>
                        <a:rPr kumimoji="1" lang="en-US" altLang="ja-JP" sz="1050" dirty="0" smtClean="0">
                          <a:latin typeface="メイリオ" panose="020B0604030504040204" pitchFamily="50" charset="-128"/>
                          <a:ea typeface="メイリオ" panose="020B0604030504040204" pitchFamily="50" charset="-128"/>
                        </a:rPr>
                        <a:t>OFF-JT</a:t>
                      </a:r>
                      <a:r>
                        <a:rPr kumimoji="1" lang="ja-JP" altLang="en-US" sz="1050" dirty="0" smtClean="0">
                          <a:latin typeface="メイリオ" panose="020B0604030504040204" pitchFamily="50" charset="-128"/>
                          <a:ea typeface="メイリオ" panose="020B0604030504040204" pitchFamily="50" charset="-128"/>
                        </a:rPr>
                        <a:t>部内講師、</a:t>
                      </a:r>
                      <a:r>
                        <a:rPr kumimoji="1" lang="en-US" altLang="ja-JP" sz="1050" dirty="0" smtClean="0">
                          <a:latin typeface="メイリオ" panose="020B0604030504040204" pitchFamily="50" charset="-128"/>
                          <a:ea typeface="メイリオ" panose="020B0604030504040204" pitchFamily="50" charset="-128"/>
                        </a:rPr>
                        <a:t>OJT</a:t>
                      </a:r>
                      <a:r>
                        <a:rPr kumimoji="1" lang="ja-JP" altLang="en-US" sz="1050" dirty="0" smtClean="0">
                          <a:latin typeface="メイリオ" panose="020B0604030504040204" pitchFamily="50" charset="-128"/>
                          <a:ea typeface="メイリオ" panose="020B0604030504040204" pitchFamily="50" charset="-128"/>
                        </a:rPr>
                        <a:t>訓練指導者の出勤状況・出退勤時刻を確認するための書類（出勤簿、タイムカードなど）その他所定労働日等を確認するための書類</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ラーニングによる訓練及び通信制による訓練の受講期間中を除く</a:t>
                      </a:r>
                      <a:endPar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tc>
                <a:extLst>
                  <a:ext uri="{0D108BD9-81ED-4DB2-BD59-A6C34878D82A}">
                    <a16:rowId xmlns:a16="http://schemas.microsoft.com/office/drawing/2014/main" val="10007"/>
                  </a:ext>
                </a:extLst>
              </a:tr>
              <a:tr h="319342">
                <a:tc>
                  <a:txBody>
                    <a:bodyPr/>
                    <a:lstStyle/>
                    <a:p>
                      <a:pPr algn="ctr"/>
                      <a:r>
                        <a:rPr kumimoji="1" lang="ja-JP" altLang="en-US" sz="110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10</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訓練期間中の賃金が支払われていたことを確認するための書類（賃金台帳など）</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ラーニングによる訓練及び通信制による訓練の受講期間中を除く</a:t>
                      </a:r>
                      <a:endPar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tc>
                <a:extLst>
                  <a:ext uri="{0D108BD9-81ED-4DB2-BD59-A6C34878D82A}">
                    <a16:rowId xmlns:a16="http://schemas.microsoft.com/office/drawing/2014/main" val="10008"/>
                  </a:ext>
                </a:extLst>
              </a:tr>
              <a:tr h="463337">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11</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申請事業主が訓練にかかる経費を負担していることを確認するための書類（領収書、振込通知書、請求書、総勘定元帳など（領収書及び請求書の組み合わせの場合は、あわせて振込通知書、総勘定元帳又は現金出納帳（写）を必須とする））</a:t>
                      </a:r>
                    </a:p>
                  </a:txBody>
                  <a:tcPr anchor="ctr"/>
                </a:tc>
                <a:extLst>
                  <a:ext uri="{0D108BD9-81ED-4DB2-BD59-A6C34878D82A}">
                    <a16:rowId xmlns:a16="http://schemas.microsoft.com/office/drawing/2014/main" val="10009"/>
                  </a:ext>
                </a:extLst>
              </a:tr>
              <a:tr h="472767">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12</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1050" dirty="0" smtClean="0">
                          <a:latin typeface="メイリオ" panose="020B0604030504040204" pitchFamily="50" charset="-128"/>
                          <a:ea typeface="メイリオ" panose="020B0604030504040204" pitchFamily="50" charset="-128"/>
                        </a:rPr>
                        <a:t>e</a:t>
                      </a:r>
                      <a:r>
                        <a:rPr kumimoji="1" lang="ja-JP" altLang="en-US" sz="1050" dirty="0" smtClean="0">
                          <a:latin typeface="メイリオ" panose="020B0604030504040204" pitchFamily="50" charset="-128"/>
                          <a:ea typeface="メイリオ" panose="020B0604030504040204" pitchFamily="50" charset="-128"/>
                        </a:rPr>
                        <a:t>ラーニングによる訓練又は通信制による訓練の受講を修了したこと証明する書類（修了証など）</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一般教育訓練等を除く</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ラーニングによる訓練及び通信制による訓練の場合に限る</a:t>
                      </a:r>
                      <a:endPar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tc>
                <a:extLst>
                  <a:ext uri="{0D108BD9-81ED-4DB2-BD59-A6C34878D82A}">
                    <a16:rowId xmlns:a16="http://schemas.microsoft.com/office/drawing/2014/main" val="4087048389"/>
                  </a:ext>
                </a:extLst>
              </a:tr>
              <a:tr h="445496">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13</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en-US" altLang="ja-JP" sz="1050" dirty="0" smtClean="0">
                          <a:latin typeface="メイリオ" panose="020B0604030504040204" pitchFamily="50" charset="-128"/>
                          <a:ea typeface="メイリオ" panose="020B0604030504040204" pitchFamily="50" charset="-128"/>
                        </a:rPr>
                        <a:t>e</a:t>
                      </a:r>
                      <a:r>
                        <a:rPr kumimoji="1" lang="ja-JP" altLang="en-US" sz="1050" dirty="0" smtClean="0">
                          <a:latin typeface="メイリオ" panose="020B0604030504040204" pitchFamily="50" charset="-128"/>
                          <a:ea typeface="メイリオ" panose="020B0604030504040204" pitchFamily="50" charset="-128"/>
                        </a:rPr>
                        <a:t>ラーニングによる訓練の実施状況を確認するための書類（</a:t>
                      </a:r>
                      <a:r>
                        <a:rPr kumimoji="1" lang="en-US" altLang="ja-JP" sz="1050" dirty="0" smtClean="0">
                          <a:latin typeface="メイリオ" panose="020B0604030504040204" pitchFamily="50" charset="-128"/>
                          <a:ea typeface="メイリオ" panose="020B0604030504040204" pitchFamily="50" charset="-128"/>
                        </a:rPr>
                        <a:t>LMS</a:t>
                      </a:r>
                      <a:r>
                        <a:rPr kumimoji="1" lang="ja-JP" altLang="en-US" sz="1050" dirty="0" smtClean="0">
                          <a:latin typeface="メイリオ" panose="020B0604030504040204" pitchFamily="50" charset="-128"/>
                          <a:ea typeface="メイリオ" panose="020B0604030504040204" pitchFamily="50" charset="-128"/>
                        </a:rPr>
                        <a:t>情報の写しなど）</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※e</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ラーニングによる</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訓練である場合に限る</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832475359"/>
                  </a:ext>
                </a:extLst>
              </a:tr>
              <a:tr h="432048">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14</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通信制による訓練の実施状況を確認するための書類（訓練機関に提出した添削課題など）</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通信制による</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訓練である場合に限る</a:t>
                      </a:r>
                      <a:endParaRPr kumimoji="1" lang="ja-JP" altLang="en-US" sz="105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23112915"/>
                  </a:ext>
                </a:extLst>
              </a:tr>
              <a:tr h="540060">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15</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一般教育訓練、専門実践教育訓練又は特定一般教育訓練の受講・修了していることを証明する書類（様式第５号</a:t>
                      </a:r>
                      <a:r>
                        <a:rPr kumimoji="1" lang="ja-JP" altLang="en-US" sz="1050" strike="noStrike" dirty="0" smtClean="0">
                          <a:solidFill>
                            <a:schemeClr val="tx1"/>
                          </a:solidFill>
                          <a:latin typeface="メイリオ" panose="020B0604030504040204" pitchFamily="50" charset="-128"/>
                          <a:ea typeface="メイリオ" panose="020B0604030504040204" pitchFamily="50" charset="-128"/>
                        </a:rPr>
                        <a:t>（別添様式５－１）</a:t>
                      </a:r>
                      <a:r>
                        <a:rPr kumimoji="1" lang="ja-JP" altLang="en-US" sz="1050" dirty="0" smtClean="0">
                          <a:latin typeface="メイリオ" panose="020B0604030504040204" pitchFamily="50" charset="-128"/>
                          <a:ea typeface="メイリオ" panose="020B0604030504040204" pitchFamily="50" charset="-128"/>
                        </a:rPr>
                        <a:t>又は教育訓練施設が発行する受講証明書・修了証明書</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写</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408845440"/>
                  </a:ext>
                </a:extLst>
              </a:tr>
              <a:tr h="408228">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16</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訓練対象者ごとのジョブ・カードの様式３－３－１－１：企業実習・</a:t>
                      </a:r>
                      <a:r>
                        <a:rPr kumimoji="1" lang="en-US" altLang="ja-JP" sz="1050" dirty="0" smtClean="0">
                          <a:latin typeface="メイリオ" panose="020B0604030504040204" pitchFamily="50" charset="-128"/>
                          <a:ea typeface="メイリオ" panose="020B0604030504040204" pitchFamily="50" charset="-128"/>
                        </a:rPr>
                        <a:t>OJT</a:t>
                      </a:r>
                      <a:r>
                        <a:rPr kumimoji="1" lang="ja-JP" altLang="en-US" sz="1050" dirty="0" smtClean="0">
                          <a:latin typeface="メイリオ" panose="020B0604030504040204" pitchFamily="50" charset="-128"/>
                          <a:ea typeface="メイリオ" panose="020B0604030504040204" pitchFamily="50" charset="-128"/>
                        </a:rPr>
                        <a:t>用（写）　</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　</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原本ではなく、写しを提出してください</a:t>
                      </a:r>
                      <a:endParaRPr kumimoji="1" lang="en-US" altLang="ja-JP" sz="1000" dirty="0" smtClean="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402413602"/>
                  </a:ext>
                </a:extLst>
              </a:tr>
              <a:tr h="276396">
                <a:tc>
                  <a:txBody>
                    <a:bodyPr/>
                    <a:lstStyle/>
                    <a:p>
                      <a:pPr algn="ct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100" dirty="0" smtClean="0">
                          <a:latin typeface="メイリオ" panose="020B0604030504040204" pitchFamily="50" charset="-128"/>
                          <a:ea typeface="メイリオ" panose="020B0604030504040204" pitchFamily="50" charset="-128"/>
                        </a:rPr>
                        <a:t>17</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r>
                        <a:rPr kumimoji="1" lang="ja-JP" altLang="ja-JP" sz="1050" kern="1200" dirty="0" smtClean="0">
                          <a:solidFill>
                            <a:schemeClr val="dk1"/>
                          </a:solidFill>
                          <a:effectLst/>
                          <a:latin typeface="メイリオ" panose="020B0604030504040204" pitchFamily="50" charset="-128"/>
                          <a:ea typeface="メイリオ" panose="020B0604030504040204" pitchFamily="50" charset="-128"/>
                          <a:cs typeface="+mn-cs"/>
                        </a:rPr>
                        <a:t>訓練を行う者が不正受給に関与していた場合に連帯債務を負うこと等についての承諾書（様式第５号（別添様式</a:t>
                      </a:r>
                      <a:r>
                        <a:rPr kumimoji="1" lang="ja-JP" altLang="en-US" sz="1050" kern="1200" dirty="0" smtClean="0">
                          <a:solidFill>
                            <a:schemeClr val="dk1"/>
                          </a:solidFill>
                          <a:effectLst/>
                          <a:latin typeface="メイリオ" panose="020B0604030504040204" pitchFamily="50" charset="-128"/>
                          <a:ea typeface="メイリオ" panose="020B0604030504040204" pitchFamily="50" charset="-128"/>
                          <a:cs typeface="+mn-cs"/>
                        </a:rPr>
                        <a:t>７</a:t>
                      </a:r>
                      <a:r>
                        <a:rPr kumimoji="1" lang="ja-JP" altLang="ja-JP" sz="1050" kern="1200" dirty="0" smtClean="0">
                          <a:solidFill>
                            <a:schemeClr val="dk1"/>
                          </a:solidFill>
                          <a:effectLst/>
                          <a:latin typeface="メイリオ" panose="020B0604030504040204" pitchFamily="50" charset="-128"/>
                          <a:ea typeface="メイリオ" panose="020B0604030504040204" pitchFamily="50" charset="-128"/>
                          <a:cs typeface="+mn-cs"/>
                        </a:rPr>
                        <a:t>））</a:t>
                      </a:r>
                      <a:endParaRPr kumimoji="1" lang="ja-JP" altLang="en-US" sz="105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0"/>
                  </a:ext>
                </a:extLst>
              </a:tr>
            </a:tbl>
          </a:graphicData>
        </a:graphic>
      </p:graphicFrame>
      <p:sp>
        <p:nvSpPr>
          <p:cNvPr id="4" name="テキスト ボックス 3"/>
          <p:cNvSpPr txBox="1"/>
          <p:nvPr/>
        </p:nvSpPr>
        <p:spPr>
          <a:xfrm>
            <a:off x="87286" y="74257"/>
            <a:ext cx="6955973" cy="324036"/>
          </a:xfrm>
          <a:prstGeom prst="rect">
            <a:avLst/>
          </a:prstGeom>
          <a:noFill/>
        </p:spPr>
        <p:txBody>
          <a:bodyPr wrap="square" lIns="99555" tIns="49777" rIns="99555" bIns="49777" rtlCol="0">
            <a:noAutofit/>
          </a:bodyPr>
          <a:lstStyle/>
          <a:p>
            <a:pPr marL="342900" indent="-342900">
              <a:lnSpc>
                <a:spcPts val="1500"/>
              </a:lnSpc>
              <a:buFont typeface="+mj-ea"/>
              <a:buAutoNum type="circleNumDbPlain" startAt="2"/>
            </a:pP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実習型</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訓練</a:t>
            </a:r>
            <a:endParaRPr lang="en-US" altLang="ja-JP"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6337" y="8775703"/>
            <a:ext cx="6888284" cy="1116124"/>
          </a:xfrm>
          <a:prstGeom prst="rect">
            <a:avLst/>
          </a:prstGeom>
          <a:noFill/>
        </p:spPr>
        <p:txBody>
          <a:bodyPr wrap="square" lIns="99555" tIns="49777" rIns="99555" bIns="49777" rtlCol="0">
            <a:noAutofit/>
          </a:bodyPr>
          <a:lstStyle/>
          <a:p>
            <a:pPr marL="207450" lvl="1" indent="-171450">
              <a:lnSpc>
                <a:spcPts val="1600"/>
              </a:lnSpc>
              <a:spcBef>
                <a:spcPts val="100"/>
              </a:spcBef>
              <a:buFont typeface="HGPｺﾞｼｯｸM" panose="020B0600000000000000" pitchFamily="50" charset="-128"/>
              <a:buChar char="※"/>
            </a:pPr>
            <a:r>
              <a:rPr lang="ja-JP" altLang="en-US" sz="1000" dirty="0" smtClean="0">
                <a:latin typeface="HGPｺﾞｼｯｸM" panose="020B0600000000000000" pitchFamily="50" charset="-128"/>
                <a:ea typeface="HGPｺﾞｼｯｸM" panose="020B0600000000000000" pitchFamily="50" charset="-128"/>
              </a:rPr>
              <a:t>派遣型活用事業主の場合、以下の点に留意してください。</a:t>
            </a:r>
            <a:endParaRPr lang="en-US" altLang="ja-JP" sz="1000" dirty="0" smtClean="0">
              <a:latin typeface="HGPｺﾞｼｯｸM" panose="020B0600000000000000" pitchFamily="50" charset="-128"/>
              <a:ea typeface="HGPｺﾞｼｯｸM" panose="020B0600000000000000" pitchFamily="50" charset="-128"/>
            </a:endParaRPr>
          </a:p>
          <a:p>
            <a:pPr marL="207450" lvl="1" indent="-171450">
              <a:lnSpc>
                <a:spcPts val="1600"/>
              </a:lnSpc>
              <a:spcBef>
                <a:spcPts val="100"/>
              </a:spcBef>
              <a:buFont typeface="Arial" panose="020B0604020202020204" pitchFamily="34" charset="0"/>
              <a:buChar char="•"/>
            </a:pP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派遣型</a:t>
            </a:r>
            <a:r>
              <a:rPr lang="ja-JP" altLang="en-US" sz="1000" dirty="0">
                <a:latin typeface="HGPｺﾞｼｯｸM" panose="020B0600000000000000" pitchFamily="50" charset="-128"/>
                <a:ea typeface="HGPｺﾞｼｯｸM" panose="020B0600000000000000" pitchFamily="50" charset="-128"/>
                <a:cs typeface="メイリオ" pitchFamily="50" charset="-128"/>
              </a:rPr>
              <a:t>活用事業主の場合は、「支給申請書に添付が必要な書類</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」については派遣元事業主と共同して準備し、派遣先事業主が管轄労働局長に提出してください。</a:t>
            </a:r>
            <a:endParaRPr lang="en-US" altLang="ja-JP" sz="1000" dirty="0">
              <a:latin typeface="HGPｺﾞｼｯｸM" panose="020B0600000000000000" pitchFamily="50" charset="-128"/>
              <a:ea typeface="HGPｺﾞｼｯｸM" panose="020B0600000000000000" pitchFamily="50" charset="-128"/>
              <a:cs typeface="メイリオ" pitchFamily="50" charset="-128"/>
            </a:endParaRPr>
          </a:p>
          <a:p>
            <a:pPr marL="207450" lvl="1" indent="-171450">
              <a:lnSpc>
                <a:spcPts val="1600"/>
              </a:lnSpc>
              <a:spcBef>
                <a:spcPts val="100"/>
              </a:spcBef>
              <a:buFont typeface="Arial" panose="020B0604020202020204" pitchFamily="34" charset="0"/>
              <a:buChar char="•"/>
            </a:pP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派遣元</a:t>
            </a:r>
            <a:r>
              <a:rPr lang="ja-JP" altLang="en-US" sz="1000" dirty="0">
                <a:latin typeface="HGPｺﾞｼｯｸM" panose="020B0600000000000000" pitchFamily="50" charset="-128"/>
                <a:ea typeface="HGPｺﾞｼｯｸM" panose="020B0600000000000000" pitchFamily="50" charset="-128"/>
                <a:cs typeface="メイリオ" pitchFamily="50" charset="-128"/>
              </a:rPr>
              <a:t>事業主が賃金</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助成、または、経費</a:t>
            </a:r>
            <a:r>
              <a:rPr lang="ja-JP" altLang="en-US" sz="1000" dirty="0">
                <a:latin typeface="HGPｺﾞｼｯｸM" panose="020B0600000000000000" pitchFamily="50" charset="-128"/>
                <a:ea typeface="HGPｺﾞｼｯｸM" panose="020B0600000000000000" pitchFamily="50" charset="-128"/>
                <a:cs typeface="メイリオ" pitchFamily="50" charset="-128"/>
              </a:rPr>
              <a:t>助成の支給を希望する場合</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は</a:t>
            </a:r>
            <a:r>
              <a:rPr lang="ja-JP" altLang="en-US" sz="1000" dirty="0">
                <a:latin typeface="HGPｺﾞｼｯｸM" panose="020B0600000000000000" pitchFamily="50" charset="-128"/>
                <a:ea typeface="HGPｺﾞｼｯｸM" panose="020B0600000000000000" pitchFamily="50" charset="-128"/>
                <a:cs typeface="メイリオ"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派遣元</a:t>
            </a:r>
            <a:r>
              <a:rPr lang="ja-JP" altLang="en-US" sz="1000" dirty="0">
                <a:latin typeface="HGPｺﾞｼｯｸM" panose="020B0600000000000000" pitchFamily="50" charset="-128"/>
                <a:ea typeface="HGPｺﾞｼｯｸM" panose="020B0600000000000000" pitchFamily="50" charset="-128"/>
                <a:cs typeface="メイリオ" pitchFamily="50" charset="-128"/>
              </a:rPr>
              <a:t>事業主振込先等</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確認表</a:t>
            </a:r>
            <a:r>
              <a:rPr lang="ja-JP" altLang="en-US" sz="1000" dirty="0">
                <a:latin typeface="HGPｺﾞｼｯｸM" panose="020B0600000000000000" pitchFamily="50" charset="-128"/>
                <a:ea typeface="HGPｺﾞｼｯｸM" panose="020B0600000000000000" pitchFamily="50" charset="-128"/>
                <a:cs typeface="メイリオ"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様式第５号</a:t>
            </a:r>
            <a:r>
              <a:rPr lang="en-US" altLang="ja-JP" sz="1000" dirty="0" smtClean="0">
                <a:latin typeface="HGPｺﾞｼｯｸM" panose="020B0600000000000000" pitchFamily="50" charset="-128"/>
                <a:ea typeface="HGPｺﾞｼｯｸM" panose="020B0600000000000000" pitchFamily="50" charset="-128"/>
                <a:cs typeface="メイリオ"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別添様式８</a:t>
            </a:r>
            <a:r>
              <a:rPr lang="en-US" altLang="ja-JP" sz="1000" dirty="0" smtClean="0">
                <a:latin typeface="HGPｺﾞｼｯｸM" panose="020B0600000000000000" pitchFamily="50" charset="-128"/>
                <a:ea typeface="HGPｺﾞｼｯｸM" panose="020B0600000000000000" pitchFamily="50" charset="-128"/>
                <a:cs typeface="メイリオ" pitchFamily="50" charset="-128"/>
              </a:rPr>
              <a:t>)</a:t>
            </a:r>
            <a:r>
              <a:rPr lang="ja-JP" altLang="en-US" sz="1000" dirty="0">
                <a:latin typeface="HGPｺﾞｼｯｸM" panose="020B0600000000000000" pitchFamily="50" charset="-128"/>
                <a:ea typeface="HGPｺﾞｼｯｸM" panose="020B0600000000000000" pitchFamily="50" charset="-128"/>
                <a:cs typeface="メイリオ"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を提出して</a:t>
            </a:r>
            <a:r>
              <a:rPr lang="ja-JP" altLang="en-US" sz="1000" dirty="0">
                <a:latin typeface="HGPｺﾞｼｯｸM" panose="020B0600000000000000" pitchFamily="50" charset="-128"/>
                <a:ea typeface="HGPｺﾞｼｯｸM" panose="020B0600000000000000" pitchFamily="50" charset="-128"/>
                <a:cs typeface="メイリオ" pitchFamily="50" charset="-128"/>
              </a:rPr>
              <a:t>ください</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a:t>
            </a:r>
            <a:endParaRPr lang="en-US" altLang="ja-JP" sz="1000" dirty="0" smtClean="0">
              <a:latin typeface="HGPｺﾞｼｯｸM" panose="020B0600000000000000" pitchFamily="50" charset="-128"/>
              <a:ea typeface="HGPｺﾞｼｯｸM" panose="020B0600000000000000" pitchFamily="50" charset="-128"/>
              <a:cs typeface="メイリオ" pitchFamily="50" charset="-128"/>
            </a:endParaRPr>
          </a:p>
          <a:p>
            <a:pPr marL="447675" indent="-180975">
              <a:lnSpc>
                <a:spcPts val="1600"/>
              </a:lnSpc>
            </a:pPr>
            <a:endParaRPr lang="ja-JP" altLang="en-US" sz="1250" dirty="0">
              <a:latin typeface="HGPｺﾞｼｯｸM" panose="020B0600000000000000" pitchFamily="50" charset="-128"/>
              <a:ea typeface="HGPｺﾞｼｯｸM" panose="020B0600000000000000" pitchFamily="50" charset="-128"/>
              <a:cs typeface="メイリオ" pitchFamily="50" charset="-128"/>
            </a:endParaRPr>
          </a:p>
        </p:txBody>
      </p:sp>
      <p:sp>
        <p:nvSpPr>
          <p:cNvPr id="6" name="正方形/長方形 5"/>
          <p:cNvSpPr/>
          <p:nvPr/>
        </p:nvSpPr>
        <p:spPr>
          <a:xfrm>
            <a:off x="26489" y="8066555"/>
            <a:ext cx="6275447" cy="153888"/>
          </a:xfrm>
          <a:prstGeom prst="rect">
            <a:avLst/>
          </a:prstGeom>
        </p:spPr>
        <p:txBody>
          <a:bodyPr wrap="square" lIns="100191" tIns="0" rIns="100191" bIns="0">
            <a:spAutoFit/>
          </a:bodyPr>
          <a:lstStyle/>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これらの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書類のほかに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、労働局長</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が書類の提出を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求める場合があります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64097" y="8290324"/>
            <a:ext cx="6802349" cy="415498"/>
          </a:xfrm>
          <a:prstGeom prst="rect">
            <a:avLst/>
          </a:prstGeom>
          <a:solidFill>
            <a:schemeClr val="accent5">
              <a:lumMod val="40000"/>
              <a:lumOff val="60000"/>
            </a:schemeClr>
          </a:solidFill>
          <a:ln w="19050">
            <a:solidFill>
              <a:schemeClr val="accent5"/>
            </a:solidFill>
          </a:ln>
        </p:spPr>
        <p:txBody>
          <a:bodyPr wrap="square">
            <a:spAutoFit/>
          </a:bodyPr>
          <a:lstStyle/>
          <a:p>
            <a:r>
              <a:rPr lang="ja-JP" altLang="en-US" sz="1050" dirty="0" smtClean="0">
                <a:latin typeface="メイリオ" panose="020B0604030504040204" pitchFamily="50" charset="-128"/>
                <a:ea typeface="メイリオ" panose="020B0604030504040204" pitchFamily="50" charset="-128"/>
              </a:rPr>
              <a:t>一般職業訓練、有期実習型訓練とも、</a:t>
            </a:r>
            <a:r>
              <a:rPr lang="ja-JP" altLang="en-US" sz="1050" dirty="0" smtClean="0">
                <a:solidFill>
                  <a:srgbClr val="FF0000"/>
                </a:solidFill>
                <a:latin typeface="メイリオ" panose="020B0604030504040204" pitchFamily="50" charset="-128"/>
                <a:ea typeface="メイリオ" panose="020B0604030504040204" pitchFamily="50" charset="-128"/>
              </a:rPr>
              <a:t>正社員転換の経費助成率を適用する場合</a:t>
            </a:r>
            <a:r>
              <a:rPr lang="ja-JP" altLang="en-US" sz="1050" dirty="0" smtClean="0">
                <a:latin typeface="メイリオ" panose="020B0604030504040204" pitchFamily="50" charset="-128"/>
                <a:ea typeface="メイリオ" panose="020B0604030504040204" pitchFamily="50" charset="-128"/>
              </a:rPr>
              <a:t>には、</a:t>
            </a:r>
            <a:r>
              <a:rPr lang="ja-JP" altLang="en-US" sz="1050" b="1" u="sng" dirty="0" smtClean="0">
                <a:latin typeface="メイリオ" panose="020B0604030504040204" pitchFamily="50" charset="-128"/>
                <a:ea typeface="メイリオ" panose="020B0604030504040204" pitchFamily="50" charset="-128"/>
              </a:rPr>
              <a:t>訓練受講者の転換後の雇用契約書と</a:t>
            </a:r>
            <a:r>
              <a:rPr lang="ja-JP" altLang="en-US" sz="1050" dirty="0" smtClean="0">
                <a:latin typeface="メイリオ" panose="020B0604030504040204" pitchFamily="50" charset="-128"/>
                <a:ea typeface="メイリオ" panose="020B0604030504040204" pitchFamily="50" charset="-128"/>
              </a:rPr>
              <a:t>ともに、訓練受講者の正社員転換日に雇用されている</a:t>
            </a:r>
            <a:r>
              <a:rPr lang="ja-JP" altLang="en-US" sz="1050" b="1" u="sng" dirty="0" smtClean="0">
                <a:latin typeface="メイリオ" panose="020B0604030504040204" pitchFamily="50" charset="-128"/>
                <a:ea typeface="メイリオ" panose="020B0604030504040204" pitchFamily="50" charset="-128"/>
              </a:rPr>
              <a:t>正社員の雇用契約書</a:t>
            </a:r>
            <a:r>
              <a:rPr lang="ja-JP" altLang="en-US" sz="1050" dirty="0" smtClean="0">
                <a:latin typeface="メイリオ" panose="020B0604030504040204" pitchFamily="50" charset="-128"/>
                <a:ea typeface="メイリオ" panose="020B0604030504040204" pitchFamily="50" charset="-128"/>
              </a:rPr>
              <a:t>が必要です。</a:t>
            </a:r>
            <a:endParaRPr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23237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9"/>
          <p:cNvGraphicFramePr>
            <a:graphicFrameLocks noGrp="1"/>
          </p:cNvGraphicFramePr>
          <p:nvPr>
            <p:extLst>
              <p:ext uri="{D42A27DB-BD31-4B8C-83A1-F6EECF244321}">
                <p14:modId xmlns:p14="http://schemas.microsoft.com/office/powerpoint/2010/main" val="2302697098"/>
              </p:ext>
            </p:extLst>
          </p:nvPr>
        </p:nvGraphicFramePr>
        <p:xfrm>
          <a:off x="57524" y="384492"/>
          <a:ext cx="6860527" cy="3189423"/>
        </p:xfrm>
        <a:graphic>
          <a:graphicData uri="http://schemas.openxmlformats.org/drawingml/2006/table">
            <a:tbl>
              <a:tblPr firstRow="1" bandRow="1">
                <a:tableStyleId>{5940675A-B579-460E-94D1-54222C63F5DA}</a:tableStyleId>
              </a:tblPr>
              <a:tblGrid>
                <a:gridCol w="386730">
                  <a:extLst>
                    <a:ext uri="{9D8B030D-6E8A-4147-A177-3AD203B41FA5}">
                      <a16:colId xmlns:a16="http://schemas.microsoft.com/office/drawing/2014/main" val="20000"/>
                    </a:ext>
                  </a:extLst>
                </a:gridCol>
                <a:gridCol w="6473797">
                  <a:extLst>
                    <a:ext uri="{9D8B030D-6E8A-4147-A177-3AD203B41FA5}">
                      <a16:colId xmlns:a16="http://schemas.microsoft.com/office/drawing/2014/main" val="20001"/>
                    </a:ext>
                  </a:extLst>
                </a:gridCol>
              </a:tblGrid>
              <a:tr h="314472">
                <a:tc gridSpan="2">
                  <a:txBody>
                    <a:bodyPr/>
                    <a:lstStyle/>
                    <a:p>
                      <a:pPr marL="0" marR="0" indent="0" algn="l" defTabSz="1001908" rtl="0" eaLnBrk="1" fontAlgn="auto" latinLnBrk="0" hangingPunct="0">
                        <a:lnSpc>
                          <a:spcPct val="1000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生産性要件による割増助成を希望する場合</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166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9999"/>
                    </a:solidFill>
                  </a:tcPr>
                </a:tc>
                <a:tc hMerge="1">
                  <a:txBody>
                    <a:bodyPr/>
                    <a:lstStyle/>
                    <a:p>
                      <a:endParaRPr kumimoji="1" lang="ja-JP" altLang="en-US"/>
                    </a:p>
                  </a:txBody>
                  <a:tcPr/>
                </a:tc>
                <a:extLst>
                  <a:ext uri="{0D108BD9-81ED-4DB2-BD59-A6C34878D82A}">
                    <a16:rowId xmlns:a16="http://schemas.microsoft.com/office/drawing/2014/main" val="10000"/>
                  </a:ext>
                </a:extLst>
              </a:tr>
              <a:tr h="333281">
                <a:tc rowSpan="6">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様式</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1665"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支給要件確認申立書（共通要領様式第１号）</a:t>
                      </a:r>
                      <a:endPar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1665" marB="0"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333281">
                <a:tc vMerge="1">
                  <a:txBody>
                    <a:bodyPr/>
                    <a:lstStyle/>
                    <a:p>
                      <a:endParaRPr kumimoji="1" lang="ja-JP" altLang="en-US"/>
                    </a:p>
                  </a:txBody>
                  <a:tcPr/>
                </a:tc>
                <a:tc>
                  <a:txBody>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□生産性要件算定シート（共通要領様式第２号）</a:t>
                      </a:r>
                    </a:p>
                  </a:txBody>
                  <a:tcPr marL="96012" marR="96012" marT="51665" marB="0"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2203934"/>
                  </a:ext>
                </a:extLst>
              </a:tr>
              <a:tr h="323040">
                <a:tc vMerge="1">
                  <a:txBody>
                    <a:bodyPr/>
                    <a:lstStyle/>
                    <a:p>
                      <a:endParaRPr kumimoji="1" lang="ja-JP" altLang="en-US"/>
                    </a:p>
                  </a:txBody>
                  <a:tcPr/>
                </a:tc>
                <a:tc>
                  <a:txBody>
                    <a:bodyPr/>
                    <a:lstStyle/>
                    <a:p>
                      <a:pPr marL="0" marR="0" indent="0" algn="l" defTabSz="1001908"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　支給申請書（様式</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５号）</a:t>
                      </a:r>
                    </a:p>
                  </a:txBody>
                  <a:tcPr marL="96012" marR="96012" marT="51665" marB="0" anchor="ctr">
                    <a:lnL w="12700"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360040">
                <a:tc vMerge="1">
                  <a:txBody>
                    <a:bodyPr/>
                    <a:lstStyle/>
                    <a:p>
                      <a:endParaRPr kumimoji="1" lang="ja-JP" altLang="en-US"/>
                    </a:p>
                  </a:txBody>
                  <a:tcPr/>
                </a:tc>
                <a:tc>
                  <a:txBody>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□特別育成訓練コース内訳</a:t>
                      </a:r>
                      <a:r>
                        <a:rPr kumimoji="1"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（様式</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５号</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（別添様式１）</a:t>
                      </a:r>
                      <a:r>
                        <a:rPr kumimoji="1"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marL="96012" marR="96012" marT="51665" marB="0"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19582665"/>
                  </a:ext>
                </a:extLst>
              </a:tr>
              <a:tr h="333281">
                <a:tc v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166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□賃金助成及び実施助成内訳（様式第５号（別添様式２））</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1665" marB="0"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333281">
                <a:tc v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1665"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□経費助成の内訳（様式第５号（別添様式３－１）又は様式第５号（別添様式３－２））</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1665" marB="0"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2935835"/>
                  </a:ext>
                </a:extLst>
              </a:tr>
              <a:tr h="333281">
                <a:tc rowSpan="2">
                  <a:txBody>
                    <a:bodyP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添付書類</a:t>
                      </a:r>
                    </a:p>
                  </a:txBody>
                  <a:tcPr marL="96012" marR="96012" marT="51665" marB="0" vert="eaVert"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001908"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□割増助成の元となった訓練にかかる支給決定通知書の写し</a:t>
                      </a:r>
                    </a:p>
                  </a:txBody>
                  <a:tcPr marL="96012" marR="96012" marT="51665" marB="0" anchor="ct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5"/>
                  </a:ext>
                </a:extLst>
              </a:tr>
              <a:tr h="525466">
                <a:tc vMerge="1">
                  <a:txBody>
                    <a:bodyPr/>
                    <a:lstStyle/>
                    <a:p>
                      <a:endParaRPr kumimoji="1" lang="ja-JP" altLang="en-US"/>
                    </a:p>
                  </a:txBody>
                  <a:tcPr/>
                </a:tc>
                <a:tc>
                  <a:txBody>
                    <a:bodyPr/>
                    <a:lstStyle/>
                    <a:p>
                      <a:pPr marL="0" marR="0" indent="0" algn="l" defTabSz="1001908" rtl="0" eaLnBrk="1" fontAlgn="auto" latinLnBrk="0" hangingPunct="1">
                        <a:lnSpc>
                          <a:spcPct val="100000"/>
                        </a:lnSpc>
                        <a:spcBef>
                          <a:spcPts val="60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□生産性要件算定シートの根拠となる証拠書類</a:t>
                      </a:r>
                    </a:p>
                    <a:p>
                      <a:pPr marL="0" marR="0" indent="0" algn="l" defTabSz="1001908"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（損益計算書、総勘定元帳など）</a:t>
                      </a:r>
                    </a:p>
                  </a:txBody>
                  <a:tcPr marL="96012" marR="96012" marT="51665" marB="0" anchor="ct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7176185"/>
                  </a:ext>
                </a:extLst>
              </a:tr>
            </a:tbl>
          </a:graphicData>
        </a:graphic>
      </p:graphicFrame>
      <p:sp>
        <p:nvSpPr>
          <p:cNvPr id="2" name="スライド番号プレースホルダー 1"/>
          <p:cNvSpPr>
            <a:spLocks noGrp="1"/>
          </p:cNvSpPr>
          <p:nvPr>
            <p:ph type="sldNum" sz="quarter" idx="12"/>
          </p:nvPr>
        </p:nvSpPr>
        <p:spPr>
          <a:xfrm>
            <a:off x="5436654" y="9811035"/>
            <a:ext cx="1680210" cy="550138"/>
          </a:xfrm>
        </p:spPr>
        <p:txBody>
          <a:bodyPr/>
          <a:lstStyle/>
          <a:p>
            <a:fld id="{5257D7FA-C634-4D74-AC8F-65C7EB806FB4}" type="slidenum">
              <a:rPr kumimoji="1" lang="ja-JP" altLang="en-US" sz="1600" smtClean="0">
                <a:solidFill>
                  <a:schemeClr val="tx1"/>
                </a:solidFill>
              </a:rPr>
              <a:pPr/>
              <a:t>27</a:t>
            </a:fld>
            <a:endParaRPr kumimoji="1" lang="ja-JP" altLang="en-US" sz="1600" dirty="0">
              <a:solidFill>
                <a:schemeClr val="tx1"/>
              </a:solidFill>
            </a:endParaRPr>
          </a:p>
        </p:txBody>
      </p:sp>
      <p:sp>
        <p:nvSpPr>
          <p:cNvPr id="28" name="正方形/長方形 27"/>
          <p:cNvSpPr/>
          <p:nvPr/>
        </p:nvSpPr>
        <p:spPr>
          <a:xfrm>
            <a:off x="54882" y="3613189"/>
            <a:ext cx="6825412" cy="153888"/>
          </a:xfrm>
          <a:prstGeom prst="rect">
            <a:avLst/>
          </a:prstGeom>
        </p:spPr>
        <p:txBody>
          <a:bodyPr wrap="square" lIns="100191" tIns="0" rIns="100191" bIns="0">
            <a:spAutoFit/>
          </a:bodyPr>
          <a:lstStyle/>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これらの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書類のほかに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、労働局長</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が書類の提出を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求める場合が</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5112619" y="6807735"/>
            <a:ext cx="1898236" cy="795184"/>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100191" tIns="118336" rIns="100191" bIns="50095" rtlCol="0" anchor="ctr">
            <a:noAutofit/>
          </a:bodyPr>
          <a:lstStyle/>
          <a:p>
            <a:pPr algn="ctr"/>
            <a:endParaRPr kumimoji="1" lang="ja-JP" altLang="en-US" sz="1000" dirty="0" smtClean="0">
              <a:solidFill>
                <a:schemeClr val="tx1"/>
              </a:solidFill>
              <a:latin typeface="メイリオ" pitchFamily="50" charset="-128"/>
              <a:ea typeface="メイリオ" pitchFamily="50" charset="-128"/>
            </a:endParaRPr>
          </a:p>
        </p:txBody>
      </p:sp>
      <p:sp>
        <p:nvSpPr>
          <p:cNvPr id="32" name="テキスト ボックス 31"/>
          <p:cNvSpPr txBox="1"/>
          <p:nvPr/>
        </p:nvSpPr>
        <p:spPr>
          <a:xfrm>
            <a:off x="5050680" y="1472957"/>
            <a:ext cx="1640786" cy="738664"/>
          </a:xfrm>
          <a:prstGeom prst="rect">
            <a:avLst/>
          </a:prstGeom>
          <a:solidFill>
            <a:schemeClr val="bg1"/>
          </a:solidFill>
          <a:ln w="57150">
            <a:noFill/>
          </a:ln>
        </p:spPr>
        <p:txBody>
          <a:bodyPr wrap="square" rtlCol="0">
            <a:spAutoFit/>
          </a:bodyPr>
          <a:lstStyle/>
          <a:p>
            <a:r>
              <a:rPr kumimoji="1"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通常分の助成を受けた訓練に係る訓練実施計画届を提出した時点の様式をお使いください。</a:t>
            </a:r>
          </a:p>
        </p:txBody>
      </p:sp>
      <p:sp>
        <p:nvSpPr>
          <p:cNvPr id="33" name="大かっこ 32"/>
          <p:cNvSpPr/>
          <p:nvPr/>
        </p:nvSpPr>
        <p:spPr>
          <a:xfrm>
            <a:off x="4962319" y="1391676"/>
            <a:ext cx="1675023" cy="838992"/>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4" name="正方形/長方形 33"/>
          <p:cNvSpPr/>
          <p:nvPr/>
        </p:nvSpPr>
        <p:spPr>
          <a:xfrm>
            <a:off x="64417" y="14401"/>
            <a:ext cx="7136483" cy="32449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00191" tIns="108000" rIns="100191" bIns="0" rtlCol="0" anchor="ctr">
            <a:spAutoFit/>
          </a:bodyPr>
          <a:lstStyle/>
          <a:p>
            <a:r>
              <a:rPr lang="ja-JP" altLang="en-US" sz="14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④ 生産性</a:t>
            </a:r>
            <a:r>
              <a:rPr lang="ja-JP" altLang="en-US" sz="14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要件を満たした場合に必要な</a:t>
            </a:r>
            <a:r>
              <a:rPr lang="ja-JP" altLang="en-US" sz="14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書類</a:t>
            </a:r>
            <a:r>
              <a:rPr lang="ja-JP" altLang="en-US" sz="1050"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申請時期にご留意ください。詳細は</a:t>
            </a:r>
            <a:r>
              <a:rPr lang="en-US" altLang="ja-JP" sz="1050" u="sng"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050" u="sng"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８参照</a:t>
            </a:r>
            <a:r>
              <a:rPr lang="ja-JP" altLang="en-US" sz="1050"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p:cNvGrpSpPr/>
          <p:nvPr/>
        </p:nvGrpSpPr>
        <p:grpSpPr>
          <a:xfrm>
            <a:off x="112094" y="3984740"/>
            <a:ext cx="6955973" cy="3291513"/>
            <a:chOff x="149622" y="2505146"/>
            <a:chExt cx="6955973" cy="3291513"/>
          </a:xfrm>
        </p:grpSpPr>
        <p:sp>
          <p:nvSpPr>
            <p:cNvPr id="12" name="メモ 11"/>
            <p:cNvSpPr/>
            <p:nvPr/>
          </p:nvSpPr>
          <p:spPr>
            <a:xfrm>
              <a:off x="173069" y="2505146"/>
              <a:ext cx="2114151" cy="324038"/>
            </a:xfrm>
            <a:prstGeom prst="foldedCorner">
              <a:avLst>
                <a:gd name="adj" fmla="val 0"/>
              </a:avLst>
            </a:prstGeom>
            <a:solidFill>
              <a:schemeClr val="accent4"/>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lang="en-US" altLang="ja-JP" sz="1600" b="1" dirty="0" smtClean="0">
                  <a:solidFill>
                    <a:prstClr val="white"/>
                  </a:solidFill>
                  <a:latin typeface="メイリオ" pitchFamily="50" charset="-128"/>
                  <a:ea typeface="メイリオ" pitchFamily="50" charset="-128"/>
                  <a:cs typeface="メイリオ" pitchFamily="50" charset="-128"/>
                </a:rPr>
                <a:t>10</a:t>
              </a:r>
              <a:r>
                <a:rPr lang="ja-JP" altLang="en-US" sz="1600" b="1" dirty="0" smtClean="0">
                  <a:solidFill>
                    <a:prstClr val="white"/>
                  </a:solidFill>
                  <a:latin typeface="メイリオ" pitchFamily="50" charset="-128"/>
                  <a:ea typeface="メイリオ" pitchFamily="50" charset="-128"/>
                  <a:cs typeface="メイリオ" pitchFamily="50" charset="-128"/>
                </a:rPr>
                <a:t>　支給申請期間</a:t>
              </a:r>
              <a:endParaRPr lang="ja-JP" altLang="en-US" sz="1600" b="1" dirty="0">
                <a:solidFill>
                  <a:prstClr val="white"/>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149622" y="2903559"/>
              <a:ext cx="6955973" cy="2893100"/>
            </a:xfrm>
            <a:prstGeom prst="rect">
              <a:avLst/>
            </a:prstGeom>
          </p:spPr>
          <p:txBody>
            <a:bodyPr wrap="square">
              <a:spAutoFit/>
            </a:bodyPr>
            <a:lstStyle/>
            <a:p>
              <a:pPr marL="285750" indent="-285750" defTabSz="914400">
                <a:spcBef>
                  <a:spcPts val="600"/>
                </a:spcBef>
                <a:buFont typeface="メイリオ" panose="020B0604030504040204"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職業訓練終了日（最後に訓練を行った日）の翌日から起算して</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か月以内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に申請してください。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defTabSz="914400">
                <a:lnSpc>
                  <a:spcPts val="1400"/>
                </a:lnSpc>
                <a:defRPr/>
              </a:pPr>
              <a:r>
                <a:rPr lang="ja-JP" altLang="en-US" sz="1200" dirty="0" smtClean="0">
                  <a:latin typeface="メイリオ" panose="020B0604030504040204" pitchFamily="50" charset="-128"/>
                  <a:ea typeface="メイリオ" panose="020B0604030504040204" pitchFamily="50" charset="-128"/>
                </a:rPr>
                <a:t>　</a:t>
              </a:r>
              <a:r>
                <a:rPr lang="en-US" altLang="ja-JP" sz="1100" dirty="0" smtClean="0">
                  <a:latin typeface="HGPｺﾞｼｯｸM" panose="020B0600000000000000" pitchFamily="50" charset="-128"/>
                  <a:ea typeface="HGPｺﾞｼｯｸM" panose="020B0600000000000000" pitchFamily="50" charset="-128"/>
                </a:rPr>
                <a:t>※ </a:t>
              </a:r>
              <a:r>
                <a:rPr lang="ja-JP" altLang="ja-JP" sz="1100" dirty="0" smtClean="0">
                  <a:latin typeface="HGPｺﾞｼｯｸM" panose="020B0600000000000000" pitchFamily="50" charset="-128"/>
                  <a:ea typeface="HGPｺﾞｼｯｸM" panose="020B0600000000000000" pitchFamily="50" charset="-128"/>
                </a:rPr>
                <a:t>支給</a:t>
              </a:r>
              <a:r>
                <a:rPr lang="ja-JP" altLang="ja-JP" sz="1100" dirty="0">
                  <a:latin typeface="HGPｺﾞｼｯｸM" panose="020B0600000000000000" pitchFamily="50" charset="-128"/>
                  <a:ea typeface="HGPｺﾞｼｯｸM" panose="020B0600000000000000" pitchFamily="50" charset="-128"/>
                </a:rPr>
                <a:t>申請期間の末日が行政機関</a:t>
              </a:r>
              <a:r>
                <a:rPr lang="ja-JP" altLang="ja-JP" sz="1100" dirty="0" smtClean="0">
                  <a:latin typeface="HGPｺﾞｼｯｸM" panose="020B0600000000000000" pitchFamily="50" charset="-128"/>
                  <a:ea typeface="HGPｺﾞｼｯｸM" panose="020B0600000000000000" pitchFamily="50" charset="-128"/>
                </a:rPr>
                <a:t>の</a:t>
              </a:r>
              <a:r>
                <a:rPr lang="ja-JP" altLang="en-US" sz="1100" dirty="0" smtClean="0">
                  <a:latin typeface="HGPｺﾞｼｯｸM" panose="020B0600000000000000" pitchFamily="50" charset="-128"/>
                  <a:ea typeface="HGPｺﾞｼｯｸM" panose="020B0600000000000000" pitchFamily="50" charset="-128"/>
                </a:rPr>
                <a:t>閉庁</a:t>
              </a:r>
              <a:r>
                <a:rPr lang="ja-JP" altLang="ja-JP" sz="1100" dirty="0" smtClean="0">
                  <a:latin typeface="HGPｺﾞｼｯｸM" panose="020B0600000000000000" pitchFamily="50" charset="-128"/>
                  <a:ea typeface="HGPｺﾞｼｯｸM" panose="020B0600000000000000" pitchFamily="50" charset="-128"/>
                </a:rPr>
                <a:t>日</a:t>
              </a:r>
              <a:r>
                <a:rPr lang="ja-JP" altLang="ja-JP" sz="1100" dirty="0">
                  <a:latin typeface="HGPｺﾞｼｯｸM" panose="020B0600000000000000" pitchFamily="50" charset="-128"/>
                  <a:ea typeface="HGPｺﾞｼｯｸM" panose="020B0600000000000000" pitchFamily="50" charset="-128"/>
                </a:rPr>
                <a:t>（土曜日、日曜日、国民の</a:t>
              </a:r>
              <a:r>
                <a:rPr lang="ja-JP" altLang="ja-JP" sz="1100" dirty="0" smtClean="0">
                  <a:latin typeface="HGPｺﾞｼｯｸM" panose="020B0600000000000000" pitchFamily="50" charset="-128"/>
                  <a:ea typeface="HGPｺﾞｼｯｸM" panose="020B0600000000000000" pitchFamily="50" charset="-128"/>
                </a:rPr>
                <a:t>祝日及び</a:t>
              </a:r>
              <a:r>
                <a:rPr lang="en-US" altLang="ja-JP" sz="1100" dirty="0">
                  <a:latin typeface="HGPｺﾞｼｯｸM" panose="020B0600000000000000" pitchFamily="50" charset="-128"/>
                  <a:ea typeface="HGPｺﾞｼｯｸM" panose="020B0600000000000000" pitchFamily="50" charset="-128"/>
                </a:rPr>
                <a:t>12</a:t>
              </a:r>
              <a:r>
                <a:rPr lang="ja-JP" altLang="ja-JP" sz="1100" dirty="0">
                  <a:latin typeface="HGPｺﾞｼｯｸM" panose="020B0600000000000000" pitchFamily="50" charset="-128"/>
                  <a:ea typeface="HGPｺﾞｼｯｸM" panose="020B0600000000000000" pitchFamily="50" charset="-128"/>
                </a:rPr>
                <a:t>月</a:t>
              </a:r>
              <a:r>
                <a:rPr lang="en-US" altLang="ja-JP" sz="1100" dirty="0">
                  <a:latin typeface="HGPｺﾞｼｯｸM" panose="020B0600000000000000" pitchFamily="50" charset="-128"/>
                  <a:ea typeface="HGPｺﾞｼｯｸM" panose="020B0600000000000000" pitchFamily="50" charset="-128"/>
                </a:rPr>
                <a:t>29</a:t>
              </a:r>
              <a:r>
                <a:rPr lang="ja-JP" altLang="ja-JP" sz="1100" dirty="0">
                  <a:latin typeface="HGPｺﾞｼｯｸM" panose="020B0600000000000000" pitchFamily="50" charset="-128"/>
                  <a:ea typeface="HGPｺﾞｼｯｸM" panose="020B0600000000000000" pitchFamily="50" charset="-128"/>
                </a:rPr>
                <a:t>日から翌年</a:t>
              </a:r>
              <a:r>
                <a:rPr lang="en-US" altLang="ja-JP" sz="1100" dirty="0">
                  <a:latin typeface="HGPｺﾞｼｯｸM" panose="020B0600000000000000" pitchFamily="50" charset="-128"/>
                  <a:ea typeface="HGPｺﾞｼｯｸM" panose="020B0600000000000000" pitchFamily="50" charset="-128"/>
                </a:rPr>
                <a:t>1</a:t>
              </a:r>
              <a:r>
                <a:rPr lang="ja-JP" altLang="ja-JP" sz="1100" dirty="0">
                  <a:latin typeface="HGPｺﾞｼｯｸM" panose="020B0600000000000000" pitchFamily="50" charset="-128"/>
                  <a:ea typeface="HGPｺﾞｼｯｸM" panose="020B0600000000000000" pitchFamily="50" charset="-128"/>
                </a:rPr>
                <a:t>月</a:t>
              </a:r>
              <a:r>
                <a:rPr lang="en-US" altLang="ja-JP" sz="1100" dirty="0">
                  <a:latin typeface="HGPｺﾞｼｯｸM" panose="020B0600000000000000" pitchFamily="50" charset="-128"/>
                  <a:ea typeface="HGPｺﾞｼｯｸM" panose="020B0600000000000000" pitchFamily="50" charset="-128"/>
                </a:rPr>
                <a:t>3</a:t>
              </a:r>
              <a:r>
                <a:rPr lang="ja-JP" altLang="ja-JP" sz="1100" dirty="0">
                  <a:latin typeface="HGPｺﾞｼｯｸM" panose="020B0600000000000000" pitchFamily="50" charset="-128"/>
                  <a:ea typeface="HGPｺﾞｼｯｸM" panose="020B0600000000000000" pitchFamily="50" charset="-128"/>
                </a:rPr>
                <a:t>日までの日）に当たる場合には</a:t>
              </a:r>
              <a:r>
                <a:rPr lang="ja-JP"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その</a:t>
              </a:r>
              <a:r>
                <a:rPr lang="ja-JP" altLang="ja-JP" sz="1100" dirty="0" smtClean="0">
                  <a:latin typeface="HGPｺﾞｼｯｸM" panose="020B0600000000000000" pitchFamily="50" charset="-128"/>
                  <a:ea typeface="HGPｺﾞｼｯｸM" panose="020B0600000000000000" pitchFamily="50" charset="-128"/>
                </a:rPr>
                <a:t>翌</a:t>
              </a:r>
              <a:r>
                <a:rPr lang="ja-JP" altLang="en-US" sz="1100" dirty="0" smtClean="0">
                  <a:latin typeface="HGPｺﾞｼｯｸM" panose="020B0600000000000000" pitchFamily="50" charset="-128"/>
                  <a:ea typeface="HGPｺﾞｼｯｸM" panose="020B0600000000000000" pitchFamily="50" charset="-128"/>
                </a:rPr>
                <a:t>開庁</a:t>
              </a:r>
              <a:r>
                <a:rPr lang="ja-JP" altLang="ja-JP" sz="1100" dirty="0" smtClean="0">
                  <a:latin typeface="HGPｺﾞｼｯｸM" panose="020B0600000000000000" pitchFamily="50" charset="-128"/>
                  <a:ea typeface="HGPｺﾞｼｯｸM" panose="020B0600000000000000" pitchFamily="50" charset="-128"/>
                </a:rPr>
                <a:t>日</a:t>
              </a:r>
              <a:r>
                <a:rPr lang="ja-JP" altLang="ja-JP" sz="1100" dirty="0">
                  <a:latin typeface="HGPｺﾞｼｯｸM" panose="020B0600000000000000" pitchFamily="50" charset="-128"/>
                  <a:ea typeface="HGPｺﾞｼｯｸM" panose="020B0600000000000000" pitchFamily="50" charset="-128"/>
                </a:rPr>
                <a:t>を支給申請期間の</a:t>
              </a:r>
              <a:r>
                <a:rPr lang="ja-JP" altLang="ja-JP" sz="1100" dirty="0" smtClean="0">
                  <a:latin typeface="HGPｺﾞｼｯｸM" panose="020B0600000000000000" pitchFamily="50" charset="-128"/>
                  <a:ea typeface="HGPｺﾞｼｯｸM" panose="020B0600000000000000" pitchFamily="50" charset="-128"/>
                </a:rPr>
                <a:t>末日</a:t>
              </a:r>
              <a:r>
                <a:rPr lang="ja-JP" altLang="en-US" sz="1100" dirty="0" smtClean="0">
                  <a:latin typeface="HGPｺﾞｼｯｸM" panose="020B0600000000000000" pitchFamily="50" charset="-128"/>
                  <a:ea typeface="HGPｺﾞｼｯｸM" panose="020B0600000000000000" pitchFamily="50" charset="-128"/>
                </a:rPr>
                <a:t>とみなします</a:t>
              </a:r>
              <a:r>
                <a:rPr lang="ja-JP" altLang="ja-JP" sz="1100" dirty="0" smtClean="0">
                  <a:latin typeface="HGPｺﾞｼｯｸM" panose="020B0600000000000000" pitchFamily="50" charset="-128"/>
                  <a:ea typeface="HGPｺﾞｼｯｸM" panose="020B0600000000000000" pitchFamily="50" charset="-128"/>
                </a:rPr>
                <a:t>。</a:t>
              </a:r>
              <a:endParaRPr lang="en-US" altLang="ja-JP" sz="1100" dirty="0" smtClean="0">
                <a:latin typeface="HGPｺﾞｼｯｸM" panose="020B0600000000000000" pitchFamily="50" charset="-128"/>
                <a:ea typeface="HGPｺﾞｼｯｸM" panose="020B0600000000000000" pitchFamily="50" charset="-128"/>
              </a:endParaRPr>
            </a:p>
            <a:p>
              <a:pPr marL="266700" indent="-266700" defTabSz="914400">
                <a:lnSpc>
                  <a:spcPts val="1400"/>
                </a:lnSpc>
                <a:defRPr/>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ラーニングによる訓練等の場合は、訓練等の実施期間内に実際に受講が修了した日（複数の支給対象労働者がいる場合は、すべての支給対象労働者の受講が実際に修了した日）の翌日から</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申請ができます</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a:latin typeface="Century" panose="02040604050505020304" pitchFamily="18" charset="0"/>
                  <a:ea typeface="メイリオ" panose="020B0604030504040204" pitchFamily="50" charset="-128"/>
                  <a:cs typeface="メイリオ" panose="020B0604030504040204" pitchFamily="50" charset="-128"/>
                </a:rPr>
                <a:t>通信制により実施される訓練の場合は、計画期間終了日の翌日から２か月以内が申請期間となります。</a:t>
              </a:r>
            </a:p>
            <a:p>
              <a:pPr marL="266700" indent="-266700" defTabSz="914400">
                <a:lnSpc>
                  <a:spcPts val="1400"/>
                </a:lnSpc>
                <a:defRPr/>
              </a:pP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defTabSz="914400">
                <a:lnSpc>
                  <a:spcPts val="1400"/>
                </a:lnSpc>
                <a:defRPr/>
              </a:pPr>
              <a:endParaRPr lang="en-US" altLang="ja-JP" sz="11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marL="285750" indent="-285750" defTabSz="914400">
                <a:spcBef>
                  <a:spcPts val="800"/>
                </a:spcBef>
                <a:buFont typeface="HGPｺﾞｼｯｸM" panose="020B0600000000000000"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支給申請期間を過ぎて支給申請書を提出した場合は、支給されません。</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0000" indent="-171450" defTabSz="914400">
                <a:lnSpc>
                  <a:spcPts val="1400"/>
                </a:lnSpc>
                <a:spcBef>
                  <a:spcPts val="600"/>
                </a:spcBef>
                <a:buFont typeface="HGPｺﾞｼｯｸM" panose="020B0600000000000000" pitchFamily="50" charset="-128"/>
                <a:buChar char="※"/>
                <a:defRPr/>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中長期的キャリア形成訓練で支給単位期間ごとに支給申請を行う場合は、支給単位期間の終了日（詳細は「人材開発支援助成金特別育成訓練コース（一般職業訓練・育児休業中訓練・中長期的キャリア形成訓練）計画届」（様式第１－１号）の裏面をご覧ください。）　</a:t>
              </a:r>
              <a:endParaRPr lang="en-US" altLang="ja-JP" sz="11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grpSp>
      <p:grpSp>
        <p:nvGrpSpPr>
          <p:cNvPr id="14" name="グループ化 13"/>
          <p:cNvGrpSpPr/>
          <p:nvPr/>
        </p:nvGrpSpPr>
        <p:grpSpPr>
          <a:xfrm>
            <a:off x="428394" y="7256225"/>
            <a:ext cx="6208948" cy="975247"/>
            <a:chOff x="253217" y="7811013"/>
            <a:chExt cx="6597302" cy="1173875"/>
          </a:xfrm>
        </p:grpSpPr>
        <p:grpSp>
          <p:nvGrpSpPr>
            <p:cNvPr id="15" name="グループ化 14"/>
            <p:cNvGrpSpPr/>
            <p:nvPr/>
          </p:nvGrpSpPr>
          <p:grpSpPr>
            <a:xfrm>
              <a:off x="253217" y="7811013"/>
              <a:ext cx="6597302" cy="1173875"/>
              <a:chOff x="548680" y="5203786"/>
              <a:chExt cx="5629331" cy="1042141"/>
            </a:xfrm>
          </p:grpSpPr>
          <p:sp>
            <p:nvSpPr>
              <p:cNvPr id="17" name="テキスト ボックス 16"/>
              <p:cNvSpPr txBox="1"/>
              <p:nvPr/>
            </p:nvSpPr>
            <p:spPr>
              <a:xfrm>
                <a:off x="4331147" y="5287983"/>
                <a:ext cx="1152128" cy="469133"/>
              </a:xfrm>
              <a:prstGeom prst="rect">
                <a:avLst/>
              </a:prstGeom>
              <a:noFill/>
              <a:ln>
                <a:solidFill>
                  <a:schemeClr val="accent6">
                    <a:lumMod val="75000"/>
                  </a:schemeClr>
                </a:solidFill>
              </a:ln>
            </p:spPr>
            <p:txBody>
              <a:bodyPr wrap="square" rtlCol="0">
                <a:spAutoFit/>
              </a:bodyPr>
              <a:lstStyle/>
              <a:p>
                <a:pPr algn="ctr">
                  <a:lnSpc>
                    <a:spcPct val="150000"/>
                  </a:lnSpc>
                </a:pPr>
                <a:r>
                  <a:rPr lang="ja-JP" altLang="en-US" sz="1100" dirty="0" smtClean="0">
                    <a:solidFill>
                      <a:prstClr val="black"/>
                    </a:solidFill>
                    <a:latin typeface="メイリオ" pitchFamily="50" charset="-128"/>
                    <a:ea typeface="メイリオ" pitchFamily="50" charset="-128"/>
                  </a:rPr>
                  <a:t>支給申請期間</a:t>
                </a:r>
                <a:endParaRPr lang="en-US" altLang="ja-JP" sz="1100" dirty="0" smtClean="0">
                  <a:solidFill>
                    <a:prstClr val="black"/>
                  </a:solidFill>
                  <a:latin typeface="メイリオ" pitchFamily="50" charset="-128"/>
                  <a:ea typeface="メイリオ" pitchFamily="50" charset="-128"/>
                </a:endParaRPr>
              </a:p>
              <a:p>
                <a:pPr algn="ctr"/>
                <a:r>
                  <a:rPr lang="en-US" altLang="ja-JP" sz="1100" dirty="0">
                    <a:solidFill>
                      <a:prstClr val="black"/>
                    </a:solidFill>
                    <a:latin typeface="メイリオ" pitchFamily="50" charset="-128"/>
                    <a:ea typeface="メイリオ" pitchFamily="50" charset="-128"/>
                  </a:rPr>
                  <a:t>2</a:t>
                </a:r>
                <a:r>
                  <a:rPr lang="ja-JP" altLang="en-US" sz="1100" dirty="0" smtClean="0">
                    <a:solidFill>
                      <a:prstClr val="black"/>
                    </a:solidFill>
                    <a:latin typeface="メイリオ" pitchFamily="50" charset="-128"/>
                    <a:ea typeface="メイリオ" pitchFamily="50" charset="-128"/>
                  </a:rPr>
                  <a:t>か月以内</a:t>
                </a:r>
                <a:endParaRPr lang="ja-JP" altLang="en-US" sz="1100" dirty="0">
                  <a:solidFill>
                    <a:prstClr val="black"/>
                  </a:solidFill>
                  <a:latin typeface="メイリオ" pitchFamily="50" charset="-128"/>
                  <a:ea typeface="メイリオ" pitchFamily="50" charset="-128"/>
                </a:endParaRPr>
              </a:p>
            </p:txBody>
          </p:sp>
          <p:grpSp>
            <p:nvGrpSpPr>
              <p:cNvPr id="18" name="グループ化 29"/>
              <p:cNvGrpSpPr/>
              <p:nvPr/>
            </p:nvGrpSpPr>
            <p:grpSpPr>
              <a:xfrm>
                <a:off x="548680" y="5203786"/>
                <a:ext cx="5629331" cy="1042141"/>
                <a:chOff x="620688" y="5203786"/>
                <a:chExt cx="5629331" cy="1042141"/>
              </a:xfrm>
            </p:grpSpPr>
            <p:cxnSp>
              <p:nvCxnSpPr>
                <p:cNvPr id="19" name="直線コネクタ 18"/>
                <p:cNvCxnSpPr/>
                <p:nvPr/>
              </p:nvCxnSpPr>
              <p:spPr>
                <a:xfrm rot="5400000">
                  <a:off x="1517789" y="5744137"/>
                  <a:ext cx="310262" cy="794"/>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20" name="グループ化 28"/>
                <p:cNvGrpSpPr/>
                <p:nvPr/>
              </p:nvGrpSpPr>
              <p:grpSpPr>
                <a:xfrm>
                  <a:off x="620688" y="5203786"/>
                  <a:ext cx="5629331" cy="1042141"/>
                  <a:chOff x="620688" y="5203786"/>
                  <a:chExt cx="5629331" cy="1042141"/>
                </a:xfrm>
              </p:grpSpPr>
              <p:cxnSp>
                <p:nvCxnSpPr>
                  <p:cNvPr id="21" name="直線矢印コネクタ 20"/>
                  <p:cNvCxnSpPr/>
                  <p:nvPr/>
                </p:nvCxnSpPr>
                <p:spPr>
                  <a:xfrm>
                    <a:off x="620688" y="5940152"/>
                    <a:ext cx="5616624" cy="1477"/>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404084" y="5203786"/>
                    <a:ext cx="875559" cy="210059"/>
                  </a:xfrm>
                  <a:prstGeom prst="rect">
                    <a:avLst/>
                  </a:prstGeom>
                  <a:noFill/>
                </p:spPr>
                <p:txBody>
                  <a:bodyPr wrap="square" rtlCol="0">
                    <a:spAutoFit/>
                  </a:bodyPr>
                  <a:lstStyle/>
                  <a:p>
                    <a:r>
                      <a:rPr lang="ja-JP" altLang="en-US" sz="900" dirty="0" smtClean="0">
                        <a:solidFill>
                          <a:prstClr val="black"/>
                        </a:solidFill>
                        <a:latin typeface="メイリオ" pitchFamily="50" charset="-128"/>
                        <a:ea typeface="メイリオ" pitchFamily="50" charset="-128"/>
                      </a:rPr>
                      <a:t>訓練初日</a:t>
                    </a:r>
                    <a:endParaRPr lang="en-US" altLang="ja-JP" sz="900" dirty="0" smtClean="0">
                      <a:solidFill>
                        <a:prstClr val="black"/>
                      </a:solidFill>
                      <a:latin typeface="メイリオ" pitchFamily="50" charset="-128"/>
                      <a:ea typeface="メイリオ" pitchFamily="50" charset="-128"/>
                    </a:endParaRPr>
                  </a:p>
                </p:txBody>
              </p:sp>
              <p:sp>
                <p:nvSpPr>
                  <p:cNvPr id="23" name="テキスト ボックス 22"/>
                  <p:cNvSpPr txBox="1"/>
                  <p:nvPr/>
                </p:nvSpPr>
                <p:spPr>
                  <a:xfrm>
                    <a:off x="1492405" y="5335783"/>
                    <a:ext cx="432048" cy="252071"/>
                  </a:xfrm>
                  <a:prstGeom prst="rect">
                    <a:avLst/>
                  </a:prstGeom>
                  <a:noFill/>
                </p:spPr>
                <p:txBody>
                  <a:bodyPr wrap="square" rtlCol="0">
                    <a:spAutoFit/>
                  </a:bodyPr>
                  <a:lstStyle/>
                  <a:p>
                    <a:r>
                      <a:rPr lang="en-US" altLang="ja-JP" sz="1200" dirty="0" smtClean="0">
                        <a:solidFill>
                          <a:prstClr val="black"/>
                        </a:solidFill>
                      </a:rPr>
                      <a:t>4/1</a:t>
                    </a:r>
                    <a:endParaRPr lang="ja-JP" altLang="en-US" sz="1200" dirty="0">
                      <a:solidFill>
                        <a:prstClr val="black"/>
                      </a:solidFill>
                    </a:endParaRPr>
                  </a:p>
                </p:txBody>
              </p:sp>
              <p:sp>
                <p:nvSpPr>
                  <p:cNvPr id="24" name="テキスト ボックス 23"/>
                  <p:cNvSpPr txBox="1"/>
                  <p:nvPr/>
                </p:nvSpPr>
                <p:spPr>
                  <a:xfrm>
                    <a:off x="3788246" y="5993856"/>
                    <a:ext cx="579152" cy="252071"/>
                  </a:xfrm>
                  <a:prstGeom prst="rect">
                    <a:avLst/>
                  </a:prstGeom>
                  <a:noFill/>
                </p:spPr>
                <p:txBody>
                  <a:bodyPr wrap="square" rtlCol="0">
                    <a:spAutoFit/>
                  </a:bodyPr>
                  <a:lstStyle/>
                  <a:p>
                    <a:r>
                      <a:rPr lang="en-US" altLang="ja-JP" sz="1200" dirty="0" smtClean="0">
                        <a:solidFill>
                          <a:prstClr val="black"/>
                        </a:solidFill>
                      </a:rPr>
                      <a:t>10/1</a:t>
                    </a:r>
                    <a:endParaRPr lang="ja-JP" altLang="en-US" sz="1200" dirty="0">
                      <a:solidFill>
                        <a:prstClr val="black"/>
                      </a:solidFill>
                    </a:endParaRPr>
                  </a:p>
                </p:txBody>
              </p:sp>
              <p:sp>
                <p:nvSpPr>
                  <p:cNvPr id="25" name="テキスト ボックス 24"/>
                  <p:cNvSpPr txBox="1"/>
                  <p:nvPr/>
                </p:nvSpPr>
                <p:spPr>
                  <a:xfrm>
                    <a:off x="5661248" y="5975054"/>
                    <a:ext cx="588771" cy="252071"/>
                  </a:xfrm>
                  <a:prstGeom prst="rect">
                    <a:avLst/>
                  </a:prstGeom>
                  <a:noFill/>
                </p:spPr>
                <p:txBody>
                  <a:bodyPr wrap="square" rtlCol="0">
                    <a:spAutoFit/>
                  </a:bodyPr>
                  <a:lstStyle/>
                  <a:p>
                    <a:r>
                      <a:rPr lang="en-US" altLang="ja-JP" sz="1200" dirty="0" smtClean="0">
                        <a:solidFill>
                          <a:prstClr val="black"/>
                        </a:solidFill>
                      </a:rPr>
                      <a:t>11/30</a:t>
                    </a:r>
                    <a:endParaRPr lang="ja-JP" altLang="en-US" sz="1200" dirty="0">
                      <a:solidFill>
                        <a:prstClr val="black"/>
                      </a:solidFill>
                    </a:endParaRPr>
                  </a:p>
                </p:txBody>
              </p:sp>
              <p:cxnSp>
                <p:nvCxnSpPr>
                  <p:cNvPr id="26" name="直線矢印コネクタ 25"/>
                  <p:cNvCxnSpPr/>
                  <p:nvPr/>
                </p:nvCxnSpPr>
                <p:spPr>
                  <a:xfrm>
                    <a:off x="4003897" y="5790425"/>
                    <a:ext cx="1950645" cy="5712"/>
                  </a:xfrm>
                  <a:prstGeom prst="straightConnector1">
                    <a:avLst/>
                  </a:prstGeom>
                  <a:ln w="190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5778564" y="5760337"/>
                    <a:ext cx="353780" cy="1822"/>
                  </a:xfrm>
                  <a:prstGeom prst="line">
                    <a:avLst/>
                  </a:prstGeom>
                  <a:ln w="222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5400000">
                    <a:off x="3826096" y="5760338"/>
                    <a:ext cx="353779" cy="1822"/>
                  </a:xfrm>
                  <a:prstGeom prst="line">
                    <a:avLst/>
                  </a:prstGeom>
                  <a:ln w="222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3793330" y="5552968"/>
                    <a:ext cx="8467" cy="390144"/>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1676607" y="5730405"/>
                    <a:ext cx="2120467" cy="214730"/>
                  </a:xfrm>
                  <a:prstGeom prst="rect">
                    <a:avLst/>
                  </a:prstGeom>
                  <a:solidFill>
                    <a:schemeClr val="tx2">
                      <a:lumMod val="20000"/>
                      <a:lumOff val="80000"/>
                    </a:schemeClr>
                  </a:solidFill>
                  <a:ln w="222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Bef>
                        <a:spcPts val="100"/>
                      </a:spcBef>
                    </a:pPr>
                    <a:r>
                      <a:rPr lang="ja-JP" altLang="en-US" sz="1000" dirty="0" smtClean="0">
                        <a:solidFill>
                          <a:prstClr val="black"/>
                        </a:solidFill>
                        <a:latin typeface="メイリオ" pitchFamily="50" charset="-128"/>
                        <a:ea typeface="メイリオ" pitchFamily="50" charset="-128"/>
                      </a:rPr>
                      <a:t>職業訓練実施期間</a:t>
                    </a:r>
                  </a:p>
                </p:txBody>
              </p:sp>
            </p:grpSp>
          </p:grpSp>
        </p:grpSp>
        <p:sp>
          <p:nvSpPr>
            <p:cNvPr id="16" name="正方形/長方形 15"/>
            <p:cNvSpPr/>
            <p:nvPr/>
          </p:nvSpPr>
          <p:spPr>
            <a:xfrm>
              <a:off x="289706" y="7865050"/>
              <a:ext cx="569387" cy="236612"/>
            </a:xfrm>
            <a:prstGeom prst="rect">
              <a:avLst/>
            </a:prstGeom>
          </p:spPr>
          <p:txBody>
            <a:bodyPr wrap="none">
              <a:spAutoFit/>
            </a:bodyPr>
            <a:lstStyle/>
            <a:p>
              <a:r>
                <a:rPr lang="ja-JP" altLang="en-US" sz="900" dirty="0">
                  <a:solidFill>
                    <a:srgbClr val="003399"/>
                  </a:solidFill>
                  <a:latin typeface="メイリオ" pitchFamily="50" charset="-128"/>
                  <a:ea typeface="メイリオ" pitchFamily="50" charset="-128"/>
                </a:rPr>
                <a:t> （例</a:t>
              </a:r>
              <a:r>
                <a:rPr lang="ja-JP" altLang="en-US" sz="900" dirty="0" smtClean="0">
                  <a:solidFill>
                    <a:srgbClr val="003399"/>
                  </a:solidFill>
                  <a:latin typeface="メイリオ" pitchFamily="50" charset="-128"/>
                  <a:ea typeface="メイリオ" pitchFamily="50" charset="-128"/>
                </a:rPr>
                <a:t>）</a:t>
              </a:r>
              <a:endParaRPr lang="en-US" altLang="ja-JP" sz="900" dirty="0" smtClean="0">
                <a:solidFill>
                  <a:srgbClr val="003399"/>
                </a:solidFill>
                <a:latin typeface="メイリオ" pitchFamily="50" charset="-128"/>
                <a:ea typeface="メイリオ" pitchFamily="50" charset="-128"/>
              </a:endParaRPr>
            </a:p>
          </p:txBody>
        </p:sp>
      </p:grpSp>
      <p:sp>
        <p:nvSpPr>
          <p:cNvPr id="37" name="テキスト ボックス 36"/>
          <p:cNvSpPr txBox="1"/>
          <p:nvPr/>
        </p:nvSpPr>
        <p:spPr>
          <a:xfrm>
            <a:off x="3680098" y="7354513"/>
            <a:ext cx="476533" cy="276999"/>
          </a:xfrm>
          <a:prstGeom prst="rect">
            <a:avLst/>
          </a:prstGeom>
          <a:noFill/>
        </p:spPr>
        <p:txBody>
          <a:bodyPr wrap="square" rtlCol="0">
            <a:spAutoFit/>
          </a:bodyPr>
          <a:lstStyle/>
          <a:p>
            <a:r>
              <a:rPr lang="en-US" altLang="ja-JP" sz="1200" dirty="0" smtClean="0">
                <a:solidFill>
                  <a:prstClr val="black"/>
                </a:solidFill>
              </a:rPr>
              <a:t>9/30</a:t>
            </a:r>
            <a:endParaRPr lang="ja-JP" altLang="en-US" sz="1200" dirty="0">
              <a:solidFill>
                <a:prstClr val="black"/>
              </a:solidFill>
            </a:endParaRPr>
          </a:p>
        </p:txBody>
      </p:sp>
      <p:sp>
        <p:nvSpPr>
          <p:cNvPr id="38" name="テキスト ボックス 37"/>
          <p:cNvSpPr txBox="1"/>
          <p:nvPr/>
        </p:nvSpPr>
        <p:spPr>
          <a:xfrm>
            <a:off x="3532868" y="7270708"/>
            <a:ext cx="965710" cy="230832"/>
          </a:xfrm>
          <a:prstGeom prst="rect">
            <a:avLst/>
          </a:prstGeom>
          <a:noFill/>
        </p:spPr>
        <p:txBody>
          <a:bodyPr wrap="square" rtlCol="0">
            <a:spAutoFit/>
          </a:bodyPr>
          <a:lstStyle/>
          <a:p>
            <a:r>
              <a:rPr lang="ja-JP" altLang="en-US" sz="900" dirty="0" smtClean="0">
                <a:solidFill>
                  <a:prstClr val="black"/>
                </a:solidFill>
                <a:latin typeface="メイリオ" pitchFamily="50" charset="-128"/>
                <a:ea typeface="メイリオ" pitchFamily="50" charset="-128"/>
              </a:rPr>
              <a:t>訓練最終日</a:t>
            </a:r>
            <a:endParaRPr lang="en-US" altLang="ja-JP" sz="900" dirty="0" smtClean="0">
              <a:solidFill>
                <a:prstClr val="black"/>
              </a:solidFill>
              <a:latin typeface="メイリオ" pitchFamily="50" charset="-128"/>
              <a:ea typeface="メイリオ" pitchFamily="50" charset="-128"/>
            </a:endParaRPr>
          </a:p>
        </p:txBody>
      </p:sp>
      <p:sp>
        <p:nvSpPr>
          <p:cNvPr id="39" name="正方形/長方形 38"/>
          <p:cNvSpPr/>
          <p:nvPr/>
        </p:nvSpPr>
        <p:spPr>
          <a:xfrm>
            <a:off x="112094" y="8376783"/>
            <a:ext cx="6841548" cy="964367"/>
          </a:xfrm>
          <a:prstGeom prst="rect">
            <a:avLst/>
          </a:prstGeom>
        </p:spPr>
        <p:txBody>
          <a:bodyPr wrap="square">
            <a:spAutoFit/>
          </a:bodyPr>
          <a:lstStyle/>
          <a:p>
            <a:pPr marL="177800" indent="-177800">
              <a:lnSpc>
                <a:spcPts val="1600"/>
              </a:lnSpc>
              <a:spcBef>
                <a:spcPts val="200"/>
              </a:spcBef>
              <a:spcAft>
                <a:spcPts val="200"/>
              </a:spcAft>
            </a:pPr>
            <a:r>
              <a:rPr lang="ja-JP" altLang="en-US" sz="1400" dirty="0">
                <a:latin typeface="メイリオ" panose="020B0604030504040204" pitchFamily="50" charset="-128"/>
                <a:ea typeface="メイリオ" panose="020B0604030504040204" pitchFamily="50" charset="-128"/>
              </a:rPr>
              <a:t>○ 支給申請にあたっては、支給申請期間内に、支給申請書及び添付書類を事業所の所在地を管轄する都道府県</a:t>
            </a:r>
            <a:r>
              <a:rPr lang="ja-JP" altLang="en-US" sz="1400" dirty="0" smtClean="0">
                <a:latin typeface="メイリオ" panose="020B0604030504040204" pitchFamily="50" charset="-128"/>
                <a:ea typeface="メイリオ" panose="020B0604030504040204" pitchFamily="50" charset="-128"/>
              </a:rPr>
              <a:t>労働局に</a:t>
            </a:r>
            <a:r>
              <a:rPr lang="ja-JP" altLang="en-US" sz="1400" dirty="0">
                <a:latin typeface="メイリオ" panose="020B0604030504040204" pitchFamily="50" charset="-128"/>
                <a:ea typeface="メイリオ" panose="020B0604030504040204" pitchFamily="50" charset="-128"/>
              </a:rPr>
              <a:t>提出してください。</a:t>
            </a:r>
            <a:endParaRPr lang="en-US" altLang="ja-JP" sz="1400" dirty="0">
              <a:latin typeface="メイリオ" panose="020B0604030504040204" pitchFamily="50" charset="-128"/>
              <a:ea typeface="メイリオ" panose="020B0604030504040204" pitchFamily="50" charset="-128"/>
            </a:endParaRPr>
          </a:p>
          <a:p>
            <a:pPr marL="177800" indent="-177800">
              <a:lnSpc>
                <a:spcPts val="1600"/>
              </a:lnSpc>
              <a:spcBef>
                <a:spcPts val="200"/>
              </a:spcBef>
              <a:spcAft>
                <a:spcPts val="200"/>
              </a:spcAft>
            </a:pPr>
            <a:r>
              <a:rPr lang="ja-JP" altLang="en-US" sz="1400" dirty="0" smtClean="0">
                <a:latin typeface="メイリオ" panose="020B0604030504040204" pitchFamily="50" charset="-128"/>
                <a:ea typeface="メイリオ" panose="020B0604030504040204" pitchFamily="50" charset="-128"/>
              </a:rPr>
              <a:t>　</a:t>
            </a:r>
            <a:r>
              <a:rPr lang="en-US"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支給申請書の提出については、ハローワークを通じて提出出来る場合があります。詳しくは各都道府県労働局にお問い合わせ下さい（⇒</a:t>
            </a:r>
            <a:r>
              <a:rPr lang="en-US" altLang="ja-JP" sz="1100" dirty="0" smtClean="0">
                <a:latin typeface="HGPｺﾞｼｯｸM" panose="020B0600000000000000" pitchFamily="50" charset="-128"/>
                <a:ea typeface="HGPｺﾞｼｯｸM" panose="020B0600000000000000" pitchFamily="50" charset="-128"/>
              </a:rPr>
              <a:t>P</a:t>
            </a:r>
            <a:r>
              <a:rPr lang="ja-JP" altLang="en-US" sz="1100" dirty="0" smtClean="0">
                <a:latin typeface="HGPｺﾞｼｯｸM" panose="020B0600000000000000" pitchFamily="50" charset="-128"/>
                <a:ea typeface="HGPｺﾞｼｯｸM" panose="020B0600000000000000" pitchFamily="50" charset="-128"/>
              </a:rPr>
              <a:t>３</a:t>
            </a:r>
            <a:r>
              <a:rPr lang="en-US" altLang="ja-JP" sz="1100" dirty="0" smtClean="0">
                <a:latin typeface="HGPｺﾞｼｯｸM" panose="020B0600000000000000" pitchFamily="50" charset="-128"/>
                <a:ea typeface="HGPｺﾞｼｯｸM" panose="020B0600000000000000" pitchFamily="50" charset="-128"/>
              </a:rPr>
              <a:t>3</a:t>
            </a:r>
            <a:r>
              <a:rPr lang="ja-JP" altLang="en-US" sz="1100" dirty="0" smtClean="0">
                <a:latin typeface="HGPｺﾞｼｯｸM" panose="020B0600000000000000" pitchFamily="50" charset="-128"/>
                <a:ea typeface="HGPｺﾞｼｯｸM" panose="020B0600000000000000" pitchFamily="50" charset="-128"/>
              </a:rPr>
              <a:t>に</a:t>
            </a:r>
            <a:r>
              <a:rPr lang="ja-JP" altLang="en-US" sz="1100" dirty="0">
                <a:latin typeface="HGPｺﾞｼｯｸM" panose="020B0600000000000000" pitchFamily="50" charset="-128"/>
                <a:ea typeface="HGPｺﾞｼｯｸM" panose="020B0600000000000000" pitchFamily="50" charset="-128"/>
              </a:rPr>
              <a:t>都道府県</a:t>
            </a:r>
            <a:r>
              <a:rPr lang="ja-JP" altLang="en-US" sz="1100" dirty="0" smtClean="0">
                <a:latin typeface="HGPｺﾞｼｯｸM" panose="020B0600000000000000" pitchFamily="50" charset="-128"/>
                <a:ea typeface="HGPｺﾞｼｯｸM" panose="020B0600000000000000" pitchFamily="50" charset="-128"/>
              </a:rPr>
              <a:t>労働局一覧</a:t>
            </a:r>
            <a:r>
              <a:rPr lang="ja-JP" altLang="en-US" sz="1100" dirty="0">
                <a:latin typeface="HGPｺﾞｼｯｸM" panose="020B0600000000000000" pitchFamily="50" charset="-128"/>
                <a:ea typeface="HGPｺﾞｼｯｸM" panose="020B0600000000000000" pitchFamily="50" charset="-128"/>
              </a:rPr>
              <a:t>の記載があります）。</a:t>
            </a:r>
            <a:endParaRPr lang="en-US" altLang="ja-JP" sz="11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182628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512737" y="1229778"/>
            <a:ext cx="5440900" cy="8017278"/>
          </a:xfrm>
          <a:prstGeom prst="rect">
            <a:avLst/>
          </a:prstGeom>
          <a:ln>
            <a:noFill/>
          </a:ln>
        </p:spPr>
      </p:pic>
      <p:sp>
        <p:nvSpPr>
          <p:cNvPr id="22" name="二等辺三角形 21"/>
          <p:cNvSpPr/>
          <p:nvPr/>
        </p:nvSpPr>
        <p:spPr>
          <a:xfrm rot="17707571">
            <a:off x="5116696" y="1288588"/>
            <a:ext cx="248515" cy="566818"/>
          </a:xfrm>
          <a:prstGeom prst="triangle">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二等辺三角形 31"/>
          <p:cNvSpPr/>
          <p:nvPr/>
        </p:nvSpPr>
        <p:spPr>
          <a:xfrm rot="6756990" flipV="1">
            <a:off x="4606287" y="6465249"/>
            <a:ext cx="350508" cy="969516"/>
          </a:xfrm>
          <a:prstGeom prst="triangle">
            <a:avLst>
              <a:gd name="adj" fmla="val 41822"/>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832900" y="6932466"/>
            <a:ext cx="2117270" cy="1186273"/>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複数人の講師・訓練担当者が訓練を行った場合には、そのうち１名を</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欄に記載し、９「⑥実施内容」の「具体的な実施内容」欄には、それぞれの訓練の内容を記入し、文末に各講師･担当者の氏名を記入してください。</a:t>
            </a:r>
          </a:p>
        </p:txBody>
      </p:sp>
      <p:sp>
        <p:nvSpPr>
          <p:cNvPr id="17" name="正方形/長方形 16"/>
          <p:cNvSpPr/>
          <p:nvPr/>
        </p:nvSpPr>
        <p:spPr>
          <a:xfrm>
            <a:off x="392367" y="693393"/>
            <a:ext cx="6303388" cy="468127"/>
          </a:xfrm>
          <a:prstGeom prst="rect">
            <a:avLst/>
          </a:prstGeom>
          <a:solidFill>
            <a:schemeClr val="accent5">
              <a:lumMod val="20000"/>
              <a:lumOff val="80000"/>
            </a:schemeClr>
          </a:solidFill>
          <a:ln w="34925" cmpd="dbl">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この様式には</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OFF-JT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内容を記載してください。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内容は別様式（様式第５号（別添様式４－２）</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実施状況報告書）に記載してください。</a:t>
            </a:r>
          </a:p>
        </p:txBody>
      </p:sp>
      <p:sp>
        <p:nvSpPr>
          <p:cNvPr id="46" name="二等辺三角形 45"/>
          <p:cNvSpPr/>
          <p:nvPr/>
        </p:nvSpPr>
        <p:spPr>
          <a:xfrm rot="14075546">
            <a:off x="5289967" y="3306840"/>
            <a:ext cx="294254" cy="704822"/>
          </a:xfrm>
          <a:prstGeom prst="triangle">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107950" y="413989"/>
            <a:ext cx="6985000" cy="9504000"/>
          </a:xfrm>
          <a:prstGeom prst="rect">
            <a:avLst/>
          </a:prstGeom>
          <a:noFill/>
          <a:ln w="19050">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b="1">
              <a:solidFill>
                <a:schemeClr val="tx1"/>
              </a:solidFill>
            </a:endParaRPr>
          </a:p>
        </p:txBody>
      </p:sp>
      <p:sp>
        <p:nvSpPr>
          <p:cNvPr id="27" name="角丸四角形 26"/>
          <p:cNvSpPr/>
          <p:nvPr/>
        </p:nvSpPr>
        <p:spPr>
          <a:xfrm>
            <a:off x="1221644" y="233971"/>
            <a:ext cx="4395030" cy="360040"/>
          </a:xfrm>
          <a:prstGeom prst="roundRect">
            <a:avLst>
              <a:gd name="adj" fmla="val 50000"/>
            </a:avLst>
          </a:prstGeom>
          <a:gradFill>
            <a:gsLst>
              <a:gs pos="0">
                <a:schemeClr val="accent5">
                  <a:lumMod val="60000"/>
                  <a:lumOff val="40000"/>
                </a:schemeClr>
              </a:gs>
              <a:gs pos="50000">
                <a:schemeClr val="accent5">
                  <a:lumMod val="40000"/>
                  <a:lumOff val="60000"/>
                </a:schemeClr>
              </a:gs>
              <a:gs pos="100000">
                <a:schemeClr val="accent5">
                  <a:lumMod val="20000"/>
                  <a:lumOff val="80000"/>
                </a:schemeClr>
              </a:gs>
            </a:gsLst>
            <a:lin ang="5400000" scaled="0"/>
          </a:gradFill>
          <a:ln w="19050">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Meiryo UI" panose="020B0604030504040204" pitchFamily="50" charset="-128"/>
                <a:ea typeface="Meiryo UI" panose="020B0604030504040204" pitchFamily="50" charset="-128"/>
              </a:rPr>
              <a:t>OFF-JT</a:t>
            </a:r>
            <a:r>
              <a:rPr lang="ja-JP" altLang="en-US" sz="1400" b="1" dirty="0">
                <a:solidFill>
                  <a:schemeClr val="tx1"/>
                </a:solidFill>
                <a:latin typeface="Meiryo UI" panose="020B0604030504040204" pitchFamily="50" charset="-128"/>
                <a:ea typeface="Meiryo UI" panose="020B0604030504040204" pitchFamily="50" charset="-128"/>
              </a:rPr>
              <a:t>実施報告書（訓練日誌）の記入例</a:t>
            </a:r>
          </a:p>
        </p:txBody>
      </p:sp>
      <p:sp>
        <p:nvSpPr>
          <p:cNvPr id="28" name="二等辺三角形 27"/>
          <p:cNvSpPr/>
          <p:nvPr/>
        </p:nvSpPr>
        <p:spPr>
          <a:xfrm rot="13306548">
            <a:off x="4019616" y="5225524"/>
            <a:ext cx="344654" cy="1623477"/>
          </a:xfrm>
          <a:prstGeom prst="triangle">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二等辺三角形 29"/>
          <p:cNvSpPr/>
          <p:nvPr/>
        </p:nvSpPr>
        <p:spPr>
          <a:xfrm rot="9959511">
            <a:off x="450291" y="3573057"/>
            <a:ext cx="275590" cy="1176254"/>
          </a:xfrm>
          <a:prstGeom prst="triangle">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正方形/長方形 5"/>
          <p:cNvSpPr/>
          <p:nvPr/>
        </p:nvSpPr>
        <p:spPr>
          <a:xfrm>
            <a:off x="5625776" y="3186520"/>
            <a:ext cx="1324394" cy="468127"/>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受講者本人が</a:t>
            </a: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直筆で</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署名して</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ください。</a:t>
            </a:r>
          </a:p>
        </p:txBody>
      </p:sp>
      <p:sp>
        <p:nvSpPr>
          <p:cNvPr id="20" name="正方形/長方形 19"/>
          <p:cNvSpPr/>
          <p:nvPr/>
        </p:nvSpPr>
        <p:spPr>
          <a:xfrm>
            <a:off x="5350332" y="8922718"/>
            <a:ext cx="1609010" cy="647664"/>
          </a:xfrm>
          <a:prstGeom prst="rect">
            <a:avLst/>
          </a:prstGeom>
          <a:solidFill>
            <a:schemeClr val="accent5">
              <a:lumMod val="20000"/>
              <a:lumOff val="80000"/>
            </a:schemeClr>
          </a:solidFill>
          <a:ln w="34925" cmpd="dbl">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枠内に記入しきれないときは、適宜枠の幅の拡大等を行って記入してください。</a:t>
            </a:r>
          </a:p>
        </p:txBody>
      </p:sp>
      <p:sp>
        <p:nvSpPr>
          <p:cNvPr id="31" name="二等辺三角形 30"/>
          <p:cNvSpPr/>
          <p:nvPr/>
        </p:nvSpPr>
        <p:spPr>
          <a:xfrm rot="20614320">
            <a:off x="862985" y="7897911"/>
            <a:ext cx="367744" cy="1009672"/>
          </a:xfrm>
          <a:prstGeom prst="triangle">
            <a:avLst>
              <a:gd name="adj" fmla="val 51738"/>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197981" y="8749530"/>
            <a:ext cx="1948156" cy="468127"/>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部外講師による事業内訓練の場合にも、講師名を記載してください。</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二等辺三角形 23"/>
          <p:cNvSpPr/>
          <p:nvPr/>
        </p:nvSpPr>
        <p:spPr>
          <a:xfrm rot="14137157">
            <a:off x="4926474" y="5984507"/>
            <a:ext cx="319722" cy="714829"/>
          </a:xfrm>
          <a:prstGeom prst="triangle">
            <a:avLst>
              <a:gd name="adj" fmla="val 21532"/>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3" name="正方形/長方形 32"/>
          <p:cNvSpPr/>
          <p:nvPr/>
        </p:nvSpPr>
        <p:spPr>
          <a:xfrm>
            <a:off x="3915450" y="4188188"/>
            <a:ext cx="3034721" cy="1365809"/>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９「⑥実施内容」の「科目名」欄には、カリキュラムの科目名を記載してください。「具体的な実施内容」欄には、その日の訓練内容を具体的に記載してください。</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＜悪い例＞</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金型取扱の実技を行った。</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→カリキュラムの科目名を書いただけで具体的な訓練内容がわからない。</a:t>
            </a:r>
          </a:p>
        </p:txBody>
      </p:sp>
      <p:sp>
        <p:nvSpPr>
          <p:cNvPr id="49" name="二等辺三角形 48"/>
          <p:cNvSpPr/>
          <p:nvPr/>
        </p:nvSpPr>
        <p:spPr>
          <a:xfrm rot="19627557">
            <a:off x="3669724" y="7760954"/>
            <a:ext cx="306435" cy="1403071"/>
          </a:xfrm>
          <a:prstGeom prst="triangle">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7" name="二等辺三角形 46"/>
          <p:cNvSpPr/>
          <p:nvPr/>
        </p:nvSpPr>
        <p:spPr>
          <a:xfrm rot="14075546">
            <a:off x="2281141" y="1632263"/>
            <a:ext cx="294254" cy="839550"/>
          </a:xfrm>
          <a:prstGeom prst="triangle">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正方形/長方形 39"/>
          <p:cNvSpPr/>
          <p:nvPr/>
        </p:nvSpPr>
        <p:spPr>
          <a:xfrm>
            <a:off x="197980" y="3231800"/>
            <a:ext cx="1763898" cy="468127"/>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訓練が実施された順に沿って時系列で記載してください。</a:t>
            </a:r>
          </a:p>
        </p:txBody>
      </p:sp>
      <p:sp>
        <p:nvSpPr>
          <p:cNvPr id="42" name="正方形/長方形 41"/>
          <p:cNvSpPr/>
          <p:nvPr/>
        </p:nvSpPr>
        <p:spPr>
          <a:xfrm>
            <a:off x="5186272" y="5706519"/>
            <a:ext cx="1763898" cy="827200"/>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１日に複数の科目を実施した場合、９「⑥実施内容」欄に科目ごとの受講時間数を記載してください。</a:t>
            </a:r>
          </a:p>
        </p:txBody>
      </p:sp>
      <p:sp>
        <p:nvSpPr>
          <p:cNvPr id="43" name="正方形/長方形 42"/>
          <p:cNvSpPr/>
          <p:nvPr/>
        </p:nvSpPr>
        <p:spPr>
          <a:xfrm>
            <a:off x="2388636" y="8508711"/>
            <a:ext cx="2727500" cy="827200"/>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訓練生の欠席・遅刻・早退などにより訓練を実施できなかった場合は、９「⑥実施内容」欄に実施できなかった時間帯及び内容を記載してください。③～⑤は受講した時間数のみ記載してください。</a:t>
            </a:r>
          </a:p>
        </p:txBody>
      </p:sp>
      <p:sp>
        <p:nvSpPr>
          <p:cNvPr id="48" name="二等辺三角形 47"/>
          <p:cNvSpPr/>
          <p:nvPr/>
        </p:nvSpPr>
        <p:spPr>
          <a:xfrm rot="7549068">
            <a:off x="3649179" y="1623866"/>
            <a:ext cx="294254" cy="839550"/>
          </a:xfrm>
          <a:prstGeom prst="triangle">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4" name="正方形/長方形 43"/>
          <p:cNvSpPr/>
          <p:nvPr/>
        </p:nvSpPr>
        <p:spPr>
          <a:xfrm>
            <a:off x="5383732" y="1293329"/>
            <a:ext cx="1566438" cy="827200"/>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ここは２の受講者のすべての</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OFF-JT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報告書を合算した枚数を記載してください。</a:t>
            </a:r>
          </a:p>
        </p:txBody>
      </p:sp>
      <p:sp>
        <p:nvSpPr>
          <p:cNvPr id="45" name="正方形/長方形 44"/>
          <p:cNvSpPr/>
          <p:nvPr/>
        </p:nvSpPr>
        <p:spPr>
          <a:xfrm>
            <a:off x="2061563" y="1293906"/>
            <a:ext cx="2078078" cy="647664"/>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この様式は訓練の実施機関ごとに作成します。５、６の時間数は実施機関ごとの合計数を記載してください。</a:t>
            </a:r>
          </a:p>
        </p:txBody>
      </p:sp>
      <p:sp>
        <p:nvSpPr>
          <p:cNvPr id="29" name="スライド番号プレースホルダー 1"/>
          <p:cNvSpPr>
            <a:spLocks noGrp="1"/>
          </p:cNvSpPr>
          <p:nvPr>
            <p:ph type="sldNum" sz="quarter" idx="12"/>
          </p:nvPr>
        </p:nvSpPr>
        <p:spPr>
          <a:xfrm>
            <a:off x="5436654" y="9811035"/>
            <a:ext cx="1680210" cy="550138"/>
          </a:xfrm>
        </p:spPr>
        <p:txBody>
          <a:bodyPr/>
          <a:lstStyle/>
          <a:p>
            <a:fld id="{5257D7FA-C634-4D74-AC8F-65C7EB806FB4}" type="slidenum">
              <a:rPr kumimoji="1" lang="ja-JP" altLang="en-US" sz="1600" smtClean="0">
                <a:solidFill>
                  <a:schemeClr val="tx1"/>
                </a:solidFill>
              </a:rPr>
              <a:pPr/>
              <a:t>28</a:t>
            </a:fld>
            <a:endParaRPr kumimoji="1" lang="ja-JP" altLang="en-US" sz="1600" dirty="0">
              <a:solidFill>
                <a:schemeClr val="tx1"/>
              </a:solidFill>
            </a:endParaRPr>
          </a:p>
        </p:txBody>
      </p:sp>
      <p:sp>
        <p:nvSpPr>
          <p:cNvPr id="3" name="角丸四角形 2"/>
          <p:cNvSpPr/>
          <p:nvPr/>
        </p:nvSpPr>
        <p:spPr>
          <a:xfrm>
            <a:off x="-4332966" y="401158"/>
            <a:ext cx="3564396" cy="1520723"/>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lIns="99555" tIns="108000" rIns="99555" bIns="0" rtlCol="0" anchor="ctr"/>
          <a:lstStyle/>
          <a:p>
            <a:pPr algn="ctr">
              <a:lnSpc>
                <a:spcPts val="1200"/>
              </a:lnSpc>
            </a:pPr>
            <a:r>
              <a:rPr kumimoji="1" lang="ja-JP" altLang="en-US" sz="1600" b="1" dirty="0" smtClean="0">
                <a:latin typeface="メイリオ" pitchFamily="50" charset="-128"/>
                <a:ea typeface="メイリオ" pitchFamily="50" charset="-128"/>
                <a:cs typeface="メイリオ" pitchFamily="50" charset="-128"/>
              </a:rPr>
              <a:t>様式差し替え！</a:t>
            </a:r>
            <a:endParaRPr kumimoji="1" lang="ja-JP" altLang="en-US" sz="1600" b="1"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0774997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243391" y="1912400"/>
            <a:ext cx="6763284" cy="5144474"/>
          </a:xfrm>
          <a:prstGeom prst="rect">
            <a:avLst/>
          </a:prstGeom>
          <a:ln>
            <a:solidFill>
              <a:schemeClr val="tx1"/>
            </a:solidFill>
          </a:ln>
        </p:spPr>
      </p:pic>
      <p:sp>
        <p:nvSpPr>
          <p:cNvPr id="22" name="二等辺三角形 21"/>
          <p:cNvSpPr/>
          <p:nvPr/>
        </p:nvSpPr>
        <p:spPr>
          <a:xfrm rot="18714354">
            <a:off x="1515008" y="4776293"/>
            <a:ext cx="313355" cy="914105"/>
          </a:xfrm>
          <a:prstGeom prst="triangle">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角丸四角形 25"/>
          <p:cNvSpPr/>
          <p:nvPr/>
        </p:nvSpPr>
        <p:spPr>
          <a:xfrm>
            <a:off x="243390" y="485057"/>
            <a:ext cx="6761948" cy="1321932"/>
          </a:xfrm>
          <a:prstGeom prst="roundRect">
            <a:avLst>
              <a:gd name="adj" fmla="val 1288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08000" rIns="108000" bIns="72000" rtlCol="0" anchor="ctr"/>
          <a:lstStyle/>
          <a:p>
            <a:pPr marL="177800" indent="-177800">
              <a:lnSpc>
                <a:spcPts val="1600"/>
              </a:lnSpc>
            </a:pP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訓練</a:t>
            </a:r>
            <a:r>
              <a:rPr lang="ja-JP" altLang="en-US" sz="1100" dirty="0">
                <a:solidFill>
                  <a:prstClr val="black"/>
                </a:solidFill>
                <a:latin typeface="HG丸ｺﾞｼｯｸM-PRO" panose="020F0600000000000000" pitchFamily="50" charset="-128"/>
                <a:ea typeface="HG丸ｺﾞｼｯｸM-PRO" panose="020F0600000000000000" pitchFamily="50" charset="-128"/>
              </a:rPr>
              <a:t>日誌は、訓練受講者が日々の訓練の振り返りなどに活用することによって、訓練期間中だけでなく、訓練修了後においても訓練効果を高めるために大切なものです。</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177800" indent="-177800">
              <a:lnSpc>
                <a:spcPts val="1600"/>
              </a:lnSpc>
            </a:pPr>
            <a:r>
              <a:rPr lang="ja-JP" altLang="en-US" sz="1100" dirty="0" smtClean="0">
                <a:solidFill>
                  <a:prstClr val="black"/>
                </a:solidFill>
                <a:latin typeface="HG丸ｺﾞｼｯｸM-PRO" panose="020F0600000000000000" pitchFamily="50" charset="-128"/>
                <a:ea typeface="HG丸ｺﾞｼｯｸM-PRO" panose="020F0600000000000000" pitchFamily="50" charset="-128"/>
              </a:rPr>
              <a:t>○　訓練</a:t>
            </a:r>
            <a:r>
              <a:rPr lang="ja-JP" altLang="en-US" sz="1100" dirty="0">
                <a:solidFill>
                  <a:prstClr val="black"/>
                </a:solidFill>
                <a:latin typeface="HG丸ｺﾞｼｯｸM-PRO" panose="020F0600000000000000" pitchFamily="50" charset="-128"/>
                <a:ea typeface="HG丸ｺﾞｼｯｸM-PRO" panose="020F0600000000000000" pitchFamily="50" charset="-128"/>
              </a:rPr>
              <a:t>実施に当たっては、</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訓練受講生は</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その日の訓練の実施内容がわかるように具体的に</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記入してください。また、</a:t>
            </a:r>
            <a:r>
              <a:rPr lang="ja-JP" altLang="en-US" sz="1100" dirty="0" smtClean="0">
                <a:solidFill>
                  <a:srgbClr val="FF0000"/>
                </a:solidFill>
                <a:latin typeface="HG丸ｺﾞｼｯｸM-PRO" panose="020F0600000000000000" pitchFamily="50" charset="-128"/>
                <a:ea typeface="HG丸ｺﾞｼｯｸM-PRO" panose="020F0600000000000000" pitchFamily="50" charset="-128"/>
                <a:cs typeface="メイリオ" pitchFamily="50" charset="-128"/>
              </a:rPr>
              <a:t>訓練生の振り返り欄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については、その</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日の受講内容と習得できた（できなかった）知識・技能等について</a:t>
            </a:r>
            <a:r>
              <a:rPr lang="ja-JP" altLang="en-US" sz="1100" u="sng" dirty="0">
                <a:solidFill>
                  <a:srgbClr val="FF0000"/>
                </a:solidFill>
                <a:latin typeface="HG丸ｺﾞｼｯｸM-PRO" panose="020F0600000000000000" pitchFamily="50" charset="-128"/>
                <a:ea typeface="HG丸ｺﾞｼｯｸM-PRO" panose="020F0600000000000000" pitchFamily="50" charset="-128"/>
                <a:cs typeface="メイリオ" pitchFamily="50" charset="-128"/>
              </a:rPr>
              <a:t>毎日</a:t>
            </a:r>
            <a:r>
              <a:rPr lang="ja-JP" altLang="en-US" sz="1100" u="sng" dirty="0" smtClean="0">
                <a:solidFill>
                  <a:srgbClr val="FF0000"/>
                </a:solidFill>
                <a:latin typeface="HG丸ｺﾞｼｯｸM-PRO" panose="020F0600000000000000" pitchFamily="50" charset="-128"/>
                <a:ea typeface="HG丸ｺﾞｼｯｸM-PRO" panose="020F0600000000000000" pitchFamily="50" charset="-128"/>
                <a:cs typeface="メイリオ" pitchFamily="50" charset="-128"/>
              </a:rPr>
              <a:t>、コピーアンドペースト（同じ記載の繰り返し含む）を使わず、具体的にすべての欄に漏れなく、</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記入してください</a:t>
            </a:r>
            <a:r>
              <a:rPr lang="ja-JP" altLang="en-US" sz="1100" dirty="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a:t>
            </a: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344305" y="5445511"/>
            <a:ext cx="1763898" cy="468127"/>
          </a:xfrm>
          <a:prstGeom prst="rect">
            <a:avLst/>
          </a:prstGeom>
          <a:solidFill>
            <a:schemeClr val="accent5">
              <a:lumMod val="20000"/>
              <a:lumOff val="80000"/>
            </a:schemeClr>
          </a:solidFill>
          <a:ln w="34925" cmpd="dbl">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訓練が実施された順に沿って時系列に記入してください。</a:t>
            </a:r>
          </a:p>
        </p:txBody>
      </p:sp>
      <p:sp>
        <p:nvSpPr>
          <p:cNvPr id="21" name="正方形/長方形 20"/>
          <p:cNvSpPr/>
          <p:nvPr/>
        </p:nvSpPr>
        <p:spPr>
          <a:xfrm>
            <a:off x="131864" y="292247"/>
            <a:ext cx="6985000" cy="7322544"/>
          </a:xfrm>
          <a:prstGeom prst="rect">
            <a:avLst/>
          </a:prstGeom>
          <a:noFill/>
          <a:ln w="19050">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b="1">
              <a:solidFill>
                <a:schemeClr val="tx1"/>
              </a:solidFill>
            </a:endParaRPr>
          </a:p>
        </p:txBody>
      </p:sp>
      <p:sp>
        <p:nvSpPr>
          <p:cNvPr id="28" name="二等辺三角形 27"/>
          <p:cNvSpPr/>
          <p:nvPr/>
        </p:nvSpPr>
        <p:spPr>
          <a:xfrm rot="14120139">
            <a:off x="5621243" y="3352114"/>
            <a:ext cx="283342" cy="888395"/>
          </a:xfrm>
          <a:prstGeom prst="triangle">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正方形/長方形 19"/>
          <p:cNvSpPr/>
          <p:nvPr/>
        </p:nvSpPr>
        <p:spPr>
          <a:xfrm>
            <a:off x="355047" y="6556593"/>
            <a:ext cx="1434107" cy="827200"/>
          </a:xfrm>
          <a:prstGeom prst="rect">
            <a:avLst/>
          </a:prstGeom>
          <a:solidFill>
            <a:schemeClr val="accent5">
              <a:lumMod val="20000"/>
              <a:lumOff val="80000"/>
            </a:schemeClr>
          </a:solidFill>
          <a:ln w="34925" cmpd="dbl">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枠内に記入しきれないときは、適宜枠の幅の拡大等を行って記入してください。</a:t>
            </a:r>
          </a:p>
        </p:txBody>
      </p:sp>
      <p:sp>
        <p:nvSpPr>
          <p:cNvPr id="31" name="二等辺三角形 30"/>
          <p:cNvSpPr/>
          <p:nvPr/>
        </p:nvSpPr>
        <p:spPr>
          <a:xfrm rot="19375056">
            <a:off x="3176841" y="4544431"/>
            <a:ext cx="387491" cy="1543749"/>
          </a:xfrm>
          <a:prstGeom prst="triangle">
            <a:avLst>
              <a:gd name="adj" fmla="val 100000"/>
            </a:avLst>
          </a:prstGeom>
          <a:solidFill>
            <a:srgbClr val="66CCF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4502584" y="5172135"/>
            <a:ext cx="2520663" cy="2263491"/>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６「訓練生</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の振り返り」欄には、具体的な訓練</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訓練を受講して身についたこと・学んだこと等について、受講者本人</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すべての欄に漏れなく</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してください</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（パソコン入力、手書きどちらでも可です）</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＜悪い例</a:t>
            </a:r>
            <a:r>
              <a:rPr lang="ja-JP" altLang="en-US"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昨日と同じ</a:t>
            </a:r>
            <a:endParaRPr lang="en-US" altLang="ja-JP"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加工作業を行った。</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→具体的な訓練内容がわからない。</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難しかった。</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→単なる感想ではなく、具体的にどういった点が難しかったのかを記載してください。</a:t>
            </a:r>
          </a:p>
        </p:txBody>
      </p:sp>
      <p:sp>
        <p:nvSpPr>
          <p:cNvPr id="33" name="角丸四角形 32"/>
          <p:cNvSpPr/>
          <p:nvPr/>
        </p:nvSpPr>
        <p:spPr>
          <a:xfrm>
            <a:off x="1235008" y="52952"/>
            <a:ext cx="4395030" cy="360040"/>
          </a:xfrm>
          <a:prstGeom prst="roundRect">
            <a:avLst>
              <a:gd name="adj" fmla="val 50000"/>
            </a:avLst>
          </a:prstGeom>
          <a:gradFill>
            <a:gsLst>
              <a:gs pos="0">
                <a:schemeClr val="accent5">
                  <a:lumMod val="60000"/>
                  <a:lumOff val="40000"/>
                </a:schemeClr>
              </a:gs>
              <a:gs pos="50000">
                <a:schemeClr val="accent5">
                  <a:lumMod val="40000"/>
                  <a:lumOff val="60000"/>
                </a:schemeClr>
              </a:gs>
              <a:gs pos="100000">
                <a:schemeClr val="accent5">
                  <a:lumMod val="20000"/>
                  <a:lumOff val="80000"/>
                </a:schemeClr>
              </a:gs>
            </a:gsLst>
            <a:lin ang="5400000" scaled="0"/>
          </a:gradFill>
          <a:ln w="19050">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Meiryo UI" panose="020B0604030504040204" pitchFamily="50" charset="-128"/>
                <a:ea typeface="Meiryo UI" panose="020B0604030504040204" pitchFamily="50" charset="-128"/>
              </a:rPr>
              <a:t>OJT</a:t>
            </a:r>
            <a:r>
              <a:rPr lang="ja-JP" altLang="en-US" sz="1400" b="1" dirty="0" smtClean="0">
                <a:solidFill>
                  <a:schemeClr val="tx1"/>
                </a:solidFill>
                <a:latin typeface="Meiryo UI" panose="020B0604030504040204" pitchFamily="50" charset="-128"/>
                <a:ea typeface="Meiryo UI" panose="020B0604030504040204" pitchFamily="50" charset="-128"/>
              </a:rPr>
              <a:t>に</a:t>
            </a:r>
            <a:r>
              <a:rPr lang="ja-JP" altLang="en-US" sz="1400" b="1" dirty="0">
                <a:solidFill>
                  <a:schemeClr val="tx1"/>
                </a:solidFill>
                <a:latin typeface="Meiryo UI" panose="020B0604030504040204" pitchFamily="50" charset="-128"/>
                <a:ea typeface="Meiryo UI" panose="020B0604030504040204" pitchFamily="50" charset="-128"/>
              </a:rPr>
              <a:t>係る訓練日誌（受講者作成用</a:t>
            </a:r>
            <a:r>
              <a:rPr lang="ja-JP" altLang="en-US" sz="1400" b="1" dirty="0" smtClean="0">
                <a:solidFill>
                  <a:schemeClr val="tx1"/>
                </a:solidFill>
                <a:latin typeface="Meiryo UI" panose="020B0604030504040204" pitchFamily="50" charset="-128"/>
                <a:ea typeface="Meiryo UI" panose="020B0604030504040204" pitchFamily="50" charset="-128"/>
              </a:rPr>
              <a:t>）の</a:t>
            </a:r>
            <a:r>
              <a:rPr lang="ja-JP" altLang="en-US" sz="1400" b="1" dirty="0">
                <a:solidFill>
                  <a:schemeClr val="tx1"/>
                </a:solidFill>
                <a:latin typeface="Meiryo UI" panose="020B0604030504040204" pitchFamily="50" charset="-128"/>
                <a:ea typeface="Meiryo UI" panose="020B0604030504040204" pitchFamily="50" charset="-128"/>
              </a:rPr>
              <a:t>記入例</a:t>
            </a:r>
          </a:p>
        </p:txBody>
      </p:sp>
      <p:sp>
        <p:nvSpPr>
          <p:cNvPr id="34" name="正方形/長方形 33"/>
          <p:cNvSpPr/>
          <p:nvPr/>
        </p:nvSpPr>
        <p:spPr>
          <a:xfrm>
            <a:off x="2125349" y="5432026"/>
            <a:ext cx="2304142" cy="1904418"/>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６「実施</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職務又は科目の内容」</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欄には、カリキュラム</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の「職務名</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（科目名</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「職務又は科目の内容」</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記載してください。</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「訓練の具体的内容、具体的な指導内容」</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欄には、その日の訓練内容を具体的に記載してください。</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＜悪い例＞</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打ち抜き加工作業を行った。</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→カリキュラムの職務名（科目名）を書いただけで具体的な訓練内容がわからない。</a:t>
            </a:r>
          </a:p>
        </p:txBody>
      </p:sp>
      <p:sp>
        <p:nvSpPr>
          <p:cNvPr id="42" name="正方形/長方形 41"/>
          <p:cNvSpPr/>
          <p:nvPr/>
        </p:nvSpPr>
        <p:spPr>
          <a:xfrm>
            <a:off x="5719587" y="3320136"/>
            <a:ext cx="1324394" cy="468127"/>
          </a:xfrm>
          <a:prstGeom prst="rect">
            <a:avLst/>
          </a:prstGeom>
          <a:solidFill>
            <a:schemeClr val="accent5">
              <a:lumMod val="20000"/>
              <a:lumOff val="80000"/>
            </a:schemeClr>
          </a:solidFill>
          <a:ln w="28575">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36000" rtlCol="0" anchor="t" anchorCtr="0">
            <a:spAutoFit/>
          </a:bodyPr>
          <a:lstStyle/>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受講者本人</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が記入してください。</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スライド番号プレースホルダー 1"/>
          <p:cNvSpPr>
            <a:spLocks noGrp="1"/>
          </p:cNvSpPr>
          <p:nvPr>
            <p:ph type="sldNum" sz="quarter" idx="12"/>
          </p:nvPr>
        </p:nvSpPr>
        <p:spPr>
          <a:xfrm>
            <a:off x="5435416" y="9718537"/>
            <a:ext cx="1680210" cy="550138"/>
          </a:xfrm>
        </p:spPr>
        <p:txBody>
          <a:bodyPr/>
          <a:lstStyle/>
          <a:p>
            <a:fld id="{5257D7FA-C634-4D74-AC8F-65C7EB806FB4}" type="slidenum">
              <a:rPr kumimoji="1" lang="ja-JP" altLang="en-US" sz="1600" smtClean="0">
                <a:solidFill>
                  <a:schemeClr val="tx1"/>
                </a:solidFill>
              </a:rPr>
              <a:pPr/>
              <a:t>29</a:t>
            </a:fld>
            <a:endParaRPr kumimoji="1" lang="ja-JP" altLang="en-US" sz="1600" dirty="0">
              <a:solidFill>
                <a:schemeClr val="tx1"/>
              </a:solidFill>
            </a:endParaRPr>
          </a:p>
        </p:txBody>
      </p:sp>
      <p:sp>
        <p:nvSpPr>
          <p:cNvPr id="18" name="正方形/長方形 17"/>
          <p:cNvSpPr/>
          <p:nvPr/>
        </p:nvSpPr>
        <p:spPr>
          <a:xfrm>
            <a:off x="58792" y="7757202"/>
            <a:ext cx="7056834" cy="2124591"/>
          </a:xfrm>
          <a:prstGeom prst="rect">
            <a:avLst/>
          </a:prstGeom>
          <a:solidFill>
            <a:schemeClr val="accent1">
              <a:lumMod val="20000"/>
              <a:lumOff val="80000"/>
              <a:alpha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100191" tIns="118336" rIns="100191" bIns="50095" rtlCol="0" anchor="ctr">
            <a:noAutofit/>
          </a:bodyPr>
          <a:lstStyle/>
          <a:p>
            <a:pPr algn="ctr"/>
            <a:endParaRPr kumimoji="1" lang="ja-JP" altLang="en-US" sz="1000" dirty="0" smtClean="0">
              <a:solidFill>
                <a:schemeClr val="tx1"/>
              </a:solidFill>
              <a:latin typeface="メイリオ" pitchFamily="50" charset="-128"/>
              <a:ea typeface="メイリオ" pitchFamily="50" charset="-128"/>
            </a:endParaRPr>
          </a:p>
        </p:txBody>
      </p:sp>
      <p:sp>
        <p:nvSpPr>
          <p:cNvPr id="19" name="正方形/長方形 18"/>
          <p:cNvSpPr/>
          <p:nvPr/>
        </p:nvSpPr>
        <p:spPr>
          <a:xfrm>
            <a:off x="27134" y="7757202"/>
            <a:ext cx="7056834" cy="35527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00191" tIns="108000" rIns="100191" bIns="0" rtlCol="0" anchor="ctr">
            <a:spAutoFit/>
          </a:bodyPr>
          <a:lstStyle/>
          <a:p>
            <a:pPr algn="ctr"/>
            <a:r>
              <a:rPr lang="ja-JP" altLang="en-US" sz="16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雇用関係助成金の申請書類等の郵送受付について</a:t>
            </a:r>
            <a:endParaRPr lang="ja-JP" altLang="en-US" sz="16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124564" y="8096154"/>
            <a:ext cx="6863057" cy="746358"/>
          </a:xfrm>
          <a:prstGeom prst="rect">
            <a:avLst/>
          </a:prstGeom>
        </p:spPr>
        <p:txBody>
          <a:bodyPr wrap="square">
            <a:spAutoFit/>
          </a:bodyPr>
          <a:lstStyle/>
          <a:p>
            <a:pPr lvl="0">
              <a:lnSpc>
                <a:spcPts val="1700"/>
              </a:lnSpc>
            </a:pPr>
            <a:r>
              <a:rPr lang="ja-JP" altLang="en-US" sz="1200" dirty="0" smtClean="0">
                <a:solidFill>
                  <a:prstClr val="black"/>
                </a:solidFill>
                <a:latin typeface="メイリオ" pitchFamily="50" charset="-128"/>
                <a:ea typeface="メイリオ" pitchFamily="50" charset="-128"/>
              </a:rPr>
              <a:t>　申請等をする</a:t>
            </a:r>
            <a:r>
              <a:rPr lang="ja-JP" altLang="en-US" sz="1200" dirty="0">
                <a:solidFill>
                  <a:prstClr val="black"/>
                </a:solidFill>
                <a:latin typeface="メイリオ" pitchFamily="50" charset="-128"/>
                <a:ea typeface="メイリオ" pitchFamily="50" charset="-128"/>
              </a:rPr>
              <a:t>際</a:t>
            </a:r>
            <a:r>
              <a:rPr lang="ja-JP" altLang="en-US" sz="1200" dirty="0" smtClean="0">
                <a:solidFill>
                  <a:prstClr val="black"/>
                </a:solidFill>
                <a:latin typeface="メイリオ" pitchFamily="50" charset="-128"/>
                <a:ea typeface="メイリオ" pitchFamily="50" charset="-128"/>
              </a:rPr>
              <a:t>は原則</a:t>
            </a:r>
            <a:r>
              <a:rPr lang="ja-JP" altLang="en-US" sz="1200" dirty="0">
                <a:solidFill>
                  <a:prstClr val="black"/>
                </a:solidFill>
                <a:latin typeface="メイリオ" pitchFamily="50" charset="-128"/>
                <a:ea typeface="メイリオ" pitchFamily="50" charset="-128"/>
              </a:rPr>
              <a:t>、申請事業主</a:t>
            </a:r>
            <a:r>
              <a:rPr lang="ja-JP" altLang="en-US" sz="1200" dirty="0" smtClean="0">
                <a:solidFill>
                  <a:prstClr val="black"/>
                </a:solidFill>
                <a:latin typeface="メイリオ" pitchFamily="50" charset="-128"/>
                <a:ea typeface="メイリオ" pitchFamily="50" charset="-128"/>
              </a:rPr>
              <a:t>等が</a:t>
            </a:r>
            <a:r>
              <a:rPr lang="ja-JP" altLang="en-US" sz="1200" dirty="0">
                <a:solidFill>
                  <a:prstClr val="black"/>
                </a:solidFill>
                <a:latin typeface="メイリオ" pitchFamily="50" charset="-128"/>
                <a:ea typeface="メイリオ" pitchFamily="50" charset="-128"/>
              </a:rPr>
              <a:t>管轄労働局へ直接提出する必要がありますが</a:t>
            </a:r>
            <a:r>
              <a:rPr lang="ja-JP" altLang="en-US" sz="1200" dirty="0" smtClean="0">
                <a:solidFill>
                  <a:prstClr val="black"/>
                </a:solidFill>
                <a:latin typeface="メイリオ" pitchFamily="50" charset="-128"/>
                <a:ea typeface="メイリオ" pitchFamily="50" charset="-128"/>
              </a:rPr>
              <a:t>、平成</a:t>
            </a:r>
            <a:r>
              <a:rPr lang="en-US" altLang="ja-JP" sz="1200" dirty="0" smtClean="0">
                <a:solidFill>
                  <a:prstClr val="black"/>
                </a:solidFill>
                <a:latin typeface="メイリオ" pitchFamily="50" charset="-128"/>
                <a:ea typeface="メイリオ" pitchFamily="50" charset="-128"/>
              </a:rPr>
              <a:t>30</a:t>
            </a:r>
            <a:r>
              <a:rPr lang="ja-JP" altLang="en-US" sz="1200" dirty="0" smtClean="0">
                <a:solidFill>
                  <a:prstClr val="black"/>
                </a:solidFill>
                <a:latin typeface="メイリオ" pitchFamily="50" charset="-128"/>
                <a:ea typeface="メイリオ" pitchFamily="50" charset="-128"/>
              </a:rPr>
              <a:t>年</a:t>
            </a:r>
            <a:r>
              <a:rPr lang="en-US" altLang="ja-JP" sz="1200" dirty="0" smtClean="0">
                <a:solidFill>
                  <a:prstClr val="black"/>
                </a:solidFill>
                <a:latin typeface="メイリオ" pitchFamily="50" charset="-128"/>
                <a:ea typeface="メイリオ" pitchFamily="50" charset="-128"/>
              </a:rPr>
              <a:t>10</a:t>
            </a:r>
            <a:r>
              <a:rPr lang="ja-JP" altLang="en-US" sz="1200" dirty="0" smtClean="0">
                <a:solidFill>
                  <a:prstClr val="black"/>
                </a:solidFill>
                <a:latin typeface="メイリオ" pitchFamily="50" charset="-128"/>
                <a:ea typeface="メイリオ" pitchFamily="50" charset="-128"/>
              </a:rPr>
              <a:t>月から、本助成金を含む雇用関係助成金では郵送での提出を受付けています。遠隔地などの場合はご活用ください。</a:t>
            </a:r>
            <a:endParaRPr lang="en-US" altLang="ja-JP" sz="1200" dirty="0" smtClean="0">
              <a:solidFill>
                <a:prstClr val="black"/>
              </a:solidFill>
              <a:latin typeface="メイリオ" pitchFamily="50" charset="-128"/>
              <a:ea typeface="メイリオ" pitchFamily="50" charset="-128"/>
            </a:endParaRPr>
          </a:p>
        </p:txBody>
      </p:sp>
      <p:sp>
        <p:nvSpPr>
          <p:cNvPr id="27" name="正方形/長方形 26"/>
          <p:cNvSpPr/>
          <p:nvPr/>
        </p:nvSpPr>
        <p:spPr>
          <a:xfrm>
            <a:off x="131864" y="8753940"/>
            <a:ext cx="6784567" cy="1182375"/>
          </a:xfrm>
          <a:prstGeom prst="rect">
            <a:avLst/>
          </a:prstGeom>
        </p:spPr>
        <p:txBody>
          <a:bodyPr wrap="square">
            <a:spAutoFit/>
          </a:bodyPr>
          <a:lstStyle/>
          <a:p>
            <a:pPr marL="85725" lvl="0" indent="-85725">
              <a:lnSpc>
                <a:spcPts val="1700"/>
              </a:lnSpc>
              <a:spcBef>
                <a:spcPts val="600"/>
              </a:spcBef>
            </a:pPr>
            <a:r>
              <a:rPr lang="en-US" altLang="ja-JP" sz="1000" dirty="0" smtClean="0">
                <a:solidFill>
                  <a:prstClr val="black"/>
                </a:solidFill>
                <a:latin typeface="メイリオ" pitchFamily="50" charset="-128"/>
                <a:ea typeface="メイリオ" pitchFamily="50" charset="-128"/>
              </a:rPr>
              <a:t>※</a:t>
            </a:r>
            <a:r>
              <a:rPr lang="ja-JP" altLang="en-US" sz="1000" b="1" dirty="0" smtClean="0">
                <a:solidFill>
                  <a:prstClr val="black"/>
                </a:solidFill>
                <a:latin typeface="メイリオ" pitchFamily="50" charset="-128"/>
                <a:ea typeface="メイリオ" pitchFamily="50" charset="-128"/>
              </a:rPr>
              <a:t>　</a:t>
            </a:r>
            <a:r>
              <a:rPr lang="ja-JP" altLang="en-US" sz="1000" dirty="0">
                <a:solidFill>
                  <a:prstClr val="black"/>
                </a:solidFill>
                <a:latin typeface="メイリオ" pitchFamily="50" charset="-128"/>
                <a:ea typeface="メイリオ" pitchFamily="50" charset="-128"/>
              </a:rPr>
              <a:t>郵送の場合、</a:t>
            </a:r>
            <a:r>
              <a:rPr lang="ja-JP" altLang="en-US" sz="1000" b="1" u="sng" dirty="0">
                <a:solidFill>
                  <a:prstClr val="black"/>
                </a:solidFill>
                <a:latin typeface="メイリオ" pitchFamily="50" charset="-128"/>
                <a:ea typeface="メイリオ" pitchFamily="50" charset="-128"/>
              </a:rPr>
              <a:t>管轄の都道府県労働局への</a:t>
            </a:r>
            <a:r>
              <a:rPr lang="ja-JP" altLang="en-US" sz="1000" b="1" u="sng" dirty="0">
                <a:solidFill>
                  <a:srgbClr val="FF0000"/>
                </a:solidFill>
                <a:latin typeface="メイリオ" pitchFamily="50" charset="-128"/>
                <a:ea typeface="メイリオ" pitchFamily="50" charset="-128"/>
              </a:rPr>
              <a:t>到達日が受理日</a:t>
            </a:r>
            <a:r>
              <a:rPr lang="ja-JP" altLang="en-US" sz="1000" dirty="0">
                <a:solidFill>
                  <a:prstClr val="black"/>
                </a:solidFill>
                <a:latin typeface="メイリオ" pitchFamily="50" charset="-128"/>
                <a:ea typeface="メイリオ" pitchFamily="50" charset="-128"/>
              </a:rPr>
              <a:t>となります</a:t>
            </a:r>
            <a:r>
              <a:rPr lang="ja-JP" altLang="en-US" sz="1000" dirty="0" smtClean="0">
                <a:solidFill>
                  <a:prstClr val="black"/>
                </a:solidFill>
                <a:latin typeface="メイリオ" pitchFamily="50" charset="-128"/>
                <a:ea typeface="メイリオ" pitchFamily="50" charset="-128"/>
              </a:rPr>
              <a:t>。管轄</a:t>
            </a:r>
            <a:r>
              <a:rPr lang="ja-JP" altLang="en-US" sz="1000" dirty="0">
                <a:solidFill>
                  <a:prstClr val="black"/>
                </a:solidFill>
                <a:latin typeface="メイリオ" pitchFamily="50" charset="-128"/>
                <a:ea typeface="メイリオ" pitchFamily="50" charset="-128"/>
              </a:rPr>
              <a:t>の都道府県労働局への到達日が申請期限を超過した場合、いかなる場合も受理できません</a:t>
            </a:r>
            <a:r>
              <a:rPr lang="ja-JP" altLang="en-US" sz="1000" dirty="0" smtClean="0">
                <a:solidFill>
                  <a:prstClr val="black"/>
                </a:solidFill>
                <a:latin typeface="メイリオ" pitchFamily="50" charset="-128"/>
                <a:ea typeface="メイリオ" pitchFamily="50" charset="-128"/>
              </a:rPr>
              <a:t>。 </a:t>
            </a:r>
            <a:r>
              <a:rPr lang="ja-JP" altLang="en-US" sz="1000" dirty="0">
                <a:solidFill>
                  <a:prstClr val="black"/>
                </a:solidFill>
                <a:latin typeface="メイリオ" pitchFamily="50" charset="-128"/>
                <a:ea typeface="メイリオ" pitchFamily="50" charset="-128"/>
              </a:rPr>
              <a:t>各申請期限に留意し、日程に余裕をもって郵送手続きをお願い</a:t>
            </a:r>
            <a:r>
              <a:rPr lang="ja-JP" altLang="en-US" sz="1000" dirty="0" smtClean="0">
                <a:solidFill>
                  <a:prstClr val="black"/>
                </a:solidFill>
                <a:latin typeface="メイリオ" pitchFamily="50" charset="-128"/>
                <a:ea typeface="メイリオ" pitchFamily="50" charset="-128"/>
              </a:rPr>
              <a:t>します。</a:t>
            </a:r>
            <a:endParaRPr lang="en-US" altLang="ja-JP" sz="1000" dirty="0" smtClean="0">
              <a:solidFill>
                <a:prstClr val="black"/>
              </a:solidFill>
              <a:latin typeface="メイリオ" pitchFamily="50" charset="-128"/>
              <a:ea typeface="メイリオ" pitchFamily="50" charset="-128"/>
            </a:endParaRPr>
          </a:p>
          <a:p>
            <a:pPr marL="85725" lvl="0" indent="-85725">
              <a:lnSpc>
                <a:spcPts val="1700"/>
              </a:lnSpc>
            </a:pPr>
            <a:r>
              <a:rPr lang="en-US" altLang="ja-JP" sz="1000" dirty="0" smtClean="0">
                <a:solidFill>
                  <a:prstClr val="black"/>
                </a:solidFill>
                <a:latin typeface="メイリオ" pitchFamily="50" charset="-128"/>
                <a:ea typeface="メイリオ" pitchFamily="50" charset="-128"/>
              </a:rPr>
              <a:t>※ </a:t>
            </a:r>
            <a:r>
              <a:rPr lang="ja-JP" altLang="en-US" sz="1000" dirty="0" smtClean="0">
                <a:solidFill>
                  <a:prstClr val="black"/>
                </a:solidFill>
                <a:latin typeface="メイリオ" pitchFamily="50" charset="-128"/>
                <a:ea typeface="メイリオ" pitchFamily="50" charset="-128"/>
              </a:rPr>
              <a:t>　郵送先</a:t>
            </a:r>
            <a:r>
              <a:rPr lang="ja-JP" altLang="en-US" sz="1000" dirty="0">
                <a:solidFill>
                  <a:prstClr val="black"/>
                </a:solidFill>
                <a:latin typeface="メイリオ" pitchFamily="50" charset="-128"/>
                <a:ea typeface="メイリオ" pitchFamily="50" charset="-128"/>
              </a:rPr>
              <a:t>は、申請予定の都道府県労働局へお問い合わせください。郵送事故防止のため、簡易書留</a:t>
            </a:r>
            <a:r>
              <a:rPr lang="ja-JP" altLang="en-US" sz="1000" dirty="0" smtClean="0">
                <a:solidFill>
                  <a:prstClr val="black"/>
                </a:solidFill>
                <a:latin typeface="メイリオ" pitchFamily="50" charset="-128"/>
                <a:ea typeface="メイリオ" pitchFamily="50" charset="-128"/>
              </a:rPr>
              <a:t>などの</a:t>
            </a:r>
            <a:r>
              <a:rPr lang="ja-JP" altLang="en-US" sz="1000" b="1" dirty="0" smtClean="0">
                <a:solidFill>
                  <a:prstClr val="black"/>
                </a:solidFill>
                <a:latin typeface="メイリオ" pitchFamily="50" charset="-128"/>
                <a:ea typeface="メイリオ" pitchFamily="50" charset="-128"/>
              </a:rPr>
              <a:t>必ず</a:t>
            </a:r>
            <a:r>
              <a:rPr lang="ja-JP" altLang="en-US" sz="1000" b="1" dirty="0">
                <a:solidFill>
                  <a:prstClr val="black"/>
                </a:solidFill>
                <a:latin typeface="メイリオ" pitchFamily="50" charset="-128"/>
                <a:ea typeface="メイリオ" pitchFamily="50" charset="-128"/>
              </a:rPr>
              <a:t>配達記録が残る方法で郵送してください</a:t>
            </a:r>
            <a:r>
              <a:rPr lang="ja-JP" altLang="en-US" sz="1000" dirty="0">
                <a:solidFill>
                  <a:prstClr val="black"/>
                </a:solidFill>
                <a:latin typeface="メイリオ" pitchFamily="50" charset="-128"/>
                <a:ea typeface="メイリオ" pitchFamily="50" charset="-128"/>
              </a:rPr>
              <a:t>。</a:t>
            </a:r>
            <a:endParaRPr lang="en-US" altLang="ja-JP" sz="1000" dirty="0">
              <a:solidFill>
                <a:prstClr val="black"/>
              </a:solidFill>
              <a:latin typeface="メイリオ" pitchFamily="50" charset="-128"/>
              <a:ea typeface="メイリオ" pitchFamily="50" charset="-128"/>
            </a:endParaRPr>
          </a:p>
        </p:txBody>
      </p:sp>
    </p:spTree>
    <p:extLst>
      <p:ext uri="{BB962C8B-B14F-4D97-AF65-F5344CB8AC3E}">
        <p14:creationId xmlns:p14="http://schemas.microsoft.com/office/powerpoint/2010/main" val="1652681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01006" y="1067630"/>
            <a:ext cx="7007129" cy="3522825"/>
          </a:xfrm>
          <a:prstGeom prst="rect">
            <a:avLst/>
          </a:prstGeom>
          <a:solidFill>
            <a:srgbClr val="FFFFCC"/>
          </a:solidFill>
          <a:ln>
            <a:solidFill>
              <a:schemeClr val="tx1"/>
            </a:solidFill>
            <a:prstDash val="sysDash"/>
          </a:ln>
        </p:spPr>
        <p:txBody>
          <a:bodyPr wrap="square" lIns="72000" tIns="36000" rIns="72000" bIns="36000" rtlCol="0" anchor="ctr">
            <a:noAutofit/>
          </a:bodyPr>
          <a:lstStyle/>
          <a:p>
            <a:pPr marL="265113" indent="-179388" algn="just">
              <a:lnSpc>
                <a:spcPts val="1600"/>
              </a:lnSpc>
              <a:spcBef>
                <a:spcPts val="200"/>
              </a:spcBef>
              <a:spcAft>
                <a:spcPts val="200"/>
              </a:spcAft>
            </a:pPr>
            <a:r>
              <a:rPr lang="ja-JP" altLang="en-US" sz="1050" dirty="0" smtClean="0">
                <a:latin typeface="HGSｺﾞｼｯｸM" panose="020B0600000000000000" pitchFamily="50" charset="-128"/>
                <a:ea typeface="HGSｺﾞｼｯｸM" panose="020B0600000000000000" pitchFamily="50" charset="-128"/>
                <a:cs typeface="メイリオ" panose="020B0604030504040204" pitchFamily="50" charset="-128"/>
              </a:rPr>
              <a:t>① </a:t>
            </a:r>
            <a:r>
              <a:rPr lang="ja-JP" altLang="en-US" sz="1400" b="1" dirty="0" smtClean="0">
                <a:latin typeface="HGPｺﾞｼｯｸM" panose="020B0600000000000000" pitchFamily="50" charset="-128"/>
                <a:ea typeface="HGPｺﾞｼｯｸM" panose="020B0600000000000000" pitchFamily="50" charset="-128"/>
                <a:cs typeface="メイリオ" panose="020B0604030504040204" pitchFamily="50" charset="-128"/>
              </a:rPr>
              <a:t>不正</a:t>
            </a:r>
            <a:r>
              <a:rPr lang="ja-JP" altLang="en-US" sz="1400" b="1" dirty="0">
                <a:latin typeface="HGPｺﾞｼｯｸM" panose="020B0600000000000000" pitchFamily="50" charset="-128"/>
                <a:ea typeface="HGPｺﾞｼｯｸM" panose="020B0600000000000000" pitchFamily="50" charset="-128"/>
                <a:cs typeface="メイリオ" panose="020B0604030504040204" pitchFamily="50" charset="-128"/>
              </a:rPr>
              <a:t>受給</a:t>
            </a: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（偽りその他不正な行為により本来受けることのできない助成金の支給を受け、または受けようとすること）を行ってから５年</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以内</a:t>
            </a: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に支給申請</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を</a:t>
            </a: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した、または、支給申請日以後、支給決定日までに</a:t>
            </a:r>
            <a:r>
              <a:rPr lang="ja-JP" altLang="en-US" sz="1400" b="1" dirty="0" smtClean="0">
                <a:latin typeface="HGPｺﾞｼｯｸM" panose="020B0600000000000000" pitchFamily="50" charset="-128"/>
                <a:ea typeface="HGPｺﾞｼｯｸM" panose="020B0600000000000000" pitchFamily="50" charset="-128"/>
                <a:cs typeface="メイリオ" panose="020B0604030504040204" pitchFamily="50" charset="-128"/>
              </a:rPr>
              <a:t>不正受給をした</a:t>
            </a: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事業主。</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indent="85725">
              <a:lnSpc>
                <a:spcPts val="1600"/>
              </a:lnSpc>
              <a:spcBef>
                <a:spcPts val="200"/>
              </a:spcBef>
              <a:spcAft>
                <a:spcPts val="200"/>
              </a:spcAft>
            </a:pP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② 支給申請した年度の前年度より前</a:t>
            </a: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のいずれかの保険年度</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の労働保険料を納入していない事業主</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indent="85725" algn="just">
              <a:lnSpc>
                <a:spcPts val="1600"/>
              </a:lnSpc>
              <a:spcBef>
                <a:spcPts val="200"/>
              </a:spcBef>
              <a:spcAft>
                <a:spcPts val="200"/>
              </a:spcAft>
            </a:pP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③ 支給申請日の前日から過去１年間に、労働関係法令の違反を行った事業主</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6700" indent="-180975" algn="just">
              <a:lnSpc>
                <a:spcPts val="1600"/>
              </a:lnSpc>
              <a:spcBef>
                <a:spcPts val="200"/>
              </a:spcBef>
            </a:pP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④ 性風俗関連営業、接待を伴う飲食等営業、またはこれらの営業の一部を受託する営業を行う事業主</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indent="85725" algn="just">
              <a:lnSpc>
                <a:spcPts val="1600"/>
              </a:lnSpc>
              <a:spcBef>
                <a:spcPts val="200"/>
              </a:spcBef>
              <a:spcAft>
                <a:spcPts val="200"/>
              </a:spcAft>
            </a:pP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⑤ 暴力団と関わりのある事業主</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9388" algn="just">
              <a:lnSpc>
                <a:spcPts val="1600"/>
              </a:lnSpc>
              <a:spcBef>
                <a:spcPts val="200"/>
              </a:spcBef>
              <a:spcAft>
                <a:spcPts val="200"/>
              </a:spcAft>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⑥ 支給</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申請日及び支給決定日の時点において雇用保険適用事業所でない</a:t>
            </a: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場合</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6700" indent="-180975" algn="just">
              <a:lnSpc>
                <a:spcPts val="1600"/>
              </a:lnSpc>
              <a:spcBef>
                <a:spcPts val="200"/>
              </a:spcBef>
            </a:pP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⑦ 助成金の不正受給が発覚した場合に行われる事業主名等の公表について、同意していない事業主（社会保険労務士、代理人又は訓練を行う者が不正受給に関与していた場合に行われるその名称等の公表及び支給を受けた助成金の返還等に係る連帯債務について、社会保険労務士、代理人又は訓練を行う者が承諾していない場合を含む）</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6700" indent="-180975"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⑧ 支給要件確認申立書の別紙「役員等一覧」（または同内容の記載がある書類）を提出していない事業主</a:t>
            </a:r>
            <a:endParaRPr lang="en-US" altLang="ja-JP" sz="105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marL="266700" indent="-180975"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⑨ 雇用関係助成金支給要領に従うことについて、承諾していない事業主</a:t>
            </a:r>
            <a:endParaRPr lang="en-US" altLang="ja-JP" sz="105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marL="266700" indent="-180975"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⑩ 不正</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受給に関与していたことにより、５年間の不支給措置がとられている社会保険</a:t>
            </a: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労務士又は</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代理人が支給申請を行う場合。また、訓練を行う者が不正受給に関与していたことにより、５年間の不支給措置がとられている</a:t>
            </a: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場合</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11" name="テキスト ボックス 10"/>
          <p:cNvSpPr txBox="1"/>
          <p:nvPr/>
        </p:nvSpPr>
        <p:spPr>
          <a:xfrm>
            <a:off x="91666" y="4853296"/>
            <a:ext cx="7007129" cy="5353783"/>
          </a:xfrm>
          <a:prstGeom prst="rect">
            <a:avLst/>
          </a:prstGeom>
          <a:solidFill>
            <a:srgbClr val="FFFFCC"/>
          </a:solidFill>
          <a:ln>
            <a:solidFill>
              <a:schemeClr val="tx1"/>
            </a:solidFill>
            <a:prstDash val="sysDash"/>
          </a:ln>
        </p:spPr>
        <p:txBody>
          <a:bodyPr wrap="square" lIns="72000" tIns="36000" rIns="72000" bIns="36000" rtlCol="0" anchor="ctr">
            <a:noAutofit/>
          </a:bodyPr>
          <a:lstStyle/>
          <a:p>
            <a:pPr marL="265113" indent="-173038"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① 助成金の支給決定にあたり、事業所の実地調査にご協力いただく場合があります。また、実地調査等において、総勘定元帳等の書類や法令帳簿の確認等を求める場合があります。本実地調査につきましては、予告なく実施する場合がありますが、予告の有無にかかわらず</a:t>
            </a:r>
            <a:r>
              <a:rPr lang="ja-JP" altLang="en-US" sz="1050" u="sng"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調査にご協力いただけない場合、不支給決定となりますのでご注意ください。</a:t>
            </a:r>
            <a:endParaRPr lang="en-US" altLang="ja-JP" sz="1050" u="sng"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3038"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② 原則として、提出された書類により審査を行います。不正受給を防止する観点から、一度提出された書類について、事業主の都合などによる差し替えや訂正を行うことはできませんので、慎重に確認した上で提出するようにしてください。</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3038"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③ 支給</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要件に照らして申請書や添付書類の内容に疑義がある場合や、審査に協力いただけない場合は、助成金を受給できません。たとえば、</a:t>
            </a: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申請書等</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に疑義があり、都道府県労働局長が追加的に書類を求めることや、書類の補正を求めることがありますが、</a:t>
            </a:r>
            <a:r>
              <a:rPr lang="ja-JP" altLang="en-US" sz="1050" b="1" u="sng" dirty="0">
                <a:latin typeface="HGPｺﾞｼｯｸM" panose="020B0600000000000000" pitchFamily="50" charset="-128"/>
                <a:ea typeface="HGPｺﾞｼｯｸM" panose="020B0600000000000000" pitchFamily="50" charset="-128"/>
                <a:cs typeface="メイリオ" panose="020B0604030504040204" pitchFamily="50" charset="-128"/>
              </a:rPr>
              <a:t>都道府県労働局長が指定した期日までに提出がない場合、不支給決定となりますのでご注意ください</a:t>
            </a:r>
            <a:r>
              <a:rPr lang="ja-JP" altLang="en-US" sz="1050" b="1" dirty="0">
                <a:latin typeface="HGPｺﾞｼｯｸM" panose="020B0600000000000000" pitchFamily="50" charset="-128"/>
                <a:ea typeface="HGPｺﾞｼｯｸM" panose="020B0600000000000000" pitchFamily="50" charset="-128"/>
                <a:cs typeface="メイリオ" panose="020B0604030504040204" pitchFamily="50" charset="-128"/>
              </a:rPr>
              <a:t>。</a:t>
            </a:r>
            <a:endParaRPr lang="en-US" altLang="ja-JP" sz="1050" b="1"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9875" indent="-269875" algn="just">
              <a:lnSpc>
                <a:spcPts val="1600"/>
              </a:lnSpc>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　④ </a:t>
            </a:r>
            <a:r>
              <a:rPr lang="ja-JP" altLang="en-US" sz="1050" b="1" u="sng" dirty="0" smtClean="0">
                <a:solidFill>
                  <a:srgbClr val="FF0000"/>
                </a:solidFill>
                <a:latin typeface="HGPｺﾞｼｯｸM" panose="020B0600000000000000" pitchFamily="50" charset="-128"/>
                <a:ea typeface="HGPｺﾞｼｯｸM" panose="020B0600000000000000" pitchFamily="50" charset="-128"/>
              </a:rPr>
              <a:t>不正受給は、刑事告訴の対象となる場合があります</a:t>
            </a:r>
            <a:r>
              <a:rPr lang="ja-JP" altLang="en-US" sz="1050" dirty="0" smtClean="0">
                <a:latin typeface="HGPｺﾞｼｯｸM" panose="020B0600000000000000" pitchFamily="50" charset="-128"/>
                <a:ea typeface="HGPｺﾞｼｯｸM" panose="020B0600000000000000" pitchFamily="50" charset="-128"/>
              </a:rPr>
              <a:t>。偽りその他不正行為により本来受けることのできない助成金の支給　　を受け、または受けようとした場合、助成金は不支給、または支給を取り消します。</a:t>
            </a:r>
            <a:r>
              <a:rPr lang="ja-JP" altLang="en-US" sz="1050" b="1" dirty="0" smtClean="0">
                <a:latin typeface="HGPｺﾞｼｯｸM" panose="020B0600000000000000" pitchFamily="50" charset="-128"/>
                <a:ea typeface="HGPｺﾞｼｯｸM" panose="020B0600000000000000" pitchFamily="50" charset="-128"/>
              </a:rPr>
              <a:t>すでに支給している場合は、助成金の全部、または一部の返還が必要です（年３％の延滞金及び　返還額の</a:t>
            </a:r>
            <a:r>
              <a:rPr lang="en-US" altLang="ja-JP" sz="1050" b="1" dirty="0" smtClean="0">
                <a:latin typeface="HGPｺﾞｼｯｸM" panose="020B0600000000000000" pitchFamily="50" charset="-128"/>
                <a:ea typeface="HGPｺﾞｼｯｸM" panose="020B0600000000000000" pitchFamily="50" charset="-128"/>
              </a:rPr>
              <a:t>20</a:t>
            </a:r>
            <a:r>
              <a:rPr lang="ja-JP" altLang="en-US" sz="1050" b="1" dirty="0" smtClean="0">
                <a:latin typeface="HGPｺﾞｼｯｸM" panose="020B0600000000000000" pitchFamily="50" charset="-128"/>
                <a:ea typeface="HGPｺﾞｼｯｸM" panose="020B0600000000000000" pitchFamily="50" charset="-128"/>
              </a:rPr>
              <a:t>％の違約金を加算）。</a:t>
            </a:r>
            <a:r>
              <a:rPr lang="ja-JP" altLang="en-US" sz="1050" dirty="0" smtClean="0">
                <a:latin typeface="HGPｺﾞｼｯｸM" panose="020B0600000000000000" pitchFamily="50" charset="-128"/>
                <a:ea typeface="HGPｺﾞｼｯｸM" panose="020B0600000000000000" pitchFamily="50" charset="-128"/>
              </a:rPr>
              <a:t>また、申請代理人が不正受給に関与した場合や不正の事実を知っていて黙認した場合にも、申請代理人に返還の連帯債務を負って頂きます。</a:t>
            </a:r>
            <a:endParaRPr lang="en-US" altLang="ja-JP" sz="1050" dirty="0" smtClean="0">
              <a:latin typeface="HGPｺﾞｼｯｸM" panose="020B0600000000000000" pitchFamily="50" charset="-128"/>
              <a:ea typeface="HGPｺﾞｼｯｸM" panose="020B0600000000000000" pitchFamily="50" charset="-128"/>
            </a:endParaRPr>
          </a:p>
          <a:p>
            <a:pPr marL="269875" indent="-182563">
              <a:tabLst>
                <a:tab pos="269875" algn="l"/>
              </a:tabLst>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⑤ </a:t>
            </a:r>
            <a:r>
              <a:rPr lang="ja-JP" altLang="en-US" sz="1050" dirty="0" smtClean="0">
                <a:latin typeface="HGPｺﾞｼｯｸM" panose="020B0600000000000000" pitchFamily="50" charset="-128"/>
                <a:ea typeface="HGPｺﾞｼｯｸM" panose="020B0600000000000000" pitchFamily="50" charset="-128"/>
              </a:rPr>
              <a:t> </a:t>
            </a:r>
            <a:r>
              <a:rPr lang="ja-JP" altLang="en-US" sz="1050" dirty="0">
                <a:latin typeface="HGPｺﾞｼｯｸM" panose="020B0600000000000000" pitchFamily="50" charset="-128"/>
                <a:ea typeface="HGPｺﾞｼｯｸM" panose="020B0600000000000000" pitchFamily="50" charset="-128"/>
              </a:rPr>
              <a:t>助成金の支給に当たっては厳正な審査を行います。</a:t>
            </a:r>
            <a:r>
              <a:rPr lang="ja-JP" altLang="en-US" sz="1050" b="1" u="sng" dirty="0">
                <a:latin typeface="HGPｺﾞｼｯｸM" panose="020B0600000000000000" pitchFamily="50" charset="-128"/>
                <a:ea typeface="HGPｺﾞｼｯｸM" panose="020B0600000000000000" pitchFamily="50" charset="-128"/>
              </a:rPr>
              <a:t>確認項目が多いため、他の助成金よりも支給</a:t>
            </a:r>
            <a:r>
              <a:rPr lang="ja-JP" altLang="en-US" sz="1050" b="1" u="sng" dirty="0" smtClean="0">
                <a:latin typeface="HGPｺﾞｼｯｸM" panose="020B0600000000000000" pitchFamily="50" charset="-128"/>
                <a:ea typeface="HGPｺﾞｼｯｸM" panose="020B0600000000000000" pitchFamily="50" charset="-128"/>
              </a:rPr>
              <a:t>可否</a:t>
            </a:r>
            <a:r>
              <a:rPr lang="ja-JP" altLang="en-US" sz="1050" b="1" dirty="0" smtClean="0">
                <a:latin typeface="HGPｺﾞｼｯｸM" panose="020B0600000000000000" pitchFamily="50" charset="-128"/>
                <a:ea typeface="HGPｺﾞｼｯｸM" panose="020B0600000000000000" pitchFamily="50" charset="-128"/>
              </a:rPr>
              <a:t> </a:t>
            </a:r>
            <a:r>
              <a:rPr lang="ja-JP" altLang="en-US" sz="1050" b="1" u="sng" dirty="0">
                <a:latin typeface="HGPｺﾞｼｯｸM" panose="020B0600000000000000" pitchFamily="50" charset="-128"/>
                <a:ea typeface="HGPｺﾞｼｯｸM" panose="020B0600000000000000" pitchFamily="50" charset="-128"/>
              </a:rPr>
              <a:t>の決定までに時間がかかります。あらかじめご了承ください</a:t>
            </a:r>
            <a:r>
              <a:rPr lang="ja-JP" altLang="en-US" sz="1050" dirty="0">
                <a:latin typeface="HGPｺﾞｼｯｸM" panose="020B0600000000000000" pitchFamily="50" charset="-128"/>
                <a:ea typeface="HGPｺﾞｼｯｸM" panose="020B0600000000000000" pitchFamily="50" charset="-128"/>
              </a:rPr>
              <a:t>。</a:t>
            </a:r>
            <a:endParaRPr lang="en-US" altLang="ja-JP" sz="1050" dirty="0">
              <a:latin typeface="HGPｺﾞｼｯｸM" panose="020B0600000000000000" pitchFamily="50" charset="-128"/>
              <a:ea typeface="HGPｺﾞｼｯｸM" panose="020B0600000000000000" pitchFamily="50" charset="-128"/>
            </a:endParaRPr>
          </a:p>
          <a:p>
            <a:pPr marL="265113" indent="-173038"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⑥ </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この助成金は国の助成金制度の一つですので、受給した事業主は国の会計検査の対象となることがあります。検査にご協力いただくことを同意していない場合、助成金を受給できません</a:t>
            </a:r>
            <a:r>
              <a:rPr lang="ja-JP" altLang="en-US" sz="1050" dirty="0">
                <a:latin typeface="HGPｺﾞｼｯｸM" panose="020B0600000000000000" pitchFamily="50" charset="-128"/>
                <a:ea typeface="HGPｺﾞｼｯｸM" panose="020B0600000000000000" pitchFamily="50" charset="-128"/>
              </a:rPr>
              <a:t>。</a:t>
            </a:r>
            <a:endParaRPr lang="en-US" altLang="ja-JP" sz="1050" dirty="0">
              <a:latin typeface="HGPｺﾞｼｯｸM" panose="020B0600000000000000" pitchFamily="50" charset="-128"/>
              <a:ea typeface="HGPｺﾞｼｯｸM" panose="020B0600000000000000" pitchFamily="50" charset="-128"/>
            </a:endParaRPr>
          </a:p>
          <a:p>
            <a:pPr marL="265113" indent="-173038"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⑦ </a:t>
            </a:r>
            <a:r>
              <a:rPr lang="ja-JP" altLang="en-US" sz="1050" b="1" u="sng" dirty="0">
                <a:latin typeface="HGPｺﾞｼｯｸM" panose="020B0600000000000000" pitchFamily="50" charset="-128"/>
                <a:ea typeface="HGPｺﾞｼｯｸM" panose="020B0600000000000000" pitchFamily="50" charset="-128"/>
                <a:cs typeface="メイリオ" panose="020B0604030504040204" pitchFamily="50" charset="-128"/>
              </a:rPr>
              <a:t>都道府県労働局に提出した支給申請書、添付書類の写しなどは、支給決定されたときから５年間保存しなければなりません</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3038"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⑧ </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この助成金は同一の雇入れ・訓練を対象として２つ以上の助成金等が同時に申請された場合や、同一の経費負担を軽減するために、２つ以上の助成金等が同時に申請された場合には、双方の助成金の要件を満たしていたとしても、一方しか支給されないことがあります。</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357188" indent="-265113"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cs typeface="メイリオ" panose="020B0604030504040204" pitchFamily="50" charset="-128"/>
              </a:rPr>
              <a:t>⑨ </a:t>
            </a:r>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この助成金の支給・不支給決定、支給決定の取消しなどは、行政不服審査法上の不服申立ての対象とはなりません。</a:t>
            </a:r>
            <a:endParaRPr lang="en-US" altLang="ja-JP" sz="105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3038" algn="just">
              <a:lnSpc>
                <a:spcPts val="1600"/>
              </a:lnSpc>
              <a:spcBef>
                <a:spcPts val="200"/>
              </a:spcBef>
            </a:pPr>
            <a:r>
              <a:rPr lang="ja-JP" altLang="en-US" sz="1050" dirty="0" smtClean="0">
                <a:latin typeface="HGPｺﾞｼｯｸM" panose="020B0600000000000000" pitchFamily="50" charset="-128"/>
                <a:ea typeface="HGPｺﾞｼｯｸM" panose="020B0600000000000000" pitchFamily="50" charset="-128"/>
              </a:rPr>
              <a:t>⑩ </a:t>
            </a:r>
            <a:r>
              <a:rPr lang="ja-JP" altLang="en-US" sz="1050" dirty="0">
                <a:latin typeface="HGPｺﾞｼｯｸM" panose="020B0600000000000000" pitchFamily="50" charset="-128"/>
                <a:ea typeface="HGPｺﾞｼｯｸM" panose="020B0600000000000000" pitchFamily="50" charset="-128"/>
              </a:rPr>
              <a:t>助成金制度については、要件等が変更になる場合がございますので、取組を実施する際には最新の要件等について事前に管轄の労働局またはハローワークへお問い合わせください</a:t>
            </a:r>
            <a:r>
              <a:rPr lang="ja-JP" altLang="en-US" sz="1050" dirty="0" smtClean="0">
                <a:latin typeface="HGPｺﾞｼｯｸM" panose="020B0600000000000000" pitchFamily="50" charset="-128"/>
                <a:ea typeface="HGPｺﾞｼｯｸM" panose="020B0600000000000000" pitchFamily="50" charset="-128"/>
              </a:rPr>
              <a:t>。</a:t>
            </a:r>
            <a:endParaRPr lang="ja-JP" altLang="en-US" sz="105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143003" y="4676841"/>
            <a:ext cx="7073667" cy="257721"/>
          </a:xfrm>
          <a:prstGeom prst="rect">
            <a:avLst/>
          </a:prstGeom>
          <a:noFill/>
          <a:ln>
            <a:noFill/>
            <a:prstDash val="sysDash"/>
          </a:ln>
        </p:spPr>
        <p:txBody>
          <a:bodyPr wrap="square" lIns="99555" tIns="0" rIns="99555" bIns="49777" rtlCol="0">
            <a:noAutofit/>
          </a:bodyPr>
          <a:lstStyle/>
          <a:p>
            <a:pPr algn="just">
              <a:lnSpc>
                <a:spcPts val="1400"/>
              </a:lnSpc>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また、助成金</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申請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あたって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は以下の点にもご注意ください。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91666" y="131652"/>
            <a:ext cx="7007129" cy="426355"/>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108000" rIns="99555" bIns="49777" rtlCol="0" anchor="ctr"/>
          <a:lstStyle/>
          <a:p>
            <a:pPr marL="357188" indent="-357188"/>
            <a:r>
              <a:rPr lang="ja-JP" altLang="en-US" sz="2400" b="1" dirty="0" smtClean="0">
                <a:solidFill>
                  <a:schemeClr val="bg1"/>
                </a:solidFill>
                <a:latin typeface="メイリオ" pitchFamily="50" charset="-128"/>
                <a:ea typeface="メイリオ" pitchFamily="50" charset="-128"/>
                <a:cs typeface="メイリオ" pitchFamily="50" charset="-128"/>
              </a:rPr>
              <a:t>１ 特別育成訓練コースを受給するに当たって</a:t>
            </a:r>
            <a:endParaRPr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17" name="スライド番号プレースホルダ 1"/>
          <p:cNvSpPr txBox="1">
            <a:spLocks/>
          </p:cNvSpPr>
          <p:nvPr/>
        </p:nvSpPr>
        <p:spPr>
          <a:xfrm>
            <a:off x="6520425" y="9882365"/>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3</a:t>
            </a:fld>
            <a:endParaRPr lang="ja-JP" altLang="en-US" sz="1600" dirty="0">
              <a:solidFill>
                <a:prstClr val="black"/>
              </a:solidFill>
            </a:endParaRPr>
          </a:p>
        </p:txBody>
      </p:sp>
      <p:sp>
        <p:nvSpPr>
          <p:cNvPr id="10" name="角丸四角形 9"/>
          <p:cNvSpPr/>
          <p:nvPr/>
        </p:nvSpPr>
        <p:spPr>
          <a:xfrm>
            <a:off x="50860" y="634179"/>
            <a:ext cx="7107420" cy="340407"/>
          </a:xfrm>
          <a:prstGeom prst="roundRect">
            <a:avLst/>
          </a:prstGeom>
          <a:solidFill>
            <a:srgbClr val="FF0000"/>
          </a:solidFill>
          <a:ln w="952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wrap="square" lIns="100191" tIns="118336" rIns="100191" bIns="50095" rtlCol="0" anchor="ctr">
            <a:noAutofit/>
          </a:bodyPr>
          <a:lstStyle/>
          <a:p>
            <a:pPr algn="ctr"/>
            <a:r>
              <a:rPr lang="ja-JP" altLang="en-US" sz="1600" b="1" dirty="0" smtClean="0">
                <a:solidFill>
                  <a:srgbClr val="FFFF00"/>
                </a:solidFill>
                <a:latin typeface="メイリオ" pitchFamily="50" charset="-128"/>
                <a:ea typeface="メイリオ" pitchFamily="50" charset="-128"/>
              </a:rPr>
              <a:t>！！！ 次</a:t>
            </a:r>
            <a:r>
              <a:rPr lang="ja-JP" altLang="en-US" sz="1600" b="1" dirty="0">
                <a:solidFill>
                  <a:srgbClr val="FFFF00"/>
                </a:solidFill>
                <a:latin typeface="メイリオ" pitchFamily="50" charset="-128"/>
                <a:ea typeface="メイリオ" pitchFamily="50" charset="-128"/>
              </a:rPr>
              <a:t>の場合は支給対象と</a:t>
            </a:r>
            <a:r>
              <a:rPr lang="ja-JP" altLang="en-US" sz="1600" b="1" dirty="0" smtClean="0">
                <a:solidFill>
                  <a:srgbClr val="FFFF00"/>
                </a:solidFill>
                <a:latin typeface="メイリオ" pitchFamily="50" charset="-128"/>
                <a:ea typeface="メイリオ" pitchFamily="50" charset="-128"/>
              </a:rPr>
              <a:t>なりません ！！！</a:t>
            </a:r>
            <a:endParaRPr lang="ja-JP" altLang="en-US" sz="1400" b="1" dirty="0">
              <a:solidFill>
                <a:srgbClr val="FFFF00"/>
              </a:solidFill>
              <a:latin typeface="メイリオ" pitchFamily="50" charset="-128"/>
              <a:ea typeface="メイリオ" pitchFamily="50" charset="-128"/>
            </a:endParaRPr>
          </a:p>
        </p:txBody>
      </p:sp>
      <p:sp>
        <p:nvSpPr>
          <p:cNvPr id="2" name="テキスト ボックス 1"/>
          <p:cNvSpPr txBox="1"/>
          <p:nvPr/>
        </p:nvSpPr>
        <p:spPr>
          <a:xfrm>
            <a:off x="-2772258" y="7218747"/>
            <a:ext cx="45719" cy="45719"/>
          </a:xfrm>
          <a:prstGeom prst="rect">
            <a:avLst/>
          </a:prstGeom>
          <a:noFill/>
        </p:spPr>
        <p:txBody>
          <a:bodyPr wrap="square" rtlCol="0">
            <a:noAutofit/>
          </a:bodyPr>
          <a:lstStyle/>
          <a:p>
            <a:endParaRPr kumimoji="1" lang="ja-JP" altLang="en-US" dirty="0"/>
          </a:p>
        </p:txBody>
      </p:sp>
    </p:spTree>
    <p:extLst>
      <p:ext uri="{BB962C8B-B14F-4D97-AF65-F5344CB8AC3E}">
        <p14:creationId xmlns:p14="http://schemas.microsoft.com/office/powerpoint/2010/main" val="17784894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正方形/長方形 71"/>
          <p:cNvSpPr/>
          <p:nvPr/>
        </p:nvSpPr>
        <p:spPr>
          <a:xfrm>
            <a:off x="3657895" y="3540751"/>
            <a:ext cx="3015096" cy="994142"/>
          </a:xfrm>
          <a:prstGeom prst="rect">
            <a:avLst/>
          </a:prstGeom>
          <a:solidFill>
            <a:srgbClr val="00B0F0">
              <a:alpha val="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18" name="正方形/長方形 17"/>
          <p:cNvSpPr/>
          <p:nvPr/>
        </p:nvSpPr>
        <p:spPr>
          <a:xfrm>
            <a:off x="374747" y="3551699"/>
            <a:ext cx="3242530" cy="1254251"/>
          </a:xfrm>
          <a:prstGeom prst="rect">
            <a:avLst/>
          </a:prstGeom>
          <a:solidFill>
            <a:srgbClr val="00B0F0">
              <a:alpha val="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45" name="角丸四角形 44"/>
          <p:cNvSpPr/>
          <p:nvPr/>
        </p:nvSpPr>
        <p:spPr>
          <a:xfrm>
            <a:off x="100373" y="2116578"/>
            <a:ext cx="1378405" cy="320648"/>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dirty="0"/>
          </a:p>
        </p:txBody>
      </p:sp>
      <p:sp>
        <p:nvSpPr>
          <p:cNvPr id="55" name="テキスト ボックス 54"/>
          <p:cNvSpPr txBox="1"/>
          <p:nvPr/>
        </p:nvSpPr>
        <p:spPr>
          <a:xfrm>
            <a:off x="183706" y="2163459"/>
            <a:ext cx="1430515" cy="285014"/>
          </a:xfrm>
          <a:prstGeom prst="rect">
            <a:avLst/>
          </a:prstGeom>
          <a:noFill/>
        </p:spPr>
        <p:txBody>
          <a:bodyPr wrap="square" rtlCol="0">
            <a:spAutoFit/>
          </a:bodyPr>
          <a:lstStyle/>
          <a:p>
            <a:r>
              <a:rPr lang="ja-JP" altLang="en-US" sz="1252" b="1" dirty="0">
                <a:solidFill>
                  <a:schemeClr val="bg1"/>
                </a:solidFill>
                <a:latin typeface="メイリオ" panose="020B0604030504040204" pitchFamily="50" charset="-128"/>
                <a:ea typeface="メイリオ" panose="020B0604030504040204" pitchFamily="50" charset="-128"/>
              </a:rPr>
              <a:t>訓練時間の要件</a:t>
            </a:r>
          </a:p>
        </p:txBody>
      </p:sp>
      <p:sp>
        <p:nvSpPr>
          <p:cNvPr id="60" name="正方形/長方形 59"/>
          <p:cNvSpPr/>
          <p:nvPr/>
        </p:nvSpPr>
        <p:spPr>
          <a:xfrm>
            <a:off x="408110" y="1306485"/>
            <a:ext cx="6911874" cy="423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603" tIns="187760" rIns="91603" bIns="0" rtlCol="0" anchor="ctr">
            <a:spAutoFit/>
          </a:bodyPr>
          <a:lstStyle/>
          <a:p>
            <a:r>
              <a:rPr lang="en-US" altLang="ja-JP" sz="1460" b="1" dirty="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460" b="1" dirty="0">
                <a:latin typeface="メイリオ" panose="020B0604030504040204" pitchFamily="50" charset="-128"/>
                <a:ea typeface="メイリオ" panose="020B0604030504040204" pitchFamily="50" charset="-128"/>
                <a:cs typeface="メイリオ" panose="020B0604030504040204" pitchFamily="50" charset="-128"/>
              </a:rPr>
              <a:t>ラーニング・通信制により実施される訓練の留意点</a:t>
            </a:r>
          </a:p>
        </p:txBody>
      </p:sp>
      <p:sp>
        <p:nvSpPr>
          <p:cNvPr id="64" name="正方形/長方形 63"/>
          <p:cNvSpPr/>
          <p:nvPr/>
        </p:nvSpPr>
        <p:spPr>
          <a:xfrm>
            <a:off x="183706" y="1685764"/>
            <a:ext cx="6819248" cy="477695"/>
          </a:xfrm>
          <a:prstGeom prst="rect">
            <a:avLst/>
          </a:prstGeom>
        </p:spPr>
        <p:txBody>
          <a:bodyPr wrap="square">
            <a:spAutoFit/>
          </a:bodyPr>
          <a:lstStyle/>
          <a:p>
            <a:r>
              <a:rPr lang="en-US" altLang="ja-JP" sz="1252" dirty="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252" dirty="0">
                <a:latin typeface="メイリオ" panose="020B0604030504040204" pitchFamily="50" charset="-128"/>
                <a:ea typeface="メイリオ" panose="020B0604030504040204" pitchFamily="50" charset="-128"/>
                <a:cs typeface="メイリオ" panose="020B0604030504040204" pitchFamily="50" charset="-128"/>
              </a:rPr>
              <a:t>ラーニング・通信制により実施される訓練は、対面により実施される訓練とは、支給要件上、異なる取扱いをしています。</a:t>
            </a:r>
            <a:endParaRPr lang="en-US" altLang="ja-JP" sz="1252"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正方形/長方形 65"/>
          <p:cNvSpPr/>
          <p:nvPr/>
        </p:nvSpPr>
        <p:spPr>
          <a:xfrm>
            <a:off x="207653" y="2429715"/>
            <a:ext cx="6819248" cy="268856"/>
          </a:xfrm>
          <a:prstGeom prst="rect">
            <a:avLst/>
          </a:prstGeom>
        </p:spPr>
        <p:txBody>
          <a:bodyPr wrap="square">
            <a:spAutoFit/>
          </a:bodyPr>
          <a:lstStyle/>
          <a:p>
            <a:r>
              <a:rPr lang="ja-JP" altLang="en-US" sz="1147" b="1" u="sng" dirty="0">
                <a:latin typeface="メイリオ" panose="020B0604030504040204" pitchFamily="50" charset="-128"/>
                <a:ea typeface="メイリオ" panose="020B0604030504040204" pitchFamily="50" charset="-128"/>
                <a:cs typeface="メイリオ" panose="020B0604030504040204" pitchFamily="50" charset="-128"/>
              </a:rPr>
              <a:t>●対面による訓練</a:t>
            </a:r>
            <a:endParaRPr lang="en-US" altLang="ja-JP" sz="1147"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正方形/長方形 67"/>
          <p:cNvSpPr/>
          <p:nvPr/>
        </p:nvSpPr>
        <p:spPr>
          <a:xfrm>
            <a:off x="333882" y="2618668"/>
            <a:ext cx="6819248" cy="413383"/>
          </a:xfrm>
          <a:prstGeom prst="rect">
            <a:avLst/>
          </a:prstGeom>
        </p:spPr>
        <p:txBody>
          <a:bodyPr wrap="square">
            <a:spAutoFit/>
          </a:bodyPr>
          <a:lstStyle/>
          <a:p>
            <a:r>
              <a:rPr lang="ja-JP" altLang="en-US" sz="1147" dirty="0" smtClean="0">
                <a:latin typeface="メイリオ" panose="020B0604030504040204" pitchFamily="50" charset="-128"/>
                <a:ea typeface="メイリオ" panose="020B0604030504040204" pitchFamily="50" charset="-128"/>
                <a:cs typeface="メイリオ" panose="020B0604030504040204" pitchFamily="50" charset="-128"/>
              </a:rPr>
              <a:t>１コースの訓練時間数が訓練実施計画時において</a:t>
            </a:r>
            <a:r>
              <a:rPr lang="en-US" altLang="ja-JP" sz="1147"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47" dirty="0" smtClean="0">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147"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47" dirty="0" smtClean="0">
                <a:latin typeface="メイリオ" panose="020B0604030504040204" pitchFamily="50" charset="-128"/>
                <a:ea typeface="メイリオ" panose="020B0604030504040204" pitchFamily="50" charset="-128"/>
                <a:cs typeface="メイリオ" panose="020B0604030504040204" pitchFamily="50" charset="-128"/>
              </a:rPr>
              <a:t>以上であることが必要</a:t>
            </a:r>
          </a:p>
          <a:p>
            <a:r>
              <a:rPr lang="en-US" altLang="ja-JP" sz="939"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39" dirty="0" smtClean="0">
                <a:latin typeface="メイリオ" panose="020B0604030504040204" pitchFamily="50" charset="-128"/>
                <a:ea typeface="メイリオ" panose="020B0604030504040204" pitchFamily="50" charset="-128"/>
                <a:cs typeface="メイリオ" panose="020B0604030504040204" pitchFamily="50" charset="-128"/>
              </a:rPr>
              <a:t>育児休業中</a:t>
            </a:r>
            <a:r>
              <a:rPr lang="ja-JP" altLang="ja-JP" sz="939" dirty="0" smtClean="0">
                <a:latin typeface="メイリオ" panose="020B0604030504040204" pitchFamily="50" charset="-128"/>
                <a:ea typeface="メイリオ" panose="020B0604030504040204" pitchFamily="50" charset="-128"/>
              </a:rPr>
              <a:t>訓練コースの場合は</a:t>
            </a:r>
            <a:r>
              <a:rPr lang="en-US" altLang="ja-JP" sz="939" dirty="0" smtClean="0">
                <a:latin typeface="メイリオ" panose="020B0604030504040204" pitchFamily="50" charset="-128"/>
                <a:ea typeface="メイリオ" panose="020B0604030504040204" pitchFamily="50" charset="-128"/>
              </a:rPr>
              <a:t>10</a:t>
            </a:r>
            <a:r>
              <a:rPr lang="ja-JP" altLang="ja-JP" sz="939" dirty="0" smtClean="0">
                <a:latin typeface="メイリオ" panose="020B0604030504040204" pitchFamily="50" charset="-128"/>
                <a:ea typeface="メイリオ" panose="020B0604030504040204" pitchFamily="50" charset="-128"/>
              </a:rPr>
              <a:t>時間</a:t>
            </a:r>
            <a:r>
              <a:rPr lang="ja-JP" altLang="en-US" sz="939" dirty="0" smtClean="0">
                <a:latin typeface="メイリオ" panose="020B0604030504040204" pitchFamily="50" charset="-128"/>
                <a:ea typeface="メイリオ" panose="020B0604030504040204" pitchFamily="50" charset="-128"/>
              </a:rPr>
              <a:t>　</a:t>
            </a:r>
            <a:endParaRPr lang="en-US" altLang="ja-JP" sz="939"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207653" y="2940365"/>
            <a:ext cx="6819248" cy="814710"/>
          </a:xfrm>
          <a:prstGeom prst="rect">
            <a:avLst/>
          </a:prstGeom>
        </p:spPr>
        <p:txBody>
          <a:bodyPr wrap="square">
            <a:spAutoFit/>
          </a:bodyPr>
          <a:lstStyle/>
          <a:p>
            <a:r>
              <a:rPr lang="ja-JP" altLang="en-US" sz="1147"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47" b="1" u="sng" dirty="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147" b="1" u="sng" dirty="0">
                <a:latin typeface="メイリオ" panose="020B0604030504040204" pitchFamily="50" charset="-128"/>
                <a:ea typeface="メイリオ" panose="020B0604030504040204" pitchFamily="50" charset="-128"/>
                <a:cs typeface="メイリオ" panose="020B0604030504040204" pitchFamily="50" charset="-128"/>
              </a:rPr>
              <a:t>ラーニング・通信制による</a:t>
            </a:r>
            <a:r>
              <a:rPr lang="ja-JP" altLang="en-US" sz="1147" b="1" u="sng" dirty="0" smtClean="0">
                <a:latin typeface="メイリオ" panose="020B0604030504040204" pitchFamily="50" charset="-128"/>
                <a:ea typeface="メイリオ" panose="020B0604030504040204" pitchFamily="50" charset="-128"/>
                <a:cs typeface="メイリオ" panose="020B0604030504040204" pitchFamily="50" charset="-128"/>
              </a:rPr>
              <a:t>訓練</a:t>
            </a:r>
            <a:endParaRPr lang="en-US" altLang="ja-JP" sz="1147" b="1"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実際</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の訓練時間ではなく、受講案内等に記載されている</a:t>
            </a:r>
            <a:r>
              <a:rPr lang="ja-JP" altLang="en-US" sz="115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b="1" u="sng" dirty="0">
                <a:latin typeface="メイリオ" panose="020B0604030504040204" pitchFamily="50" charset="-128"/>
                <a:ea typeface="メイリオ" panose="020B0604030504040204" pitchFamily="50" charset="-128"/>
                <a:cs typeface="メイリオ" panose="020B0604030504040204" pitchFamily="50" charset="-128"/>
              </a:rPr>
              <a:t>標準学習時間</a:t>
            </a:r>
            <a:r>
              <a:rPr lang="ja-JP" altLang="en-US" sz="1150" u="sng" dirty="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150" b="1" u="sng" dirty="0">
                <a:latin typeface="メイリオ" panose="020B0604030504040204" pitchFamily="50" charset="-128"/>
                <a:ea typeface="メイリオ" panose="020B0604030504040204" pitchFamily="50" charset="-128"/>
                <a:cs typeface="メイリオ" panose="020B0604030504040204" pitchFamily="50" charset="-128"/>
              </a:rPr>
              <a:t>標準学習期間</a:t>
            </a:r>
            <a:r>
              <a:rPr lang="ja-JP" altLang="en-US" sz="115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判断</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47"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389884" y="3530972"/>
            <a:ext cx="3102687" cy="1424429"/>
          </a:xfrm>
          <a:prstGeom prst="rect">
            <a:avLst/>
          </a:prstGeom>
        </p:spPr>
        <p:txBody>
          <a:bodyPr wrap="square">
            <a:spAutoFit/>
          </a:bodyPr>
          <a:lstStyle/>
          <a:p>
            <a:pPr marL="417292" indent="-417292" algn="just"/>
            <a:r>
              <a:rPr lang="ja-JP" altLang="ja-JP" sz="1147" b="1" kern="100" dirty="0">
                <a:latin typeface="Century" panose="02040604050505020304" pitchFamily="18" charset="0"/>
                <a:ea typeface="メイリオ" panose="020B0604030504040204" pitchFamily="50" charset="-128"/>
                <a:cs typeface="メイリオ" panose="020B0604030504040204" pitchFamily="50" charset="-128"/>
              </a:rPr>
              <a:t>＜計画提出時＞</a:t>
            </a:r>
            <a:endParaRPr lang="ja-JP" altLang="ja-JP" sz="1147" b="1" kern="100" dirty="0">
              <a:latin typeface="Century" panose="02040604050505020304" pitchFamily="18" charset="0"/>
              <a:ea typeface="ＭＳ 明朝" panose="02020609040205080304" pitchFamily="17" charset="-128"/>
              <a:cs typeface="Times New Roman" panose="02020603050405020304" pitchFamily="18" charset="0"/>
            </a:endParaRPr>
          </a:p>
          <a:p>
            <a:pPr marL="417292" indent="-321249" algn="just"/>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①　標準学習</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時間</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が受講案内等で示されている場合</a:t>
            </a:r>
            <a:endParaRPr lang="ja-JP" altLang="ja-JP" sz="1095" kern="100" dirty="0">
              <a:latin typeface="Century" panose="02040604050505020304" pitchFamily="18" charset="0"/>
              <a:ea typeface="ＭＳ 明朝" panose="02020609040205080304" pitchFamily="17" charset="-128"/>
              <a:cs typeface="Times New Roman" panose="02020603050405020304" pitchFamily="18" charset="0"/>
            </a:endParaRPr>
          </a:p>
          <a:p>
            <a:pPr marL="417292" indent="-43054" algn="just"/>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標準学習</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時間</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が</a:t>
            </a:r>
            <a:r>
              <a:rPr lang="en-US" altLang="ja-JP" sz="1095" kern="1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時間以上</a:t>
            </a:r>
            <a:r>
              <a:rPr lang="ja-JP" altLang="ja-JP" sz="1095" kern="100" baseline="30000" dirty="0">
                <a:latin typeface="Century" panose="02040604050505020304" pitchFamily="18" charset="0"/>
                <a:ea typeface="メイリオ" panose="020B0604030504040204" pitchFamily="50" charset="-128"/>
                <a:cs typeface="メイリオ" panose="020B0604030504040204" pitchFamily="50" charset="-128"/>
              </a:rPr>
              <a:t>※</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であること</a:t>
            </a:r>
            <a:endParaRPr lang="ja-JP" altLang="ja-JP" sz="1095" kern="100" dirty="0">
              <a:latin typeface="Century" panose="02040604050505020304" pitchFamily="18" charset="0"/>
              <a:ea typeface="ＭＳ 明朝" panose="02020609040205080304" pitchFamily="17" charset="-128"/>
              <a:cs typeface="Times New Roman" panose="02020603050405020304" pitchFamily="18" charset="0"/>
            </a:endParaRPr>
          </a:p>
          <a:p>
            <a:pPr marL="417292" indent="-321249" algn="just"/>
            <a:r>
              <a:rPr lang="ja-JP" altLang="ja-JP" sz="1095" kern="100" dirty="0" smtClean="0">
                <a:latin typeface="Century" panose="02040604050505020304" pitchFamily="18" charset="0"/>
                <a:ea typeface="メイリオ" panose="020B0604030504040204" pitchFamily="50" charset="-128"/>
                <a:cs typeface="メイリオ" panose="020B0604030504040204" pitchFamily="50" charset="-128"/>
              </a:rPr>
              <a:t>②</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　標準学習</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期間</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のみ受講案内等で示されている場合</a:t>
            </a:r>
            <a:endParaRPr lang="ja-JP" altLang="ja-JP" sz="1095" kern="100" dirty="0">
              <a:latin typeface="Century" panose="02040604050505020304" pitchFamily="18" charset="0"/>
              <a:ea typeface="ＭＳ 明朝" panose="02020609040205080304" pitchFamily="17" charset="-128"/>
              <a:cs typeface="Times New Roman" panose="02020603050405020304" pitchFamily="18" charset="0"/>
            </a:endParaRPr>
          </a:p>
          <a:p>
            <a:pPr marL="417292" indent="-43054" algn="just"/>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標準学習</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期間</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が２か月以上</a:t>
            </a:r>
            <a:r>
              <a:rPr lang="ja-JP" altLang="ja-JP" sz="1095" kern="100" baseline="30000" dirty="0">
                <a:latin typeface="Century" panose="02040604050505020304" pitchFamily="18" charset="0"/>
                <a:ea typeface="メイリオ" panose="020B0604030504040204" pitchFamily="50" charset="-128"/>
                <a:cs typeface="メイリオ" panose="020B0604030504040204" pitchFamily="50" charset="-128"/>
              </a:rPr>
              <a:t>※</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であること</a:t>
            </a:r>
            <a:endParaRPr lang="ja-JP" altLang="ja-JP" sz="1095" kern="100" dirty="0">
              <a:latin typeface="Century" panose="02040604050505020304" pitchFamily="18" charset="0"/>
              <a:ea typeface="ＭＳ 明朝" panose="02020609040205080304" pitchFamily="17" charset="-128"/>
              <a:cs typeface="Times New Roman" panose="02020603050405020304" pitchFamily="18" charset="0"/>
            </a:endParaRPr>
          </a:p>
          <a:p>
            <a:pPr marL="417292" indent="-43054" algn="just"/>
            <a:endParaRPr lang="ja-JP" altLang="ja-JP" sz="939" kern="100" dirty="0">
              <a:latin typeface="Century" panose="02040604050505020304" pitchFamily="18" charset="0"/>
              <a:ea typeface="メイリオ" panose="020B0604030504040204" pitchFamily="50" charset="-128"/>
              <a:cs typeface="メイリオ" panose="020B0604030504040204" pitchFamily="50" charset="-128"/>
            </a:endParaRPr>
          </a:p>
        </p:txBody>
      </p:sp>
      <p:sp>
        <p:nvSpPr>
          <p:cNvPr id="17" name="正方形/長方形 16"/>
          <p:cNvSpPr/>
          <p:nvPr/>
        </p:nvSpPr>
        <p:spPr>
          <a:xfrm>
            <a:off x="3663679" y="3648992"/>
            <a:ext cx="2881311" cy="774379"/>
          </a:xfrm>
          <a:prstGeom prst="rect">
            <a:avLst/>
          </a:prstGeom>
        </p:spPr>
        <p:txBody>
          <a:bodyPr wrap="square">
            <a:spAutoFit/>
          </a:bodyPr>
          <a:lstStyle/>
          <a:p>
            <a:pPr marL="298066" indent="-298066" algn="just"/>
            <a:r>
              <a:rPr lang="ja-JP" altLang="ja-JP" sz="1147" b="1" kern="100" dirty="0">
                <a:latin typeface="Century" panose="02040604050505020304" pitchFamily="18" charset="0"/>
                <a:ea typeface="メイリオ" panose="020B0604030504040204" pitchFamily="50" charset="-128"/>
                <a:cs typeface="メイリオ" panose="020B0604030504040204" pitchFamily="50" charset="-128"/>
              </a:rPr>
              <a:t>＜支給申請時＞</a:t>
            </a:r>
            <a:endParaRPr lang="ja-JP" altLang="ja-JP" sz="1147" b="1"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095" dirty="0">
                <a:ea typeface="メイリオ" panose="020B0604030504040204" pitchFamily="50" charset="-128"/>
                <a:cs typeface="メイリオ" panose="020B0604030504040204" pitchFamily="50" charset="-128"/>
              </a:rPr>
              <a:t>訓練機関が発行する「受講を修了したことを証明する書類（修了証など）」などの書類により訓練を修了していること</a:t>
            </a:r>
            <a:endParaRPr lang="ja-JP" altLang="en-US" sz="1095" dirty="0"/>
          </a:p>
        </p:txBody>
      </p:sp>
      <p:sp>
        <p:nvSpPr>
          <p:cNvPr id="78" name="角丸四角形 77"/>
          <p:cNvSpPr/>
          <p:nvPr/>
        </p:nvSpPr>
        <p:spPr>
          <a:xfrm>
            <a:off x="100374" y="4767821"/>
            <a:ext cx="1378405" cy="320648"/>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dirty="0"/>
          </a:p>
        </p:txBody>
      </p:sp>
      <p:sp>
        <p:nvSpPr>
          <p:cNvPr id="79" name="テキスト ボックス 78"/>
          <p:cNvSpPr txBox="1"/>
          <p:nvPr/>
        </p:nvSpPr>
        <p:spPr>
          <a:xfrm>
            <a:off x="100373" y="4799529"/>
            <a:ext cx="1430515" cy="285014"/>
          </a:xfrm>
          <a:prstGeom prst="rect">
            <a:avLst/>
          </a:prstGeom>
          <a:noFill/>
        </p:spPr>
        <p:txBody>
          <a:bodyPr wrap="square" rtlCol="0">
            <a:spAutoFit/>
          </a:bodyPr>
          <a:lstStyle/>
          <a:p>
            <a:r>
              <a:rPr lang="ja-JP" altLang="en-US" sz="1252" b="1" dirty="0">
                <a:solidFill>
                  <a:schemeClr val="bg1"/>
                </a:solidFill>
                <a:latin typeface="メイリオ" panose="020B0604030504040204" pitchFamily="50" charset="-128"/>
                <a:ea typeface="メイリオ" panose="020B0604030504040204" pitchFamily="50" charset="-128"/>
              </a:rPr>
              <a:t>受講時間の要件</a:t>
            </a:r>
          </a:p>
        </p:txBody>
      </p:sp>
      <p:sp>
        <p:nvSpPr>
          <p:cNvPr id="80" name="正方形/長方形 79"/>
          <p:cNvSpPr/>
          <p:nvPr/>
        </p:nvSpPr>
        <p:spPr>
          <a:xfrm>
            <a:off x="213751" y="5064975"/>
            <a:ext cx="6819248" cy="268856"/>
          </a:xfrm>
          <a:prstGeom prst="rect">
            <a:avLst/>
          </a:prstGeom>
        </p:spPr>
        <p:txBody>
          <a:bodyPr wrap="square">
            <a:spAutoFit/>
          </a:bodyPr>
          <a:lstStyle/>
          <a:p>
            <a:r>
              <a:rPr lang="ja-JP" altLang="en-US" sz="1147" b="1" u="sng" dirty="0">
                <a:latin typeface="メイリオ" panose="020B0604030504040204" pitchFamily="50" charset="-128"/>
                <a:ea typeface="メイリオ" panose="020B0604030504040204" pitchFamily="50" charset="-128"/>
                <a:cs typeface="メイリオ" panose="020B0604030504040204" pitchFamily="50" charset="-128"/>
              </a:rPr>
              <a:t>●対面による訓練</a:t>
            </a:r>
            <a:endParaRPr lang="en-US" altLang="ja-JP" sz="1147"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493901" y="5294824"/>
            <a:ext cx="6819248" cy="389209"/>
          </a:xfrm>
          <a:prstGeom prst="rect">
            <a:avLst/>
          </a:prstGeom>
        </p:spPr>
        <p:txBody>
          <a:bodyPr wrap="square">
            <a:spAutoFit/>
          </a:bodyPr>
          <a:lstStyle/>
          <a:p>
            <a:r>
              <a:rPr lang="ja-JP" altLang="en-US" sz="1095" dirty="0">
                <a:latin typeface="メイリオ" panose="020B0604030504040204" pitchFamily="50" charset="-128"/>
                <a:ea typeface="メイリオ" panose="020B0604030504040204" pitchFamily="50" charset="-128"/>
                <a:cs typeface="メイリオ" panose="020B0604030504040204" pitchFamily="50" charset="-128"/>
              </a:rPr>
              <a:t>訓練等</a:t>
            </a:r>
            <a:r>
              <a:rPr lang="ja-JP" altLang="en-US" sz="1095" dirty="0" smtClean="0">
                <a:latin typeface="メイリオ" panose="020B0604030504040204" pitchFamily="50" charset="-128"/>
                <a:ea typeface="メイリオ" panose="020B0604030504040204" pitchFamily="50" charset="-128"/>
                <a:cs typeface="メイリオ" panose="020B0604030504040204" pitchFamily="50" charset="-128"/>
              </a:rPr>
              <a:t>の支給対象受講</a:t>
            </a:r>
            <a:r>
              <a:rPr lang="ja-JP" altLang="en-US" sz="1095" dirty="0">
                <a:latin typeface="メイリオ" panose="020B0604030504040204" pitchFamily="50" charset="-128"/>
                <a:ea typeface="メイリオ" panose="020B0604030504040204" pitchFamily="50" charset="-128"/>
                <a:cs typeface="メイリオ" panose="020B0604030504040204" pitchFamily="50" charset="-128"/>
              </a:rPr>
              <a:t>時間数が</a:t>
            </a:r>
            <a:r>
              <a:rPr lang="ja-JP" altLang="en-US" sz="1095" dirty="0" smtClean="0">
                <a:latin typeface="メイリオ" panose="020B0604030504040204" pitchFamily="50" charset="-128"/>
                <a:ea typeface="メイリオ" panose="020B0604030504040204" pitchFamily="50" charset="-128"/>
                <a:cs typeface="メイリオ" panose="020B0604030504040204" pitchFamily="50" charset="-128"/>
              </a:rPr>
              <a:t>、計画時間数</a:t>
            </a:r>
            <a:r>
              <a:rPr lang="ja-JP" altLang="en-US" sz="1095" dirty="0">
                <a:latin typeface="メイリオ" panose="020B0604030504040204" pitchFamily="50" charset="-128"/>
                <a:ea typeface="メイリオ" panose="020B0604030504040204" pitchFamily="50" charset="-128"/>
                <a:cs typeface="メイリオ" panose="020B0604030504040204" pitchFamily="50" charset="-128"/>
              </a:rPr>
              <a:t>の８割以上であることが必要です。</a:t>
            </a:r>
            <a:endParaRPr lang="en-US" altLang="ja-JP" sz="1095"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34"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正方形/長方形 86"/>
          <p:cNvSpPr/>
          <p:nvPr/>
        </p:nvSpPr>
        <p:spPr>
          <a:xfrm>
            <a:off x="213751" y="5578137"/>
            <a:ext cx="6819248" cy="268856"/>
          </a:xfrm>
          <a:prstGeom prst="rect">
            <a:avLst/>
          </a:prstGeom>
        </p:spPr>
        <p:txBody>
          <a:bodyPr wrap="square">
            <a:spAutoFit/>
          </a:bodyPr>
          <a:lstStyle/>
          <a:p>
            <a:r>
              <a:rPr lang="ja-JP" altLang="en-US" sz="1147" b="1"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47" b="1" u="sng" dirty="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147" b="1" u="sng" dirty="0">
                <a:latin typeface="メイリオ" panose="020B0604030504040204" pitchFamily="50" charset="-128"/>
                <a:ea typeface="メイリオ" panose="020B0604030504040204" pitchFamily="50" charset="-128"/>
                <a:cs typeface="メイリオ" panose="020B0604030504040204" pitchFamily="50" charset="-128"/>
              </a:rPr>
              <a:t>ラーニング・通信制による訓練</a:t>
            </a:r>
            <a:endParaRPr lang="en-US" altLang="ja-JP" sz="1147"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493901" y="5799745"/>
            <a:ext cx="6320550" cy="766364"/>
          </a:xfrm>
          <a:prstGeom prst="rect">
            <a:avLst/>
          </a:prstGeom>
        </p:spPr>
        <p:txBody>
          <a:bodyPr wrap="square">
            <a:spAutoFit/>
          </a:bodyPr>
          <a:lstStyle/>
          <a:p>
            <a:pPr marL="178839" indent="-178839" algn="just">
              <a:buFont typeface="Wingdings" panose="05000000000000000000" pitchFamily="2" charset="2"/>
              <a:buChar char="n"/>
            </a:pPr>
            <a:r>
              <a:rPr lang="ja-JP" altLang="en-US" sz="1095" kern="100" dirty="0">
                <a:latin typeface="Century" panose="02040604050505020304" pitchFamily="18" charset="0"/>
                <a:ea typeface="メイリオ" panose="020B0604030504040204" pitchFamily="50" charset="-128"/>
                <a:cs typeface="メイリオ" panose="020B0604030504040204" pitchFamily="50" charset="-128"/>
              </a:rPr>
              <a:t>上記</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の支給要件は適用され</a:t>
            </a:r>
            <a:r>
              <a:rPr lang="ja-JP" altLang="en-US" sz="1095" kern="100" dirty="0">
                <a:latin typeface="Century" panose="02040604050505020304" pitchFamily="18" charset="0"/>
                <a:ea typeface="メイリオ" panose="020B0604030504040204" pitchFamily="50" charset="-128"/>
                <a:cs typeface="メイリオ" panose="020B0604030504040204" pitchFamily="50" charset="-128"/>
              </a:rPr>
              <a:t>ません</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a:t>
            </a:r>
            <a:endParaRPr lang="en-US" altLang="ja-JP" sz="1095" kern="100" dirty="0">
              <a:latin typeface="Century" panose="02040604050505020304" pitchFamily="18" charset="0"/>
              <a:ea typeface="メイリオ" panose="020B0604030504040204" pitchFamily="50" charset="-128"/>
              <a:cs typeface="メイリオ" panose="020B0604030504040204" pitchFamily="50" charset="-128"/>
            </a:endParaRPr>
          </a:p>
          <a:p>
            <a:pPr marL="178839" indent="-178839" algn="just">
              <a:buFont typeface="Wingdings" panose="05000000000000000000" pitchFamily="2" charset="2"/>
              <a:buChar char="n"/>
            </a:pPr>
            <a:r>
              <a:rPr lang="en-US" altLang="ja-JP" sz="1095" kern="100" dirty="0">
                <a:latin typeface="Century" panose="02040604050505020304" pitchFamily="18" charset="0"/>
                <a:ea typeface="メイリオ" panose="020B0604030504040204" pitchFamily="50" charset="-128"/>
                <a:cs typeface="メイリオ" panose="020B0604030504040204" pitchFamily="50" charset="-128"/>
              </a:rPr>
              <a:t> </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ただし、</a:t>
            </a:r>
            <a:r>
              <a:rPr lang="en-US" altLang="ja-JP" sz="1095" kern="100" dirty="0">
                <a:latin typeface="Century" panose="02040604050505020304" pitchFamily="18" charset="0"/>
                <a:ea typeface="メイリオ" panose="020B0604030504040204" pitchFamily="50" charset="-128"/>
                <a:cs typeface="メイリオ" panose="020B0604030504040204" pitchFamily="50" charset="-128"/>
              </a:rPr>
              <a:t>e</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ラーニング・通信制による訓練の場合には、これに代わり、訓練機関が発行する「受講を修了したことを証明する書類（修了証等）」や「</a:t>
            </a:r>
            <a:r>
              <a:rPr lang="en-US" altLang="ja-JP" sz="1095" kern="100" dirty="0">
                <a:latin typeface="Century" panose="02040604050505020304" pitchFamily="18" charset="0"/>
                <a:ea typeface="メイリオ" panose="020B0604030504040204" pitchFamily="50" charset="-128"/>
                <a:cs typeface="メイリオ" panose="020B0604030504040204" pitchFamily="50" charset="-128"/>
              </a:rPr>
              <a:t>LMS</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データ（</a:t>
            </a:r>
            <a:r>
              <a:rPr lang="en-US" altLang="ja-JP" sz="1095" kern="100" dirty="0">
                <a:latin typeface="Century" panose="02040604050505020304" pitchFamily="18" charset="0"/>
                <a:ea typeface="メイリオ" panose="020B0604030504040204" pitchFamily="50" charset="-128"/>
                <a:cs typeface="メイリオ" panose="020B0604030504040204" pitchFamily="50" charset="-128"/>
              </a:rPr>
              <a:t>e</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ラーニングによる訓練のみ）」などの書類により、</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訓練を修了していることを確認すること</a:t>
            </a:r>
            <a:r>
              <a:rPr lang="ja-JP" altLang="en-US" sz="1095" kern="100" dirty="0">
                <a:latin typeface="Century" panose="02040604050505020304" pitchFamily="18" charset="0"/>
                <a:ea typeface="メイリオ" panose="020B0604030504040204" pitchFamily="50" charset="-128"/>
                <a:cs typeface="メイリオ" panose="020B0604030504040204" pitchFamily="50" charset="-128"/>
              </a:rPr>
              <a:t>が必要です</a:t>
            </a:r>
            <a:endParaRPr lang="ja-JP" altLang="ja-JP" sz="1095"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91" name="角丸四角形 90"/>
          <p:cNvSpPr/>
          <p:nvPr/>
        </p:nvSpPr>
        <p:spPr>
          <a:xfrm>
            <a:off x="100374" y="6645626"/>
            <a:ext cx="2009024" cy="320648"/>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dirty="0"/>
          </a:p>
        </p:txBody>
      </p:sp>
      <p:sp>
        <p:nvSpPr>
          <p:cNvPr id="92" name="テキスト ボックス 91"/>
          <p:cNvSpPr txBox="1"/>
          <p:nvPr/>
        </p:nvSpPr>
        <p:spPr>
          <a:xfrm>
            <a:off x="163686" y="6689417"/>
            <a:ext cx="1930740" cy="285014"/>
          </a:xfrm>
          <a:prstGeom prst="rect">
            <a:avLst/>
          </a:prstGeom>
          <a:noFill/>
        </p:spPr>
        <p:txBody>
          <a:bodyPr wrap="square" rtlCol="0">
            <a:spAutoFit/>
          </a:bodyPr>
          <a:lstStyle/>
          <a:p>
            <a:r>
              <a:rPr lang="ja-JP" altLang="en-US" sz="1252" b="1" dirty="0" smtClean="0">
                <a:solidFill>
                  <a:schemeClr val="bg1"/>
                </a:solidFill>
                <a:latin typeface="メイリオ" panose="020B0604030504040204" pitchFamily="50" charset="-128"/>
                <a:ea typeface="メイリオ" panose="020B0604030504040204" pitchFamily="50" charset="-128"/>
              </a:rPr>
              <a:t>経費助成の限度</a:t>
            </a:r>
            <a:r>
              <a:rPr lang="ja-JP" altLang="en-US" sz="1252" b="1" dirty="0">
                <a:solidFill>
                  <a:schemeClr val="bg1"/>
                </a:solidFill>
                <a:latin typeface="メイリオ" panose="020B0604030504040204" pitchFamily="50" charset="-128"/>
                <a:ea typeface="メイリオ" panose="020B0604030504040204" pitchFamily="50" charset="-128"/>
              </a:rPr>
              <a:t>額の判断</a:t>
            </a:r>
          </a:p>
        </p:txBody>
      </p:sp>
      <p:sp>
        <p:nvSpPr>
          <p:cNvPr id="20" name="正方形/長方形 19"/>
          <p:cNvSpPr/>
          <p:nvPr/>
        </p:nvSpPr>
        <p:spPr>
          <a:xfrm>
            <a:off x="213751" y="7001717"/>
            <a:ext cx="6419931" cy="766364"/>
          </a:xfrm>
          <a:prstGeom prst="rect">
            <a:avLst/>
          </a:prstGeom>
        </p:spPr>
        <p:txBody>
          <a:bodyPr wrap="square">
            <a:spAutoFit/>
          </a:bodyPr>
          <a:lstStyle/>
          <a:p>
            <a:pPr algn="just"/>
            <a:r>
              <a:rPr lang="ja-JP" altLang="en-US" sz="1095" kern="100" dirty="0">
                <a:latin typeface="Century" panose="02040604050505020304" pitchFamily="18" charset="0"/>
                <a:ea typeface="メイリオ" panose="020B0604030504040204" pitchFamily="50" charset="-128"/>
                <a:cs typeface="メイリオ" panose="020B0604030504040204" pitchFamily="50" charset="-128"/>
              </a:rPr>
              <a:t>　</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標準学習</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時間</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が設定されている場合には</a:t>
            </a:r>
            <a:r>
              <a:rPr lang="ja-JP" altLang="en-US" sz="1095" kern="100" dirty="0">
                <a:latin typeface="Century" panose="02040604050505020304" pitchFamily="18" charset="0"/>
                <a:ea typeface="メイリオ" panose="020B0604030504040204" pitchFamily="50" charset="-128"/>
                <a:cs typeface="メイリオ" panose="020B0604030504040204" pitchFamily="50" charset="-128"/>
              </a:rPr>
              <a:t>、実際の教育訓練の視聴等の時間ではなく、</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その</a:t>
            </a:r>
            <a:r>
              <a:rPr lang="ja-JP" altLang="en-US" sz="1095" kern="100" dirty="0">
                <a:latin typeface="Century" panose="02040604050505020304" pitchFamily="18" charset="0"/>
                <a:ea typeface="メイリオ" panose="020B0604030504040204" pitchFamily="50" charset="-128"/>
                <a:cs typeface="メイリオ" panose="020B0604030504040204" pitchFamily="50" charset="-128"/>
              </a:rPr>
              <a:t>標準学習時間</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に基づき</a:t>
            </a:r>
            <a:r>
              <a:rPr lang="ja-JP" altLang="ja-JP" sz="1095" kern="100" dirty="0" smtClean="0">
                <a:latin typeface="Century" panose="02040604050505020304" pitchFamily="18" charset="0"/>
                <a:ea typeface="メイリオ" panose="020B0604030504040204" pitchFamily="50" charset="-128"/>
                <a:cs typeface="メイリオ" panose="020B0604030504040204" pitchFamily="50" charset="-128"/>
              </a:rPr>
              <a:t>、</a:t>
            </a:r>
            <a:r>
              <a:rPr lang="en-US" altLang="ja-JP" sz="1095" kern="100" dirty="0" smtClean="0">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095" kern="100" dirty="0" smtClean="0">
                <a:latin typeface="メイリオ" panose="020B0604030504040204" pitchFamily="50" charset="-128"/>
                <a:ea typeface="メイリオ" panose="020B0604030504040204" pitchFamily="50" charset="-128"/>
                <a:cs typeface="メイリオ" panose="020B0604030504040204" pitchFamily="50" charset="-128"/>
              </a:rPr>
              <a:t>７</a:t>
            </a:r>
            <a:r>
              <a:rPr lang="ja-JP" altLang="en-US" sz="1095" kern="100" dirty="0" smtClean="0">
                <a:latin typeface="Century" panose="02040604050505020304" pitchFamily="18" charset="0"/>
                <a:ea typeface="メイリオ" panose="020B0604030504040204" pitchFamily="50" charset="-128"/>
                <a:cs typeface="メイリオ" panose="020B0604030504040204" pitchFamily="50" charset="-128"/>
              </a:rPr>
              <a:t>の</a:t>
            </a:r>
            <a:r>
              <a:rPr lang="ja-JP" altLang="ja-JP" sz="1095" kern="100" dirty="0" smtClean="0">
                <a:latin typeface="Century" panose="02040604050505020304" pitchFamily="18" charset="0"/>
                <a:ea typeface="メイリオ" panose="020B0604030504040204" pitchFamily="50" charset="-128"/>
                <a:cs typeface="メイリオ" panose="020B0604030504040204" pitchFamily="50" charset="-128"/>
              </a:rPr>
              <a:t>表の</a:t>
            </a:r>
            <a:r>
              <a:rPr lang="ja-JP" altLang="en-US" sz="1095" kern="100" dirty="0" smtClean="0">
                <a:latin typeface="Century" panose="02040604050505020304" pitchFamily="18" charset="0"/>
                <a:ea typeface="メイリオ" panose="020B0604030504040204" pitchFamily="50" charset="-128"/>
                <a:cs typeface="メイリオ" panose="020B0604030504040204" pitchFamily="50" charset="-128"/>
              </a:rPr>
              <a:t>経費助成</a:t>
            </a:r>
            <a:r>
              <a:rPr lang="ja-JP" altLang="ja-JP" sz="1095" kern="100" dirty="0" smtClean="0">
                <a:latin typeface="Century" panose="02040604050505020304" pitchFamily="18" charset="0"/>
                <a:ea typeface="メイリオ" panose="020B0604030504040204" pitchFamily="50" charset="-128"/>
                <a:cs typeface="メイリオ" panose="020B0604030504040204" pitchFamily="50" charset="-128"/>
              </a:rPr>
              <a:t>限度</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額が適用されます。</a:t>
            </a:r>
          </a:p>
          <a:p>
            <a:pPr algn="just"/>
            <a:r>
              <a:rPr lang="ja-JP" altLang="en-US" sz="1095" kern="100" dirty="0">
                <a:latin typeface="Century" panose="02040604050505020304" pitchFamily="18" charset="0"/>
                <a:ea typeface="メイリオ" panose="020B0604030504040204" pitchFamily="50" charset="-128"/>
                <a:cs typeface="メイリオ" panose="020B0604030504040204" pitchFamily="50" charset="-128"/>
              </a:rPr>
              <a:t>　</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標準学習時間が設定されておらず、標準学習</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期間</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のみ設定されている場合には、</a:t>
            </a:r>
            <a:r>
              <a:rPr lang="en-US" altLang="ja-JP" sz="1095" b="1" kern="100" dirty="0">
                <a:latin typeface="Century" panose="02040604050505020304" pitchFamily="18" charset="0"/>
                <a:ea typeface="メイリオ" panose="020B0604030504040204" pitchFamily="50" charset="-128"/>
                <a:cs typeface="メイリオ" panose="020B0604030504040204" pitchFamily="50" charset="-128"/>
              </a:rPr>
              <a:t>100</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時間未満の区分</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が適用されます。</a:t>
            </a:r>
          </a:p>
        </p:txBody>
      </p:sp>
      <p:sp>
        <p:nvSpPr>
          <p:cNvPr id="93" name="角丸四角形 92"/>
          <p:cNvSpPr/>
          <p:nvPr/>
        </p:nvSpPr>
        <p:spPr>
          <a:xfrm>
            <a:off x="146034" y="7754164"/>
            <a:ext cx="1378405" cy="320648"/>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dirty="0"/>
          </a:p>
        </p:txBody>
      </p:sp>
      <p:sp>
        <p:nvSpPr>
          <p:cNvPr id="94" name="テキスト ボックス 93"/>
          <p:cNvSpPr txBox="1"/>
          <p:nvPr/>
        </p:nvSpPr>
        <p:spPr>
          <a:xfrm>
            <a:off x="413799" y="7806112"/>
            <a:ext cx="1430515" cy="285014"/>
          </a:xfrm>
          <a:prstGeom prst="rect">
            <a:avLst/>
          </a:prstGeom>
          <a:noFill/>
        </p:spPr>
        <p:txBody>
          <a:bodyPr wrap="square" rtlCol="0">
            <a:spAutoFit/>
          </a:bodyPr>
          <a:lstStyle/>
          <a:p>
            <a:r>
              <a:rPr lang="ja-JP" altLang="en-US" sz="1252" b="1" dirty="0">
                <a:solidFill>
                  <a:schemeClr val="bg1"/>
                </a:solidFill>
                <a:latin typeface="メイリオ" panose="020B0604030504040204" pitchFamily="50" charset="-128"/>
                <a:ea typeface="メイリオ" panose="020B0604030504040204" pitchFamily="50" charset="-128"/>
              </a:rPr>
              <a:t>申請期間</a:t>
            </a:r>
          </a:p>
        </p:txBody>
      </p:sp>
      <p:sp>
        <p:nvSpPr>
          <p:cNvPr id="22" name="正方形/長方形 21"/>
          <p:cNvSpPr/>
          <p:nvPr/>
        </p:nvSpPr>
        <p:spPr>
          <a:xfrm>
            <a:off x="230665" y="8074812"/>
            <a:ext cx="6636112" cy="742383"/>
          </a:xfrm>
          <a:prstGeom prst="rect">
            <a:avLst/>
          </a:prstGeom>
        </p:spPr>
        <p:txBody>
          <a:bodyPr wrap="square">
            <a:spAutoFit/>
          </a:bodyPr>
          <a:lstStyle/>
          <a:p>
            <a:r>
              <a:rPr lang="en-US" altLang="ja-JP" sz="1095" kern="100" dirty="0">
                <a:latin typeface="Century" panose="02040604050505020304" pitchFamily="18" charset="0"/>
                <a:ea typeface="メイリオ" panose="020B0604030504040204" pitchFamily="50" charset="-128"/>
                <a:cs typeface="メイリオ" panose="020B0604030504040204" pitchFamily="50" charset="-128"/>
              </a:rPr>
              <a:t>e</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ラーニングによる訓練の場合には、</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計画期間中に訓練を修了</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し、修了証が発行された場合には、</a:t>
            </a:r>
            <a:r>
              <a:rPr lang="ja-JP" altLang="ja-JP" sz="1095" b="1" kern="100" dirty="0">
                <a:latin typeface="Century" panose="02040604050505020304" pitchFamily="18" charset="0"/>
                <a:ea typeface="メイリオ" panose="020B0604030504040204" pitchFamily="50" charset="-128"/>
                <a:cs typeface="メイリオ" panose="020B0604030504040204" pitchFamily="50" charset="-128"/>
              </a:rPr>
              <a:t>その修了日の翌日から支給申請可能</a:t>
            </a:r>
            <a:r>
              <a:rPr lang="ja-JP" altLang="ja-JP" sz="1095" kern="100" dirty="0">
                <a:latin typeface="Century" panose="02040604050505020304" pitchFamily="18" charset="0"/>
                <a:ea typeface="メイリオ" panose="020B0604030504040204" pitchFamily="50" charset="-128"/>
                <a:cs typeface="メイリオ" panose="020B0604030504040204" pitchFamily="50" charset="-128"/>
              </a:rPr>
              <a:t>です。なお、最終的な提出期限は、計画期間の終了の日の翌日から２か月以内です。</a:t>
            </a:r>
            <a:endParaRPr lang="en-US" altLang="ja-JP" sz="1095" kern="100" dirty="0">
              <a:latin typeface="Century" panose="02040604050505020304" pitchFamily="18" charset="0"/>
              <a:ea typeface="メイリオ" panose="020B0604030504040204" pitchFamily="50" charset="-128"/>
              <a:cs typeface="メイリオ" panose="020B0604030504040204" pitchFamily="50" charset="-128"/>
            </a:endParaRPr>
          </a:p>
          <a:p>
            <a:pPr marL="278195" indent="-188775"/>
            <a:r>
              <a:rPr lang="en-US" altLang="ja-JP" sz="939" kern="100" dirty="0">
                <a:latin typeface="Century" panose="02040604050505020304" pitchFamily="18" charset="0"/>
                <a:ea typeface="メイリオ" panose="020B0604030504040204" pitchFamily="50" charset="-128"/>
                <a:cs typeface="メイリオ" panose="020B0604030504040204" pitchFamily="50" charset="-128"/>
              </a:rPr>
              <a:t>※</a:t>
            </a:r>
            <a:r>
              <a:rPr lang="ja-JP" altLang="en-US" sz="939" kern="100" dirty="0">
                <a:latin typeface="Century" panose="02040604050505020304" pitchFamily="18" charset="0"/>
                <a:ea typeface="メイリオ" panose="020B0604030504040204" pitchFamily="50" charset="-128"/>
                <a:cs typeface="メイリオ" panose="020B0604030504040204" pitchFamily="50" charset="-128"/>
              </a:rPr>
              <a:t>　通信制により実施される訓練の場合は</a:t>
            </a:r>
            <a:r>
              <a:rPr lang="ja-JP" altLang="en-US" sz="939" kern="100" dirty="0" smtClean="0">
                <a:latin typeface="Century" panose="02040604050505020304" pitchFamily="18" charset="0"/>
                <a:ea typeface="メイリオ" panose="020B0604030504040204" pitchFamily="50" charset="-128"/>
                <a:cs typeface="メイリオ" panose="020B0604030504040204" pitchFamily="50" charset="-128"/>
              </a:rPr>
              <a:t>、計画</a:t>
            </a:r>
            <a:r>
              <a:rPr lang="ja-JP" altLang="en-US" sz="939" kern="100" dirty="0">
                <a:latin typeface="Century" panose="02040604050505020304" pitchFamily="18" charset="0"/>
                <a:ea typeface="メイリオ" panose="020B0604030504040204" pitchFamily="50" charset="-128"/>
                <a:cs typeface="メイリオ" panose="020B0604030504040204" pitchFamily="50" charset="-128"/>
              </a:rPr>
              <a:t>期間終了日の翌日から２か月以内が申請期間となります。</a:t>
            </a:r>
          </a:p>
        </p:txBody>
      </p:sp>
      <p:cxnSp>
        <p:nvCxnSpPr>
          <p:cNvPr id="95" name="直線矢印コネクタ 94"/>
          <p:cNvCxnSpPr/>
          <p:nvPr/>
        </p:nvCxnSpPr>
        <p:spPr>
          <a:xfrm>
            <a:off x="1700700" y="9840632"/>
            <a:ext cx="3835248"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2109398" y="9590432"/>
            <a:ext cx="0" cy="377928"/>
          </a:xfrm>
          <a:prstGeom prst="line">
            <a:avLst/>
          </a:prstGeom>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a:off x="3285175" y="9590432"/>
            <a:ext cx="0" cy="377928"/>
          </a:xfrm>
          <a:prstGeom prst="line">
            <a:avLst/>
          </a:prstGeom>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3503392" y="9025148"/>
            <a:ext cx="0" cy="976350"/>
          </a:xfrm>
          <a:prstGeom prst="line">
            <a:avLst/>
          </a:prstGeom>
          <a:ln w="19050"/>
        </p:spPr>
        <p:style>
          <a:lnRef idx="1">
            <a:schemeClr val="dk1"/>
          </a:lnRef>
          <a:fillRef idx="0">
            <a:schemeClr val="dk1"/>
          </a:fillRef>
          <a:effectRef idx="0">
            <a:schemeClr val="dk1"/>
          </a:effectRef>
          <a:fontRef idx="minor">
            <a:schemeClr val="tx1"/>
          </a:fontRef>
        </p:style>
      </p:cxnSp>
      <p:sp>
        <p:nvSpPr>
          <p:cNvPr id="99" name="正方形/長方形 98"/>
          <p:cNvSpPr/>
          <p:nvPr/>
        </p:nvSpPr>
        <p:spPr>
          <a:xfrm>
            <a:off x="1847001" y="9357152"/>
            <a:ext cx="640326" cy="236860"/>
          </a:xfrm>
          <a:prstGeom prst="rect">
            <a:avLst/>
          </a:prstGeom>
        </p:spPr>
        <p:txBody>
          <a:bodyPr wrap="square">
            <a:spAutoFit/>
          </a:bodyPr>
          <a:lstStyle/>
          <a:p>
            <a:pPr algn="just" hangingPunct="0"/>
            <a:r>
              <a:rPr lang="ja-JP" altLang="en-US" sz="939" dirty="0">
                <a:solidFill>
                  <a:prstClr val="black"/>
                </a:solidFill>
                <a:latin typeface="Meiryo" panose="020B0604030504040204" pitchFamily="34" charset="-128"/>
                <a:ea typeface="Meiryo" panose="020B0604030504040204" pitchFamily="34" charset="-128"/>
              </a:rPr>
              <a:t>４／１</a:t>
            </a:r>
            <a:endParaRPr lang="ja-JP" altLang="ja-JP" sz="939" dirty="0">
              <a:solidFill>
                <a:prstClr val="black"/>
              </a:solidFill>
              <a:latin typeface="Meiryo" panose="020B0604030504040204" pitchFamily="34" charset="-128"/>
              <a:ea typeface="Meiryo" panose="020B0604030504040204" pitchFamily="34" charset="-128"/>
            </a:endParaRPr>
          </a:p>
        </p:txBody>
      </p:sp>
      <p:sp>
        <p:nvSpPr>
          <p:cNvPr id="100" name="正方形/長方形 99"/>
          <p:cNvSpPr/>
          <p:nvPr/>
        </p:nvSpPr>
        <p:spPr>
          <a:xfrm>
            <a:off x="3016003" y="9364647"/>
            <a:ext cx="640326" cy="236860"/>
          </a:xfrm>
          <a:prstGeom prst="rect">
            <a:avLst/>
          </a:prstGeom>
        </p:spPr>
        <p:txBody>
          <a:bodyPr wrap="square">
            <a:spAutoFit/>
          </a:bodyPr>
          <a:lstStyle/>
          <a:p>
            <a:pPr algn="just" hangingPunct="0"/>
            <a:r>
              <a:rPr lang="ja-JP" altLang="en-US" sz="939" dirty="0">
                <a:solidFill>
                  <a:prstClr val="black"/>
                </a:solidFill>
                <a:latin typeface="Meiryo" panose="020B0604030504040204" pitchFamily="34" charset="-128"/>
                <a:ea typeface="Meiryo" panose="020B0604030504040204" pitchFamily="34" charset="-128"/>
              </a:rPr>
              <a:t>７</a:t>
            </a:r>
            <a:r>
              <a:rPr lang="en-US" altLang="ja-JP" sz="939" dirty="0">
                <a:solidFill>
                  <a:prstClr val="black"/>
                </a:solidFill>
                <a:latin typeface="Meiryo" panose="020B0604030504040204" pitchFamily="34" charset="-128"/>
                <a:ea typeface="Meiryo" panose="020B0604030504040204" pitchFamily="34" charset="-128"/>
              </a:rPr>
              <a:t>/15</a:t>
            </a:r>
            <a:endParaRPr lang="ja-JP" altLang="ja-JP" sz="939" dirty="0">
              <a:solidFill>
                <a:prstClr val="black"/>
              </a:solidFill>
              <a:latin typeface="Meiryo" panose="020B0604030504040204" pitchFamily="34" charset="-128"/>
              <a:ea typeface="Meiryo" panose="020B0604030504040204" pitchFamily="34" charset="-128"/>
            </a:endParaRPr>
          </a:p>
        </p:txBody>
      </p:sp>
      <p:sp>
        <p:nvSpPr>
          <p:cNvPr id="102" name="正方形/長方形 101"/>
          <p:cNvSpPr/>
          <p:nvPr/>
        </p:nvSpPr>
        <p:spPr>
          <a:xfrm>
            <a:off x="4895622" y="8802427"/>
            <a:ext cx="640326" cy="236860"/>
          </a:xfrm>
          <a:prstGeom prst="rect">
            <a:avLst/>
          </a:prstGeom>
        </p:spPr>
        <p:txBody>
          <a:bodyPr wrap="square">
            <a:spAutoFit/>
          </a:bodyPr>
          <a:lstStyle/>
          <a:p>
            <a:pPr algn="just" hangingPunct="0"/>
            <a:r>
              <a:rPr lang="en-US" altLang="ja-JP" sz="939" dirty="0">
                <a:solidFill>
                  <a:prstClr val="black"/>
                </a:solidFill>
                <a:latin typeface="Meiryo" panose="020B0604030504040204" pitchFamily="34" charset="-128"/>
                <a:ea typeface="Meiryo" panose="020B0604030504040204" pitchFamily="34" charset="-128"/>
              </a:rPr>
              <a:t>11/30</a:t>
            </a:r>
            <a:endParaRPr lang="ja-JP" altLang="ja-JP" sz="939" dirty="0">
              <a:solidFill>
                <a:prstClr val="black"/>
              </a:solidFill>
              <a:latin typeface="Meiryo" panose="020B0604030504040204" pitchFamily="34" charset="-128"/>
              <a:ea typeface="Meiryo" panose="020B0604030504040204" pitchFamily="34" charset="-128"/>
            </a:endParaRPr>
          </a:p>
        </p:txBody>
      </p:sp>
      <p:sp>
        <p:nvSpPr>
          <p:cNvPr id="104" name="正方形/長方形 103"/>
          <p:cNvSpPr/>
          <p:nvPr/>
        </p:nvSpPr>
        <p:spPr>
          <a:xfrm>
            <a:off x="1520408" y="10001855"/>
            <a:ext cx="1108166" cy="236860"/>
          </a:xfrm>
          <a:prstGeom prst="rect">
            <a:avLst/>
          </a:prstGeom>
        </p:spPr>
        <p:txBody>
          <a:bodyPr wrap="square">
            <a:spAutoFit/>
          </a:bodyPr>
          <a:lstStyle/>
          <a:p>
            <a:pPr algn="just" hangingPunct="0"/>
            <a:r>
              <a:rPr lang="ja-JP" altLang="en-US" sz="939" dirty="0">
                <a:solidFill>
                  <a:prstClr val="black"/>
                </a:solidFill>
                <a:latin typeface="Meiryo" panose="020B0604030504040204" pitchFamily="34" charset="-128"/>
                <a:ea typeface="Meiryo" panose="020B0604030504040204" pitchFamily="34" charset="-128"/>
              </a:rPr>
              <a:t>計画期間初日</a:t>
            </a:r>
            <a:endParaRPr lang="ja-JP" altLang="ja-JP" sz="939" dirty="0">
              <a:solidFill>
                <a:prstClr val="black"/>
              </a:solidFill>
              <a:latin typeface="Meiryo" panose="020B0604030504040204" pitchFamily="34" charset="-128"/>
              <a:ea typeface="Meiryo" panose="020B0604030504040204" pitchFamily="34" charset="-128"/>
            </a:endParaRPr>
          </a:p>
        </p:txBody>
      </p:sp>
      <p:sp>
        <p:nvSpPr>
          <p:cNvPr id="105" name="正方形/長方形 104"/>
          <p:cNvSpPr/>
          <p:nvPr/>
        </p:nvSpPr>
        <p:spPr>
          <a:xfrm>
            <a:off x="2936896" y="9978832"/>
            <a:ext cx="883730" cy="381386"/>
          </a:xfrm>
          <a:prstGeom prst="rect">
            <a:avLst/>
          </a:prstGeom>
        </p:spPr>
        <p:txBody>
          <a:bodyPr wrap="square">
            <a:spAutoFit/>
          </a:bodyPr>
          <a:lstStyle/>
          <a:p>
            <a:pPr algn="just" hangingPunct="0"/>
            <a:r>
              <a:rPr lang="ja-JP" altLang="en-US" sz="939" dirty="0">
                <a:solidFill>
                  <a:prstClr val="black"/>
                </a:solidFill>
                <a:latin typeface="Meiryo" panose="020B0604030504040204" pitchFamily="34" charset="-128"/>
                <a:ea typeface="Meiryo" panose="020B0604030504040204" pitchFamily="34" charset="-128"/>
              </a:rPr>
              <a:t>実際の</a:t>
            </a:r>
            <a:endParaRPr lang="en-US" altLang="ja-JP" sz="939" dirty="0">
              <a:solidFill>
                <a:prstClr val="black"/>
              </a:solidFill>
              <a:latin typeface="Meiryo" panose="020B0604030504040204" pitchFamily="34" charset="-128"/>
              <a:ea typeface="Meiryo" panose="020B0604030504040204" pitchFamily="34" charset="-128"/>
            </a:endParaRPr>
          </a:p>
          <a:p>
            <a:pPr algn="just" hangingPunct="0"/>
            <a:r>
              <a:rPr lang="ja-JP" altLang="en-US" sz="939" dirty="0">
                <a:solidFill>
                  <a:prstClr val="black"/>
                </a:solidFill>
                <a:latin typeface="Meiryo" panose="020B0604030504040204" pitchFamily="34" charset="-128"/>
                <a:ea typeface="Meiryo" panose="020B0604030504040204" pitchFamily="34" charset="-128"/>
              </a:rPr>
              <a:t>訓練終了日</a:t>
            </a:r>
            <a:endParaRPr lang="ja-JP" altLang="ja-JP" sz="939" dirty="0">
              <a:solidFill>
                <a:prstClr val="black"/>
              </a:solidFill>
              <a:latin typeface="Meiryo" panose="020B0604030504040204" pitchFamily="34" charset="-128"/>
              <a:ea typeface="Meiryo" panose="020B0604030504040204" pitchFamily="34" charset="-128"/>
            </a:endParaRPr>
          </a:p>
        </p:txBody>
      </p:sp>
      <p:sp>
        <p:nvSpPr>
          <p:cNvPr id="106" name="正方形/長方形 105"/>
          <p:cNvSpPr/>
          <p:nvPr/>
        </p:nvSpPr>
        <p:spPr>
          <a:xfrm>
            <a:off x="4080864" y="9984439"/>
            <a:ext cx="1026911" cy="236860"/>
          </a:xfrm>
          <a:prstGeom prst="rect">
            <a:avLst/>
          </a:prstGeom>
        </p:spPr>
        <p:txBody>
          <a:bodyPr wrap="square">
            <a:spAutoFit/>
          </a:bodyPr>
          <a:lstStyle/>
          <a:p>
            <a:pPr algn="just" hangingPunct="0"/>
            <a:r>
              <a:rPr lang="ja-JP" altLang="en-US" sz="939" dirty="0">
                <a:solidFill>
                  <a:prstClr val="black"/>
                </a:solidFill>
                <a:latin typeface="Meiryo" panose="020B0604030504040204" pitchFamily="34" charset="-128"/>
                <a:ea typeface="Meiryo" panose="020B0604030504040204" pitchFamily="34" charset="-128"/>
              </a:rPr>
              <a:t>計画期間終了日</a:t>
            </a:r>
            <a:endParaRPr lang="ja-JP" altLang="ja-JP" sz="939" dirty="0">
              <a:solidFill>
                <a:prstClr val="black"/>
              </a:solidFill>
              <a:latin typeface="Meiryo" panose="020B0604030504040204" pitchFamily="34" charset="-128"/>
              <a:ea typeface="Meiryo" panose="020B0604030504040204" pitchFamily="34" charset="-128"/>
            </a:endParaRPr>
          </a:p>
        </p:txBody>
      </p:sp>
      <p:cxnSp>
        <p:nvCxnSpPr>
          <p:cNvPr id="108" name="直線矢印コネクタ 107"/>
          <p:cNvCxnSpPr/>
          <p:nvPr/>
        </p:nvCxnSpPr>
        <p:spPr>
          <a:xfrm>
            <a:off x="3503393" y="9169510"/>
            <a:ext cx="1652468"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9" name="正方形/長方形 108"/>
          <p:cNvSpPr/>
          <p:nvPr/>
        </p:nvSpPr>
        <p:spPr>
          <a:xfrm>
            <a:off x="3798760" y="8926795"/>
            <a:ext cx="1065389" cy="236860"/>
          </a:xfrm>
          <a:prstGeom prst="rect">
            <a:avLst/>
          </a:prstGeom>
        </p:spPr>
        <p:txBody>
          <a:bodyPr wrap="square">
            <a:spAutoFit/>
          </a:bodyPr>
          <a:lstStyle/>
          <a:p>
            <a:pPr algn="just" hangingPunct="0"/>
            <a:r>
              <a:rPr lang="ja-JP" altLang="en-US" sz="939" b="1" dirty="0">
                <a:solidFill>
                  <a:prstClr val="black"/>
                </a:solidFill>
                <a:latin typeface="Meiryo" panose="020B0604030504040204" pitchFamily="34" charset="-128"/>
                <a:ea typeface="Meiryo" panose="020B0604030504040204" pitchFamily="34" charset="-128"/>
              </a:rPr>
              <a:t>申請可能な期間</a:t>
            </a:r>
            <a:endParaRPr lang="ja-JP" altLang="ja-JP" sz="939" b="1" dirty="0">
              <a:solidFill>
                <a:prstClr val="black"/>
              </a:solidFill>
              <a:latin typeface="Meiryo" panose="020B0604030504040204" pitchFamily="34" charset="-128"/>
              <a:ea typeface="Meiryo" panose="020B0604030504040204" pitchFamily="34" charset="-128"/>
            </a:endParaRPr>
          </a:p>
        </p:txBody>
      </p:sp>
      <p:sp>
        <p:nvSpPr>
          <p:cNvPr id="110" name="正方形/長方形 109"/>
          <p:cNvSpPr/>
          <p:nvPr/>
        </p:nvSpPr>
        <p:spPr>
          <a:xfrm>
            <a:off x="3285175" y="8812483"/>
            <a:ext cx="640326" cy="236860"/>
          </a:xfrm>
          <a:prstGeom prst="rect">
            <a:avLst/>
          </a:prstGeom>
        </p:spPr>
        <p:txBody>
          <a:bodyPr wrap="square">
            <a:spAutoFit/>
          </a:bodyPr>
          <a:lstStyle/>
          <a:p>
            <a:pPr algn="just" hangingPunct="0"/>
            <a:r>
              <a:rPr lang="ja-JP" altLang="en-US" sz="939" dirty="0">
                <a:solidFill>
                  <a:prstClr val="black"/>
                </a:solidFill>
                <a:latin typeface="Meiryo" panose="020B0604030504040204" pitchFamily="34" charset="-128"/>
                <a:ea typeface="Meiryo" panose="020B0604030504040204" pitchFamily="34" charset="-128"/>
              </a:rPr>
              <a:t>７</a:t>
            </a:r>
            <a:r>
              <a:rPr lang="en-US" altLang="ja-JP" sz="939" dirty="0">
                <a:solidFill>
                  <a:prstClr val="black"/>
                </a:solidFill>
                <a:latin typeface="Meiryo" panose="020B0604030504040204" pitchFamily="34" charset="-128"/>
                <a:ea typeface="Meiryo" panose="020B0604030504040204" pitchFamily="34" charset="-128"/>
              </a:rPr>
              <a:t>/16</a:t>
            </a:r>
            <a:endParaRPr lang="ja-JP" altLang="ja-JP" sz="939" dirty="0">
              <a:solidFill>
                <a:prstClr val="black"/>
              </a:solidFill>
              <a:latin typeface="Meiryo" panose="020B0604030504040204" pitchFamily="34" charset="-128"/>
              <a:ea typeface="Meiryo" panose="020B0604030504040204" pitchFamily="34" charset="-128"/>
            </a:endParaRPr>
          </a:p>
        </p:txBody>
      </p:sp>
      <p:cxnSp>
        <p:nvCxnSpPr>
          <p:cNvPr id="111" name="直線コネクタ 110"/>
          <p:cNvCxnSpPr/>
          <p:nvPr/>
        </p:nvCxnSpPr>
        <p:spPr>
          <a:xfrm>
            <a:off x="4552485" y="9590432"/>
            <a:ext cx="0" cy="377928"/>
          </a:xfrm>
          <a:prstGeom prst="line">
            <a:avLst/>
          </a:prstGeom>
        </p:spPr>
        <p:style>
          <a:lnRef idx="1">
            <a:schemeClr val="dk1"/>
          </a:lnRef>
          <a:fillRef idx="0">
            <a:schemeClr val="dk1"/>
          </a:fillRef>
          <a:effectRef idx="0">
            <a:schemeClr val="dk1"/>
          </a:effectRef>
          <a:fontRef idx="minor">
            <a:schemeClr val="tx1"/>
          </a:fontRef>
        </p:style>
      </p:cxnSp>
      <p:sp>
        <p:nvSpPr>
          <p:cNvPr id="112" name="正方形/長方形 111"/>
          <p:cNvSpPr/>
          <p:nvPr/>
        </p:nvSpPr>
        <p:spPr>
          <a:xfrm>
            <a:off x="4354217" y="9389089"/>
            <a:ext cx="640326" cy="236860"/>
          </a:xfrm>
          <a:prstGeom prst="rect">
            <a:avLst/>
          </a:prstGeom>
        </p:spPr>
        <p:txBody>
          <a:bodyPr wrap="square">
            <a:spAutoFit/>
          </a:bodyPr>
          <a:lstStyle/>
          <a:p>
            <a:pPr algn="just" hangingPunct="0"/>
            <a:r>
              <a:rPr lang="en-US" altLang="ja-JP" sz="939" dirty="0">
                <a:solidFill>
                  <a:prstClr val="black"/>
                </a:solidFill>
                <a:latin typeface="Meiryo" panose="020B0604030504040204" pitchFamily="34" charset="-128"/>
                <a:ea typeface="Meiryo" panose="020B0604030504040204" pitchFamily="34" charset="-128"/>
              </a:rPr>
              <a:t>9/30</a:t>
            </a:r>
            <a:endParaRPr lang="ja-JP" altLang="ja-JP" sz="939" dirty="0">
              <a:solidFill>
                <a:prstClr val="black"/>
              </a:solidFill>
              <a:latin typeface="Meiryo" panose="020B0604030504040204" pitchFamily="34" charset="-128"/>
              <a:ea typeface="Meiryo" panose="020B0604030504040204" pitchFamily="34" charset="-128"/>
            </a:endParaRPr>
          </a:p>
        </p:txBody>
      </p:sp>
      <p:cxnSp>
        <p:nvCxnSpPr>
          <p:cNvPr id="113" name="直線コネクタ 112"/>
          <p:cNvCxnSpPr/>
          <p:nvPr/>
        </p:nvCxnSpPr>
        <p:spPr>
          <a:xfrm>
            <a:off x="5155861" y="9015028"/>
            <a:ext cx="0" cy="976350"/>
          </a:xfrm>
          <a:prstGeom prst="line">
            <a:avLst/>
          </a:prstGeom>
          <a:ln w="19050"/>
        </p:spPr>
        <p:style>
          <a:lnRef idx="1">
            <a:schemeClr val="dk1"/>
          </a:lnRef>
          <a:fillRef idx="0">
            <a:schemeClr val="dk1"/>
          </a:fillRef>
          <a:effectRef idx="0">
            <a:schemeClr val="dk1"/>
          </a:effectRef>
          <a:fontRef idx="minor">
            <a:schemeClr val="tx1"/>
          </a:fontRef>
        </p:style>
      </p:cxnSp>
      <p:sp>
        <p:nvSpPr>
          <p:cNvPr id="43" name="正方形/長方形 42"/>
          <p:cNvSpPr/>
          <p:nvPr/>
        </p:nvSpPr>
        <p:spPr>
          <a:xfrm>
            <a:off x="454423" y="-25016"/>
            <a:ext cx="6819248" cy="573875"/>
          </a:xfrm>
          <a:prstGeom prst="rect">
            <a:avLst/>
          </a:prstGeom>
        </p:spPr>
        <p:txBody>
          <a:bodyPr wrap="square">
            <a:spAutoFit/>
          </a:bodyPr>
          <a:lstStyle/>
          <a:p>
            <a:r>
              <a:rPr lang="ja-JP" altLang="en-US" sz="1147" dirty="0">
                <a:latin typeface="メイリオ" panose="020B0604030504040204" pitchFamily="50" charset="-128"/>
                <a:ea typeface="メイリオ" panose="020B0604030504040204" pitchFamily="50" charset="-128"/>
                <a:cs typeface="メイリオ" panose="020B0604030504040204" pitchFamily="50" charset="-128"/>
              </a:rPr>
              <a:t>これまで人材開発支援助成金は</a:t>
            </a:r>
            <a:r>
              <a:rPr lang="ja-JP" altLang="en-US" sz="1460" b="1" dirty="0">
                <a:latin typeface="メイリオ" panose="020B0604030504040204" pitchFamily="50" charset="-128"/>
                <a:ea typeface="メイリオ" panose="020B0604030504040204" pitchFamily="50" charset="-128"/>
                <a:cs typeface="メイリオ" panose="020B0604030504040204" pitchFamily="50" charset="-128"/>
              </a:rPr>
              <a:t>「対面」</a:t>
            </a:r>
            <a:r>
              <a:rPr lang="ja-JP" altLang="en-US" sz="1147" dirty="0">
                <a:latin typeface="メイリオ" panose="020B0604030504040204" pitchFamily="50" charset="-128"/>
                <a:ea typeface="メイリオ" panose="020B0604030504040204" pitchFamily="50" charset="-128"/>
                <a:cs typeface="メイリオ" panose="020B0604030504040204" pitchFamily="50" charset="-128"/>
              </a:rPr>
              <a:t>による訓練が原則でしたが</a:t>
            </a:r>
            <a:endParaRPr lang="en-US" altLang="ja-JP" sz="1147"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47" dirty="0">
                <a:latin typeface="メイリオ" panose="020B0604030504040204" pitchFamily="50" charset="-128"/>
                <a:ea typeface="メイリオ" panose="020B0604030504040204" pitchFamily="50" charset="-128"/>
                <a:cs typeface="メイリオ" panose="020B0604030504040204" pitchFamily="50" charset="-128"/>
              </a:rPr>
              <a:t>新たに</a:t>
            </a:r>
            <a:r>
              <a:rPr lang="en-US" altLang="ja-JP" sz="1669"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669"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ラーニング</a:t>
            </a:r>
            <a:r>
              <a:rPr lang="ja-JP" altLang="en-US" sz="1147"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669"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通信制</a:t>
            </a:r>
            <a:r>
              <a:rPr lang="ja-JP" altLang="en-US" sz="1147" dirty="0">
                <a:latin typeface="メイリオ" panose="020B0604030504040204" pitchFamily="50" charset="-128"/>
                <a:ea typeface="メイリオ" panose="020B0604030504040204" pitchFamily="50" charset="-128"/>
                <a:cs typeface="メイリオ" panose="020B0604030504040204" pitchFamily="50" charset="-128"/>
              </a:rPr>
              <a:t>による訓練にも、助成金を支給</a:t>
            </a:r>
            <a:r>
              <a:rPr lang="ja-JP" altLang="en-US" sz="1147" dirty="0" smtClean="0">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14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角丸四角形 43"/>
          <p:cNvSpPr/>
          <p:nvPr/>
        </p:nvSpPr>
        <p:spPr>
          <a:xfrm>
            <a:off x="377074" y="572505"/>
            <a:ext cx="3315448" cy="1072864"/>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46" name="フローチャート: 順次アクセス記憶 45"/>
          <p:cNvSpPr/>
          <p:nvPr/>
        </p:nvSpPr>
        <p:spPr>
          <a:xfrm>
            <a:off x="101967" y="369844"/>
            <a:ext cx="472660" cy="484053"/>
          </a:xfrm>
          <a:prstGeom prst="flowChartMagneticTape">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86" dirty="0">
                <a:solidFill>
                  <a:schemeClr val="bg1"/>
                </a:solidFill>
                <a:latin typeface="メイリオ" panose="020B0604030504040204" pitchFamily="50" charset="-128"/>
                <a:ea typeface="メイリオ" panose="020B0604030504040204" pitchFamily="50" charset="-128"/>
              </a:rPr>
              <a:t>？</a:t>
            </a:r>
          </a:p>
        </p:txBody>
      </p:sp>
      <p:sp>
        <p:nvSpPr>
          <p:cNvPr id="47" name="正方形/長方形 46"/>
          <p:cNvSpPr/>
          <p:nvPr/>
        </p:nvSpPr>
        <p:spPr>
          <a:xfrm>
            <a:off x="960673" y="593358"/>
            <a:ext cx="2323076" cy="349198"/>
          </a:xfrm>
          <a:prstGeom prst="rect">
            <a:avLst/>
          </a:prstGeom>
        </p:spPr>
        <p:txBody>
          <a:bodyPr wrap="square">
            <a:spAutoFit/>
          </a:bodyPr>
          <a:lstStyle/>
          <a:p>
            <a:pPr algn="ctr"/>
            <a:r>
              <a:rPr lang="en-US" altLang="ja-JP" sz="1669" b="1"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669" b="1"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ラーニングとは･･･</a:t>
            </a:r>
          </a:p>
        </p:txBody>
      </p:sp>
      <p:sp>
        <p:nvSpPr>
          <p:cNvPr id="48" name="正方形/長方形 47"/>
          <p:cNvSpPr/>
          <p:nvPr/>
        </p:nvSpPr>
        <p:spPr>
          <a:xfrm>
            <a:off x="372518" y="842298"/>
            <a:ext cx="3373784" cy="798424"/>
          </a:xfrm>
          <a:prstGeom prst="rect">
            <a:avLst/>
          </a:prstGeom>
        </p:spPr>
        <p:txBody>
          <a:bodyPr wrap="square">
            <a:spAutoFit/>
          </a:bodyPr>
          <a:lstStyle/>
          <a:p>
            <a:r>
              <a:rPr lang="ja-JP" altLang="en-US" sz="1147"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コンピュータなど</a:t>
            </a:r>
            <a:r>
              <a:rPr lang="ja-JP" altLang="en-US" sz="1147" b="1"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情報通信技術を活用した遠隔講習</a:t>
            </a:r>
            <a:r>
              <a:rPr lang="ja-JP" altLang="en-US" sz="1147"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であって、訓練の受講管理のためのシステム（</a:t>
            </a:r>
            <a:r>
              <a:rPr lang="ja-JP" altLang="en-US" sz="1147" b="1"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ＬＭＳ</a:t>
            </a:r>
            <a:r>
              <a:rPr lang="ja-JP" altLang="en-US" sz="1147"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）により</a:t>
            </a:r>
            <a:r>
              <a:rPr lang="ja-JP" altLang="en-US" sz="1147" spc="-22" dirty="0" smtClean="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147"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の進捗管理が行えるものをいいます</a:t>
            </a:r>
          </a:p>
        </p:txBody>
      </p:sp>
      <p:sp>
        <p:nvSpPr>
          <p:cNvPr id="49" name="角丸四角形 48"/>
          <p:cNvSpPr/>
          <p:nvPr/>
        </p:nvSpPr>
        <p:spPr>
          <a:xfrm>
            <a:off x="4017268" y="556727"/>
            <a:ext cx="3120234" cy="1054617"/>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86"/>
          </a:p>
        </p:txBody>
      </p:sp>
      <p:sp>
        <p:nvSpPr>
          <p:cNvPr id="50" name="フローチャート: 順次アクセス記憶 49"/>
          <p:cNvSpPr/>
          <p:nvPr/>
        </p:nvSpPr>
        <p:spPr>
          <a:xfrm>
            <a:off x="3701845" y="488119"/>
            <a:ext cx="472660" cy="484053"/>
          </a:xfrm>
          <a:prstGeom prst="flowChartMagneticTape">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86" dirty="0">
                <a:solidFill>
                  <a:schemeClr val="bg1"/>
                </a:solidFill>
                <a:latin typeface="メイリオ" panose="020B0604030504040204" pitchFamily="50" charset="-128"/>
                <a:ea typeface="メイリオ" panose="020B0604030504040204" pitchFamily="50" charset="-128"/>
              </a:rPr>
              <a:t>？</a:t>
            </a:r>
          </a:p>
        </p:txBody>
      </p:sp>
      <p:sp>
        <p:nvSpPr>
          <p:cNvPr id="51" name="正方形/長方形 50"/>
          <p:cNvSpPr/>
          <p:nvPr/>
        </p:nvSpPr>
        <p:spPr>
          <a:xfrm>
            <a:off x="4647752" y="589221"/>
            <a:ext cx="2016503" cy="349198"/>
          </a:xfrm>
          <a:prstGeom prst="rect">
            <a:avLst/>
          </a:prstGeom>
        </p:spPr>
        <p:txBody>
          <a:bodyPr wrap="square">
            <a:spAutoFit/>
          </a:bodyPr>
          <a:lstStyle/>
          <a:p>
            <a:pPr algn="ctr"/>
            <a:r>
              <a:rPr lang="ja-JP" altLang="en-US" sz="1669" b="1"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通信制とは･･･</a:t>
            </a:r>
          </a:p>
        </p:txBody>
      </p:sp>
      <p:sp>
        <p:nvSpPr>
          <p:cNvPr id="52" name="正方形/長方形 51"/>
          <p:cNvSpPr/>
          <p:nvPr/>
        </p:nvSpPr>
        <p:spPr>
          <a:xfrm>
            <a:off x="4091898" y="817988"/>
            <a:ext cx="3061232" cy="798424"/>
          </a:xfrm>
          <a:prstGeom prst="rect">
            <a:avLst/>
          </a:prstGeom>
        </p:spPr>
        <p:txBody>
          <a:bodyPr wrap="square">
            <a:spAutoFit/>
          </a:bodyPr>
          <a:lstStyle/>
          <a:p>
            <a:r>
              <a:rPr lang="ja-JP" altLang="en-US" sz="1147"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　郵送などにより、一定の教育計画の下に、</a:t>
            </a:r>
            <a:r>
              <a:rPr lang="ja-JP" altLang="en-US" sz="1147" b="1"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教材、補助教材等を受講者に送付</a:t>
            </a:r>
            <a:r>
              <a:rPr lang="ja-JP" altLang="en-US" sz="1147"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し、必要な指導者がこれに基づき、</a:t>
            </a:r>
            <a:r>
              <a:rPr lang="ja-JP" altLang="en-US" sz="1147" b="1"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設問回答、添削指導、質疑応答</a:t>
            </a:r>
            <a:r>
              <a:rPr lang="ja-JP" altLang="en-US" sz="1147" spc="-22" dirty="0">
                <a:effectLst>
                  <a:glow rad="139700">
                    <a:schemeClr val="bg1">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などを行うものをいいます</a:t>
            </a:r>
          </a:p>
        </p:txBody>
      </p:sp>
      <p:sp>
        <p:nvSpPr>
          <p:cNvPr id="53" name="スライド番号プレースホルダー 1"/>
          <p:cNvSpPr>
            <a:spLocks noGrp="1"/>
          </p:cNvSpPr>
          <p:nvPr>
            <p:ph type="sldNum" sz="quarter" idx="12"/>
          </p:nvPr>
        </p:nvSpPr>
        <p:spPr>
          <a:xfrm>
            <a:off x="5436654" y="9811035"/>
            <a:ext cx="1680210" cy="550138"/>
          </a:xfrm>
        </p:spPr>
        <p:txBody>
          <a:bodyPr/>
          <a:lstStyle/>
          <a:p>
            <a:fld id="{5257D7FA-C634-4D74-AC8F-65C7EB806FB4}" type="slidenum">
              <a:rPr kumimoji="1" lang="ja-JP" altLang="en-US" sz="1600" smtClean="0">
                <a:solidFill>
                  <a:schemeClr val="tx1"/>
                </a:solidFill>
              </a:rPr>
              <a:pPr/>
              <a:t>30</a:t>
            </a:fld>
            <a:endParaRPr kumimoji="1" lang="ja-JP" altLang="en-US" sz="1600" dirty="0">
              <a:solidFill>
                <a:schemeClr val="tx1"/>
              </a:solidFill>
            </a:endParaRPr>
          </a:p>
        </p:txBody>
      </p:sp>
      <p:sp>
        <p:nvSpPr>
          <p:cNvPr id="54" name="正方形/長方形 53"/>
          <p:cNvSpPr/>
          <p:nvPr/>
        </p:nvSpPr>
        <p:spPr>
          <a:xfrm>
            <a:off x="4528492" y="1982239"/>
            <a:ext cx="2255022" cy="486236"/>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53F01B6B-3255-F149-B12D-7649D201C5A6}"/>
              </a:ext>
            </a:extLst>
          </p:cNvPr>
          <p:cNvSpPr/>
          <p:nvPr/>
        </p:nvSpPr>
        <p:spPr>
          <a:xfrm>
            <a:off x="4603233" y="2025887"/>
            <a:ext cx="2204228" cy="415498"/>
          </a:xfrm>
          <a:prstGeom prst="rect">
            <a:avLst/>
          </a:prstGeom>
          <a:ln>
            <a:noFill/>
          </a:ln>
        </p:spPr>
        <p:txBody>
          <a:bodyPr wrap="square" lIns="0" tIns="0" rIns="0" bIns="0">
            <a:spAutoFit/>
          </a:bodyPr>
          <a:lstStyle/>
          <a:p>
            <a:pPr defTabSz="591055">
              <a:spcAft>
                <a:spcPts val="796"/>
              </a:spcAft>
              <a:tabLst>
                <a:tab pos="982663" algn="l"/>
              </a:tabLst>
            </a:pPr>
            <a:r>
              <a:rPr lang="ja-JP" altLang="en-US" sz="900" dirty="0">
                <a:solidFill>
                  <a:prstClr val="black"/>
                </a:solidFill>
                <a:latin typeface="Meiryo" panose="020B0604030504040204" pitchFamily="34" charset="-128"/>
                <a:ea typeface="Meiryo" panose="020B0604030504040204" pitchFamily="34" charset="-128"/>
              </a:rPr>
              <a:t>訓練を習得するため通常</a:t>
            </a:r>
            <a:r>
              <a:rPr lang="ja-JP" altLang="en-US" sz="900" dirty="0" smtClean="0">
                <a:solidFill>
                  <a:prstClr val="black"/>
                </a:solidFill>
                <a:latin typeface="Meiryo" panose="020B0604030504040204" pitchFamily="34" charset="-128"/>
                <a:ea typeface="Meiryo" panose="020B0604030504040204" pitchFamily="34" charset="-128"/>
              </a:rPr>
              <a:t>必要なものとしてあらかじめ</a:t>
            </a:r>
            <a:r>
              <a:rPr lang="ja-JP" altLang="en-US" sz="900" dirty="0">
                <a:solidFill>
                  <a:prstClr val="black"/>
                </a:solidFill>
                <a:latin typeface="Meiryo" panose="020B0604030504040204" pitchFamily="34" charset="-128"/>
                <a:ea typeface="Meiryo" panose="020B0604030504040204" pitchFamily="34" charset="-128"/>
              </a:rPr>
              <a:t>受講案内等によって定められている</a:t>
            </a:r>
            <a:r>
              <a:rPr lang="ja-JP" altLang="en-US" sz="900" dirty="0" smtClean="0">
                <a:solidFill>
                  <a:prstClr val="black"/>
                </a:solidFill>
                <a:latin typeface="Meiryo" panose="020B0604030504040204" pitchFamily="34" charset="-128"/>
                <a:ea typeface="Meiryo" panose="020B0604030504040204" pitchFamily="34" charset="-128"/>
              </a:rPr>
              <a:t>時間または期間</a:t>
            </a:r>
            <a:endParaRPr kumimoji="1" lang="ja-JP" altLang="en-US" sz="900" dirty="0">
              <a:solidFill>
                <a:srgbClr val="70AD47">
                  <a:lumMod val="50000"/>
                </a:srgb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a:stCxn id="56" idx="3"/>
          </p:cNvCxnSpPr>
          <p:nvPr/>
        </p:nvCxnSpPr>
        <p:spPr>
          <a:xfrm flipV="1">
            <a:off x="6807461" y="2231882"/>
            <a:ext cx="219440" cy="1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7002954" y="2225357"/>
            <a:ext cx="12147" cy="964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6783514" y="3190019"/>
            <a:ext cx="219441" cy="6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079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1"/>
          <p:cNvSpPr>
            <a:spLocks noGrp="1"/>
          </p:cNvSpPr>
          <p:nvPr>
            <p:ph type="sldNum" sz="quarter" idx="12"/>
          </p:nvPr>
        </p:nvSpPr>
        <p:spPr>
          <a:xfrm>
            <a:off x="6664391" y="9811035"/>
            <a:ext cx="680475" cy="450673"/>
          </a:xfrm>
        </p:spPr>
        <p:txBody>
          <a:bodyPr/>
          <a:lstStyle/>
          <a:p>
            <a:pPr algn="ctr"/>
            <a:fld id="{5257D7FA-C634-4D74-AC8F-65C7EB806FB4}" type="slidenum">
              <a:rPr lang="ja-JP" altLang="en-US" sz="1600">
                <a:solidFill>
                  <a:schemeClr val="tx1"/>
                </a:solidFill>
              </a:rPr>
              <a:pPr algn="ctr"/>
              <a:t>31</a:t>
            </a:fld>
            <a:endParaRPr lang="ja-JP" altLang="en-US" sz="1600" dirty="0">
              <a:solidFill>
                <a:schemeClr val="tx1"/>
              </a:solidFill>
            </a:endParaRPr>
          </a:p>
        </p:txBody>
      </p:sp>
      <p:sp>
        <p:nvSpPr>
          <p:cNvPr id="5" name="テキスト ボックス 4"/>
          <p:cNvSpPr txBox="1"/>
          <p:nvPr/>
        </p:nvSpPr>
        <p:spPr>
          <a:xfrm>
            <a:off x="450" y="7314"/>
            <a:ext cx="7200000" cy="10334097"/>
          </a:xfrm>
          <a:prstGeom prst="rect">
            <a:avLst/>
          </a:prstGeom>
          <a:noFill/>
        </p:spPr>
        <p:txBody>
          <a:bodyPr wrap="square" lIns="99555" tIns="49777" rIns="99555" bIns="49777" rtlCol="0">
            <a:spAutoFit/>
          </a:bodyPr>
          <a:lstStyle/>
          <a:p>
            <a:pPr algn="ctr" fontAlgn="base" hangingPunct="0"/>
            <a:r>
              <a:rPr lang="ja-JP"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1100" b="1" dirty="0">
                <a:latin typeface="メイリオ" panose="020B0604030504040204" pitchFamily="50" charset="-128"/>
                <a:ea typeface="メイリオ" panose="020B0604030504040204" pitchFamily="50" charset="-128"/>
                <a:cs typeface="メイリオ" panose="020B0604030504040204" pitchFamily="50" charset="-128"/>
              </a:rPr>
              <a:t>等のキャリアアップに関するガイドライン</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fontAlgn="base" hangingPunct="0"/>
            <a:r>
              <a:rPr lang="ja-JP" altLang="ja-JP" sz="1100" b="1" dirty="0">
                <a:latin typeface="メイリオ" panose="020B0604030504040204" pitchFamily="50" charset="-128"/>
                <a:ea typeface="メイリオ" panose="020B0604030504040204" pitchFamily="50" charset="-128"/>
                <a:cs typeface="メイリオ" panose="020B0604030504040204" pitchFamily="50" charset="-128"/>
              </a:rPr>
              <a:t>～　キャリアアップ促進のための助成措置の円滑な活用に向けて～</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 趣旨</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パートタイム労働者、有期雇用労働者、派遣労働者といった非正規雇用労働者は、雇用者の約４割を占める状況にある。非正規雇用については、正規雇用と比べ、雇用が不安定、賃金が低い、能力開発の機会が少ないといった課題があり、正規雇用を希望しながらそれがかなわず、非正規雇用で働く方（不本意非正規雇用労働者）もいる。一方、非正規雇用労働者の中には、「自分の都合のよい時間に働きたいから」等の理由により自ら非正規雇用を選ぶ方もいる。多様な働き方が進む中で、どのような雇用形態を選択しても納得が得られる処遇を受けられるよう、非正規雇用労働者の正社員転換・待遇改善を強力に押し進めていくことが重要である。</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非正規雇用対策については、「ニッポン一億総活躍プラン」（平成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年６月２日閣議決定）において、非正規雇用労働者の正社員転換に向けて、キャリアアップ助成金の活用促進等により企業の取組を後押しすることが盛り込まれており、「働き方改革実行計画」（平成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年３月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働き方改革実現会議決定）では、同一労働同一賃金の実現など非正規雇用労働者の待遇改善に向けた企業への支援について、待遇改善のインセンティブ付与として、キャリアアップ助成金を活用し、諸手当制度の正規・非正規共通化に取り組む事業主に対する助成を創設するなど、非正規雇用労働者の正社員化、賃金引上げ、待遇制度の正規・非正規共通化に対する助成を行うこととされている。</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また、「働き方改革実行計画」や「同一労働同一賃金に関する法整備について」（平成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年６月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日労働政策審議会建議）等を踏まえ、第</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196</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回国会において「働き方改革を推進するための関係法律の整備に関する法律」（平成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71</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号）が成立した。同法による改正後の「短時間労働者及び有期雇用労働者の雇用管理の改善等に関する法律」（平成５年法律第</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76</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号）及び「労働者派遣事業の適正な運営の確保及び派遣労働者の保護等に関する法律」（昭和</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88</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号）では、不合理な待遇差を解消するための規定等が整備され、令和２年４月１日に施行された。この改正は、多様な雇用形態・就業形態で働く人々がそれぞれの意欲や能力を十分に発揮し、その働きや貢献に応じた待遇を得ることのできる「公正な待遇の実現」を目指したものである。</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キャリアアップ助成金については、有期雇用労働者等の正規雇用労働者等への転換、人材育成、処遇改善等、企業内でのキャリアアップを促進するための包括的な助成措置として平成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度予算で創設し、その後、人材育成に係る助成措置を人材開発支援助成金に整理統合するなどの変遷を経て、これまで、助成額や助成メニューの拡充等を行ってきたところであるが、非正規雇用労働者のキャリアアップをより一層促進するために、制度の分かりやすい周知等が必要である。</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これらを踏まえ、当該ガイドラインにおいて、事業主が、有期雇用労働者等のキャリアアップを積極的に図る上でキャリアアップ助成金及び人材開発支援助成金を活用するに当たり、配慮するよう努めることが望ましい事項等を示すこととする。</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２　助成措置の内容</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事業主が、有期雇用労働者等のキャリアアップを図るため、３（１）の「キャリアアップ管理者」を置き、３（２）②の「キャリアアップ計画」を作成した上で、当該計画に沿って（１）又は（２）のうちいずれかの措置を実施した場合に、以下のとおり一定の助成を実施する（当該企業において生産性の向上が認められた場合は増額加算）。なお、（３）の人材育成支援を実施した場合、人材開発支援助成金としての助成を実施する（当該企業において生産性の向上が認められた場合は増額加算）。</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（１）正社員化支援</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有期雇用労働者を正規雇用労働者又は無期雇用労働者に転換した場合、無期雇用労働者を正規雇用労働者に転換した場合、その内容に応じた一定の助成を実施（</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派遣労働者を受け入れている派遣先が、派遣労働者のキャリアアップを図るため、３（１）の「キャリアアップ管理者」を置き、３（２）②の「キャリアアップ計画」を作成した上で、当該計画に沿って、受け入れていた派遣労働者を正規雇用労働者等として直接雇い入れた場合も助成の対象となる。</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（２）処遇改善支援</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①　賃金規定等改定</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有期雇用労働者等の基本給に係る賃金規定等を作成した上で、その賃金規定等の全部又は一部（雇用形態別等の区分によるもの）を増額改定し、当該労働者全員に適用した場合に、一定の助成を実施。</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②　賃金規定等共通化</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有期雇用労働者等に関して、正規雇用労働者と共通の職務等に応じた賃金規定等を設け、適用した場合に、一定の助成を実施。</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③　諸手当制度等共通化</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有期雇用労働者等に関して、正規雇用労働者と共通の諸手当に関する制度を設け、適用又は有期雇用労働者等に対し、労働安全衛生法上義務づけられている健康診断以外の制度を設け、実施した場合に、一定の助成を実施。</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④　選択的適用拡大導入時処遇改善</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労使合意に基づく社会保険の適用拡大の措置の導入に伴い、その雇用する有期雇用労働者等について、働き方の意向を適切に把握し、社会保険の適用と働き方の見直しに反映させるための取組を実施し、当該措置により新たに被保険者とした場合に、一定の助成を実施。</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⑤　短時間労働者の社会保険適用に向けた所定労働時間の延長</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短時間労働者の週所定労働時間を５時間以上延長し、当該労働者が新たに社会保険適用となった場合に、一定の助成を実施。</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また、短時間労働者の週所定労働時間を１時間以上５時間未満延長し、当該労働者が新たに社会保険適用となった場合も、労働者の手取り収入が減少しないように処遇改善と併せて実施することで一定の助成を実施。</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（３）人材育成支援</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有期雇用労働者等に対し、一定の</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又は</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を実施した場合に、一定の助成を実施。</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３　有期雇用労働者等のキャリアアップに向けて助成措置を活用する上で配慮することが望ましい事項</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事業主は、有期雇用労働者等が将来に希望を持ち安心して生活を送ることができるよう、また、その意欲や能力の向上を図り、企業の生産性向上につなげていくことができるよう、各事業所の状況に応じて、正規雇用労働者等への転換により雇用の安定を図るとともに、人材育成を行うことで継続的な能力開発を支援し、その高められた職業能力を評価してその先の処遇にも反映するといった形で、有期雇用労働者等のキャリアアップを総合的に支援していくことが有意義である。</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このように、助成措置を活用して有期雇用労働者等のキャリアアップを図るに当たって、以下の（１）から（５）までに定める事項に配慮するよう努めつつ、その取組を進めることが望ましい。</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なお、有期雇用労働者等のキャリアアップを図る上での前提として、事業主は、労働関係法令及び社会保険関係法令（</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）は有期雇用労働者等にも適用があることを認識し、遵守しなければならないことから、法令遵守を徹底できる労務管理、生産管理等の事業の体制の整備及び改善を図ることが必要である。</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労働基準法、最低賃金法、労働安全衛生法、労働者災害補償保険法、労働契約法、労働施策の総合的な推進並びに労働者の雇用の安定及び職業生活の充実等に関する法律、職業安定法、雇用の分野における男女の均等な機会及び待遇の確保等に関する法律、育児休業、介護休業等育児又は家族介護を行う労働者の福祉に関する法律、雇用保険法、健康保険法、厚生年金保険法等（短時間労働者の場合には、短時間労働者及び有期雇用労働者の雇用管理の改善等に関する法律、派遣労働者の場合には、労働者派遣事業の適正な運営の確保及び派遣労働者の保護等に関する法律の適用がある。）</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　有期雇用労働者等のキャリアアップに向けた管理体制の整備（主に「２助成措置の内容」（</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）に関して。）</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各事業所での有期雇用労働者等のキャリアアップを図る取組が積極的に進むよう、事業所ごとに、有期雇用労働者等のキャリアアップに取り組む者として、必要な知識及び経験を有していると認められる者を「キャリアアップ管理者」として位置づけ、従業員に対して周知を図る等、そのキャリアアップに向けた管理体制の整備を行うこと。</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また、「キャリアアップ管理者」については、その知識やノウハウの向上のため、必要に応じて研修等を行うことが有意義であること。</a:t>
            </a:r>
          </a:p>
          <a:p>
            <a:pPr fontAlgn="base" hangingPunct="0"/>
            <a:r>
              <a:rPr lang="en-US" altLang="ja-JP" sz="800" dirty="0"/>
              <a:t> </a:t>
            </a:r>
            <a:endParaRPr lang="ja-JP" altLang="ja-JP" sz="800" dirty="0"/>
          </a:p>
        </p:txBody>
      </p:sp>
      <p:sp>
        <p:nvSpPr>
          <p:cNvPr id="2" name="テキスト ボックス 1"/>
          <p:cNvSpPr txBox="1"/>
          <p:nvPr/>
        </p:nvSpPr>
        <p:spPr>
          <a:xfrm>
            <a:off x="17510" y="17947"/>
            <a:ext cx="864096" cy="180020"/>
          </a:xfrm>
          <a:prstGeom prst="rect">
            <a:avLst/>
          </a:prstGeom>
          <a:noFill/>
        </p:spPr>
        <p:txBody>
          <a:bodyPr wrap="square" rtlCol="0">
            <a:no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（参考）</a:t>
            </a:r>
          </a:p>
          <a:p>
            <a:endParaRPr kumimoji="1" lang="ja-JP" altLang="en-US" sz="800" dirty="0"/>
          </a:p>
        </p:txBody>
      </p:sp>
    </p:spTree>
    <p:extLst>
      <p:ext uri="{BB962C8B-B14F-4D97-AF65-F5344CB8AC3E}">
        <p14:creationId xmlns:p14="http://schemas.microsoft.com/office/powerpoint/2010/main" val="34381780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865" y="434451"/>
            <a:ext cx="6955973" cy="254414"/>
          </a:xfrm>
          <a:prstGeom prst="rect">
            <a:avLst/>
          </a:prstGeom>
          <a:noFill/>
        </p:spPr>
        <p:txBody>
          <a:bodyPr wrap="square" lIns="99555" tIns="49777" rIns="99555" bIns="49777" rtlCol="0">
            <a:spAutoFit/>
          </a:bodyPr>
          <a:lstStyle/>
          <a:p>
            <a:endParaRPr lang="ja-JP" altLang="en-US" sz="1000" dirty="0"/>
          </a:p>
        </p:txBody>
      </p:sp>
      <p:sp>
        <p:nvSpPr>
          <p:cNvPr id="5" name="スライド番号プレースホルダ 1"/>
          <p:cNvSpPr>
            <a:spLocks noGrp="1"/>
          </p:cNvSpPr>
          <p:nvPr>
            <p:ph type="sldNum" sz="quarter" idx="12"/>
          </p:nvPr>
        </p:nvSpPr>
        <p:spPr>
          <a:xfrm>
            <a:off x="6628387" y="9955051"/>
            <a:ext cx="680475" cy="450673"/>
          </a:xfrm>
        </p:spPr>
        <p:txBody>
          <a:bodyPr/>
          <a:lstStyle/>
          <a:p>
            <a:pPr algn="ctr"/>
            <a:fld id="{5257D7FA-C634-4D74-AC8F-65C7EB806FB4}" type="slidenum">
              <a:rPr lang="ja-JP" altLang="en-US" sz="1600">
                <a:solidFill>
                  <a:schemeClr val="tx1"/>
                </a:solidFill>
              </a:rPr>
              <a:pPr algn="ctr"/>
              <a:t>32</a:t>
            </a:fld>
            <a:endParaRPr lang="ja-JP" altLang="en-US" sz="1600" dirty="0">
              <a:solidFill>
                <a:schemeClr val="tx1"/>
              </a:solidFill>
            </a:endParaRPr>
          </a:p>
        </p:txBody>
      </p:sp>
      <p:sp>
        <p:nvSpPr>
          <p:cNvPr id="6" name="テキスト ボックス 5"/>
          <p:cNvSpPr txBox="1"/>
          <p:nvPr/>
        </p:nvSpPr>
        <p:spPr>
          <a:xfrm>
            <a:off x="-53550" y="21266"/>
            <a:ext cx="7308000" cy="10329829"/>
          </a:xfrm>
          <a:prstGeom prst="rect">
            <a:avLst/>
          </a:prstGeom>
          <a:noFill/>
        </p:spPr>
        <p:txBody>
          <a:bodyPr wrap="square" lIns="99555" tIns="49777" rIns="99555" bIns="49777" rtlCol="0">
            <a:noAutofit/>
          </a:bodyPr>
          <a:lstStyle/>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（２）　計画的なキャリアアップの取組の推進（主に「２助成措置の内容」（</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）に関して。）</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①　企業ごとに雇用管理のあり方が様々であることを踏まえ、社内の人材確保等の現状を分析した上で、有期雇用労働者等のキャリアアップを図る上での課題について、有期雇用労働者等の意見も踏まえつつ、社内で検討を行い、その対応方針案を決定す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②　①の対応方針案並びに（３）及び（４）の内容を踏まえ、「キャリアアップ計画」を作成し、具体的かつ明確にキャリアパスを示しつつ、有期雇用労働者等のキャリアアップに向けた取組を計画的に進め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③　「キャリアアップ計画」には、計画の対象者、目標、期間、目標を達成するために事業主が講ずる措置等を盛り込むこと。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④　「キャリアアップ計画」の作成に当たっては、当該計画の対象となる有期雇用労働者等の意見も反映されるよう、労働組合等の労働者の代表から意見を聴くこと。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⑤　作成した「キャリアアップ計画」については、従業員に対して周知するとともに、その実施状況等を踏まえ、必要に応じて見直しを行うことが有意義であること。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⑥　「キャリアアップ計画」の見直し及びそれに基づく取組のフォローアップは、「キャリアアップ管理者」が中心となって行うことが有意義であること。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（３）正規雇用労働者等への転換（「２助成措置の内容」（１）に限る。）</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①　有期雇用労働者等の雇用の安定や処遇の改善により、その意欲と能力の更なる向上又は労働者のワーク・ライフ・バランスの実現につなげるべく、その希望や能力に応じて、有期雇用労働者から正規雇用・無期雇用労働者への転換、無期雇用労働者から正規雇用労働者への転換を進めること。</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また、派遣先が受け入れていた派遣労働者を直接雇い入れる場合についても、その希望や能力に応じて、正規雇用労働者等として雇い入れること。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②　有期労働契約が繰り返し更新されて５年を超える前に、有期雇用労働者の希望に応じて、できるだけ早期に無期雇用労働者に転換することが可能となる制度（３年以内に無期労働契約に転換することが可能となる制度）を整備すること。</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また、事業主は、有期雇用労働者が無期雇用労働者に転換した後の処遇についても、可能な限り、転換した者の職務の内容、能力・経験、有期雇用労働者としての勤続等を踏まえて、賃金等において適正な処遇となるよう配慮す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③　特に、有期雇用労働者等が若者である場合には、正規雇用労働者等への転換の可能性が与えられるような仕組みを検討し、転換に当たっては、その有する適性や能力を正当に評価し、その将来性も含めて長期的な視点に立って判断するなどの配慮をすることが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④　有期雇用労働者等の正規雇用労働者等への転換を図るに当たっては、転換を希望する有期雇用労働者等のモチベーションの維持・向上が図られるよう、対象者の範囲、方法、評価基準などの設定に配慮することが有意義であること。</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また、転換した者が職場に定着するよう継続的に指導援助等を行うことが有意義であること。</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なお、正規雇用労働者の働き方について、労働時間や休暇、転勤、職務の範囲などに関する労働者の希望や育児・介護など生活に関わる事情に配慮した働き方となるよう配慮することは、有期雇用労働者等から正規雇用労働者等への転換を円滑化する上でも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（４）処遇改善（「２助成措置の内容」（２）に限る。）</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①　有期雇用労働者等の職務の内容や職業能力等を、例えば職務分析・職務評価の手法、ジョブ・カードや職業能力評価基準等を活用すること等により評価し、当該職務の内容、職務の内容及び配置の変更の範囲、その他の事情を踏まえ正規雇用労働者との均等・均衡を考慮しつつ、賃金その他の処遇に反映させること。特に、教育訓練等を実施した場合には、実施後の有期雇用労働者等の職業能力を確認し、その処遇の在り方を検討すること。併せて、有期雇用労働者等の職務の内容・職業能力の評価を適切に行うため、研修等を実施することが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②　有期雇用労働者等が仕事に意欲的に取り組み、その能力を高めていけるよう、仕事内容や処遇等について話し合う機会や相談窓口を設け、職業生活全体に関する個人面談等を積極的に取り入れたり、キャリアコンサルタントの配置・活用によって自発的な職業生活設計等を容易にするための相談支援を行ったりすることが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③　有期雇用労働者等について、より良い健康管理を行えるよう、労働安全衛生法上義務付けられている健康診断以外の一定の健康診断の制度を実施すること、正規雇用労働者と共通の職務等に応じた賃金規定等を作成し、適用すること及び正規雇用労働者と共通の諸手当に関する制度を設け、適用することにより正規雇用労働者との待遇に係る制度の共通化を推進す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④  短時間労働者について、賃金を引き上げ、所定労働時間を増やすことにより、被用者保険（厚生年金保険・健康保険）の適用を受けられるようにするなど、より正規雇用労働者に近い働き方が可能となる制度を整備すること。</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また、被用者保険の被保険者数が</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人以下の企業に属する事業所においては、労使合意に基づき短時間労働者に対する社会保険の適用拡大の措置を講ずること。	</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（５）人材育成（「２助成措置の内容」（３）に限る。）</a:t>
            </a: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①　有期雇用労働者等の職業能力の開発及び向上を図るため、有期雇用労働者等の職業能力の状況やその希望するキャリアパス等に応じて、目標を明確にしつつ、職業訓練に係る設備、プログラムの充実等に留意して、計画的に職業訓練を実施す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②　有期雇用労働者等の中には、就職氷河期に正社員になれず、職業能力形成の機会に恵まれなかった者もいることに鑑み、特に教育訓練の実施について配慮するとともに、新たに雇い入れる際を含め、有期実習型訓練等、ジョブ・カードを活用したより実践的な職業訓練を実施す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③　有期雇用労働者等の人材育成を進めるに当たっては、例えば、有期雇用労働者等に対し、業務の遂行に必要な技能及び知識等に関する情報の提供、将来のキャリアパス等に関する相談の機会の確保、職務経験を通じてキャリアアップを図ることができるような配置等の雇用管理について配慮することも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④　有期雇用労働者等の将来のキャリアパスに関する相談を行うに当たっては、例えば、キャリアコンサルティング等を通じ、有期雇用労働者等の自らの職業経験及び適性に関する十分な理解を促進することや、その従事した職務の内容や実績を、職務分析・職務評価の手法、ジョブ・カードや職業能力評価基準等を活用すること等により整理・評価しつつ、その評価等の結果を伝えることも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⑤　職業訓練等の実施や職務経験を通じて、有期雇用労働者等の業務の遂行能力が向上していると認められる場合には、業務の担当範囲や責任を広げるなどにより、更なるキャリアアップが図られるよう配慮することが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⑥　有期雇用労働者等の正規雇用労働者等への転換を行う場合には、円滑な移行を図るため、有期雇用労働者等の正規雇用労働者等への転換を希望する者を対象に、正規雇用労働者等の業務に必要な知識や技能の習得のための職業訓練を行う、正規雇用労働者等の業務を一定期間体験する機会を設ける等の配慮を行うことが有意義であること。</a:t>
            </a:r>
          </a:p>
          <a:p>
            <a:pPr fontAlgn="base" hangingPunct="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⑦　有期雇用労働者等に対し、職業能力検定等を受けるための休暇の付与や時間の確保等の必要な援助を行うことが有意義であること。</a:t>
            </a:r>
          </a:p>
        </p:txBody>
      </p:sp>
    </p:spTree>
    <p:extLst>
      <p:ext uri="{BB962C8B-B14F-4D97-AF65-F5344CB8AC3E}">
        <p14:creationId xmlns:p14="http://schemas.microsoft.com/office/powerpoint/2010/main" val="23825329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447834" y="10189512"/>
            <a:ext cx="6685474" cy="161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0191" tIns="0" rIns="100191" bIns="0" rtlCol="0" anchor="ctr">
            <a:spAutoFit/>
          </a:bodyPr>
          <a:lstStyle/>
          <a:p>
            <a:pPr algn="r"/>
            <a:r>
              <a:rPr lang="ja-JP" altLang="en-US" sz="1050" dirty="0" smtClean="0">
                <a:solidFill>
                  <a:schemeClr val="tx1"/>
                </a:solidFill>
                <a:latin typeface="メイリオ" pitchFamily="50" charset="-128"/>
                <a:ea typeface="メイリオ" pitchFamily="50" charset="-128"/>
              </a:rPr>
              <a:t>この</a:t>
            </a:r>
            <a:r>
              <a:rPr lang="ja-JP" altLang="en-US" sz="1050" dirty="0">
                <a:solidFill>
                  <a:schemeClr val="tx1"/>
                </a:solidFill>
                <a:latin typeface="メイリオ" pitchFamily="50" charset="-128"/>
                <a:ea typeface="メイリオ" pitchFamily="50" charset="-128"/>
              </a:rPr>
              <a:t>パンフレットの内容</a:t>
            </a:r>
            <a:r>
              <a:rPr lang="ja-JP" altLang="en-US" sz="1050" dirty="0" smtClean="0">
                <a:solidFill>
                  <a:schemeClr val="tx1"/>
                </a:solidFill>
                <a:latin typeface="メイリオ" pitchFamily="50" charset="-128"/>
                <a:ea typeface="メイリオ" pitchFamily="50" charset="-128"/>
              </a:rPr>
              <a:t>は令和４年</a:t>
            </a:r>
            <a:r>
              <a:rPr lang="en-US" altLang="ja-JP" sz="1050" dirty="0" smtClean="0">
                <a:solidFill>
                  <a:schemeClr val="tx1"/>
                </a:solidFill>
                <a:latin typeface="メイリオ" pitchFamily="50" charset="-128"/>
                <a:ea typeface="メイリオ" pitchFamily="50" charset="-128"/>
              </a:rPr>
              <a:t>12</a:t>
            </a:r>
            <a:r>
              <a:rPr lang="ja-JP" altLang="en-US" sz="1050" smtClean="0">
                <a:solidFill>
                  <a:schemeClr val="tx1"/>
                </a:solidFill>
                <a:latin typeface="メイリオ" pitchFamily="50" charset="-128"/>
                <a:ea typeface="メイリオ" pitchFamily="50" charset="-128"/>
              </a:rPr>
              <a:t>月２日</a:t>
            </a:r>
            <a:r>
              <a:rPr lang="ja-JP" altLang="en-US" sz="1050" dirty="0">
                <a:solidFill>
                  <a:schemeClr val="tx1"/>
                </a:solidFill>
                <a:latin typeface="メイリオ" pitchFamily="50" charset="-128"/>
                <a:ea typeface="メイリオ" pitchFamily="50" charset="-128"/>
              </a:rPr>
              <a:t>現在のものです。</a:t>
            </a:r>
            <a:endParaRPr lang="en-US" altLang="ja-JP" sz="1050" dirty="0">
              <a:solidFill>
                <a:schemeClr val="tx1"/>
              </a:solidFill>
              <a:latin typeface="メイリオ" pitchFamily="50" charset="-128"/>
              <a:ea typeface="メイリオ" pitchFamily="50" charset="-128"/>
            </a:endParaRPr>
          </a:p>
        </p:txBody>
      </p:sp>
      <p:sp>
        <p:nvSpPr>
          <p:cNvPr id="5" name="正方形/長方形 4"/>
          <p:cNvSpPr/>
          <p:nvPr/>
        </p:nvSpPr>
        <p:spPr>
          <a:xfrm>
            <a:off x="2881907" y="9704184"/>
            <a:ext cx="2808312" cy="430887"/>
          </a:xfrm>
          <a:prstGeom prst="rect">
            <a:avLst/>
          </a:prstGeom>
        </p:spPr>
        <p:txBody>
          <a:bodyPr wrap="square">
            <a:spAutoFit/>
          </a:bodyPr>
          <a:lstStyle/>
          <a:p>
            <a:r>
              <a:rPr lang="en-US" altLang="ja-JP" sz="1100" dirty="0"/>
              <a:t>https://www.mhlw.go.jp/general/seido/josei/kyufukin/toiawase.html</a:t>
            </a:r>
            <a:endParaRPr lang="en-US" altLang="ja-JP" sz="1100" dirty="0" smtClean="0"/>
          </a:p>
        </p:txBody>
      </p:sp>
      <p:sp>
        <p:nvSpPr>
          <p:cNvPr id="8" name="山形 7"/>
          <p:cNvSpPr/>
          <p:nvPr/>
        </p:nvSpPr>
        <p:spPr>
          <a:xfrm>
            <a:off x="2481313" y="9781642"/>
            <a:ext cx="328586" cy="275973"/>
          </a:xfrm>
          <a:prstGeom prst="chevron">
            <a:avLst>
              <a:gd name="adj" fmla="val 5425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テキスト ボックス 8"/>
          <p:cNvSpPr txBox="1"/>
          <p:nvPr/>
        </p:nvSpPr>
        <p:spPr>
          <a:xfrm>
            <a:off x="580153" y="9745952"/>
            <a:ext cx="1961071" cy="384721"/>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rPr>
              <a:t>雇用関係給付金 受付窓口一覧</a:t>
            </a:r>
            <a:endParaRPr kumimoji="1" lang="en-US" altLang="ja-JP" sz="1000" dirty="0" smtClean="0">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厚生労働省ホームページ</a:t>
            </a:r>
            <a:r>
              <a:rPr kumimoji="1" lang="en-US" altLang="ja-JP" sz="900" dirty="0" smtClean="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814084" y="9613181"/>
            <a:ext cx="522670" cy="521890"/>
          </a:xfrm>
          <a:prstGeom prst="rect">
            <a:avLst/>
          </a:prstGeom>
        </p:spPr>
      </p:pic>
      <p:sp>
        <p:nvSpPr>
          <p:cNvPr id="10" name="正方形/長方形 9"/>
          <p:cNvSpPr/>
          <p:nvPr/>
        </p:nvSpPr>
        <p:spPr>
          <a:xfrm>
            <a:off x="360090" y="9559007"/>
            <a:ext cx="6685474" cy="1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0191" tIns="0" rIns="100191" bIns="0" rtlCol="0" anchor="ctr">
            <a:spAutoFit/>
          </a:bodyPr>
          <a:lstStyle/>
          <a:p>
            <a:r>
              <a:rPr lang="en-US" altLang="ja-JP" sz="800" dirty="0" smtClean="0">
                <a:solidFill>
                  <a:schemeClr val="tx1"/>
                </a:solidFill>
                <a:latin typeface="メイリオ" pitchFamily="50" charset="-128"/>
                <a:ea typeface="メイリオ" pitchFamily="50" charset="-128"/>
              </a:rPr>
              <a:t>※ </a:t>
            </a:r>
            <a:r>
              <a:rPr lang="ja-JP" altLang="en-US" sz="800" dirty="0" smtClean="0">
                <a:solidFill>
                  <a:schemeClr val="tx1"/>
                </a:solidFill>
                <a:latin typeface="メイリオ" pitchFamily="50" charset="-128"/>
                <a:ea typeface="メイリオ" pitchFamily="50" charset="-128"/>
              </a:rPr>
              <a:t>対象労働者が所属する雇用保険適用事業所を管轄する労働局にお問い合わせください。</a:t>
            </a:r>
            <a:endParaRPr lang="en-US" altLang="ja-JP" sz="800" dirty="0">
              <a:solidFill>
                <a:schemeClr val="tx1"/>
              </a:solidFill>
              <a:latin typeface="メイリオ" pitchFamily="50" charset="-128"/>
              <a:ea typeface="メイリオ" pitchFamily="50" charset="-128"/>
            </a:endParaRPr>
          </a:p>
        </p:txBody>
      </p:sp>
      <p:sp>
        <p:nvSpPr>
          <p:cNvPr id="11" name="メモ 10"/>
          <p:cNvSpPr/>
          <p:nvPr/>
        </p:nvSpPr>
        <p:spPr>
          <a:xfrm>
            <a:off x="192653" y="59483"/>
            <a:ext cx="2736069" cy="347907"/>
          </a:xfrm>
          <a:prstGeom prst="foldedCorner">
            <a:avLst>
              <a:gd name="adj" fmla="val 0"/>
            </a:avLst>
          </a:prstGeom>
          <a:solidFill>
            <a:schemeClr val="accent4"/>
          </a:solidFill>
          <a:ln w="15875">
            <a:solidFill>
              <a:schemeClr val="accent4"/>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lang="en-US" altLang="ja-JP" sz="1600" b="1" dirty="0" smtClean="0">
                <a:solidFill>
                  <a:schemeClr val="bg1"/>
                </a:solidFill>
                <a:latin typeface="メイリオ" pitchFamily="50" charset="-128"/>
                <a:ea typeface="メイリオ" pitchFamily="50" charset="-128"/>
                <a:cs typeface="メイリオ" pitchFamily="50" charset="-128"/>
              </a:rPr>
              <a:t>1</a:t>
            </a:r>
            <a:r>
              <a:rPr lang="ja-JP" altLang="en-US" sz="1600" b="1" dirty="0" smtClean="0">
                <a:solidFill>
                  <a:schemeClr val="bg1"/>
                </a:solidFill>
                <a:latin typeface="メイリオ" pitchFamily="50" charset="-128"/>
                <a:ea typeface="メイリオ" pitchFamily="50" charset="-128"/>
                <a:cs typeface="メイリオ" pitchFamily="50" charset="-128"/>
              </a:rPr>
              <a:t>１　都道府県</a:t>
            </a:r>
            <a:r>
              <a:rPr lang="ja-JP" altLang="en-US" sz="1600" b="1" dirty="0">
                <a:solidFill>
                  <a:schemeClr val="bg1"/>
                </a:solidFill>
                <a:latin typeface="メイリオ" pitchFamily="50" charset="-128"/>
                <a:ea typeface="メイリオ" pitchFamily="50" charset="-128"/>
                <a:cs typeface="メイリオ" pitchFamily="50" charset="-128"/>
              </a:rPr>
              <a:t>労働局一覧</a:t>
            </a:r>
          </a:p>
        </p:txBody>
      </p:sp>
      <p:graphicFrame>
        <p:nvGraphicFramePr>
          <p:cNvPr id="13" name="表 12"/>
          <p:cNvGraphicFramePr>
            <a:graphicFrameLocks noGrp="1"/>
          </p:cNvGraphicFramePr>
          <p:nvPr>
            <p:extLst>
              <p:ext uri="{D42A27DB-BD31-4B8C-83A1-F6EECF244321}">
                <p14:modId xmlns:p14="http://schemas.microsoft.com/office/powerpoint/2010/main" val="1542498322"/>
              </p:ext>
            </p:extLst>
          </p:nvPr>
        </p:nvGraphicFramePr>
        <p:xfrm>
          <a:off x="360090" y="517439"/>
          <a:ext cx="6516724" cy="8930097"/>
        </p:xfrm>
        <a:graphic>
          <a:graphicData uri="http://schemas.openxmlformats.org/drawingml/2006/table">
            <a:tbl>
              <a:tblPr firstRow="1" bandRow="1">
                <a:tableStyleId>{5940675A-B579-460E-94D1-54222C63F5DA}</a:tableStyleId>
              </a:tblPr>
              <a:tblGrid>
                <a:gridCol w="2027425">
                  <a:extLst>
                    <a:ext uri="{9D8B030D-6E8A-4147-A177-3AD203B41FA5}">
                      <a16:colId xmlns:a16="http://schemas.microsoft.com/office/drawing/2014/main" val="20000"/>
                    </a:ext>
                  </a:extLst>
                </a:gridCol>
                <a:gridCol w="2896322">
                  <a:extLst>
                    <a:ext uri="{9D8B030D-6E8A-4147-A177-3AD203B41FA5}">
                      <a16:colId xmlns:a16="http://schemas.microsoft.com/office/drawing/2014/main" val="20001"/>
                    </a:ext>
                  </a:extLst>
                </a:gridCol>
                <a:gridCol w="1592977">
                  <a:extLst>
                    <a:ext uri="{9D8B030D-6E8A-4147-A177-3AD203B41FA5}">
                      <a16:colId xmlns:a16="http://schemas.microsoft.com/office/drawing/2014/main" val="20002"/>
                    </a:ext>
                  </a:extLst>
                </a:gridCol>
              </a:tblGrid>
              <a:tr h="167185">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担当課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電話番号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0"/>
                  </a:ext>
                </a:extLst>
              </a:tr>
              <a:tr h="19128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北海道労働局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職業対策課（雇用助成金さっぽろセンター）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011(788)9070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128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青森労働局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017(721)2003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2"/>
                  </a:ext>
                </a:extLst>
              </a:tr>
              <a:tr h="19128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岩手労働局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1001908"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職業対策課分室（助成金相談コーナー）</a:t>
                      </a: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019(606)3285</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9128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宮城労働局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022(205)9855</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秋田労働局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018(883)0006</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山形労働局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023(626)6101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6"/>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福島労働局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024(529)5409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茨城労働局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029(224)6219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8"/>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栃木労働局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助成金事務センター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028(614)2263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群馬労働局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027(210)5008</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0"/>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埼玉労働局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048(600)6217</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千葉労働局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職業対策課分室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043(441)5678</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2"/>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東京労働局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ハローワーク助成金事務センター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03(6894)7072</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神奈川労働局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smtClean="0">
                          <a:latin typeface="メイリオ" panose="020B0604030504040204" pitchFamily="50" charset="-128"/>
                          <a:ea typeface="メイリオ" panose="020B0604030504040204" pitchFamily="50" charset="-128"/>
                          <a:cs typeface="メイリオ" panose="020B0604030504040204" pitchFamily="50" charset="-128"/>
                        </a:rPr>
                        <a:t>045(650)2859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新潟労働局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025(278)7181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富山労働局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smtClean="0">
                          <a:latin typeface="メイリオ" panose="020B0604030504040204" pitchFamily="50" charset="-128"/>
                          <a:ea typeface="メイリオ" panose="020B0604030504040204" pitchFamily="50" charset="-128"/>
                          <a:cs typeface="メイリオ" panose="020B0604030504040204" pitchFamily="50" charset="-128"/>
                        </a:rPr>
                        <a:t>076(432)9172</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6"/>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石川労働局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076(265)4428</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福井労働局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0776(26)8613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8"/>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山梨労働局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055(225)2861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長野労働局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026(226)0862</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0"/>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岐阜労働局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058(263)5650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1"/>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静岡労働局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054(271)9970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2"/>
                  </a:ext>
                </a:extLst>
              </a:tr>
              <a:tr h="10617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愛知労働局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あいち雇用助成室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052(688)5758</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3"/>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三重労働局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059(226)2111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職業対策課（助成金コーナー）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smtClean="0">
                          <a:latin typeface="メイリオ" panose="020B0604030504040204" pitchFamily="50" charset="-128"/>
                          <a:ea typeface="メイリオ" panose="020B0604030504040204" pitchFamily="50" charset="-128"/>
                          <a:cs typeface="メイリオ" panose="020B0604030504040204" pitchFamily="50" charset="-128"/>
                        </a:rPr>
                        <a:t>077(526)8251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京都労働局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075(241)3269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6"/>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大阪労働局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06(7669)8900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7"/>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兵庫労働局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職業対策課（ハローワーク助成金デスク）</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078(221)5440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8"/>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奈良労働局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smtClean="0">
                          <a:latin typeface="メイリオ" panose="020B0604030504040204" pitchFamily="50" charset="-128"/>
                          <a:ea typeface="メイリオ" panose="020B0604030504040204" pitchFamily="50" charset="-128"/>
                          <a:cs typeface="メイリオ" panose="020B0604030504040204" pitchFamily="50" charset="-128"/>
                        </a:rPr>
                        <a:t>職業安定部助成金センター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0742(35)6336</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9"/>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和歌山労働局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073(488)1161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0"/>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鳥取労働局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職業安定課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0857(29)1707</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1"/>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島根労働局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職業安定部助成金相談センター</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0852(20)7029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2"/>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岡山労働局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職業対策課（助成金事務室）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086(238)5301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3"/>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広島労働局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082(502)7832</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山口労働局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083(995)0383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徳島労働局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088(622)8609</a:t>
                      </a: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6"/>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香川労働局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087(811)8923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7"/>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愛媛労働局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089(987)6370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8"/>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高知労働局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smtClean="0">
                          <a:latin typeface="メイリオ" panose="020B0604030504040204" pitchFamily="50" charset="-128"/>
                          <a:ea typeface="メイリオ" panose="020B0604030504040204" pitchFamily="50" charset="-128"/>
                          <a:cs typeface="メイリオ" panose="020B0604030504040204" pitchFamily="50" charset="-128"/>
                        </a:rPr>
                        <a:t>088(888)6600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9"/>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福岡労働局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職業対策課福岡助成金センター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092(411)4701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40"/>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佐賀労働局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0952(32)7173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41"/>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長崎労働局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095(801)0042</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42"/>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熊本労働局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096(211)1704</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43"/>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大分労働局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大分助成金センター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097(535)2100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4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宮崎労働局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助成金センター（ハローワークプラザ宮﨑内）</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smtClean="0">
                          <a:latin typeface="メイリオ" panose="020B0604030504040204" pitchFamily="50" charset="-128"/>
                          <a:ea typeface="メイリオ" panose="020B0604030504040204" pitchFamily="50" charset="-128"/>
                          <a:cs typeface="メイリオ" panose="020B0604030504040204" pitchFamily="50" charset="-128"/>
                        </a:rPr>
                        <a:t>0985(62)3125</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4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鹿児島労働局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職業対策課（雇用調整助成金申請受付コーナー）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099(219)5101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46"/>
                  </a:ext>
                </a:extLst>
              </a:tr>
              <a:tr h="176570">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沖縄労働局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職業対策課助成金センター</a:t>
                      </a: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098(868)1606</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47"/>
                  </a:ext>
                </a:extLst>
              </a:tr>
            </a:tbl>
          </a:graphicData>
        </a:graphic>
      </p:graphicFrame>
      <p:sp>
        <p:nvSpPr>
          <p:cNvPr id="14" name="正方形/長方形 13"/>
          <p:cNvSpPr/>
          <p:nvPr/>
        </p:nvSpPr>
        <p:spPr>
          <a:xfrm>
            <a:off x="7560890" y="8740709"/>
            <a:ext cx="4352914" cy="1368152"/>
          </a:xfrm>
          <a:prstGeom prst="rect">
            <a:avLst/>
          </a:prstGeom>
          <a:solidFill>
            <a:srgbClr val="C9B5E8"/>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kumimoji="1" lang="ja-JP" altLang="en-US" sz="1600" b="1" dirty="0" smtClean="0">
                <a:solidFill>
                  <a:srgbClr val="FF0000"/>
                </a:solidFill>
                <a:latin typeface="メイリオ" pitchFamily="50" charset="-128"/>
                <a:ea typeface="メイリオ" pitchFamily="50" charset="-128"/>
                <a:cs typeface="メイリオ" pitchFamily="50" charset="-128"/>
              </a:rPr>
              <a:t>（備忘）日付を最後に入れる</a:t>
            </a:r>
            <a:endParaRPr kumimoji="1" lang="ja-JP" altLang="en-US" sz="1600" b="1" dirty="0">
              <a:solidFill>
                <a:srgbClr val="FF0000"/>
              </a:solidFill>
              <a:latin typeface="メイリオ" pitchFamily="50" charset="-128"/>
              <a:ea typeface="メイリオ" pitchFamily="50" charset="-128"/>
              <a:cs typeface="メイリオ" pitchFamily="50" charset="-128"/>
            </a:endParaRPr>
          </a:p>
        </p:txBody>
      </p:sp>
      <p:sp>
        <p:nvSpPr>
          <p:cNvPr id="12" name="スライド番号プレースホルダー 1"/>
          <p:cNvSpPr>
            <a:spLocks noGrp="1"/>
          </p:cNvSpPr>
          <p:nvPr>
            <p:ph type="sldNum" sz="quarter" idx="12"/>
          </p:nvPr>
        </p:nvSpPr>
        <p:spPr>
          <a:xfrm>
            <a:off x="5436654" y="9811035"/>
            <a:ext cx="1680210" cy="550138"/>
          </a:xfrm>
        </p:spPr>
        <p:txBody>
          <a:bodyPr/>
          <a:lstStyle/>
          <a:p>
            <a:r>
              <a:rPr kumimoji="1" lang="en-US" altLang="ja-JP" sz="1600" dirty="0" smtClean="0">
                <a:solidFill>
                  <a:schemeClr val="tx1"/>
                </a:solidFill>
              </a:rPr>
              <a:t>33</a:t>
            </a:r>
            <a:endParaRPr kumimoji="1" lang="ja-JP" altLang="en-US" sz="1600" dirty="0">
              <a:solidFill>
                <a:schemeClr val="tx1"/>
              </a:solidFill>
            </a:endParaRPr>
          </a:p>
        </p:txBody>
      </p:sp>
    </p:spTree>
    <p:extLst>
      <p:ext uri="{BB962C8B-B14F-4D97-AF65-F5344CB8AC3E}">
        <p14:creationId xmlns:p14="http://schemas.microsoft.com/office/powerpoint/2010/main" val="370351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71205" y="7641752"/>
            <a:ext cx="6984999" cy="1134842"/>
          </a:xfrm>
          <a:prstGeom prst="roundRect">
            <a:avLst>
              <a:gd name="adj" fmla="val 6622"/>
            </a:avLst>
          </a:prstGeom>
          <a:solidFill>
            <a:srgbClr val="E7F9DC"/>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31" name="角丸四角形 30"/>
          <p:cNvSpPr/>
          <p:nvPr/>
        </p:nvSpPr>
        <p:spPr>
          <a:xfrm>
            <a:off x="69779" y="4348293"/>
            <a:ext cx="6984999" cy="1565687"/>
          </a:xfrm>
          <a:prstGeom prst="roundRect">
            <a:avLst>
              <a:gd name="adj" fmla="val 6622"/>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16" name="スライド番号プレースホルダ 1"/>
          <p:cNvSpPr txBox="1">
            <a:spLocks/>
          </p:cNvSpPr>
          <p:nvPr/>
        </p:nvSpPr>
        <p:spPr>
          <a:xfrm>
            <a:off x="6714540" y="9912866"/>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4</a:t>
            </a:fld>
            <a:endParaRPr lang="ja-JP" altLang="en-US" sz="1600" dirty="0">
              <a:solidFill>
                <a:prstClr val="black"/>
              </a:solidFill>
            </a:endParaRPr>
          </a:p>
        </p:txBody>
      </p:sp>
      <p:sp>
        <p:nvSpPr>
          <p:cNvPr id="44" name="正方形/長方形 43"/>
          <p:cNvSpPr/>
          <p:nvPr/>
        </p:nvSpPr>
        <p:spPr>
          <a:xfrm>
            <a:off x="76177" y="2290171"/>
            <a:ext cx="1505146" cy="348813"/>
          </a:xfrm>
          <a:prstGeom prst="rect">
            <a:avLst/>
          </a:prstGeom>
          <a:solidFill>
            <a:schemeClr val="accent1">
              <a:lumMod val="40000"/>
              <a:lumOff val="60000"/>
            </a:schemeClr>
          </a:solidFill>
        </p:spPr>
        <p:txBody>
          <a:bodyPr wrap="square">
            <a:spAutoFit/>
          </a:bodyPr>
          <a:lstStyle/>
          <a:p>
            <a:pPr algn="just">
              <a:lnSpc>
                <a:spcPts val="2000"/>
              </a:lnSpc>
            </a:pPr>
            <a:r>
              <a:rPr lang="ja-JP" altLang="en-US" sz="1200" b="1" kern="100" dirty="0" smtClean="0">
                <a:latin typeface="メイリオ" panose="020B0604030504040204" pitchFamily="50" charset="-128"/>
                <a:ea typeface="メイリオ" panose="020B0604030504040204" pitchFamily="50" charset="-128"/>
                <a:cs typeface="Times New Roman" panose="02020603050405020304" pitchFamily="18" charset="0"/>
              </a:rPr>
              <a:t>添付書類の簡素化</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角丸四角形 45"/>
          <p:cNvSpPr/>
          <p:nvPr/>
        </p:nvSpPr>
        <p:spPr>
          <a:xfrm>
            <a:off x="78886" y="2743845"/>
            <a:ext cx="6984999" cy="1088077"/>
          </a:xfrm>
          <a:prstGeom prst="roundRect">
            <a:avLst>
              <a:gd name="adj" fmla="val 6622"/>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p:cNvSpPr/>
          <p:nvPr/>
        </p:nvSpPr>
        <p:spPr>
          <a:xfrm>
            <a:off x="114753" y="2748283"/>
            <a:ext cx="6984999" cy="1118255"/>
          </a:xfrm>
          <a:prstGeom prst="rect">
            <a:avLst/>
          </a:prstGeom>
        </p:spPr>
        <p:txBody>
          <a:bodyPr wrap="square">
            <a:spAutoFit/>
          </a:bodyPr>
          <a:lstStyle/>
          <a:p>
            <a:pPr algn="just">
              <a:lnSpc>
                <a:spcPts val="2000"/>
              </a:lnSpc>
            </a:pPr>
            <a:r>
              <a:rPr lang="ja-JP" altLang="en-US" sz="1400" b="1" kern="100" dirty="0" smtClean="0">
                <a:latin typeface="メイリオ" panose="020B0604030504040204" pitchFamily="50" charset="-128"/>
                <a:ea typeface="メイリオ" panose="020B0604030504040204" pitchFamily="50" charset="-128"/>
                <a:cs typeface="Times New Roman" panose="02020603050405020304" pitchFamily="18" charset="0"/>
              </a:rPr>
              <a:t>添付書類の簡素化（</a:t>
            </a:r>
            <a:r>
              <a:rPr lang="ja-JP" altLang="en-US" sz="1400" b="1" kern="100" dirty="0">
                <a:latin typeface="メイリオ" panose="020B0604030504040204" pitchFamily="50" charset="-128"/>
                <a:ea typeface="メイリオ" panose="020B0604030504040204" pitchFamily="50" charset="-128"/>
                <a:cs typeface="Times New Roman" panose="02020603050405020304" pitchFamily="18" charset="0"/>
              </a:rPr>
              <a:t>支給申請時</a:t>
            </a:r>
            <a:r>
              <a:rPr lang="ja-JP" altLang="en-US" sz="1400" b="1"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400" b="1"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pPr>
            <a:r>
              <a:rPr lang="ja-JP" altLang="en-US" sz="1200" kern="100" dirty="0" smtClean="0">
                <a:latin typeface="メイリオ" panose="020B0604030504040204" pitchFamily="50" charset="-128"/>
                <a:ea typeface="メイリオ" panose="020B0604030504040204" pitchFamily="50" charset="-128"/>
                <a:cs typeface="Times New Roman" panose="02020603050405020304" pitchFamily="18" charset="0"/>
              </a:rPr>
              <a:t>添付書類の簡素化のため、「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同時</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双方向型の通信</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訓練に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より実施されたことが確認できる書類（受講者の出席状況が分かるログ、訓練受講時の受講者を撮影したスクリーンショット等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）」の提出を不要としました。</a:t>
            </a:r>
            <a:endParaRPr lang="en-US"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7" name="テキスト ボックス 16"/>
          <p:cNvSpPr txBox="1"/>
          <p:nvPr/>
        </p:nvSpPr>
        <p:spPr>
          <a:xfrm>
            <a:off x="84094" y="93001"/>
            <a:ext cx="6985001" cy="330925"/>
          </a:xfrm>
          <a:prstGeom prst="rect">
            <a:avLst/>
          </a:prstGeom>
          <a:solidFill>
            <a:schemeClr val="bg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tIns="90000" rIns="0" anchor="ctr" anchorCtr="0"/>
          <a:lstStyle>
            <a:defPPr>
              <a:defRPr lang="ja-JP"/>
            </a:defPPr>
            <a:lvl1pPr algn="ctr">
              <a:defRPr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sz="1400" dirty="0" smtClean="0"/>
              <a:t>令和４年８月の主</a:t>
            </a:r>
            <a:r>
              <a:rPr lang="ja-JP" altLang="en-US" sz="1400" dirty="0"/>
              <a:t>な改正内容</a:t>
            </a:r>
          </a:p>
        </p:txBody>
      </p:sp>
      <p:sp>
        <p:nvSpPr>
          <p:cNvPr id="18" name="正方形/長方形 17"/>
          <p:cNvSpPr/>
          <p:nvPr/>
        </p:nvSpPr>
        <p:spPr>
          <a:xfrm>
            <a:off x="82223" y="482750"/>
            <a:ext cx="1320112" cy="348813"/>
          </a:xfrm>
          <a:prstGeom prst="rect">
            <a:avLst/>
          </a:prstGeom>
          <a:solidFill>
            <a:schemeClr val="accent2">
              <a:lumMod val="60000"/>
              <a:lumOff val="40000"/>
            </a:schemeClr>
          </a:solidFill>
        </p:spPr>
        <p:txBody>
          <a:bodyPr wrap="square">
            <a:spAutoFit/>
          </a:bodyPr>
          <a:lstStyle/>
          <a:p>
            <a:pPr algn="just">
              <a:lnSpc>
                <a:spcPts val="20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添付書類の省略</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114754" y="904268"/>
            <a:ext cx="6984999" cy="870046"/>
          </a:xfrm>
          <a:prstGeom prst="roundRect">
            <a:avLst>
              <a:gd name="adj" fmla="val 6622"/>
            </a:avLst>
          </a:prstGeom>
          <a:solidFill>
            <a:schemeClr val="bg2">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145928" y="931754"/>
            <a:ext cx="6767474" cy="861774"/>
          </a:xfrm>
          <a:prstGeom prst="rect">
            <a:avLst/>
          </a:prstGeom>
        </p:spPr>
        <p:txBody>
          <a:bodyPr wrap="square">
            <a:spAutoFit/>
          </a:bodyPr>
          <a:lstStyle/>
          <a:p>
            <a:pPr algn="just">
              <a:lnSpc>
                <a:spcPts val="2000"/>
              </a:lnSpc>
            </a:pPr>
            <a:r>
              <a:rPr lang="ja-JP" altLang="en-US" sz="1400" b="1" kern="100" dirty="0" smtClean="0">
                <a:latin typeface="メイリオ" panose="020B0604030504040204" pitchFamily="50" charset="-128"/>
                <a:ea typeface="メイリオ" panose="020B0604030504040204" pitchFamily="50" charset="-128"/>
                <a:cs typeface="Times New Roman" panose="02020603050405020304" pitchFamily="18" charset="0"/>
              </a:rPr>
              <a:t>登記事項証明書の添付省略</a:t>
            </a:r>
            <a:endParaRPr lang="en-US" altLang="ja-JP" sz="1400"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pPr>
            <a:r>
              <a:rPr lang="ja-JP" altLang="en-US" sz="1200" kern="100" dirty="0" smtClean="0">
                <a:latin typeface="メイリオ" panose="020B0604030504040204" pitchFamily="50" charset="-128"/>
                <a:ea typeface="メイリオ" panose="020B0604030504040204" pitchFamily="50" charset="-128"/>
                <a:cs typeface="Times New Roman" panose="02020603050405020304" pitchFamily="18" charset="0"/>
              </a:rPr>
              <a:t>登記事項証明書は、登記情報連携システムにより確認が可能となるため、提出を省略することとしました。</a:t>
            </a:r>
            <a:endParaRPr lang="en-US"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 name="テキスト ボックス 25"/>
          <p:cNvSpPr txBox="1"/>
          <p:nvPr/>
        </p:nvSpPr>
        <p:spPr>
          <a:xfrm>
            <a:off x="82223" y="1911500"/>
            <a:ext cx="6985001" cy="315974"/>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tIns="90000" rIns="0" anchor="ctr" anchorCtr="0"/>
          <a:lstStyle>
            <a:defPPr>
              <a:defRPr lang="ja-JP"/>
            </a:defPPr>
            <a:lvl1pPr algn="ctr">
              <a:defRPr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sz="1400" dirty="0" smtClean="0"/>
              <a:t>令和４年９月の主</a:t>
            </a:r>
            <a:r>
              <a:rPr lang="ja-JP" altLang="en-US" sz="1400" dirty="0"/>
              <a:t>な改正内容</a:t>
            </a:r>
          </a:p>
        </p:txBody>
      </p:sp>
      <p:sp>
        <p:nvSpPr>
          <p:cNvPr id="27" name="正方形/長方形 26"/>
          <p:cNvSpPr/>
          <p:nvPr/>
        </p:nvSpPr>
        <p:spPr>
          <a:xfrm>
            <a:off x="78886" y="3906714"/>
            <a:ext cx="1467972" cy="348813"/>
          </a:xfrm>
          <a:prstGeom prst="rect">
            <a:avLst/>
          </a:prstGeom>
          <a:solidFill>
            <a:schemeClr val="accent1">
              <a:lumMod val="40000"/>
              <a:lumOff val="60000"/>
            </a:schemeClr>
          </a:solidFill>
        </p:spPr>
        <p:txBody>
          <a:bodyPr wrap="square">
            <a:spAutoFit/>
          </a:bodyPr>
          <a:lstStyle/>
          <a:p>
            <a:pPr algn="just">
              <a:lnSpc>
                <a:spcPts val="2000"/>
              </a:lnSpc>
            </a:pPr>
            <a:r>
              <a:rPr lang="ja-JP" altLang="en-US" sz="1200" b="1" kern="100" dirty="0" smtClean="0">
                <a:latin typeface="メイリオ" panose="020B0604030504040204" pitchFamily="50" charset="-128"/>
                <a:ea typeface="メイリオ" panose="020B0604030504040204" pitchFamily="50" charset="-128"/>
                <a:cs typeface="Times New Roman" panose="02020603050405020304" pitchFamily="18" charset="0"/>
              </a:rPr>
              <a:t>要件の見直し等</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161221" y="4315427"/>
            <a:ext cx="6758397" cy="1631216"/>
          </a:xfrm>
          <a:prstGeom prst="rect">
            <a:avLst/>
          </a:prstGeom>
        </p:spPr>
        <p:txBody>
          <a:bodyPr wrap="square">
            <a:spAutoFit/>
          </a:bodyPr>
          <a:lstStyle/>
          <a:p>
            <a:pPr algn="just">
              <a:lnSpc>
                <a:spcPts val="2000"/>
              </a:lnSpc>
            </a:pPr>
            <a:r>
              <a:rPr lang="ja-JP" altLang="en-US" sz="1400" b="1" kern="100" dirty="0" smtClean="0">
                <a:latin typeface="メイリオ" panose="020B0604030504040204" pitchFamily="50" charset="-128"/>
                <a:ea typeface="メイリオ" panose="020B0604030504040204" pitchFamily="50" charset="-128"/>
                <a:cs typeface="Times New Roman" panose="02020603050405020304" pitchFamily="18" charset="0"/>
              </a:rPr>
              <a:t>事業外訓練施設の要件見直し</a:t>
            </a:r>
            <a:endParaRPr lang="en-US" altLang="ja-JP" sz="1400"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pPr>
            <a:r>
              <a:rPr lang="ja-JP" altLang="en-US" sz="1200" kern="100" dirty="0" smtClean="0">
                <a:latin typeface="メイリオ" panose="020B0604030504040204" pitchFamily="50" charset="-128"/>
                <a:ea typeface="メイリオ" panose="020B0604030504040204" pitchFamily="50" charset="-128"/>
                <a:cs typeface="Times New Roman" panose="02020603050405020304" pitchFamily="18" charset="0"/>
              </a:rPr>
              <a:t>事業外訓練では、「助成金の支給を受けようとする事業主（申請事業主という）以外の事業主・事業主団体の設置する施設」のうち「申請事業主が設置する施設、申請事業主のグループ事業主が設置する施設のうち不特定の者を対象とせずに訓練等を実施する施設、申請事業主が設置する別法人の施設など」で訓練を実施する場合は助成対象外としていましたが、当該要件を廃止しました。</a:t>
            </a:r>
            <a:endPar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2" name="角丸四角形 31"/>
          <p:cNvSpPr/>
          <p:nvPr/>
        </p:nvSpPr>
        <p:spPr>
          <a:xfrm>
            <a:off x="76177" y="6017428"/>
            <a:ext cx="6984999" cy="689237"/>
          </a:xfrm>
          <a:prstGeom prst="roundRect">
            <a:avLst>
              <a:gd name="adj" fmla="val 6622"/>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3" name="正方形/長方形 32"/>
          <p:cNvSpPr/>
          <p:nvPr/>
        </p:nvSpPr>
        <p:spPr>
          <a:xfrm>
            <a:off x="183079" y="6055900"/>
            <a:ext cx="6758397" cy="656590"/>
          </a:xfrm>
          <a:prstGeom prst="rect">
            <a:avLst/>
          </a:prstGeom>
        </p:spPr>
        <p:txBody>
          <a:bodyPr wrap="square">
            <a:spAutoFit/>
          </a:bodyPr>
          <a:lstStyle/>
          <a:p>
            <a:pPr algn="just">
              <a:lnSpc>
                <a:spcPts val="2000"/>
              </a:lnSpc>
            </a:pPr>
            <a:r>
              <a:rPr lang="en-US" altLang="ja-JP" sz="1400" b="1" kern="100" dirty="0" smtClean="0">
                <a:latin typeface="メイリオ" panose="020B0604030504040204" pitchFamily="50" charset="-128"/>
                <a:ea typeface="メイリオ" panose="020B0604030504040204" pitchFamily="50" charset="-128"/>
                <a:cs typeface="Times New Roman" panose="02020603050405020304" pitchFamily="18" charset="0"/>
              </a:rPr>
              <a:t>OJT</a:t>
            </a:r>
            <a:r>
              <a:rPr lang="ja-JP" altLang="en-US" sz="1400" b="1" kern="100" dirty="0" smtClean="0">
                <a:latin typeface="メイリオ" panose="020B0604030504040204" pitchFamily="50" charset="-128"/>
                <a:ea typeface="メイリオ" panose="020B0604030504040204" pitchFamily="50" charset="-128"/>
                <a:cs typeface="Times New Roman" panose="02020603050405020304" pitchFamily="18" charset="0"/>
              </a:rPr>
              <a:t>訓練担当者の要件見直し</a:t>
            </a:r>
            <a:endParaRPr lang="en-US" altLang="ja-JP" sz="1400"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82563" lvl="0" indent="-182563" algn="just">
              <a:lnSpc>
                <a:spcPts val="1800"/>
              </a:lnSpc>
              <a:spcBef>
                <a:spcPts val="600"/>
              </a:spcBef>
            </a:pP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OJT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訓練指導者が１日に指導できる人数を３人までとしていましたが、当該要件</a:t>
            </a:r>
            <a:r>
              <a:rPr lang="ja-JP" altLang="en-US" sz="1200" kern="100" dirty="0" smtClean="0">
                <a:latin typeface="メイリオ" panose="020B0604030504040204" pitchFamily="50" charset="-128"/>
                <a:ea typeface="メイリオ" panose="020B0604030504040204" pitchFamily="50" charset="-128"/>
                <a:cs typeface="Times New Roman" panose="02020603050405020304" pitchFamily="18" charset="0"/>
              </a:rPr>
              <a:t>を廃止しました</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2" name="テキスト ボックス 21"/>
          <p:cNvSpPr txBox="1"/>
          <p:nvPr/>
        </p:nvSpPr>
        <p:spPr>
          <a:xfrm>
            <a:off x="84094" y="6828081"/>
            <a:ext cx="6985001" cy="288654"/>
          </a:xfrm>
          <a:prstGeom prst="rect">
            <a:avLst/>
          </a:prstGeom>
          <a:solidFill>
            <a:srgbClr val="92D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tIns="90000" rIns="0" anchor="ctr" anchorCtr="0"/>
          <a:lstStyle>
            <a:defPPr>
              <a:defRPr lang="ja-JP"/>
            </a:defPPr>
            <a:lvl1pPr algn="ctr">
              <a:defRPr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sz="1400" dirty="0" smtClean="0">
                <a:solidFill>
                  <a:srgbClr val="00B050"/>
                </a:solidFill>
              </a:rPr>
              <a:t>令和４年</a:t>
            </a:r>
            <a:r>
              <a:rPr lang="en-US" altLang="ja-JP" sz="1400" dirty="0" smtClean="0">
                <a:solidFill>
                  <a:srgbClr val="00B050"/>
                </a:solidFill>
              </a:rPr>
              <a:t>10</a:t>
            </a:r>
            <a:r>
              <a:rPr lang="ja-JP" altLang="en-US" sz="1400" dirty="0" smtClean="0">
                <a:solidFill>
                  <a:srgbClr val="00B050"/>
                </a:solidFill>
              </a:rPr>
              <a:t>月の主</a:t>
            </a:r>
            <a:r>
              <a:rPr lang="ja-JP" altLang="en-US" sz="1400" dirty="0">
                <a:solidFill>
                  <a:srgbClr val="00B050"/>
                </a:solidFill>
              </a:rPr>
              <a:t>な改正内容</a:t>
            </a:r>
          </a:p>
        </p:txBody>
      </p:sp>
      <p:sp>
        <p:nvSpPr>
          <p:cNvPr id="23" name="正方形/長方形 22"/>
          <p:cNvSpPr/>
          <p:nvPr/>
        </p:nvSpPr>
        <p:spPr>
          <a:xfrm>
            <a:off x="84094" y="7202894"/>
            <a:ext cx="1505146" cy="330860"/>
          </a:xfrm>
          <a:prstGeom prst="rect">
            <a:avLst/>
          </a:prstGeom>
          <a:solidFill>
            <a:srgbClr val="E7F9DC"/>
          </a:solidFill>
        </p:spPr>
        <p:txBody>
          <a:bodyPr wrap="square">
            <a:spAutoFit/>
          </a:bodyPr>
          <a:lstStyle/>
          <a:p>
            <a:pPr algn="just">
              <a:lnSpc>
                <a:spcPts val="2000"/>
              </a:lnSpc>
            </a:pPr>
            <a:r>
              <a:rPr lang="ja-JP" altLang="en-US" sz="1200" b="1" kern="100" dirty="0" smtClean="0">
                <a:solidFill>
                  <a:srgbClr val="00B050"/>
                </a:solidFill>
                <a:latin typeface="メイリオ" panose="020B0604030504040204" pitchFamily="50" charset="-128"/>
                <a:ea typeface="メイリオ" panose="020B0604030504040204" pitchFamily="50" charset="-128"/>
                <a:cs typeface="Times New Roman" panose="02020603050405020304" pitchFamily="18" charset="0"/>
              </a:rPr>
              <a:t>添付書類の簡素化</a:t>
            </a:r>
            <a:endParaRPr lang="en-US" altLang="ja-JP" sz="12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98373" y="7664163"/>
            <a:ext cx="6684092" cy="861774"/>
          </a:xfrm>
          <a:prstGeom prst="rect">
            <a:avLst/>
          </a:prstGeom>
        </p:spPr>
        <p:txBody>
          <a:bodyPr wrap="square">
            <a:spAutoFit/>
          </a:bodyPr>
          <a:lstStyle/>
          <a:p>
            <a:pPr algn="just">
              <a:lnSpc>
                <a:spcPts val="2000"/>
              </a:lnSpc>
            </a:pPr>
            <a:r>
              <a:rPr lang="ja-JP" altLang="en-US" sz="1400" b="1" kern="100" dirty="0" smtClean="0">
                <a:solidFill>
                  <a:srgbClr val="00B050"/>
                </a:solidFill>
                <a:latin typeface="メイリオ" panose="020B0604030504040204" pitchFamily="50" charset="-128"/>
                <a:ea typeface="メイリオ" panose="020B0604030504040204" pitchFamily="50" charset="-128"/>
                <a:cs typeface="Times New Roman" panose="02020603050405020304" pitchFamily="18" charset="0"/>
              </a:rPr>
              <a:t>添付書類の簡素化（</a:t>
            </a:r>
            <a:r>
              <a:rPr lang="ja-JP" altLang="en-US" sz="1400" b="1" kern="100" dirty="0">
                <a:solidFill>
                  <a:srgbClr val="00B050"/>
                </a:solidFill>
                <a:latin typeface="メイリオ" panose="020B0604030504040204" pitchFamily="50" charset="-128"/>
                <a:ea typeface="メイリオ" panose="020B0604030504040204" pitchFamily="50" charset="-128"/>
                <a:cs typeface="Times New Roman" panose="02020603050405020304" pitchFamily="18" charset="0"/>
              </a:rPr>
              <a:t>支給申請時</a:t>
            </a:r>
            <a:r>
              <a:rPr lang="ja-JP" altLang="en-US" sz="1400" b="1" kern="100" dirty="0" smtClean="0">
                <a:solidFill>
                  <a:srgbClr val="00B050"/>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400" b="1" kern="100" dirty="0">
              <a:solidFill>
                <a:srgbClr val="00B05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pPr>
            <a:r>
              <a:rPr lang="ja-JP" altLang="en-US" sz="12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en-US" sz="12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教育訓練等（専門実践教育訓練、特定一般教育訓練又は一般教育訓練）を実施した</a:t>
            </a:r>
            <a:r>
              <a:rPr lang="ja-JP" altLang="en-US" sz="12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場合の「</a:t>
            </a:r>
            <a:r>
              <a:rPr lang="ja-JP" altLang="en-US" sz="12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一般教育訓練等の経費負担額に関する</a:t>
            </a:r>
            <a:r>
              <a:rPr lang="ja-JP" altLang="en-US" sz="12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申立書」</a:t>
            </a:r>
            <a:r>
              <a:rPr lang="ja-JP" altLang="en-US" sz="12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提出を不要としました。</a:t>
            </a:r>
            <a:endParaRPr lang="ja-JP" altLang="en-US" sz="12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09699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 1"/>
          <p:cNvSpPr txBox="1">
            <a:spLocks/>
          </p:cNvSpPr>
          <p:nvPr/>
        </p:nvSpPr>
        <p:spPr>
          <a:xfrm>
            <a:off x="6630087" y="9882365"/>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257D7FA-C634-4D74-AC8F-65C7EB806FB4}" type="slidenum">
              <a:rPr lang="ja-JP" altLang="en-US" sz="1600">
                <a:solidFill>
                  <a:schemeClr val="tx1"/>
                </a:solidFill>
              </a:rPr>
              <a:pPr algn="ctr"/>
              <a:t>5</a:t>
            </a:fld>
            <a:endParaRPr lang="ja-JP" altLang="en-US" sz="16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4208628463"/>
              </p:ext>
            </p:extLst>
          </p:nvPr>
        </p:nvGraphicFramePr>
        <p:xfrm>
          <a:off x="145554" y="630015"/>
          <a:ext cx="6948772" cy="9662643"/>
        </p:xfrm>
        <a:graphic>
          <a:graphicData uri="http://schemas.openxmlformats.org/drawingml/2006/table">
            <a:tbl>
              <a:tblPr firstRow="1" bandRow="1">
                <a:tableStyleId>{5940675A-B579-460E-94D1-54222C63F5DA}</a:tableStyleId>
              </a:tblPr>
              <a:tblGrid>
                <a:gridCol w="1683471">
                  <a:extLst>
                    <a:ext uri="{9D8B030D-6E8A-4147-A177-3AD203B41FA5}">
                      <a16:colId xmlns:a16="http://schemas.microsoft.com/office/drawing/2014/main" val="20000"/>
                    </a:ext>
                  </a:extLst>
                </a:gridCol>
                <a:gridCol w="5265301">
                  <a:extLst>
                    <a:ext uri="{9D8B030D-6E8A-4147-A177-3AD203B41FA5}">
                      <a16:colId xmlns:a16="http://schemas.microsoft.com/office/drawing/2014/main" val="20001"/>
                    </a:ext>
                  </a:extLst>
                </a:gridCol>
              </a:tblGrid>
              <a:tr h="493583">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80975" marR="0" indent="-180975" algn="l" defTabSz="995549" rtl="0" eaLnBrk="1" fontAlgn="auto" latinLnBrk="0" hangingPunct="1">
                        <a:lnSpc>
                          <a:spcPts val="1300"/>
                        </a:lnSpc>
                        <a:spcBef>
                          <a:spcPts val="0"/>
                        </a:spcBef>
                        <a:spcAft>
                          <a:spcPts val="0"/>
                        </a:spcAft>
                        <a:buClrTx/>
                        <a:buSzTx/>
                        <a:buFontTx/>
                        <a:buNone/>
                        <a:tabLst/>
                        <a:defRPr/>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b="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itchFamily="50" charset="-128"/>
                        </a:rPr>
                        <a:t>期間の定めのある労働契約を締結する労働者</a:t>
                      </a:r>
                      <a:r>
                        <a:rPr kumimoji="1" lang="ja-JP" altLang="en-US" sz="900" b="0" kern="1200" spc="-9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（短時間労働者及び派遣労働者のうち、期間の</a:t>
                      </a:r>
                      <a:r>
                        <a:rPr kumimoji="1" lang="ja-JP" altLang="en-US" sz="900" kern="1200" spc="-9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定めのある労働契約を締結する労働者を含む）</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をいいます。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txBody>
                  <a:tcPr marL="57600" marR="57600" marT="72000" marB="36000" anchor="ctr"/>
                </a:tc>
                <a:extLst>
                  <a:ext uri="{0D108BD9-81ED-4DB2-BD59-A6C34878D82A}">
                    <a16:rowId xmlns:a16="http://schemas.microsoft.com/office/drawing/2014/main" val="10000"/>
                  </a:ext>
                </a:extLst>
              </a:tr>
              <a:tr h="452303">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短時間労働者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180975" indent="-180975">
                        <a:lnSpc>
                          <a:spcPts val="1300"/>
                        </a:lnSpc>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b="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itchFamily="50" charset="-128"/>
                        </a:rPr>
                        <a:t>「短時間労働者の雇用管理の改善等に関する法律」</a:t>
                      </a:r>
                      <a:r>
                        <a:rPr kumimoji="1" lang="ja-JP" altLang="en-US" sz="900" b="0" i="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（平成５年法律第</a:t>
                      </a:r>
                      <a:r>
                        <a:rPr kumimoji="1" lang="en-US" altLang="ja-JP" sz="900" b="0" i="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76</a:t>
                      </a:r>
                      <a:r>
                        <a:rPr kumimoji="1" lang="ja-JP" altLang="en-US" sz="900" b="0" i="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号）</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itchFamily="50" charset="-128"/>
                        </a:rPr>
                        <a:t>第２条に規定する短時間労働者をいいます。</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itchFamily="50" charset="-128"/>
                      </a:endParaRPr>
                    </a:p>
                  </a:txBody>
                  <a:tcPr marL="57600" marR="57600" marT="72000" marB="0"/>
                </a:tc>
                <a:extLst>
                  <a:ext uri="{0D108BD9-81ED-4DB2-BD59-A6C34878D82A}">
                    <a16:rowId xmlns:a16="http://schemas.microsoft.com/office/drawing/2014/main" val="10005"/>
                  </a:ext>
                </a:extLst>
              </a:tr>
              <a:tr h="493583">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180975" marR="0" indent="-180975" algn="l" defTabSz="995549" rtl="0" eaLnBrk="1" fontAlgn="auto" latinLnBrk="0" hangingPunct="1">
                        <a:lnSpc>
                          <a:spcPts val="1300"/>
                        </a:lnSpc>
                        <a:spcBef>
                          <a:spcPts val="0"/>
                        </a:spcBef>
                        <a:spcAft>
                          <a:spcPts val="0"/>
                        </a:spcAft>
                        <a:buClrTx/>
                        <a:buSzTx/>
                        <a:buFontTx/>
                        <a:buNone/>
                        <a:tabLst/>
                        <a:defRPr/>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b="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itchFamily="50" charset="-128"/>
                        </a:rPr>
                        <a:t>「労働者派遣事業の適正な運営の確保及び派遣労働者の保護等に関する法律」</a:t>
                      </a: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900" b="0" i="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（昭和</a:t>
                      </a:r>
                      <a:r>
                        <a:rPr kumimoji="1" lang="en-US" altLang="ja-JP" sz="900" b="0" i="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60</a:t>
                      </a:r>
                      <a:r>
                        <a:rPr kumimoji="1" lang="ja-JP" altLang="en-US" sz="900" b="0" i="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年法律第</a:t>
                      </a:r>
                      <a:r>
                        <a:rPr kumimoji="1" lang="en-US" altLang="ja-JP" sz="900" b="0" i="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88</a:t>
                      </a:r>
                      <a:r>
                        <a:rPr kumimoji="1" lang="ja-JP" altLang="en-US" sz="900" b="0" i="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号）</a:t>
                      </a:r>
                      <a:r>
                        <a:rPr lang="ja-JP" altLang="en-US" sz="1050" b="0" spc="-9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第２条に規定する派遣労働者をいいます。</a:t>
                      </a:r>
                      <a:endParaRPr lang="en-US" altLang="ja-JP" sz="1050" b="0" spc="-90" baseline="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txBody>
                  <a:tcPr marL="57600" marR="57600" marT="72000" marB="0"/>
                </a:tc>
                <a:extLst>
                  <a:ext uri="{0D108BD9-81ED-4DB2-BD59-A6C34878D82A}">
                    <a16:rowId xmlns:a16="http://schemas.microsoft.com/office/drawing/2014/main" val="10006"/>
                  </a:ext>
                </a:extLst>
              </a:tr>
              <a:tr h="669863">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無期雇用労働者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180975" marR="0" indent="-180975" algn="l" defTabSz="995549" rtl="0" eaLnBrk="1" fontAlgn="auto" latinLnBrk="0" hangingPunct="1">
                        <a:lnSpc>
                          <a:spcPts val="1300"/>
                        </a:lnSpc>
                        <a:spcBef>
                          <a:spcPts val="0"/>
                        </a:spcBef>
                        <a:spcAft>
                          <a:spcPts val="0"/>
                        </a:spcAft>
                        <a:buClrTx/>
                        <a:buSzTx/>
                        <a:buFontTx/>
                        <a:buNone/>
                        <a:tabLst/>
                        <a:defRPr/>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b="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b="0" u="sng" dirty="0" smtClean="0">
                          <a:solidFill>
                            <a:schemeClr val="tx1"/>
                          </a:solidFill>
                          <a:latin typeface="メイリオ" panose="020B0604030504040204" pitchFamily="50" charset="-128"/>
                          <a:ea typeface="メイリオ" panose="020B0604030504040204" pitchFamily="50" charset="-128"/>
                          <a:cs typeface="メイリオ" pitchFamily="50" charset="-128"/>
                        </a:rPr>
                        <a:t>期間の定めのない労働契約</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itchFamily="50" charset="-128"/>
                        </a:rPr>
                        <a:t>を締結する労働者</a:t>
                      </a:r>
                      <a:r>
                        <a:rPr kumimoji="1" lang="ja-JP" altLang="en-US" sz="900" b="0" kern="1200" spc="-9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（短時間労働者及び派遣労働者のうち、期間の定めのない労働契約を締結する労働者を含む）</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itchFamily="50" charset="-128"/>
                        </a:rPr>
                        <a:t>のうち、正規雇用労働者、勤務地限定正社員、職務限定正社員及び短時間正社員</a:t>
                      </a:r>
                      <a:r>
                        <a:rPr lang="ja-JP" altLang="en-US" sz="1050" b="0" u="sng" dirty="0" smtClean="0">
                          <a:solidFill>
                            <a:schemeClr val="tx1"/>
                          </a:solidFill>
                          <a:latin typeface="メイリオ" panose="020B0604030504040204" pitchFamily="50" charset="-128"/>
                          <a:ea typeface="メイリオ" panose="020B0604030504040204" pitchFamily="50" charset="-128"/>
                          <a:cs typeface="メイリオ" pitchFamily="50" charset="-128"/>
                        </a:rPr>
                        <a:t>以外のもの</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itchFamily="50" charset="-128"/>
                        </a:rPr>
                        <a:t>をいいます。</a:t>
                      </a:r>
                      <a:endParaRPr lang="en-US" altLang="ja-JP" sz="1050" b="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txBody>
                  <a:tcPr marL="57600" marR="57600" marT="72000" marB="0"/>
                </a:tc>
                <a:extLst>
                  <a:ext uri="{0D108BD9-81ED-4DB2-BD59-A6C34878D82A}">
                    <a16:rowId xmlns:a16="http://schemas.microsoft.com/office/drawing/2014/main" val="10007"/>
                  </a:ext>
                </a:extLst>
              </a:tr>
              <a:tr h="1961419">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indent="0" algn="l" defTabSz="995549" rtl="0" eaLnBrk="1" fontAlgn="auto" latinLnBrk="0" hangingPunct="1">
                        <a:lnSpc>
                          <a:spcPts val="1200"/>
                        </a:lnSpc>
                        <a:spcBef>
                          <a:spcPts val="0"/>
                        </a:spcBef>
                        <a:spcAft>
                          <a:spcPts val="0"/>
                        </a:spcAft>
                        <a:buClrTx/>
                        <a:buSzTx/>
                        <a:buFontTx/>
                        <a:buNone/>
                        <a:tabLst/>
                        <a:defRPr/>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b="1"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次のイからホまでの</a:t>
                      </a:r>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itchFamily="50" charset="-128"/>
                        </a:rPr>
                        <a:t>すべてに該当する労働者</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をいいます。</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300"/>
                        </a:lnSpc>
                        <a:spcBef>
                          <a:spcPts val="0"/>
                        </a:spcBef>
                        <a:spcAft>
                          <a:spcPts val="0"/>
                        </a:spcAft>
                        <a:buClrTx/>
                        <a:buSzTx/>
                        <a:buFontTx/>
                        <a:buNone/>
                        <a:tabLst/>
                        <a:defRPr/>
                      </a:pPr>
                      <a:endPar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イ　期間の定めのない労働契約を締結している労働者であること。</a:t>
                      </a:r>
                    </a:p>
                    <a:p>
                      <a:pPr marL="0" marR="0" indent="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ロ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派遣労働者として雇用されている者でないこと。</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ハ　</a:t>
                      </a:r>
                      <a:r>
                        <a:rPr lang="ja-JP" altLang="en-US" sz="105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spc="-8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同一の事業主に雇用される通常の労働者と比べ勤務地または職務が限定されていないこと。</a:t>
                      </a: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ニ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所定労働時間が同一の事業主に雇用される通常の労働者の所定労働時間と同じ労働者であること。</a:t>
                      </a: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ホ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同一の事業主に雇用される通常の労働者に適用される就業規則等に規定する賃金の算定方法及び支給形態、賞与、退職金、休日、定期的な昇給や昇格の有無等の労働条件について長期雇用を前提とした待遇</a:t>
                      </a:r>
                      <a:r>
                        <a:rPr kumimoji="1" lang="ja-JP" altLang="en-US" sz="1050" kern="1200" spc="-9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（以下「正社員待遇」という）</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が適用されている労働者であること。</a:t>
                      </a:r>
                    </a:p>
                  </a:txBody>
                  <a:tcPr marL="57600" marR="57600" marT="72000" marB="36000"/>
                </a:tc>
                <a:extLst>
                  <a:ext uri="{0D108BD9-81ED-4DB2-BD59-A6C34878D82A}">
                    <a16:rowId xmlns:a16="http://schemas.microsoft.com/office/drawing/2014/main" val="10008"/>
                  </a:ext>
                </a:extLst>
              </a:tr>
              <a:tr h="3384572">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勤務地限定正社員</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indent="0" algn="l" defTabSz="995549" rtl="0" eaLnBrk="1" fontAlgn="auto" latinLnBrk="0" hangingPunct="1">
                        <a:lnSpc>
                          <a:spcPts val="1200"/>
                        </a:lnSpc>
                        <a:spcBef>
                          <a:spcPts val="0"/>
                        </a:spcBef>
                        <a:spcAft>
                          <a:spcPts val="0"/>
                        </a:spcAft>
                        <a:buClrTx/>
                        <a:buSzTx/>
                        <a:buFontTx/>
                        <a:buNone/>
                        <a:tabLst/>
                        <a:defRPr/>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b="1"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次のイからホまでの</a:t>
                      </a:r>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itchFamily="50" charset="-128"/>
                        </a:rPr>
                        <a:t>すべてに該当する労働者</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をいいます。</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300"/>
                        </a:lnSpc>
                        <a:spcBef>
                          <a:spcPts val="0"/>
                        </a:spcBef>
                        <a:spcAft>
                          <a:spcPts val="0"/>
                        </a:spcAft>
                        <a:buClrTx/>
                        <a:buSzTx/>
                        <a:buFontTx/>
                        <a:buNone/>
                        <a:tabLst/>
                        <a:defRPr/>
                      </a:pPr>
                      <a:endParaRPr kumimoji="1" lang="ja-JP" altLang="en-US" sz="1100" kern="12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イ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期間の定めのない労働契約を締結している労働者であること。</a:t>
                      </a:r>
                    </a:p>
                    <a:p>
                      <a:pPr marL="0" marR="0" indent="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ロ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派遣労働者として雇用されている者でないこと。</a:t>
                      </a: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ハ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所定労働時間が同一の事業主に雇用される正規雇用労働者の所定労働時間と同等の労働者であること。</a:t>
                      </a: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ニ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勤務地が、同一の事業主に雇用される正規雇用労働者の勤務地に比べ限定されている労働者であること。なお、当該限定とは、複数の事業所を有する企業等において、勤務地を特定の事業所（複数の場合を含む。）に限定し、当該事業所以外の事業所への異動を行わないものであって、具体的には、例えば次の</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ｲ</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から</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ﾊ</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050" dirty="0" err="1" smtClean="0">
                          <a:solidFill>
                            <a:schemeClr val="tx1"/>
                          </a:solidFill>
                          <a:latin typeface="メイリオ" panose="020B0604030504040204" pitchFamily="50" charset="-128"/>
                          <a:ea typeface="メイリオ" panose="020B0604030504040204" pitchFamily="50" charset="-128"/>
                          <a:cs typeface="メイリオ" pitchFamily="50" charset="-128"/>
                        </a:rPr>
                        <a:t>まで</a:t>
                      </a:r>
                      <a:r>
                        <a:rPr lang="ja-JP" altLang="en-US" sz="1050" u="none" dirty="0" err="1" smtClean="0">
                          <a:solidFill>
                            <a:schemeClr val="tx1"/>
                          </a:solidFill>
                          <a:latin typeface="メイリオ" panose="020B0604030504040204" pitchFamily="50" charset="-128"/>
                          <a:ea typeface="メイリオ" panose="020B0604030504040204" pitchFamily="50" charset="-128"/>
                          <a:cs typeface="メイリオ" pitchFamily="50" charset="-128"/>
                        </a:rPr>
                        <a:t>に</a:t>
                      </a:r>
                      <a:r>
                        <a:rPr lang="ja-JP" altLang="en-US" sz="1050" u="none" dirty="0" smtClean="0">
                          <a:solidFill>
                            <a:schemeClr val="tx1"/>
                          </a:solidFill>
                          <a:latin typeface="メイリオ" panose="020B0604030504040204" pitchFamily="50" charset="-128"/>
                          <a:ea typeface="メイリオ" panose="020B0604030504040204" pitchFamily="50" charset="-128"/>
                          <a:cs typeface="メイリオ" pitchFamily="50" charset="-128"/>
                        </a:rPr>
                        <a:t>該当</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するものとする。</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266700" marR="0" indent="-266700" algn="l" defTabSz="995549" rtl="0" eaLnBrk="1" fontAlgn="auto" latinLnBrk="0" hangingPunct="1">
                        <a:lnSpc>
                          <a:spcPts val="1300"/>
                        </a:lnSpc>
                        <a:spcBef>
                          <a:spcPts val="200"/>
                        </a:spcBef>
                        <a:spcAft>
                          <a:spcPts val="0"/>
                        </a:spcAft>
                        <a:buClrTx/>
                        <a:buSzTx/>
                        <a:buFontTx/>
                        <a:buNone/>
                        <a:tabLst/>
                        <a:defRPr/>
                      </a:pPr>
                      <a:r>
                        <a:rPr kumimoji="1" lang="ja-JP" altLang="en-US" sz="110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ホ</a:t>
                      </a:r>
                      <a:r>
                        <a:rPr kumimoji="1" lang="ja-JP" altLang="en-US" sz="1050" kern="120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賃金の算定方法及び支給形態、賞与、退職金、休日、定期的な昇給や昇格の有無等の労働条件について、同一の事業主に雇用される正規雇用労働者の正社員待遇が適用されている労働者であること。</a:t>
                      </a:r>
                    </a:p>
                  </a:txBody>
                  <a:tcPr marL="57600" marR="57600" marT="72000" marB="36000"/>
                </a:tc>
                <a:extLst>
                  <a:ext uri="{0D108BD9-81ED-4DB2-BD59-A6C34878D82A}">
                    <a16:rowId xmlns:a16="http://schemas.microsoft.com/office/drawing/2014/main" val="10009"/>
                  </a:ext>
                </a:extLst>
              </a:tr>
              <a:tr h="1927111">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職務限定正社員</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197035" indent="-197035">
                        <a:lnSpc>
                          <a:spcPts val="12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b="1"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次のイからホまでの</a:t>
                      </a:r>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itchFamily="50" charset="-128"/>
                        </a:rPr>
                        <a:t>すべてに該当する労働者</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をいいます。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endParaRPr kumimoji="1" lang="en-US" altLang="ja-JP" sz="1100" kern="12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197035" indent="-197035">
                        <a:lnSpc>
                          <a:spcPts val="1300"/>
                        </a:lnSpc>
                        <a:spcBef>
                          <a:spcPts val="200"/>
                        </a:spcBef>
                      </a:pPr>
                      <a:r>
                        <a:rPr kumimoji="1" lang="ja-JP" altLang="en-US" sz="1050" kern="120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イ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期間の定めのない労働契約を締結している労働者であること。</a:t>
                      </a:r>
                    </a:p>
                    <a:p>
                      <a:pPr marL="197035" indent="-197035">
                        <a:lnSpc>
                          <a:spcPts val="1300"/>
                        </a:lnSpc>
                        <a:spcBef>
                          <a:spcPts val="200"/>
                        </a:spcBef>
                      </a:pPr>
                      <a:r>
                        <a:rPr kumimoji="1" lang="ja-JP" altLang="en-US" sz="1050" kern="120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ロ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派遣労働者として雇用されている者でないこと。</a:t>
                      </a:r>
                    </a:p>
                    <a:p>
                      <a:pPr marL="197035" indent="-197035">
                        <a:lnSpc>
                          <a:spcPts val="1300"/>
                        </a:lnSpc>
                        <a:spcBef>
                          <a:spcPts val="200"/>
                        </a:spcBef>
                      </a:pPr>
                      <a:r>
                        <a:rPr lang="ja-JP" altLang="en-US" sz="105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ハ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所定労働時間が同一の事業主に雇用される正規雇用労働者の所定労働時間と同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361950" indent="-196850">
                        <a:lnSpc>
                          <a:spcPts val="1300"/>
                        </a:lnSpc>
                        <a:spcBef>
                          <a:spcPts val="2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等の労働者であること。</a:t>
                      </a:r>
                    </a:p>
                    <a:p>
                      <a:pPr marL="197035" indent="-197035">
                        <a:lnSpc>
                          <a:spcPts val="1300"/>
                        </a:lnSpc>
                        <a:spcBef>
                          <a:spcPts val="200"/>
                        </a:spcBef>
                      </a:pPr>
                      <a:r>
                        <a:rPr kumimoji="1" lang="ja-JP" altLang="en-US" sz="1050" kern="120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ニ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職務が、同一の事業主に雇用される正規雇用労働者の職務に比べ限定されている労働者であること。</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197035" indent="-197035">
                        <a:lnSpc>
                          <a:spcPts val="1300"/>
                        </a:lnSpc>
                        <a:spcBef>
                          <a:spcPts val="200"/>
                        </a:spcBef>
                      </a:pPr>
                      <a:r>
                        <a:rPr kumimoji="1" lang="ja-JP" altLang="en-US" sz="1050" kern="120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ホ　</a:t>
                      </a:r>
                      <a:r>
                        <a:rPr lang="ja-JP" altLang="en-US" sz="1050" spc="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賃金の算定方法及び支給形態、賞与、退職金、休日、定期的な昇給や昇格の有無等の労働条件について、同一の事業主に雇用される正規雇用労働者の正社員待遇が適用されている</a:t>
                      </a:r>
                      <a:r>
                        <a:rPr lang="ja-JP" altLang="en-US" sz="1050" spc="-9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労働者であること。</a:t>
                      </a:r>
                      <a:endPar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txBody>
                  <a:tcPr marL="57600" marR="57600" marT="72000" marB="0"/>
                </a:tc>
                <a:extLst>
                  <a:ext uri="{0D108BD9-81ED-4DB2-BD59-A6C34878D82A}">
                    <a16:rowId xmlns:a16="http://schemas.microsoft.com/office/drawing/2014/main" val="10010"/>
                  </a:ext>
                </a:extLst>
              </a:tr>
            </a:tbl>
          </a:graphicData>
        </a:graphic>
      </p:graphicFrame>
      <p:sp>
        <p:nvSpPr>
          <p:cNvPr id="2" name="正方形/長方形 1"/>
          <p:cNvSpPr/>
          <p:nvPr/>
        </p:nvSpPr>
        <p:spPr>
          <a:xfrm>
            <a:off x="2216396" y="6682440"/>
            <a:ext cx="4692381" cy="1116124"/>
          </a:xfrm>
          <a:prstGeom prst="rect">
            <a:avLst/>
          </a:prstGeom>
          <a:noFill/>
          <a:ln w="9525">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lvl="0">
              <a:lnSpc>
                <a:spcPts val="1200"/>
              </a:lnSpc>
              <a:spcBef>
                <a:spcPts val="200"/>
              </a:spcBef>
              <a:defRPr/>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itchFamily="50" charset="-128"/>
              </a:rPr>
              <a:t>イ</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勤務地を一つの特定の事業所に限定し、当該事業所以外の事業所への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lvl="0">
              <a:lnSpc>
                <a:spcPts val="1200"/>
              </a:lnSpc>
              <a:spcBef>
                <a:spcPts val="200"/>
              </a:spcBef>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異動を行わないもの</a:t>
            </a:r>
          </a:p>
          <a:p>
            <a:pPr lvl="0">
              <a:lnSpc>
                <a:spcPts val="1200"/>
              </a:lnSpc>
              <a:spcBef>
                <a:spcPts val="200"/>
              </a:spcBef>
              <a:defRPr/>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ロ</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勤務地を居住地から通勤可能な事業所に限定し、当該事業所以外の事</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lvl="0">
              <a:lnSpc>
                <a:spcPts val="1200"/>
              </a:lnSpc>
              <a:spcBef>
                <a:spcPts val="200"/>
              </a:spcBef>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業所への異動を行わないもの</a:t>
            </a:r>
          </a:p>
          <a:p>
            <a:pPr lvl="0">
              <a:lnSpc>
                <a:spcPts val="1200"/>
              </a:lnSpc>
              <a:spcBef>
                <a:spcPts val="200"/>
              </a:spcBef>
              <a:defRPr/>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ハ</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勤務地を市町村や都道府県など一定の地域の事業所に限定し、当該事</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lvl="0">
              <a:lnSpc>
                <a:spcPts val="1200"/>
              </a:lnSpc>
              <a:spcBef>
                <a:spcPts val="200"/>
              </a:spcBef>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　　業所以外の事業所への</a:t>
            </a:r>
            <a:r>
              <a:rPr lang="ja-JP" altLang="en-US" sz="1050" dirty="0">
                <a:solidFill>
                  <a:schemeClr val="tx1"/>
                </a:solidFill>
                <a:latin typeface="メイリオ" panose="020B0604030504040204" pitchFamily="50" charset="-128"/>
                <a:ea typeface="メイリオ" panose="020B0604030504040204" pitchFamily="50" charset="-128"/>
                <a:cs typeface="メイリオ" pitchFamily="50" charset="-128"/>
              </a:rPr>
              <a:t>異動を行わない</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もの</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p:txBody>
      </p:sp>
      <p:sp>
        <p:nvSpPr>
          <p:cNvPr id="5" name="テキスト ボックス 4"/>
          <p:cNvSpPr txBox="1"/>
          <p:nvPr/>
        </p:nvSpPr>
        <p:spPr>
          <a:xfrm>
            <a:off x="276799" y="103843"/>
            <a:ext cx="6708781" cy="347907"/>
          </a:xfrm>
          <a:prstGeom prst="rect">
            <a:avLst/>
          </a:prstGeom>
          <a:noFill/>
        </p:spPr>
        <p:txBody>
          <a:bodyPr wrap="square" rtlCol="0">
            <a:noAutofit/>
          </a:bodyPr>
          <a:lstStyle/>
          <a:p>
            <a:pPr marL="373330" indent="-373330" algn="ctr">
              <a:defRPr/>
            </a:pPr>
            <a:r>
              <a:rPr lang="ja-JP" altLang="en-US" sz="1600" b="1" dirty="0">
                <a:solidFill>
                  <a:schemeClr val="accent3"/>
                </a:solidFill>
                <a:latin typeface="メイリオ" pitchFamily="50" charset="-128"/>
                <a:ea typeface="メイリオ" pitchFamily="50" charset="-128"/>
                <a:cs typeface="メイリオ" pitchFamily="50" charset="-128"/>
              </a:rPr>
              <a:t>☆</a:t>
            </a:r>
            <a:r>
              <a:rPr lang="ja-JP" altLang="en-US" sz="1600" b="1" dirty="0" smtClean="0">
                <a:solidFill>
                  <a:schemeClr val="accent3"/>
                </a:solidFill>
                <a:latin typeface="メイリオ" pitchFamily="50" charset="-128"/>
                <a:ea typeface="メイリオ" pitchFamily="50" charset="-128"/>
                <a:cs typeface="メイリオ" pitchFamily="50" charset="-128"/>
              </a:rPr>
              <a:t>「特別育成訓練コース」における用語</a:t>
            </a:r>
            <a:r>
              <a:rPr lang="ja-JP" altLang="en-US" sz="1600" b="1" dirty="0">
                <a:solidFill>
                  <a:schemeClr val="accent3"/>
                </a:solidFill>
                <a:latin typeface="メイリオ" pitchFamily="50" charset="-128"/>
                <a:ea typeface="メイリオ" pitchFamily="50" charset="-128"/>
                <a:cs typeface="メイリオ" pitchFamily="50" charset="-128"/>
              </a:rPr>
              <a:t>の</a:t>
            </a:r>
            <a:r>
              <a:rPr lang="ja-JP" altLang="en-US" sz="1600" b="1" dirty="0" smtClean="0">
                <a:solidFill>
                  <a:schemeClr val="accent3"/>
                </a:solidFill>
                <a:latin typeface="メイリオ" pitchFamily="50" charset="-128"/>
                <a:ea typeface="メイリオ" pitchFamily="50" charset="-128"/>
                <a:cs typeface="メイリオ" pitchFamily="50" charset="-128"/>
              </a:rPr>
              <a:t>定義 ☆</a:t>
            </a:r>
            <a:endParaRPr lang="en-US" altLang="ja-JP" sz="1600" b="1" dirty="0">
              <a:solidFill>
                <a:schemeClr val="accent3"/>
              </a:solidFill>
              <a:latin typeface="メイリオ" pitchFamily="50" charset="-128"/>
              <a:ea typeface="メイリオ" pitchFamily="50" charset="-128"/>
              <a:cs typeface="メイリオ" pitchFamily="50" charset="-128"/>
            </a:endParaRPr>
          </a:p>
        </p:txBody>
      </p:sp>
      <p:sp>
        <p:nvSpPr>
          <p:cNvPr id="6" name="角丸四角形 5"/>
          <p:cNvSpPr/>
          <p:nvPr/>
        </p:nvSpPr>
        <p:spPr>
          <a:xfrm>
            <a:off x="108062" y="105778"/>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400" b="1" dirty="0" smtClean="0">
                <a:solidFill>
                  <a:prstClr val="white"/>
                </a:solidFill>
                <a:latin typeface="メイリオ" pitchFamily="50" charset="-128"/>
                <a:ea typeface="メイリオ" pitchFamily="50" charset="-128"/>
                <a:cs typeface="メイリオ" pitchFamily="50" charset="-128"/>
              </a:rPr>
              <a:t>２</a:t>
            </a:r>
            <a:r>
              <a:rPr lang="en-US" altLang="ja-JP" sz="2400" b="1" dirty="0" smtClean="0">
                <a:solidFill>
                  <a:prstClr val="white"/>
                </a:solidFill>
                <a:latin typeface="メイリオ" pitchFamily="50" charset="-128"/>
                <a:ea typeface="メイリオ" pitchFamily="50" charset="-128"/>
                <a:cs typeface="メイリオ" pitchFamily="50" charset="-128"/>
              </a:rPr>
              <a:t> </a:t>
            </a:r>
            <a:r>
              <a:rPr lang="ja-JP" altLang="en-US" sz="2400" b="1" dirty="0" smtClean="0">
                <a:solidFill>
                  <a:prstClr val="white"/>
                </a:solidFill>
                <a:latin typeface="メイリオ" pitchFamily="50" charset="-128"/>
                <a:ea typeface="メイリオ" pitchFamily="50" charset="-128"/>
                <a:cs typeface="メイリオ" pitchFamily="50" charset="-128"/>
              </a:rPr>
              <a:t>用語</a:t>
            </a:r>
            <a:r>
              <a:rPr lang="ja-JP" altLang="en-US" sz="2400" b="1" smtClean="0">
                <a:solidFill>
                  <a:prstClr val="white"/>
                </a:solidFill>
                <a:latin typeface="メイリオ" pitchFamily="50" charset="-128"/>
                <a:ea typeface="メイリオ" pitchFamily="50" charset="-128"/>
                <a:cs typeface="メイリオ" pitchFamily="50" charset="-128"/>
              </a:rPr>
              <a:t>の定義</a:t>
            </a:r>
            <a:endParaRPr lang="ja-JP" altLang="en-US" sz="2400" b="1" dirty="0">
              <a:solidFill>
                <a:prstClr val="white"/>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637349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85016727"/>
              </p:ext>
            </p:extLst>
          </p:nvPr>
        </p:nvGraphicFramePr>
        <p:xfrm>
          <a:off x="248478" y="277726"/>
          <a:ext cx="6772352" cy="3021983"/>
        </p:xfrm>
        <a:graphic>
          <a:graphicData uri="http://schemas.openxmlformats.org/drawingml/2006/table">
            <a:tbl>
              <a:tblPr firstRow="1" bandRow="1">
                <a:tableStyleId>{5940675A-B579-460E-94D1-54222C63F5DA}</a:tableStyleId>
              </a:tblPr>
              <a:tblGrid>
                <a:gridCol w="1642089">
                  <a:extLst>
                    <a:ext uri="{9D8B030D-6E8A-4147-A177-3AD203B41FA5}">
                      <a16:colId xmlns:a16="http://schemas.microsoft.com/office/drawing/2014/main" val="20000"/>
                    </a:ext>
                  </a:extLst>
                </a:gridCol>
                <a:gridCol w="5130263">
                  <a:extLst>
                    <a:ext uri="{9D8B030D-6E8A-4147-A177-3AD203B41FA5}">
                      <a16:colId xmlns:a16="http://schemas.microsoft.com/office/drawing/2014/main" val="20001"/>
                    </a:ext>
                  </a:extLst>
                </a:gridCol>
              </a:tblGrid>
              <a:tr h="1864457">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短時間正社員</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a:lnSpc>
                          <a:spcPts val="12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100" b="1"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次のイからニまでの</a:t>
                      </a:r>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itchFamily="50" charset="-128"/>
                        </a:rPr>
                        <a:t>すべてに該当する労働者</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itchFamily="50" charset="-128"/>
                        </a:rPr>
                        <a:t>をいいます。</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197035" indent="-197035" algn="l" defTabSz="995549" rtl="0" eaLnBrk="1" latinLnBrk="0" hangingPunct="1">
                        <a:lnSpc>
                          <a:spcPts val="400"/>
                        </a:lnSpc>
                      </a:pPr>
                      <a:endParaRPr kumimoji="1" lang="en-US" altLang="ja-JP" sz="1100" kern="12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a:lnSpc>
                          <a:spcPts val="200"/>
                        </a:lnSpc>
                      </a:pPr>
                      <a:endPar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a:lnSpc>
                          <a:spcPts val="1300"/>
                        </a:lnSpc>
                      </a:pPr>
                      <a:r>
                        <a:rPr kumimoji="1" lang="ja-JP" altLang="en-US" sz="1100" kern="120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イ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期間の定めのない労働契約を締結している労働者であること。</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a:lnSpc>
                          <a:spcPts val="1300"/>
                        </a:lnSpc>
                      </a:pP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  ロ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派遣労働者として雇用されている者でないこと。</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269875" indent="-268288">
                        <a:lnSpc>
                          <a:spcPts val="1300"/>
                        </a:lnSpc>
                      </a:pP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  ハ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itchFamily="50" charset="-128"/>
                        </a:rPr>
                        <a:t>所定労働時間が、同一の事業主に雇用される正規雇用労働者の所定労働時間　に比べ短い労働者であること。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endParaRPr kumimoji="1" lang="en-US" altLang="ja-JP" sz="1100" kern="12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269875" indent="-269875">
                        <a:lnSpc>
                          <a:spcPts val="1300"/>
                        </a:lnSpc>
                      </a:pPr>
                      <a:r>
                        <a:rPr kumimoji="1" lang="ja-JP" altLang="en-US" sz="1100" kern="120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ニ　</a:t>
                      </a:r>
                      <a:r>
                        <a:rPr kumimoji="1" lang="ja-JP" altLang="en-US" sz="1050" kern="1200" spc="0" dirty="0" smtClean="0">
                          <a:solidFill>
                            <a:schemeClr val="tx1"/>
                          </a:solidFill>
                          <a:latin typeface="メイリオ" panose="020B0604030504040204" pitchFamily="50" charset="-128"/>
                          <a:ea typeface="メイリオ" panose="020B0604030504040204" pitchFamily="50" charset="-128"/>
                          <a:cs typeface="メイリオ" pitchFamily="50" charset="-128"/>
                        </a:rPr>
                        <a:t>賃金の算定方法及び支給形態、賞与、退職金、休日、定期的な昇給や昇格の有無等の労働条件について、同一の事業主に雇用される正規雇用労働者の正社員待遇が適用されている労働者であって、</a:t>
                      </a:r>
                      <a:r>
                        <a:rPr lang="ja-JP" altLang="en-US" sz="1050" spc="0" dirty="0" smtClean="0">
                          <a:solidFill>
                            <a:schemeClr val="tx1"/>
                          </a:solidFill>
                          <a:latin typeface="メイリオ" panose="020B0604030504040204" pitchFamily="50" charset="-128"/>
                          <a:ea typeface="メイリオ" panose="020B0604030504040204" pitchFamily="50" charset="-128"/>
                          <a:cs typeface="メイリオ" pitchFamily="50" charset="-128"/>
                        </a:rPr>
                        <a:t>時間当たりの基本給、賞与、退職金</a:t>
                      </a:r>
                      <a:r>
                        <a:rPr lang="ja-JP" altLang="en-US" sz="1050" spc="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等の労働条件が、同一の事業主に雇用される正規雇用労働者と比較して同等である労働者であること</a:t>
                      </a:r>
                      <a:r>
                        <a:rPr lang="ja-JP" altLang="en-US" sz="1050" spc="-5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p>
                  </a:txBody>
                  <a:tcPr marL="57600" marR="57600" marT="72000" marB="0" anchor="ctr"/>
                </a:tc>
                <a:extLst>
                  <a:ext uri="{0D108BD9-81ED-4DB2-BD59-A6C34878D82A}">
                    <a16:rowId xmlns:a16="http://schemas.microsoft.com/office/drawing/2014/main" val="10001"/>
                  </a:ext>
                </a:extLst>
              </a:tr>
              <a:tr h="391426">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多様な正社員</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 勤務地限定正社員、職務限定正社員及び短時間正社員をいいます。</a:t>
                      </a:r>
                    </a:p>
                  </a:txBody>
                  <a:tcPr marL="57600" marR="57600" marT="72000" marB="0" anchor="ctr"/>
                </a:tc>
                <a:extLst>
                  <a:ext uri="{0D108BD9-81ED-4DB2-BD59-A6C34878D82A}">
                    <a16:rowId xmlns:a16="http://schemas.microsoft.com/office/drawing/2014/main" val="10002"/>
                  </a:ext>
                </a:extLst>
              </a:tr>
              <a:tr h="383050">
                <a:tc>
                  <a:txBody>
                    <a:bodyPr/>
                    <a:lstStyle/>
                    <a:p>
                      <a:pPr marL="0" marR="0" indent="0" algn="dist"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有期契約労働者等</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indent="0" algn="l" defTabSz="995549" rtl="0" eaLnBrk="1" fontAlgn="auto" latinLnBrk="0" hangingPunct="1">
                        <a:lnSpc>
                          <a:spcPts val="1200"/>
                        </a:lnSpc>
                        <a:spcBef>
                          <a:spcPts val="0"/>
                        </a:spcBef>
                        <a:spcAft>
                          <a:spcPts val="0"/>
                        </a:spcAft>
                        <a:buClrTx/>
                        <a:buSzTx/>
                        <a:buFontTx/>
                        <a:buNone/>
                        <a:tabLst/>
                        <a:defRPr/>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r>
                        <a:rPr lang="ja-JP" altLang="en-US" sz="1050" b="0" baseline="0" dirty="0" smtClean="0">
                          <a:solidFill>
                            <a:schemeClr val="tx1"/>
                          </a:solidFill>
                          <a:latin typeface="メイリオ" panose="020B0604030504040204" pitchFamily="50" charset="-128"/>
                          <a:ea typeface="メイリオ" panose="020B0604030504040204" pitchFamily="50" charset="-128"/>
                          <a:cs typeface="メイリオ" pitchFamily="50" charset="-128"/>
                        </a:rPr>
                        <a:t> </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itchFamily="50" charset="-128"/>
                        </a:rPr>
                        <a:t>有期契約労働者及び無期雇用労働者をいいます。</a:t>
                      </a:r>
                      <a:endParaRPr lang="en-US" altLang="ja-JP" sz="1050" b="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txBody>
                  <a:tcPr marL="57600" marR="57600" marT="72000" marB="36000" anchor="ctr"/>
                </a:tc>
                <a:extLst>
                  <a:ext uri="{0D108BD9-81ED-4DB2-BD59-A6C34878D82A}">
                    <a16:rowId xmlns:a16="http://schemas.microsoft.com/office/drawing/2014/main" val="10003"/>
                  </a:ext>
                </a:extLst>
              </a:tr>
              <a:tr h="383050">
                <a:tc>
                  <a:txBody>
                    <a:bodyPr/>
                    <a:lstStyle/>
                    <a:p>
                      <a:pPr marL="0" marR="0" indent="0" algn="dist"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正規雇用労働者等</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lvl="0" indent="0" algn="l" defTabSz="995549" rtl="0" eaLnBrk="1" fontAlgn="auto" latinLnBrk="0" hangingPunct="1">
                        <a:lnSpc>
                          <a:spcPts val="1200"/>
                        </a:lnSpc>
                        <a:spcBef>
                          <a:spcPts val="0"/>
                        </a:spcBef>
                        <a:spcAft>
                          <a:spcPts val="0"/>
                        </a:spcAft>
                        <a:buClrTx/>
                        <a:buSzTx/>
                        <a:buFontTx/>
                        <a:buNone/>
                        <a:tabLst/>
                        <a:defRPr/>
                      </a:pPr>
                      <a:r>
                        <a:rPr kumimoji="1" lang="ja-JP" altLang="en-US" sz="1050" b="0" kern="1200" dirty="0" smtClean="0">
                          <a:solidFill>
                            <a:schemeClr val="tx1"/>
                          </a:solidFill>
                          <a:latin typeface="メイリオ" panose="020B0604030504040204" pitchFamily="50" charset="-128"/>
                          <a:ea typeface="メイリオ" panose="020B0604030504040204" pitchFamily="50" charset="-128"/>
                          <a:cs typeface="メイリオ" pitchFamily="50" charset="-128"/>
                        </a:rPr>
                        <a:t>○ 正規雇用労働者及び多様な正社員をいいます。</a:t>
                      </a:r>
                    </a:p>
                  </a:txBody>
                  <a:tcPr marL="57600" marR="57600" marT="72000" marB="36000" anchor="ctr"/>
                </a:tc>
                <a:extLst>
                  <a:ext uri="{0D108BD9-81ED-4DB2-BD59-A6C34878D82A}">
                    <a16:rowId xmlns:a16="http://schemas.microsoft.com/office/drawing/2014/main" val="1981299789"/>
                  </a:ext>
                </a:extLst>
              </a:tr>
            </a:tbl>
          </a:graphicData>
        </a:graphic>
      </p:graphicFrame>
      <p:sp>
        <p:nvSpPr>
          <p:cNvPr id="2" name="スライド番号プレースホルダー 1"/>
          <p:cNvSpPr>
            <a:spLocks noGrp="1"/>
          </p:cNvSpPr>
          <p:nvPr>
            <p:ph type="sldNum" sz="quarter" idx="12"/>
          </p:nvPr>
        </p:nvSpPr>
        <p:spPr>
          <a:xfrm>
            <a:off x="5435263" y="9631015"/>
            <a:ext cx="1680210" cy="550138"/>
          </a:xfrm>
        </p:spPr>
        <p:txBody>
          <a:bodyPr/>
          <a:lstStyle/>
          <a:p>
            <a:fld id="{5257D7FA-C634-4D74-AC8F-65C7EB806FB4}" type="slidenum">
              <a:rPr kumimoji="1" lang="ja-JP" altLang="en-US" sz="1600" smtClean="0">
                <a:solidFill>
                  <a:schemeClr val="tx1"/>
                </a:solidFill>
              </a:rPr>
              <a:pPr/>
              <a:t>6</a:t>
            </a:fld>
            <a:endParaRPr kumimoji="1" lang="ja-JP" altLang="en-US" sz="1600" dirty="0">
              <a:solidFill>
                <a:schemeClr val="tx1"/>
              </a:solidFill>
            </a:endParaRPr>
          </a:p>
        </p:txBody>
      </p:sp>
      <p:sp>
        <p:nvSpPr>
          <p:cNvPr id="6" name="角丸四角形 5"/>
          <p:cNvSpPr/>
          <p:nvPr/>
        </p:nvSpPr>
        <p:spPr>
          <a:xfrm>
            <a:off x="-40961" y="5841694"/>
            <a:ext cx="3444092" cy="569681"/>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r>
              <a:rPr lang="ja-JP" altLang="en-US" sz="1600" b="1" dirty="0" smtClean="0">
                <a:solidFill>
                  <a:schemeClr val="tx2"/>
                </a:solidFill>
                <a:latin typeface="メイリオ" pitchFamily="50" charset="-128"/>
                <a:ea typeface="メイリオ" pitchFamily="50" charset="-128"/>
                <a:cs typeface="メイリオ" pitchFamily="50" charset="-128"/>
              </a:rPr>
              <a:t>○ 中小</a:t>
            </a:r>
            <a:r>
              <a:rPr lang="ja-JP" altLang="en-US" sz="1600" b="1" dirty="0">
                <a:solidFill>
                  <a:schemeClr val="tx2"/>
                </a:solidFill>
                <a:latin typeface="メイリオ" pitchFamily="50" charset="-128"/>
                <a:ea typeface="メイリオ" pitchFamily="50" charset="-128"/>
                <a:cs typeface="メイリオ" pitchFamily="50" charset="-128"/>
              </a:rPr>
              <a:t>企業事業主の</a:t>
            </a:r>
            <a:r>
              <a:rPr lang="ja-JP" altLang="en-US" sz="1600" b="1" dirty="0" smtClean="0">
                <a:solidFill>
                  <a:schemeClr val="tx2"/>
                </a:solidFill>
                <a:latin typeface="メイリオ" pitchFamily="50" charset="-128"/>
                <a:ea typeface="メイリオ" pitchFamily="50" charset="-128"/>
                <a:cs typeface="メイリオ" pitchFamily="50" charset="-128"/>
              </a:rPr>
              <a:t>範囲 </a:t>
            </a:r>
            <a:endParaRPr lang="ja-JP" altLang="en-US" sz="1600" b="1" dirty="0">
              <a:solidFill>
                <a:schemeClr val="tx2"/>
              </a:solidFill>
              <a:latin typeface="メイリオ" pitchFamily="50" charset="-128"/>
              <a:ea typeface="メイリオ" pitchFamily="50" charset="-128"/>
              <a:cs typeface="メイリオ" pitchFamily="50" charset="-128"/>
            </a:endParaRPr>
          </a:p>
        </p:txBody>
      </p:sp>
      <p:sp>
        <p:nvSpPr>
          <p:cNvPr id="7" name="テキスト ボックス 6"/>
          <p:cNvSpPr txBox="1"/>
          <p:nvPr/>
        </p:nvSpPr>
        <p:spPr>
          <a:xfrm>
            <a:off x="99455" y="6252583"/>
            <a:ext cx="6880364" cy="300581"/>
          </a:xfrm>
          <a:prstGeom prst="rect">
            <a:avLst/>
          </a:prstGeom>
          <a:noFill/>
        </p:spPr>
        <p:txBody>
          <a:bodyPr wrap="square" lIns="99555" tIns="49777" rIns="99555" bIns="49777" rtlCol="0">
            <a:spAutoFit/>
          </a:bodyPr>
          <a:lstStyle/>
          <a:p>
            <a:r>
              <a:rPr lang="ja-JP" altLang="en-US" sz="1300" dirty="0" smtClean="0">
                <a:latin typeface="メイリオ" pitchFamily="50" charset="-128"/>
                <a:ea typeface="メイリオ" pitchFamily="50" charset="-128"/>
              </a:rPr>
              <a:t>この助成金での「</a:t>
            </a:r>
            <a:r>
              <a:rPr lang="ja-JP" altLang="en-US" sz="1300" dirty="0">
                <a:latin typeface="メイリオ" pitchFamily="50" charset="-128"/>
                <a:ea typeface="メイリオ" pitchFamily="50" charset="-128"/>
              </a:rPr>
              <a:t>中小企業事業主」の範囲は、以下のとおりです。</a:t>
            </a:r>
            <a:endParaRPr lang="ja-JP" altLang="en-US" sz="1300" dirty="0"/>
          </a:p>
        </p:txBody>
      </p:sp>
      <p:graphicFrame>
        <p:nvGraphicFramePr>
          <p:cNvPr id="8" name="表 7"/>
          <p:cNvGraphicFramePr>
            <a:graphicFrameLocks noGrp="1"/>
          </p:cNvGraphicFramePr>
          <p:nvPr>
            <p:extLst>
              <p:ext uri="{D42A27DB-BD31-4B8C-83A1-F6EECF244321}">
                <p14:modId xmlns:p14="http://schemas.microsoft.com/office/powerpoint/2010/main" val="3895891910"/>
              </p:ext>
            </p:extLst>
          </p:nvPr>
        </p:nvGraphicFramePr>
        <p:xfrm>
          <a:off x="129400" y="6561110"/>
          <a:ext cx="6668494" cy="1648238"/>
        </p:xfrm>
        <a:graphic>
          <a:graphicData uri="http://schemas.openxmlformats.org/drawingml/2006/table">
            <a:tbl>
              <a:tblPr>
                <a:effectLst/>
                <a:tableStyleId>{616DA210-FB5B-4158-B5E0-FEB733F419BA}</a:tableStyleId>
              </a:tblPr>
              <a:tblGrid>
                <a:gridCol w="1914096">
                  <a:extLst>
                    <a:ext uri="{9D8B030D-6E8A-4147-A177-3AD203B41FA5}">
                      <a16:colId xmlns:a16="http://schemas.microsoft.com/office/drawing/2014/main" val="20000"/>
                    </a:ext>
                  </a:extLst>
                </a:gridCol>
                <a:gridCol w="2438458">
                  <a:extLst>
                    <a:ext uri="{9D8B030D-6E8A-4147-A177-3AD203B41FA5}">
                      <a16:colId xmlns:a16="http://schemas.microsoft.com/office/drawing/2014/main" val="20001"/>
                    </a:ext>
                  </a:extLst>
                </a:gridCol>
                <a:gridCol w="351012">
                  <a:extLst>
                    <a:ext uri="{9D8B030D-6E8A-4147-A177-3AD203B41FA5}">
                      <a16:colId xmlns:a16="http://schemas.microsoft.com/office/drawing/2014/main" val="20002"/>
                    </a:ext>
                  </a:extLst>
                </a:gridCol>
                <a:gridCol w="1964928">
                  <a:extLst>
                    <a:ext uri="{9D8B030D-6E8A-4147-A177-3AD203B41FA5}">
                      <a16:colId xmlns:a16="http://schemas.microsoft.com/office/drawing/2014/main" val="20003"/>
                    </a:ext>
                  </a:extLst>
                </a:gridCol>
              </a:tblGrid>
              <a:tr h="292711">
                <a:tc>
                  <a:txBody>
                    <a:bodyPr/>
                    <a:lstStyle/>
                    <a:p>
                      <a:pPr marL="0" marR="0" indent="0" algn="ctr" defTabSz="914110" rtl="0" eaLnBrk="1" fontAlgn="auto" latinLnBrk="0" hangingPunct="1">
                        <a:lnSpc>
                          <a:spcPct val="100000"/>
                        </a:lnSpc>
                        <a:spcBef>
                          <a:spcPts val="0"/>
                        </a:spcBef>
                        <a:spcAft>
                          <a:spcPts val="0"/>
                        </a:spcAft>
                        <a:buClrTx/>
                        <a:buSzTx/>
                        <a:buFontTx/>
                        <a:buNone/>
                        <a:tabLst/>
                        <a:defRPr/>
                      </a:pPr>
                      <a:endParaRPr lang="ja-JP" altLang="ja-JP" sz="1100" b="1" kern="100" dirty="0" smtClean="0">
                        <a:solidFill>
                          <a:srgbClr val="3366FF"/>
                        </a:solidFill>
                        <a:latin typeface="メイリオ" pitchFamily="50" charset="-128"/>
                        <a:ea typeface="メイリオ" pitchFamily="50" charset="-128"/>
                        <a:cs typeface="Times New Roman"/>
                      </a:endParaRPr>
                    </a:p>
                  </a:txBody>
                  <a:tcPr marL="0" marR="0" marT="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ctr" defTabSz="914110" rtl="0" eaLnBrk="1" fontAlgn="auto" latinLnBrk="0" hangingPunct="1">
                        <a:lnSpc>
                          <a:spcPts val="1320"/>
                        </a:lnSpc>
                        <a:spcBef>
                          <a:spcPts val="0"/>
                        </a:spcBef>
                        <a:spcAft>
                          <a:spcPts val="0"/>
                        </a:spcAft>
                        <a:buClrTx/>
                        <a:buSzTx/>
                        <a:buFontTx/>
                        <a:buNone/>
                        <a:tabLst/>
                        <a:defRPr/>
                      </a:pPr>
                      <a:r>
                        <a:rPr kumimoji="1" lang="ja-JP" altLang="en-US" sz="1100" b="1" kern="100" dirty="0" smtClean="0">
                          <a:solidFill>
                            <a:schemeClr val="bg1"/>
                          </a:solidFill>
                          <a:latin typeface="メイリオ" pitchFamily="50" charset="-128"/>
                          <a:ea typeface="メイリオ" pitchFamily="50" charset="-128"/>
                        </a:rPr>
                        <a:t>資本金の額・出資の総額</a:t>
                      </a:r>
                      <a:endParaRPr kumimoji="1" lang="ja-JP" altLang="ja-JP" sz="1100" b="1" kern="100" dirty="0" smtClean="0">
                        <a:solidFill>
                          <a:schemeClr val="bg1"/>
                        </a:solidFill>
                        <a:latin typeface="メイリオ" pitchFamily="50" charset="-128"/>
                        <a:ea typeface="メイリオ" pitchFamily="50" charset="-128"/>
                        <a:cs typeface="Times New Roman"/>
                      </a:endParaRPr>
                    </a:p>
                  </a:txBody>
                  <a:tcPr marL="55423" marR="55423" marT="3755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ts val="1320"/>
                        </a:lnSpc>
                        <a:spcAft>
                          <a:spcPts val="0"/>
                        </a:spcAft>
                      </a:pPr>
                      <a:endParaRPr lang="ja-JP" altLang="ja-JP" sz="1100" b="1" kern="100" dirty="0">
                        <a:solidFill>
                          <a:schemeClr val="bg1"/>
                        </a:solidFill>
                        <a:latin typeface="メイリオ" pitchFamily="50" charset="-128"/>
                        <a:ea typeface="メイリオ" pitchFamily="50" charset="-128"/>
                        <a:cs typeface="Times New Roman"/>
                      </a:endParaRPr>
                    </a:p>
                  </a:txBody>
                  <a:tcPr marL="48006" marR="48006" marT="47691"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ts val="1320"/>
                        </a:lnSpc>
                        <a:spcAft>
                          <a:spcPts val="0"/>
                        </a:spcAft>
                      </a:pPr>
                      <a:r>
                        <a:rPr kumimoji="1" lang="ja-JP" altLang="en-US" sz="1100" b="1" kern="100" dirty="0" smtClean="0">
                          <a:solidFill>
                            <a:schemeClr val="bg1"/>
                          </a:solidFill>
                          <a:latin typeface="メイリオ" pitchFamily="50" charset="-128"/>
                          <a:ea typeface="メイリオ" pitchFamily="50" charset="-128"/>
                          <a:cs typeface="+mn-cs"/>
                        </a:rPr>
                        <a:t>常時雇用する労働者の数</a:t>
                      </a:r>
                      <a:endParaRPr kumimoji="1" lang="ja-JP" altLang="ja-JP" sz="1100" b="1" kern="100" dirty="0">
                        <a:solidFill>
                          <a:schemeClr val="bg1"/>
                        </a:solidFill>
                        <a:latin typeface="メイリオ" pitchFamily="50" charset="-128"/>
                        <a:ea typeface="メイリオ" pitchFamily="50" charset="-128"/>
                        <a:cs typeface="+mn-cs"/>
                      </a:endParaRPr>
                    </a:p>
                  </a:txBody>
                  <a:tcPr marL="48006" marR="48006"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319948">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小売業（飲食店を含む）</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altLang="ja-JP" sz="1100" kern="100" dirty="0" smtClean="0">
                          <a:latin typeface="メイリオ" pitchFamily="50" charset="-128"/>
                          <a:ea typeface="メイリオ" pitchFamily="50" charset="-128"/>
                        </a:rPr>
                        <a:t>5,000</a:t>
                      </a:r>
                      <a:r>
                        <a:rPr lang="ja-JP" altLang="en-US" sz="1100" kern="100" dirty="0" smtClean="0">
                          <a:latin typeface="メイリオ" pitchFamily="50" charset="-128"/>
                          <a:ea typeface="メイリオ" pitchFamily="50" charset="-128"/>
                        </a:rPr>
                        <a:t>万円以下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buFont typeface="Wingdings" pitchFamily="2" charset="2"/>
                        <a:buNone/>
                      </a:pPr>
                      <a:r>
                        <a:rPr lang="ja-JP" altLang="en-US" sz="1100" kern="100" dirty="0" smtClean="0">
                          <a:latin typeface="メイリオ" pitchFamily="50" charset="-128"/>
                          <a:ea typeface="メイリオ" pitchFamily="50" charset="-128"/>
                        </a:rPr>
                        <a:t>または</a:t>
                      </a:r>
                      <a:endParaRPr lang="en-US" altLang="ja-JP" sz="1100" b="0" kern="100" dirty="0" smtClean="0">
                        <a:solidFill>
                          <a:schemeClr val="tx1"/>
                        </a:solidFill>
                        <a:latin typeface="メイリオ" pitchFamily="50" charset="-128"/>
                        <a:ea typeface="メイリオ" pitchFamily="50" charset="-128"/>
                      </a:endParaRPr>
                    </a:p>
                  </a:txBody>
                  <a:tcPr marL="96012" marR="96012" marT="47691"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buFont typeface="Wingdings" pitchFamily="2" charset="2"/>
                        <a:buNone/>
                      </a:pPr>
                      <a:r>
                        <a:rPr lang="ja-JP" altLang="en-US" sz="1100" kern="100" dirty="0" smtClean="0">
                          <a:solidFill>
                            <a:schemeClr val="tx1"/>
                          </a:solidFill>
                          <a:latin typeface="メイリオ" pitchFamily="50" charset="-128"/>
                          <a:ea typeface="メイリオ" pitchFamily="50" charset="-128"/>
                        </a:rPr>
                        <a:t>　</a:t>
                      </a:r>
                      <a:r>
                        <a:rPr lang="en-US" altLang="ja-JP" sz="1100" kern="100" dirty="0" smtClean="0">
                          <a:solidFill>
                            <a:schemeClr val="tx1"/>
                          </a:solidFill>
                          <a:latin typeface="メイリオ" pitchFamily="50" charset="-128"/>
                          <a:ea typeface="メイリオ" pitchFamily="50" charset="-128"/>
                        </a:rPr>
                        <a:t>50</a:t>
                      </a:r>
                      <a:r>
                        <a:rPr lang="ja-JP" altLang="en-US" sz="1100" kern="100" dirty="0" smtClean="0">
                          <a:solidFill>
                            <a:schemeClr val="tx1"/>
                          </a:solidFill>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45193">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サービス業</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altLang="ja-JP" sz="1100" kern="100" dirty="0" smtClean="0">
                          <a:latin typeface="メイリオ" pitchFamily="50" charset="-128"/>
                          <a:ea typeface="メイリオ" pitchFamily="50" charset="-128"/>
                        </a:rPr>
                        <a:t>5,000</a:t>
                      </a:r>
                      <a:r>
                        <a:rPr lang="ja-JP" altLang="en-US" sz="1100" kern="100" dirty="0" smtClean="0">
                          <a:latin typeface="メイリオ" pitchFamily="50" charset="-128"/>
                          <a:ea typeface="メイリオ" pitchFamily="50" charset="-128"/>
                        </a:rPr>
                        <a:t>万円以下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a:txBody>
                    <a:bodyPr/>
                    <a:lstStyle/>
                    <a:p>
                      <a:pPr marL="0" marR="0" indent="0" algn="ctr" defTabSz="914110" rtl="0" eaLnBrk="1" fontAlgn="auto" latinLnBrk="0" hangingPunct="1">
                        <a:lnSpc>
                          <a:spcPct val="100000"/>
                        </a:lnSpc>
                        <a:spcBef>
                          <a:spcPts val="0"/>
                        </a:spcBef>
                        <a:spcAft>
                          <a:spcPts val="0"/>
                        </a:spcAft>
                        <a:buClrTx/>
                        <a:buSzTx/>
                        <a:buFont typeface="Wingdings" pitchFamily="2" charset="2"/>
                        <a:buNone/>
                        <a:tabLst/>
                        <a:defRPr/>
                      </a:pPr>
                      <a:r>
                        <a:rPr lang="en-US" altLang="ja-JP" sz="1100" kern="100" dirty="0" smtClean="0">
                          <a:latin typeface="メイリオ" pitchFamily="50" charset="-128"/>
                          <a:ea typeface="メイリオ" pitchFamily="50" charset="-128"/>
                        </a:rPr>
                        <a:t>100</a:t>
                      </a:r>
                      <a:r>
                        <a:rPr lang="ja-JP" altLang="en-US" sz="1100" kern="100" dirty="0" smtClean="0">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45193">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卸売業</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ja-JP" altLang="en-US" sz="1100" kern="100" dirty="0" smtClean="0">
                          <a:latin typeface="メイリオ" pitchFamily="50" charset="-128"/>
                          <a:ea typeface="メイリオ" pitchFamily="50" charset="-128"/>
                        </a:rPr>
                        <a:t>１億円以下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a:txBody>
                    <a:bodyPr/>
                    <a:lstStyle/>
                    <a:p>
                      <a:pPr marL="0" marR="0" indent="0" algn="ctr" defTabSz="914110" rtl="0" eaLnBrk="1" fontAlgn="auto" latinLnBrk="0" hangingPunct="1">
                        <a:lnSpc>
                          <a:spcPct val="100000"/>
                        </a:lnSpc>
                        <a:spcBef>
                          <a:spcPts val="0"/>
                        </a:spcBef>
                        <a:spcAft>
                          <a:spcPts val="0"/>
                        </a:spcAft>
                        <a:buClrTx/>
                        <a:buSzTx/>
                        <a:buFont typeface="Wingdings" pitchFamily="2" charset="2"/>
                        <a:buNone/>
                        <a:tabLst/>
                        <a:defRPr/>
                      </a:pPr>
                      <a:r>
                        <a:rPr lang="en-US" altLang="ja-JP" sz="1100" kern="100" dirty="0" smtClean="0">
                          <a:latin typeface="メイリオ" pitchFamily="50" charset="-128"/>
                          <a:ea typeface="メイリオ" pitchFamily="50" charset="-128"/>
                        </a:rPr>
                        <a:t>100</a:t>
                      </a:r>
                      <a:r>
                        <a:rPr lang="ja-JP" altLang="en-US" sz="1100" kern="100" dirty="0" smtClean="0">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45193">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その他の業種</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ja-JP" altLang="en-US" sz="1100" kern="100" dirty="0" smtClean="0">
                          <a:latin typeface="メイリオ" pitchFamily="50" charset="-128"/>
                          <a:ea typeface="メイリオ" pitchFamily="50" charset="-128"/>
                        </a:rPr>
                        <a:t>３億円以下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a:txBody>
                    <a:bodyPr/>
                    <a:lstStyle/>
                    <a:p>
                      <a:pPr marL="0" marR="0" indent="0" algn="ctr" defTabSz="914110" rtl="0" eaLnBrk="1" fontAlgn="auto" latinLnBrk="0" hangingPunct="1">
                        <a:lnSpc>
                          <a:spcPct val="100000"/>
                        </a:lnSpc>
                        <a:spcBef>
                          <a:spcPts val="0"/>
                        </a:spcBef>
                        <a:spcAft>
                          <a:spcPts val="0"/>
                        </a:spcAft>
                        <a:buClrTx/>
                        <a:buSzTx/>
                        <a:buFont typeface="Wingdings" pitchFamily="2" charset="2"/>
                        <a:buNone/>
                        <a:tabLst/>
                        <a:defRPr/>
                      </a:pPr>
                      <a:r>
                        <a:rPr lang="en-US" altLang="ja-JP" sz="1100" kern="100" dirty="0" smtClean="0">
                          <a:latin typeface="メイリオ" pitchFamily="50" charset="-128"/>
                          <a:ea typeface="メイリオ" pitchFamily="50" charset="-128"/>
                        </a:rPr>
                        <a:t>300</a:t>
                      </a:r>
                      <a:r>
                        <a:rPr lang="ja-JP" altLang="en-US" sz="1100" kern="100" dirty="0" smtClean="0">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
        <p:nvSpPr>
          <p:cNvPr id="9" name="テキスト ボックス 8"/>
          <p:cNvSpPr txBox="1"/>
          <p:nvPr/>
        </p:nvSpPr>
        <p:spPr>
          <a:xfrm>
            <a:off x="145255" y="8317360"/>
            <a:ext cx="6652639" cy="1116124"/>
          </a:xfrm>
          <a:prstGeom prst="rect">
            <a:avLst/>
          </a:prstGeom>
          <a:noFill/>
        </p:spPr>
        <p:txBody>
          <a:bodyPr wrap="square" rtlCol="0">
            <a:noAutofit/>
          </a:bodyPr>
          <a:lstStyle/>
          <a:p>
            <a:pPr marL="171450" indent="-171450">
              <a:lnSpc>
                <a:spcPts val="1500"/>
              </a:lnSpc>
              <a:spcAft>
                <a:spcPts val="400"/>
              </a:spcAft>
              <a:buFont typeface="メイリオ" panose="020B0604030504040204" pitchFamily="50" charset="-128"/>
              <a:buChar cha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各種申請書類は、原則、管轄労働局等に来所し提出してください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71450">
              <a:lnSpc>
                <a:spcPts val="1500"/>
              </a:lnSpc>
              <a:spcAft>
                <a:spcPts val="400"/>
              </a:spcAft>
              <a:buFont typeface="メイリオ" panose="020B0604030504040204" pitchFamily="50" charset="-128"/>
              <a:buChar char="☆"/>
            </a:pP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添付</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書類は、原本から転記及び別途作成したものではなく、根拠法令に基づき、実際に使用者</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が事業場ごとに</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調製し記入しているもの、または原本を複写機等の機材を用いて複写した</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ものを提出してください（原本から加工・転記したものや別途作成された書類と確認された場合はその書類は無効となります）</a:t>
            </a: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400"/>
              </a:spcAft>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221326774"/>
              </p:ext>
            </p:extLst>
          </p:nvPr>
        </p:nvGraphicFramePr>
        <p:xfrm>
          <a:off x="408585" y="3654384"/>
          <a:ext cx="5878797" cy="1003564"/>
        </p:xfrm>
        <a:graphic>
          <a:graphicData uri="http://schemas.openxmlformats.org/drawingml/2006/table">
            <a:tbl>
              <a:tblPr firstRow="1" bandRow="1">
                <a:tableStyleId>{5940675A-B579-460E-94D1-54222C63F5DA}</a:tableStyleId>
              </a:tblPr>
              <a:tblGrid>
                <a:gridCol w="926202">
                  <a:extLst>
                    <a:ext uri="{9D8B030D-6E8A-4147-A177-3AD203B41FA5}">
                      <a16:colId xmlns:a16="http://schemas.microsoft.com/office/drawing/2014/main" val="20000"/>
                    </a:ext>
                  </a:extLst>
                </a:gridCol>
                <a:gridCol w="4952595">
                  <a:extLst>
                    <a:ext uri="{9D8B030D-6E8A-4147-A177-3AD203B41FA5}">
                      <a16:colId xmlns:a16="http://schemas.microsoft.com/office/drawing/2014/main" val="20001"/>
                    </a:ext>
                  </a:extLst>
                </a:gridCol>
              </a:tblGrid>
              <a:tr h="4763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latin typeface="メイリオ" pitchFamily="50" charset="-128"/>
                          <a:ea typeface="メイリオ" pitchFamily="50" charset="-128"/>
                        </a:rPr>
                        <a:t>OFF-JT</a:t>
                      </a:r>
                    </a:p>
                  </a:txBody>
                  <a:tcPr marL="75600" marR="75600" marT="47691" marB="47691"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nSpc>
                          <a:spcPts val="1600"/>
                        </a:lnSpc>
                      </a:pPr>
                      <a:r>
                        <a:rPr lang="ja-JP" altLang="en-US" sz="1100" dirty="0" smtClean="0">
                          <a:solidFill>
                            <a:schemeClr val="tx1"/>
                          </a:solidFill>
                          <a:latin typeface="メイリオ" pitchFamily="50" charset="-128"/>
                          <a:ea typeface="メイリオ" pitchFamily="50" charset="-128"/>
                        </a:rPr>
                        <a:t>生産ラインまたは就労の場における通常の生産活動と区別して業務の遂行の過程外で行われる（事業内または事業外の）職業訓練のこと</a:t>
                      </a:r>
                      <a:endParaRPr kumimoji="1" lang="ja-JP" altLang="en-US" sz="1100" dirty="0">
                        <a:solidFill>
                          <a:schemeClr val="tx1"/>
                        </a:solidFill>
                      </a:endParaRPr>
                    </a:p>
                  </a:txBody>
                  <a:tcPr marL="37800" marR="37800" marT="47691" marB="4769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763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latin typeface="メイリオ" pitchFamily="50" charset="-128"/>
                          <a:ea typeface="メイリオ" pitchFamily="50" charset="-128"/>
                        </a:rPr>
                        <a:t>OJT</a:t>
                      </a:r>
                    </a:p>
                  </a:txBody>
                  <a:tcPr marL="96012" marR="96012" marT="47691" marB="47691"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nSpc>
                          <a:spcPts val="1600"/>
                        </a:lnSpc>
                      </a:pPr>
                      <a:r>
                        <a:rPr lang="ja-JP" altLang="en-US" sz="1100" dirty="0" smtClean="0">
                          <a:solidFill>
                            <a:schemeClr val="tx1"/>
                          </a:solidFill>
                          <a:latin typeface="メイリオ" pitchFamily="50" charset="-128"/>
                          <a:ea typeface="メイリオ" pitchFamily="50" charset="-128"/>
                        </a:rPr>
                        <a:t>適格な指導者の指導の下、事業主が行う業務の遂行の過程内における実務を通じた実践的な技能及びこれに関する知識の習得に係る職業訓練のこと</a:t>
                      </a:r>
                      <a:endParaRPr kumimoji="1" lang="ja-JP" altLang="en-US" sz="1100" dirty="0">
                        <a:solidFill>
                          <a:schemeClr val="tx1"/>
                        </a:solidFill>
                      </a:endParaRPr>
                    </a:p>
                  </a:txBody>
                  <a:tcPr marL="37800" marR="37800" marT="47691" marB="4769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12" name="フローチャート: 代替処理 11"/>
          <p:cNvSpPr/>
          <p:nvPr/>
        </p:nvSpPr>
        <p:spPr>
          <a:xfrm>
            <a:off x="258087" y="4763919"/>
            <a:ext cx="6572604" cy="907910"/>
          </a:xfrm>
          <a:prstGeom prst="flowChartAlternateProcess">
            <a:avLst/>
          </a:prstGeom>
          <a:solidFill>
            <a:schemeClr val="accent4">
              <a:lumMod val="20000"/>
              <a:lumOff val="80000"/>
            </a:schemeClr>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13" name="正方形/長方形 12"/>
          <p:cNvSpPr/>
          <p:nvPr/>
        </p:nvSpPr>
        <p:spPr>
          <a:xfrm>
            <a:off x="408585" y="4751427"/>
            <a:ext cx="6706888" cy="1001253"/>
          </a:xfrm>
          <a:prstGeom prst="rect">
            <a:avLst/>
          </a:prstGeom>
          <a:noFill/>
          <a:ln w="3175">
            <a:noFill/>
            <a:prstDash val="dash"/>
          </a:ln>
        </p:spPr>
        <p:style>
          <a:lnRef idx="2">
            <a:schemeClr val="dk1"/>
          </a:lnRef>
          <a:fillRef idx="1">
            <a:schemeClr val="lt1"/>
          </a:fillRef>
          <a:effectRef idx="0">
            <a:schemeClr val="dk1"/>
          </a:effectRef>
          <a:fontRef idx="minor">
            <a:schemeClr val="dk1"/>
          </a:fontRef>
        </p:style>
        <p:txBody>
          <a:bodyPr lIns="99555" tIns="49777" rIns="99555" bIns="49777" rtlCol="0" anchor="ctr"/>
          <a:lstStyle/>
          <a:p>
            <a:pPr marL="180975" indent="-180975">
              <a:spcBef>
                <a:spcPts val="200"/>
              </a:spcBef>
            </a:pPr>
            <a:r>
              <a:rPr lang="ja-JP" altLang="en-US" sz="1100" dirty="0" smtClean="0">
                <a:solidFill>
                  <a:prstClr val="black"/>
                </a:solidFill>
                <a:latin typeface="HGSｺﾞｼｯｸM" panose="020B0600000000000000" pitchFamily="50" charset="-128"/>
                <a:ea typeface="HGSｺﾞｼｯｸM" panose="020B0600000000000000" pitchFamily="50" charset="-128"/>
              </a:rPr>
              <a:t>パソコン操作　⇒　　ＯＪＴ＝顧客への礼状の作成　　　</a:t>
            </a:r>
            <a:r>
              <a:rPr lang="en-US" altLang="ja-JP" sz="1100" dirty="0" smtClean="0">
                <a:solidFill>
                  <a:prstClr val="black"/>
                </a:solidFill>
                <a:latin typeface="HGSｺﾞｼｯｸM" panose="020B0600000000000000" pitchFamily="50" charset="-128"/>
                <a:ea typeface="HGSｺﾞｼｯｸM" panose="020B0600000000000000" pitchFamily="50" charset="-128"/>
              </a:rPr>
              <a:t>OFF-JT</a:t>
            </a:r>
            <a:r>
              <a:rPr lang="ja-JP" altLang="en-US" sz="1100" dirty="0" smtClean="0">
                <a:solidFill>
                  <a:prstClr val="black"/>
                </a:solidFill>
                <a:latin typeface="HGSｺﾞｼｯｸM" panose="020B0600000000000000" pitchFamily="50" charset="-128"/>
                <a:ea typeface="HGSｺﾞｼｯｸM" panose="020B0600000000000000" pitchFamily="50" charset="-128"/>
              </a:rPr>
              <a:t>＝操作習得用の練習文書の作成</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a:p>
            <a:pPr marL="180975" indent="-180975">
              <a:spcBef>
                <a:spcPts val="200"/>
              </a:spcBef>
            </a:pPr>
            <a:r>
              <a:rPr lang="ja-JP" altLang="en-US" sz="1100" dirty="0" smtClean="0">
                <a:solidFill>
                  <a:prstClr val="black"/>
                </a:solidFill>
                <a:latin typeface="HGSｺﾞｼｯｸM" panose="020B0600000000000000" pitchFamily="50" charset="-128"/>
                <a:ea typeface="HGSｺﾞｼｯｸM" panose="020B0600000000000000" pitchFamily="50" charset="-128"/>
              </a:rPr>
              <a:t>研磨作業　　　⇒　　ＯＪＴ＝出荷品の研磨　　　　　　</a:t>
            </a:r>
            <a:r>
              <a:rPr lang="en-US" altLang="ja-JP" sz="1100" dirty="0" smtClean="0">
                <a:solidFill>
                  <a:prstClr val="black"/>
                </a:solidFill>
                <a:latin typeface="HGSｺﾞｼｯｸM" panose="020B0600000000000000" pitchFamily="50" charset="-128"/>
                <a:ea typeface="HGSｺﾞｼｯｸM" panose="020B0600000000000000" pitchFamily="50" charset="-128"/>
              </a:rPr>
              <a:t>OFF-JT</a:t>
            </a:r>
            <a:r>
              <a:rPr lang="ja-JP" altLang="en-US" sz="1100" dirty="0" smtClean="0">
                <a:solidFill>
                  <a:prstClr val="black"/>
                </a:solidFill>
                <a:latin typeface="HGSｺﾞｼｯｸM" panose="020B0600000000000000" pitchFamily="50" charset="-128"/>
                <a:ea typeface="HGSｺﾞｼｯｸM" panose="020B0600000000000000" pitchFamily="50" charset="-128"/>
              </a:rPr>
              <a:t>＝不良品・廃棄品の研磨</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a:p>
            <a:pPr marL="180975" indent="-180975">
              <a:spcBef>
                <a:spcPts val="200"/>
              </a:spcBef>
            </a:pPr>
            <a:r>
              <a:rPr lang="ja-JP" altLang="en-US" sz="1100" dirty="0" smtClean="0">
                <a:solidFill>
                  <a:prstClr val="black"/>
                </a:solidFill>
                <a:latin typeface="HGSｺﾞｼｯｸM" panose="020B0600000000000000" pitchFamily="50" charset="-128"/>
                <a:ea typeface="HGSｺﾞｼｯｸM" panose="020B0600000000000000" pitchFamily="50" charset="-128"/>
              </a:rPr>
              <a:t>パーマ施術　　⇒　　ＯＪＴ＝お客様への施術　　　　　</a:t>
            </a:r>
            <a:r>
              <a:rPr lang="en-US" altLang="ja-JP" sz="1100" dirty="0" smtClean="0">
                <a:solidFill>
                  <a:prstClr val="black"/>
                </a:solidFill>
                <a:latin typeface="HGSｺﾞｼｯｸM" panose="020B0600000000000000" pitchFamily="50" charset="-128"/>
                <a:ea typeface="HGSｺﾞｼｯｸM" panose="020B0600000000000000" pitchFamily="50" charset="-128"/>
              </a:rPr>
              <a:t>OFF-JT</a:t>
            </a:r>
            <a:r>
              <a:rPr lang="ja-JP" altLang="en-US" sz="1100" dirty="0" smtClean="0">
                <a:solidFill>
                  <a:prstClr val="black"/>
                </a:solidFill>
                <a:latin typeface="HGSｺﾞｼｯｸM" panose="020B0600000000000000" pitchFamily="50" charset="-128"/>
                <a:ea typeface="HGSｺﾞｼｯｸM" panose="020B0600000000000000" pitchFamily="50" charset="-128"/>
              </a:rPr>
              <a:t>＝モデル・ウィッグへの施術</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p:txBody>
      </p:sp>
      <p:sp>
        <p:nvSpPr>
          <p:cNvPr id="14" name="屈折矢印 13"/>
          <p:cNvSpPr/>
          <p:nvPr/>
        </p:nvSpPr>
        <p:spPr>
          <a:xfrm rot="10800000" flipH="1">
            <a:off x="6293983" y="4087788"/>
            <a:ext cx="545436" cy="601811"/>
          </a:xfrm>
          <a:prstGeom prst="bentUpArrow">
            <a:avLst/>
          </a:prstGeom>
          <a:ln/>
        </p:spPr>
        <p:style>
          <a:lnRef idx="2">
            <a:schemeClr val="accent2"/>
          </a:lnRef>
          <a:fillRef idx="1">
            <a:schemeClr val="lt1"/>
          </a:fillRef>
          <a:effectRef idx="0">
            <a:schemeClr val="accent2"/>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15" name="角丸四角形 14"/>
          <p:cNvSpPr/>
          <p:nvPr/>
        </p:nvSpPr>
        <p:spPr>
          <a:xfrm>
            <a:off x="6467042" y="3923388"/>
            <a:ext cx="684076" cy="235390"/>
          </a:xfrm>
          <a:prstGeom prst="roundRect">
            <a:avLst/>
          </a:prstGeom>
          <a:solidFill>
            <a:schemeClr val="accent4">
              <a:lumMod val="20000"/>
              <a:lumOff val="80000"/>
            </a:schemeClr>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kumimoji="1" lang="ja-JP" altLang="en-US" sz="1100" b="1" dirty="0" smtClean="0">
                <a:latin typeface="メイリオ" pitchFamily="50" charset="-128"/>
                <a:ea typeface="メイリオ" pitchFamily="50" charset="-128"/>
                <a:cs typeface="メイリオ" pitchFamily="50" charset="-128"/>
              </a:rPr>
              <a:t>具体例</a:t>
            </a:r>
            <a:endParaRPr kumimoji="1" lang="ja-JP" altLang="en-US" sz="1100" b="1"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701513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08062" y="125960"/>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400" b="1" dirty="0" smtClean="0">
                <a:solidFill>
                  <a:prstClr val="white"/>
                </a:solidFill>
                <a:latin typeface="メイリオ" pitchFamily="50" charset="-128"/>
                <a:ea typeface="メイリオ" pitchFamily="50" charset="-128"/>
                <a:cs typeface="メイリオ" pitchFamily="50" charset="-128"/>
              </a:rPr>
              <a:t>３</a:t>
            </a:r>
            <a:r>
              <a:rPr lang="en-US" altLang="ja-JP" sz="2400" b="1" dirty="0" smtClean="0">
                <a:solidFill>
                  <a:prstClr val="white"/>
                </a:solidFill>
                <a:latin typeface="メイリオ" pitchFamily="50" charset="-128"/>
                <a:ea typeface="メイリオ" pitchFamily="50" charset="-128"/>
                <a:cs typeface="メイリオ" pitchFamily="50" charset="-128"/>
              </a:rPr>
              <a:t> </a:t>
            </a:r>
            <a:r>
              <a:rPr lang="ja-JP" altLang="en-US" sz="2400" b="1" dirty="0" smtClean="0">
                <a:solidFill>
                  <a:prstClr val="white"/>
                </a:solidFill>
                <a:latin typeface="メイリオ" pitchFamily="50" charset="-128"/>
                <a:ea typeface="メイリオ" pitchFamily="50" charset="-128"/>
                <a:cs typeface="メイリオ" pitchFamily="50" charset="-128"/>
              </a:rPr>
              <a:t>支給額・支給限度額</a:t>
            </a:r>
            <a:endParaRPr lang="ja-JP" altLang="en-US" sz="2400" b="1" dirty="0">
              <a:solidFill>
                <a:prstClr val="white"/>
              </a:solidFill>
              <a:latin typeface="メイリオ" pitchFamily="50" charset="-128"/>
              <a:ea typeface="メイリオ" pitchFamily="50" charset="-128"/>
              <a:cs typeface="メイリオ" pitchFamily="50" charset="-128"/>
            </a:endParaRPr>
          </a:p>
        </p:txBody>
      </p:sp>
      <p:sp>
        <p:nvSpPr>
          <p:cNvPr id="10" name="スライド番号プレースホルダ 1"/>
          <p:cNvSpPr>
            <a:spLocks noGrp="1"/>
          </p:cNvSpPr>
          <p:nvPr>
            <p:ph type="sldNum" sz="quarter" idx="12"/>
          </p:nvPr>
        </p:nvSpPr>
        <p:spPr>
          <a:xfrm>
            <a:off x="6520427" y="9919047"/>
            <a:ext cx="680475" cy="450673"/>
          </a:xfrm>
        </p:spPr>
        <p:txBody>
          <a:bodyPr/>
          <a:lstStyle/>
          <a:p>
            <a:pPr algn="ctr"/>
            <a:fld id="{5257D7FA-C634-4D74-AC8F-65C7EB806FB4}" type="slidenum">
              <a:rPr lang="ja-JP" altLang="en-US" sz="1600">
                <a:solidFill>
                  <a:prstClr val="black"/>
                </a:solidFill>
              </a:rPr>
              <a:pPr algn="ctr"/>
              <a:t>7</a:t>
            </a:fld>
            <a:endParaRPr lang="ja-JP" altLang="en-US" sz="1600" dirty="0">
              <a:solidFill>
                <a:prstClr val="black"/>
              </a:solidFill>
            </a:endParaRPr>
          </a:p>
        </p:txBody>
      </p:sp>
      <p:sp>
        <p:nvSpPr>
          <p:cNvPr id="3" name="テキスト ボックス 2"/>
          <p:cNvSpPr txBox="1"/>
          <p:nvPr/>
        </p:nvSpPr>
        <p:spPr>
          <a:xfrm>
            <a:off x="5563127" y="674234"/>
            <a:ext cx="1554127" cy="347907"/>
          </a:xfrm>
          <a:prstGeom prst="rect">
            <a:avLst/>
          </a:prstGeom>
          <a:noFill/>
        </p:spPr>
        <p:txBody>
          <a:bodyPr wrap="square" rtlCol="0">
            <a:noAutofit/>
          </a:bodyPr>
          <a:lstStyle/>
          <a:p>
            <a:r>
              <a:rPr lang="ja-JP" altLang="en-US" sz="1050" dirty="0" smtClean="0">
                <a:latin typeface="HGPｺﾞｼｯｸM" panose="020B0600000000000000" pitchFamily="50" charset="-128"/>
                <a:ea typeface="HGPｺﾞｼｯｸM" panose="020B0600000000000000" pitchFamily="50" charset="-128"/>
                <a:cs typeface="メイリオ" pitchFamily="50" charset="-128"/>
              </a:rPr>
              <a:t>（　）内は大企業の額</a:t>
            </a:r>
            <a:endParaRPr lang="ja-JP" altLang="en-US" sz="1050" baseline="30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557498280"/>
              </p:ext>
            </p:extLst>
          </p:nvPr>
        </p:nvGraphicFramePr>
        <p:xfrm>
          <a:off x="288082" y="899995"/>
          <a:ext cx="6606825" cy="1794166"/>
        </p:xfrm>
        <a:graphic>
          <a:graphicData uri="http://schemas.openxmlformats.org/drawingml/2006/table">
            <a:tbl>
              <a:tblPr/>
              <a:tblGrid>
                <a:gridCol w="1526958">
                  <a:extLst>
                    <a:ext uri="{9D8B030D-6E8A-4147-A177-3AD203B41FA5}">
                      <a16:colId xmlns:a16="http://schemas.microsoft.com/office/drawing/2014/main" val="20000"/>
                    </a:ext>
                  </a:extLst>
                </a:gridCol>
                <a:gridCol w="895127">
                  <a:extLst>
                    <a:ext uri="{9D8B030D-6E8A-4147-A177-3AD203B41FA5}">
                      <a16:colId xmlns:a16="http://schemas.microsoft.com/office/drawing/2014/main" val="20002"/>
                    </a:ext>
                  </a:extLst>
                </a:gridCol>
                <a:gridCol w="854853">
                  <a:extLst>
                    <a:ext uri="{9D8B030D-6E8A-4147-A177-3AD203B41FA5}">
                      <a16:colId xmlns:a16="http://schemas.microsoft.com/office/drawing/2014/main" val="20003"/>
                    </a:ext>
                  </a:extLst>
                </a:gridCol>
                <a:gridCol w="804538">
                  <a:extLst>
                    <a:ext uri="{9D8B030D-6E8A-4147-A177-3AD203B41FA5}">
                      <a16:colId xmlns:a16="http://schemas.microsoft.com/office/drawing/2014/main" val="20004"/>
                    </a:ext>
                  </a:extLst>
                </a:gridCol>
                <a:gridCol w="841783">
                  <a:extLst>
                    <a:ext uri="{9D8B030D-6E8A-4147-A177-3AD203B41FA5}">
                      <a16:colId xmlns:a16="http://schemas.microsoft.com/office/drawing/2014/main" val="1849856403"/>
                    </a:ext>
                  </a:extLst>
                </a:gridCol>
                <a:gridCol w="841783">
                  <a:extLst>
                    <a:ext uri="{9D8B030D-6E8A-4147-A177-3AD203B41FA5}">
                      <a16:colId xmlns:a16="http://schemas.microsoft.com/office/drawing/2014/main" val="20005"/>
                    </a:ext>
                  </a:extLst>
                </a:gridCol>
                <a:gridCol w="841783">
                  <a:extLst>
                    <a:ext uri="{9D8B030D-6E8A-4147-A177-3AD203B41FA5}">
                      <a16:colId xmlns:a16="http://schemas.microsoft.com/office/drawing/2014/main" val="2752080436"/>
                    </a:ext>
                  </a:extLst>
                </a:gridCol>
              </a:tblGrid>
              <a:tr h="453880">
                <a:tc rowSpan="3">
                  <a:txBody>
                    <a:bodyPr/>
                    <a:lstStyle/>
                    <a:p>
                      <a:pPr marL="0" marR="0" indent="0" algn="ctr" defTabSz="995690" rtl="0" eaLnBrk="1" fontAlgn="ctr"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支給対象となる訓練</a:t>
                      </a:r>
                      <a:r>
                        <a:rPr kumimoji="1" lang="ja-JP" altLang="en-US" sz="1050" b="0" dirty="0" smtClean="0">
                          <a:solidFill>
                            <a:schemeClr val="tx1"/>
                          </a:solidFill>
                          <a:latin typeface="メイリオ" pitchFamily="50" charset="-128"/>
                          <a:ea typeface="メイリオ" pitchFamily="50" charset="-128"/>
                        </a:rPr>
                        <a:t>　</a:t>
                      </a:r>
                      <a:endParaRPr lang="ja-JP" altLang="en-US" sz="105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2034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gridSpan="2">
                  <a:txBody>
                    <a:bodyPr/>
                    <a:lstStyle/>
                    <a:p>
                      <a:pPr marL="0" marR="0" lvl="0" indent="0" algn="ctr" defTabSz="995549" rtl="0" eaLnBrk="1" fontAlgn="ctr" latinLnBrk="0" hangingPunct="1">
                        <a:lnSpc>
                          <a:spcPts val="1000"/>
                        </a:lnSpc>
                        <a:spcBef>
                          <a:spcPts val="0"/>
                        </a:spcBef>
                        <a:spcAft>
                          <a:spcPts val="0"/>
                        </a:spcAft>
                        <a:buClrTx/>
                        <a:buSzTx/>
                        <a:buFontTx/>
                        <a:buNone/>
                        <a:tabLst/>
                        <a:defRPr/>
                      </a:pPr>
                      <a:r>
                        <a:rPr lang="ja-JP" altLang="en-US" sz="1200" b="1"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賃金助成</a:t>
                      </a:r>
                      <a:endParaRPr lang="en-US" altLang="ja-JP" sz="1200" b="1"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95549"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（１人１時間当たり）</a:t>
                      </a:r>
                      <a:endParaRPr lang="ja-JP" altLang="en-US" sz="10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pPr algn="ctr" fontAlgn="ctr">
                        <a:lnSpc>
                          <a:spcPts val="1000"/>
                        </a:lnSpc>
                      </a:pPr>
                      <a:endParaRPr lang="zh-TW" altLang="en-US" sz="9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gridSpan="4">
                  <a:txBody>
                    <a:bodyPr/>
                    <a:lstStyle/>
                    <a:p>
                      <a:pPr algn="ctr" fontAlgn="ctr">
                        <a:lnSpc>
                          <a:spcPts val="1000"/>
                        </a:lnSpc>
                      </a:pPr>
                      <a:r>
                        <a:rPr lang="ja-JP" altLang="en-US" sz="1200" b="1"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経費助成</a:t>
                      </a:r>
                      <a:endPar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endParaRPr kumimoji="1" lang="ja-JP" altLang="en-US"/>
                    </a:p>
                  </a:txBody>
                  <a:tcPr/>
                </a:tc>
                <a:tc hMerge="1">
                  <a:txBody>
                    <a:bodyPr/>
                    <a:lstStyle/>
                    <a:p>
                      <a:pPr algn="ctr" fontAlgn="ctr">
                        <a:lnSpc>
                          <a:spcPts val="1000"/>
                        </a:lnSpc>
                      </a:pPr>
                      <a:endParaRPr lang="zh-TW" altLang="en-US" sz="10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pPr algn="ctr" fontAlgn="ctr">
                        <a:lnSpc>
                          <a:spcPts val="1000"/>
                        </a:lnSpc>
                      </a:pPr>
                      <a:endPar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10000"/>
                  </a:ext>
                </a:extLst>
              </a:tr>
              <a:tr h="409834">
                <a:tc vMerge="1">
                  <a:txBody>
                    <a:bodyPr/>
                    <a:lstStyle/>
                    <a:p>
                      <a:endParaRPr kumimoji="1" lang="ja-JP" altLang="en-US"/>
                    </a:p>
                  </a:txBody>
                  <a:tcPr/>
                </a:tc>
                <a:tc rowSpan="2">
                  <a:txBody>
                    <a:bodyPr/>
                    <a:lstStyle/>
                    <a:p>
                      <a:pPr algn="ctr" fontAlgn="ctr">
                        <a:lnSpc>
                          <a:spcPts val="1000"/>
                        </a:lnSpc>
                      </a:pPr>
                      <a:endParaRPr lang="zh-TW" altLang="en-US" sz="8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rowSpan="2">
                  <a:txBody>
                    <a:bodyPr/>
                    <a:lstStyle/>
                    <a:p>
                      <a:pPr algn="ctr" fontAlgn="ctr">
                        <a:lnSpc>
                          <a:spcPts val="1300"/>
                        </a:lnSpc>
                      </a:pP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生産性要件を満たす場合</a:t>
                      </a:r>
                      <a:endParaRPr lang="zh-TW"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gridSpan="2">
                  <a:txBody>
                    <a:bodyPr/>
                    <a:lstStyle/>
                    <a:p>
                      <a:pPr algn="ctr">
                        <a:lnSpc>
                          <a:spcPts val="1300"/>
                        </a:lnSpc>
                      </a:pP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正社員化した場合</a:t>
                      </a:r>
                      <a:endParaRPr kumimoji="1" lang="ja-JP" altLang="en-US" sz="1000" dirty="0"/>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pPr marL="0" marR="0" lvl="0" indent="0" algn="ctr" defTabSz="995549" rtl="0" eaLnBrk="1" fontAlgn="ctr" latinLnBrk="0" hangingPunct="1">
                        <a:lnSpc>
                          <a:spcPts val="1300"/>
                        </a:lnSpc>
                        <a:spcBef>
                          <a:spcPts val="0"/>
                        </a:spcBef>
                        <a:spcAft>
                          <a:spcPts val="0"/>
                        </a:spcAft>
                        <a:buClrTx/>
                        <a:buSzTx/>
                        <a:buFontTx/>
                        <a:buNone/>
                        <a:tabLst/>
                        <a:defRPr/>
                      </a:pPr>
                      <a:endParaRPr kumimoji="1" lang="ja-JP" altLang="en-US" sz="1000" dirty="0" smtClean="0"/>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gridSpan="2">
                  <a:txBody>
                    <a:bodyPr/>
                    <a:lstStyle/>
                    <a:p>
                      <a:pPr marL="0" marR="0" lvl="0" indent="0" algn="ctr" defTabSz="995549" rtl="0" eaLnBrk="1" fontAlgn="ctr" latinLnBrk="0" hangingPunct="1">
                        <a:lnSpc>
                          <a:spcPts val="1300"/>
                        </a:lnSpc>
                        <a:spcBef>
                          <a:spcPts val="0"/>
                        </a:spcBef>
                        <a:spcAft>
                          <a:spcPts val="0"/>
                        </a:spcAft>
                        <a:buClrTx/>
                        <a:buSzTx/>
                        <a:buFontTx/>
                        <a:buNone/>
                        <a:tabLst/>
                        <a:defRPr/>
                      </a:pP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非正規雇用を維持した場合</a:t>
                      </a:r>
                      <a:endParaRPr kumimoji="1" lang="ja-JP" altLang="en-US" sz="1000" dirty="0" smtClean="0"/>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pPr marL="0" marR="0" lvl="0" indent="0" algn="ctr" defTabSz="995549" rtl="0" eaLnBrk="1" fontAlgn="ctr" latinLnBrk="0" hangingPunct="1">
                        <a:lnSpc>
                          <a:spcPts val="1300"/>
                        </a:lnSpc>
                        <a:spcBef>
                          <a:spcPts val="0"/>
                        </a:spcBef>
                        <a:spcAft>
                          <a:spcPts val="0"/>
                        </a:spcAft>
                        <a:buClrTx/>
                        <a:buSzTx/>
                        <a:buFontTx/>
                        <a:buNone/>
                        <a:tabLst/>
                        <a:defRPr/>
                      </a:pPr>
                      <a:endParaRPr kumimoji="1" lang="ja-JP" altLang="en-US" sz="1000" dirty="0" smtClean="0"/>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10001"/>
                  </a:ext>
                </a:extLst>
              </a:tr>
              <a:tr h="396044">
                <a:tc vMerge="1">
                  <a:txBody>
                    <a:bodyPr/>
                    <a:lstStyle/>
                    <a:p>
                      <a:pPr algn="l" fontAlgn="ctr">
                        <a:lnSpc>
                          <a:spcPts val="1500"/>
                        </a:lnSpc>
                      </a:pPr>
                      <a:endParaRPr lang="en-US" altLang="ja-JP" sz="1000" b="0" i="0" u="none" strike="noStrike" baseline="4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vMerge="1">
                  <a:txBody>
                    <a:bodyPr/>
                    <a:lstStyle/>
                    <a:p>
                      <a:pPr marL="0" marR="0" indent="0" algn="ctr" defTabSz="1001908" rtl="0" eaLnBrk="1" fontAlgn="ctr" latinLnBrk="0" hangingPunct="1">
                        <a:lnSpc>
                          <a:spcPct val="100000"/>
                        </a:lnSpc>
                        <a:spcBef>
                          <a:spcPts val="0"/>
                        </a:spcBef>
                        <a:spcAft>
                          <a:spcPts val="0"/>
                        </a:spcAft>
                        <a:buClrTx/>
                        <a:buSzTx/>
                        <a:buFontTx/>
                        <a:buNone/>
                        <a:tabLst/>
                        <a:defRPr/>
                      </a:pP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fontAlgn="ct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marL="0" marR="0" lvl="0" indent="0" algn="ctr" defTabSz="995549" rtl="0" eaLnBrk="1" fontAlgn="ctr"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生産性要件を満たす場合</a:t>
                      </a:r>
                      <a:endParaRPr lang="en-US" altLang="ja-JP" sz="12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fontAlgn="ctr"/>
                      <a:endParaRPr lang="en-US" altLang="ja-JP" sz="12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marL="0" marR="0" lvl="0" indent="0" algn="ctr" defTabSz="995549" rtl="0" eaLnBrk="1" fontAlgn="ctr"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生産性要件を満たす場合</a:t>
                      </a:r>
                      <a:endParaRPr lang="en-US" altLang="ja-JP" sz="12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3162997720"/>
                  </a:ext>
                </a:extLst>
              </a:tr>
              <a:tr h="534408">
                <a:tc>
                  <a:txBody>
                    <a:bodyPr/>
                    <a:lstStyle/>
                    <a:p>
                      <a:pPr algn="l" fontAlgn="ct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一般職業訓練</a:t>
                      </a:r>
                      <a:endParaRPr lang="en-US" altLang="ja-JP"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1500"/>
                        </a:lnSpc>
                      </a:pP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有期実習型訓練</a:t>
                      </a:r>
                      <a:endParaRPr lang="en-US" altLang="ja-JP" sz="1000" b="0" i="0" u="none" strike="noStrike" baseline="4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760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1001908"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475</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960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2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70%</a:t>
                      </a:r>
                      <a:endPar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95549"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100%</a:t>
                      </a:r>
                      <a:endPar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95549"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75</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444914069"/>
              </p:ext>
            </p:extLst>
          </p:nvPr>
        </p:nvGraphicFramePr>
        <p:xfrm>
          <a:off x="184793" y="3302154"/>
          <a:ext cx="3565790" cy="1356594"/>
        </p:xfrm>
        <a:graphic>
          <a:graphicData uri="http://schemas.openxmlformats.org/drawingml/2006/table">
            <a:tbl>
              <a:tblPr/>
              <a:tblGrid>
                <a:gridCol w="1798526">
                  <a:extLst>
                    <a:ext uri="{9D8B030D-6E8A-4147-A177-3AD203B41FA5}">
                      <a16:colId xmlns:a16="http://schemas.microsoft.com/office/drawing/2014/main" val="2423543922"/>
                    </a:ext>
                  </a:extLst>
                </a:gridCol>
                <a:gridCol w="903168">
                  <a:extLst>
                    <a:ext uri="{9D8B030D-6E8A-4147-A177-3AD203B41FA5}">
                      <a16:colId xmlns:a16="http://schemas.microsoft.com/office/drawing/2014/main" val="3387912932"/>
                    </a:ext>
                  </a:extLst>
                </a:gridCol>
                <a:gridCol w="864096">
                  <a:extLst>
                    <a:ext uri="{9D8B030D-6E8A-4147-A177-3AD203B41FA5}">
                      <a16:colId xmlns:a16="http://schemas.microsoft.com/office/drawing/2014/main" val="1292044080"/>
                    </a:ext>
                  </a:extLst>
                </a:gridCol>
              </a:tblGrid>
              <a:tr h="453880">
                <a:tc rowSpan="2">
                  <a:txBody>
                    <a:bodyPr/>
                    <a:lstStyle/>
                    <a:p>
                      <a:pPr marL="0" marR="0" indent="0" algn="ctr" defTabSz="995690" rtl="0" eaLnBrk="1" fontAlgn="ctr"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支給対象となる訓練</a:t>
                      </a:r>
                      <a:r>
                        <a:rPr kumimoji="1" lang="ja-JP" altLang="en-US" sz="1050" b="0" dirty="0" smtClean="0">
                          <a:solidFill>
                            <a:schemeClr val="tx1"/>
                          </a:solidFill>
                          <a:latin typeface="メイリオ" pitchFamily="50" charset="-128"/>
                          <a:ea typeface="メイリオ" pitchFamily="50" charset="-128"/>
                        </a:rPr>
                        <a:t>　</a:t>
                      </a:r>
                      <a:endParaRPr lang="ja-JP" altLang="en-US" sz="105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2034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gridSpan="2">
                  <a:txBody>
                    <a:bodyPr/>
                    <a:lstStyle/>
                    <a:p>
                      <a:pPr algn="ctr" fontAlgn="ctr">
                        <a:lnSpc>
                          <a:spcPts val="1000"/>
                        </a:lnSpc>
                      </a:pPr>
                      <a:r>
                        <a:rPr lang="ja-JP" altLang="en-US" sz="1200" b="1"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実施助成</a:t>
                      </a:r>
                      <a:endParaRPr lang="en-US" altLang="ja-JP" sz="1200" b="1"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lnSpc>
                          <a:spcPct val="100000"/>
                        </a:lnSpc>
                      </a:pP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（１人１コース当たり）</a:t>
                      </a:r>
                      <a:endParaRPr lang="zh-TW"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pPr algn="ctr" fontAlgn="ctr">
                        <a:lnSpc>
                          <a:spcPts val="1000"/>
                        </a:lnSpc>
                      </a:pPr>
                      <a:endParaRPr lang="zh-TW" altLang="en-US" sz="9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3879185307"/>
                  </a:ext>
                </a:extLst>
              </a:tr>
              <a:tr h="361414">
                <a:tc vMerge="1">
                  <a:txBody>
                    <a:bodyPr/>
                    <a:lstStyle/>
                    <a:p>
                      <a:endParaRPr kumimoji="1" lang="ja-JP" altLang="en-US"/>
                    </a:p>
                  </a:txBody>
                  <a:tcPr/>
                </a:tc>
                <a:tc>
                  <a:txBody>
                    <a:bodyPr/>
                    <a:lstStyle/>
                    <a:p>
                      <a:pPr algn="ctr" fontAlgn="ctr">
                        <a:lnSpc>
                          <a:spcPts val="1000"/>
                        </a:lnSpc>
                      </a:pPr>
                      <a:endParaRPr lang="zh-TW" altLang="en-US" sz="8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fontAlgn="ctr">
                        <a:lnSpc>
                          <a:spcPts val="1300"/>
                        </a:lnSpc>
                      </a:pP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生産性要件を満たす場合</a:t>
                      </a:r>
                      <a:endParaRPr lang="zh-TW"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3368084656"/>
                  </a:ext>
                </a:extLst>
              </a:tr>
              <a:tr h="511492">
                <a:tc>
                  <a:txBody>
                    <a:bodyPr/>
                    <a:lstStyle/>
                    <a:p>
                      <a:pPr algn="l" fontAlgn="ctr">
                        <a:lnSpc>
                          <a:spcPts val="1500"/>
                        </a:lnSpc>
                      </a:pP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有期実習型訓練</a:t>
                      </a:r>
                      <a:endParaRPr lang="en-US" altLang="ja-JP"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1001908"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（９万円）</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0192089"/>
                  </a:ext>
                </a:extLst>
              </a:tr>
            </a:tbl>
          </a:graphicData>
        </a:graphic>
      </p:graphicFrame>
      <p:sp>
        <p:nvSpPr>
          <p:cNvPr id="15" name="テキスト ボックス 14"/>
          <p:cNvSpPr txBox="1"/>
          <p:nvPr/>
        </p:nvSpPr>
        <p:spPr>
          <a:xfrm>
            <a:off x="2253171" y="3016427"/>
            <a:ext cx="4608512" cy="347907"/>
          </a:xfrm>
          <a:prstGeom prst="rect">
            <a:avLst/>
          </a:prstGeom>
          <a:noFill/>
        </p:spPr>
        <p:txBody>
          <a:bodyPr wrap="square" rtlCol="0">
            <a:noAutofit/>
          </a:bodyPr>
          <a:lstStyle/>
          <a:p>
            <a:r>
              <a:rPr lang="ja-JP" altLang="en-US" sz="1050" dirty="0" smtClean="0">
                <a:latin typeface="HGPｺﾞｼｯｸM" panose="020B0600000000000000" pitchFamily="50" charset="-128"/>
                <a:ea typeface="HGPｺﾞｼｯｸM" panose="020B0600000000000000" pitchFamily="50" charset="-128"/>
                <a:cs typeface="メイリオ" pitchFamily="50" charset="-128"/>
              </a:rPr>
              <a:t>（　）内は大企業の額</a:t>
            </a:r>
            <a:endParaRPr lang="ja-JP" altLang="en-US" sz="1050" baseline="30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21" name="正方形/長方形 20"/>
          <p:cNvSpPr/>
          <p:nvPr/>
        </p:nvSpPr>
        <p:spPr>
          <a:xfrm>
            <a:off x="3825807" y="3208757"/>
            <a:ext cx="3253833" cy="1605568"/>
          </a:xfrm>
          <a:prstGeom prst="rect">
            <a:avLst/>
          </a:prstGeom>
        </p:spPr>
        <p:txBody>
          <a:bodyPr wrap="square">
            <a:spAutoFit/>
          </a:bodyPr>
          <a:lstStyle/>
          <a:p>
            <a:pPr lvl="0">
              <a:lnSpc>
                <a:spcPts val="1600"/>
              </a:lnSpc>
            </a:pP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生産性要件を満たす場合</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とは</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600"/>
              </a:lnSpc>
              <a:spcBef>
                <a:spcPts val="6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開始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日が属する会計</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年度の前年度から</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年後の会計年度の末日の翌日</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から５か月</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以内に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割増し分の支給</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をした場合に、</a:t>
            </a: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通常の支給額から</a:t>
            </a:r>
            <a:r>
              <a:rPr lang="ja-JP" altLang="en-US" sz="1100" u="sng" dirty="0" smtClean="0">
                <a:latin typeface="メイリオ" panose="020B0604030504040204" pitchFamily="50" charset="-128"/>
                <a:ea typeface="メイリオ" panose="020B0604030504040204" pitchFamily="50" charset="-128"/>
                <a:cs typeface="メイリオ" panose="020B0604030504040204" pitchFamily="50" charset="-128"/>
              </a:rPr>
              <a:t>の差額を追加で支給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600"/>
              </a:lnSpc>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詳細は</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８へ</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100596" y="4672272"/>
            <a:ext cx="3620874" cy="348411"/>
          </a:xfrm>
          <a:prstGeom prst="rect">
            <a:avLst/>
          </a:prstGeom>
          <a:noFill/>
        </p:spPr>
        <p:txBody>
          <a:bodyPr wrap="square" rtlCol="0">
            <a:noAutofit/>
          </a:bodyPr>
          <a:lstStyle/>
          <a:p>
            <a:pPr lvl="0">
              <a:lnSpc>
                <a:spcPts val="2400"/>
              </a:lnSpc>
            </a:pP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◆経費助成限度額（１人当たり）</a:t>
            </a:r>
            <a:endParaRPr kumimoji="1" lang="ja-JP" altLang="en-US" dirty="0"/>
          </a:p>
        </p:txBody>
      </p:sp>
      <p:graphicFrame>
        <p:nvGraphicFramePr>
          <p:cNvPr id="14" name="表 13"/>
          <p:cNvGraphicFramePr>
            <a:graphicFrameLocks noGrp="1"/>
          </p:cNvGraphicFramePr>
          <p:nvPr>
            <p:extLst>
              <p:ext uri="{D42A27DB-BD31-4B8C-83A1-F6EECF244321}">
                <p14:modId xmlns:p14="http://schemas.microsoft.com/office/powerpoint/2010/main" val="1022649574"/>
              </p:ext>
            </p:extLst>
          </p:nvPr>
        </p:nvGraphicFramePr>
        <p:xfrm>
          <a:off x="187075" y="5075359"/>
          <a:ext cx="6185683" cy="1016458"/>
        </p:xfrm>
        <a:graphic>
          <a:graphicData uri="http://schemas.openxmlformats.org/drawingml/2006/table">
            <a:tbl>
              <a:tblPr/>
              <a:tblGrid>
                <a:gridCol w="1762752">
                  <a:extLst>
                    <a:ext uri="{9D8B030D-6E8A-4147-A177-3AD203B41FA5}">
                      <a16:colId xmlns:a16="http://schemas.microsoft.com/office/drawing/2014/main" val="20000"/>
                    </a:ext>
                  </a:extLst>
                </a:gridCol>
                <a:gridCol w="1546228">
                  <a:extLst>
                    <a:ext uri="{9D8B030D-6E8A-4147-A177-3AD203B41FA5}">
                      <a16:colId xmlns:a16="http://schemas.microsoft.com/office/drawing/2014/main" val="20004"/>
                    </a:ext>
                  </a:extLst>
                </a:gridCol>
                <a:gridCol w="1438351">
                  <a:extLst>
                    <a:ext uri="{9D8B030D-6E8A-4147-A177-3AD203B41FA5}">
                      <a16:colId xmlns:a16="http://schemas.microsoft.com/office/drawing/2014/main" val="1016497813"/>
                    </a:ext>
                  </a:extLst>
                </a:gridCol>
                <a:gridCol w="1438352">
                  <a:extLst>
                    <a:ext uri="{9D8B030D-6E8A-4147-A177-3AD203B41FA5}">
                      <a16:colId xmlns:a16="http://schemas.microsoft.com/office/drawing/2014/main" val="1615214370"/>
                    </a:ext>
                  </a:extLst>
                </a:gridCol>
              </a:tblGrid>
              <a:tr h="482050">
                <a:tc>
                  <a:txBody>
                    <a:bodyPr/>
                    <a:lstStyle/>
                    <a:p>
                      <a:pPr marL="0" marR="0" indent="0" algn="ctr" defTabSz="995690" rtl="0" eaLnBrk="1" fontAlgn="ctr"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支給対象となる訓練</a:t>
                      </a:r>
                      <a:r>
                        <a:rPr kumimoji="1" lang="ja-JP" altLang="en-US" sz="1050" b="0" dirty="0" smtClean="0">
                          <a:solidFill>
                            <a:schemeClr val="tx1"/>
                          </a:solidFill>
                          <a:latin typeface="メイリオ" pitchFamily="50" charset="-128"/>
                          <a:ea typeface="メイリオ" pitchFamily="50" charset="-128"/>
                        </a:rPr>
                        <a:t>　</a:t>
                      </a:r>
                      <a:endParaRPr lang="ja-JP" altLang="en-US" sz="105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2034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fontAlgn="ctr">
                        <a:lnSpc>
                          <a:spcPts val="1000"/>
                        </a:lnSpc>
                      </a:pP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時間以上</a:t>
                      </a:r>
                      <a:r>
                        <a:rPr lang="en-US" altLang="ja-JP" sz="10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10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300"/>
                        </a:lnSpc>
                      </a:pP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時間未満</a:t>
                      </a:r>
                      <a:endPar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marL="0" marR="0" lvl="0" indent="0" algn="ctr" defTabSz="995549"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時間以上</a:t>
                      </a:r>
                      <a:endParaRPr kumimoji="1" lang="en-US" altLang="ja-JP" sz="120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95549"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200</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時間未満</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marL="0" marR="0" lvl="0" indent="0" algn="ctr" defTabSz="995549"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200</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時間以上</a:t>
                      </a:r>
                      <a:r>
                        <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80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10001"/>
                  </a:ext>
                </a:extLst>
              </a:tr>
              <a:tr h="534408">
                <a:tc>
                  <a:txBody>
                    <a:bodyPr/>
                    <a:lstStyle/>
                    <a:p>
                      <a:pPr algn="l" fontAlgn="ct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一般職業訓練</a:t>
                      </a:r>
                      <a:endParaRPr lang="en-US" altLang="ja-JP"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有期実習型訓練</a:t>
                      </a:r>
                      <a:endParaRPr lang="en-US" altLang="ja-JP" sz="1000" b="0" i="0" u="none" strike="noStrike" baseline="4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95549"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95549"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万円）</a:t>
                      </a: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95549"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95549"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万円）</a:t>
                      </a: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7" name="テキスト ボックス 16"/>
          <p:cNvSpPr txBox="1"/>
          <p:nvPr/>
        </p:nvSpPr>
        <p:spPr>
          <a:xfrm>
            <a:off x="53208" y="7463143"/>
            <a:ext cx="6831344" cy="799720"/>
          </a:xfrm>
          <a:prstGeom prst="rect">
            <a:avLst/>
          </a:prstGeom>
          <a:noFill/>
        </p:spPr>
        <p:txBody>
          <a:bodyPr wrap="square" rtlCol="0">
            <a:noAutofit/>
          </a:bodyPr>
          <a:lstStyle/>
          <a:p>
            <a:pPr lvl="0">
              <a:lnSpc>
                <a:spcPts val="2400"/>
              </a:lnSpc>
            </a:pP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◆賃金助成限度額（１人１訓練当たり）</a:t>
            </a:r>
            <a:endParaRPr lang="en-US" altLang="ja-JP" sz="1600" b="1" dirty="0" smtClean="0">
              <a:solidFill>
                <a:prstClr val="black"/>
              </a:solidFill>
              <a:latin typeface="メイリオ" pitchFamily="50" charset="-128"/>
              <a:ea typeface="メイリオ" pitchFamily="50" charset="-128"/>
              <a:cs typeface="メイリオ" panose="020B0604030504040204" pitchFamily="50" charset="-128"/>
            </a:endParaRPr>
          </a:p>
          <a:p>
            <a:pPr lvl="0">
              <a:lnSpc>
                <a:spcPct val="150000"/>
              </a:lnSpc>
            </a:pPr>
            <a:r>
              <a:rPr lang="ja-JP" altLang="en-US" sz="1400" dirty="0" smtClean="0">
                <a:solidFill>
                  <a:prstClr val="black"/>
                </a:solidFill>
                <a:latin typeface="メイリオ" pitchFamily="50" charset="-128"/>
                <a:ea typeface="メイリオ" pitchFamily="50" charset="-128"/>
                <a:cs typeface="メイリオ" panose="020B0604030504040204" pitchFamily="50" charset="-128"/>
              </a:rPr>
              <a:t>　</a:t>
            </a:r>
            <a:r>
              <a:rPr lang="en-US" altLang="ja-JP" sz="1400" u="sng" dirty="0" smtClean="0">
                <a:solidFill>
                  <a:prstClr val="black"/>
                </a:solidFill>
                <a:latin typeface="メイリオ" pitchFamily="50" charset="-128"/>
                <a:ea typeface="メイリオ" pitchFamily="50" charset="-128"/>
                <a:cs typeface="メイリオ" panose="020B0604030504040204" pitchFamily="50" charset="-128"/>
              </a:rPr>
              <a:t>1,200</a:t>
            </a:r>
            <a:r>
              <a:rPr lang="ja-JP" altLang="en-US" sz="1400" u="sng" dirty="0">
                <a:solidFill>
                  <a:prstClr val="black"/>
                </a:solidFill>
                <a:latin typeface="メイリオ" pitchFamily="50" charset="-128"/>
                <a:ea typeface="メイリオ" pitchFamily="50" charset="-128"/>
                <a:cs typeface="メイリオ" panose="020B0604030504040204" pitchFamily="50" charset="-128"/>
              </a:rPr>
              <a:t>時間（中長期的キャリア形成訓練は</a:t>
            </a:r>
            <a:r>
              <a:rPr lang="en-US" altLang="ja-JP" sz="1400" u="sng" dirty="0" smtClean="0">
                <a:solidFill>
                  <a:prstClr val="black"/>
                </a:solidFill>
                <a:latin typeface="メイリオ" pitchFamily="50" charset="-128"/>
                <a:ea typeface="メイリオ" pitchFamily="50" charset="-128"/>
                <a:cs typeface="メイリオ" panose="020B0604030504040204" pitchFamily="50" charset="-128"/>
              </a:rPr>
              <a:t>1,600</a:t>
            </a:r>
            <a:r>
              <a:rPr lang="ja-JP" altLang="en-US" sz="1400" u="sng" dirty="0" smtClean="0">
                <a:solidFill>
                  <a:prstClr val="black"/>
                </a:solidFill>
                <a:latin typeface="メイリオ" pitchFamily="50" charset="-128"/>
                <a:ea typeface="メイリオ" pitchFamily="50" charset="-128"/>
                <a:cs typeface="メイリオ" panose="020B0604030504040204" pitchFamily="50" charset="-128"/>
              </a:rPr>
              <a:t>時間）が限度時間となります。</a:t>
            </a:r>
            <a:endParaRPr lang="en-US" altLang="ja-JP" sz="1400" u="sng" dirty="0">
              <a:solidFill>
                <a:prstClr val="black"/>
              </a:solidFill>
              <a:latin typeface="メイリオ" pitchFamily="50" charset="-128"/>
              <a:ea typeface="メイリオ" pitchFamily="50" charset="-128"/>
              <a:cs typeface="メイリオ" panose="020B0604030504040204" pitchFamily="50" charset="-128"/>
            </a:endParaRPr>
          </a:p>
          <a:p>
            <a:pPr lvl="0">
              <a:lnSpc>
                <a:spcPts val="2400"/>
              </a:lnSpc>
            </a:pPr>
            <a:endParaRPr kumimoji="1" lang="ja-JP" altLang="en-US" dirty="0"/>
          </a:p>
        </p:txBody>
      </p:sp>
      <p:sp>
        <p:nvSpPr>
          <p:cNvPr id="25" name="テキスト ボックス 24"/>
          <p:cNvSpPr txBox="1"/>
          <p:nvPr/>
        </p:nvSpPr>
        <p:spPr>
          <a:xfrm>
            <a:off x="96606" y="2922050"/>
            <a:ext cx="2052228" cy="348411"/>
          </a:xfrm>
          <a:prstGeom prst="rect">
            <a:avLst/>
          </a:prstGeom>
          <a:noFill/>
        </p:spPr>
        <p:txBody>
          <a:bodyPr wrap="square" rtlCol="0">
            <a:noAutofit/>
          </a:bodyPr>
          <a:lstStyle/>
          <a:p>
            <a:pPr lvl="0">
              <a:lnSpc>
                <a:spcPts val="2400"/>
              </a:lnSpc>
            </a:pP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a:t>
            </a:r>
            <a:r>
              <a:rPr lang="en-US" altLang="ja-JP" sz="1600" b="1" dirty="0" smtClean="0">
                <a:solidFill>
                  <a:prstClr val="black"/>
                </a:solidFill>
                <a:latin typeface="メイリオ" pitchFamily="50" charset="-128"/>
                <a:ea typeface="メイリオ" pitchFamily="50" charset="-128"/>
                <a:cs typeface="メイリオ" panose="020B0604030504040204" pitchFamily="50" charset="-128"/>
              </a:rPr>
              <a:t>OJT</a:t>
            </a: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分の支給額</a:t>
            </a:r>
            <a:endParaRPr kumimoji="1" lang="ja-JP" altLang="en-US" dirty="0"/>
          </a:p>
        </p:txBody>
      </p:sp>
      <p:sp>
        <p:nvSpPr>
          <p:cNvPr id="26" name="テキスト ボックス 25"/>
          <p:cNvSpPr txBox="1"/>
          <p:nvPr/>
        </p:nvSpPr>
        <p:spPr>
          <a:xfrm>
            <a:off x="35280" y="587499"/>
            <a:ext cx="2196244" cy="348411"/>
          </a:xfrm>
          <a:prstGeom prst="rect">
            <a:avLst/>
          </a:prstGeom>
          <a:noFill/>
        </p:spPr>
        <p:txBody>
          <a:bodyPr wrap="square" rtlCol="0">
            <a:noAutofit/>
          </a:bodyPr>
          <a:lstStyle/>
          <a:p>
            <a:pPr lvl="0">
              <a:lnSpc>
                <a:spcPts val="2400"/>
              </a:lnSpc>
            </a:pP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a:t>
            </a:r>
            <a:r>
              <a:rPr lang="en-US" altLang="ja-JP" sz="1600" b="1" dirty="0" smtClean="0">
                <a:solidFill>
                  <a:prstClr val="black"/>
                </a:solidFill>
                <a:latin typeface="メイリオ" pitchFamily="50" charset="-128"/>
                <a:ea typeface="メイリオ" pitchFamily="50" charset="-128"/>
                <a:cs typeface="メイリオ" panose="020B0604030504040204" pitchFamily="50" charset="-128"/>
              </a:rPr>
              <a:t>OFF-JT</a:t>
            </a: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分の支給額</a:t>
            </a:r>
            <a:endParaRPr kumimoji="1" lang="ja-JP" altLang="en-US" dirty="0"/>
          </a:p>
        </p:txBody>
      </p:sp>
      <p:sp>
        <p:nvSpPr>
          <p:cNvPr id="34" name="テキスト ボックス 33"/>
          <p:cNvSpPr txBox="1"/>
          <p:nvPr/>
        </p:nvSpPr>
        <p:spPr>
          <a:xfrm>
            <a:off x="107697" y="6146189"/>
            <a:ext cx="7109189" cy="1392830"/>
          </a:xfrm>
          <a:prstGeom prst="rect">
            <a:avLst/>
          </a:prstGeom>
          <a:noFill/>
        </p:spPr>
        <p:txBody>
          <a:bodyPr wrap="square" rtlCol="0">
            <a:noAutofit/>
          </a:bodyPr>
          <a:lstStyle/>
          <a:p>
            <a:r>
              <a:rPr lang="en-US" altLang="ja-JP" sz="1050" dirty="0" smtClean="0">
                <a:solidFill>
                  <a:prstClr val="black"/>
                </a:solidFill>
                <a:latin typeface="メイリオ" pitchFamily="50" charset="-128"/>
                <a:ea typeface="メイリオ" pitchFamily="50" charset="-128"/>
                <a:cs typeface="メイリオ" panose="020B0604030504040204" pitchFamily="50" charset="-128"/>
              </a:rPr>
              <a:t>※1 </a:t>
            </a:r>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育児</a:t>
            </a:r>
            <a:r>
              <a:rPr lang="ja-JP" altLang="en-US" sz="1050" dirty="0">
                <a:solidFill>
                  <a:prstClr val="black"/>
                </a:solidFill>
                <a:latin typeface="メイリオ" pitchFamily="50" charset="-128"/>
                <a:ea typeface="メイリオ" pitchFamily="50" charset="-128"/>
                <a:cs typeface="メイリオ" panose="020B0604030504040204" pitchFamily="50" charset="-128"/>
              </a:rPr>
              <a:t>休業中訓練である場合は「</a:t>
            </a:r>
            <a:r>
              <a:rPr lang="en-US" altLang="ja-JP" sz="1050" dirty="0">
                <a:solidFill>
                  <a:prstClr val="black"/>
                </a:solidFill>
                <a:latin typeface="メイリオ" pitchFamily="50" charset="-128"/>
                <a:ea typeface="メイリオ" pitchFamily="50" charset="-128"/>
                <a:cs typeface="メイリオ" panose="020B0604030504040204" pitchFamily="50" charset="-128"/>
              </a:rPr>
              <a:t>20</a:t>
            </a:r>
            <a:r>
              <a:rPr lang="ja-JP" altLang="en-US" sz="1050" dirty="0">
                <a:solidFill>
                  <a:prstClr val="black"/>
                </a:solidFill>
                <a:latin typeface="メイリオ" pitchFamily="50" charset="-128"/>
                <a:ea typeface="メイリオ" pitchFamily="50" charset="-128"/>
                <a:cs typeface="メイリオ" panose="020B0604030504040204" pitchFamily="50" charset="-128"/>
              </a:rPr>
              <a:t>時間以上」を「</a:t>
            </a:r>
            <a:r>
              <a:rPr lang="en-US" altLang="ja-JP" sz="1050" dirty="0">
                <a:solidFill>
                  <a:prstClr val="black"/>
                </a:solidFill>
                <a:latin typeface="メイリオ" pitchFamily="50" charset="-128"/>
                <a:ea typeface="メイリオ" pitchFamily="50" charset="-128"/>
                <a:cs typeface="メイリオ" panose="020B0604030504040204" pitchFamily="50" charset="-128"/>
              </a:rPr>
              <a:t>10</a:t>
            </a:r>
            <a:r>
              <a:rPr lang="ja-JP" altLang="en-US" sz="1050" dirty="0">
                <a:solidFill>
                  <a:prstClr val="black"/>
                </a:solidFill>
                <a:latin typeface="メイリオ" pitchFamily="50" charset="-128"/>
                <a:ea typeface="メイリオ" pitchFamily="50" charset="-128"/>
                <a:cs typeface="メイリオ" panose="020B0604030504040204" pitchFamily="50" charset="-128"/>
              </a:rPr>
              <a:t>時間以上」と読み替える</a:t>
            </a:r>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a:t>
            </a:r>
            <a:endParaRPr lang="en-US" altLang="ja-JP" sz="1050" dirty="0" smtClean="0">
              <a:solidFill>
                <a:prstClr val="black"/>
              </a:solidFill>
              <a:latin typeface="メイリオ" pitchFamily="50" charset="-128"/>
              <a:ea typeface="メイリオ" pitchFamily="50" charset="-128"/>
              <a:cs typeface="メイリオ" panose="020B0604030504040204" pitchFamily="50" charset="-128"/>
            </a:endParaRPr>
          </a:p>
          <a:p>
            <a:r>
              <a:rPr lang="en-US" altLang="ja-JP" sz="1050" dirty="0" smtClean="0">
                <a:solidFill>
                  <a:prstClr val="black"/>
                </a:solidFill>
                <a:latin typeface="メイリオ" pitchFamily="50" charset="-128"/>
                <a:ea typeface="メイリオ" pitchFamily="50" charset="-128"/>
                <a:cs typeface="メイリオ" panose="020B0604030504040204" pitchFamily="50" charset="-128"/>
              </a:rPr>
              <a:t>※2</a:t>
            </a:r>
            <a:r>
              <a:rPr lang="ja-JP" altLang="en-US" sz="1050" dirty="0">
                <a:solidFill>
                  <a:prstClr val="black"/>
                </a:solidFill>
                <a:latin typeface="メイリオ" pitchFamily="50" charset="-128"/>
                <a:ea typeface="メイリオ" pitchFamily="50" charset="-128"/>
                <a:cs typeface="メイリオ" panose="020B0604030504040204" pitchFamily="50" charset="-128"/>
              </a:rPr>
              <a:t> </a:t>
            </a:r>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専門</a:t>
            </a:r>
            <a:r>
              <a:rPr lang="ja-JP" altLang="en-US" sz="1050" dirty="0">
                <a:solidFill>
                  <a:prstClr val="black"/>
                </a:solidFill>
                <a:latin typeface="メイリオ" pitchFamily="50" charset="-128"/>
                <a:ea typeface="メイリオ" pitchFamily="50" charset="-128"/>
                <a:cs typeface="メイリオ" panose="020B0604030504040204" pitchFamily="50" charset="-128"/>
              </a:rPr>
              <a:t>実践教育訓練の指定講座の訓練の場合は企業規模に応じて、「</a:t>
            </a:r>
            <a:r>
              <a:rPr lang="en-US" altLang="ja-JP" sz="1050" dirty="0">
                <a:solidFill>
                  <a:prstClr val="black"/>
                </a:solidFill>
                <a:latin typeface="メイリオ" pitchFamily="50" charset="-128"/>
                <a:ea typeface="メイリオ" pitchFamily="50" charset="-128"/>
                <a:cs typeface="メイリオ" panose="020B0604030504040204" pitchFamily="50" charset="-128"/>
              </a:rPr>
              <a:t>200</a:t>
            </a:r>
            <a:r>
              <a:rPr lang="ja-JP" altLang="en-US" sz="1050" dirty="0">
                <a:solidFill>
                  <a:prstClr val="black"/>
                </a:solidFill>
                <a:latin typeface="メイリオ" pitchFamily="50" charset="-128"/>
                <a:ea typeface="メイリオ" pitchFamily="50" charset="-128"/>
                <a:cs typeface="メイリオ" panose="020B0604030504040204" pitchFamily="50" charset="-128"/>
              </a:rPr>
              <a:t>時間以上」の</a:t>
            </a:r>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区分とし、訓練時間に</a:t>
            </a:r>
            <a:endParaRPr lang="en-US" altLang="ja-JP" sz="1050" dirty="0" smtClean="0">
              <a:solidFill>
                <a:prstClr val="black"/>
              </a:solidFill>
              <a:latin typeface="メイリオ" pitchFamily="50" charset="-128"/>
              <a:ea typeface="メイリオ" pitchFamily="50" charset="-128"/>
              <a:cs typeface="メイリオ" panose="020B0604030504040204" pitchFamily="50" charset="-128"/>
            </a:endParaRPr>
          </a:p>
          <a:p>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　　応じた限度額は設けない。</a:t>
            </a:r>
            <a:endParaRPr lang="ja-JP" altLang="en-US" sz="1050" dirty="0"/>
          </a:p>
          <a:p>
            <a:r>
              <a:rPr lang="en-US" altLang="ja-JP" sz="1050" dirty="0" smtClean="0">
                <a:solidFill>
                  <a:prstClr val="black"/>
                </a:solidFill>
                <a:latin typeface="メイリオ" pitchFamily="50" charset="-128"/>
                <a:ea typeface="メイリオ" pitchFamily="50" charset="-128"/>
                <a:cs typeface="メイリオ" panose="020B0604030504040204" pitchFamily="50" charset="-128"/>
              </a:rPr>
              <a:t>※3</a:t>
            </a:r>
            <a:r>
              <a:rPr lang="ja-JP" altLang="en-US" sz="1050" dirty="0">
                <a:solidFill>
                  <a:prstClr val="black"/>
                </a:solidFill>
                <a:latin typeface="メイリオ" pitchFamily="50" charset="-128"/>
                <a:ea typeface="メイリオ" pitchFamily="50" charset="-128"/>
                <a:cs typeface="メイリオ" panose="020B0604030504040204" pitchFamily="50" charset="-128"/>
              </a:rPr>
              <a:t> </a:t>
            </a:r>
            <a:r>
              <a:rPr lang="en-US" altLang="ja-JP" sz="1050" dirty="0" smtClean="0">
                <a:solidFill>
                  <a:prstClr val="black"/>
                </a:solidFill>
                <a:latin typeface="メイリオ" pitchFamily="50" charset="-128"/>
                <a:ea typeface="メイリオ" pitchFamily="50" charset="-128"/>
                <a:cs typeface="メイリオ" panose="020B0604030504040204" pitchFamily="50" charset="-128"/>
              </a:rPr>
              <a:t>e</a:t>
            </a:r>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ラーニング・通信制による訓練等（標準学習時間が定められているものは除く。）の場合は企業規模に応じて、　</a:t>
            </a:r>
            <a:endParaRPr lang="en-US" altLang="ja-JP" sz="1050" dirty="0" smtClean="0">
              <a:solidFill>
                <a:prstClr val="black"/>
              </a:solidFill>
              <a:latin typeface="メイリオ" pitchFamily="50" charset="-128"/>
              <a:ea typeface="メイリオ" pitchFamily="50" charset="-128"/>
              <a:cs typeface="メイリオ" panose="020B0604030504040204" pitchFamily="50" charset="-128"/>
            </a:endParaRPr>
          </a:p>
          <a:p>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　　「</a:t>
            </a:r>
            <a:r>
              <a:rPr lang="en-US" altLang="ja-JP" sz="1050" dirty="0" smtClean="0">
                <a:solidFill>
                  <a:prstClr val="black"/>
                </a:solidFill>
                <a:latin typeface="メイリオ" pitchFamily="50" charset="-128"/>
                <a:ea typeface="メイリオ" pitchFamily="50" charset="-128"/>
                <a:cs typeface="メイリオ" panose="020B0604030504040204" pitchFamily="50" charset="-128"/>
              </a:rPr>
              <a:t>20</a:t>
            </a:r>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時間以上</a:t>
            </a:r>
            <a:r>
              <a:rPr lang="en-US" altLang="ja-JP" sz="1050" dirty="0" smtClean="0">
                <a:solidFill>
                  <a:prstClr val="black"/>
                </a:solidFill>
                <a:latin typeface="メイリオ" pitchFamily="50" charset="-128"/>
                <a:ea typeface="メイリオ" pitchFamily="50" charset="-128"/>
                <a:cs typeface="メイリオ" panose="020B0604030504040204" pitchFamily="50" charset="-128"/>
              </a:rPr>
              <a:t>100</a:t>
            </a:r>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時間未満」の区分とし、訓練時間に応じた限度額は設けない。</a:t>
            </a:r>
            <a:endParaRPr lang="en-US" altLang="ja-JP" sz="1050" dirty="0">
              <a:solidFill>
                <a:prstClr val="black"/>
              </a:solidFill>
              <a:latin typeface="メイリオ" pitchFamily="50" charset="-128"/>
              <a:ea typeface="メイリオ" pitchFamily="50" charset="-128"/>
              <a:cs typeface="メイリオ" panose="020B0604030504040204" pitchFamily="50" charset="-128"/>
            </a:endParaRPr>
          </a:p>
          <a:p>
            <a:r>
              <a:rPr kumimoji="1" lang="en-US" altLang="ja-JP" sz="1050" dirty="0" smtClean="0">
                <a:latin typeface="メイリオ" panose="020B0604030504040204" pitchFamily="50" charset="-128"/>
                <a:ea typeface="メイリオ" panose="020B0604030504040204" pitchFamily="50" charset="-128"/>
              </a:rPr>
              <a:t>※4 </a:t>
            </a:r>
            <a:r>
              <a:rPr kumimoji="1" lang="ja-JP" altLang="en-US" sz="1050" dirty="0" smtClean="0">
                <a:latin typeface="メイリオ" panose="020B0604030504040204" pitchFamily="50" charset="-128"/>
                <a:ea typeface="メイリオ" panose="020B0604030504040204" pitchFamily="50" charset="-128"/>
              </a:rPr>
              <a:t>有期実習型訓練において付加的に実施する</a:t>
            </a:r>
            <a:r>
              <a:rPr kumimoji="1" lang="en-US" altLang="ja-JP" sz="1050" dirty="0" smtClean="0">
                <a:latin typeface="メイリオ" panose="020B0604030504040204" pitchFamily="50" charset="-128"/>
                <a:ea typeface="メイリオ" panose="020B0604030504040204" pitchFamily="50" charset="-128"/>
              </a:rPr>
              <a:t>e</a:t>
            </a:r>
            <a:r>
              <a:rPr kumimoji="1" lang="ja-JP" altLang="en-US" sz="1050" dirty="0" smtClean="0">
                <a:latin typeface="メイリオ" panose="020B0604030504040204" pitchFamily="50" charset="-128"/>
                <a:ea typeface="メイリオ" panose="020B0604030504040204" pitchFamily="50" charset="-128"/>
              </a:rPr>
              <a:t>ラーニング・通信制による訓練等については、</a:t>
            </a:r>
            <a:r>
              <a:rPr lang="ja-JP" altLang="en-US" sz="1050" dirty="0">
                <a:solidFill>
                  <a:prstClr val="black"/>
                </a:solidFill>
                <a:latin typeface="メイリオ" pitchFamily="50" charset="-128"/>
                <a:ea typeface="メイリオ" pitchFamily="50" charset="-128"/>
                <a:cs typeface="メイリオ" panose="020B0604030504040204" pitchFamily="50" charset="-128"/>
              </a:rPr>
              <a:t>「</a:t>
            </a:r>
            <a:r>
              <a:rPr lang="en-US" altLang="ja-JP" sz="1050" dirty="0">
                <a:solidFill>
                  <a:prstClr val="black"/>
                </a:solidFill>
                <a:latin typeface="メイリオ" pitchFamily="50" charset="-128"/>
                <a:ea typeface="メイリオ" pitchFamily="50" charset="-128"/>
                <a:cs typeface="メイリオ" panose="020B0604030504040204" pitchFamily="50" charset="-128"/>
              </a:rPr>
              <a:t>20</a:t>
            </a:r>
            <a:r>
              <a:rPr lang="ja-JP" altLang="en-US" sz="1050" dirty="0">
                <a:solidFill>
                  <a:prstClr val="black"/>
                </a:solidFill>
                <a:latin typeface="メイリオ" pitchFamily="50" charset="-128"/>
                <a:ea typeface="メイリオ" pitchFamily="50" charset="-128"/>
                <a:cs typeface="メイリオ" panose="020B0604030504040204" pitchFamily="50" charset="-128"/>
              </a:rPr>
              <a:t>時間以上</a:t>
            </a:r>
            <a:r>
              <a:rPr lang="en-US" altLang="ja-JP" sz="1050" dirty="0">
                <a:solidFill>
                  <a:prstClr val="black"/>
                </a:solidFill>
                <a:latin typeface="メイリオ" pitchFamily="50" charset="-128"/>
                <a:ea typeface="メイリオ" pitchFamily="50" charset="-128"/>
                <a:cs typeface="メイリオ" panose="020B0604030504040204" pitchFamily="50" charset="-128"/>
              </a:rPr>
              <a:t>100</a:t>
            </a:r>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時　</a:t>
            </a:r>
            <a:endParaRPr lang="en-US" altLang="ja-JP" sz="1050" dirty="0" smtClean="0">
              <a:solidFill>
                <a:prstClr val="black"/>
              </a:solidFill>
              <a:latin typeface="メイリオ" pitchFamily="50" charset="-128"/>
              <a:ea typeface="メイリオ" pitchFamily="50" charset="-128"/>
              <a:cs typeface="メイリオ" panose="020B0604030504040204" pitchFamily="50" charset="-128"/>
            </a:endParaRPr>
          </a:p>
          <a:p>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　　間</a:t>
            </a:r>
            <a:r>
              <a:rPr lang="ja-JP" altLang="en-US" sz="1050" dirty="0">
                <a:solidFill>
                  <a:prstClr val="black"/>
                </a:solidFill>
                <a:latin typeface="メイリオ" pitchFamily="50" charset="-128"/>
                <a:ea typeface="メイリオ" pitchFamily="50" charset="-128"/>
                <a:cs typeface="メイリオ" panose="020B0604030504040204" pitchFamily="50" charset="-128"/>
              </a:rPr>
              <a:t>未満」の区分とし、訓練時間に応じた限度額は設けない</a:t>
            </a:r>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。なお、付加的に実施する訓練等以外の訓練部分に</a:t>
            </a:r>
            <a:endParaRPr lang="en-US" altLang="ja-JP" sz="1050" dirty="0" smtClean="0">
              <a:solidFill>
                <a:prstClr val="black"/>
              </a:solidFill>
              <a:latin typeface="メイリオ" pitchFamily="50" charset="-128"/>
              <a:ea typeface="メイリオ" pitchFamily="50" charset="-128"/>
              <a:cs typeface="メイリオ" panose="020B0604030504040204" pitchFamily="50" charset="-128"/>
            </a:endParaRPr>
          </a:p>
          <a:p>
            <a:r>
              <a:rPr lang="ja-JP" altLang="en-US" sz="1050" dirty="0" smtClean="0">
                <a:solidFill>
                  <a:prstClr val="black"/>
                </a:solidFill>
                <a:latin typeface="メイリオ" pitchFamily="50" charset="-128"/>
                <a:ea typeface="メイリオ" pitchFamily="50" charset="-128"/>
                <a:cs typeface="メイリオ" panose="020B0604030504040204" pitchFamily="50" charset="-128"/>
              </a:rPr>
              <a:t>　　ついては訓練時間数に応じた区分とする。</a:t>
            </a:r>
            <a:endParaRPr lang="en-US" altLang="ja-JP" sz="1050" dirty="0">
              <a:solidFill>
                <a:prstClr val="black"/>
              </a:solidFill>
              <a:latin typeface="メイリオ" pitchFamily="50" charset="-128"/>
              <a:ea typeface="メイリオ"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endParaRPr kumimoji="1" lang="ja-JP" altLang="en-US" sz="1050" dirty="0">
              <a:latin typeface="メイリオ" panose="020B0604030504040204" pitchFamily="50" charset="-128"/>
              <a:ea typeface="メイリオ" panose="020B0604030504040204" pitchFamily="50" charset="-128"/>
            </a:endParaRPr>
          </a:p>
        </p:txBody>
      </p:sp>
      <p:sp>
        <p:nvSpPr>
          <p:cNvPr id="35" name="正方形/長方形 34"/>
          <p:cNvSpPr/>
          <p:nvPr/>
        </p:nvSpPr>
        <p:spPr>
          <a:xfrm>
            <a:off x="117478" y="2769307"/>
            <a:ext cx="6831344" cy="246221"/>
          </a:xfrm>
          <a:prstGeom prst="rect">
            <a:avLst/>
          </a:prstGeom>
        </p:spPr>
        <p:txBody>
          <a:bodyPr wrap="square">
            <a:spAutoFit/>
          </a:bodyPr>
          <a:lstStyle/>
          <a:p>
            <a:pPr marL="177800" indent="-177800">
              <a:spcBef>
                <a:spcPts val="600"/>
              </a:spcBef>
            </a:pP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e</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ラーニング・通信制による訓練及び育児休業中の者に対する訓練等は経費助成のみです。</a:t>
            </a: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69132" y="8118847"/>
            <a:ext cx="6831344" cy="799720"/>
          </a:xfrm>
          <a:prstGeom prst="rect">
            <a:avLst/>
          </a:prstGeom>
          <a:noFill/>
        </p:spPr>
        <p:txBody>
          <a:bodyPr wrap="square" rtlCol="0">
            <a:noAutofit/>
          </a:bodyPr>
          <a:lstStyle/>
          <a:p>
            <a:pPr lvl="0">
              <a:lnSpc>
                <a:spcPts val="2400"/>
              </a:lnSpc>
            </a:pP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◆１事業所の支給限度額（１年度当たり）</a:t>
            </a:r>
            <a:endParaRPr lang="en-US" altLang="ja-JP" sz="1600" b="1" dirty="0" smtClean="0">
              <a:solidFill>
                <a:prstClr val="black"/>
              </a:solidFill>
              <a:latin typeface="メイリオ" pitchFamily="50" charset="-128"/>
              <a:ea typeface="メイリオ" pitchFamily="50" charset="-128"/>
              <a:cs typeface="メイリオ" panose="020B0604030504040204" pitchFamily="50" charset="-128"/>
            </a:endParaRPr>
          </a:p>
          <a:p>
            <a:pPr lvl="0">
              <a:lnSpc>
                <a:spcPct val="150000"/>
              </a:lnSpc>
            </a:pPr>
            <a:r>
              <a:rPr lang="ja-JP" altLang="en-US" sz="1400" dirty="0" smtClean="0">
                <a:solidFill>
                  <a:prstClr val="black"/>
                </a:solidFill>
                <a:latin typeface="メイリオ" pitchFamily="50" charset="-128"/>
                <a:ea typeface="メイリオ" pitchFamily="50" charset="-128"/>
                <a:cs typeface="メイリオ" panose="020B0604030504040204" pitchFamily="50" charset="-128"/>
              </a:rPr>
              <a:t>　</a:t>
            </a:r>
            <a:r>
              <a:rPr lang="ja-JP" altLang="en-US" sz="1400" u="sng" dirty="0" smtClean="0">
                <a:solidFill>
                  <a:prstClr val="black"/>
                </a:solidFill>
                <a:latin typeface="メイリオ" pitchFamily="50" charset="-128"/>
                <a:ea typeface="メイリオ" pitchFamily="50" charset="-128"/>
                <a:cs typeface="メイリオ" panose="020B0604030504040204" pitchFamily="50" charset="-128"/>
              </a:rPr>
              <a:t>支給申請日を基準として</a:t>
            </a:r>
            <a:r>
              <a:rPr lang="en-US" altLang="ja-JP" sz="1400" u="sng" dirty="0" smtClean="0">
                <a:solidFill>
                  <a:prstClr val="black"/>
                </a:solidFill>
                <a:latin typeface="メイリオ" pitchFamily="50" charset="-128"/>
                <a:ea typeface="メイリオ" pitchFamily="50" charset="-128"/>
                <a:cs typeface="メイリオ" panose="020B0604030504040204" pitchFamily="50" charset="-128"/>
              </a:rPr>
              <a:t>1,000</a:t>
            </a:r>
            <a:r>
              <a:rPr lang="ja-JP" altLang="en-US" sz="1400" u="sng" dirty="0" smtClean="0">
                <a:solidFill>
                  <a:prstClr val="black"/>
                </a:solidFill>
                <a:latin typeface="メイリオ" pitchFamily="50" charset="-128"/>
                <a:ea typeface="メイリオ" pitchFamily="50" charset="-128"/>
                <a:cs typeface="メイリオ" panose="020B0604030504040204" pitchFamily="50" charset="-128"/>
              </a:rPr>
              <a:t>万円が限度額となります。</a:t>
            </a:r>
            <a:endParaRPr lang="en-US" altLang="ja-JP" sz="1400" u="sng" dirty="0">
              <a:solidFill>
                <a:prstClr val="black"/>
              </a:solidFill>
              <a:latin typeface="メイリオ" pitchFamily="50" charset="-128"/>
              <a:ea typeface="メイリオ" pitchFamily="50" charset="-128"/>
              <a:cs typeface="メイリオ" panose="020B0604030504040204" pitchFamily="50" charset="-128"/>
            </a:endParaRPr>
          </a:p>
          <a:p>
            <a:pPr lvl="0">
              <a:lnSpc>
                <a:spcPts val="2400"/>
              </a:lnSpc>
            </a:pPr>
            <a:endParaRPr kumimoji="1" lang="ja-JP" altLang="en-US" dirty="0"/>
          </a:p>
        </p:txBody>
      </p:sp>
      <p:sp>
        <p:nvSpPr>
          <p:cNvPr id="37" name="テキスト ボックス 36"/>
          <p:cNvSpPr txBox="1"/>
          <p:nvPr/>
        </p:nvSpPr>
        <p:spPr>
          <a:xfrm>
            <a:off x="63564" y="8788245"/>
            <a:ext cx="7100745" cy="1490842"/>
          </a:xfrm>
          <a:prstGeom prst="rect">
            <a:avLst/>
          </a:prstGeom>
          <a:noFill/>
        </p:spPr>
        <p:txBody>
          <a:bodyPr wrap="square" rtlCol="0">
            <a:noAutofit/>
          </a:bodyPr>
          <a:lstStyle/>
          <a:p>
            <a:pPr lvl="0">
              <a:lnSpc>
                <a:spcPts val="2400"/>
              </a:lnSpc>
            </a:pP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a:t>
            </a:r>
            <a:r>
              <a:rPr lang="ja-JP" altLang="en-US" sz="1600" b="1" u="sng" dirty="0" smtClean="0">
                <a:solidFill>
                  <a:prstClr val="black"/>
                </a:solidFill>
                <a:latin typeface="メイリオ" pitchFamily="50" charset="-128"/>
                <a:ea typeface="メイリオ" pitchFamily="50" charset="-128"/>
                <a:cs typeface="メイリオ" panose="020B0604030504040204" pitchFamily="50" charset="-128"/>
              </a:rPr>
              <a:t>訓練等受講回数の制限</a:t>
            </a:r>
            <a:endParaRPr lang="en-US" altLang="ja-JP" sz="1600" b="1" u="sng" dirty="0" smtClean="0">
              <a:solidFill>
                <a:prstClr val="black"/>
              </a:solidFill>
              <a:latin typeface="メイリオ" pitchFamily="50" charset="-128"/>
              <a:ea typeface="メイリオ" pitchFamily="50" charset="-128"/>
              <a:cs typeface="メイリオ" panose="020B0604030504040204" pitchFamily="50" charset="-128"/>
            </a:endParaRPr>
          </a:p>
          <a:p>
            <a:pPr>
              <a:lnSpc>
                <a:spcPct val="150000"/>
              </a:lnSpc>
            </a:pPr>
            <a:r>
              <a:rPr lang="ja-JP" altLang="en-US" sz="1200" dirty="0" smtClean="0">
                <a:latin typeface="メイリオ" pitchFamily="50" charset="-128"/>
                <a:ea typeface="メイリオ" pitchFamily="50" charset="-128"/>
                <a:cs typeface="メイリオ" panose="020B0604030504040204" pitchFamily="50" charset="-128"/>
              </a:rPr>
              <a:t> ●一般職業訓練　　同一の事業主が同一の労働者</a:t>
            </a:r>
            <a:r>
              <a:rPr lang="ja-JP" altLang="en-US" sz="1200" dirty="0">
                <a:latin typeface="メイリオ" pitchFamily="50" charset="-128"/>
                <a:ea typeface="メイリオ" pitchFamily="50" charset="-128"/>
                <a:cs typeface="メイリオ" panose="020B0604030504040204" pitchFamily="50" charset="-128"/>
              </a:rPr>
              <a:t>に</a:t>
            </a:r>
            <a:r>
              <a:rPr lang="ja-JP" altLang="en-US" sz="1200" dirty="0" smtClean="0">
                <a:latin typeface="メイリオ" pitchFamily="50" charset="-128"/>
                <a:ea typeface="メイリオ" pitchFamily="50" charset="-128"/>
                <a:cs typeface="メイリオ" panose="020B0604030504040204" pitchFamily="50" charset="-128"/>
              </a:rPr>
              <a:t>対して原則年度１回（</a:t>
            </a:r>
            <a:r>
              <a:rPr lang="ja-JP" altLang="en-US" sz="1200" dirty="0">
                <a:latin typeface="メイリオ" pitchFamily="50" charset="-128"/>
                <a:ea typeface="メイリオ" pitchFamily="50" charset="-128"/>
                <a:cs typeface="メイリオ" panose="020B0604030504040204" pitchFamily="50" charset="-128"/>
              </a:rPr>
              <a:t>訓練開始日を基準）</a:t>
            </a:r>
            <a:r>
              <a:rPr lang="ja-JP" altLang="en-US" sz="1200" dirty="0" smtClean="0">
                <a:latin typeface="メイリオ" pitchFamily="50" charset="-128"/>
                <a:ea typeface="メイリオ" pitchFamily="50" charset="-128"/>
                <a:cs typeface="メイリオ" panose="020B0604030504040204" pitchFamily="50" charset="-128"/>
              </a:rPr>
              <a:t>。</a:t>
            </a:r>
            <a:endParaRPr lang="en-US" altLang="ja-JP" sz="1200" dirty="0" smtClean="0">
              <a:latin typeface="メイリオ" pitchFamily="50" charset="-128"/>
              <a:ea typeface="メイリオ" pitchFamily="50" charset="-128"/>
              <a:cs typeface="メイリオ" panose="020B0604030504040204" pitchFamily="50" charset="-128"/>
            </a:endParaRPr>
          </a:p>
          <a:p>
            <a:pPr>
              <a:lnSpc>
                <a:spcPct val="150000"/>
              </a:lnSpc>
            </a:pPr>
            <a:r>
              <a:rPr lang="ja-JP" altLang="en-US" sz="1200" dirty="0" smtClean="0">
                <a:latin typeface="メイリオ" pitchFamily="50" charset="-128"/>
                <a:ea typeface="メイリオ" pitchFamily="50" charset="-128"/>
                <a:cs typeface="メイリオ" panose="020B0604030504040204" pitchFamily="50" charset="-128"/>
              </a:rPr>
              <a:t> ●有期実習型訓練・中長期的</a:t>
            </a:r>
            <a:r>
              <a:rPr lang="ja-JP" altLang="en-US" sz="1200" dirty="0">
                <a:latin typeface="メイリオ" pitchFamily="50" charset="-128"/>
                <a:ea typeface="メイリオ" pitchFamily="50" charset="-128"/>
                <a:cs typeface="メイリオ" panose="020B0604030504040204" pitchFamily="50" charset="-128"/>
              </a:rPr>
              <a:t>キャリア形成</a:t>
            </a:r>
            <a:r>
              <a:rPr lang="ja-JP" altLang="en-US" sz="1200" dirty="0" smtClean="0">
                <a:latin typeface="メイリオ" pitchFamily="50" charset="-128"/>
                <a:ea typeface="メイリオ" pitchFamily="50" charset="-128"/>
                <a:cs typeface="メイリオ" panose="020B0604030504040204" pitchFamily="50" charset="-128"/>
              </a:rPr>
              <a:t>訓練　　同一</a:t>
            </a:r>
            <a:r>
              <a:rPr lang="ja-JP" altLang="en-US" sz="1200" dirty="0">
                <a:latin typeface="メイリオ" pitchFamily="50" charset="-128"/>
                <a:ea typeface="メイリオ" pitchFamily="50" charset="-128"/>
                <a:cs typeface="メイリオ" panose="020B0604030504040204" pitchFamily="50" charset="-128"/>
              </a:rPr>
              <a:t>の事業主が同一の労働者に</a:t>
            </a:r>
            <a:r>
              <a:rPr lang="ja-JP" altLang="en-US" sz="1200" dirty="0" smtClean="0">
                <a:latin typeface="メイリオ" pitchFamily="50" charset="-128"/>
                <a:ea typeface="メイリオ" pitchFamily="50" charset="-128"/>
                <a:cs typeface="メイリオ" panose="020B0604030504040204" pitchFamily="50" charset="-128"/>
              </a:rPr>
              <a:t>対して１回。　</a:t>
            </a:r>
            <a:endParaRPr lang="en-US" altLang="ja-JP" sz="1200" dirty="0" smtClean="0">
              <a:latin typeface="メイリオ" pitchFamily="50" charset="-128"/>
              <a:ea typeface="メイリオ" pitchFamily="50" charset="-128"/>
              <a:cs typeface="メイリオ" panose="020B0604030504040204" pitchFamily="50" charset="-128"/>
            </a:endParaRPr>
          </a:p>
          <a:p>
            <a:pPr>
              <a:lnSpc>
                <a:spcPct val="150000"/>
              </a:lnSpc>
            </a:pPr>
            <a:r>
              <a:rPr lang="ja-JP" altLang="en-US" sz="1200" dirty="0" smtClean="0">
                <a:latin typeface="メイリオ" pitchFamily="50" charset="-128"/>
                <a:ea typeface="メイリオ" pitchFamily="50" charset="-128"/>
                <a:cs typeface="メイリオ" panose="020B0604030504040204" pitchFamily="50" charset="-128"/>
              </a:rPr>
              <a:t>     なお、同一の対象労働者に対して、同一年度に一般職業訓練、有期実習型訓練を支援する</a:t>
            </a:r>
            <a:r>
              <a:rPr lang="en-US" altLang="ja-JP" sz="1200" dirty="0" smtClean="0">
                <a:latin typeface="メイリオ" pitchFamily="50" charset="-128"/>
                <a:ea typeface="メイリオ" pitchFamily="50" charset="-128"/>
                <a:cs typeface="メイリオ" panose="020B0604030504040204" pitchFamily="50" charset="-128"/>
              </a:rPr>
              <a:t/>
            </a:r>
            <a:br>
              <a:rPr lang="en-US" altLang="ja-JP" sz="1200" dirty="0" smtClean="0">
                <a:latin typeface="メイリオ" pitchFamily="50" charset="-128"/>
                <a:ea typeface="メイリオ" pitchFamily="50" charset="-128"/>
                <a:cs typeface="メイリオ" panose="020B0604030504040204" pitchFamily="50" charset="-128"/>
              </a:rPr>
            </a:br>
            <a:r>
              <a:rPr lang="en-US" altLang="ja-JP" sz="1200" dirty="0" smtClean="0">
                <a:latin typeface="メイリオ" pitchFamily="50" charset="-128"/>
                <a:ea typeface="メイリオ" pitchFamily="50" charset="-128"/>
                <a:cs typeface="メイリオ" panose="020B0604030504040204" pitchFamily="50" charset="-128"/>
              </a:rPr>
              <a:t>  </a:t>
            </a:r>
            <a:r>
              <a:rPr lang="ja-JP" altLang="en-US" sz="1200" dirty="0" smtClean="0">
                <a:latin typeface="メイリオ" pitchFamily="50" charset="-128"/>
                <a:ea typeface="メイリオ" pitchFamily="50" charset="-128"/>
                <a:cs typeface="メイリオ" panose="020B0604030504040204" pitchFamily="50" charset="-128"/>
              </a:rPr>
              <a:t>ことはできません（訓練開始日を基準）。</a:t>
            </a:r>
            <a:endParaRPr kumimoji="1" lang="ja-JP" altLang="en-US" dirty="0"/>
          </a:p>
        </p:txBody>
      </p:sp>
      <p:sp>
        <p:nvSpPr>
          <p:cNvPr id="38" name="テキスト ボックス 37"/>
          <p:cNvSpPr txBox="1"/>
          <p:nvPr/>
        </p:nvSpPr>
        <p:spPr>
          <a:xfrm>
            <a:off x="5076614" y="4778042"/>
            <a:ext cx="1554127" cy="347907"/>
          </a:xfrm>
          <a:prstGeom prst="rect">
            <a:avLst/>
          </a:prstGeom>
          <a:noFill/>
        </p:spPr>
        <p:txBody>
          <a:bodyPr wrap="square" rtlCol="0">
            <a:noAutofit/>
          </a:bodyPr>
          <a:lstStyle/>
          <a:p>
            <a:r>
              <a:rPr lang="ja-JP" altLang="en-US" sz="1050" dirty="0" smtClean="0">
                <a:latin typeface="HGPｺﾞｼｯｸM" panose="020B0600000000000000" pitchFamily="50" charset="-128"/>
                <a:ea typeface="HGPｺﾞｼｯｸM" panose="020B0600000000000000" pitchFamily="50" charset="-128"/>
                <a:cs typeface="メイリオ" pitchFamily="50" charset="-128"/>
              </a:rPr>
              <a:t>（　）内は大企業の額</a:t>
            </a:r>
            <a:endParaRPr lang="ja-JP" altLang="en-US" sz="1050" baseline="30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Tree>
    <p:extLst>
      <p:ext uri="{BB962C8B-B14F-4D97-AF65-F5344CB8AC3E}">
        <p14:creationId xmlns:p14="http://schemas.microsoft.com/office/powerpoint/2010/main" val="3597186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テキスト ボックス 138"/>
          <p:cNvSpPr txBox="1"/>
          <p:nvPr/>
        </p:nvSpPr>
        <p:spPr>
          <a:xfrm>
            <a:off x="235403" y="7874294"/>
            <a:ext cx="6476319" cy="1592744"/>
          </a:xfrm>
          <a:prstGeom prst="rect">
            <a:avLst/>
          </a:prstGeom>
          <a:noFill/>
        </p:spPr>
        <p:txBody>
          <a:bodyPr wrap="square" rtlCol="0">
            <a:spAutoFit/>
          </a:bodyPr>
          <a:lstStyle/>
          <a:p>
            <a:pPr marL="180975" indent="-180975" algn="just">
              <a:lnSpc>
                <a:spcPts val="1500"/>
              </a:lnSpc>
              <a:spcBef>
                <a:spcPts val="200"/>
              </a:spcBef>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just">
              <a:lnSpc>
                <a:spcPts val="1500"/>
              </a:lnSpc>
              <a:spcBef>
                <a:spcPts val="200"/>
              </a:spcBef>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生産性要件」の具体的な計算</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方法＞</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p>
            <a:pPr marL="447675" indent="-447675" algn="just">
              <a:lnSpc>
                <a:spcPts val="1500"/>
              </a:lnSpc>
              <a:spcBef>
                <a:spcPts val="2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生産性要件を算定するための「生産性要件算定シート」を厚生労働省のホームページに掲載しています。</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これをダウンロード</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し、該当する勘定科目の額を損益</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計算書や総勘定元帳の各項目から転記することにより生産性を算定できます。</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700"/>
              </a:lnSpc>
              <a:spcBef>
                <a:spcPts val="400"/>
              </a:spcBef>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ダウンロードはこちらから↓</a:t>
            </a:r>
            <a:endParaRPr lang="ja-JP" altLang="en-US" sz="1400" dirty="0"/>
          </a:p>
          <a:p>
            <a:pPr algn="ctr">
              <a:lnSpc>
                <a:spcPts val="1500"/>
              </a:lnSpc>
              <a:spcBef>
                <a:spcPts val="200"/>
              </a:spcBef>
            </a:pPr>
            <a:r>
              <a:rPr lang="en-US" altLang="ja-JP" sz="1400" dirty="0">
                <a:solidFill>
                  <a:srgbClr val="FFCC00"/>
                </a:solidFill>
                <a:hlinkClick r:id="rId2"/>
              </a:rPr>
              <a:t>http://</a:t>
            </a:r>
            <a:r>
              <a:rPr lang="en-US" altLang="ja-JP" sz="1400" dirty="0" smtClean="0">
                <a:solidFill>
                  <a:srgbClr val="FFCC00"/>
                </a:solidFill>
                <a:hlinkClick r:id="rId2"/>
              </a:rPr>
              <a:t>www.mhlw.go.jp/stf/seisakunitsuite/bunya/0000137393.html</a:t>
            </a:r>
            <a:endParaRPr lang="en-US" altLang="ja-JP" sz="1200" dirty="0" smtClean="0">
              <a:solidFill>
                <a:srgbClr val="FFCC00"/>
              </a:solidFill>
            </a:endParaRPr>
          </a:p>
        </p:txBody>
      </p:sp>
      <p:sp>
        <p:nvSpPr>
          <p:cNvPr id="142" name="角丸四角形 141"/>
          <p:cNvSpPr/>
          <p:nvPr/>
        </p:nvSpPr>
        <p:spPr>
          <a:xfrm>
            <a:off x="278423" y="666019"/>
            <a:ext cx="6668494" cy="9325036"/>
          </a:xfrm>
          <a:prstGeom prst="roundRect">
            <a:avLst>
              <a:gd name="adj" fmla="val 1609"/>
            </a:avLst>
          </a:prstGeom>
          <a:noFill/>
          <a:ln w="3175">
            <a:prstDash val="dash"/>
          </a:ln>
        </p:spPr>
        <p:style>
          <a:lnRef idx="2">
            <a:schemeClr val="dk1"/>
          </a:lnRef>
          <a:fillRef idx="1">
            <a:schemeClr val="lt1"/>
          </a:fillRef>
          <a:effectRef idx="0">
            <a:schemeClr val="dk1"/>
          </a:effectRef>
          <a:fontRef idx="minor">
            <a:schemeClr val="dk1"/>
          </a:fontRef>
        </p:style>
        <p:txBody>
          <a:bodyPr lIns="99555" tIns="49777" rIns="99555" bIns="49777" rtlCol="0" anchor="t"/>
          <a:lstStyle/>
          <a:p>
            <a:pPr>
              <a:lnSpc>
                <a:spcPts val="800"/>
              </a:lnSpc>
            </a:pPr>
            <a:endParaRPr lang="en-US" altLang="ja-JP" sz="1100" dirty="0" smtClean="0">
              <a:solidFill>
                <a:srgbClr val="FFCC00"/>
              </a:solidFill>
              <a:latin typeface="メイリオ" pitchFamily="50" charset="-128"/>
              <a:ea typeface="メイリオ" pitchFamily="50" charset="-128"/>
            </a:endParaRPr>
          </a:p>
          <a:p>
            <a:pPr>
              <a:lnSpc>
                <a:spcPts val="1200"/>
              </a:lnSpc>
            </a:pPr>
            <a:endParaRPr lang="en-US" altLang="ja-JP" sz="1000" b="1" dirty="0" smtClean="0">
              <a:solidFill>
                <a:srgbClr val="FFCC00"/>
              </a:solidFill>
              <a:latin typeface="メイリオ" pitchFamily="50" charset="-128"/>
              <a:ea typeface="メイリオ" pitchFamily="50" charset="-128"/>
            </a:endParaRPr>
          </a:p>
        </p:txBody>
      </p:sp>
      <p:sp>
        <p:nvSpPr>
          <p:cNvPr id="11" name="スライド番号プレースホルダ 1"/>
          <p:cNvSpPr txBox="1">
            <a:spLocks/>
          </p:cNvSpPr>
          <p:nvPr/>
        </p:nvSpPr>
        <p:spPr>
          <a:xfrm>
            <a:off x="6520426" y="9883043"/>
            <a:ext cx="680475" cy="450673"/>
          </a:xfrm>
          <a:prstGeom prst="rect">
            <a:avLst/>
          </a:prstGeom>
        </p:spPr>
        <p:txBody>
          <a:bodyPr vert="horz" lIns="99555" tIns="49777" rIns="99555" bIns="49777" rtlCol="0" anchor="ctr"/>
          <a:lstStyle/>
          <a:p>
            <a:pPr algn="ctr">
              <a:defRPr/>
            </a:pPr>
            <a:fld id="{5257D7FA-C634-4D74-AC8F-65C7EB806FB4}" type="slidenum">
              <a:rPr lang="ja-JP" altLang="en-US" sz="1600">
                <a:solidFill>
                  <a:prstClr val="black"/>
                </a:solidFill>
              </a:rPr>
              <a:pPr algn="ctr">
                <a:defRPr/>
              </a:pPr>
              <a:t>8</a:t>
            </a:fld>
            <a:endParaRPr lang="ja-JP" altLang="en-US" sz="1600" dirty="0">
              <a:solidFill>
                <a:prstClr val="black"/>
              </a:solidFill>
            </a:endParaRPr>
          </a:p>
        </p:txBody>
      </p:sp>
      <p:sp>
        <p:nvSpPr>
          <p:cNvPr id="126" name="テキスト ボックス 6"/>
          <p:cNvSpPr txBox="1">
            <a:spLocks noChangeArrowheads="1"/>
          </p:cNvSpPr>
          <p:nvPr/>
        </p:nvSpPr>
        <p:spPr bwMode="auto">
          <a:xfrm>
            <a:off x="300303" y="799334"/>
            <a:ext cx="6540507" cy="4696157"/>
          </a:xfrm>
          <a:prstGeom prst="rect">
            <a:avLst/>
          </a:prstGeom>
          <a:noFill/>
          <a:ln w="31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lnSpc>
                <a:spcPts val="1500"/>
              </a:lnSpc>
              <a:spcBef>
                <a:spcPct val="0"/>
              </a:spcBef>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における生産性向上の取組みを支援するため</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生産性</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を向上</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させた企業が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労働関係助成金を利用する場合、その助成額または助成率を割増します。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gn="just" eaLnBrk="1" hangingPunct="1">
              <a:lnSpc>
                <a:spcPts val="1500"/>
              </a:lnSpc>
              <a:spcBef>
                <a:spcPts val="200"/>
              </a:spcBef>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具体的には、申請する企業が以下の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「生産性要件」</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を満たしている場合に助成額を増額加算します。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eaLnBrk="1" hangingPunct="1">
              <a:lnSpc>
                <a:spcPts val="1300"/>
              </a:lnSpc>
              <a:spcBef>
                <a:spcPct val="0"/>
              </a:spcBef>
              <a:buNone/>
              <a:defRPr/>
            </a:pP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7188" indent="-261938" algn="just" eaLnBrk="1" hangingPunct="1">
              <a:lnSpc>
                <a:spcPts val="1500"/>
              </a:lnSpc>
              <a:spcBef>
                <a:spcPts val="200"/>
              </a:spcBef>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（１）訓練開始日が属する会計年度の前年度の生産性とその３年度後の会計年度の生産性を比べて６％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以上伸びて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いること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5250" algn="just" eaLnBrk="1" hangingPunct="1">
              <a:lnSpc>
                <a:spcPts val="1500"/>
              </a:lnSpc>
              <a:spcBef>
                <a:spcPts val="200"/>
              </a:spcBef>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生産性」は次の計算式によって計算します。　</a:t>
            </a:r>
            <a:endParaRPr lang="en-US" altLang="ja-JP" sz="1100" b="1" u="sng"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ts val="200"/>
              </a:spcBef>
              <a:buFontTx/>
              <a:buNone/>
              <a:defRPr/>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ts val="200"/>
              </a:spcBef>
              <a:buFontTx/>
              <a:buNone/>
              <a:defRPr/>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ts val="200"/>
              </a:spcBef>
              <a:buFontTx/>
              <a:buNone/>
              <a:defRPr/>
            </a:pP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indent="-361950" algn="just" eaLnBrk="1" hangingPunct="1">
              <a:lnSpc>
                <a:spcPts val="1500"/>
              </a:lnSpc>
              <a:spcBef>
                <a:spcPts val="200"/>
              </a:spcBef>
              <a:buFontTx/>
              <a:buNone/>
              <a:defRP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付加価値とは、企業の場合、営業利益＋人件費＋減価償却費＋動産・不動産賃借料＋租税公課、の式で算定されますが、企業会計基準を用いることができない事業所については、管轄の都道府県労働局にお問い合わせ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444500" indent="-263525" algn="just" eaLnBrk="1" hangingPunct="1">
              <a:lnSpc>
                <a:spcPts val="1500"/>
              </a:lnSpc>
              <a:spcBef>
                <a:spcPts val="200"/>
              </a:spcBef>
              <a:buFontTx/>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生産性の算定要素である「人件費」について、「従業員給与」のみを算定することとし、</a:t>
            </a:r>
            <a:r>
              <a:rPr lang="ja-JP" altLang="en-US" sz="1100" b="1" u="sng" dirty="0" smtClean="0">
                <a:latin typeface="メイリオ" panose="020B0604030504040204" pitchFamily="50" charset="-128"/>
                <a:ea typeface="メイリオ" panose="020B0604030504040204" pitchFamily="50" charset="-128"/>
                <a:cs typeface="メイリオ" panose="020B0604030504040204" pitchFamily="50" charset="-128"/>
              </a:rPr>
              <a:t>役員報酬等は含めない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こととしています。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ct val="0"/>
              </a:spcBef>
              <a:buFontTx/>
              <a:buNone/>
              <a:defRPr/>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274638" algn="just" eaLnBrk="1" hangingPunct="1">
              <a:lnSpc>
                <a:spcPts val="1500"/>
              </a:lnSpc>
              <a:spcBef>
                <a:spcPct val="0"/>
              </a:spcBef>
              <a:buFontTx/>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２）生産性の対象となる事業所において、生産性要件を伸び率を算定する期間（訓練開始日が属する会計年度の前年度の初日からその３年度後の会計年度の末日までの期間）について、雇用する雇用保険法第４条に規定する被保険者（雇用保険法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条第１項に規定する「短期雇用特例被保険者」及び同法第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条第１項に規定する「日雇労働被保険者」を除く。）を事業主都合で解雇等（退職勧奨含む。）していないこと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ct val="0"/>
              </a:spcBef>
              <a:buFontTx/>
              <a:buNone/>
              <a:defRPr/>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16000" indent="-180975" algn="just" eaLnBrk="1" hangingPunct="1">
              <a:lnSpc>
                <a:spcPts val="1500"/>
              </a:lnSpc>
              <a:spcBef>
                <a:spcPct val="0"/>
              </a:spcBef>
              <a:buFontTx/>
              <a:buNone/>
              <a:defRPr/>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9" name="グループ化 128"/>
          <p:cNvGrpSpPr/>
          <p:nvPr/>
        </p:nvGrpSpPr>
        <p:grpSpPr>
          <a:xfrm>
            <a:off x="1425919" y="2286199"/>
            <a:ext cx="5542878" cy="687748"/>
            <a:chOff x="255807" y="1857801"/>
            <a:chExt cx="5445350" cy="532354"/>
          </a:xfrm>
        </p:grpSpPr>
        <p:sp>
          <p:nvSpPr>
            <p:cNvPr id="130" name="テキスト ボックス 2"/>
            <p:cNvSpPr txBox="1"/>
            <p:nvPr/>
          </p:nvSpPr>
          <p:spPr>
            <a:xfrm>
              <a:off x="255807" y="1958107"/>
              <a:ext cx="1186468" cy="43204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100" b="1"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生産性゠</a:t>
              </a:r>
            </a:p>
          </p:txBody>
        </p:sp>
        <p:sp>
          <p:nvSpPr>
            <p:cNvPr id="131" name="正方形/長方形 130"/>
            <p:cNvSpPr/>
            <p:nvPr/>
          </p:nvSpPr>
          <p:spPr>
            <a:xfrm>
              <a:off x="916635" y="1857801"/>
              <a:ext cx="4784522" cy="202500"/>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付加価値（</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2" name="直線コネクタ 131"/>
            <p:cNvCxnSpPr/>
            <p:nvPr/>
          </p:nvCxnSpPr>
          <p:spPr>
            <a:xfrm>
              <a:off x="904903" y="2038103"/>
              <a:ext cx="2295736" cy="98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正方形/長方形 132"/>
            <p:cNvSpPr/>
            <p:nvPr/>
          </p:nvSpPr>
          <p:spPr>
            <a:xfrm>
              <a:off x="1331081" y="2046204"/>
              <a:ext cx="1428656" cy="202500"/>
            </a:xfrm>
            <a:prstGeom prst="rect">
              <a:avLst/>
            </a:prstGeom>
          </p:spPr>
          <p:txBody>
            <a:bodyPr wrap="none">
              <a:spAutoFit/>
            </a:bodyPr>
            <a:lstStyle/>
            <a:p>
              <a:r>
                <a:rPr lang="ja-JP" altLang="ja-JP" sz="1100" b="1" dirty="0">
                  <a:latin typeface="メイリオ" panose="020B0604030504040204" pitchFamily="50" charset="-128"/>
                  <a:ea typeface="メイリオ" panose="020B0604030504040204" pitchFamily="50" charset="-128"/>
                  <a:cs typeface="メイリオ" panose="020B0604030504040204" pitchFamily="50" charset="-128"/>
                </a:rPr>
                <a:t>雇用保険被保険者数</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9" name="角丸四角形 18"/>
          <p:cNvSpPr/>
          <p:nvPr/>
        </p:nvSpPr>
        <p:spPr>
          <a:xfrm>
            <a:off x="123957" y="305979"/>
            <a:ext cx="3444092" cy="450673"/>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r>
              <a:rPr lang="ja-JP" altLang="en-US" sz="1600" b="1" dirty="0" smtClean="0">
                <a:solidFill>
                  <a:schemeClr val="tx2"/>
                </a:solidFill>
                <a:latin typeface="メイリオ" pitchFamily="50" charset="-128"/>
                <a:ea typeface="メイリオ" pitchFamily="50" charset="-128"/>
                <a:cs typeface="メイリオ" pitchFamily="50" charset="-128"/>
              </a:rPr>
              <a:t>○ 生産性要件とは </a:t>
            </a:r>
            <a:endParaRPr lang="ja-JP" altLang="en-US" sz="1600" b="1" dirty="0">
              <a:solidFill>
                <a:schemeClr val="tx2"/>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211764" y="5558545"/>
            <a:ext cx="6810601" cy="2460248"/>
          </a:xfrm>
          <a:prstGeom prst="rect">
            <a:avLst/>
          </a:prstGeom>
          <a:solidFill>
            <a:schemeClr val="accent5">
              <a:lumMod val="20000"/>
              <a:lumOff val="80000"/>
              <a:alpha val="85000"/>
            </a:schemeClr>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100191" tIns="118336" rIns="100191" bIns="50095" rtlCol="0" anchor="ctr">
            <a:noAutofit/>
          </a:bodyPr>
          <a:lstStyle/>
          <a:p>
            <a:pPr algn="ctr"/>
            <a:endParaRPr kumimoji="1" lang="ja-JP" altLang="en-US" sz="1000" dirty="0" smtClean="0">
              <a:solidFill>
                <a:schemeClr val="tx1"/>
              </a:solidFill>
              <a:latin typeface="メイリオ" pitchFamily="50" charset="-128"/>
              <a:ea typeface="メイリオ"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106096911"/>
              </p:ext>
            </p:extLst>
          </p:nvPr>
        </p:nvGraphicFramePr>
        <p:xfrm>
          <a:off x="290248" y="5683684"/>
          <a:ext cx="6624736" cy="1296000"/>
        </p:xfrm>
        <a:graphic>
          <a:graphicData uri="http://schemas.openxmlformats.org/drawingml/2006/table">
            <a:tbl>
              <a:tblPr firstRow="1" bandRow="1">
                <a:tableStyleId>{2D5ABB26-0587-4C30-8999-92F81FD0307C}</a:tableStyleId>
              </a:tblPr>
              <a:tblGrid>
                <a:gridCol w="1708778">
                  <a:extLst>
                    <a:ext uri="{9D8B030D-6E8A-4147-A177-3AD203B41FA5}">
                      <a16:colId xmlns:a16="http://schemas.microsoft.com/office/drawing/2014/main" val="20000"/>
                    </a:ext>
                  </a:extLst>
                </a:gridCol>
                <a:gridCol w="4915958">
                  <a:extLst>
                    <a:ext uri="{9D8B030D-6E8A-4147-A177-3AD203B41FA5}">
                      <a16:colId xmlns:a16="http://schemas.microsoft.com/office/drawing/2014/main" val="20001"/>
                    </a:ext>
                  </a:extLst>
                </a:gridCol>
              </a:tblGrid>
              <a:tr h="1296000">
                <a:tc>
                  <a:txBody>
                    <a:bodyPr/>
                    <a:lstStyle/>
                    <a:p>
                      <a:pPr>
                        <a:lnSpc>
                          <a:spcPct val="150000"/>
                        </a:lnSpc>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・特別育成練コース</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kumimoji="1" lang="ja-JP" altLang="en-US" sz="1100" u="sng" dirty="0" smtClean="0">
                          <a:latin typeface="メイリオ" panose="020B0604030504040204" pitchFamily="50" charset="-128"/>
                          <a:ea typeface="メイリオ" panose="020B0604030504040204" pitchFamily="50" charset="-128"/>
                          <a:cs typeface="メイリオ" panose="020B0604030504040204" pitchFamily="50" charset="-128"/>
                        </a:rPr>
                        <a:t>訓練開始日が属する会計年度の前年度から</a:t>
                      </a:r>
                      <a:r>
                        <a:rPr kumimoji="1" lang="en-US" altLang="ja-JP" sz="1100" u="sng"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100" u="sng" dirty="0" smtClean="0">
                          <a:latin typeface="メイリオ" panose="020B0604030504040204" pitchFamily="50" charset="-128"/>
                          <a:ea typeface="メイリオ" panose="020B0604030504040204" pitchFamily="50" charset="-128"/>
                          <a:cs typeface="メイリオ" panose="020B0604030504040204" pitchFamily="50" charset="-128"/>
                        </a:rPr>
                        <a:t>年度後の会計年度の末日の翌日から起算して５か月以内</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に、割増し助成分のみを別途申請。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211764" y="5224541"/>
            <a:ext cx="6811434" cy="338554"/>
          </a:xfrm>
          <a:prstGeom prst="rect">
            <a:avLst/>
          </a:prstGeom>
          <a:solidFill>
            <a:schemeClr val="accent5">
              <a:lumMod val="20000"/>
              <a:lumOff val="80000"/>
            </a:schemeClr>
          </a:solidFill>
          <a:ln w="9525">
            <a:noFill/>
          </a:ln>
        </p:spPr>
        <p:txBody>
          <a:bodyPr wrap="square" rtlCol="0">
            <a:spAutoFit/>
          </a:bodyPr>
          <a:lstStyle/>
          <a:p>
            <a:r>
              <a:rPr lang="ja-JP" altLang="en-US" sz="1600" b="1" dirty="0" smtClean="0">
                <a:solidFill>
                  <a:schemeClr val="accent1">
                    <a:lumMod val="50000"/>
                  </a:schemeClr>
                </a:solidFill>
                <a:latin typeface="メイリオ,Bold"/>
                <a:ea typeface="メイリオ"/>
              </a:rPr>
              <a:t>　　　</a:t>
            </a:r>
            <a:r>
              <a:rPr lang="ja-JP" altLang="en-US" sz="1600" b="1" u="sng" dirty="0" smtClean="0">
                <a:solidFill>
                  <a:schemeClr val="accent1">
                    <a:lumMod val="50000"/>
                  </a:schemeClr>
                </a:solidFill>
                <a:latin typeface="メイリオ,Bold"/>
                <a:ea typeface="メイリオ"/>
              </a:rPr>
              <a:t>「</a:t>
            </a:r>
            <a:r>
              <a:rPr lang="ja-JP" altLang="en-US" sz="1600" b="1" u="sng" dirty="0">
                <a:solidFill>
                  <a:schemeClr val="accent1">
                    <a:lumMod val="50000"/>
                  </a:schemeClr>
                </a:solidFill>
                <a:latin typeface="メイリオ,Bold"/>
                <a:ea typeface="メイリオ"/>
              </a:rPr>
              <a:t>生産性要件」を満たした場合の支給申請</a:t>
            </a:r>
            <a:r>
              <a:rPr lang="ja-JP" altLang="en-US" sz="1600" b="1" u="sng" dirty="0" smtClean="0">
                <a:solidFill>
                  <a:schemeClr val="accent1">
                    <a:lumMod val="50000"/>
                  </a:schemeClr>
                </a:solidFill>
                <a:latin typeface="メイリオ,Bold"/>
                <a:ea typeface="メイリオ"/>
              </a:rPr>
              <a:t>期限</a:t>
            </a:r>
            <a:endParaRPr lang="en-US" altLang="ja-JP" sz="1600" b="1" u="sng" baseline="30000" dirty="0">
              <a:solidFill>
                <a:schemeClr val="accent1">
                  <a:lumMod val="50000"/>
                </a:schemeClr>
              </a:solidFill>
              <a:latin typeface="メイリオ,Bold"/>
              <a:ea typeface="メイリオ"/>
            </a:endParaRPr>
          </a:p>
        </p:txBody>
      </p:sp>
      <p:sp>
        <p:nvSpPr>
          <p:cNvPr id="15" name="正方形/長方形 14"/>
          <p:cNvSpPr/>
          <p:nvPr/>
        </p:nvSpPr>
        <p:spPr>
          <a:xfrm>
            <a:off x="211764" y="7051480"/>
            <a:ext cx="6998802" cy="900246"/>
          </a:xfrm>
          <a:prstGeom prst="rect">
            <a:avLst/>
          </a:prstGeom>
        </p:spPr>
        <p:txBody>
          <a:bodyPr wrap="square">
            <a:spAutoFit/>
          </a:bodyPr>
          <a:lstStyle/>
          <a:p>
            <a:pPr lvl="0"/>
            <a:r>
              <a:rPr lang="ja-JP" altLang="en-US" sz="1050" dirty="0">
                <a:solidFill>
                  <a:srgbClr val="000000"/>
                </a:solidFill>
                <a:latin typeface="メイリオ"/>
                <a:ea typeface="メイリオ"/>
              </a:rPr>
              <a:t>● </a:t>
            </a:r>
            <a:r>
              <a:rPr lang="ja-JP" altLang="en-US" sz="1050" dirty="0" smtClean="0">
                <a:solidFill>
                  <a:srgbClr val="000000"/>
                </a:solidFill>
                <a:latin typeface="メイリオ"/>
                <a:ea typeface="メイリオ"/>
              </a:rPr>
              <a:t>生産性</a:t>
            </a:r>
            <a:r>
              <a:rPr lang="ja-JP" altLang="en-US" sz="1050" dirty="0">
                <a:solidFill>
                  <a:srgbClr val="000000"/>
                </a:solidFill>
                <a:latin typeface="メイリオ"/>
                <a:ea typeface="メイリオ"/>
              </a:rPr>
              <a:t>要件に係る支給申請に当たっては、「生産性要件算定シート」および各勘定科目の額の証拠書類</a:t>
            </a:r>
            <a:endParaRPr lang="en-US" altLang="ja-JP" sz="1050" dirty="0">
              <a:solidFill>
                <a:srgbClr val="000000"/>
              </a:solidFill>
              <a:latin typeface="メイリオ"/>
              <a:ea typeface="メイリオ"/>
            </a:endParaRPr>
          </a:p>
          <a:p>
            <a:pPr lvl="0"/>
            <a:r>
              <a:rPr lang="en-US" altLang="ja-JP" sz="1050" dirty="0">
                <a:solidFill>
                  <a:srgbClr val="000000"/>
                </a:solidFill>
                <a:latin typeface="メイリオ"/>
                <a:ea typeface="メイリオ"/>
              </a:rPr>
              <a:t> </a:t>
            </a:r>
            <a:r>
              <a:rPr lang="ja-JP" altLang="en-US" sz="1050" dirty="0">
                <a:solidFill>
                  <a:srgbClr val="000000"/>
                </a:solidFill>
                <a:latin typeface="メイリオ"/>
                <a:ea typeface="メイリオ"/>
              </a:rPr>
              <a:t>（「損益計算書」、「総勘定元帳</a:t>
            </a:r>
            <a:r>
              <a:rPr lang="ja-JP" altLang="en-US" sz="1050" dirty="0" smtClean="0">
                <a:solidFill>
                  <a:srgbClr val="000000"/>
                </a:solidFill>
                <a:latin typeface="メイリオ"/>
                <a:ea typeface="メイリオ"/>
              </a:rPr>
              <a:t>」など、</a:t>
            </a:r>
            <a:r>
              <a:rPr lang="ja-JP" altLang="en-US" sz="1050" dirty="0">
                <a:solidFill>
                  <a:srgbClr val="000000"/>
                </a:solidFill>
                <a:latin typeface="メイリオ"/>
                <a:ea typeface="メイリオ"/>
              </a:rPr>
              <a:t>個人事業主の方は確定申告書</a:t>
            </a:r>
            <a:r>
              <a:rPr lang="en-US" altLang="ja-JP" sz="1050" dirty="0">
                <a:solidFill>
                  <a:srgbClr val="000000"/>
                </a:solidFill>
                <a:latin typeface="メイリオ"/>
                <a:ea typeface="メイリオ"/>
              </a:rPr>
              <a:t>B</a:t>
            </a:r>
            <a:r>
              <a:rPr lang="ja-JP" altLang="en-US" sz="1050" dirty="0">
                <a:solidFill>
                  <a:srgbClr val="000000"/>
                </a:solidFill>
                <a:latin typeface="メイリオ"/>
                <a:ea typeface="メイリオ"/>
              </a:rPr>
              <a:t>の「青色申告決算書」や「収支</a:t>
            </a:r>
            <a:r>
              <a:rPr lang="ja-JP" altLang="en-US" sz="1050" dirty="0" smtClean="0">
                <a:solidFill>
                  <a:srgbClr val="000000"/>
                </a:solidFill>
                <a:latin typeface="メイリオ"/>
                <a:ea typeface="メイリオ"/>
              </a:rPr>
              <a:t>内訳</a:t>
            </a:r>
            <a:endParaRPr lang="en-US" altLang="ja-JP" sz="1050" dirty="0" smtClean="0">
              <a:solidFill>
                <a:srgbClr val="000000"/>
              </a:solidFill>
              <a:latin typeface="メイリオ"/>
              <a:ea typeface="メイリオ"/>
            </a:endParaRPr>
          </a:p>
          <a:p>
            <a:pPr lvl="0"/>
            <a:r>
              <a:rPr lang="ja-JP" altLang="en-US" sz="1050" dirty="0" smtClean="0">
                <a:solidFill>
                  <a:srgbClr val="000000"/>
                </a:solidFill>
                <a:latin typeface="メイリオ"/>
                <a:ea typeface="メイリオ"/>
              </a:rPr>
              <a:t>　書」など）</a:t>
            </a:r>
            <a:r>
              <a:rPr lang="ja-JP" altLang="en-US" sz="1050" dirty="0">
                <a:solidFill>
                  <a:srgbClr val="000000"/>
                </a:solidFill>
                <a:latin typeface="メイリオ"/>
                <a:ea typeface="メイリオ"/>
              </a:rPr>
              <a:t>の提出が必要となります</a:t>
            </a:r>
            <a:r>
              <a:rPr lang="ja-JP" altLang="en-US" sz="1050" dirty="0" smtClean="0">
                <a:solidFill>
                  <a:srgbClr val="000000"/>
                </a:solidFill>
                <a:latin typeface="メイリオ"/>
                <a:ea typeface="メイリオ"/>
              </a:rPr>
              <a:t>。（提出書類はＰ</a:t>
            </a:r>
            <a:r>
              <a:rPr lang="en-US" altLang="ja-JP" sz="1050" dirty="0" smtClean="0">
                <a:solidFill>
                  <a:srgbClr val="000000"/>
                </a:solidFill>
                <a:latin typeface="メイリオ"/>
                <a:ea typeface="メイリオ"/>
              </a:rPr>
              <a:t>.27</a:t>
            </a:r>
            <a:r>
              <a:rPr lang="ja-JP" altLang="en-US" sz="1050" dirty="0" smtClean="0">
                <a:solidFill>
                  <a:srgbClr val="000000"/>
                </a:solidFill>
                <a:latin typeface="メイリオ"/>
                <a:ea typeface="メイリオ"/>
              </a:rPr>
              <a:t>参照）</a:t>
            </a:r>
            <a:endParaRPr lang="en-US" altLang="ja-JP" sz="1050" dirty="0" smtClean="0">
              <a:solidFill>
                <a:srgbClr val="000000"/>
              </a:solidFill>
              <a:latin typeface="メイリオ"/>
              <a:ea typeface="メイリオ"/>
            </a:endParaRPr>
          </a:p>
          <a:p>
            <a:pPr lvl="0"/>
            <a:r>
              <a:rPr lang="ja-JP" altLang="en-US" sz="1050" dirty="0" smtClean="0">
                <a:solidFill>
                  <a:srgbClr val="000000"/>
                </a:solidFill>
                <a:latin typeface="メイリオ"/>
                <a:ea typeface="メイリオ"/>
              </a:rPr>
              <a:t>● 割増し分の追加支給も申請主義となります。</a:t>
            </a:r>
            <a:r>
              <a:rPr lang="ja-JP" altLang="en-US" sz="1050" b="1" dirty="0" smtClean="0">
                <a:solidFill>
                  <a:srgbClr val="000000"/>
                </a:solidFill>
                <a:latin typeface="メイリオ"/>
                <a:ea typeface="メイリオ"/>
              </a:rPr>
              <a:t>個別に申請時期の通知等はしておりませんので、申請をお考え</a:t>
            </a:r>
            <a:endParaRPr lang="en-US" altLang="ja-JP" sz="1050" b="1" dirty="0" smtClean="0">
              <a:solidFill>
                <a:srgbClr val="000000"/>
              </a:solidFill>
              <a:latin typeface="メイリオ"/>
              <a:ea typeface="メイリオ"/>
            </a:endParaRPr>
          </a:p>
          <a:p>
            <a:pPr lvl="0"/>
            <a:r>
              <a:rPr lang="ja-JP" altLang="en-US" sz="1050" b="1" dirty="0" smtClean="0">
                <a:solidFill>
                  <a:srgbClr val="000000"/>
                </a:solidFill>
                <a:latin typeface="メイリオ"/>
                <a:ea typeface="メイリオ"/>
              </a:rPr>
              <a:t>　の事業主の皆さまにおかれては、申請期限をお忘れなきようお願いいたします</a:t>
            </a:r>
            <a:r>
              <a:rPr lang="ja-JP" altLang="en-US" sz="1050" dirty="0" smtClean="0">
                <a:solidFill>
                  <a:srgbClr val="000000"/>
                </a:solidFill>
                <a:latin typeface="メイリオ"/>
                <a:ea typeface="メイリオ"/>
              </a:rPr>
              <a:t>。</a:t>
            </a:r>
            <a:endParaRPr lang="en-US" altLang="ja-JP" sz="1050" dirty="0">
              <a:solidFill>
                <a:srgbClr val="000000"/>
              </a:solidFill>
              <a:latin typeface="メイリオ"/>
              <a:ea typeface="メイリオ"/>
            </a:endParaRPr>
          </a:p>
        </p:txBody>
      </p:sp>
      <p:sp>
        <p:nvSpPr>
          <p:cNvPr id="16" name="正方形/長方形 15"/>
          <p:cNvSpPr/>
          <p:nvPr/>
        </p:nvSpPr>
        <p:spPr>
          <a:xfrm>
            <a:off x="236547" y="5183638"/>
            <a:ext cx="744346" cy="338731"/>
          </a:xfrm>
          <a:prstGeom prst="rect">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lIns="100191" tIns="72000" rIns="100191" bIns="50095" rtlCol="0" anchor="ctr">
            <a:spAutoFit/>
          </a:bodyPr>
          <a:lstStyle/>
          <a:p>
            <a:pPr algn="ctr"/>
            <a:r>
              <a:rPr kumimoji="1" lang="ja-JP" altLang="en-US" sz="1400" b="1" dirty="0" smtClean="0">
                <a:solidFill>
                  <a:schemeClr val="bg1"/>
                </a:solidFill>
                <a:latin typeface="メイリオ" pitchFamily="50" charset="-128"/>
                <a:ea typeface="メイリオ" pitchFamily="50" charset="-128"/>
              </a:rPr>
              <a:t>注意</a:t>
            </a:r>
          </a:p>
        </p:txBody>
      </p:sp>
      <p:sp>
        <p:nvSpPr>
          <p:cNvPr id="17" name="正方形/長方形 16"/>
          <p:cNvSpPr/>
          <p:nvPr/>
        </p:nvSpPr>
        <p:spPr>
          <a:xfrm>
            <a:off x="2002297" y="6296043"/>
            <a:ext cx="3017238" cy="600164"/>
          </a:xfrm>
          <a:prstGeom prst="rect">
            <a:avLst/>
          </a:prstGeom>
        </p:spPr>
        <p:txBody>
          <a:bodyPr wrap="square">
            <a:spAutoFit/>
          </a:bodyPr>
          <a:lstStyle/>
          <a:p>
            <a:pPr lvl="0"/>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：訓練開始：</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会計年度：</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である事業主の場合、</a:t>
            </a:r>
            <a:endParaRPr lang="en-US" altLang="ja-JP"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4972909" y="6290400"/>
            <a:ext cx="2134501" cy="600164"/>
          </a:xfrm>
          <a:prstGeom prst="rect">
            <a:avLst/>
          </a:prstGeom>
        </p:spPr>
        <p:txBody>
          <a:bodyPr wrap="square">
            <a:spAutoFit/>
          </a:bodyPr>
          <a:lstStyle/>
          <a:p>
            <a:pPr lvl="0"/>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申請時期：</a:t>
            </a:r>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日から起算して</a:t>
            </a:r>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か月以内</a:t>
            </a:r>
            <a:endParaRPr lang="en-US" altLang="ja-JP"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右矢印 19"/>
          <p:cNvSpPr/>
          <p:nvPr/>
        </p:nvSpPr>
        <p:spPr>
          <a:xfrm>
            <a:off x="4449290" y="6439471"/>
            <a:ext cx="404094" cy="284687"/>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wrap="square" lIns="100191" tIns="118336" rIns="100191" bIns="50095" rtlCol="0" anchor="ctr">
            <a:spAutoFit/>
          </a:bodyPr>
          <a:lstStyle/>
          <a:p>
            <a:pPr algn="ctr"/>
            <a:endParaRPr kumimoji="1" lang="ja-JP" altLang="en-US" sz="1000" dirty="0" smtClean="0">
              <a:solidFill>
                <a:schemeClr val="tx1"/>
              </a:solidFill>
              <a:latin typeface="メイリオ" pitchFamily="50" charset="-128"/>
              <a:ea typeface="メイリオ" pitchFamily="50" charset="-128"/>
            </a:endParaRPr>
          </a:p>
        </p:txBody>
      </p:sp>
      <p:pic>
        <p:nvPicPr>
          <p:cNvPr id="21" name="図 2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54673" y="8987771"/>
            <a:ext cx="562479" cy="552612"/>
          </a:xfrm>
          <a:prstGeom prst="rect">
            <a:avLst/>
          </a:prstGeom>
        </p:spPr>
      </p:pic>
    </p:spTree>
    <p:extLst>
      <p:ext uri="{BB962C8B-B14F-4D97-AF65-F5344CB8AC3E}">
        <p14:creationId xmlns:p14="http://schemas.microsoft.com/office/powerpoint/2010/main" val="325632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110527" y="59519"/>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400" b="1" dirty="0" smtClean="0">
                <a:solidFill>
                  <a:prstClr val="white"/>
                </a:solidFill>
                <a:latin typeface="メイリオ" pitchFamily="50" charset="-128"/>
                <a:ea typeface="メイリオ" pitchFamily="50" charset="-128"/>
                <a:cs typeface="メイリオ" pitchFamily="50" charset="-128"/>
              </a:rPr>
              <a:t>４</a:t>
            </a:r>
            <a:r>
              <a:rPr lang="en-US" altLang="ja-JP" sz="2400" b="1" dirty="0" smtClean="0">
                <a:solidFill>
                  <a:prstClr val="white"/>
                </a:solidFill>
                <a:latin typeface="メイリオ" pitchFamily="50" charset="-128"/>
                <a:ea typeface="メイリオ" pitchFamily="50" charset="-128"/>
                <a:cs typeface="メイリオ" pitchFamily="50" charset="-128"/>
              </a:rPr>
              <a:t> </a:t>
            </a:r>
            <a:r>
              <a:rPr lang="ja-JP" altLang="en-US" sz="2400" b="1" dirty="0" smtClean="0">
                <a:solidFill>
                  <a:prstClr val="white"/>
                </a:solidFill>
                <a:latin typeface="メイリオ" pitchFamily="50" charset="-128"/>
                <a:ea typeface="メイリオ" pitchFamily="50" charset="-128"/>
                <a:cs typeface="メイリオ" pitchFamily="50" charset="-128"/>
              </a:rPr>
              <a:t>対象となる訓練</a:t>
            </a:r>
            <a:endParaRPr lang="ja-JP" altLang="en-US" sz="2400" b="1" dirty="0">
              <a:solidFill>
                <a:prstClr val="white"/>
              </a:solidFill>
              <a:latin typeface="メイリオ" pitchFamily="50" charset="-128"/>
              <a:ea typeface="メイリオ" pitchFamily="50" charset="-128"/>
              <a:cs typeface="メイリオ" pitchFamily="50" charset="-128"/>
            </a:endParaRPr>
          </a:p>
        </p:txBody>
      </p:sp>
      <p:sp>
        <p:nvSpPr>
          <p:cNvPr id="9" name="スライド番号プレースホルダ 1"/>
          <p:cNvSpPr txBox="1">
            <a:spLocks/>
          </p:cNvSpPr>
          <p:nvPr/>
        </p:nvSpPr>
        <p:spPr>
          <a:xfrm>
            <a:off x="6549181" y="9898587"/>
            <a:ext cx="680475" cy="450673"/>
          </a:xfrm>
          <a:prstGeom prst="rect">
            <a:avLst/>
          </a:prstGeom>
        </p:spPr>
        <p:txBody>
          <a:bodyPr vert="horz" lIns="99555" tIns="49777" rIns="99555" bIns="49777" rtlCol="0" anchor="ctr"/>
          <a:lstStyle/>
          <a:p>
            <a:pPr algn="ctr">
              <a:defRPr/>
            </a:pPr>
            <a:fld id="{5257D7FA-C634-4D74-AC8F-65C7EB806FB4}" type="slidenum">
              <a:rPr lang="ja-JP" altLang="en-US" sz="1600">
                <a:solidFill>
                  <a:prstClr val="black"/>
                </a:solidFill>
              </a:rPr>
              <a:pPr algn="ctr">
                <a:defRPr/>
              </a:pPr>
              <a:t>9</a:t>
            </a:fld>
            <a:endParaRPr lang="ja-JP" altLang="en-US" sz="1600" dirty="0">
              <a:solidFill>
                <a:prstClr val="black"/>
              </a:solidFill>
            </a:endParaRPr>
          </a:p>
        </p:txBody>
      </p:sp>
      <p:sp>
        <p:nvSpPr>
          <p:cNvPr id="10" name="正方形/長方形 9"/>
          <p:cNvSpPr/>
          <p:nvPr/>
        </p:nvSpPr>
        <p:spPr>
          <a:xfrm>
            <a:off x="144065" y="570978"/>
            <a:ext cx="6876763" cy="540059"/>
          </a:xfrm>
          <a:prstGeom prst="rect">
            <a:avLst/>
          </a:prstGeom>
          <a:noFill/>
          <a:ln>
            <a:noFill/>
          </a:ln>
        </p:spPr>
        <p:style>
          <a:lnRef idx="2">
            <a:schemeClr val="dk1"/>
          </a:lnRef>
          <a:fillRef idx="1">
            <a:schemeClr val="lt1"/>
          </a:fillRef>
          <a:effectRef idx="0">
            <a:schemeClr val="dk1"/>
          </a:effectRef>
          <a:fontRef idx="minor">
            <a:schemeClr val="dk1"/>
          </a:fontRef>
        </p:style>
        <p:txBody>
          <a:bodyPr lIns="99555" tIns="49777" rIns="99555" bIns="49777" rtlCol="0" anchor="t"/>
          <a:lstStyle/>
          <a:p>
            <a:pPr marL="177800" indent="-177800" algn="just">
              <a:lnSpc>
                <a:spcPts val="1600"/>
              </a:lnSpc>
            </a:pPr>
            <a:r>
              <a:rPr lang="ja-JP" altLang="en-US" sz="1200" dirty="0" smtClean="0">
                <a:solidFill>
                  <a:prstClr val="black"/>
                </a:solidFill>
                <a:latin typeface="メイリオ" panose="020B0604030504040204" pitchFamily="50" charset="-128"/>
                <a:ea typeface="メイリオ" panose="020B0604030504040204" pitchFamily="50" charset="-128"/>
              </a:rPr>
              <a:t>○ </a:t>
            </a:r>
            <a:r>
              <a:rPr lang="ja-JP" altLang="en-US" sz="1200" b="1" dirty="0" smtClean="0">
                <a:solidFill>
                  <a:prstClr val="black"/>
                </a:solidFill>
                <a:latin typeface="メイリオ" panose="020B0604030504040204" pitchFamily="50" charset="-128"/>
                <a:ea typeface="メイリオ" panose="020B0604030504040204" pitchFamily="50" charset="-128"/>
              </a:rPr>
              <a:t>有期契約労働者等</a:t>
            </a:r>
            <a:r>
              <a:rPr lang="ja-JP" altLang="en-US" sz="1200" dirty="0" smtClean="0">
                <a:solidFill>
                  <a:prstClr val="black"/>
                </a:solidFill>
                <a:latin typeface="メイリオ" panose="020B0604030504040204" pitchFamily="50" charset="-128"/>
                <a:ea typeface="メイリオ" panose="020B0604030504040204" pitchFamily="50" charset="-128"/>
              </a:rPr>
              <a:t>に対し、</a:t>
            </a:r>
            <a:r>
              <a:rPr lang="ja-JP" altLang="en-US" sz="1200" b="1" dirty="0" smtClean="0">
                <a:solidFill>
                  <a:prstClr val="black"/>
                </a:solidFill>
                <a:latin typeface="メイリオ" panose="020B0604030504040204" pitchFamily="50" charset="-128"/>
                <a:ea typeface="メイリオ" panose="020B0604030504040204" pitchFamily="50" charset="-128"/>
              </a:rPr>
              <a:t>正規雇用労働者等に転換、または処遇を改善</a:t>
            </a:r>
            <a:r>
              <a:rPr lang="ja-JP" altLang="en-US" sz="1200" dirty="0" smtClean="0">
                <a:solidFill>
                  <a:prstClr val="black"/>
                </a:solidFill>
                <a:latin typeface="メイリオ" panose="020B0604030504040204" pitchFamily="50" charset="-128"/>
                <a:ea typeface="メイリオ" panose="020B0604030504040204" pitchFamily="50" charset="-128"/>
              </a:rPr>
              <a:t>することを目指して実施するもので、以下①と②のいずれかの訓練です。</a:t>
            </a:r>
            <a:endParaRPr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133771" y="2502223"/>
            <a:ext cx="6724736" cy="8897334"/>
          </a:xfrm>
          <a:prstGeom prst="rect">
            <a:avLst/>
          </a:prstGeom>
        </p:spPr>
        <p:txBody>
          <a:bodyPr wrap="square">
            <a:noAutofit/>
          </a:bodyPr>
          <a:lstStyle/>
          <a:p>
            <a:pPr>
              <a:lnSpc>
                <a:spcPts val="1800"/>
              </a:lnSpc>
              <a:spcBef>
                <a:spcPts val="600"/>
              </a:spcBef>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a. </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事業内訓練</a:t>
            </a:r>
          </a:p>
          <a:p>
            <a:pPr marL="265113" indent="-265113">
              <a:lnSpc>
                <a:spcPts val="15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i</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自社で企画・主催・運営</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する訓練計画により、次のいずれかの要件を満たす社外より</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招へい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部外講師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により行われる訓練等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以下「</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事業外訓練」の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（学校教育法第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124</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条の専修学校、同法第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134</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条の</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各種学校に限る。）の施設に所属する指導員等</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当該職業訓練の内容に直接関係する職種に係る職業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訓練指導員免許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を有する者</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当該職業訓練の内容に直接関係する職種に係る１級の技能検定に合格した者</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当該職業訓練の科目・職種等の内容について専門的な知識もしくは技能を有する指導員または</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講師（当該分野の職務にかかる指導員・講師経験が３年以上の者）</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当該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職業訓練の科目・職種等の内容について専門的な知識もしくは技能を有する指導員また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講師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（当該分野の職務にかかる実務経験（講師経験は含まない）が</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年以上の者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5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lvl="0" indent="-265113">
              <a:lnSpc>
                <a:spcPts val="15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自社で企画・主催・運営</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する訓練計画により、次のいずれかの要件を満たす自社従業員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lvl="0" indent="-265113">
              <a:lnSpc>
                <a:spcPts val="15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である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部内講師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により行われる訓練等</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当該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職業訓練の内容に直接関係する職業に係る職業訓練指導員免許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を有する者</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当該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職業訓練の内容に直接関係する職業に係る１級の技能検定に合格した者</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当該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職業訓練の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科目・職種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等の内容について専門的な知識もしくは技能を有する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指導員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講師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（当該分野の職務にかかる実務経験（講師経験は含まない）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以上の者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5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lnSpc>
                <a:spcPts val="15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主が自ら運営する</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認定職業訓練</a:t>
            </a:r>
          </a:p>
          <a:p>
            <a:pPr marL="265113" indent="-265113">
              <a:lnSpc>
                <a:spcPts val="800"/>
              </a:lnSpc>
            </a:pPr>
            <a:r>
              <a:rPr lang="ja-JP" altLang="en-US" sz="9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講師が部内講師の場合、訓練等実施日における講師の出勤状況・出退勤時刻を確認できるものに限ります。　</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p>
          <a:p>
            <a:pPr>
              <a:lnSpc>
                <a:spcPts val="1000"/>
              </a:lnSpc>
            </a:pP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u="sng" dirty="0" smtClean="0">
                <a:latin typeface="メイリオ" panose="020B0604030504040204" pitchFamily="50" charset="-128"/>
                <a:ea typeface="メイリオ" panose="020B0604030504040204" pitchFamily="50" charset="-128"/>
                <a:cs typeface="メイリオ" panose="020B0604030504040204" pitchFamily="50" charset="-128"/>
              </a:rPr>
              <a:t>b. </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事業外訓練</a:t>
            </a:r>
            <a:endPar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社外の教育訓練機関</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に受講料を支払い受講させる訓練等</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（次に掲げる施設に委託して行うもの）</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i</a:t>
            </a:r>
            <a:r>
              <a:rPr lang="ja-JP" altLang="en-US" sz="11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公共職業能力開発施設、職業能力開発総合大学校、職業能力開発促進法第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の７第１項</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ただし書に規定する職業訓練を行う施設、認定職業訓練を行う施設</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endPar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の支給を受けようとする事業主以外の事業主・事業主団体の設置する施設</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ラーニングによる訓練等及び通信制による訓練等を行う施設の場合には、当該施設が提供する訓練講座が広く</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国民の職業に必要な意識及び技能の習得を図ることを目的としたものであることが必要であり、特定の事業主に</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対して提供することを目的として設立される施設は</a:t>
            </a:r>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除く</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ts val="5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学校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教育法による大学等</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endPar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各種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学校等（</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学校教育法第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124</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条の専修学校、同法第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134</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条の各種学校、これ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と同程度の水準の</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教育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訓練を行うことのできるもの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ⅴ</a:t>
            </a:r>
            <a:r>
              <a:rPr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その他職業に関する知識、技能、技術を習得させ、向上させることを目的と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する教育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を行う</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団体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の設置する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施設</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02062" y="1045623"/>
            <a:ext cx="6876763" cy="1227857"/>
          </a:xfrm>
          <a:prstGeom prst="rect">
            <a:avLst/>
          </a:prstGeom>
          <a:noFill/>
          <a:ln>
            <a:noFill/>
          </a:ln>
        </p:spPr>
        <p:style>
          <a:lnRef idx="2">
            <a:schemeClr val="dk1"/>
          </a:lnRef>
          <a:fillRef idx="1">
            <a:schemeClr val="lt1"/>
          </a:fillRef>
          <a:effectRef idx="0">
            <a:schemeClr val="dk1"/>
          </a:effectRef>
          <a:fontRef idx="minor">
            <a:schemeClr val="dk1"/>
          </a:fontRef>
        </p:style>
        <p:txBody>
          <a:bodyPr lIns="99555" tIns="49777" rIns="99555" bIns="49777" rtlCol="0" anchor="t"/>
          <a:lstStyle/>
          <a:p>
            <a:pPr defTabSz="914400">
              <a:lnSpc>
                <a:spcPts val="1300"/>
              </a:lnSpc>
              <a:defRPr/>
            </a:pPr>
            <a:r>
              <a:rPr lang="ja-JP" altLang="en-US" sz="14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➀ 一般職業訓練</a:t>
            </a:r>
            <a:endParaRPr lang="en-US" altLang="ja-JP" sz="14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400">
              <a:lnSpc>
                <a:spcPts val="800"/>
              </a:lnSpc>
              <a:defRPr/>
            </a:pPr>
            <a:endParaRPr lang="en-US" altLang="ja-JP" sz="1400" b="1" dirty="0">
              <a:solidFill>
                <a:schemeClr val="tx1"/>
              </a:solidFill>
              <a:latin typeface="メイリオ" panose="020B0604030504040204" pitchFamily="50" charset="-128"/>
              <a:ea typeface="メイリオ" panose="020B0604030504040204" pitchFamily="50" charset="-128"/>
            </a:endParaRPr>
          </a:p>
          <a:p>
            <a:pPr defTabSz="914400">
              <a:lnSpc>
                <a:spcPts val="1300"/>
              </a:lnSpc>
              <a:defRPr/>
            </a:pPr>
            <a:r>
              <a:rPr lang="ja-JP" altLang="en-US" sz="1200" b="1" dirty="0">
                <a:solidFill>
                  <a:schemeClr val="tx1"/>
                </a:solidFill>
                <a:latin typeface="メイリオ" panose="020B0604030504040204" pitchFamily="50" charset="-128"/>
                <a:ea typeface="メイリオ" panose="020B0604030504040204" pitchFamily="50" charset="-128"/>
              </a:rPr>
              <a:t> ○ </a:t>
            </a:r>
            <a:r>
              <a:rPr lang="en-US" altLang="ja-JP" sz="1200" dirty="0" smtClean="0">
                <a:solidFill>
                  <a:schemeClr val="tx1"/>
                </a:solidFill>
                <a:latin typeface="メイリオ" panose="020B0604030504040204" pitchFamily="50" charset="-128"/>
                <a:ea typeface="メイリオ" panose="020B0604030504040204" pitchFamily="50" charset="-128"/>
              </a:rPr>
              <a:t>OFF-JT</a:t>
            </a:r>
            <a:r>
              <a:rPr lang="ja-JP" altLang="en-US" sz="1200" dirty="0">
                <a:solidFill>
                  <a:schemeClr val="tx1"/>
                </a:solidFill>
                <a:latin typeface="メイリオ" panose="020B0604030504040204" pitchFamily="50" charset="-128"/>
                <a:ea typeface="メイリオ" panose="020B0604030504040204" pitchFamily="50" charset="-128"/>
              </a:rPr>
              <a:t>であって、次の</a:t>
            </a:r>
            <a:r>
              <a:rPr lang="en-US" altLang="ja-JP" sz="1200" dirty="0">
                <a:solidFill>
                  <a:schemeClr val="tx1"/>
                </a:solidFill>
                <a:latin typeface="メイリオ" panose="020B0604030504040204" pitchFamily="50" charset="-128"/>
                <a:ea typeface="メイリオ" panose="020B0604030504040204" pitchFamily="50" charset="-128"/>
              </a:rPr>
              <a:t>(1)</a:t>
            </a:r>
            <a:r>
              <a:rPr lang="ja-JP" altLang="en-US" sz="1200" dirty="0">
                <a:solidFill>
                  <a:schemeClr val="tx1"/>
                </a:solidFill>
                <a:latin typeface="メイリオ" panose="020B0604030504040204" pitchFamily="50" charset="-128"/>
                <a:ea typeface="メイリオ" panose="020B0604030504040204" pitchFamily="50" charset="-128"/>
              </a:rPr>
              <a:t>から</a:t>
            </a:r>
            <a:r>
              <a:rPr lang="en-US" altLang="ja-JP" sz="1200" dirty="0" smtClean="0">
                <a:solidFill>
                  <a:schemeClr val="tx1"/>
                </a:solidFill>
                <a:latin typeface="メイリオ" panose="020B0604030504040204" pitchFamily="50" charset="-128"/>
                <a:ea typeface="メイリオ" panose="020B0604030504040204" pitchFamily="50" charset="-128"/>
              </a:rPr>
              <a:t>(3)</a:t>
            </a:r>
            <a:r>
              <a:rPr lang="ja-JP" altLang="en-US" sz="1200" dirty="0">
                <a:solidFill>
                  <a:schemeClr val="tx1"/>
                </a:solidFill>
                <a:latin typeface="メイリオ" panose="020B0604030504040204" pitchFamily="50" charset="-128"/>
                <a:ea typeface="メイリオ" panose="020B0604030504040204" pitchFamily="50" charset="-128"/>
              </a:rPr>
              <a:t>のすべてに該当する職業訓練</a:t>
            </a:r>
            <a:endParaRPr lang="en-US" altLang="ja-JP" sz="1200" dirty="0">
              <a:solidFill>
                <a:schemeClr val="tx1"/>
              </a:solidFill>
              <a:latin typeface="メイリオ" panose="020B0604030504040204" pitchFamily="50" charset="-128"/>
              <a:ea typeface="メイリオ" panose="020B0604030504040204" pitchFamily="50" charset="-128"/>
            </a:endParaRPr>
          </a:p>
          <a:p>
            <a:pPr defTabSz="914400">
              <a:lnSpc>
                <a:spcPts val="600"/>
              </a:lnSpc>
              <a:defRPr/>
            </a:pPr>
            <a:endParaRPr lang="en-US" altLang="ja-JP" sz="800" dirty="0">
              <a:solidFill>
                <a:schemeClr val="tx1"/>
              </a:solidFill>
              <a:latin typeface="メイリオ" panose="020B0604030504040204" pitchFamily="50" charset="-128"/>
              <a:ea typeface="メイリオ" panose="020B0604030504040204" pitchFamily="50" charset="-128"/>
            </a:endParaRPr>
          </a:p>
          <a:p>
            <a:pPr defTabSz="914400">
              <a:lnSpc>
                <a:spcPts val="1500"/>
              </a:lnSpc>
              <a:defRPr/>
            </a:pPr>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(1) </a:t>
            </a:r>
            <a:r>
              <a:rPr lang="ja-JP" altLang="en-US" sz="1200" dirty="0">
                <a:solidFill>
                  <a:schemeClr val="tx1"/>
                </a:solidFill>
                <a:latin typeface="メイリオ" panose="020B0604030504040204" pitchFamily="50" charset="-128"/>
                <a:ea typeface="メイリオ" panose="020B0604030504040204" pitchFamily="50" charset="-128"/>
              </a:rPr>
              <a:t>１コース当たり</a:t>
            </a:r>
            <a:r>
              <a:rPr lang="en-US" altLang="ja-JP" sz="1200" dirty="0">
                <a:solidFill>
                  <a:schemeClr val="tx1"/>
                </a:solidFill>
                <a:latin typeface="メイリオ" panose="020B0604030504040204" pitchFamily="50" charset="-128"/>
                <a:ea typeface="メイリオ" panose="020B0604030504040204" pitchFamily="50" charset="-128"/>
              </a:rPr>
              <a:t>1</a:t>
            </a:r>
            <a:r>
              <a:rPr lang="ja-JP" altLang="en-US" sz="1200" dirty="0">
                <a:solidFill>
                  <a:schemeClr val="tx1"/>
                </a:solidFill>
                <a:latin typeface="メイリオ" panose="020B0604030504040204" pitchFamily="50" charset="-128"/>
                <a:ea typeface="メイリオ" panose="020B0604030504040204" pitchFamily="50" charset="-128"/>
              </a:rPr>
              <a:t>年以内の実施期間であること</a:t>
            </a:r>
            <a:endParaRPr lang="en-US" altLang="ja-JP" sz="1200" dirty="0">
              <a:solidFill>
                <a:schemeClr val="tx1"/>
              </a:solidFill>
              <a:latin typeface="メイリオ" panose="020B0604030504040204" pitchFamily="50" charset="-128"/>
              <a:ea typeface="メイリオ" panose="020B0604030504040204" pitchFamily="50" charset="-128"/>
            </a:endParaRPr>
          </a:p>
          <a:p>
            <a:pPr defTabSz="914400">
              <a:lnSpc>
                <a:spcPts val="1500"/>
              </a:lnSpc>
              <a:defRPr/>
            </a:pPr>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(2) </a:t>
            </a:r>
            <a:r>
              <a:rPr lang="ja-JP" altLang="en-US" sz="1200" dirty="0">
                <a:solidFill>
                  <a:schemeClr val="tx1"/>
                </a:solidFill>
                <a:latin typeface="メイリオ" panose="020B0604030504040204" pitchFamily="50" charset="-128"/>
                <a:ea typeface="メイリオ" panose="020B0604030504040204" pitchFamily="50" charset="-128"/>
              </a:rPr>
              <a:t>１コース当たり</a:t>
            </a:r>
            <a:r>
              <a:rPr lang="en-US" altLang="ja-JP" sz="1200" dirty="0">
                <a:solidFill>
                  <a:schemeClr val="tx1"/>
                </a:solidFill>
                <a:latin typeface="メイリオ" panose="020B0604030504040204" pitchFamily="50" charset="-128"/>
                <a:ea typeface="メイリオ" panose="020B0604030504040204" pitchFamily="50" charset="-128"/>
              </a:rPr>
              <a:t>20</a:t>
            </a:r>
            <a:r>
              <a:rPr lang="ja-JP" altLang="en-US" sz="1200" dirty="0">
                <a:solidFill>
                  <a:schemeClr val="tx1"/>
                </a:solidFill>
                <a:latin typeface="メイリオ" panose="020B0604030504040204" pitchFamily="50" charset="-128"/>
                <a:ea typeface="メイリオ" panose="020B0604030504040204" pitchFamily="50" charset="-128"/>
              </a:rPr>
              <a:t>時間以上の訓練時間数であること</a:t>
            </a:r>
            <a:endParaRPr lang="en-US" altLang="ja-JP" sz="1200" dirty="0">
              <a:solidFill>
                <a:schemeClr val="tx1"/>
              </a:solidFill>
              <a:latin typeface="メイリオ" panose="020B0604030504040204" pitchFamily="50" charset="-128"/>
              <a:ea typeface="メイリオ" panose="020B0604030504040204" pitchFamily="50" charset="-128"/>
            </a:endParaRPr>
          </a:p>
          <a:p>
            <a:pPr defTabSz="914400">
              <a:lnSpc>
                <a:spcPts val="1500"/>
              </a:lnSpc>
              <a:defRPr/>
            </a:pPr>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(3) </a:t>
            </a:r>
            <a:r>
              <a:rPr lang="ja-JP" altLang="en-US" sz="1200" dirty="0" smtClean="0">
                <a:solidFill>
                  <a:schemeClr val="tx1"/>
                </a:solidFill>
                <a:latin typeface="メイリオ" panose="020B0604030504040204" pitchFamily="50" charset="-128"/>
                <a:ea typeface="メイリオ" panose="020B0604030504040204" pitchFamily="50" charset="-128"/>
              </a:rPr>
              <a:t>次の</a:t>
            </a:r>
            <a:r>
              <a:rPr lang="en-US" altLang="ja-JP" sz="1200" dirty="0" err="1" smtClean="0">
                <a:solidFill>
                  <a:schemeClr val="tx1"/>
                </a:solidFill>
                <a:latin typeface="メイリオ" panose="020B0604030504040204" pitchFamily="50" charset="-128"/>
                <a:ea typeface="メイリオ" panose="020B0604030504040204" pitchFamily="50" charset="-128"/>
              </a:rPr>
              <a:t>a.b</a:t>
            </a:r>
            <a:r>
              <a:rPr lang="ja-JP" altLang="en-US" sz="1200" dirty="0" smtClean="0">
                <a:solidFill>
                  <a:schemeClr val="tx1"/>
                </a:solidFill>
                <a:latin typeface="メイリオ" panose="020B0604030504040204" pitchFamily="50" charset="-128"/>
                <a:ea typeface="メイリオ" panose="020B0604030504040204" pitchFamily="50" charset="-128"/>
              </a:rPr>
              <a:t>の</a:t>
            </a:r>
            <a:r>
              <a:rPr lang="ja-JP" altLang="en-US" sz="1200" dirty="0">
                <a:solidFill>
                  <a:schemeClr val="tx1"/>
                </a:solidFill>
                <a:latin typeface="メイリオ" panose="020B0604030504040204" pitchFamily="50" charset="-128"/>
                <a:ea typeface="メイリオ" panose="020B0604030504040204" pitchFamily="50" charset="-128"/>
              </a:rPr>
              <a:t>いずれかに該当する訓練である</a:t>
            </a:r>
            <a:r>
              <a:rPr lang="ja-JP" altLang="en-US" sz="1200" dirty="0" smtClean="0">
                <a:solidFill>
                  <a:schemeClr val="tx1"/>
                </a:solidFill>
                <a:latin typeface="メイリオ" panose="020B0604030504040204" pitchFamily="50" charset="-128"/>
                <a:ea typeface="メイリオ" panose="020B0604030504040204" pitchFamily="50" charset="-128"/>
              </a:rPr>
              <a:t>こと</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10527" y="2151640"/>
            <a:ext cx="7884876" cy="576089"/>
          </a:xfrm>
          <a:prstGeom prst="rect">
            <a:avLst/>
          </a:prstGeom>
          <a:noFill/>
        </p:spPr>
        <p:txBody>
          <a:bodyPr wrap="square" rtlCol="0">
            <a:noAutofit/>
          </a:bodyPr>
          <a:lstStyle/>
          <a:p>
            <a:pPr lvl="0">
              <a:lnSpc>
                <a:spcPts val="1400"/>
              </a:lnSpc>
              <a:defRPr/>
            </a:pPr>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ラーニング・通信制による訓練等は、事業外訓練</a:t>
            </a:r>
            <a:r>
              <a:rPr lang="en-US" altLang="ja-JP"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認定職業訓練を行う施設は除く</a:t>
            </a:r>
            <a:r>
              <a:rPr lang="en-US" altLang="ja-JP"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で実施する場合のみ対象となります。</a:t>
            </a:r>
            <a:endParaRPr lang="en-US" altLang="ja-JP"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defRPr/>
            </a:pPr>
            <a:endParaRPr lang="en-US" altLang="ja-JP"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41514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安定局バージョン">
      <a:dk1>
        <a:sysClr val="windowText" lastClr="000000"/>
      </a:dk1>
      <a:lt1>
        <a:sysClr val="window" lastClr="FFFFFF"/>
      </a:lt1>
      <a:dk2>
        <a:srgbClr val="003399"/>
      </a:dk2>
      <a:lt2>
        <a:srgbClr val="FF9933"/>
      </a:lt2>
      <a:accent1>
        <a:srgbClr val="4F81BD"/>
      </a:accent1>
      <a:accent2>
        <a:srgbClr val="C0504D"/>
      </a:accent2>
      <a:accent3>
        <a:srgbClr val="009944"/>
      </a:accent3>
      <a:accent4>
        <a:srgbClr val="8064A2"/>
      </a:accent4>
      <a:accent5>
        <a:srgbClr val="4BACC6"/>
      </a:accent5>
      <a:accent6>
        <a:srgbClr val="FAB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9B5E8"/>
        </a:solidFill>
        <a:ln w="15875">
          <a:solidFill>
            <a:schemeClr val="tx1"/>
          </a:solidFill>
        </a:ln>
      </a:spPr>
      <a:bodyPr lIns="99555" tIns="108000" rIns="99555" bIns="0" rtlCol="0" anchor="ctr"/>
      <a:lstStyle>
        <a:defPPr algn="ctr">
          <a:lnSpc>
            <a:spcPts val="1200"/>
          </a:lnSpc>
          <a:defRPr sz="1600" b="1" dirty="0">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txDef>
      <a:spPr>
        <a:noFill/>
      </a:spPr>
      <a:bodyPr wrap="square" rtlCol="0">
        <a:noAutofit/>
      </a:bodyPr>
      <a:lstStyle>
        <a:defPPr>
          <a:defRPr kumimoji="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212C04DD7123F44A870EF21BAA5EAF3" ma:contentTypeVersion="2" ma:contentTypeDescription="" ma:contentTypeScope="" ma:versionID="9f2da1a4fa0018b8120490783be62531">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837EE5-5BB3-426C-8F7E-E6B8544A82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3FAFE2B-9F13-4B76-B039-F0AB7EF27B94}">
  <ds:schemaRefs>
    <ds:schemaRef ds:uri="http://schemas.openxmlformats.org/package/2006/metadata/core-properties"/>
    <ds:schemaRef ds:uri="http://purl.org/dc/elements/1.1/"/>
    <ds:schemaRef ds:uri="http://schemas.microsoft.com/office/2006/documentManagement/types"/>
    <ds:schemaRef ds:uri="http://www.w3.org/XML/1998/namespace"/>
    <ds:schemaRef ds:uri="8B97BE19-CDDD-400E-817A-CFDD13F7EC12"/>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0676E753-A7A2-49E7-9B3F-531238E824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71428</TotalTime>
  <Words>24409</Words>
  <Application>Microsoft Office PowerPoint</Application>
  <PresentationFormat>ユーザー設定</PresentationFormat>
  <Paragraphs>1432</Paragraphs>
  <Slides>33</Slides>
  <Notes>8</Notes>
  <HiddenSlides>0</HiddenSlides>
  <MMClips>0</MMClips>
  <ScaleCrop>false</ScaleCrop>
  <HeadingPairs>
    <vt:vector size="6" baseType="variant">
      <vt:variant>
        <vt:lpstr>使用されているフォント</vt:lpstr>
      </vt:variant>
      <vt:variant>
        <vt:i4>20</vt:i4>
      </vt:variant>
      <vt:variant>
        <vt:lpstr>テーマ</vt:lpstr>
      </vt:variant>
      <vt:variant>
        <vt:i4>1</vt:i4>
      </vt:variant>
      <vt:variant>
        <vt:lpstr>スライド タイトル</vt:lpstr>
      </vt:variant>
      <vt:variant>
        <vt:i4>33</vt:i4>
      </vt:variant>
    </vt:vector>
  </HeadingPairs>
  <TitlesOfParts>
    <vt:vector size="54" baseType="lpstr">
      <vt:lpstr>ＤＦ特太ゴシック体</vt:lpstr>
      <vt:lpstr>HGPｺﾞｼｯｸM</vt:lpstr>
      <vt:lpstr>HGSｺﾞｼｯｸM</vt:lpstr>
      <vt:lpstr>HGS創英角ｺﾞｼｯｸUB</vt:lpstr>
      <vt:lpstr>HGｺﾞｼｯｸM</vt:lpstr>
      <vt:lpstr>HG丸ｺﾞｼｯｸM-PRO</vt:lpstr>
      <vt:lpstr>Meiryo UI</vt:lpstr>
      <vt:lpstr>ＭＳ Ｐゴシック</vt:lpstr>
      <vt:lpstr>ＭＳ Ｐ明朝</vt:lpstr>
      <vt:lpstr>ＭＳ 明朝</vt:lpstr>
      <vt:lpstr>Noto Sans CJK JP DemiLight</vt:lpstr>
      <vt:lpstr>Meiryo</vt:lpstr>
      <vt:lpstr>Meiryo</vt:lpstr>
      <vt:lpstr>メイリオ,Bold</vt:lpstr>
      <vt:lpstr>Yu Gothic</vt:lpstr>
      <vt:lpstr>Arial</vt:lpstr>
      <vt:lpstr>Calibri</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野呂田 朋恵(norota-tomoe)</dc:creator>
  <cp:lastModifiedBy>赤岡 夏実(akaoka-natsumi)</cp:lastModifiedBy>
  <cp:revision>626</cp:revision>
  <cp:lastPrinted>2022-09-30T00:38:38Z</cp:lastPrinted>
  <dcterms:created xsi:type="dcterms:W3CDTF">2010-09-08T01:46:13Z</dcterms:created>
  <dcterms:modified xsi:type="dcterms:W3CDTF">2022-12-05T10:15:37Z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0x0101002DA299AC048A4B8EA9C1D19079C1A322006212C04DD7123F44A870EF21BAA5EAF3</vt:lpwstr>
  </property>
</Properties>
</file>