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7333"/>
    <a:srgbClr val="7F582F"/>
    <a:srgbClr val="DAB300"/>
    <a:srgbClr val="FFD700"/>
    <a:srgbClr val="FFCC00"/>
    <a:srgbClr val="C0C0C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482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6967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3"/>
            <a:ext cx="2949787" cy="496967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3AD31D85-F1B6-4215-86B1-8E630DA08085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9"/>
            <a:ext cx="2949787" cy="496967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9"/>
            <a:ext cx="2949787" cy="496967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BB966C4A-2523-463C-80D5-2F55F6DF6A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4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66C4A-2523-463C-80D5-2F55F6DF6A5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39120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7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63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07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1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18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9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7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6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815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06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79257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B691B-50CE-4D1C-BBD4-77B1CDA7ABB8}" type="datetimeFigureOut">
              <a:rPr kumimoji="1" lang="ja-JP" altLang="en-US" smtClean="0"/>
              <a:t>2025/3/6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EB7C2-FEDE-4BA0-8C0F-AAEA948E4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15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グループ化 85"/>
          <p:cNvGrpSpPr/>
          <p:nvPr/>
        </p:nvGrpSpPr>
        <p:grpSpPr>
          <a:xfrm>
            <a:off x="660430" y="1771099"/>
            <a:ext cx="8701981" cy="2954045"/>
            <a:chOff x="736847" y="1987123"/>
            <a:chExt cx="8701981" cy="2954045"/>
          </a:xfrm>
        </p:grpSpPr>
        <p:sp>
          <p:nvSpPr>
            <p:cNvPr id="110" name="正方形/長方形 109"/>
            <p:cNvSpPr/>
            <p:nvPr/>
          </p:nvSpPr>
          <p:spPr>
            <a:xfrm>
              <a:off x="3858862" y="3787232"/>
              <a:ext cx="514346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ja-JP" altLang="en-US" sz="2600" b="1" kern="1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/>
                </a:rPr>
                <a:t>新潟労働局・各労働基準監督署</a:t>
              </a:r>
              <a:endParaRPr lang="ja-JP" altLang="en-US" sz="2600" kern="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736847" y="1987123"/>
              <a:ext cx="8701981" cy="295404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3059252" y="2492896"/>
              <a:ext cx="586946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ja-JP" sz="5800" b="1" i="1" dirty="0">
                  <a:solidFill>
                    <a:schemeClr val="tx2">
                      <a:lumMod val="75000"/>
                    </a:schemeClr>
                  </a:solidFill>
                  <a:latin typeface="+mj-ea"/>
                  <a:ea typeface="+mj-ea"/>
                  <a:cs typeface="Times New Roman" panose="02020603050405020304" pitchFamily="18" charset="0"/>
                </a:rPr>
                <a:t>Niigata Safe Work</a:t>
              </a:r>
              <a:endParaRPr kumimoji="1" lang="en-US" altLang="ja-JP" sz="5800" b="1" dirty="0">
                <a:latin typeface="+mj-ea"/>
                <a:ea typeface="+mj-ea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3875325" y="3388930"/>
              <a:ext cx="48220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あわてない  みんなで達成 「ゼロ災害」</a:t>
              </a:r>
              <a:endParaRPr lang="en-US" altLang="ja-JP" sz="2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822553" y="2060895"/>
              <a:ext cx="8530567" cy="67710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unrise" dir="t"/>
              </a:scene3d>
              <a:sp3d extrusionH="57150">
                <a:bevelT w="82550" h="38100" prst="coolSlant"/>
              </a:sp3d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800" b="1" i="0" u="none" strike="noStrike" kern="0" cap="none" spc="0" normalizeH="0" baseline="0" noProof="0" dirty="0">
                  <a:ln w="0"/>
                  <a:solidFill>
                    <a:srgbClr val="ED7D31">
                      <a:lumMod val="50000"/>
                    </a:srgb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チャレンジ新潟ゼロ災害運動２０２４</a:t>
              </a:r>
            </a:p>
          </p:txBody>
        </p:sp>
        <p:grpSp>
          <p:nvGrpSpPr>
            <p:cNvPr id="92" name="グループ化 91"/>
            <p:cNvGrpSpPr/>
            <p:nvPr/>
          </p:nvGrpSpPr>
          <p:grpSpPr>
            <a:xfrm>
              <a:off x="1032963" y="2847936"/>
              <a:ext cx="1837612" cy="1817364"/>
              <a:chOff x="1032963" y="2847936"/>
              <a:chExt cx="1837612" cy="1817364"/>
            </a:xfrm>
          </p:grpSpPr>
          <p:grpSp>
            <p:nvGrpSpPr>
              <p:cNvPr id="96" name="グループ化 95"/>
              <p:cNvGrpSpPr/>
              <p:nvPr/>
            </p:nvGrpSpPr>
            <p:grpSpPr>
              <a:xfrm>
                <a:off x="1032963" y="2847936"/>
                <a:ext cx="1837612" cy="1817364"/>
                <a:chOff x="1715862" y="1006784"/>
                <a:chExt cx="5348133" cy="5311254"/>
              </a:xfrm>
            </p:grpSpPr>
            <p:sp>
              <p:nvSpPr>
                <p:cNvPr id="98" name="円/楕円 23"/>
                <p:cNvSpPr/>
                <p:nvPr/>
              </p:nvSpPr>
              <p:spPr>
                <a:xfrm rot="2700000">
                  <a:off x="3703625" y="999022"/>
                  <a:ext cx="1343582" cy="1359105"/>
                </a:xfrm>
                <a:prstGeom prst="ellipse">
                  <a:avLst/>
                </a:prstGeom>
                <a:pattFill prst="pct60">
                  <a:fgClr>
                    <a:srgbClr val="B87333"/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円/楕円 22"/>
                <p:cNvSpPr/>
                <p:nvPr/>
              </p:nvSpPr>
              <p:spPr>
                <a:xfrm rot="2700000">
                  <a:off x="1723624" y="2979021"/>
                  <a:ext cx="1343582" cy="1359105"/>
                </a:xfrm>
                <a:prstGeom prst="ellipse">
                  <a:avLst/>
                </a:prstGeom>
                <a:pattFill prst="pct60">
                  <a:fgClr>
                    <a:srgbClr val="B87333"/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円/楕円 21"/>
                <p:cNvSpPr/>
                <p:nvPr/>
              </p:nvSpPr>
              <p:spPr>
                <a:xfrm rot="2700000">
                  <a:off x="3703625" y="4966694"/>
                  <a:ext cx="1343582" cy="1359105"/>
                </a:xfrm>
                <a:prstGeom prst="ellipse">
                  <a:avLst/>
                </a:prstGeom>
                <a:pattFill prst="pct60">
                  <a:fgClr>
                    <a:srgbClr val="7F582F"/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rgbClr val="B87333"/>
                    </a:solidFill>
                  </a:endParaRPr>
                </a:p>
              </p:txBody>
            </p:sp>
            <p:sp>
              <p:nvSpPr>
                <p:cNvPr id="101" name="円/楕円 20"/>
                <p:cNvSpPr/>
                <p:nvPr/>
              </p:nvSpPr>
              <p:spPr>
                <a:xfrm rot="2700000">
                  <a:off x="5712652" y="2979021"/>
                  <a:ext cx="1343582" cy="1359105"/>
                </a:xfrm>
                <a:prstGeom prst="ellipse">
                  <a:avLst/>
                </a:prstGeom>
                <a:pattFill prst="pct60">
                  <a:fgClr>
                    <a:srgbClr val="B87333"/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rgbClr val="B87333"/>
                    </a:solidFill>
                  </a:endParaRPr>
                </a:p>
              </p:txBody>
            </p:sp>
            <p:sp>
              <p:nvSpPr>
                <p:cNvPr id="102" name="円/楕円 17"/>
                <p:cNvSpPr/>
                <p:nvPr/>
              </p:nvSpPr>
              <p:spPr>
                <a:xfrm rot="2700000">
                  <a:off x="5712652" y="1028050"/>
                  <a:ext cx="1343582" cy="1359105"/>
                </a:xfrm>
                <a:prstGeom prst="ellipse">
                  <a:avLst/>
                </a:prstGeom>
                <a:pattFill prst="pct60">
                  <a:fgClr>
                    <a:srgbClr val="B87333"/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3" name="円/楕円 3"/>
                <p:cNvSpPr/>
                <p:nvPr/>
              </p:nvSpPr>
              <p:spPr>
                <a:xfrm>
                  <a:off x="1945415" y="1228574"/>
                  <a:ext cx="4860000" cy="4860000"/>
                </a:xfrm>
                <a:prstGeom prst="ellipse">
                  <a:avLst/>
                </a:prstGeom>
                <a:pattFill prst="pct60">
                  <a:fgClr>
                    <a:srgbClr val="B87333"/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pattFill prst="ltDnDiag">
                      <a:fgClr>
                        <a:srgbClr val="00B050"/>
                      </a:fgClr>
                      <a:bgClr>
                        <a:schemeClr val="bg1"/>
                      </a:bgClr>
                    </a:pattFill>
                  </a:endParaRPr>
                </a:p>
              </p:txBody>
            </p:sp>
            <p:sp>
              <p:nvSpPr>
                <p:cNvPr id="104" name="十字形 103"/>
                <p:cNvSpPr/>
                <p:nvPr/>
              </p:nvSpPr>
              <p:spPr>
                <a:xfrm>
                  <a:off x="2395415" y="1678574"/>
                  <a:ext cx="3960000" cy="3960000"/>
                </a:xfrm>
                <a:prstGeom prst="plus">
                  <a:avLst>
                    <a:gd name="adj" fmla="val 27211"/>
                  </a:avLst>
                </a:prstGeom>
                <a:solidFill>
                  <a:schemeClr val="bg1"/>
                </a:solidFill>
                <a:ln w="1905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105" name="グループ化 104"/>
                <p:cNvGrpSpPr/>
                <p:nvPr/>
              </p:nvGrpSpPr>
              <p:grpSpPr>
                <a:xfrm>
                  <a:off x="2921626" y="2038574"/>
                  <a:ext cx="3240000" cy="3240000"/>
                  <a:chOff x="2721987" y="2097032"/>
                  <a:chExt cx="3240000" cy="3240000"/>
                </a:xfrm>
              </p:grpSpPr>
              <p:sp>
                <p:nvSpPr>
                  <p:cNvPr id="108" name="正方形/長方形 107"/>
                  <p:cNvSpPr/>
                  <p:nvPr/>
                </p:nvSpPr>
                <p:spPr>
                  <a:xfrm rot="5400000">
                    <a:off x="3801987" y="1934891"/>
                    <a:ext cx="1080000" cy="3240000"/>
                  </a:xfrm>
                  <a:prstGeom prst="rect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09" name="正方形/長方形 108"/>
                  <p:cNvSpPr/>
                  <p:nvPr/>
                </p:nvSpPr>
                <p:spPr>
                  <a:xfrm>
                    <a:off x="3635776" y="2097032"/>
                    <a:ext cx="1080000" cy="3240000"/>
                  </a:xfrm>
                  <a:prstGeom prst="rect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06" name="円/楕円 18"/>
                <p:cNvSpPr/>
                <p:nvPr/>
              </p:nvSpPr>
              <p:spPr>
                <a:xfrm>
                  <a:off x="6161625" y="1228574"/>
                  <a:ext cx="193790" cy="193790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" name="円/楕円 19"/>
                <p:cNvSpPr/>
                <p:nvPr/>
              </p:nvSpPr>
              <p:spPr>
                <a:xfrm>
                  <a:off x="6633169" y="1707602"/>
                  <a:ext cx="193790" cy="193790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7" name="正方形/長方形 96"/>
              <p:cNvSpPr/>
              <p:nvPr/>
            </p:nvSpPr>
            <p:spPr>
              <a:xfrm>
                <a:off x="1624325" y="3570638"/>
                <a:ext cx="6527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2024</a:t>
                </a:r>
                <a:endParaRPr lang="ja-JP" alt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3" name="テキスト ボックス 2"/>
            <p:cNvSpPr txBox="1">
              <a:spLocks noChangeArrowheads="1"/>
            </p:cNvSpPr>
            <p:nvPr/>
          </p:nvSpPr>
          <p:spPr bwMode="auto">
            <a:xfrm>
              <a:off x="6033120" y="4191471"/>
              <a:ext cx="276344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ja-JP" altLang="en-US" sz="2400" b="1" kern="100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/>
                </a:rPr>
                <a:t>〇〇株式会社</a:t>
              </a:r>
              <a:endParaRPr lang="ja-JP" sz="1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</p:txBody>
        </p:sp>
        <p:sp>
          <p:nvSpPr>
            <p:cNvPr id="94" name="テキスト ボックス 2"/>
            <p:cNvSpPr txBox="1">
              <a:spLocks noChangeArrowheads="1"/>
            </p:cNvSpPr>
            <p:nvPr/>
          </p:nvSpPr>
          <p:spPr bwMode="auto">
            <a:xfrm>
              <a:off x="3981487" y="4586783"/>
              <a:ext cx="50208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400" b="1" kern="100" spc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（取組期間</a:t>
              </a:r>
              <a:r>
                <a:rPr lang="en-US" altLang="ja-JP" sz="1400" b="1" kern="100" spc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2024.7.1</a:t>
              </a:r>
              <a:r>
                <a:rPr lang="ja-JP" altLang="en-US" sz="1400" b="1" kern="100" spc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～</a:t>
              </a:r>
              <a:r>
                <a:rPr lang="en-US" altLang="ja-JP" sz="1400" b="1" kern="100" spc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12.31</a:t>
              </a:r>
              <a:r>
                <a:rPr lang="ja-JP" altLang="en-US" sz="1400" b="1" kern="100" spc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）</a:t>
              </a:r>
              <a:endParaRPr lang="ja-JP" sz="1400" b="1" kern="100" spc="8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4433838" y="4204598"/>
              <a:ext cx="1350801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unrise" dir="t"/>
              </a:scene3d>
              <a:sp3d extrusionH="57150">
                <a:bevelT w="82550" h="38100" prst="coolSlant"/>
              </a:sp3d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400" b="1" i="0" u="none" strike="noStrike" kern="0" cap="none" spc="0" normalizeH="0" baseline="0" noProof="0" dirty="0">
                  <a:ln w="0"/>
                  <a:solidFill>
                    <a:srgbClr val="ED7D31">
                      <a:lumMod val="50000"/>
                    </a:srgb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達　成</a:t>
              </a:r>
            </a:p>
          </p:txBody>
        </p:sp>
      </p:grpSp>
      <p:pic>
        <p:nvPicPr>
          <p:cNvPr id="71" name="図 70">
            <a:extLst>
              <a:ext uri="{FF2B5EF4-FFF2-40B4-BE49-F238E27FC236}">
                <a16:creationId xmlns:a16="http://schemas.microsoft.com/office/drawing/2014/main" id="{86DAB6BC-5C4C-494B-BFA1-462E4E7203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6816" y="3645442"/>
            <a:ext cx="489600" cy="43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83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38</Words>
  <PresentationFormat>A4 210 x 297 mm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