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591" r:id="rId5"/>
    <p:sldId id="507" r:id="rId6"/>
    <p:sldId id="601" r:id="rId7"/>
    <p:sldId id="377" r:id="rId8"/>
    <p:sldId id="566" r:id="rId9"/>
    <p:sldId id="540" r:id="rId10"/>
    <p:sldId id="592" r:id="rId11"/>
    <p:sldId id="541" r:id="rId12"/>
    <p:sldId id="542" r:id="rId13"/>
    <p:sldId id="593" r:id="rId14"/>
    <p:sldId id="598" r:id="rId15"/>
    <p:sldId id="599" r:id="rId16"/>
    <p:sldId id="600" r:id="rId17"/>
    <p:sldId id="594" r:id="rId18"/>
    <p:sldId id="549" r:id="rId19"/>
    <p:sldId id="595" r:id="rId20"/>
    <p:sldId id="553" r:id="rId21"/>
    <p:sldId id="565" r:id="rId22"/>
    <p:sldId id="544" r:id="rId23"/>
    <p:sldId id="596" r:id="rId24"/>
    <p:sldId id="545" r:id="rId25"/>
    <p:sldId id="546" r:id="rId26"/>
    <p:sldId id="555" r:id="rId27"/>
    <p:sldId id="554" r:id="rId28"/>
    <p:sldId id="567" r:id="rId29"/>
    <p:sldId id="556" r:id="rId30"/>
    <p:sldId id="571" r:id="rId31"/>
    <p:sldId id="597" r:id="rId32"/>
    <p:sldId id="539" r:id="rId33"/>
    <p:sldId id="406" r:id="rId34"/>
    <p:sldId id="505" r:id="rId35"/>
    <p:sldId id="411" r:id="rId36"/>
  </p:sldIdLst>
  <p:sldSz cx="7200900" cy="10333038"/>
  <p:notesSz cx="6807200" cy="9939338"/>
  <p:defaultText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FF9900"/>
    <a:srgbClr val="FFFF00"/>
    <a:srgbClr val="FF0000"/>
    <a:srgbClr val="FFCC00"/>
    <a:srgbClr val="C9B5E8"/>
    <a:srgbClr val="CCFFFF"/>
    <a:srgbClr val="FFFF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50" autoAdjust="0"/>
    <p:restoredTop sz="97963" autoAdjust="0"/>
  </p:normalViewPr>
  <p:slideViewPr>
    <p:cSldViewPr>
      <p:cViewPr varScale="1">
        <p:scale>
          <a:sx n="72" d="100"/>
          <a:sy n="72" d="100"/>
        </p:scale>
        <p:origin x="3480" y="66"/>
      </p:cViewPr>
      <p:guideLst>
        <p:guide orient="horz" pos="3255"/>
        <p:guide pos="22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38844"/>
    </p:cViewPr>
  </p:sorterViewPr>
  <p:notesViewPr>
    <p:cSldViewPr>
      <p:cViewPr varScale="1">
        <p:scale>
          <a:sx n="55" d="100"/>
          <a:sy n="55" d="100"/>
        </p:scale>
        <p:origin x="-2610" y="-84"/>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6"/>
            <a:ext cx="2949787" cy="496967"/>
          </a:xfrm>
          <a:prstGeom prst="rect">
            <a:avLst/>
          </a:prstGeom>
        </p:spPr>
        <p:txBody>
          <a:bodyPr vert="horz" lIns="91430" tIns="45714" rIns="91430" bIns="45714"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8" y="6"/>
            <a:ext cx="2949787" cy="496967"/>
          </a:xfrm>
          <a:prstGeom prst="rect">
            <a:avLst/>
          </a:prstGeom>
        </p:spPr>
        <p:txBody>
          <a:bodyPr vert="horz" lIns="91430" tIns="45714" rIns="91430" bIns="45714" rtlCol="0"/>
          <a:lstStyle>
            <a:lvl1pPr algn="r">
              <a:defRPr sz="1200"/>
            </a:lvl1pPr>
          </a:lstStyle>
          <a:p>
            <a:fld id="{909CE49F-27B7-4C21-A62A-A2A8BE86689A}" type="datetimeFigureOut">
              <a:rPr kumimoji="1" lang="ja-JP" altLang="en-US" smtClean="0"/>
              <a:pPr/>
              <a:t>2019/8/22</a:t>
            </a:fld>
            <a:endParaRPr kumimoji="1" lang="ja-JP" altLang="en-US"/>
          </a:p>
        </p:txBody>
      </p:sp>
      <p:sp>
        <p:nvSpPr>
          <p:cNvPr id="4" name="スライド イメージ プレースホルダ 3"/>
          <p:cNvSpPr>
            <a:spLocks noGrp="1" noRot="1" noChangeAspect="1"/>
          </p:cNvSpPr>
          <p:nvPr>
            <p:ph type="sldImg" idx="2"/>
          </p:nvPr>
        </p:nvSpPr>
        <p:spPr>
          <a:xfrm>
            <a:off x="2106613" y="746125"/>
            <a:ext cx="2593975" cy="3725863"/>
          </a:xfrm>
          <a:prstGeom prst="rect">
            <a:avLst/>
          </a:prstGeom>
          <a:noFill/>
          <a:ln w="12700">
            <a:solidFill>
              <a:prstClr val="black"/>
            </a:solidFill>
          </a:ln>
        </p:spPr>
        <p:txBody>
          <a:bodyPr vert="horz" lIns="91430" tIns="45714" rIns="91430" bIns="45714"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430" tIns="45714" rIns="91430"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9440665"/>
            <a:ext cx="2949787" cy="496967"/>
          </a:xfrm>
          <a:prstGeom prst="rect">
            <a:avLst/>
          </a:prstGeom>
        </p:spPr>
        <p:txBody>
          <a:bodyPr vert="horz" lIns="91430" tIns="45714" rIns="91430" bIns="4571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8" y="9440665"/>
            <a:ext cx="2949787" cy="496967"/>
          </a:xfrm>
          <a:prstGeom prst="rect">
            <a:avLst/>
          </a:prstGeom>
        </p:spPr>
        <p:txBody>
          <a:bodyPr vert="horz" lIns="91430" tIns="45714" rIns="91430" bIns="45714" rtlCol="0" anchor="b"/>
          <a:lstStyle>
            <a:lvl1pPr algn="r">
              <a:defRPr sz="1200"/>
            </a:lvl1pPr>
          </a:lstStyle>
          <a:p>
            <a:fld id="{4D2CE76F-D5CA-4B4B-A98C-2B46828FFF01}" type="slidenum">
              <a:rPr kumimoji="1" lang="ja-JP" altLang="en-US" smtClean="0"/>
              <a:pPr/>
              <a:t>‹#›</a:t>
            </a:fld>
            <a:endParaRPr kumimoji="1" lang="ja-JP" altLang="en-US"/>
          </a:p>
        </p:txBody>
      </p:sp>
    </p:spTree>
    <p:extLst>
      <p:ext uri="{BB962C8B-B14F-4D97-AF65-F5344CB8AC3E}">
        <p14:creationId xmlns:p14="http://schemas.microsoft.com/office/powerpoint/2010/main" val="3949431950"/>
      </p:ext>
    </p:extLst>
  </p:cSld>
  <p:clrMap bg1="lt1" tx1="dk1" bg2="lt2" tx2="dk2" accent1="accent1" accent2="accent2" accent3="accent3" accent4="accent4" accent5="accent5" accent6="accent6" hlink="hlink" folHlink="folHlink"/>
  <p:notesStyle>
    <a:lvl1pPr marL="0" algn="l" defTabSz="995549" rtl="0" eaLnBrk="1" latinLnBrk="0" hangingPunct="1">
      <a:defRPr kumimoji="1" sz="1300" kern="1200">
        <a:solidFill>
          <a:schemeClr val="tx1"/>
        </a:solidFill>
        <a:latin typeface="+mn-lt"/>
        <a:ea typeface="+mn-ea"/>
        <a:cs typeface="+mn-cs"/>
      </a:defRPr>
    </a:lvl1pPr>
    <a:lvl2pPr marL="497774" algn="l" defTabSz="995549" rtl="0" eaLnBrk="1" latinLnBrk="0" hangingPunct="1">
      <a:defRPr kumimoji="1" sz="1300" kern="1200">
        <a:solidFill>
          <a:schemeClr val="tx1"/>
        </a:solidFill>
        <a:latin typeface="+mn-lt"/>
        <a:ea typeface="+mn-ea"/>
        <a:cs typeface="+mn-cs"/>
      </a:defRPr>
    </a:lvl2pPr>
    <a:lvl3pPr marL="995549" algn="l" defTabSz="995549" rtl="0" eaLnBrk="1" latinLnBrk="0" hangingPunct="1">
      <a:defRPr kumimoji="1" sz="1300" kern="1200">
        <a:solidFill>
          <a:schemeClr val="tx1"/>
        </a:solidFill>
        <a:latin typeface="+mn-lt"/>
        <a:ea typeface="+mn-ea"/>
        <a:cs typeface="+mn-cs"/>
      </a:defRPr>
    </a:lvl3pPr>
    <a:lvl4pPr marL="1493323" algn="l" defTabSz="995549" rtl="0" eaLnBrk="1" latinLnBrk="0" hangingPunct="1">
      <a:defRPr kumimoji="1" sz="1300" kern="1200">
        <a:solidFill>
          <a:schemeClr val="tx1"/>
        </a:solidFill>
        <a:latin typeface="+mn-lt"/>
        <a:ea typeface="+mn-ea"/>
        <a:cs typeface="+mn-cs"/>
      </a:defRPr>
    </a:lvl4pPr>
    <a:lvl5pPr marL="1991097" algn="l" defTabSz="995549" rtl="0" eaLnBrk="1" latinLnBrk="0" hangingPunct="1">
      <a:defRPr kumimoji="1" sz="1300" kern="1200">
        <a:solidFill>
          <a:schemeClr val="tx1"/>
        </a:solidFill>
        <a:latin typeface="+mn-lt"/>
        <a:ea typeface="+mn-ea"/>
        <a:cs typeface="+mn-cs"/>
      </a:defRPr>
    </a:lvl5pPr>
    <a:lvl6pPr marL="2488872" algn="l" defTabSz="995549" rtl="0" eaLnBrk="1" latinLnBrk="0" hangingPunct="1">
      <a:defRPr kumimoji="1" sz="1300" kern="1200">
        <a:solidFill>
          <a:schemeClr val="tx1"/>
        </a:solidFill>
        <a:latin typeface="+mn-lt"/>
        <a:ea typeface="+mn-ea"/>
        <a:cs typeface="+mn-cs"/>
      </a:defRPr>
    </a:lvl6pPr>
    <a:lvl7pPr marL="2986646" algn="l" defTabSz="995549" rtl="0" eaLnBrk="1" latinLnBrk="0" hangingPunct="1">
      <a:defRPr kumimoji="1" sz="1300" kern="1200">
        <a:solidFill>
          <a:schemeClr val="tx1"/>
        </a:solidFill>
        <a:latin typeface="+mn-lt"/>
        <a:ea typeface="+mn-ea"/>
        <a:cs typeface="+mn-cs"/>
      </a:defRPr>
    </a:lvl7pPr>
    <a:lvl8pPr marL="3484420" algn="l" defTabSz="995549" rtl="0" eaLnBrk="1" latinLnBrk="0" hangingPunct="1">
      <a:defRPr kumimoji="1" sz="1300" kern="1200">
        <a:solidFill>
          <a:schemeClr val="tx1"/>
        </a:solidFill>
        <a:latin typeface="+mn-lt"/>
        <a:ea typeface="+mn-ea"/>
        <a:cs typeface="+mn-cs"/>
      </a:defRPr>
    </a:lvl8pPr>
    <a:lvl9pPr marL="3982194" algn="l" defTabSz="99554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5025" y="746125"/>
            <a:ext cx="2597150" cy="3725863"/>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953FA3A9-1B91-4B88-8DE9-D3AB2F249F96}"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3</a:t>
            </a:fld>
            <a:endParaRPr kumimoji="1" lang="ja-JP" altLang="en-US"/>
          </a:p>
        </p:txBody>
      </p:sp>
    </p:spTree>
    <p:extLst>
      <p:ext uri="{BB962C8B-B14F-4D97-AF65-F5344CB8AC3E}">
        <p14:creationId xmlns:p14="http://schemas.microsoft.com/office/powerpoint/2010/main" val="44464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199389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2456361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28</a:t>
            </a:fld>
            <a:endParaRPr kumimoji="1" lang="ja-JP" altLang="en-US"/>
          </a:p>
        </p:txBody>
      </p:sp>
    </p:spTree>
    <p:extLst>
      <p:ext uri="{BB962C8B-B14F-4D97-AF65-F5344CB8AC3E}">
        <p14:creationId xmlns:p14="http://schemas.microsoft.com/office/powerpoint/2010/main" val="498142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6613" y="746125"/>
            <a:ext cx="25939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D2CE76F-D5CA-4B4B-A98C-2B46828FFF01}" type="slidenum">
              <a:rPr kumimoji="1" lang="ja-JP" altLang="en-US" smtClean="0"/>
              <a:pPr/>
              <a:t>29</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09943"/>
            <a:ext cx="6120765" cy="221490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91"/>
            <a:ext cx="5040630" cy="2640665"/>
          </a:xfrm>
        </p:spPr>
        <p:txBody>
          <a:bodyPr/>
          <a:lstStyle>
            <a:lvl1pPr marL="0" indent="0" algn="ctr">
              <a:buNone/>
              <a:defRPr>
                <a:solidFill>
                  <a:schemeClr val="tx1">
                    <a:tint val="75000"/>
                  </a:schemeClr>
                </a:solidFill>
              </a:defRPr>
            </a:lvl1pPr>
            <a:lvl2pPr marL="497774" indent="0" algn="ctr">
              <a:buNone/>
              <a:defRPr>
                <a:solidFill>
                  <a:schemeClr val="tx1">
                    <a:tint val="75000"/>
                  </a:schemeClr>
                </a:solidFill>
              </a:defRPr>
            </a:lvl2pPr>
            <a:lvl3pPr marL="995549" indent="0" algn="ctr">
              <a:buNone/>
              <a:defRPr>
                <a:solidFill>
                  <a:schemeClr val="tx1">
                    <a:tint val="75000"/>
                  </a:schemeClr>
                </a:solidFill>
              </a:defRPr>
            </a:lvl3pPr>
            <a:lvl4pPr marL="1493323" indent="0" algn="ctr">
              <a:buNone/>
              <a:defRPr>
                <a:solidFill>
                  <a:schemeClr val="tx1">
                    <a:tint val="75000"/>
                  </a:schemeClr>
                </a:solidFill>
              </a:defRPr>
            </a:lvl4pPr>
            <a:lvl5pPr marL="1991097" indent="0" algn="ctr">
              <a:buNone/>
              <a:defRPr>
                <a:solidFill>
                  <a:schemeClr val="tx1">
                    <a:tint val="75000"/>
                  </a:schemeClr>
                </a:solidFill>
              </a:defRPr>
            </a:lvl5pPr>
            <a:lvl6pPr marL="2488872" indent="0" algn="ctr">
              <a:buNone/>
              <a:defRPr>
                <a:solidFill>
                  <a:schemeClr val="tx1">
                    <a:tint val="75000"/>
                  </a:schemeClr>
                </a:solidFill>
              </a:defRPr>
            </a:lvl6pPr>
            <a:lvl7pPr marL="2986646" indent="0" algn="ctr">
              <a:buNone/>
              <a:defRPr>
                <a:solidFill>
                  <a:schemeClr val="tx1">
                    <a:tint val="75000"/>
                  </a:schemeClr>
                </a:solidFill>
              </a:defRPr>
            </a:lvl7pPr>
            <a:lvl8pPr marL="3484420" indent="0" algn="ctr">
              <a:buNone/>
              <a:defRPr>
                <a:solidFill>
                  <a:schemeClr val="tx1">
                    <a:tint val="75000"/>
                  </a:schemeClr>
                </a:solidFill>
              </a:defRPr>
            </a:lvl8pPr>
            <a:lvl9pPr marL="398219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5AC911B-E406-449F-B0FE-814BDF0B0F7A}"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F8DF876-4265-492D-A4BD-5779F1EAF820}"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2" cy="881656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44C8236-412E-438E-A7F6-F4A593C71D9E}"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ACA89F-AA6F-462D-BE20-AE013657620C}"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3" y="4379584"/>
            <a:ext cx="6120765" cy="2260351"/>
          </a:xfrm>
        </p:spPr>
        <p:txBody>
          <a:bodyPr anchor="b"/>
          <a:lstStyle>
            <a:lvl1pPr marL="0" indent="0">
              <a:buNone/>
              <a:defRPr sz="2200">
                <a:solidFill>
                  <a:schemeClr val="tx1">
                    <a:tint val="75000"/>
                  </a:schemeClr>
                </a:solidFill>
              </a:defRPr>
            </a:lvl1pPr>
            <a:lvl2pPr marL="497774" indent="0">
              <a:buNone/>
              <a:defRPr sz="2000">
                <a:solidFill>
                  <a:schemeClr val="tx1">
                    <a:tint val="75000"/>
                  </a:schemeClr>
                </a:solidFill>
              </a:defRPr>
            </a:lvl2pPr>
            <a:lvl3pPr marL="995549" indent="0">
              <a:buNone/>
              <a:defRPr sz="1700">
                <a:solidFill>
                  <a:schemeClr val="tx1">
                    <a:tint val="75000"/>
                  </a:schemeClr>
                </a:solidFill>
              </a:defRPr>
            </a:lvl3pPr>
            <a:lvl4pPr marL="1493323" indent="0">
              <a:buNone/>
              <a:defRPr sz="1500">
                <a:solidFill>
                  <a:schemeClr val="tx1">
                    <a:tint val="75000"/>
                  </a:schemeClr>
                </a:solidFill>
              </a:defRPr>
            </a:lvl4pPr>
            <a:lvl5pPr marL="1991097" indent="0">
              <a:buNone/>
              <a:defRPr sz="1500">
                <a:solidFill>
                  <a:schemeClr val="tx1">
                    <a:tint val="75000"/>
                  </a:schemeClr>
                </a:solidFill>
              </a:defRPr>
            </a:lvl5pPr>
            <a:lvl6pPr marL="2488872" indent="0">
              <a:buNone/>
              <a:defRPr sz="1500">
                <a:solidFill>
                  <a:schemeClr val="tx1">
                    <a:tint val="75000"/>
                  </a:schemeClr>
                </a:solidFill>
              </a:defRPr>
            </a:lvl6pPr>
            <a:lvl7pPr marL="2986646" indent="0">
              <a:buNone/>
              <a:defRPr sz="1500">
                <a:solidFill>
                  <a:schemeClr val="tx1">
                    <a:tint val="75000"/>
                  </a:schemeClr>
                </a:solidFill>
              </a:defRPr>
            </a:lvl7pPr>
            <a:lvl8pPr marL="3484420" indent="0">
              <a:buNone/>
              <a:defRPr sz="1500">
                <a:solidFill>
                  <a:schemeClr val="tx1">
                    <a:tint val="75000"/>
                  </a:schemeClr>
                </a:solidFill>
              </a:defRPr>
            </a:lvl8pPr>
            <a:lvl9pPr marL="3982194"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9725278-E1A3-4274-88CB-99B4FC3ADA02}"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F5A6DC5-7200-438A-B6F0-E4C91ABBD188}"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312977"/>
            <a:ext cx="318164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7"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77"/>
            <a:ext cx="318289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95E0A99-686E-4785-8524-4E249D29773B}" type="datetime1">
              <a:rPr kumimoji="1" lang="ja-JP" altLang="en-US" smtClean="0"/>
              <a:t>2019/8/22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F4BD14A-FD18-4D0F-AB86-0776F10CE5FE}" type="datetime1">
              <a:rPr kumimoji="1" lang="ja-JP" altLang="en-US" smtClean="0"/>
              <a:t>2019/8/22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F2539F0-3D64-480B-B47D-E45990A6BF5A}" type="datetime1">
              <a:rPr kumimoji="1" lang="ja-JP" altLang="en-US" smtClean="0"/>
              <a:t>2019/8/22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1409"/>
            <a:ext cx="2369047" cy="1750877"/>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4" y="411411"/>
            <a:ext cx="4025504" cy="8818962"/>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9" y="2162285"/>
            <a:ext cx="2369047" cy="706808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987E641-EEA3-4E12-B381-288EC74B6A04}"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497774" indent="0">
              <a:buNone/>
              <a:defRPr sz="3000"/>
            </a:lvl2pPr>
            <a:lvl3pPr marL="995549" indent="0">
              <a:buNone/>
              <a:defRPr sz="2600"/>
            </a:lvl3pPr>
            <a:lvl4pPr marL="1493323" indent="0">
              <a:buNone/>
              <a:defRPr sz="2200"/>
            </a:lvl4pPr>
            <a:lvl5pPr marL="1991097" indent="0">
              <a:buNone/>
              <a:defRPr sz="2200"/>
            </a:lvl5pPr>
            <a:lvl6pPr marL="2488872" indent="0">
              <a:buNone/>
              <a:defRPr sz="2200"/>
            </a:lvl6pPr>
            <a:lvl7pPr marL="2986646" indent="0">
              <a:buNone/>
              <a:defRPr sz="2200"/>
            </a:lvl7pPr>
            <a:lvl8pPr marL="3484420" indent="0">
              <a:buNone/>
              <a:defRPr sz="2200"/>
            </a:lvl8pPr>
            <a:lvl9pPr marL="3982194"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99EBCE-7A84-44BE-907F-90ABCBEFAEB2}"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2"/>
            <a:ext cx="6480810" cy="1722173"/>
          </a:xfrm>
          <a:prstGeom prst="rect">
            <a:avLst/>
          </a:prstGeom>
        </p:spPr>
        <p:txBody>
          <a:bodyPr vert="horz" lIns="99555" tIns="49777" rIns="99555" bIns="4977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44"/>
            <a:ext cx="6480810" cy="6819328"/>
          </a:xfrm>
          <a:prstGeom prst="rect">
            <a:avLst/>
          </a:prstGeom>
        </p:spPr>
        <p:txBody>
          <a:bodyPr vert="horz" lIns="99555" tIns="49777" rIns="99555" bIns="497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99555" tIns="49777" rIns="99555" bIns="49777" rtlCol="0" anchor="ctr"/>
          <a:lstStyle>
            <a:lvl1pPr algn="l">
              <a:defRPr sz="1300">
                <a:solidFill>
                  <a:schemeClr val="tx1">
                    <a:tint val="75000"/>
                  </a:schemeClr>
                </a:solidFill>
              </a:defRPr>
            </a:lvl1pPr>
          </a:lstStyle>
          <a:p>
            <a:fld id="{FC72B504-BC03-4452-856C-BA33BBF01343}" type="datetime1">
              <a:rPr kumimoji="1" lang="ja-JP" altLang="en-US" smtClean="0"/>
              <a:t>2019/8/22</a:t>
            </a:fld>
            <a:endParaRPr kumimoji="1" lang="ja-JP" altLang="en-US"/>
          </a:p>
        </p:txBody>
      </p:sp>
      <p:sp>
        <p:nvSpPr>
          <p:cNvPr id="5" name="フッター プレースホルダ 4"/>
          <p:cNvSpPr>
            <a:spLocks noGrp="1"/>
          </p:cNvSpPr>
          <p:nvPr>
            <p:ph type="ftr" sz="quarter" idx="3"/>
          </p:nvPr>
        </p:nvSpPr>
        <p:spPr>
          <a:xfrm>
            <a:off x="2460310" y="9577197"/>
            <a:ext cx="2280285" cy="550138"/>
          </a:xfrm>
          <a:prstGeom prst="rect">
            <a:avLst/>
          </a:prstGeom>
        </p:spPr>
        <p:txBody>
          <a:bodyPr vert="horz" lIns="99555" tIns="49777" rIns="99555" bIns="497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99555" tIns="49777" rIns="99555" bIns="49777" rtlCol="0" anchor="ctr"/>
          <a:lstStyle>
            <a:lvl1pPr algn="r">
              <a:defRPr sz="1300">
                <a:solidFill>
                  <a:schemeClr val="tx1">
                    <a:tint val="75000"/>
                  </a:schemeClr>
                </a:solidFill>
              </a:defRPr>
            </a:lvl1pPr>
          </a:lstStyle>
          <a:p>
            <a:fld id="{5257D7FA-C634-4D74-AC8F-65C7EB806FB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5549" rtl="0" eaLnBrk="1" latinLnBrk="0" hangingPunct="1">
        <a:spcBef>
          <a:spcPct val="0"/>
        </a:spcBef>
        <a:buNone/>
        <a:defRPr kumimoji="1" sz="4800" kern="1200">
          <a:solidFill>
            <a:schemeClr val="tx1"/>
          </a:solidFill>
          <a:latin typeface="+mj-lt"/>
          <a:ea typeface="+mj-ea"/>
          <a:cs typeface="+mj-cs"/>
        </a:defRPr>
      </a:lvl1pPr>
    </p:titleStyle>
    <p:bodyStyle>
      <a:lvl1pPr marL="373330" indent="-373330" algn="l" defTabSz="995549"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883" indent="-311109" algn="l" defTabSz="99554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436" indent="-248888" algn="l" defTabSz="995549"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210"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985"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7759"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534"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308"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082"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hlw.go.jp/stf/seisakunitsuite/bunya/0000137393.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hlw.go.jp/stf/seisakunitsuite/bunya/koyou_roudou/jinzaikaihatsu/kyouiku_senmon.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3"/>
          <p:cNvGrpSpPr/>
          <p:nvPr/>
        </p:nvGrpSpPr>
        <p:grpSpPr>
          <a:xfrm>
            <a:off x="-293620" y="-386513"/>
            <a:ext cx="8516524" cy="765611"/>
            <a:chOff x="-279639" y="-273202"/>
            <a:chExt cx="8110975" cy="733969"/>
          </a:xfrm>
        </p:grpSpPr>
        <p:grpSp>
          <p:nvGrpSpPr>
            <p:cNvPr id="6" name="Group 6"/>
            <p:cNvGrpSpPr>
              <a:grpSpLocks/>
            </p:cNvGrpSpPr>
            <p:nvPr/>
          </p:nvGrpSpPr>
          <p:grpSpPr bwMode="auto">
            <a:xfrm>
              <a:off x="-279639" y="-273202"/>
              <a:ext cx="8110975" cy="733969"/>
              <a:chOff x="-397" y="-397"/>
              <a:chExt cx="12700" cy="872"/>
            </a:xfrm>
          </p:grpSpPr>
          <p:sp>
            <p:nvSpPr>
              <p:cNvPr id="8" name="AutoShape 7"/>
              <p:cNvSpPr>
                <a:spLocks noChangeArrowheads="1"/>
              </p:cNvSpPr>
              <p:nvPr/>
            </p:nvSpPr>
            <p:spPr bwMode="auto">
              <a:xfrm>
                <a:off x="-397" y="-397"/>
                <a:ext cx="1020" cy="872"/>
              </a:xfrm>
              <a:prstGeom prst="roundRect">
                <a:avLst>
                  <a:gd name="adj" fmla="val 50000"/>
                </a:avLst>
              </a:prstGeom>
              <a:solidFill>
                <a:srgbClr val="92D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9" name="Oval 8"/>
              <p:cNvSpPr>
                <a:spLocks noChangeArrowheads="1"/>
              </p:cNvSpPr>
              <p:nvPr/>
            </p:nvSpPr>
            <p:spPr bwMode="auto">
              <a:xfrm>
                <a:off x="624" y="-397"/>
                <a:ext cx="794" cy="794"/>
              </a:xfrm>
              <a:prstGeom prst="ellipse">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10" name="AutoShape 9"/>
              <p:cNvSpPr>
                <a:spLocks noChangeArrowheads="1"/>
              </p:cNvSpPr>
              <p:nvPr/>
            </p:nvSpPr>
            <p:spPr bwMode="auto">
              <a:xfrm>
                <a:off x="1418" y="-397"/>
                <a:ext cx="10885" cy="794"/>
              </a:xfrm>
              <a:prstGeom prst="roundRect">
                <a:avLst>
                  <a:gd name="adj" fmla="val 50000"/>
                </a:avLst>
              </a:prstGeom>
              <a:solidFill>
                <a:srgbClr val="92D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7" name="図 1"/>
            <p:cNvPicPr>
              <a:picLocks noChangeAspect="1" noChangeArrowheads="1"/>
            </p:cNvPicPr>
            <p:nvPr/>
          </p:nvPicPr>
          <p:blipFill>
            <a:blip r:embed="rId3" cstate="print"/>
            <a:srcRect/>
            <a:stretch>
              <a:fillRect/>
            </a:stretch>
          </p:blipFill>
          <p:spPr bwMode="auto">
            <a:xfrm>
              <a:off x="342505" y="-181146"/>
              <a:ext cx="576064" cy="564991"/>
            </a:xfrm>
            <a:prstGeom prst="rect">
              <a:avLst/>
            </a:prstGeom>
            <a:noFill/>
            <a:ln w="9525">
              <a:noFill/>
              <a:miter lim="800000"/>
              <a:headEnd/>
              <a:tailEnd/>
            </a:ln>
          </p:spPr>
        </p:pic>
      </p:grpSp>
      <p:sp>
        <p:nvSpPr>
          <p:cNvPr id="22" name="テキスト ボックス 21"/>
          <p:cNvSpPr txBox="1"/>
          <p:nvPr/>
        </p:nvSpPr>
        <p:spPr>
          <a:xfrm>
            <a:off x="227060" y="558007"/>
            <a:ext cx="6697203" cy="650972"/>
          </a:xfrm>
          <a:prstGeom prst="rect">
            <a:avLst/>
          </a:prstGeom>
          <a:noFill/>
        </p:spPr>
        <p:txBody>
          <a:bodyPr wrap="square" lIns="95624" tIns="47813" rIns="95624" bIns="47813" rtlCol="0">
            <a:noAutofit/>
          </a:bodyPr>
          <a:lstStyle/>
          <a:p>
            <a:r>
              <a:rPr lang="ja-JP" altLang="en-US" sz="1600" dirty="0" smtClean="0">
                <a:latin typeface="メイリオ" pitchFamily="50" charset="-128"/>
                <a:ea typeface="メイリオ" pitchFamily="50" charset="-128"/>
              </a:rPr>
              <a:t>有期契約労働者等の</a:t>
            </a:r>
            <a:r>
              <a:rPr lang="ja-JP" altLang="en-US" sz="1600" dirty="0">
                <a:latin typeface="メイリオ" pitchFamily="50" charset="-128"/>
                <a:ea typeface="メイリオ" pitchFamily="50" charset="-128"/>
              </a:rPr>
              <a:t>人材育成に取り組む事業主の</a:t>
            </a:r>
            <a:r>
              <a:rPr lang="ja-JP" altLang="en-US" sz="1600" dirty="0" smtClean="0">
                <a:latin typeface="メイリオ" pitchFamily="50" charset="-128"/>
                <a:ea typeface="メイリオ" pitchFamily="50" charset="-128"/>
              </a:rPr>
              <a:t>皆さまへ</a:t>
            </a:r>
            <a:endParaRPr lang="ja-JP" altLang="en-US" sz="1600" dirty="0">
              <a:latin typeface="メイリオ" pitchFamily="50" charset="-128"/>
              <a:ea typeface="メイリオ" pitchFamily="50" charset="-128"/>
            </a:endParaRPr>
          </a:p>
        </p:txBody>
      </p:sp>
      <p:sp>
        <p:nvSpPr>
          <p:cNvPr id="23" name="正方形/長方形 22"/>
          <p:cNvSpPr/>
          <p:nvPr/>
        </p:nvSpPr>
        <p:spPr>
          <a:xfrm>
            <a:off x="242220" y="1183433"/>
            <a:ext cx="6670123" cy="172064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7817" tIns="180000" rIns="87817" bIns="0" rtlCol="0" anchor="ctr">
            <a:spAutoFit/>
          </a:bodyPr>
          <a:lstStyle/>
          <a:p>
            <a:pPr algn="ctr">
              <a:lnSpc>
                <a:spcPts val="4000"/>
              </a:lnSpc>
            </a:pPr>
            <a:r>
              <a:rPr lang="zh-TW"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人材</a:t>
            </a:r>
            <a:r>
              <a:rPr lang="zh-TW" altLang="en-US" sz="3200" b="1" dirty="0">
                <a:latin typeface="メイリオ" panose="020B0604030504040204" pitchFamily="50" charset="-128"/>
                <a:ea typeface="メイリオ" panose="020B0604030504040204" pitchFamily="50" charset="-128"/>
                <a:cs typeface="メイリオ" panose="020B0604030504040204" pitchFamily="50" charset="-128"/>
              </a:rPr>
              <a:t>開発支援助</a:t>
            </a:r>
            <a:r>
              <a:rPr lang="zh-TW"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成金</a:t>
            </a:r>
            <a:endParaRPr lang="en-US" altLang="zh-TW" sz="3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0"/>
              </a:lnSpc>
            </a:pP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（特別</a:t>
            </a: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育成訓練</a:t>
            </a: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zh-TW" sz="2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0"/>
              </a:lnSpc>
            </a:pP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のご案内</a:t>
            </a:r>
            <a:endParaRPr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27060" y="3889128"/>
            <a:ext cx="6685283" cy="1781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7817" tIns="43909" rIns="87817" bIns="43909" rtlCol="0" anchor="t" anchorCtr="0">
            <a:spAutoFit/>
          </a:bodyPr>
          <a:lstStyle/>
          <a:p>
            <a:pPr>
              <a:lnSpc>
                <a:spcPts val="2200"/>
              </a:lnSpc>
            </a:pPr>
            <a:r>
              <a:rPr lang="ja-JP" altLang="en-US" sz="1600" dirty="0">
                <a:solidFill>
                  <a:schemeClr val="tx1"/>
                </a:solidFill>
                <a:latin typeface="メイリオ" pitchFamily="50" charset="-128"/>
                <a:ea typeface="メイリオ" pitchFamily="50" charset="-128"/>
                <a:cs typeface="メイリオ" panose="020B0604030504040204" pitchFamily="50" charset="-128"/>
              </a:rPr>
              <a:t>　人材開発支援助成金は、労働者</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の職業生活設計の全期間を通じて段階的かつ体系的な職業能力開発を効果的</a:t>
            </a:r>
            <a:r>
              <a:rPr lang="ja-JP" altLang="en-US" sz="1600" dirty="0">
                <a:solidFill>
                  <a:schemeClr val="tx1"/>
                </a:solidFill>
                <a:latin typeface="メイリオ" pitchFamily="50" charset="-128"/>
                <a:ea typeface="メイリオ" pitchFamily="50" charset="-128"/>
                <a:cs typeface="メイリオ" panose="020B0604030504040204" pitchFamily="50" charset="-128"/>
              </a:rPr>
              <a:t>に促進するため</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、事業主等が雇用</a:t>
            </a:r>
            <a:r>
              <a:rPr lang="ja-JP" altLang="en-US" sz="1600" dirty="0">
                <a:solidFill>
                  <a:schemeClr val="tx1"/>
                </a:solidFill>
                <a:latin typeface="メイリオ" pitchFamily="50" charset="-128"/>
                <a:ea typeface="メイリオ" pitchFamily="50" charset="-128"/>
                <a:cs typeface="メイリオ" panose="020B0604030504040204" pitchFamily="50" charset="-128"/>
              </a:rPr>
              <a:t>する労働者に対して職務に関連した専門的な知識及び技能の習得をさせるための職業訓練などを計画に沿って実施した</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場合に</a:t>
            </a:r>
            <a:r>
              <a:rPr lang="ja-JP" altLang="en-US" sz="1600" dirty="0">
                <a:solidFill>
                  <a:schemeClr val="tx1"/>
                </a:solidFill>
                <a:latin typeface="メイリオ" pitchFamily="50" charset="-128"/>
                <a:ea typeface="メイリオ" pitchFamily="50" charset="-128"/>
                <a:cs typeface="メイリオ" panose="020B0604030504040204" pitchFamily="50" charset="-128"/>
              </a:rPr>
              <a:t>、訓練経費や訓練期間中の賃金の一部等を助成する</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制度です。</a:t>
            </a:r>
            <a:endParaRPr lang="en-US" altLang="ja-JP" sz="1600" dirty="0" smtClean="0">
              <a:solidFill>
                <a:schemeClr val="tx1"/>
              </a:solidFill>
              <a:latin typeface="メイリオ" pitchFamily="50" charset="-128"/>
              <a:ea typeface="メイリオ" pitchFamily="50" charset="-128"/>
              <a:cs typeface="メイリオ" panose="020B0604030504040204" pitchFamily="50" charset="-128"/>
            </a:endParaRPr>
          </a:p>
          <a:p>
            <a:pPr>
              <a:lnSpc>
                <a:spcPts val="2200"/>
              </a:lnSpc>
            </a:pPr>
            <a:r>
              <a:rPr lang="ja-JP" altLang="en-US" sz="1600" dirty="0">
                <a:solidFill>
                  <a:schemeClr val="tx1"/>
                </a:solidFill>
                <a:latin typeface="メイリオ" pitchFamily="50" charset="-128"/>
                <a:ea typeface="メイリオ" pitchFamily="50" charset="-128"/>
                <a:cs typeface="メイリオ" panose="020B0604030504040204" pitchFamily="50" charset="-128"/>
              </a:rPr>
              <a:t>　</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当冊子</a:t>
            </a:r>
            <a:r>
              <a:rPr lang="ja-JP" altLang="en-US" sz="1600" dirty="0">
                <a:solidFill>
                  <a:schemeClr val="tx1"/>
                </a:solidFill>
                <a:latin typeface="メイリオ" pitchFamily="50" charset="-128"/>
                <a:ea typeface="メイリオ" pitchFamily="50" charset="-128"/>
                <a:cs typeface="メイリオ" panose="020B0604030504040204" pitchFamily="50" charset="-128"/>
              </a:rPr>
              <a:t>で</a:t>
            </a:r>
            <a:r>
              <a:rPr lang="ja-JP" altLang="en-US" sz="1600" dirty="0" smtClean="0">
                <a:solidFill>
                  <a:schemeClr val="tx1"/>
                </a:solidFill>
                <a:latin typeface="メイリオ" pitchFamily="50" charset="-128"/>
                <a:ea typeface="メイリオ" pitchFamily="50" charset="-128"/>
                <a:cs typeface="メイリオ" panose="020B0604030504040204" pitchFamily="50" charset="-128"/>
              </a:rPr>
              <a:t>は●印のコースについて取り扱っております。</a:t>
            </a:r>
            <a:endParaRPr lang="en-US" altLang="ja-JP" sz="700" dirty="0" smtClean="0">
              <a:solidFill>
                <a:schemeClr val="tx1"/>
              </a:solidFill>
              <a:latin typeface="メイリオ" pitchFamily="50" charset="-128"/>
              <a:ea typeface="メイリオ" pitchFamily="50" charset="-128"/>
              <a:cs typeface="メイリオ" panose="020B0604030504040204" pitchFamily="50" charset="-128"/>
            </a:endParaRPr>
          </a:p>
        </p:txBody>
      </p:sp>
      <p:grpSp>
        <p:nvGrpSpPr>
          <p:cNvPr id="29" name="グループ化 28"/>
          <p:cNvGrpSpPr/>
          <p:nvPr/>
        </p:nvGrpSpPr>
        <p:grpSpPr>
          <a:xfrm>
            <a:off x="-1022723" y="9312624"/>
            <a:ext cx="10081120" cy="1182487"/>
            <a:chOff x="-9004" y="5496724"/>
            <a:chExt cx="6858000" cy="1182487"/>
          </a:xfrm>
          <a:solidFill>
            <a:srgbClr val="FFA289"/>
          </a:solidFill>
        </p:grpSpPr>
        <p:grpSp>
          <p:nvGrpSpPr>
            <p:cNvPr id="30" name="グループ化 29"/>
            <p:cNvGrpSpPr/>
            <p:nvPr/>
          </p:nvGrpSpPr>
          <p:grpSpPr>
            <a:xfrm>
              <a:off x="-9004" y="5496724"/>
              <a:ext cx="6858000" cy="1182487"/>
              <a:chOff x="-23609" y="248156"/>
              <a:chExt cx="6858000" cy="1182487"/>
            </a:xfrm>
            <a:grpFill/>
          </p:grpSpPr>
          <p:sp>
            <p:nvSpPr>
              <p:cNvPr id="32" name="正方形/長方形 31"/>
              <p:cNvSpPr/>
              <p:nvPr/>
            </p:nvSpPr>
            <p:spPr>
              <a:xfrm>
                <a:off x="-23609" y="248156"/>
                <a:ext cx="6858000" cy="1182487"/>
              </a:xfrm>
              <a:prstGeom prst="rect">
                <a:avLst/>
              </a:prstGeom>
              <a:gr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001974" y="400502"/>
                <a:ext cx="1557569" cy="307777"/>
              </a:xfrm>
              <a:prstGeom prst="rect">
                <a:avLst/>
              </a:prstGeom>
              <a:grpFill/>
            </p:spPr>
            <p:txBody>
              <a:bodyPr wrap="square" rtlCol="0">
                <a:spAutoFit/>
              </a:bodyPr>
              <a:lstStyle/>
              <a:p>
                <a:pPr algn="ctr"/>
                <a:r>
                  <a:rPr kumimoji="1" lang="ja-JP" altLang="en-US" sz="1400" b="1" dirty="0" smtClean="0">
                    <a:solidFill>
                      <a:sysClr val="windowText" lastClr="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あしたを拓く人を創る</a:t>
                </a:r>
                <a:endParaRPr kumimoji="1" lang="ja-JP" altLang="en-US" sz="1400" b="1" dirty="0">
                  <a:solidFill>
                    <a:sysClr val="windowText" lastClr="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7" name="テキスト ボックス 36"/>
              <p:cNvSpPr txBox="1"/>
              <p:nvPr/>
            </p:nvSpPr>
            <p:spPr>
              <a:xfrm>
                <a:off x="4013221" y="787738"/>
                <a:ext cx="1413235" cy="261610"/>
              </a:xfrm>
              <a:prstGeom prst="rect">
                <a:avLst/>
              </a:prstGeom>
              <a:grpFill/>
            </p:spPr>
            <p:txBody>
              <a:bodyPr wrap="square" rtlCol="0">
                <a:spAutoFit/>
              </a:bodyPr>
              <a:lstStyle/>
              <a:p>
                <a:pPr algn="ctr"/>
                <a:r>
                  <a:rPr lang="ja-JP" altLang="en-US" sz="1100" dirty="0">
                    <a:solidFill>
                      <a:sysClr val="windowText" lastClr="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厚生</a:t>
                </a:r>
                <a:r>
                  <a:rPr lang="ja-JP" altLang="en-US" sz="1100" dirty="0" smtClean="0">
                    <a:solidFill>
                      <a:sysClr val="windowText" lastClr="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労働省 ・都道府県労働局</a:t>
                </a:r>
                <a:endParaRPr kumimoji="1" lang="ja-JP" altLang="en-US" sz="1100" dirty="0">
                  <a:solidFill>
                    <a:sysClr val="windowText" lastClr="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38" name="Picture 2" descr="https://upload.wikimedia.org/wikipedia/ja/6/60/Qr_cod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543" y="350523"/>
                <a:ext cx="578530" cy="715513"/>
              </a:xfrm>
              <a:prstGeom prst="rect">
                <a:avLst/>
              </a:prstGeom>
              <a:solidFill>
                <a:schemeClr val="accent1">
                  <a:lumMod val="40000"/>
                  <a:lumOff val="60000"/>
                </a:schemeClr>
              </a:solidFill>
              <a:extLst/>
            </p:spPr>
          </p:pic>
          <p:sp>
            <p:nvSpPr>
              <p:cNvPr id="39" name="正方形/長方形 38"/>
              <p:cNvSpPr/>
              <p:nvPr/>
            </p:nvSpPr>
            <p:spPr>
              <a:xfrm>
                <a:off x="1455936" y="809713"/>
                <a:ext cx="1516622" cy="23963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人材開発支援助成金　厚生労働省</a:t>
                </a:r>
                <a:endParaRPr kumimoji="1" lang="ja-JP" altLang="en-US" sz="900" dirty="0">
                  <a:solidFill>
                    <a:schemeClr val="tx1"/>
                  </a:solidFill>
                </a:endParaRPr>
              </a:p>
            </p:txBody>
          </p:sp>
          <p:sp>
            <p:nvSpPr>
              <p:cNvPr id="40" name="角丸四角形 39"/>
              <p:cNvSpPr/>
              <p:nvPr/>
            </p:nvSpPr>
            <p:spPr>
              <a:xfrm>
                <a:off x="3086232" y="826401"/>
                <a:ext cx="427103" cy="222947"/>
              </a:xfrm>
              <a:prstGeom prst="round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検索</a:t>
                </a:r>
                <a:endParaRPr kumimoji="1" lang="ja-JP" altLang="en-US" sz="900" dirty="0">
                  <a:solidFill>
                    <a:schemeClr val="tx1"/>
                  </a:solidFill>
                </a:endParaRPr>
              </a:p>
            </p:txBody>
          </p:sp>
          <p:sp>
            <p:nvSpPr>
              <p:cNvPr id="41" name="テキスト ボックス 40"/>
              <p:cNvSpPr txBox="1"/>
              <p:nvPr/>
            </p:nvSpPr>
            <p:spPr>
              <a:xfrm>
                <a:off x="1356270" y="578881"/>
                <a:ext cx="2668444" cy="230832"/>
              </a:xfrm>
              <a:prstGeom prst="rect">
                <a:avLst/>
              </a:prstGeom>
              <a:grpFill/>
            </p:spPr>
            <p:txBody>
              <a:bodyPr wrap="square" rtlCol="0">
                <a:spAutoFit/>
              </a:bodyPr>
              <a:lstStyle/>
              <a:p>
                <a:r>
                  <a:rPr kumimoji="1" lang="ja-JP" altLang="en-US" sz="900" dirty="0" smtClean="0"/>
                  <a:t>詳しくは、厚生労働省または都道府県</a:t>
                </a:r>
                <a:r>
                  <a:rPr lang="ja-JP" altLang="en-US" sz="900" dirty="0" smtClean="0"/>
                  <a:t>労働局</a:t>
                </a:r>
                <a:r>
                  <a:rPr lang="ja-JP" altLang="en-US" sz="900" dirty="0"/>
                  <a:t>の</a:t>
                </a:r>
                <a:r>
                  <a:rPr kumimoji="1" lang="ja-JP" altLang="en-US" sz="900" dirty="0" smtClean="0"/>
                  <a:t>ホームページをご覧ください。</a:t>
                </a:r>
                <a:endParaRPr kumimoji="1" lang="ja-JP" altLang="en-US" sz="900" dirty="0"/>
              </a:p>
            </p:txBody>
          </p:sp>
        </p:grpSp>
        <p:pic>
          <p:nvPicPr>
            <p:cNvPr id="31" name="Picture 2" descr="厚生労働省シンボルマーク"/>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100000" l="1600" r="98400">
                          <a14:foregroundMark x1="77600" y1="36000" x2="77600" y2="36000"/>
                          <a14:foregroundMark x1="56000" y1="24000" x2="56000" y2="24000"/>
                          <a14:foregroundMark x1="37600" y1="31200" x2="37600" y2="31200"/>
                          <a14:foregroundMark x1="30400" y1="36000" x2="30400" y2="36000"/>
                          <a14:foregroundMark x1="17600" y1="51200" x2="17600" y2="51200"/>
                          <a14:foregroundMark x1="17600" y1="36000" x2="17600" y2="36000"/>
                          <a14:foregroundMark x1="11200" y1="48000" x2="11200" y2="48000"/>
                          <a14:foregroundMark x1="28800" y1="43200" x2="28800" y2="43200"/>
                          <a14:foregroundMark x1="22400" y1="72800" x2="22400" y2="72800"/>
                          <a14:foregroundMark x1="27200" y1="81600" x2="27200" y2="81600"/>
                          <a14:foregroundMark x1="33600" y1="88000" x2="33600" y2="88000"/>
                          <a14:foregroundMark x1="40800" y1="91200" x2="40800" y2="91200"/>
                        </a14:backgroundRemoval>
                      </a14:imgEffect>
                    </a14:imgLayer>
                  </a14:imgProps>
                </a:ext>
                <a:ext uri="{28A0092B-C50C-407E-A947-70E740481C1C}">
                  <a14:useLocalDpi xmlns:a14="http://schemas.microsoft.com/office/drawing/2010/main" val="0"/>
                </a:ext>
              </a:extLst>
            </a:blip>
            <a:srcRect/>
            <a:stretch>
              <a:fillRect/>
            </a:stretch>
          </p:blipFill>
          <p:spPr bwMode="auto">
            <a:xfrm>
              <a:off x="3762192" y="5991446"/>
              <a:ext cx="321906" cy="389992"/>
            </a:xfrm>
            <a:prstGeom prst="rect">
              <a:avLst/>
            </a:prstGeom>
            <a:grpFill/>
            <a:extLst/>
          </p:spPr>
        </p:pic>
      </p:grpSp>
      <p:pic>
        <p:nvPicPr>
          <p:cNvPr id="1027" name="Picture 3" descr="C:\Users\NKAMX\Desktop\qrsm_imag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7060" y="9504991"/>
            <a:ext cx="535512" cy="535512"/>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a:xfrm>
            <a:off x="345372" y="3373787"/>
            <a:ext cx="905810" cy="460584"/>
          </a:xfrm>
          <a:prstGeom prst="roundRect">
            <a:avLst/>
          </a:prstGeom>
          <a:solidFill>
            <a:srgbClr val="FF6600"/>
          </a:solidFill>
          <a:ln w="57150">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wrap="square" lIns="100191" tIns="118336" rIns="100191" bIns="50095" rtlCol="0" anchor="ctr">
            <a:spAutoFit/>
          </a:bodyPr>
          <a:lstStyle/>
          <a:p>
            <a:pPr algn="ctr"/>
            <a:r>
              <a:rPr kumimoji="1" lang="ja-JP" altLang="en-US" sz="1600" b="1" dirty="0" smtClean="0">
                <a:solidFill>
                  <a:schemeClr val="tx1"/>
                </a:solidFill>
                <a:latin typeface="メイリオ" pitchFamily="50" charset="-128"/>
                <a:ea typeface="メイリオ" pitchFamily="50" charset="-128"/>
              </a:rPr>
              <a:t>概要</a:t>
            </a:r>
          </a:p>
        </p:txBody>
      </p:sp>
      <p:graphicFrame>
        <p:nvGraphicFramePr>
          <p:cNvPr id="4" name="表 3"/>
          <p:cNvGraphicFramePr>
            <a:graphicFrameLocks noGrp="1"/>
          </p:cNvGraphicFramePr>
          <p:nvPr>
            <p:extLst>
              <p:ext uri="{D42A27DB-BD31-4B8C-83A1-F6EECF244321}">
                <p14:modId xmlns:p14="http://schemas.microsoft.com/office/powerpoint/2010/main" val="2519843910"/>
              </p:ext>
            </p:extLst>
          </p:nvPr>
        </p:nvGraphicFramePr>
        <p:xfrm>
          <a:off x="390384" y="5814591"/>
          <a:ext cx="6337163" cy="2773680"/>
        </p:xfrm>
        <a:graphic>
          <a:graphicData uri="http://schemas.openxmlformats.org/drawingml/2006/table">
            <a:tbl>
              <a:tblPr firstRow="1" bandRow="1">
                <a:tableStyleId>{8799B23B-EC83-4686-B30A-512413B5E67A}</a:tableStyleId>
              </a:tblPr>
              <a:tblGrid>
                <a:gridCol w="4964192">
                  <a:extLst>
                    <a:ext uri="{9D8B030D-6E8A-4147-A177-3AD203B41FA5}">
                      <a16:colId xmlns:a16="http://schemas.microsoft.com/office/drawing/2014/main" val="20000"/>
                    </a:ext>
                  </a:extLst>
                </a:gridCol>
                <a:gridCol w="1372971">
                  <a:extLst>
                    <a:ext uri="{9D8B030D-6E8A-4147-A177-3AD203B41FA5}">
                      <a16:colId xmlns:a16="http://schemas.microsoft.com/office/drawing/2014/main" val="20001"/>
                    </a:ext>
                  </a:extLst>
                </a:gridCol>
              </a:tblGrid>
              <a:tr h="346878">
                <a:tc>
                  <a:txBody>
                    <a:bodyPr/>
                    <a:lstStyle/>
                    <a:p>
                      <a:r>
                        <a:rPr kumimoji="1" lang="ja-JP" altLang="en-US" b="0" dirty="0" smtClean="0">
                          <a:latin typeface="メイリオ" panose="020B0604030504040204" pitchFamily="50" charset="-128"/>
                          <a:ea typeface="メイリオ" panose="020B0604030504040204" pitchFamily="50" charset="-128"/>
                          <a:cs typeface="メイリオ" panose="020B0604030504040204" pitchFamily="50" charset="-128"/>
                        </a:rPr>
                        <a:t>特定訓練コース</a:t>
                      </a:r>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accent3"/>
                      </a:solidFill>
                      <a:prstDash val="solid"/>
                      <a:round/>
                      <a:headEnd type="none" w="med" len="med"/>
                      <a:tailEnd type="none" w="med" len="med"/>
                    </a:lnB>
                  </a:tcPr>
                </a:tc>
                <a:tc>
                  <a:txBody>
                    <a:bodyPr/>
                    <a:lstStyle/>
                    <a:p>
                      <a:pPr algn="ctr"/>
                      <a:r>
                        <a:rPr kumimoji="1" lang="ja-JP" altLang="en-US"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00"/>
                  </a:ext>
                </a:extLst>
              </a:tr>
              <a:tr h="36709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一般訓練コース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01"/>
                  </a:ext>
                </a:extLst>
              </a:tr>
              <a:tr h="36709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教育訓練休暇付与コース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accent3"/>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10002"/>
                  </a:ext>
                </a:extLst>
              </a:tr>
              <a:tr h="367092">
                <a:tc>
                  <a:txBody>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特別育成訓練コース</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36709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建設労働者認定訓練コース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r h="36709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建設労働者技能実習コース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5"/>
                  </a:ext>
                </a:extLst>
              </a:tr>
              <a:tr h="36709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障害者職業能力開発コース</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25" name="テキスト ボックス 24"/>
          <p:cNvSpPr txBox="1"/>
          <p:nvPr/>
        </p:nvSpPr>
        <p:spPr>
          <a:xfrm>
            <a:off x="5743688" y="10081922"/>
            <a:ext cx="1285929" cy="230832"/>
          </a:xfrm>
          <a:prstGeom prst="rect">
            <a:avLst/>
          </a:prstGeom>
          <a:noFill/>
          <a:ln>
            <a:noFill/>
          </a:ln>
        </p:spPr>
        <p:txBody>
          <a:bodyPr wrap="none" rtlCol="0">
            <a:spAutoFit/>
          </a:bodyPr>
          <a:lstStyle/>
          <a:p>
            <a:pPr fontAlgn="base">
              <a:spcBef>
                <a:spcPct val="0"/>
              </a:spcBef>
              <a:spcAft>
                <a:spcPct val="0"/>
              </a:spcAft>
            </a:pPr>
            <a:r>
              <a:rPr lang="ja-JP" altLang="en-US" sz="900" dirty="0">
                <a:latin typeface="HG丸ｺﾞｼｯｸM-PRO" pitchFamily="50" charset="-128"/>
                <a:ea typeface="HG丸ｺﾞｼｯｸM-PRO" pitchFamily="50" charset="-128"/>
              </a:rPr>
              <a:t>Ｐ</a:t>
            </a:r>
            <a:r>
              <a:rPr kumimoji="1" lang="en-US" altLang="ja-JP" sz="900" dirty="0" smtClean="0">
                <a:latin typeface="HG丸ｺﾞｼｯｸM-PRO" pitchFamily="50" charset="-128"/>
                <a:ea typeface="HG丸ｺﾞｼｯｸM-PRO" pitchFamily="50" charset="-128"/>
              </a:rPr>
              <a:t>L310401</a:t>
            </a:r>
            <a:r>
              <a:rPr lang="ja-JP" altLang="en-US" sz="900" dirty="0" smtClean="0">
                <a:latin typeface="HG丸ｺﾞｼｯｸM-PRO" pitchFamily="50" charset="-128"/>
                <a:ea typeface="HG丸ｺﾞｼｯｸM-PRO" pitchFamily="50" charset="-128"/>
              </a:rPr>
              <a:t>開企</a:t>
            </a:r>
            <a:r>
              <a:rPr lang="en-US" altLang="ja-JP" sz="900" dirty="0" smtClean="0">
                <a:latin typeface="HG丸ｺﾞｼｯｸM-PRO" pitchFamily="50" charset="-128"/>
                <a:ea typeface="HG丸ｺﾞｼｯｸM-PRO" pitchFamily="50" charset="-128"/>
              </a:rPr>
              <a:t>01</a:t>
            </a:r>
            <a:endParaRPr kumimoji="1" lang="ja-JP" altLang="en-US" sz="900"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15921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842147917"/>
              </p:ext>
            </p:extLst>
          </p:nvPr>
        </p:nvGraphicFramePr>
        <p:xfrm>
          <a:off x="234311" y="0"/>
          <a:ext cx="6768752" cy="7574180"/>
        </p:xfrm>
        <a:graphic>
          <a:graphicData uri="http://schemas.openxmlformats.org/drawingml/2006/table">
            <a:tbl>
              <a:tblPr firstRow="1" bandRow="1">
                <a:tableStyleId>{5940675A-B579-460E-94D1-54222C63F5DA}</a:tableStyleId>
              </a:tblPr>
              <a:tblGrid>
                <a:gridCol w="6768752">
                  <a:extLst>
                    <a:ext uri="{9D8B030D-6E8A-4147-A177-3AD203B41FA5}">
                      <a16:colId xmlns:a16="http://schemas.microsoft.com/office/drawing/2014/main" val="20000"/>
                    </a:ext>
                  </a:extLst>
                </a:gridCol>
              </a:tblGrid>
              <a:tr h="6200837">
                <a:tc>
                  <a:txBody>
                    <a:bodyPr/>
                    <a:lstStyle/>
                    <a:p>
                      <a:endParaRPr lang="en-US" altLang="ja-JP" sz="500" b="0" dirty="0" smtClean="0">
                        <a:solidFill>
                          <a:schemeClr val="tx1"/>
                        </a:solidFill>
                        <a:latin typeface="HGPｺﾞｼｯｸM" panose="020B0600000000000000" pitchFamily="50" charset="-128"/>
                        <a:ea typeface="HGPｺﾞｼｯｸM" panose="020B0600000000000000" pitchFamily="50" charset="-128"/>
                      </a:endParaRPr>
                    </a:p>
                    <a:p>
                      <a:r>
                        <a:rPr lang="ja-JP" altLang="en-US" sz="1400" b="1" u="sng"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③ 中小企業等担い手育成訓練</a:t>
                      </a:r>
                      <a:endParaRPr lang="en-US" altLang="ja-JP" sz="1400" b="1" u="sng"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600"/>
                        </a:lnSpc>
                        <a:spcBef>
                          <a:spcPts val="0"/>
                        </a:spcBef>
                        <a:spcAft>
                          <a:spcPts val="0"/>
                        </a:spcAft>
                        <a:buClrTx/>
                        <a:buSzTx/>
                        <a:buFont typeface="Wingdings" pitchFamily="2" charset="2"/>
                        <a:buNone/>
                        <a:tabLst/>
                        <a:defRPr/>
                      </a:pPr>
                      <a:endParaRPr kumimoji="1" lang="en-US" altLang="ja-JP" sz="1400" b="0"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185738" indent="-185738">
                        <a:lnSpc>
                          <a:spcPts val="1800"/>
                        </a:lnSpc>
                      </a:pPr>
                      <a:r>
                        <a:rPr kumimoji="1" lang="ja-JP" altLang="en-US" sz="1400" b="0" kern="120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○正社員経験が</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少ない有期契約労働者等を</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対象に、製造業または建設業等の分野において、専門的な知識及び技能を有する支援団体と事業主とが共同して作成する訓練実施計画に基づき、正規雇用労働者等への転換を目指す</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Off-JT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と適格な指導者の指導の下で行う</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を組み合わせて実施する職業訓練（厚生労働省が指定する業界団体（</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）と共同作成し、管轄労働局長が訓練基準に適合する旨の確認を行った職業訓練）</a:t>
                      </a:r>
                      <a:endPar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endParaRPr>
                    </a:p>
                    <a:p>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0975" indent="-95250">
                        <a:lnSpc>
                          <a:spcPct val="150000"/>
                        </a:lnSpc>
                        <a:spcAft>
                          <a:spcPts val="400"/>
                        </a:spcAft>
                        <a:buFont typeface="Wingdings" pitchFamily="2" charset="2"/>
                        <a:buNone/>
                      </a:pP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主な訓練基準</a:t>
                      </a: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a:t>
                      </a:r>
                      <a:r>
                        <a:rPr lang="ja-JP" altLang="en-US" sz="1100" b="0" u="none" dirty="0" smtClean="0">
                          <a:solidFill>
                            <a:schemeClr val="tx1"/>
                          </a:solidFill>
                          <a:latin typeface="メイリオ" panose="020B0604030504040204" pitchFamily="50" charset="-128"/>
                          <a:ea typeface="メイリオ" panose="020B0604030504040204" pitchFamily="50" charset="-128"/>
                        </a:rPr>
                        <a:t>訓練基準に適合する訓練カリキュラムを作成する必要があります）</a:t>
                      </a:r>
                      <a:endParaRPr lang="en-US" altLang="ja-JP" sz="1100" b="0" u="none" dirty="0" smtClean="0">
                        <a:solidFill>
                          <a:schemeClr val="tx1"/>
                        </a:solidFill>
                        <a:latin typeface="メイリオ" panose="020B0604030504040204" pitchFamily="50" charset="-128"/>
                        <a:ea typeface="メイリオ" panose="020B0604030504040204" pitchFamily="50" charset="-128"/>
                      </a:endParaRP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企業での</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と支援団体で行われる</a:t>
                      </a:r>
                      <a:r>
                        <a:rPr lang="en-US" altLang="ja-JP" sz="1100" b="0" dirty="0" smtClean="0">
                          <a:solidFill>
                            <a:schemeClr val="tx1"/>
                          </a:solidFill>
                          <a:latin typeface="メイリオ" panose="020B0604030504040204" pitchFamily="50" charset="-128"/>
                          <a:ea typeface="メイリオ" panose="020B0604030504040204" pitchFamily="50" charset="-128"/>
                        </a:rPr>
                        <a:t>Off-JT</a:t>
                      </a:r>
                      <a:r>
                        <a:rPr lang="ja-JP" altLang="en-US" sz="1100" b="0" dirty="0" smtClean="0">
                          <a:solidFill>
                            <a:schemeClr val="tx1"/>
                          </a:solidFill>
                          <a:latin typeface="メイリオ" panose="020B0604030504040204" pitchFamily="50" charset="-128"/>
                          <a:ea typeface="メイリオ" panose="020B0604030504040204" pitchFamily="50" charset="-128"/>
                        </a:rPr>
                        <a:t>を効果的に組み合わせて実施する訓練であること </a:t>
                      </a: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実施期間が３年以下であること</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総訓練時間に占める</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の割合が１割以上９割以下であること</a:t>
                      </a: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職業訓練を受ける有期契約労働者等に対して、適正な能力評価を実施すること</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職業訓練の指導及び能力評価に係る担当者及び責任者が選任されていること</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360000" lvl="1" indent="-171450">
                        <a:lnSpc>
                          <a:spcPct val="1000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職業訓練を修了した有期契約労働者等の労働契約の更新等の取扱い及び当該取扱いに係る基準が定められていること</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ts val="700"/>
                        </a:lnSpc>
                        <a:spcAft>
                          <a:spcPts val="400"/>
                        </a:spcAft>
                        <a:buFont typeface="Arial" panose="020B0604020202020204" pitchFamily="34" charset="0"/>
                        <a:buNone/>
                      </a:pPr>
                      <a:endParaRPr lang="en-US" altLang="ja-JP" sz="1000" b="0" u="sng" dirty="0" smtClean="0">
                        <a:solidFill>
                          <a:srgbClr val="0000FF"/>
                        </a:solidFill>
                        <a:latin typeface="メイリオ" panose="020B0604030504040204" pitchFamily="50" charset="-128"/>
                        <a:ea typeface="メイリオ" panose="020B0604030504040204" pitchFamily="50" charset="-128"/>
                      </a:endParaRPr>
                    </a:p>
                    <a:p>
                      <a:pPr marL="188550" lvl="1" indent="0">
                        <a:lnSpc>
                          <a:spcPts val="700"/>
                        </a:lnSpc>
                        <a:spcAft>
                          <a:spcPts val="400"/>
                        </a:spcAft>
                        <a:buFont typeface="Arial" panose="020B0604020202020204" pitchFamily="34" charset="0"/>
                        <a:buNone/>
                      </a:pPr>
                      <a:r>
                        <a:rPr lang="ja-JP" altLang="en-US" sz="1000" b="0" u="none" dirty="0" smtClean="0">
                          <a:solidFill>
                            <a:schemeClr val="tx1"/>
                          </a:solidFill>
                          <a:latin typeface="メイリオ" panose="020B0604030504040204" pitchFamily="50" charset="-128"/>
                          <a:ea typeface="メイリオ" panose="020B0604030504040204" pitchFamily="50" charset="-128"/>
                        </a:rPr>
                        <a:t>（</a:t>
                      </a:r>
                      <a:r>
                        <a:rPr lang="en-US" altLang="ja-JP" sz="1000" b="0" u="none" dirty="0" smtClean="0">
                          <a:solidFill>
                            <a:schemeClr val="tx1"/>
                          </a:solidFill>
                          <a:latin typeface="メイリオ" panose="020B0604030504040204" pitchFamily="50" charset="-128"/>
                          <a:ea typeface="メイリオ" panose="020B0604030504040204" pitchFamily="50" charset="-128"/>
                        </a:rPr>
                        <a:t>※</a:t>
                      </a:r>
                      <a:r>
                        <a:rPr lang="ja-JP" altLang="en-US" sz="1000" b="0" u="none" dirty="0" smtClean="0">
                          <a:solidFill>
                            <a:schemeClr val="tx1"/>
                          </a:solidFill>
                          <a:latin typeface="メイリオ" panose="020B0604030504040204" pitchFamily="50" charset="-128"/>
                          <a:ea typeface="メイリオ" panose="020B0604030504040204" pitchFamily="50" charset="-128"/>
                        </a:rPr>
                        <a:t>）厚生労働省が「中小企業等担い手育成支援事業」を委託する団体</a:t>
                      </a:r>
                      <a:endParaRPr lang="en-US" altLang="ja-JP" sz="1000" b="0" u="none" dirty="0" smtClean="0">
                        <a:solidFill>
                          <a:schemeClr val="tx1"/>
                        </a:solidFill>
                        <a:latin typeface="メイリオ" panose="020B0604030504040204" pitchFamily="50" charset="-128"/>
                        <a:ea typeface="メイリオ" panose="020B0604030504040204" pitchFamily="50" charset="-128"/>
                      </a:endParaRPr>
                    </a:p>
                    <a:p>
                      <a:pPr marL="188550" lvl="1" indent="0">
                        <a:lnSpc>
                          <a:spcPts val="700"/>
                        </a:lnSpc>
                        <a:spcAft>
                          <a:spcPts val="400"/>
                        </a:spcAft>
                        <a:buFont typeface="Arial" panose="020B0604020202020204" pitchFamily="34" charset="0"/>
                        <a:buNone/>
                      </a:pPr>
                      <a:endParaRPr lang="en-US" altLang="ja-JP" sz="300" b="0" u="none" dirty="0" smtClean="0">
                        <a:solidFill>
                          <a:schemeClr val="tx1"/>
                        </a:solidFill>
                        <a:latin typeface="メイリオ" panose="020B0604030504040204" pitchFamily="50" charset="-128"/>
                        <a:ea typeface="メイリオ" panose="020B0604030504040204" pitchFamily="50" charset="-128"/>
                      </a:endParaRPr>
                    </a:p>
                    <a:p>
                      <a:pPr marL="188550" lvl="1" indent="0">
                        <a:lnSpc>
                          <a:spcPts val="700"/>
                        </a:lnSpc>
                        <a:spcAft>
                          <a:spcPts val="400"/>
                        </a:spcAft>
                        <a:buFont typeface="Arial" panose="020B0604020202020204" pitchFamily="34" charset="0"/>
                        <a:buNone/>
                      </a:pPr>
                      <a:r>
                        <a:rPr lang="en-US" altLang="ja-JP" sz="1000" b="0" u="none" dirty="0" smtClean="0">
                          <a:solidFill>
                            <a:schemeClr val="tx1"/>
                          </a:solidFill>
                          <a:latin typeface="メイリオ" panose="020B0604030504040204" pitchFamily="50" charset="-128"/>
                          <a:ea typeface="メイリオ" panose="020B0604030504040204" pitchFamily="50" charset="-128"/>
                        </a:rPr>
                        <a:t>【</a:t>
                      </a:r>
                      <a:r>
                        <a:rPr lang="ja-JP" altLang="en-US" sz="1000" b="0" u="none" dirty="0" smtClean="0">
                          <a:solidFill>
                            <a:schemeClr val="tx1"/>
                          </a:solidFill>
                          <a:latin typeface="メイリオ" panose="020B0604030504040204" pitchFamily="50" charset="-128"/>
                          <a:ea typeface="メイリオ" panose="020B0604030504040204" pitchFamily="50" charset="-128"/>
                        </a:rPr>
                        <a:t>平成</a:t>
                      </a:r>
                      <a:r>
                        <a:rPr lang="en-US" altLang="ja-JP" sz="1000" b="0" u="none" dirty="0" smtClean="0">
                          <a:solidFill>
                            <a:schemeClr val="tx1"/>
                          </a:solidFill>
                          <a:latin typeface="メイリオ" panose="020B0604030504040204" pitchFamily="50" charset="-128"/>
                          <a:ea typeface="メイリオ" panose="020B0604030504040204" pitchFamily="50" charset="-128"/>
                        </a:rPr>
                        <a:t>30</a:t>
                      </a:r>
                      <a:r>
                        <a:rPr lang="ja-JP" altLang="en-US" sz="1000" b="0" u="none" dirty="0" smtClean="0">
                          <a:solidFill>
                            <a:schemeClr val="tx1"/>
                          </a:solidFill>
                          <a:latin typeface="メイリオ" panose="020B0604030504040204" pitchFamily="50" charset="-128"/>
                          <a:ea typeface="メイリオ" panose="020B0604030504040204" pitchFamily="50" charset="-128"/>
                        </a:rPr>
                        <a:t>～</a:t>
                      </a:r>
                      <a:r>
                        <a:rPr lang="en-US" altLang="ja-JP" sz="1000" b="0" u="none" dirty="0" smtClean="0">
                          <a:solidFill>
                            <a:schemeClr val="tx1"/>
                          </a:solidFill>
                          <a:latin typeface="メイリオ" panose="020B0604030504040204" pitchFamily="50" charset="-128"/>
                          <a:ea typeface="メイリオ" panose="020B0604030504040204" pitchFamily="50" charset="-128"/>
                        </a:rPr>
                        <a:t>32</a:t>
                      </a:r>
                      <a:r>
                        <a:rPr lang="ja-JP" altLang="en-US" sz="1000" b="0" u="none" dirty="0" smtClean="0">
                          <a:solidFill>
                            <a:schemeClr val="tx1"/>
                          </a:solidFill>
                          <a:latin typeface="メイリオ" panose="020B0604030504040204" pitchFamily="50" charset="-128"/>
                          <a:ea typeface="メイリオ" panose="020B0604030504040204" pitchFamily="50" charset="-128"/>
                        </a:rPr>
                        <a:t>年度</a:t>
                      </a:r>
                      <a:r>
                        <a:rPr lang="en-US" altLang="ja-JP" sz="1000" b="0" u="none" dirty="0" smtClean="0">
                          <a:solidFill>
                            <a:schemeClr val="tx1"/>
                          </a:solidFill>
                          <a:latin typeface="メイリオ" panose="020B0604030504040204" pitchFamily="50" charset="-128"/>
                          <a:ea typeface="メイリオ" panose="020B0604030504040204" pitchFamily="50" charset="-128"/>
                        </a:rPr>
                        <a:t>】</a:t>
                      </a: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一般財団法人 建設業振興基金（関東甲信越地域・建設）</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一般社団法人 日本溶接協会（関東甲信越地域・製造）</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一般社団法人 日本中小型造船工業会（中国・四国地方・製造）</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altLang="ja-JP" sz="300" b="0" dirty="0" smtClean="0">
                        <a:solidFill>
                          <a:schemeClr val="tx1"/>
                        </a:solidFill>
                        <a:latin typeface="メイリオ" panose="020B0604030504040204" pitchFamily="50" charset="-128"/>
                        <a:ea typeface="メイリオ" panose="020B0604030504040204" pitchFamily="50" charset="-128"/>
                      </a:endParaRPr>
                    </a:p>
                    <a:p>
                      <a:pPr marL="188550" lvl="1" indent="0">
                        <a:lnSpc>
                          <a:spcPts val="700"/>
                        </a:lnSpc>
                        <a:spcAft>
                          <a:spcPts val="400"/>
                        </a:spcAft>
                        <a:buFont typeface="Arial" panose="020B0604020202020204" pitchFamily="34" charset="0"/>
                        <a:buNone/>
                      </a:pPr>
                      <a:r>
                        <a:rPr lang="en-US" altLang="ja-JP" sz="1000" b="0" u="none" dirty="0" smtClean="0">
                          <a:solidFill>
                            <a:schemeClr val="tx1"/>
                          </a:solidFill>
                          <a:latin typeface="メイリオ" panose="020B0604030504040204" pitchFamily="50" charset="-128"/>
                          <a:ea typeface="メイリオ" panose="020B0604030504040204" pitchFamily="50" charset="-128"/>
                        </a:rPr>
                        <a:t>【</a:t>
                      </a:r>
                      <a:r>
                        <a:rPr lang="ja-JP" altLang="en-US" sz="1000" b="0" u="none" dirty="0" smtClean="0">
                          <a:solidFill>
                            <a:schemeClr val="tx1"/>
                          </a:solidFill>
                          <a:latin typeface="メイリオ" panose="020B0604030504040204" pitchFamily="50" charset="-128"/>
                          <a:ea typeface="メイリオ" panose="020B0604030504040204" pitchFamily="50" charset="-128"/>
                        </a:rPr>
                        <a:t>平成</a:t>
                      </a:r>
                      <a:r>
                        <a:rPr lang="en-US" altLang="ja-JP" sz="1000" b="0" u="none" dirty="0" smtClean="0">
                          <a:solidFill>
                            <a:schemeClr val="tx1"/>
                          </a:solidFill>
                          <a:latin typeface="メイリオ" panose="020B0604030504040204" pitchFamily="50" charset="-128"/>
                          <a:ea typeface="メイリオ" panose="020B0604030504040204" pitchFamily="50" charset="-128"/>
                        </a:rPr>
                        <a:t>31</a:t>
                      </a:r>
                      <a:r>
                        <a:rPr lang="ja-JP" altLang="en-US" sz="1000" b="0" u="none" dirty="0" smtClean="0">
                          <a:solidFill>
                            <a:schemeClr val="tx1"/>
                          </a:solidFill>
                          <a:latin typeface="メイリオ" panose="020B0604030504040204" pitchFamily="50" charset="-128"/>
                          <a:ea typeface="メイリオ" panose="020B0604030504040204" pitchFamily="50" charset="-128"/>
                        </a:rPr>
                        <a:t>～</a:t>
                      </a:r>
                      <a:r>
                        <a:rPr lang="en-US" altLang="ja-JP" sz="1000" b="0" u="none" dirty="0" smtClean="0">
                          <a:solidFill>
                            <a:schemeClr val="tx1"/>
                          </a:solidFill>
                          <a:latin typeface="メイリオ" panose="020B0604030504040204" pitchFamily="50" charset="-128"/>
                          <a:ea typeface="メイリオ" panose="020B0604030504040204" pitchFamily="50" charset="-128"/>
                        </a:rPr>
                        <a:t>33</a:t>
                      </a:r>
                      <a:r>
                        <a:rPr lang="ja-JP" altLang="en-US" sz="1000" b="0" u="none" dirty="0" smtClean="0">
                          <a:solidFill>
                            <a:schemeClr val="tx1"/>
                          </a:solidFill>
                          <a:latin typeface="メイリオ" panose="020B0604030504040204" pitchFamily="50" charset="-128"/>
                          <a:ea typeface="メイリオ" panose="020B0604030504040204" pitchFamily="50" charset="-128"/>
                        </a:rPr>
                        <a:t>年度</a:t>
                      </a:r>
                      <a:r>
                        <a:rPr lang="en-US" altLang="ja-JP" sz="1000" b="0" u="none" dirty="0" smtClean="0">
                          <a:solidFill>
                            <a:schemeClr val="tx1"/>
                          </a:solidFill>
                          <a:latin typeface="メイリオ" panose="020B0604030504040204" pitchFamily="50" charset="-128"/>
                          <a:ea typeface="メイリオ" panose="020B0604030504040204" pitchFamily="50" charset="-128"/>
                        </a:rPr>
                        <a:t>】</a:t>
                      </a:r>
                      <a:r>
                        <a:rPr lang="en-US" altLang="ja-JP" sz="1000" b="0" u="none" baseline="0" dirty="0" smtClean="0">
                          <a:solidFill>
                            <a:schemeClr val="tx1"/>
                          </a:solidFill>
                          <a:latin typeface="メイリオ" panose="020B0604030504040204" pitchFamily="50" charset="-128"/>
                          <a:ea typeface="メイリオ" panose="020B0604030504040204" pitchFamily="50" charset="-128"/>
                        </a:rPr>
                        <a:t> </a:t>
                      </a:r>
                      <a:r>
                        <a:rPr lang="ja-JP" altLang="en-US" sz="1000" b="0" u="none" baseline="0" dirty="0" smtClean="0">
                          <a:solidFill>
                            <a:schemeClr val="tx1"/>
                          </a:solidFill>
                          <a:latin typeface="メイリオ" panose="020B0604030504040204" pitchFamily="50" charset="-128"/>
                          <a:ea typeface="メイリオ" panose="020B0604030504040204" pitchFamily="50" charset="-128"/>
                        </a:rPr>
                        <a:t>（</a:t>
                      </a:r>
                      <a:r>
                        <a:rPr lang="ja-JP" altLang="en-US" sz="1000" b="0" u="none" dirty="0" smtClean="0">
                          <a:solidFill>
                            <a:schemeClr val="tx1"/>
                          </a:solidFill>
                          <a:latin typeface="メイリオ" panose="020B0604030504040204" pitchFamily="50" charset="-128"/>
                          <a:ea typeface="メイリオ" panose="020B0604030504040204" pitchFamily="50" charset="-128"/>
                        </a:rPr>
                        <a:t>平成</a:t>
                      </a:r>
                      <a:r>
                        <a:rPr lang="en-US" altLang="ja-JP" sz="1000" b="0" u="none" dirty="0" smtClean="0">
                          <a:solidFill>
                            <a:schemeClr val="tx1"/>
                          </a:solidFill>
                          <a:latin typeface="メイリオ" panose="020B0604030504040204" pitchFamily="50" charset="-128"/>
                          <a:ea typeface="メイリオ" panose="020B0604030504040204" pitchFamily="50" charset="-128"/>
                        </a:rPr>
                        <a:t>31</a:t>
                      </a:r>
                      <a:r>
                        <a:rPr lang="ja-JP" altLang="en-US" sz="1000" b="0" u="none" dirty="0" smtClean="0">
                          <a:solidFill>
                            <a:schemeClr val="tx1"/>
                          </a:solidFill>
                          <a:latin typeface="メイリオ" panose="020B0604030504040204" pitchFamily="50" charset="-128"/>
                          <a:ea typeface="メイリオ" panose="020B0604030504040204" pitchFamily="50" charset="-128"/>
                        </a:rPr>
                        <a:t>～</a:t>
                      </a:r>
                      <a:r>
                        <a:rPr lang="en-US" altLang="ja-JP" sz="1000" b="0" u="none" dirty="0" smtClean="0">
                          <a:solidFill>
                            <a:schemeClr val="tx1"/>
                          </a:solidFill>
                          <a:latin typeface="メイリオ" panose="020B0604030504040204" pitchFamily="50" charset="-128"/>
                          <a:ea typeface="メイリオ" panose="020B0604030504040204" pitchFamily="50" charset="-128"/>
                        </a:rPr>
                        <a:t>33</a:t>
                      </a:r>
                      <a:r>
                        <a:rPr lang="ja-JP" altLang="en-US" sz="1000" b="0" u="none" dirty="0" smtClean="0">
                          <a:solidFill>
                            <a:schemeClr val="tx1"/>
                          </a:solidFill>
                          <a:latin typeface="メイリオ" panose="020B0604030504040204" pitchFamily="50" charset="-128"/>
                          <a:ea typeface="メイリオ" panose="020B0604030504040204" pitchFamily="50" charset="-128"/>
                        </a:rPr>
                        <a:t>年度実施団体は、地域を限定せず全国で事業を実施）</a:t>
                      </a:r>
                      <a:endParaRPr lang="en-US" altLang="ja-JP" sz="1000" b="0" u="none"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一般財団法人 建設業振興基金（建設）　</a:t>
                      </a:r>
                      <a:endPar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一般社団法人 東京都溶接協会（建設）</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一般社団法人 日本溶接協会（製造）</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一般社団法人 日本中小型造船工業会（製造）</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ja-JP" altLang="en-US" sz="1000" dirty="0" smtClean="0">
                          <a:solidFill>
                            <a:schemeClr val="tx1"/>
                          </a:solidFill>
                          <a:latin typeface="メイリオ" panose="020B0604030504040204" pitchFamily="50" charset="-128"/>
                          <a:ea typeface="メイリオ" panose="020B0604030504040204" pitchFamily="50" charset="-128"/>
                        </a:rPr>
                        <a:t>公益財団法人 </a:t>
                      </a:r>
                      <a:r>
                        <a:rPr lang="ja-JP" altLang="en-US" sz="1000" dirty="0" err="1" smtClean="0">
                          <a:solidFill>
                            <a:schemeClr val="tx1"/>
                          </a:solidFill>
                          <a:latin typeface="メイリオ" panose="020B0604030504040204" pitchFamily="50" charset="-128"/>
                          <a:ea typeface="メイリオ" panose="020B0604030504040204" pitchFamily="50" charset="-128"/>
                        </a:rPr>
                        <a:t>え</a:t>
                      </a:r>
                      <a:r>
                        <a:rPr lang="ja-JP" altLang="en-US" sz="1000" dirty="0" smtClean="0">
                          <a:solidFill>
                            <a:schemeClr val="tx1"/>
                          </a:solidFill>
                          <a:latin typeface="メイリオ" panose="020B0604030504040204" pitchFamily="50" charset="-128"/>
                          <a:ea typeface="メイリオ" panose="020B0604030504040204" pitchFamily="50" charset="-128"/>
                        </a:rPr>
                        <a:t>ひめ東予産業創造センター（その他）　</a:t>
                      </a: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altLang="ja-JP" sz="1000" dirty="0" smtClean="0">
                        <a:solidFill>
                          <a:srgbClr val="0000FF"/>
                        </a:solidFill>
                        <a:latin typeface="メイリオ" panose="020B0604030504040204" pitchFamily="50" charset="-128"/>
                        <a:ea typeface="メイリオ" panose="020B0604030504040204" pitchFamily="50" charset="-128"/>
                      </a:endParaRPr>
                    </a:p>
                    <a:p>
                      <a:pPr marL="360000" marR="0" lvl="1" indent="-171450" algn="l" defTabSz="995549"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marR="0" lvl="1" indent="0" algn="l" defTabSz="995549" rtl="0" eaLnBrk="1" fontAlgn="auto" latinLnBrk="0" hangingPunct="1">
                        <a:lnSpc>
                          <a:spcPts val="700"/>
                        </a:lnSpc>
                        <a:spcBef>
                          <a:spcPts val="0"/>
                        </a:spcBef>
                        <a:spcAft>
                          <a:spcPts val="400"/>
                        </a:spcAft>
                        <a:buClrTx/>
                        <a:buSzTx/>
                        <a:buFont typeface="Arial" panose="020B0604020202020204" pitchFamily="34" charset="0"/>
                        <a:buNone/>
                        <a:tabLst/>
                        <a:defRPr/>
                      </a:pPr>
                      <a:endParaRPr lang="en-US" altLang="ja-JP" sz="1100" b="0" u="none" dirty="0" smtClean="0">
                        <a:solidFill>
                          <a:srgbClr val="0000FF"/>
                        </a:solidFill>
                        <a:latin typeface="HGPｺﾞｼｯｸM" panose="020B0600000000000000" pitchFamily="50" charset="-128"/>
                        <a:ea typeface="HGPｺﾞｼｯｸM" panose="020B0600000000000000"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txBody>
                  <a:tcPr marL="49140" marR="49140" marT="75104" marB="1877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 name="スライド番号プレースホルダ 1"/>
          <p:cNvSpPr txBox="1">
            <a:spLocks/>
          </p:cNvSpPr>
          <p:nvPr/>
        </p:nvSpPr>
        <p:spPr>
          <a:xfrm>
            <a:off x="3307318" y="9913839"/>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10</a:t>
            </a:fld>
            <a:endParaRPr lang="ja-JP" altLang="en-US" sz="1600" dirty="0">
              <a:solidFill>
                <a:prstClr val="black"/>
              </a:solidFill>
            </a:endParaRPr>
          </a:p>
        </p:txBody>
      </p:sp>
      <p:sp>
        <p:nvSpPr>
          <p:cNvPr id="4" name="テキスト ボックス 3"/>
          <p:cNvSpPr txBox="1"/>
          <p:nvPr/>
        </p:nvSpPr>
        <p:spPr>
          <a:xfrm>
            <a:off x="144065" y="6066619"/>
            <a:ext cx="6949243" cy="3942238"/>
          </a:xfrm>
          <a:prstGeom prst="rect">
            <a:avLst/>
          </a:prstGeom>
          <a:noFill/>
          <a:ln>
            <a:solidFill>
              <a:schemeClr val="tx1"/>
            </a:solidFill>
            <a:prstDash val="sysDash"/>
          </a:ln>
        </p:spPr>
        <p:txBody>
          <a:bodyPr wrap="square" lIns="99555" tIns="49777" rIns="99555" bIns="49777" rtlCol="0">
            <a:noAutofit/>
          </a:bodyPr>
          <a:lstStyle/>
          <a:p>
            <a:pPr defTabSz="1084053">
              <a:lnSpc>
                <a:spcPts val="1700"/>
              </a:lnSpc>
              <a:defRPr/>
            </a:pPr>
            <a:r>
              <a:rPr lang="ja-JP" altLang="en-US" sz="1200" b="1" dirty="0" smtClean="0">
                <a:solidFill>
                  <a:prstClr val="black"/>
                </a:solidFill>
                <a:latin typeface="メイリオ" pitchFamily="50" charset="-128"/>
                <a:ea typeface="メイリオ" pitchFamily="50" charset="-128"/>
                <a:cs typeface="メイリオ" pitchFamily="50" charset="-128"/>
              </a:rPr>
              <a:t>＜</a:t>
            </a:r>
            <a:r>
              <a:rPr lang="ja-JP" altLang="en-US" sz="1200" b="1" dirty="0">
                <a:solidFill>
                  <a:prstClr val="black"/>
                </a:solidFill>
                <a:latin typeface="メイリオ" pitchFamily="50" charset="-128"/>
                <a:ea typeface="メイリオ" pitchFamily="50" charset="-128"/>
                <a:cs typeface="メイリオ" pitchFamily="50" charset="-128"/>
              </a:rPr>
              <a:t>ジョブ・カードとは</a:t>
            </a:r>
            <a:r>
              <a:rPr lang="ja-JP" altLang="en-US" sz="1200" b="1" dirty="0" smtClean="0">
                <a:solidFill>
                  <a:prstClr val="black"/>
                </a:solidFill>
                <a:latin typeface="メイリオ" pitchFamily="50" charset="-128"/>
                <a:ea typeface="メイリオ" pitchFamily="50" charset="-128"/>
                <a:cs typeface="メイリオ" pitchFamily="50" charset="-128"/>
              </a:rPr>
              <a:t>＞</a:t>
            </a:r>
            <a:endParaRPr lang="en-US" altLang="ja-JP" sz="1200" b="1" dirty="0" smtClean="0">
              <a:solidFill>
                <a:prstClr val="black"/>
              </a:solidFill>
              <a:latin typeface="メイリオ" pitchFamily="50" charset="-128"/>
              <a:ea typeface="メイリオ" pitchFamily="50" charset="-128"/>
              <a:cs typeface="メイリオ" pitchFamily="50" charset="-128"/>
            </a:endParaRPr>
          </a:p>
          <a:p>
            <a:pPr defTabSz="1084053">
              <a:lnSpc>
                <a:spcPts val="1700"/>
              </a:lnSpc>
              <a:defRPr/>
            </a:pPr>
            <a:endParaRPr kumimoji="0" lang="en-US" altLang="ja-JP" sz="1200" b="1" kern="0" dirty="0" smtClean="0">
              <a:solidFill>
                <a:prstClr val="black"/>
              </a:solidFill>
              <a:latin typeface="メイリオ" pitchFamily="50" charset="-128"/>
              <a:ea typeface="メイリオ" pitchFamily="50" charset="-128"/>
              <a:cs typeface="メイリオ" pitchFamily="50" charset="-128"/>
            </a:endParaRPr>
          </a:p>
          <a:p>
            <a:pPr defTabSz="1084053">
              <a:lnSpc>
                <a:spcPts val="1700"/>
              </a:lnSpc>
              <a:defRPr/>
            </a:pP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①「キャリア・プランシート</a:t>
            </a:r>
            <a:r>
              <a:rPr kumimoji="0" lang="ja-JP" altLang="en-US" sz="1000" kern="0" dirty="0">
                <a:solidFill>
                  <a:prstClr val="black"/>
                </a:solidFill>
                <a:latin typeface="メイリオ" pitchFamily="50" charset="-128"/>
                <a:ea typeface="メイリオ" pitchFamily="50" charset="-128"/>
                <a:cs typeface="メイリオ" panose="020B0604030504040204" pitchFamily="50" charset="-128"/>
              </a:rPr>
              <a:t>」②「職務経歴シート」③</a:t>
            </a: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「職業能力</a:t>
            </a:r>
            <a:r>
              <a:rPr kumimoji="0" lang="ja-JP" altLang="en-US" sz="1000" kern="0" dirty="0">
                <a:solidFill>
                  <a:prstClr val="black"/>
                </a:solidFill>
                <a:latin typeface="メイリオ" pitchFamily="50" charset="-128"/>
                <a:ea typeface="メイリオ" pitchFamily="50" charset="-128"/>
                <a:cs typeface="メイリオ" panose="020B0604030504040204" pitchFamily="50" charset="-128"/>
              </a:rPr>
              <a:t>証明</a:t>
            </a:r>
            <a:r>
              <a:rPr kumimoji="0" lang="ja-JP" altLang="en-US" sz="1000" kern="0" dirty="0" smtClean="0">
                <a:solidFill>
                  <a:prstClr val="black"/>
                </a:solidFill>
                <a:latin typeface="メイリオ" pitchFamily="50" charset="-128"/>
                <a:ea typeface="メイリオ" pitchFamily="50" charset="-128"/>
                <a:cs typeface="メイリオ" panose="020B0604030504040204" pitchFamily="50" charset="-128"/>
              </a:rPr>
              <a:t>シート」という３種類のシートに大きく分けられます。③の訓練成果・実務成果シート</a:t>
            </a:r>
            <a:r>
              <a:rPr kumimoji="0" lang="ja-JP" altLang="en-US" sz="1000" kern="0" dirty="0" smtClean="0">
                <a:solidFill>
                  <a:prstClr val="black"/>
                </a:solidFill>
                <a:latin typeface="メイリオ" pitchFamily="50" charset="-128"/>
                <a:ea typeface="メイリオ" pitchFamily="50" charset="-128"/>
              </a:rPr>
              <a:t>は、訓練</a:t>
            </a:r>
            <a:r>
              <a:rPr kumimoji="0" lang="ja-JP" altLang="en-US" sz="1000" kern="0" dirty="0">
                <a:solidFill>
                  <a:prstClr val="black"/>
                </a:solidFill>
                <a:latin typeface="メイリオ" pitchFamily="50" charset="-128"/>
                <a:ea typeface="メイリオ" pitchFamily="50" charset="-128"/>
              </a:rPr>
              <a:t>の成果を評価するシートであり、事業主が</a:t>
            </a:r>
            <a:r>
              <a:rPr kumimoji="0" lang="ja-JP" altLang="en-US" sz="1000" kern="0" dirty="0" smtClean="0">
                <a:solidFill>
                  <a:prstClr val="black"/>
                </a:solidFill>
                <a:latin typeface="メイリオ" pitchFamily="50" charset="-128"/>
                <a:ea typeface="メイリオ" pitchFamily="50" charset="-128"/>
              </a:rPr>
              <a:t>あらかじめ訓練</a:t>
            </a:r>
            <a:r>
              <a:rPr kumimoji="0" lang="ja-JP" altLang="en-US" sz="1000" kern="0" dirty="0">
                <a:solidFill>
                  <a:prstClr val="black"/>
                </a:solidFill>
                <a:latin typeface="メイリオ" pitchFamily="50" charset="-128"/>
                <a:ea typeface="メイリオ" pitchFamily="50" charset="-128"/>
              </a:rPr>
              <a:t>の評価項目を</a:t>
            </a:r>
            <a:r>
              <a:rPr kumimoji="0" lang="ja-JP" altLang="en-US" sz="1000" kern="0" dirty="0" smtClean="0">
                <a:solidFill>
                  <a:prstClr val="black"/>
                </a:solidFill>
                <a:latin typeface="メイリオ" pitchFamily="50" charset="-128"/>
                <a:ea typeface="メイリオ" pitchFamily="50" charset="-128"/>
              </a:rPr>
              <a:t>設定</a:t>
            </a:r>
            <a:r>
              <a:rPr kumimoji="0" lang="en-US" altLang="ja-JP" sz="1000" kern="0" baseline="30000" dirty="0" smtClean="0">
                <a:solidFill>
                  <a:prstClr val="black"/>
                </a:solidFill>
                <a:latin typeface="メイリオ" pitchFamily="50" charset="-128"/>
                <a:ea typeface="メイリオ" pitchFamily="50" charset="-128"/>
              </a:rPr>
              <a:t>※</a:t>
            </a:r>
            <a:r>
              <a:rPr kumimoji="0" lang="ja-JP" altLang="en-US" sz="1000" kern="0" dirty="0" smtClean="0">
                <a:solidFill>
                  <a:prstClr val="black"/>
                </a:solidFill>
                <a:latin typeface="メイリオ" pitchFamily="50" charset="-128"/>
                <a:ea typeface="メイリオ" pitchFamily="50" charset="-128"/>
              </a:rPr>
              <a:t>し</a:t>
            </a:r>
            <a:r>
              <a:rPr kumimoji="0" lang="ja-JP" altLang="en-US" sz="1000" kern="0" dirty="0">
                <a:solidFill>
                  <a:prstClr val="black"/>
                </a:solidFill>
                <a:latin typeface="メイリオ" pitchFamily="50" charset="-128"/>
                <a:ea typeface="メイリオ" pitchFamily="50" charset="-128"/>
              </a:rPr>
              <a:t>、訓練修了後に評価項目に沿って訓練生を評価したうえで、評価シートを訓練生に手交します</a:t>
            </a:r>
            <a:r>
              <a:rPr kumimoji="0" lang="ja-JP" altLang="en-US" sz="1000" kern="0" dirty="0" smtClean="0">
                <a:solidFill>
                  <a:prstClr val="black"/>
                </a:solidFill>
                <a:latin typeface="メイリオ" pitchFamily="50" charset="-128"/>
                <a:ea typeface="メイリオ" pitchFamily="50" charset="-128"/>
              </a:rPr>
              <a:t>。</a:t>
            </a:r>
            <a:endParaRPr kumimoji="0" lang="en-US" altLang="ja-JP" sz="1000" kern="0" dirty="0">
              <a:solidFill>
                <a:prstClr val="black"/>
              </a:solidFill>
              <a:latin typeface="メイリオ" pitchFamily="50" charset="-128"/>
              <a:ea typeface="メイリオ" pitchFamily="50" charset="-128"/>
            </a:endParaRPr>
          </a:p>
          <a:p>
            <a:pPr defTabSz="1084053">
              <a:lnSpc>
                <a:spcPts val="1700"/>
              </a:lnSpc>
              <a:defRPr/>
            </a:pPr>
            <a:r>
              <a:rPr lang="en-US" altLang="ja-JP" sz="1000" dirty="0" smtClean="0">
                <a:solidFill>
                  <a:prstClr val="black"/>
                </a:solidFill>
                <a:latin typeface="メイリオ" pitchFamily="50" charset="-128"/>
                <a:ea typeface="メイリオ" pitchFamily="50" charset="-128"/>
              </a:rPr>
              <a:t>※ </a:t>
            </a:r>
            <a:r>
              <a:rPr lang="ja-JP" altLang="en-US" sz="1000" dirty="0" smtClean="0">
                <a:solidFill>
                  <a:prstClr val="black"/>
                </a:solidFill>
                <a:latin typeface="メイリオ" pitchFamily="50" charset="-128"/>
                <a:ea typeface="メイリオ" pitchFamily="50" charset="-128"/>
              </a:rPr>
              <a:t>汎用性のある職業能力評価基準から半数を超えて引用して設定する必要があります。</a:t>
            </a:r>
            <a:endParaRPr kumimoji="0" lang="en-US" altLang="ja-JP" sz="1000" kern="0" dirty="0" smtClean="0">
              <a:solidFill>
                <a:prstClr val="black"/>
              </a:solidFill>
              <a:latin typeface="メイリオ" pitchFamily="50" charset="-128"/>
              <a:ea typeface="メイリオ" pitchFamily="50" charset="-128"/>
            </a:endParaRPr>
          </a:p>
          <a:p>
            <a:pPr defTabSz="1084053">
              <a:lnSpc>
                <a:spcPts val="1700"/>
              </a:lnSpc>
              <a:defRPr/>
            </a:pPr>
            <a:r>
              <a:rPr kumimoji="0" lang="ja-JP" altLang="en-US" sz="1000" kern="0" dirty="0" smtClean="0">
                <a:solidFill>
                  <a:prstClr val="black"/>
                </a:solidFill>
                <a:latin typeface="メイリオ" pitchFamily="50" charset="-128"/>
                <a:ea typeface="メイリオ" pitchFamily="50" charset="-128"/>
              </a:rPr>
              <a:t>○ ジョブ・カード様式の入手先（厚生労働省</a:t>
            </a:r>
            <a:r>
              <a:rPr kumimoji="0" lang="en-US" altLang="ja-JP" sz="1000" kern="0" dirty="0" smtClean="0">
                <a:solidFill>
                  <a:prstClr val="black"/>
                </a:solidFill>
                <a:latin typeface="メイリオ" pitchFamily="50" charset="-128"/>
                <a:ea typeface="メイリオ" pitchFamily="50" charset="-128"/>
              </a:rPr>
              <a:t>HP</a:t>
            </a:r>
            <a:r>
              <a:rPr kumimoji="0" lang="ja-JP" altLang="en-US" sz="1000" kern="0" dirty="0" smtClean="0">
                <a:solidFill>
                  <a:prstClr val="black"/>
                </a:solidFill>
                <a:latin typeface="メイリオ" pitchFamily="50" charset="-128"/>
                <a:ea typeface="メイリオ"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http://jobcard.mhlw.go.jp/job_card.html#jobSample</a:t>
            </a:r>
            <a:endParaRPr kumimoji="0" lang="en-US" altLang="ja-JP" sz="1000" kern="0" dirty="0" smtClean="0">
              <a:solidFill>
                <a:prstClr val="black"/>
              </a:solidFill>
              <a:latin typeface="メイリオ" pitchFamily="50" charset="-128"/>
              <a:ea typeface="メイリオ" pitchFamily="50" charset="-128"/>
            </a:endParaRPr>
          </a:p>
        </p:txBody>
      </p:sp>
      <p:pic>
        <p:nvPicPr>
          <p:cNvPr id="5" name="図 4"/>
          <p:cNvPicPr/>
          <p:nvPr/>
        </p:nvPicPr>
        <p:blipFill>
          <a:blip r:embed="rId2"/>
          <a:stretch>
            <a:fillRect/>
          </a:stretch>
        </p:blipFill>
        <p:spPr>
          <a:xfrm rot="356462">
            <a:off x="6308833" y="6134212"/>
            <a:ext cx="741094" cy="450213"/>
          </a:xfrm>
          <a:prstGeom prst="rect">
            <a:avLst/>
          </a:prstGeom>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311" y="7743910"/>
            <a:ext cx="1584176" cy="215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5368" y="7743909"/>
            <a:ext cx="1584176" cy="215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47556" y="7743909"/>
            <a:ext cx="1573074" cy="215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28642" y="7730434"/>
            <a:ext cx="1578220" cy="215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199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18"/>
          <p:cNvSpPr/>
          <p:nvPr/>
        </p:nvSpPr>
        <p:spPr>
          <a:xfrm>
            <a:off x="4737416" y="4008486"/>
            <a:ext cx="2244789" cy="829007"/>
          </a:xfrm>
          <a:prstGeom prst="ellipse">
            <a:avLst/>
          </a:prstGeom>
          <a:gradFill>
            <a:gsLst>
              <a:gs pos="0">
                <a:schemeClr val="accent4">
                  <a:lumMod val="40000"/>
                  <a:lumOff val="60000"/>
                </a:schemeClr>
              </a:gs>
              <a:gs pos="73000">
                <a:schemeClr val="accent4">
                  <a:lumMod val="40000"/>
                  <a:lumOff val="60000"/>
                </a:schemeClr>
              </a:gs>
              <a:gs pos="100000">
                <a:schemeClr val="accent1">
                  <a:tint val="60000"/>
                  <a:hueOff val="0"/>
                  <a:satOff val="0"/>
                  <a:lumOff val="0"/>
                  <a:alphaOff val="0"/>
                  <a:tint val="15000"/>
                  <a:satMod val="350000"/>
                </a:schemeClr>
              </a:gs>
            </a:gsLst>
            <a:path path="circle">
              <a:fillToRect l="50000" t="50000" r="50000" b="50000"/>
            </a:path>
          </a:gradFill>
          <a:ln w="19050">
            <a:noFill/>
          </a:ln>
          <a:effectLst>
            <a:glow rad="127000">
              <a:schemeClr val="accent4">
                <a:lumMod val="40000"/>
                <a:lumOff val="60000"/>
                <a:alpha val="61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フリーフォーム 12"/>
          <p:cNvSpPr/>
          <p:nvPr/>
        </p:nvSpPr>
        <p:spPr>
          <a:xfrm>
            <a:off x="26773" y="8240948"/>
            <a:ext cx="7104054" cy="354023"/>
          </a:xfrm>
          <a:custGeom>
            <a:avLst/>
            <a:gdLst>
              <a:gd name="connsiteX0" fmla="*/ 0 w 6912770"/>
              <a:gd name="connsiteY0" fmla="*/ 42955 h 429545"/>
              <a:gd name="connsiteX1" fmla="*/ 42955 w 6912770"/>
              <a:gd name="connsiteY1" fmla="*/ 0 h 429545"/>
              <a:gd name="connsiteX2" fmla="*/ 6869816 w 6912770"/>
              <a:gd name="connsiteY2" fmla="*/ 0 h 429545"/>
              <a:gd name="connsiteX3" fmla="*/ 6912771 w 6912770"/>
              <a:gd name="connsiteY3" fmla="*/ 42955 h 429545"/>
              <a:gd name="connsiteX4" fmla="*/ 6912770 w 6912770"/>
              <a:gd name="connsiteY4" fmla="*/ 386591 h 429545"/>
              <a:gd name="connsiteX5" fmla="*/ 6869815 w 6912770"/>
              <a:gd name="connsiteY5" fmla="*/ 429546 h 429545"/>
              <a:gd name="connsiteX6" fmla="*/ 42955 w 6912770"/>
              <a:gd name="connsiteY6" fmla="*/ 429545 h 429545"/>
              <a:gd name="connsiteX7" fmla="*/ 0 w 6912770"/>
              <a:gd name="connsiteY7" fmla="*/ 386590 h 429545"/>
              <a:gd name="connsiteX8" fmla="*/ 0 w 6912770"/>
              <a:gd name="connsiteY8" fmla="*/ 42955 h 42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429545">
                <a:moveTo>
                  <a:pt x="0" y="42955"/>
                </a:moveTo>
                <a:cubicBezTo>
                  <a:pt x="0" y="19232"/>
                  <a:pt x="19232" y="0"/>
                  <a:pt x="42955" y="0"/>
                </a:cubicBezTo>
                <a:lnTo>
                  <a:pt x="6869816" y="0"/>
                </a:lnTo>
                <a:cubicBezTo>
                  <a:pt x="6893539" y="0"/>
                  <a:pt x="6912771" y="19232"/>
                  <a:pt x="6912771" y="42955"/>
                </a:cubicBezTo>
                <a:cubicBezTo>
                  <a:pt x="6912771" y="157500"/>
                  <a:pt x="6912770" y="272046"/>
                  <a:pt x="6912770" y="386591"/>
                </a:cubicBezTo>
                <a:cubicBezTo>
                  <a:pt x="6912770" y="410314"/>
                  <a:pt x="6893538" y="429546"/>
                  <a:pt x="6869815" y="429546"/>
                </a:cubicBezTo>
                <a:lnTo>
                  <a:pt x="42955" y="429545"/>
                </a:lnTo>
                <a:cubicBezTo>
                  <a:pt x="19232" y="429545"/>
                  <a:pt x="0" y="410313"/>
                  <a:pt x="0" y="386590"/>
                </a:cubicBezTo>
                <a:lnTo>
                  <a:pt x="0" y="42955"/>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21" tIns="65921" rIns="65921" bIns="65921" numCol="1" spcCol="1270" anchor="ctr" anchorCtr="0">
            <a:noAutofit/>
          </a:bodyPr>
          <a:lstStyle/>
          <a:p>
            <a:pPr defTabSz="622300">
              <a:lnSpc>
                <a:spcPct val="90000"/>
              </a:lnSpc>
              <a:spcBef>
                <a:spcPct val="0"/>
              </a:spcBef>
              <a:spcAft>
                <a:spcPct val="35000"/>
              </a:spcAft>
            </a:pP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支給決定</a:t>
            </a:r>
            <a:endPar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リーフォーム 8"/>
          <p:cNvSpPr/>
          <p:nvPr/>
        </p:nvSpPr>
        <p:spPr>
          <a:xfrm>
            <a:off x="81687" y="2290507"/>
            <a:ext cx="3175840" cy="1963017"/>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defTabSz="577850">
              <a:lnSpc>
                <a:spcPts val="1700"/>
              </a:lnSpc>
            </a:pPr>
            <a:r>
              <a:rPr lang="ja-JP" altLang="en-US" sz="1300" b="1" u="sng" dirty="0" smtClean="0">
                <a:solidFill>
                  <a:srgbClr val="FF0000"/>
                </a:solidFill>
                <a:latin typeface="メイリオ" pitchFamily="50" charset="-128"/>
                <a:ea typeface="メイリオ" pitchFamily="50" charset="-128"/>
              </a:rPr>
              <a:t>１　訓練</a:t>
            </a:r>
            <a:r>
              <a:rPr lang="ja-JP" altLang="en-US" sz="1300" b="1" u="sng" dirty="0">
                <a:solidFill>
                  <a:srgbClr val="FF0000"/>
                </a:solidFill>
                <a:latin typeface="メイリオ" pitchFamily="50" charset="-128"/>
                <a:ea typeface="メイリオ" pitchFamily="50" charset="-128"/>
              </a:rPr>
              <a:t>計画届の作成・提出</a:t>
            </a:r>
            <a:endParaRPr lang="en-US" altLang="ja-JP" sz="1300" b="1" u="sng" dirty="0">
              <a:solidFill>
                <a:srgbClr val="FF0000"/>
              </a:solidFill>
              <a:latin typeface="メイリオ" pitchFamily="50" charset="-128"/>
              <a:ea typeface="メイリオ"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計画届を作成し、管轄労働局長の確認を受けます</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開始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日から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起算して</a:t>
            </a:r>
            <a:r>
              <a:rPr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１か月前まで</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に、管轄労働局長に提出してください</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a:solidFill>
                  <a:prstClr val="black"/>
                </a:solidFill>
                <a:latin typeface="メイリオ" pitchFamily="50" charset="-128"/>
                <a:ea typeface="メイリオ" pitchFamily="50" charset="-128"/>
              </a:rPr>
              <a:t>訓練計画届の内容などを変更する場合は、「計画変更届」を提出する必要があります。</a:t>
            </a:r>
            <a:r>
              <a:rPr lang="ja-JP" altLang="en-US" sz="1050" b="1" u="sng" dirty="0">
                <a:solidFill>
                  <a:srgbClr val="FF0000"/>
                </a:solidFill>
                <a:latin typeface="メイリオ" pitchFamily="50" charset="-128"/>
                <a:ea typeface="メイリオ" pitchFamily="50" charset="-128"/>
              </a:rPr>
              <a:t>（詳しくは</a:t>
            </a:r>
            <a:r>
              <a:rPr lang="en-US" altLang="ja-JP" sz="1050" b="1" u="sng" dirty="0" smtClean="0">
                <a:solidFill>
                  <a:srgbClr val="FF0000"/>
                </a:solidFill>
                <a:latin typeface="メイリオ" pitchFamily="50" charset="-128"/>
                <a:ea typeface="メイリオ" pitchFamily="50" charset="-128"/>
              </a:rPr>
              <a:t>P15</a:t>
            </a:r>
            <a:r>
              <a:rPr lang="ja-JP" altLang="en-US" sz="1050" b="1" u="sng" dirty="0" smtClean="0">
                <a:solidFill>
                  <a:srgbClr val="FF0000"/>
                </a:solidFill>
                <a:latin typeface="メイリオ" pitchFamily="50" charset="-128"/>
                <a:ea typeface="メイリオ" pitchFamily="50" charset="-128"/>
              </a:rPr>
              <a:t>を</a:t>
            </a:r>
            <a:r>
              <a:rPr lang="ja-JP" altLang="en-US" sz="1050" b="1" u="sng" dirty="0">
                <a:solidFill>
                  <a:srgbClr val="FF0000"/>
                </a:solidFill>
                <a:latin typeface="メイリオ" pitchFamily="50" charset="-128"/>
                <a:ea typeface="メイリオ" pitchFamily="50" charset="-128"/>
              </a:rPr>
              <a:t>ご覧ください。</a:t>
            </a:r>
            <a:r>
              <a:rPr lang="ja-JP" altLang="en-US" sz="1050" b="1" u="sng" dirty="0" smtClean="0">
                <a:solidFill>
                  <a:srgbClr val="FF0000"/>
                </a:solidFill>
                <a:latin typeface="メイリオ" pitchFamily="50" charset="-128"/>
                <a:ea typeface="メイリオ" pitchFamily="50" charset="-128"/>
              </a:rPr>
              <a:t>）</a:t>
            </a:r>
            <a:endParaRPr lang="en-US" altLang="ja-JP" sz="1050" b="1" u="sng" dirty="0">
              <a:solidFill>
                <a:srgbClr val="FF0000"/>
              </a:solidFill>
              <a:latin typeface="メイリオ" pitchFamily="50" charset="-128"/>
              <a:ea typeface="メイリオ" pitchFamily="50" charset="-128"/>
            </a:endParaRPr>
          </a:p>
        </p:txBody>
      </p:sp>
      <p:sp>
        <p:nvSpPr>
          <p:cNvPr id="10" name="フリーフォーム 9"/>
          <p:cNvSpPr/>
          <p:nvPr/>
        </p:nvSpPr>
        <p:spPr>
          <a:xfrm>
            <a:off x="3910021" y="2280283"/>
            <a:ext cx="3287257" cy="1664932"/>
          </a:xfrm>
          <a:custGeom>
            <a:avLst/>
            <a:gdLst>
              <a:gd name="connsiteX0" fmla="*/ 0 w 4620641"/>
              <a:gd name="connsiteY0" fmla="*/ 167941 h 1679409"/>
              <a:gd name="connsiteX1" fmla="*/ 167941 w 4620641"/>
              <a:gd name="connsiteY1" fmla="*/ 0 h 1679409"/>
              <a:gd name="connsiteX2" fmla="*/ 4452700 w 4620641"/>
              <a:gd name="connsiteY2" fmla="*/ 0 h 1679409"/>
              <a:gd name="connsiteX3" fmla="*/ 4620641 w 4620641"/>
              <a:gd name="connsiteY3" fmla="*/ 167941 h 1679409"/>
              <a:gd name="connsiteX4" fmla="*/ 4620641 w 4620641"/>
              <a:gd name="connsiteY4" fmla="*/ 1511468 h 1679409"/>
              <a:gd name="connsiteX5" fmla="*/ 4452700 w 4620641"/>
              <a:gd name="connsiteY5" fmla="*/ 1679409 h 1679409"/>
              <a:gd name="connsiteX6" fmla="*/ 167941 w 4620641"/>
              <a:gd name="connsiteY6" fmla="*/ 1679409 h 1679409"/>
              <a:gd name="connsiteX7" fmla="*/ 0 w 4620641"/>
              <a:gd name="connsiteY7" fmla="*/ 1511468 h 1679409"/>
              <a:gd name="connsiteX8" fmla="*/ 0 w 4620641"/>
              <a:gd name="connsiteY8" fmla="*/ 167941 h 1679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0641" h="1679409">
                <a:moveTo>
                  <a:pt x="0" y="167941"/>
                </a:moveTo>
                <a:cubicBezTo>
                  <a:pt x="0" y="75190"/>
                  <a:pt x="75190" y="0"/>
                  <a:pt x="167941" y="0"/>
                </a:cubicBezTo>
                <a:lnTo>
                  <a:pt x="4452700" y="0"/>
                </a:lnTo>
                <a:cubicBezTo>
                  <a:pt x="4545451" y="0"/>
                  <a:pt x="4620641" y="75190"/>
                  <a:pt x="4620641" y="167941"/>
                </a:cubicBezTo>
                <a:lnTo>
                  <a:pt x="4620641" y="1511468"/>
                </a:lnTo>
                <a:cubicBezTo>
                  <a:pt x="4620641" y="1604219"/>
                  <a:pt x="4545451" y="1679409"/>
                  <a:pt x="4452700" y="1679409"/>
                </a:cubicBezTo>
                <a:lnTo>
                  <a:pt x="167941" y="1679409"/>
                </a:lnTo>
                <a:cubicBezTo>
                  <a:pt x="75190" y="1679409"/>
                  <a:pt x="0" y="1604219"/>
                  <a:pt x="0" y="1511468"/>
                </a:cubicBezTo>
                <a:lnTo>
                  <a:pt x="0" y="167941"/>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2528" tIns="102528" rIns="102528" bIns="102528" numCol="1" spcCol="1270" anchor="ctr" anchorCtr="0">
            <a:noAutofit/>
          </a:bodyPr>
          <a:lstStyle/>
          <a:p>
            <a:pPr>
              <a:lnSpc>
                <a:spcPts val="1700"/>
              </a:lnSpc>
            </a:pPr>
            <a:r>
              <a:rPr lang="ja-JP" altLang="en-US" sz="1300" b="1" u="sng" dirty="0">
                <a:solidFill>
                  <a:srgbClr val="FF0000"/>
                </a:solidFill>
                <a:latin typeface="メイリオ" pitchFamily="50" charset="-128"/>
                <a:ea typeface="メイリオ" pitchFamily="50" charset="-128"/>
              </a:rPr>
              <a:t>２</a:t>
            </a:r>
            <a:r>
              <a:rPr lang="ja-JP" altLang="ja-JP" sz="1300" b="1" u="sng" dirty="0">
                <a:solidFill>
                  <a:srgbClr val="FF0000"/>
                </a:solidFill>
                <a:latin typeface="メイリオ" pitchFamily="50" charset="-128"/>
                <a:ea typeface="メイリオ" pitchFamily="50" charset="-128"/>
              </a:rPr>
              <a:t>　</a:t>
            </a:r>
            <a:r>
              <a:rPr lang="ja-JP" altLang="en-US" sz="1300" b="1" u="sng" dirty="0" smtClean="0">
                <a:solidFill>
                  <a:srgbClr val="FF0000"/>
                </a:solidFill>
                <a:latin typeface="メイリオ" pitchFamily="50" charset="-128"/>
                <a:ea typeface="メイリオ" pitchFamily="50" charset="-128"/>
              </a:rPr>
              <a:t>キャリアコンサルティングの実施（</a:t>
            </a:r>
            <a:r>
              <a:rPr lang="ja-JP" altLang="en-US" sz="1300" b="1" u="sng" dirty="0">
                <a:solidFill>
                  <a:srgbClr val="FF0000"/>
                </a:solidFill>
                <a:latin typeface="メイリオ" pitchFamily="50" charset="-128"/>
                <a:ea typeface="メイリオ" pitchFamily="50" charset="-128"/>
              </a:rPr>
              <a:t>有期実習型訓練</a:t>
            </a:r>
            <a:r>
              <a:rPr lang="ja-JP" altLang="en-US" sz="1300" b="1" u="sng" dirty="0" smtClean="0">
                <a:solidFill>
                  <a:srgbClr val="FF0000"/>
                </a:solidFill>
                <a:latin typeface="メイリオ" pitchFamily="50" charset="-128"/>
                <a:ea typeface="メイリオ" pitchFamily="50" charset="-128"/>
              </a:rPr>
              <a:t>）</a:t>
            </a:r>
            <a:endParaRPr lang="en-US" altLang="ja-JP" sz="1300" b="1" u="sng" dirty="0" smtClean="0">
              <a:solidFill>
                <a:srgbClr val="FF0000"/>
              </a:solidFill>
              <a:latin typeface="メイリオ" pitchFamily="50" charset="-128"/>
              <a:ea typeface="メイリオ" pitchFamily="50" charset="-128"/>
            </a:endParaRPr>
          </a:p>
          <a:p>
            <a:pPr marL="171450" indent="-171450">
              <a:lnSpc>
                <a:spcPts val="1700"/>
              </a:lnSpc>
              <a:buFont typeface="Arial" panose="020B0604020202020204" pitchFamily="34" charset="0"/>
              <a:buChar char="•"/>
            </a:pPr>
            <a:r>
              <a:rPr lang="ja-JP" altLang="en-US" sz="1050" dirty="0" smtClean="0">
                <a:solidFill>
                  <a:srgbClr val="FF0000"/>
                </a:solidFill>
                <a:latin typeface="メイリオ" pitchFamily="50" charset="-128"/>
                <a:ea typeface="メイリオ" pitchFamily="50" charset="-128"/>
              </a:rPr>
              <a:t>訓練受講者</a:t>
            </a:r>
            <a:r>
              <a:rPr lang="ja-JP" altLang="en-US" sz="1050" dirty="0" smtClean="0">
                <a:solidFill>
                  <a:prstClr val="black"/>
                </a:solidFill>
                <a:latin typeface="メイリオ" pitchFamily="50" charset="-128"/>
                <a:ea typeface="メイリオ" pitchFamily="50" charset="-128"/>
              </a:rPr>
              <a:t>は「ジョブ・カード」を作成し、事業主が作成した訓練カリキュラム、訓練計画予定表に基づき、ジョブ・カード作成アドバイザー等（</a:t>
            </a:r>
            <a:r>
              <a:rPr lang="en-US" altLang="ja-JP" sz="1050" dirty="0" smtClean="0">
                <a:solidFill>
                  <a:prstClr val="black"/>
                </a:solidFill>
                <a:latin typeface="メイリオ" pitchFamily="50" charset="-128"/>
                <a:ea typeface="メイリオ" pitchFamily="50" charset="-128"/>
              </a:rPr>
              <a:t>※</a:t>
            </a:r>
            <a:r>
              <a:rPr lang="ja-JP" altLang="en-US" sz="1050" dirty="0" smtClean="0">
                <a:solidFill>
                  <a:prstClr val="black"/>
                </a:solidFill>
                <a:latin typeface="メイリオ" pitchFamily="50" charset="-128"/>
                <a:ea typeface="メイリオ" pitchFamily="50" charset="-128"/>
              </a:rPr>
              <a:t>）による面接を受け、訓練の必要性の有無について確認を受けます。</a:t>
            </a:r>
            <a:endParaRPr lang="en-US" altLang="ja-JP" sz="1050" dirty="0" smtClean="0">
              <a:solidFill>
                <a:prstClr val="black"/>
              </a:solidFill>
              <a:latin typeface="メイリオ" pitchFamily="50" charset="-128"/>
              <a:ea typeface="メイリオ" pitchFamily="50" charset="-128"/>
            </a:endParaRPr>
          </a:p>
        </p:txBody>
      </p:sp>
      <p:sp>
        <p:nvSpPr>
          <p:cNvPr id="11" name="フリーフォーム 10"/>
          <p:cNvSpPr/>
          <p:nvPr/>
        </p:nvSpPr>
        <p:spPr>
          <a:xfrm>
            <a:off x="54804" y="5225088"/>
            <a:ext cx="7104056" cy="1653229"/>
          </a:xfrm>
          <a:custGeom>
            <a:avLst/>
            <a:gdLst>
              <a:gd name="connsiteX0" fmla="*/ 0 w 6881184"/>
              <a:gd name="connsiteY0" fmla="*/ 213042 h 2130417"/>
              <a:gd name="connsiteX1" fmla="*/ 213042 w 6881184"/>
              <a:gd name="connsiteY1" fmla="*/ 0 h 2130417"/>
              <a:gd name="connsiteX2" fmla="*/ 6668142 w 6881184"/>
              <a:gd name="connsiteY2" fmla="*/ 0 h 2130417"/>
              <a:gd name="connsiteX3" fmla="*/ 6881184 w 6881184"/>
              <a:gd name="connsiteY3" fmla="*/ 213042 h 2130417"/>
              <a:gd name="connsiteX4" fmla="*/ 6881184 w 6881184"/>
              <a:gd name="connsiteY4" fmla="*/ 1917375 h 2130417"/>
              <a:gd name="connsiteX5" fmla="*/ 6668142 w 6881184"/>
              <a:gd name="connsiteY5" fmla="*/ 2130417 h 2130417"/>
              <a:gd name="connsiteX6" fmla="*/ 213042 w 6881184"/>
              <a:gd name="connsiteY6" fmla="*/ 2130417 h 2130417"/>
              <a:gd name="connsiteX7" fmla="*/ 0 w 6881184"/>
              <a:gd name="connsiteY7" fmla="*/ 1917375 h 2130417"/>
              <a:gd name="connsiteX8" fmla="*/ 0 w 6881184"/>
              <a:gd name="connsiteY8" fmla="*/ 213042 h 213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81184" h="2130417">
                <a:moveTo>
                  <a:pt x="0" y="213042"/>
                </a:moveTo>
                <a:cubicBezTo>
                  <a:pt x="0" y="95382"/>
                  <a:pt x="95382" y="0"/>
                  <a:pt x="213042" y="0"/>
                </a:cubicBezTo>
                <a:lnTo>
                  <a:pt x="6668142" y="0"/>
                </a:lnTo>
                <a:cubicBezTo>
                  <a:pt x="6785802" y="0"/>
                  <a:pt x="6881184" y="95382"/>
                  <a:pt x="6881184" y="213042"/>
                </a:cubicBezTo>
                <a:lnTo>
                  <a:pt x="6881184" y="1917375"/>
                </a:lnTo>
                <a:cubicBezTo>
                  <a:pt x="6881184" y="2035035"/>
                  <a:pt x="6785802" y="2130417"/>
                  <a:pt x="6668142" y="2130417"/>
                </a:cubicBezTo>
                <a:lnTo>
                  <a:pt x="213042" y="2130417"/>
                </a:lnTo>
                <a:cubicBezTo>
                  <a:pt x="95382" y="2130417"/>
                  <a:pt x="0" y="2035035"/>
                  <a:pt x="0" y="1917375"/>
                </a:cubicBezTo>
                <a:lnTo>
                  <a:pt x="0" y="21304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5738" tIns="115738" rIns="115738" bIns="115738" numCol="1" spcCol="1270" anchor="ctr" anchorCtr="0">
            <a:noAutofit/>
          </a:bodyPr>
          <a:lstStyle/>
          <a:p>
            <a:pPr>
              <a:lnSpc>
                <a:spcPts val="1900"/>
              </a:lnSpc>
            </a:pPr>
            <a:r>
              <a:rPr lang="ja-JP" altLang="en-US" sz="1300" b="1" u="sng" dirty="0">
                <a:solidFill>
                  <a:srgbClr val="FF0000"/>
                </a:solidFill>
                <a:latin typeface="メイリオ" pitchFamily="50" charset="-128"/>
                <a:ea typeface="メイリオ" pitchFamily="50" charset="-128"/>
              </a:rPr>
              <a:t>３　訓練の実施</a:t>
            </a:r>
            <a:endParaRPr lang="en-US" altLang="ja-JP" sz="1300" b="1" u="sng" dirty="0">
              <a:solidFill>
                <a:srgbClr val="FF0000"/>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計画届に基づき訓練を実施してください。</a:t>
            </a:r>
            <a:endParaRPr lang="en-US" altLang="ja-JP" sz="1050" dirty="0">
              <a:solidFill>
                <a:prstClr val="black"/>
              </a:solidFill>
              <a:latin typeface="メイリオ" pitchFamily="50" charset="-128"/>
              <a:ea typeface="メイリオ" pitchFamily="50" charset="-128"/>
            </a:endParaRPr>
          </a:p>
          <a:p>
            <a:pPr>
              <a:lnSpc>
                <a:spcPts val="1900"/>
              </a:lnSpc>
            </a:pPr>
            <a:r>
              <a:rPr lang="en-US" altLang="ja-JP" sz="1050" dirty="0" smtClean="0">
                <a:solidFill>
                  <a:srgbClr val="0000FF"/>
                </a:solidFill>
                <a:latin typeface="メイリオ" pitchFamily="50" charset="-128"/>
                <a:ea typeface="メイリオ" pitchFamily="50" charset="-128"/>
              </a:rPr>
              <a:t>【</a:t>
            </a:r>
            <a:r>
              <a:rPr lang="ja-JP" altLang="en-US" sz="1050" dirty="0">
                <a:solidFill>
                  <a:srgbClr val="0000FF"/>
                </a:solidFill>
                <a:latin typeface="メイリオ" pitchFamily="50" charset="-128"/>
                <a:ea typeface="メイリオ" pitchFamily="50" charset="-128"/>
              </a:rPr>
              <a:t>注意</a:t>
            </a:r>
            <a:r>
              <a:rPr lang="en-US" altLang="ja-JP" sz="1050" dirty="0">
                <a:solidFill>
                  <a:srgbClr val="0000FF"/>
                </a:solidFill>
                <a:latin typeface="メイリオ" pitchFamily="50" charset="-128"/>
                <a:ea typeface="メイリオ" pitchFamily="50" charset="-128"/>
              </a:rPr>
              <a:t>】</a:t>
            </a: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計画届の提出日から６か月以内に訓練を開始することが必要です。</a:t>
            </a:r>
            <a:endParaRPr lang="en-US" altLang="ja-JP" sz="1050" dirty="0">
              <a:solidFill>
                <a:prstClr val="black"/>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有期実習型訓練の場合は、訓練</a:t>
            </a:r>
            <a:r>
              <a:rPr lang="ja-JP" altLang="en-US" sz="1050" dirty="0">
                <a:solidFill>
                  <a:prstClr val="black"/>
                </a:solidFill>
                <a:latin typeface="メイリオ" pitchFamily="50" charset="-128"/>
                <a:ea typeface="メイリオ" pitchFamily="50" charset="-128"/>
              </a:rPr>
              <a:t>開始日の翌日から起算して</a:t>
            </a:r>
            <a:r>
              <a:rPr lang="ja-JP" altLang="en-US" sz="1050" b="1" dirty="0">
                <a:solidFill>
                  <a:srgbClr val="FF0000"/>
                </a:solidFill>
                <a:latin typeface="メイリオ" pitchFamily="50" charset="-128"/>
                <a:ea typeface="メイリオ" pitchFamily="50" charset="-128"/>
              </a:rPr>
              <a:t>１か月以内</a:t>
            </a:r>
            <a:r>
              <a:rPr lang="ja-JP" altLang="en-US" sz="1050" dirty="0">
                <a:solidFill>
                  <a:prstClr val="black"/>
                </a:solidFill>
                <a:latin typeface="メイリオ" pitchFamily="50" charset="-128"/>
                <a:ea typeface="メイリオ" pitchFamily="50" charset="-128"/>
              </a:rPr>
              <a:t>に、「訓練開始届」を管轄労働局長に提出する必要が</a:t>
            </a:r>
            <a:r>
              <a:rPr lang="ja-JP" altLang="en-US" sz="1050" dirty="0" smtClean="0">
                <a:solidFill>
                  <a:prstClr val="black"/>
                </a:solidFill>
                <a:latin typeface="メイリオ" pitchFamily="50" charset="-128"/>
                <a:ea typeface="メイリオ" pitchFamily="50" charset="-128"/>
              </a:rPr>
              <a:t>あります。</a:t>
            </a:r>
            <a:endParaRPr lang="en-US" altLang="ja-JP" sz="1050" dirty="0">
              <a:solidFill>
                <a:prstClr val="black"/>
              </a:solidFill>
              <a:latin typeface="メイリオ" pitchFamily="50" charset="-128"/>
              <a:ea typeface="メイリオ" pitchFamily="50" charset="-128"/>
            </a:endParaRPr>
          </a:p>
        </p:txBody>
      </p:sp>
      <p:sp>
        <p:nvSpPr>
          <p:cNvPr id="12" name="フリーフォーム 11"/>
          <p:cNvSpPr/>
          <p:nvPr/>
        </p:nvSpPr>
        <p:spPr>
          <a:xfrm>
            <a:off x="45279" y="7246171"/>
            <a:ext cx="7092971" cy="627739"/>
          </a:xfrm>
          <a:custGeom>
            <a:avLst/>
            <a:gdLst>
              <a:gd name="connsiteX0" fmla="*/ 0 w 6912770"/>
              <a:gd name="connsiteY0" fmla="*/ 93419 h 934187"/>
              <a:gd name="connsiteX1" fmla="*/ 93419 w 6912770"/>
              <a:gd name="connsiteY1" fmla="*/ 0 h 934187"/>
              <a:gd name="connsiteX2" fmla="*/ 6819351 w 6912770"/>
              <a:gd name="connsiteY2" fmla="*/ 0 h 934187"/>
              <a:gd name="connsiteX3" fmla="*/ 6912770 w 6912770"/>
              <a:gd name="connsiteY3" fmla="*/ 93419 h 934187"/>
              <a:gd name="connsiteX4" fmla="*/ 6912770 w 6912770"/>
              <a:gd name="connsiteY4" fmla="*/ 840768 h 934187"/>
              <a:gd name="connsiteX5" fmla="*/ 6819351 w 6912770"/>
              <a:gd name="connsiteY5" fmla="*/ 934187 h 934187"/>
              <a:gd name="connsiteX6" fmla="*/ 93419 w 6912770"/>
              <a:gd name="connsiteY6" fmla="*/ 934187 h 934187"/>
              <a:gd name="connsiteX7" fmla="*/ 0 w 6912770"/>
              <a:gd name="connsiteY7" fmla="*/ 840768 h 934187"/>
              <a:gd name="connsiteX8" fmla="*/ 0 w 6912770"/>
              <a:gd name="connsiteY8" fmla="*/ 93419 h 934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934187">
                <a:moveTo>
                  <a:pt x="0" y="93419"/>
                </a:moveTo>
                <a:cubicBezTo>
                  <a:pt x="0" y="41825"/>
                  <a:pt x="41825" y="0"/>
                  <a:pt x="93419" y="0"/>
                </a:cubicBezTo>
                <a:lnTo>
                  <a:pt x="6819351" y="0"/>
                </a:lnTo>
                <a:cubicBezTo>
                  <a:pt x="6870945" y="0"/>
                  <a:pt x="6912770" y="41825"/>
                  <a:pt x="6912770" y="93419"/>
                </a:cubicBezTo>
                <a:lnTo>
                  <a:pt x="6912770" y="840768"/>
                </a:lnTo>
                <a:cubicBezTo>
                  <a:pt x="6912770" y="892362"/>
                  <a:pt x="6870945" y="934187"/>
                  <a:pt x="6819351" y="934187"/>
                </a:cubicBezTo>
                <a:lnTo>
                  <a:pt x="93419" y="934187"/>
                </a:lnTo>
                <a:cubicBezTo>
                  <a:pt x="41825" y="934187"/>
                  <a:pt x="0" y="892362"/>
                  <a:pt x="0" y="840768"/>
                </a:cubicBezTo>
                <a:lnTo>
                  <a:pt x="0" y="93419"/>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0701" tIns="80701" rIns="80701" bIns="80701" numCol="1" spcCol="1270" anchor="ctr" anchorCtr="0">
            <a:noAutofit/>
          </a:bodyPr>
          <a:lstStyle/>
          <a:p>
            <a:pPr>
              <a:lnSpc>
                <a:spcPts val="1700"/>
              </a:lnSpc>
            </a:pPr>
            <a:r>
              <a:rPr lang="ja-JP" altLang="en-US" sz="1400" b="1" u="sng" dirty="0">
                <a:solidFill>
                  <a:srgbClr val="FF0000"/>
                </a:solidFill>
                <a:latin typeface="メイリオ" pitchFamily="50" charset="-128"/>
                <a:ea typeface="メイリオ" pitchFamily="50" charset="-128"/>
              </a:rPr>
              <a:t>４　訓練の終了・支給申請</a:t>
            </a:r>
            <a:endParaRPr lang="en-US" altLang="ja-JP" sz="1400" b="1" u="sng" dirty="0">
              <a:solidFill>
                <a:srgbClr val="FF0000"/>
              </a:solidFill>
              <a:latin typeface="メイリオ" pitchFamily="50" charset="-128"/>
              <a:ea typeface="メイリオ" pitchFamily="50" charset="-128"/>
            </a:endParaRPr>
          </a:p>
          <a:p>
            <a:pPr marL="171450" indent="-171450">
              <a:lnSpc>
                <a:spcPts val="17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職業訓練終了日</a:t>
            </a:r>
            <a:r>
              <a:rPr lang="ja-JP" altLang="en-US" sz="1050" dirty="0">
                <a:solidFill>
                  <a:prstClr val="black"/>
                </a:solidFill>
                <a:latin typeface="メイリオ" pitchFamily="50" charset="-128"/>
                <a:ea typeface="メイリオ" pitchFamily="50" charset="-128"/>
              </a:rPr>
              <a:t>の翌日から</a:t>
            </a:r>
            <a:r>
              <a:rPr lang="ja-JP" altLang="en-US" sz="1050" b="1" dirty="0">
                <a:solidFill>
                  <a:srgbClr val="FF0000"/>
                </a:solidFill>
                <a:latin typeface="メイリオ" pitchFamily="50" charset="-128"/>
                <a:ea typeface="メイリオ" pitchFamily="50" charset="-128"/>
              </a:rPr>
              <a:t>２か月以内</a:t>
            </a:r>
            <a:r>
              <a:rPr lang="ja-JP" altLang="en-US" sz="1050" dirty="0">
                <a:solidFill>
                  <a:prstClr val="black"/>
                </a:solidFill>
                <a:latin typeface="メイリオ" pitchFamily="50" charset="-128"/>
                <a:ea typeface="メイリオ" pitchFamily="50" charset="-128"/>
              </a:rPr>
              <a:t>に支給申請書を管轄労働局へ</a:t>
            </a:r>
            <a:r>
              <a:rPr lang="ja-JP" altLang="en-US" sz="1050" dirty="0" smtClean="0">
                <a:solidFill>
                  <a:prstClr val="black"/>
                </a:solidFill>
                <a:latin typeface="メイリオ" pitchFamily="50" charset="-128"/>
                <a:ea typeface="メイリオ" pitchFamily="50" charset="-128"/>
              </a:rPr>
              <a:t>提出してください</a:t>
            </a:r>
            <a:r>
              <a:rPr lang="ja-JP" altLang="en-US" sz="1200" dirty="0">
                <a:solidFill>
                  <a:prstClr val="black"/>
                </a:solidFill>
                <a:latin typeface="メイリオ" pitchFamily="50" charset="-128"/>
                <a:ea typeface="メイリオ" pitchFamily="50" charset="-128"/>
              </a:rPr>
              <a:t>。</a:t>
            </a:r>
            <a:endParaRPr lang="en-US" altLang="ja-JP" sz="1200" dirty="0">
              <a:solidFill>
                <a:prstClr val="black"/>
              </a:solidFill>
              <a:latin typeface="メイリオ" pitchFamily="50" charset="-128"/>
              <a:ea typeface="メイリオ" pitchFamily="50" charset="-128"/>
            </a:endParaRPr>
          </a:p>
        </p:txBody>
      </p:sp>
      <p:sp>
        <p:nvSpPr>
          <p:cNvPr id="14" name="フリーフォーム 13"/>
          <p:cNvSpPr/>
          <p:nvPr/>
        </p:nvSpPr>
        <p:spPr>
          <a:xfrm>
            <a:off x="4176514" y="4008486"/>
            <a:ext cx="449819" cy="119403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5" name="フリーフォーム 14"/>
          <p:cNvSpPr/>
          <p:nvPr/>
        </p:nvSpPr>
        <p:spPr>
          <a:xfrm rot="16200000">
            <a:off x="3395004" y="2757828"/>
            <a:ext cx="449819" cy="53713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6" name="フリーフォーム 15"/>
          <p:cNvSpPr/>
          <p:nvPr/>
        </p:nvSpPr>
        <p:spPr>
          <a:xfrm>
            <a:off x="3347805" y="6915910"/>
            <a:ext cx="449819" cy="311210"/>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7" name="フリーフォーム 16"/>
          <p:cNvSpPr/>
          <p:nvPr/>
        </p:nvSpPr>
        <p:spPr>
          <a:xfrm>
            <a:off x="3369990" y="7911503"/>
            <a:ext cx="449819" cy="311210"/>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0" name="テキスト ボックス 19"/>
          <p:cNvSpPr txBox="1"/>
          <p:nvPr/>
        </p:nvSpPr>
        <p:spPr>
          <a:xfrm>
            <a:off x="4824586" y="4050130"/>
            <a:ext cx="2136777" cy="787363"/>
          </a:xfrm>
          <a:prstGeom prst="rect">
            <a:avLst/>
          </a:prstGeom>
          <a:noFill/>
        </p:spPr>
        <p:txBody>
          <a:bodyPr wrap="square" rtlCol="0">
            <a:noAutofit/>
          </a:bodyPr>
          <a:lstStyle/>
          <a:p>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全国のジョブカードセンターで、有期実習型訓練の訓練計画届の作成支援や、訓練実施に関する相談・援助を行っています</a:t>
            </a: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フリーフォーム 20"/>
          <p:cNvSpPr/>
          <p:nvPr/>
        </p:nvSpPr>
        <p:spPr>
          <a:xfrm>
            <a:off x="386031" y="1072413"/>
            <a:ext cx="449819" cy="1177168"/>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4" name="正方形/長方形 23"/>
          <p:cNvSpPr/>
          <p:nvPr/>
        </p:nvSpPr>
        <p:spPr>
          <a:xfrm>
            <a:off x="21426" y="8586899"/>
            <a:ext cx="7095165" cy="1296144"/>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nSpc>
                <a:spcPts val="1700"/>
              </a:lnSpc>
            </a:pPr>
            <a:r>
              <a:rPr lang="en-US" altLang="ja-JP" sz="1000" b="1" u="sng" dirty="0" smtClean="0">
                <a:solidFill>
                  <a:srgbClr val="FF0000"/>
                </a:solidFill>
                <a:latin typeface="HGPｺﾞｼｯｸM" panose="020B0600000000000000" pitchFamily="50" charset="-128"/>
                <a:ea typeface="HGPｺﾞｼｯｸM" panose="020B0600000000000000" pitchFamily="50" charset="-128"/>
              </a:rPr>
              <a:t>※</a:t>
            </a:r>
            <a:r>
              <a:rPr lang="ja-JP" altLang="en-US" sz="1000" b="1" u="sng" dirty="0">
                <a:solidFill>
                  <a:srgbClr val="FF0000"/>
                </a:solidFill>
                <a:latin typeface="HGPｺﾞｼｯｸM" panose="020B0600000000000000" pitchFamily="50" charset="-128"/>
                <a:ea typeface="HGPｺﾞｼｯｸM" panose="020B0600000000000000" pitchFamily="50" charset="-128"/>
              </a:rPr>
              <a:t> </a:t>
            </a:r>
            <a:r>
              <a:rPr lang="ja-JP" altLang="en-US" sz="1000" b="1" u="sng" dirty="0" smtClean="0">
                <a:solidFill>
                  <a:srgbClr val="FF0000"/>
                </a:solidFill>
                <a:latin typeface="HGPｺﾞｼｯｸM" panose="020B0600000000000000" pitchFamily="50" charset="-128"/>
                <a:ea typeface="HGPｺﾞｼｯｸM" panose="020B0600000000000000" pitchFamily="50" charset="-128"/>
              </a:rPr>
              <a:t>「ジョブ・カード作成アドバイザー等」とは</a:t>
            </a:r>
            <a:endParaRPr lang="en-US" altLang="ja-JP" sz="1000" b="1" u="sng" dirty="0" smtClean="0">
              <a:solidFill>
                <a:srgbClr val="FF0000"/>
              </a:solidFill>
              <a:latin typeface="HGPｺﾞｼｯｸM" panose="020B0600000000000000" pitchFamily="50" charset="-128"/>
              <a:ea typeface="HGPｺﾞｼｯｸM" panose="020B0600000000000000" pitchFamily="50" charset="-128"/>
            </a:endParaRPr>
          </a:p>
          <a:p>
            <a:pPr>
              <a:lnSpc>
                <a:spcPts val="1000"/>
              </a:lnSpc>
            </a:pPr>
            <a:r>
              <a:rPr lang="ja-JP" altLang="en-US" sz="1000" b="1" dirty="0">
                <a:solidFill>
                  <a:srgbClr val="FF0000"/>
                </a:solidFill>
                <a:latin typeface="HGPｺﾞｼｯｸM" panose="020B0600000000000000" pitchFamily="50" charset="-128"/>
                <a:ea typeface="HGPｺﾞｼｯｸM" panose="020B0600000000000000" pitchFamily="50" charset="-128"/>
              </a:rPr>
              <a:t>　</a:t>
            </a:r>
            <a:r>
              <a:rPr lang="ja-JP" altLang="en-US" sz="1000" b="1" dirty="0" smtClean="0">
                <a:solidFill>
                  <a:srgbClr val="FF0000"/>
                </a:solidFill>
                <a:latin typeface="HGPｺﾞｼｯｸM" panose="020B0600000000000000" pitchFamily="50" charset="-128"/>
                <a:ea typeface="HGPｺﾞｼｯｸM" panose="020B0600000000000000" pitchFamily="50" charset="-128"/>
              </a:rPr>
              <a:t>　　 </a:t>
            </a:r>
            <a:r>
              <a:rPr lang="ja-JP" altLang="en-US" sz="900" dirty="0" smtClean="0">
                <a:solidFill>
                  <a:schemeClr val="tx1"/>
                </a:solidFill>
                <a:latin typeface="HGPｺﾞｼｯｸM" panose="020B0600000000000000" pitchFamily="50" charset="-128"/>
                <a:ea typeface="HGPｺﾞｼｯｸM" panose="020B0600000000000000" pitchFamily="50" charset="-128"/>
              </a:rPr>
              <a:t>ジョブ・カード作成アドバイザー（ジョブ・カード講習の受講等により、ジョブ・カードを活用したキャリアコンサルティング等を行う者として厚生労働省　</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a:lnSpc>
                <a:spcPts val="1000"/>
              </a:lnSpc>
            </a:pPr>
            <a:r>
              <a:rPr lang="ja-JP" altLang="en-US" sz="900" dirty="0">
                <a:solidFill>
                  <a:schemeClr val="tx1"/>
                </a:solidFill>
                <a:latin typeface="HGPｺﾞｼｯｸM" panose="020B0600000000000000" pitchFamily="50" charset="-128"/>
                <a:ea typeface="HGPｺﾞｼｯｸM" panose="020B0600000000000000" pitchFamily="50" charset="-128"/>
              </a:rPr>
              <a:t>　</a:t>
            </a:r>
            <a:r>
              <a:rPr lang="ja-JP" altLang="en-US" sz="900" dirty="0" smtClean="0">
                <a:solidFill>
                  <a:schemeClr val="tx1"/>
                </a:solidFill>
                <a:latin typeface="HGPｺﾞｼｯｸM" panose="020B0600000000000000" pitchFamily="50" charset="-128"/>
                <a:ea typeface="HGPｺﾞｼｯｸM" panose="020B0600000000000000" pitchFamily="50" charset="-128"/>
              </a:rPr>
              <a:t>　　　または登録団体に登録された者をいう。）、職業能力開発促進法第</a:t>
            </a:r>
            <a:r>
              <a:rPr lang="en-US" altLang="ja-JP" sz="900" dirty="0" smtClean="0">
                <a:solidFill>
                  <a:schemeClr val="tx1"/>
                </a:solidFill>
                <a:latin typeface="HGPｺﾞｼｯｸM" panose="020B0600000000000000" pitchFamily="50" charset="-128"/>
                <a:ea typeface="HGPｺﾞｼｯｸM" panose="020B0600000000000000" pitchFamily="50" charset="-128"/>
              </a:rPr>
              <a:t>30</a:t>
            </a:r>
            <a:r>
              <a:rPr lang="ja-JP" altLang="en-US" sz="900" dirty="0" smtClean="0">
                <a:solidFill>
                  <a:schemeClr val="tx1"/>
                </a:solidFill>
                <a:latin typeface="HGPｺﾞｼｯｸM" panose="020B0600000000000000" pitchFamily="50" charset="-128"/>
                <a:ea typeface="HGPｺﾞｼｯｸM" panose="020B0600000000000000" pitchFamily="50" charset="-128"/>
              </a:rPr>
              <a:t>条の３で規定するキャリアコンサルタント及び職業訓練指導員をいう。</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a:lnSpc>
                <a:spcPts val="1700"/>
              </a:lnSpc>
            </a:pPr>
            <a:r>
              <a:rPr lang="en-US" altLang="ja-JP" sz="1000" b="1" u="sng" dirty="0" smtClean="0">
                <a:solidFill>
                  <a:srgbClr val="FF0000"/>
                </a:solidFill>
                <a:latin typeface="HGPｺﾞｼｯｸM" panose="020B0600000000000000" pitchFamily="50" charset="-128"/>
                <a:ea typeface="HGPｺﾞｼｯｸM" panose="020B0600000000000000" pitchFamily="50" charset="-128"/>
              </a:rPr>
              <a:t>※</a:t>
            </a:r>
            <a:r>
              <a:rPr lang="ja-JP" altLang="en-US" sz="1000" b="1" u="sng" dirty="0">
                <a:solidFill>
                  <a:srgbClr val="FF0000"/>
                </a:solidFill>
                <a:latin typeface="HGPｺﾞｼｯｸM" panose="020B0600000000000000" pitchFamily="50" charset="-128"/>
                <a:ea typeface="HGPｺﾞｼｯｸM" panose="020B0600000000000000" pitchFamily="50" charset="-128"/>
              </a:rPr>
              <a:t> </a:t>
            </a:r>
            <a:r>
              <a:rPr lang="ja-JP" altLang="en-US" sz="1000" b="1" u="sng" dirty="0" smtClean="0">
                <a:solidFill>
                  <a:srgbClr val="FF0000"/>
                </a:solidFill>
                <a:latin typeface="HGPｺﾞｼｯｸM" panose="020B0600000000000000" pitchFamily="50" charset="-128"/>
                <a:ea typeface="HGPｺﾞｼｯｸM" panose="020B0600000000000000" pitchFamily="50" charset="-128"/>
              </a:rPr>
              <a:t>有期</a:t>
            </a:r>
            <a:r>
              <a:rPr lang="ja-JP" altLang="en-US" sz="1000" b="1" u="sng" dirty="0">
                <a:solidFill>
                  <a:srgbClr val="FF0000"/>
                </a:solidFill>
                <a:latin typeface="HGPｺﾞｼｯｸM" panose="020B0600000000000000" pitchFamily="50" charset="-128"/>
                <a:ea typeface="HGPｺﾞｼｯｸM" panose="020B0600000000000000" pitchFamily="50" charset="-128"/>
              </a:rPr>
              <a:t>実習型訓練後に正規</a:t>
            </a:r>
            <a:r>
              <a:rPr lang="ja-JP" altLang="en-US" sz="1000" b="1" u="sng" dirty="0" smtClean="0">
                <a:solidFill>
                  <a:srgbClr val="FF0000"/>
                </a:solidFill>
                <a:latin typeface="HGPｺﾞｼｯｸM" panose="020B0600000000000000" pitchFamily="50" charset="-128"/>
                <a:ea typeface="HGPｺﾞｼｯｸM" panose="020B0600000000000000" pitchFamily="50" charset="-128"/>
              </a:rPr>
              <a:t>雇用労働者等</a:t>
            </a:r>
            <a:r>
              <a:rPr lang="ja-JP" altLang="en-US" sz="1000" b="1" u="sng" dirty="0">
                <a:solidFill>
                  <a:srgbClr val="FF0000"/>
                </a:solidFill>
                <a:latin typeface="HGPｺﾞｼｯｸM" panose="020B0600000000000000" pitchFamily="50" charset="-128"/>
                <a:ea typeface="HGPｺﾞｼｯｸM" panose="020B0600000000000000" pitchFamily="50" charset="-128"/>
              </a:rPr>
              <a:t>に転換した場合の</a:t>
            </a:r>
            <a:r>
              <a:rPr lang="en-US" altLang="ja-JP" sz="1000" b="1" u="sng" dirty="0">
                <a:solidFill>
                  <a:srgbClr val="FF0000"/>
                </a:solidFill>
                <a:latin typeface="HGPｺﾞｼｯｸM" panose="020B0600000000000000" pitchFamily="50" charset="-128"/>
                <a:ea typeface="HGPｺﾞｼｯｸM" panose="020B0600000000000000" pitchFamily="50" charset="-128"/>
              </a:rPr>
              <a:t>Off-JT</a:t>
            </a:r>
            <a:r>
              <a:rPr lang="ja-JP" altLang="en-US" sz="1000" b="1" u="sng" dirty="0">
                <a:solidFill>
                  <a:srgbClr val="FF0000"/>
                </a:solidFill>
                <a:latin typeface="HGPｺﾞｼｯｸM" panose="020B0600000000000000" pitchFamily="50" charset="-128"/>
                <a:ea typeface="HGPｺﾞｼｯｸM" panose="020B0600000000000000" pitchFamily="50" charset="-128"/>
              </a:rPr>
              <a:t>の経費助成の支給申請</a:t>
            </a:r>
            <a:endParaRPr lang="en-US" altLang="ja-JP" sz="1000" b="1" u="sng" dirty="0">
              <a:solidFill>
                <a:srgbClr val="FF0000"/>
              </a:solidFill>
              <a:latin typeface="HGPｺﾞｼｯｸM" panose="020B0600000000000000" pitchFamily="50" charset="-128"/>
              <a:ea typeface="HGPｺﾞｼｯｸM" panose="020B0600000000000000" pitchFamily="50" charset="-128"/>
            </a:endParaRPr>
          </a:p>
          <a:p>
            <a:pPr marL="288000" lvl="2" defTabSz="622300">
              <a:lnSpc>
                <a:spcPts val="1000"/>
              </a:lnSpc>
              <a:spcBef>
                <a:spcPct val="0"/>
              </a:spcBef>
            </a:pPr>
            <a:r>
              <a:rPr lang="ja-JP" altLang="en-US" sz="900" dirty="0" smtClean="0">
                <a:solidFill>
                  <a:prstClr val="black"/>
                </a:solidFill>
                <a:latin typeface="HGPｺﾞｼｯｸM" panose="020B0600000000000000" pitchFamily="50" charset="-128"/>
                <a:ea typeface="HGPｺﾞｼｯｸM" panose="020B0600000000000000" pitchFamily="50" charset="-128"/>
              </a:rPr>
              <a:t>有期</a:t>
            </a:r>
            <a:r>
              <a:rPr lang="ja-JP" altLang="en-US" sz="900" dirty="0">
                <a:solidFill>
                  <a:prstClr val="black"/>
                </a:solidFill>
                <a:latin typeface="HGPｺﾞｼｯｸM" panose="020B0600000000000000" pitchFamily="50" charset="-128"/>
                <a:ea typeface="HGPｺﾞｼｯｸM" panose="020B0600000000000000" pitchFamily="50" charset="-128"/>
              </a:rPr>
              <a:t>実習型訓練を修了</a:t>
            </a:r>
            <a:r>
              <a:rPr lang="ja-JP" altLang="en-US" sz="900" dirty="0" smtClean="0">
                <a:solidFill>
                  <a:prstClr val="black"/>
                </a:solidFill>
                <a:latin typeface="HGPｺﾞｼｯｸM" panose="020B0600000000000000" pitchFamily="50" charset="-128"/>
                <a:ea typeface="HGPｺﾞｼｯｸM" panose="020B0600000000000000" pitchFamily="50" charset="-128"/>
              </a:rPr>
              <a:t>した対象労働者がキャリアアップ助成金正社員化コースの支給要件に該当することが確認された場合、経費助成の上限額が引き上げとなります。</a:t>
            </a:r>
            <a:r>
              <a:rPr lang="ja-JP" altLang="en-US" sz="900" dirty="0" smtClean="0">
                <a:solidFill>
                  <a:schemeClr val="tx1"/>
                </a:solidFill>
                <a:latin typeface="HGPｺﾞｼｯｸM" panose="020B0600000000000000" pitchFamily="50" charset="-128"/>
                <a:ea typeface="HGPｺﾞｼｯｸM" panose="020B0600000000000000" pitchFamily="50" charset="-128"/>
              </a:rPr>
              <a:t>上限額引き上げによる追加の支給申請は、正社員化コース</a:t>
            </a:r>
            <a:r>
              <a:rPr lang="ja-JP" altLang="en-US" sz="900" dirty="0">
                <a:solidFill>
                  <a:schemeClr val="tx1"/>
                </a:solidFill>
                <a:latin typeface="HGPｺﾞｼｯｸM" panose="020B0600000000000000" pitchFamily="50" charset="-128"/>
                <a:ea typeface="HGPｺﾞｼｯｸM" panose="020B0600000000000000" pitchFamily="50" charset="-128"/>
              </a:rPr>
              <a:t>の支給申請書（</a:t>
            </a:r>
            <a:r>
              <a:rPr lang="ja-JP" altLang="en-US" sz="900" dirty="0" smtClean="0">
                <a:solidFill>
                  <a:schemeClr val="tx1"/>
                </a:solidFill>
                <a:latin typeface="HGPｺﾞｼｯｸM" panose="020B0600000000000000" pitchFamily="50" charset="-128"/>
                <a:ea typeface="HGPｺﾞｼｯｸM" panose="020B0600000000000000" pitchFamily="50" charset="-128"/>
              </a:rPr>
              <a:t>様式第３号）と同時または正社員化コースの支給申請書の提出期限までに様式第９－１号を提出</a:t>
            </a:r>
            <a:r>
              <a:rPr lang="ja-JP" altLang="en-US" sz="900" dirty="0">
                <a:solidFill>
                  <a:schemeClr val="tx1"/>
                </a:solidFill>
                <a:latin typeface="HGPｺﾞｼｯｸM" panose="020B0600000000000000" pitchFamily="50" charset="-128"/>
                <a:ea typeface="HGPｺﾞｼｯｸM" panose="020B0600000000000000" pitchFamily="50" charset="-128"/>
              </a:rPr>
              <a:t>する必要が</a:t>
            </a:r>
            <a:r>
              <a:rPr lang="ja-JP" altLang="en-US" sz="900" dirty="0" smtClean="0">
                <a:solidFill>
                  <a:schemeClr val="tx1"/>
                </a:solidFill>
                <a:latin typeface="HGPｺﾞｼｯｸM" panose="020B0600000000000000" pitchFamily="50" charset="-128"/>
                <a:ea typeface="HGPｺﾞｼｯｸM" panose="020B0600000000000000" pitchFamily="50" charset="-128"/>
              </a:rPr>
              <a:t>あります。</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288000" lvl="2" defTabSz="622300">
              <a:lnSpc>
                <a:spcPts val="1700"/>
              </a:lnSpc>
              <a:spcBef>
                <a:spcPct val="0"/>
              </a:spcBef>
            </a:pPr>
            <a:r>
              <a:rPr lang="en-US" altLang="ja-JP" sz="900" dirty="0" smtClean="0">
                <a:solidFill>
                  <a:schemeClr val="tx1"/>
                </a:solidFill>
                <a:latin typeface="HGPｺﾞｼｯｸM" panose="020B0600000000000000" pitchFamily="50" charset="-128"/>
                <a:ea typeface="HGPｺﾞｼｯｸM" panose="020B0600000000000000" pitchFamily="50" charset="-128"/>
              </a:rPr>
              <a:t>【</a:t>
            </a:r>
            <a:r>
              <a:rPr lang="ja-JP" altLang="en-US" sz="900" dirty="0" smtClean="0">
                <a:solidFill>
                  <a:schemeClr val="tx1"/>
                </a:solidFill>
                <a:latin typeface="HGPｺﾞｼｯｸM" panose="020B0600000000000000" pitchFamily="50" charset="-128"/>
                <a:ea typeface="HGPｺﾞｼｯｸM" panose="020B0600000000000000" pitchFamily="50" charset="-128"/>
              </a:rPr>
              <a:t>添付書類</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r>
              <a:rPr lang="ja-JP" altLang="en-US" sz="900" dirty="0" smtClean="0">
                <a:solidFill>
                  <a:prstClr val="black"/>
                </a:solidFill>
                <a:latin typeface="HGPｺﾞｼｯｸM" panose="020B0600000000000000" pitchFamily="50" charset="-128"/>
                <a:ea typeface="HGPｺﾞｼｯｸM" panose="020B0600000000000000" pitchFamily="50" charset="-128"/>
              </a:rPr>
              <a:t>特別育成訓練コースの支給決定通知書（様式第７号）の写し</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
        <p:nvSpPr>
          <p:cNvPr id="23" name="フリーフォーム 22"/>
          <p:cNvSpPr/>
          <p:nvPr/>
        </p:nvSpPr>
        <p:spPr>
          <a:xfrm>
            <a:off x="62275" y="737255"/>
            <a:ext cx="1302075"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dirty="0" smtClean="0">
                <a:solidFill>
                  <a:srgbClr val="FF6600"/>
                </a:solidFill>
                <a:latin typeface="メイリオ" pitchFamily="50" charset="-128"/>
                <a:ea typeface="メイリオ" pitchFamily="50" charset="-128"/>
              </a:rPr>
              <a:t>一般</a:t>
            </a:r>
            <a:r>
              <a:rPr lang="ja-JP" altLang="en-US" sz="1100" b="1" u="sng" dirty="0">
                <a:solidFill>
                  <a:srgbClr val="FF6600"/>
                </a:solidFill>
                <a:latin typeface="メイリオ" pitchFamily="50" charset="-128"/>
                <a:ea typeface="メイリオ" pitchFamily="50" charset="-128"/>
              </a:rPr>
              <a:t>職業</a:t>
            </a:r>
            <a:r>
              <a:rPr lang="ja-JP" altLang="en-US" sz="1100" b="1" u="sng" dirty="0" smtClean="0">
                <a:solidFill>
                  <a:srgbClr val="FF6600"/>
                </a:solidFill>
                <a:latin typeface="メイリオ" pitchFamily="50" charset="-128"/>
                <a:ea typeface="メイリオ" pitchFamily="50" charset="-128"/>
              </a:rPr>
              <a:t>訓練</a:t>
            </a:r>
            <a:endParaRPr lang="en-US" altLang="ja-JP" sz="1100" b="1" u="sng" dirty="0">
              <a:solidFill>
                <a:srgbClr val="FF6600"/>
              </a:solidFill>
              <a:latin typeface="メイリオ" pitchFamily="50" charset="-128"/>
              <a:ea typeface="メイリオ" pitchFamily="50" charset="-128"/>
            </a:endParaRPr>
          </a:p>
        </p:txBody>
      </p:sp>
      <p:sp>
        <p:nvSpPr>
          <p:cNvPr id="25" name="フリーフォーム 24"/>
          <p:cNvSpPr/>
          <p:nvPr/>
        </p:nvSpPr>
        <p:spPr>
          <a:xfrm>
            <a:off x="1579339" y="731344"/>
            <a:ext cx="2190232"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dirty="0">
                <a:solidFill>
                  <a:schemeClr val="tx2"/>
                </a:solidFill>
                <a:latin typeface="メイリオ" pitchFamily="50" charset="-128"/>
                <a:ea typeface="メイリオ" pitchFamily="50" charset="-128"/>
              </a:rPr>
              <a:t>有期実習型</a:t>
            </a:r>
            <a:r>
              <a:rPr lang="ja-JP" altLang="en-US" sz="1100" b="1" u="sng" dirty="0" smtClean="0">
                <a:solidFill>
                  <a:schemeClr val="tx2"/>
                </a:solidFill>
                <a:latin typeface="メイリオ" pitchFamily="50" charset="-128"/>
                <a:ea typeface="メイリオ" pitchFamily="50" charset="-128"/>
              </a:rPr>
              <a:t>訓練（基本型）</a:t>
            </a:r>
            <a:endParaRPr lang="en-US" altLang="ja-JP" sz="1100" b="1" u="sng" dirty="0">
              <a:solidFill>
                <a:schemeClr val="tx2"/>
              </a:solidFill>
              <a:latin typeface="メイリオ" pitchFamily="50" charset="-128"/>
              <a:ea typeface="メイリオ" pitchFamily="50" charset="-128"/>
            </a:endParaRPr>
          </a:p>
        </p:txBody>
      </p:sp>
      <p:sp>
        <p:nvSpPr>
          <p:cNvPr id="26" name="フリーフォーム 25"/>
          <p:cNvSpPr/>
          <p:nvPr/>
        </p:nvSpPr>
        <p:spPr>
          <a:xfrm>
            <a:off x="3984560" y="726981"/>
            <a:ext cx="2976803"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a:solidFill>
                  <a:schemeClr val="tx2"/>
                </a:solidFill>
                <a:latin typeface="メイリオ" pitchFamily="50" charset="-128"/>
                <a:ea typeface="メイリオ" pitchFamily="50" charset="-128"/>
              </a:rPr>
              <a:t>有期</a:t>
            </a:r>
            <a:r>
              <a:rPr lang="ja-JP" altLang="en-US" sz="1100" b="1" u="sng" smtClean="0">
                <a:solidFill>
                  <a:schemeClr val="tx2"/>
                </a:solidFill>
                <a:latin typeface="メイリオ" pitchFamily="50" charset="-128"/>
                <a:ea typeface="メイリオ" pitchFamily="50" charset="-128"/>
              </a:rPr>
              <a:t>実習型訓練</a:t>
            </a:r>
            <a:r>
              <a:rPr lang="ja-JP" altLang="en-US" sz="1100" b="1" u="sng" dirty="0" smtClean="0">
                <a:solidFill>
                  <a:schemeClr val="tx2"/>
                </a:solidFill>
                <a:latin typeface="メイリオ" pitchFamily="50" charset="-128"/>
                <a:ea typeface="メイリオ" pitchFamily="50" charset="-128"/>
              </a:rPr>
              <a:t>（キャリアアップ型）</a:t>
            </a:r>
            <a:endParaRPr lang="en-US" altLang="ja-JP" sz="1100" b="1" u="sng" dirty="0">
              <a:solidFill>
                <a:schemeClr val="tx2"/>
              </a:solidFill>
              <a:latin typeface="メイリオ" pitchFamily="50" charset="-128"/>
              <a:ea typeface="メイリオ" pitchFamily="50" charset="-128"/>
            </a:endParaRPr>
          </a:p>
        </p:txBody>
      </p:sp>
      <p:sp>
        <p:nvSpPr>
          <p:cNvPr id="27" name="フリーフォーム 26"/>
          <p:cNvSpPr/>
          <p:nvPr/>
        </p:nvSpPr>
        <p:spPr>
          <a:xfrm>
            <a:off x="386032" y="4373516"/>
            <a:ext cx="449819" cy="82900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8" name="フリーフォーム 27"/>
          <p:cNvSpPr/>
          <p:nvPr/>
        </p:nvSpPr>
        <p:spPr>
          <a:xfrm>
            <a:off x="1547300" y="1072412"/>
            <a:ext cx="449819" cy="117716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9" name="フリーフォーム 28"/>
          <p:cNvSpPr/>
          <p:nvPr/>
        </p:nvSpPr>
        <p:spPr>
          <a:xfrm>
            <a:off x="4104506" y="1072412"/>
            <a:ext cx="449819" cy="117716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0" name="フリーフォーム 29"/>
          <p:cNvSpPr/>
          <p:nvPr/>
        </p:nvSpPr>
        <p:spPr>
          <a:xfrm rot="5400000">
            <a:off x="3358864" y="3394532"/>
            <a:ext cx="449819" cy="53740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1" name="フリーフォーム 30"/>
          <p:cNvSpPr/>
          <p:nvPr/>
        </p:nvSpPr>
        <p:spPr>
          <a:xfrm>
            <a:off x="2231218" y="4374431"/>
            <a:ext cx="449819" cy="82900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4" name="テキスト ボックス 3"/>
          <p:cNvSpPr txBox="1"/>
          <p:nvPr/>
        </p:nvSpPr>
        <p:spPr>
          <a:xfrm>
            <a:off x="169287" y="4291117"/>
            <a:ext cx="3420973" cy="299338"/>
          </a:xfrm>
          <a:prstGeom prst="rect">
            <a:avLst/>
          </a:prstGeom>
          <a:noFill/>
        </p:spPr>
        <p:txBody>
          <a:bodyPr wrap="square" rtlCol="0">
            <a:noAutofit/>
          </a:bodyPr>
          <a:lstStyle/>
          <a:p>
            <a:r>
              <a:rPr lang="ja-JP" altLang="en-US" sz="1000" u="sng" dirty="0" smtClean="0">
                <a:solidFill>
                  <a:srgbClr val="FF0000"/>
                </a:solidFill>
                <a:latin typeface="HGｺﾞｼｯｸM" panose="020B0609000000000000" pitchFamily="49" charset="-128"/>
                <a:ea typeface="HGｺﾞｼｯｸM" panose="020B0609000000000000" pitchFamily="49" charset="-128"/>
              </a:rPr>
              <a:t>各種書類の提出期間を過ぎての提出は認められません</a:t>
            </a:r>
            <a:endParaRPr lang="ja-JP" altLang="en-US" sz="1000" u="sng" dirty="0">
              <a:solidFill>
                <a:srgbClr val="FF0000"/>
              </a:solidFill>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1997119" y="1137693"/>
            <a:ext cx="1832215" cy="1034578"/>
          </a:xfrm>
          <a:prstGeom prst="rect">
            <a:avLst/>
          </a:prstGeom>
          <a:noFill/>
        </p:spPr>
        <p:txBody>
          <a:bodyPr wrap="square" rtlCol="0">
            <a:no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訓練対象者を新たに雇い入れる場合（基本型）は、管轄労働局長による訓練計画届の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提出</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後、ジョブ・カード作成アドバイザー等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による面接を受けます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721383" y="1137693"/>
            <a:ext cx="1939407" cy="941994"/>
          </a:xfrm>
          <a:prstGeom prst="rect">
            <a:avLst/>
          </a:prstGeom>
          <a:noFill/>
        </p:spPr>
        <p:txBody>
          <a:bodyPr wrap="square" rtlCol="0">
            <a:no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訓練対象者を雇用している場合（キャリアアップ型）は、ジョブ・カード作成アドバイザー等（</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による面接を訓練計画届の提出前に受けます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５－１</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手続きの流れ</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33"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11</a:t>
            </a:r>
            <a:endParaRPr lang="ja-JP" altLang="en-US" sz="1600" dirty="0">
              <a:solidFill>
                <a:schemeClr val="tx1"/>
              </a:solidFill>
            </a:endParaRPr>
          </a:p>
        </p:txBody>
      </p:sp>
    </p:spTree>
    <p:extLst>
      <p:ext uri="{BB962C8B-B14F-4D97-AF65-F5344CB8AC3E}">
        <p14:creationId xmlns:p14="http://schemas.microsoft.com/office/powerpoint/2010/main" val="1384112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12"/>
          <p:cNvSpPr/>
          <p:nvPr/>
        </p:nvSpPr>
        <p:spPr>
          <a:xfrm>
            <a:off x="26773" y="8501556"/>
            <a:ext cx="7104054" cy="354023"/>
          </a:xfrm>
          <a:custGeom>
            <a:avLst/>
            <a:gdLst>
              <a:gd name="connsiteX0" fmla="*/ 0 w 6912770"/>
              <a:gd name="connsiteY0" fmla="*/ 42955 h 429545"/>
              <a:gd name="connsiteX1" fmla="*/ 42955 w 6912770"/>
              <a:gd name="connsiteY1" fmla="*/ 0 h 429545"/>
              <a:gd name="connsiteX2" fmla="*/ 6869816 w 6912770"/>
              <a:gd name="connsiteY2" fmla="*/ 0 h 429545"/>
              <a:gd name="connsiteX3" fmla="*/ 6912771 w 6912770"/>
              <a:gd name="connsiteY3" fmla="*/ 42955 h 429545"/>
              <a:gd name="connsiteX4" fmla="*/ 6912770 w 6912770"/>
              <a:gd name="connsiteY4" fmla="*/ 386591 h 429545"/>
              <a:gd name="connsiteX5" fmla="*/ 6869815 w 6912770"/>
              <a:gd name="connsiteY5" fmla="*/ 429546 h 429545"/>
              <a:gd name="connsiteX6" fmla="*/ 42955 w 6912770"/>
              <a:gd name="connsiteY6" fmla="*/ 429545 h 429545"/>
              <a:gd name="connsiteX7" fmla="*/ 0 w 6912770"/>
              <a:gd name="connsiteY7" fmla="*/ 386590 h 429545"/>
              <a:gd name="connsiteX8" fmla="*/ 0 w 6912770"/>
              <a:gd name="connsiteY8" fmla="*/ 42955 h 42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429545">
                <a:moveTo>
                  <a:pt x="0" y="42955"/>
                </a:moveTo>
                <a:cubicBezTo>
                  <a:pt x="0" y="19232"/>
                  <a:pt x="19232" y="0"/>
                  <a:pt x="42955" y="0"/>
                </a:cubicBezTo>
                <a:lnTo>
                  <a:pt x="6869816" y="0"/>
                </a:lnTo>
                <a:cubicBezTo>
                  <a:pt x="6893539" y="0"/>
                  <a:pt x="6912771" y="19232"/>
                  <a:pt x="6912771" y="42955"/>
                </a:cubicBezTo>
                <a:cubicBezTo>
                  <a:pt x="6912771" y="157500"/>
                  <a:pt x="6912770" y="272046"/>
                  <a:pt x="6912770" y="386591"/>
                </a:cubicBezTo>
                <a:cubicBezTo>
                  <a:pt x="6912770" y="410314"/>
                  <a:pt x="6893538" y="429546"/>
                  <a:pt x="6869815" y="429546"/>
                </a:cubicBezTo>
                <a:lnTo>
                  <a:pt x="42955" y="429545"/>
                </a:lnTo>
                <a:cubicBezTo>
                  <a:pt x="19232" y="429545"/>
                  <a:pt x="0" y="410313"/>
                  <a:pt x="0" y="386590"/>
                </a:cubicBezTo>
                <a:lnTo>
                  <a:pt x="0" y="42955"/>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21" tIns="65921" rIns="65921" bIns="65921" numCol="1" spcCol="1270" anchor="ctr" anchorCtr="0">
            <a:noAutofit/>
          </a:bodyPr>
          <a:lstStyle/>
          <a:p>
            <a:pPr defTabSz="622300">
              <a:lnSpc>
                <a:spcPct val="90000"/>
              </a:lnSpc>
              <a:spcBef>
                <a:spcPct val="0"/>
              </a:spcBef>
              <a:spcAft>
                <a:spcPct val="35000"/>
              </a:spcAft>
            </a:pP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　支給決定</a:t>
            </a:r>
            <a:endPar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リーフォーム 8"/>
          <p:cNvSpPr/>
          <p:nvPr/>
        </p:nvSpPr>
        <p:spPr>
          <a:xfrm>
            <a:off x="54804" y="2575311"/>
            <a:ext cx="5138943" cy="1283758"/>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defTabSz="577850">
              <a:lnSpc>
                <a:spcPts val="1700"/>
              </a:lnSpc>
            </a:pPr>
            <a:r>
              <a:rPr lang="ja-JP" altLang="en-US" sz="1300" b="1" u="sng" dirty="0" smtClean="0">
                <a:solidFill>
                  <a:srgbClr val="FF0000"/>
                </a:solidFill>
                <a:latin typeface="メイリオ" pitchFamily="50" charset="-128"/>
                <a:ea typeface="メイリオ" pitchFamily="50" charset="-128"/>
              </a:rPr>
              <a:t>１　訓練計画届の作成・提出</a:t>
            </a:r>
            <a:endParaRPr lang="en-US" altLang="ja-JP" sz="1300" b="1" u="sng" dirty="0" smtClean="0">
              <a:solidFill>
                <a:srgbClr val="FF0000"/>
              </a:solidFill>
              <a:latin typeface="メイリオ" pitchFamily="50" charset="-128"/>
              <a:ea typeface="メイリオ"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訓練計画届を作成し、管轄労働局長の確認を受けます。</a:t>
            </a:r>
            <a:endParaRPr lang="en-US" altLang="ja-JP" sz="105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訓練開始日から起算して</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１か月前まで</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に、管轄労働局長に提出してください。</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a:solidFill>
                  <a:prstClr val="black"/>
                </a:solidFill>
                <a:latin typeface="メイリオ" pitchFamily="50" charset="-128"/>
                <a:ea typeface="メイリオ" pitchFamily="50" charset="-128"/>
              </a:rPr>
              <a:t>訓練計画届の内容などを変更する場合は、「計画変更届」を提出する必要があります。</a:t>
            </a:r>
            <a:r>
              <a:rPr lang="ja-JP" altLang="en-US" sz="1050" b="1" u="sng" dirty="0">
                <a:solidFill>
                  <a:srgbClr val="FF0000"/>
                </a:solidFill>
                <a:latin typeface="メイリオ" pitchFamily="50" charset="-128"/>
                <a:ea typeface="メイリオ" pitchFamily="50" charset="-128"/>
              </a:rPr>
              <a:t>（詳しくは</a:t>
            </a:r>
            <a:r>
              <a:rPr lang="en-US" altLang="ja-JP" sz="1050" b="1" u="sng" dirty="0" smtClean="0">
                <a:solidFill>
                  <a:srgbClr val="FF0000"/>
                </a:solidFill>
                <a:latin typeface="メイリオ" pitchFamily="50" charset="-128"/>
                <a:ea typeface="メイリオ" pitchFamily="50" charset="-128"/>
              </a:rPr>
              <a:t>P15</a:t>
            </a:r>
            <a:r>
              <a:rPr lang="ja-JP" altLang="en-US" sz="1050" b="1" u="sng" dirty="0" smtClean="0">
                <a:solidFill>
                  <a:srgbClr val="FF0000"/>
                </a:solidFill>
                <a:latin typeface="メイリオ" pitchFamily="50" charset="-128"/>
                <a:ea typeface="メイリオ" pitchFamily="50" charset="-128"/>
              </a:rPr>
              <a:t>を</a:t>
            </a:r>
            <a:r>
              <a:rPr lang="ja-JP" altLang="en-US" sz="1050" b="1" u="sng" dirty="0">
                <a:solidFill>
                  <a:srgbClr val="FF0000"/>
                </a:solidFill>
                <a:latin typeface="メイリオ" pitchFamily="50" charset="-128"/>
                <a:ea typeface="メイリオ" pitchFamily="50" charset="-128"/>
              </a:rPr>
              <a:t>ご覧下さい。</a:t>
            </a:r>
            <a:r>
              <a:rPr lang="ja-JP" altLang="en-US" sz="1050" b="1" u="sng" dirty="0" smtClean="0">
                <a:solidFill>
                  <a:srgbClr val="FF0000"/>
                </a:solidFill>
                <a:latin typeface="メイリオ" pitchFamily="50" charset="-128"/>
                <a:ea typeface="メイリオ" pitchFamily="50" charset="-128"/>
              </a:rPr>
              <a:t>）</a:t>
            </a:r>
            <a:endParaRPr lang="en-US" altLang="ja-JP" sz="1050" b="1" u="sng" dirty="0">
              <a:solidFill>
                <a:srgbClr val="FF0000"/>
              </a:solidFill>
              <a:latin typeface="メイリオ" pitchFamily="50" charset="-128"/>
              <a:ea typeface="メイリオ" pitchFamily="50" charset="-128"/>
            </a:endParaRPr>
          </a:p>
        </p:txBody>
      </p:sp>
      <p:sp>
        <p:nvSpPr>
          <p:cNvPr id="11" name="フリーフォーム 10"/>
          <p:cNvSpPr/>
          <p:nvPr/>
        </p:nvSpPr>
        <p:spPr>
          <a:xfrm>
            <a:off x="54804" y="4966698"/>
            <a:ext cx="4481750" cy="1892009"/>
          </a:xfrm>
          <a:custGeom>
            <a:avLst/>
            <a:gdLst>
              <a:gd name="connsiteX0" fmla="*/ 0 w 6881184"/>
              <a:gd name="connsiteY0" fmla="*/ 213042 h 2130417"/>
              <a:gd name="connsiteX1" fmla="*/ 213042 w 6881184"/>
              <a:gd name="connsiteY1" fmla="*/ 0 h 2130417"/>
              <a:gd name="connsiteX2" fmla="*/ 6668142 w 6881184"/>
              <a:gd name="connsiteY2" fmla="*/ 0 h 2130417"/>
              <a:gd name="connsiteX3" fmla="*/ 6881184 w 6881184"/>
              <a:gd name="connsiteY3" fmla="*/ 213042 h 2130417"/>
              <a:gd name="connsiteX4" fmla="*/ 6881184 w 6881184"/>
              <a:gd name="connsiteY4" fmla="*/ 1917375 h 2130417"/>
              <a:gd name="connsiteX5" fmla="*/ 6668142 w 6881184"/>
              <a:gd name="connsiteY5" fmla="*/ 2130417 h 2130417"/>
              <a:gd name="connsiteX6" fmla="*/ 213042 w 6881184"/>
              <a:gd name="connsiteY6" fmla="*/ 2130417 h 2130417"/>
              <a:gd name="connsiteX7" fmla="*/ 0 w 6881184"/>
              <a:gd name="connsiteY7" fmla="*/ 1917375 h 2130417"/>
              <a:gd name="connsiteX8" fmla="*/ 0 w 6881184"/>
              <a:gd name="connsiteY8" fmla="*/ 213042 h 213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81184" h="2130417">
                <a:moveTo>
                  <a:pt x="0" y="213042"/>
                </a:moveTo>
                <a:cubicBezTo>
                  <a:pt x="0" y="95382"/>
                  <a:pt x="95382" y="0"/>
                  <a:pt x="213042" y="0"/>
                </a:cubicBezTo>
                <a:lnTo>
                  <a:pt x="6668142" y="0"/>
                </a:lnTo>
                <a:cubicBezTo>
                  <a:pt x="6785802" y="0"/>
                  <a:pt x="6881184" y="95382"/>
                  <a:pt x="6881184" y="213042"/>
                </a:cubicBezTo>
                <a:lnTo>
                  <a:pt x="6881184" y="1917375"/>
                </a:lnTo>
                <a:cubicBezTo>
                  <a:pt x="6881184" y="2035035"/>
                  <a:pt x="6785802" y="2130417"/>
                  <a:pt x="6668142" y="2130417"/>
                </a:cubicBezTo>
                <a:lnTo>
                  <a:pt x="213042" y="2130417"/>
                </a:lnTo>
                <a:cubicBezTo>
                  <a:pt x="95382" y="2130417"/>
                  <a:pt x="0" y="2035035"/>
                  <a:pt x="0" y="1917375"/>
                </a:cubicBezTo>
                <a:lnTo>
                  <a:pt x="0" y="21304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5738" tIns="115738" rIns="115738" bIns="115738" numCol="1" spcCol="1270" anchor="ctr" anchorCtr="0">
            <a:noAutofit/>
          </a:bodyPr>
          <a:lstStyle/>
          <a:p>
            <a:pPr>
              <a:lnSpc>
                <a:spcPts val="1900"/>
              </a:lnSpc>
            </a:pPr>
            <a:r>
              <a:rPr lang="ja-JP" altLang="en-US" sz="1300" b="1" u="sng" dirty="0" smtClean="0">
                <a:solidFill>
                  <a:srgbClr val="FF0000"/>
                </a:solidFill>
                <a:latin typeface="メイリオ" pitchFamily="50" charset="-128"/>
                <a:ea typeface="メイリオ" pitchFamily="50" charset="-128"/>
              </a:rPr>
              <a:t>２</a:t>
            </a:r>
            <a:r>
              <a:rPr lang="ja-JP" altLang="en-US" sz="1300" b="1" u="sng" dirty="0">
                <a:solidFill>
                  <a:srgbClr val="FF0000"/>
                </a:solidFill>
                <a:latin typeface="メイリオ" pitchFamily="50" charset="-128"/>
                <a:ea typeface="メイリオ" pitchFamily="50" charset="-128"/>
              </a:rPr>
              <a:t>　訓練の実施</a:t>
            </a:r>
            <a:endParaRPr lang="en-US" altLang="ja-JP" sz="1300" b="1" u="sng" dirty="0">
              <a:solidFill>
                <a:srgbClr val="FF0000"/>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計画届に基づき訓練を実施してください。</a:t>
            </a:r>
            <a:endParaRPr lang="en-US" altLang="ja-JP" sz="1050" dirty="0">
              <a:solidFill>
                <a:prstClr val="black"/>
              </a:solidFill>
              <a:latin typeface="メイリオ" pitchFamily="50" charset="-128"/>
              <a:ea typeface="メイリオ" pitchFamily="50" charset="-128"/>
            </a:endParaRPr>
          </a:p>
          <a:p>
            <a:pPr>
              <a:lnSpc>
                <a:spcPts val="1900"/>
              </a:lnSpc>
            </a:pPr>
            <a:r>
              <a:rPr lang="en-US" altLang="ja-JP" sz="1050" dirty="0" smtClean="0">
                <a:solidFill>
                  <a:srgbClr val="0000FF"/>
                </a:solidFill>
                <a:latin typeface="メイリオ" pitchFamily="50" charset="-128"/>
                <a:ea typeface="メイリオ" pitchFamily="50" charset="-128"/>
              </a:rPr>
              <a:t>【</a:t>
            </a:r>
            <a:r>
              <a:rPr lang="ja-JP" altLang="en-US" sz="1050" dirty="0">
                <a:solidFill>
                  <a:srgbClr val="0000FF"/>
                </a:solidFill>
                <a:latin typeface="メイリオ" pitchFamily="50" charset="-128"/>
                <a:ea typeface="メイリオ" pitchFamily="50" charset="-128"/>
              </a:rPr>
              <a:t>注意</a:t>
            </a:r>
            <a:r>
              <a:rPr lang="en-US" altLang="ja-JP" sz="1050" dirty="0">
                <a:solidFill>
                  <a:srgbClr val="0000FF"/>
                </a:solidFill>
                <a:latin typeface="メイリオ" pitchFamily="50" charset="-128"/>
                <a:ea typeface="メイリオ" pitchFamily="50" charset="-128"/>
              </a:rPr>
              <a:t>】</a:t>
            </a: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計画届の提出日から６か月以内に訓練を開始することが必要です。</a:t>
            </a:r>
            <a:endParaRPr lang="en-US" altLang="ja-JP" sz="1050" dirty="0">
              <a:solidFill>
                <a:prstClr val="black"/>
              </a:solidFill>
              <a:latin typeface="メイリオ" pitchFamily="50" charset="-128"/>
              <a:ea typeface="メイリオ" pitchFamily="50" charset="-128"/>
            </a:endParaRPr>
          </a:p>
          <a:p>
            <a:pPr marL="171450" indent="-171450">
              <a:lnSpc>
                <a:spcPts val="19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訓練</a:t>
            </a:r>
            <a:r>
              <a:rPr lang="ja-JP" altLang="en-US" sz="1050" dirty="0">
                <a:solidFill>
                  <a:prstClr val="black"/>
                </a:solidFill>
                <a:latin typeface="メイリオ" pitchFamily="50" charset="-128"/>
                <a:ea typeface="メイリオ" pitchFamily="50" charset="-128"/>
              </a:rPr>
              <a:t>開始日の翌日から起算して</a:t>
            </a:r>
            <a:r>
              <a:rPr lang="ja-JP" altLang="en-US" sz="1050" b="1" dirty="0">
                <a:solidFill>
                  <a:srgbClr val="FF0000"/>
                </a:solidFill>
                <a:latin typeface="メイリオ" pitchFamily="50" charset="-128"/>
                <a:ea typeface="メイリオ" pitchFamily="50" charset="-128"/>
              </a:rPr>
              <a:t>１か月以内</a:t>
            </a:r>
            <a:r>
              <a:rPr lang="ja-JP" altLang="en-US" sz="1050" dirty="0">
                <a:solidFill>
                  <a:prstClr val="black"/>
                </a:solidFill>
                <a:latin typeface="メイリオ" pitchFamily="50" charset="-128"/>
                <a:ea typeface="メイリオ" pitchFamily="50" charset="-128"/>
              </a:rPr>
              <a:t>に、「訓練開始届」を管轄労働局長に提出する必要が</a:t>
            </a:r>
            <a:r>
              <a:rPr lang="ja-JP" altLang="en-US" sz="1050" dirty="0" smtClean="0">
                <a:solidFill>
                  <a:prstClr val="black"/>
                </a:solidFill>
                <a:latin typeface="メイリオ" pitchFamily="50" charset="-128"/>
                <a:ea typeface="メイリオ" pitchFamily="50" charset="-128"/>
              </a:rPr>
              <a:t>あります。</a:t>
            </a:r>
            <a:endParaRPr lang="en-US" altLang="ja-JP" sz="1050" dirty="0">
              <a:solidFill>
                <a:prstClr val="black"/>
              </a:solidFill>
              <a:latin typeface="メイリオ" pitchFamily="50" charset="-128"/>
              <a:ea typeface="メイリオ" pitchFamily="50" charset="-128"/>
            </a:endParaRPr>
          </a:p>
        </p:txBody>
      </p:sp>
      <p:sp>
        <p:nvSpPr>
          <p:cNvPr id="12" name="フリーフォーム 11"/>
          <p:cNvSpPr/>
          <p:nvPr/>
        </p:nvSpPr>
        <p:spPr>
          <a:xfrm>
            <a:off x="45279" y="7506779"/>
            <a:ext cx="7092971" cy="627739"/>
          </a:xfrm>
          <a:custGeom>
            <a:avLst/>
            <a:gdLst>
              <a:gd name="connsiteX0" fmla="*/ 0 w 6912770"/>
              <a:gd name="connsiteY0" fmla="*/ 93419 h 934187"/>
              <a:gd name="connsiteX1" fmla="*/ 93419 w 6912770"/>
              <a:gd name="connsiteY1" fmla="*/ 0 h 934187"/>
              <a:gd name="connsiteX2" fmla="*/ 6819351 w 6912770"/>
              <a:gd name="connsiteY2" fmla="*/ 0 h 934187"/>
              <a:gd name="connsiteX3" fmla="*/ 6912770 w 6912770"/>
              <a:gd name="connsiteY3" fmla="*/ 93419 h 934187"/>
              <a:gd name="connsiteX4" fmla="*/ 6912770 w 6912770"/>
              <a:gd name="connsiteY4" fmla="*/ 840768 h 934187"/>
              <a:gd name="connsiteX5" fmla="*/ 6819351 w 6912770"/>
              <a:gd name="connsiteY5" fmla="*/ 934187 h 934187"/>
              <a:gd name="connsiteX6" fmla="*/ 93419 w 6912770"/>
              <a:gd name="connsiteY6" fmla="*/ 934187 h 934187"/>
              <a:gd name="connsiteX7" fmla="*/ 0 w 6912770"/>
              <a:gd name="connsiteY7" fmla="*/ 840768 h 934187"/>
              <a:gd name="connsiteX8" fmla="*/ 0 w 6912770"/>
              <a:gd name="connsiteY8" fmla="*/ 93419 h 934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934187">
                <a:moveTo>
                  <a:pt x="0" y="93419"/>
                </a:moveTo>
                <a:cubicBezTo>
                  <a:pt x="0" y="41825"/>
                  <a:pt x="41825" y="0"/>
                  <a:pt x="93419" y="0"/>
                </a:cubicBezTo>
                <a:lnTo>
                  <a:pt x="6819351" y="0"/>
                </a:lnTo>
                <a:cubicBezTo>
                  <a:pt x="6870945" y="0"/>
                  <a:pt x="6912770" y="41825"/>
                  <a:pt x="6912770" y="93419"/>
                </a:cubicBezTo>
                <a:lnTo>
                  <a:pt x="6912770" y="840768"/>
                </a:lnTo>
                <a:cubicBezTo>
                  <a:pt x="6912770" y="892362"/>
                  <a:pt x="6870945" y="934187"/>
                  <a:pt x="6819351" y="934187"/>
                </a:cubicBezTo>
                <a:lnTo>
                  <a:pt x="93419" y="934187"/>
                </a:lnTo>
                <a:cubicBezTo>
                  <a:pt x="41825" y="934187"/>
                  <a:pt x="0" y="892362"/>
                  <a:pt x="0" y="840768"/>
                </a:cubicBezTo>
                <a:lnTo>
                  <a:pt x="0" y="93419"/>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0701" tIns="80701" rIns="80701" bIns="80701" numCol="1" spcCol="1270" anchor="ctr" anchorCtr="0">
            <a:noAutofit/>
          </a:bodyPr>
          <a:lstStyle/>
          <a:p>
            <a:pPr>
              <a:lnSpc>
                <a:spcPts val="1700"/>
              </a:lnSpc>
            </a:pPr>
            <a:r>
              <a:rPr lang="ja-JP" altLang="en-US" sz="1400" b="1" u="sng" dirty="0" smtClean="0">
                <a:solidFill>
                  <a:srgbClr val="FF0000"/>
                </a:solidFill>
                <a:latin typeface="メイリオ" pitchFamily="50" charset="-128"/>
                <a:ea typeface="メイリオ" pitchFamily="50" charset="-128"/>
              </a:rPr>
              <a:t>３</a:t>
            </a:r>
            <a:r>
              <a:rPr lang="ja-JP" altLang="en-US" sz="1400" b="1" u="sng" dirty="0">
                <a:solidFill>
                  <a:srgbClr val="FF0000"/>
                </a:solidFill>
                <a:latin typeface="メイリオ" pitchFamily="50" charset="-128"/>
                <a:ea typeface="メイリオ" pitchFamily="50" charset="-128"/>
              </a:rPr>
              <a:t>　訓練の終了・支給申請</a:t>
            </a:r>
            <a:endParaRPr lang="en-US" altLang="ja-JP" sz="1400" b="1" u="sng" dirty="0">
              <a:solidFill>
                <a:srgbClr val="FF0000"/>
              </a:solidFill>
              <a:latin typeface="メイリオ" pitchFamily="50" charset="-128"/>
              <a:ea typeface="メイリオ" pitchFamily="50" charset="-128"/>
            </a:endParaRPr>
          </a:p>
          <a:p>
            <a:pPr marL="171450" indent="-171450">
              <a:lnSpc>
                <a:spcPts val="1700"/>
              </a:lnSpc>
              <a:buFont typeface="Arial" panose="020B0604020202020204" pitchFamily="34" charset="0"/>
              <a:buChar char="•"/>
            </a:pPr>
            <a:r>
              <a:rPr lang="ja-JP" altLang="en-US" sz="1050" dirty="0" smtClean="0">
                <a:solidFill>
                  <a:prstClr val="black"/>
                </a:solidFill>
                <a:latin typeface="メイリオ" pitchFamily="50" charset="-128"/>
                <a:ea typeface="メイリオ" pitchFamily="50" charset="-128"/>
              </a:rPr>
              <a:t>職業訓練終了日</a:t>
            </a:r>
            <a:r>
              <a:rPr lang="ja-JP" altLang="en-US" sz="1050" dirty="0">
                <a:solidFill>
                  <a:prstClr val="black"/>
                </a:solidFill>
                <a:latin typeface="メイリオ" pitchFamily="50" charset="-128"/>
                <a:ea typeface="メイリオ" pitchFamily="50" charset="-128"/>
              </a:rPr>
              <a:t>の翌日から</a:t>
            </a:r>
            <a:r>
              <a:rPr lang="ja-JP" altLang="en-US" sz="1050" b="1" dirty="0">
                <a:solidFill>
                  <a:srgbClr val="FF0000"/>
                </a:solidFill>
                <a:latin typeface="メイリオ" pitchFamily="50" charset="-128"/>
                <a:ea typeface="メイリオ" pitchFamily="50" charset="-128"/>
              </a:rPr>
              <a:t>２か月以内</a:t>
            </a:r>
            <a:r>
              <a:rPr lang="ja-JP" altLang="en-US" sz="1050" dirty="0">
                <a:solidFill>
                  <a:prstClr val="black"/>
                </a:solidFill>
                <a:latin typeface="メイリオ" pitchFamily="50" charset="-128"/>
                <a:ea typeface="メイリオ" pitchFamily="50" charset="-128"/>
              </a:rPr>
              <a:t>に支給申請書を管轄労働局へ</a:t>
            </a:r>
            <a:r>
              <a:rPr lang="ja-JP" altLang="en-US" sz="1050" dirty="0" smtClean="0">
                <a:solidFill>
                  <a:prstClr val="black"/>
                </a:solidFill>
                <a:latin typeface="メイリオ" pitchFamily="50" charset="-128"/>
                <a:ea typeface="メイリオ" pitchFamily="50" charset="-128"/>
              </a:rPr>
              <a:t>提出してください</a:t>
            </a:r>
            <a:r>
              <a:rPr lang="ja-JP" altLang="en-US" sz="1200" dirty="0">
                <a:solidFill>
                  <a:prstClr val="black"/>
                </a:solidFill>
                <a:latin typeface="メイリオ" pitchFamily="50" charset="-128"/>
                <a:ea typeface="メイリオ" pitchFamily="50" charset="-128"/>
              </a:rPr>
              <a:t>。</a:t>
            </a:r>
            <a:endParaRPr lang="en-US" altLang="ja-JP" sz="1200" dirty="0">
              <a:solidFill>
                <a:prstClr val="black"/>
              </a:solidFill>
              <a:latin typeface="メイリオ" pitchFamily="50" charset="-128"/>
              <a:ea typeface="メイリオ" pitchFamily="50" charset="-128"/>
            </a:endParaRPr>
          </a:p>
        </p:txBody>
      </p:sp>
      <p:sp>
        <p:nvSpPr>
          <p:cNvPr id="16" name="フリーフォーム 15"/>
          <p:cNvSpPr/>
          <p:nvPr/>
        </p:nvSpPr>
        <p:spPr>
          <a:xfrm>
            <a:off x="2396596" y="6906575"/>
            <a:ext cx="449819" cy="58443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17" name="フリーフォーム 16"/>
          <p:cNvSpPr/>
          <p:nvPr/>
        </p:nvSpPr>
        <p:spPr>
          <a:xfrm>
            <a:off x="3369990" y="8172111"/>
            <a:ext cx="449819" cy="311210"/>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25" name="フリーフォーム 24"/>
          <p:cNvSpPr/>
          <p:nvPr/>
        </p:nvSpPr>
        <p:spPr>
          <a:xfrm>
            <a:off x="801229" y="731344"/>
            <a:ext cx="2190232" cy="294230"/>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algn="ctr" defTabSz="577850">
              <a:lnSpc>
                <a:spcPts val="1700"/>
              </a:lnSpc>
            </a:pPr>
            <a:r>
              <a:rPr lang="ja-JP" altLang="en-US" sz="1100" b="1" u="sng" dirty="0" smtClean="0">
                <a:solidFill>
                  <a:srgbClr val="00B050"/>
                </a:solidFill>
                <a:latin typeface="メイリオ" pitchFamily="50" charset="-128"/>
                <a:ea typeface="メイリオ" pitchFamily="50" charset="-128"/>
              </a:rPr>
              <a:t>中小企業等担い手育成訓練</a:t>
            </a:r>
            <a:endParaRPr lang="en-US" altLang="ja-JP" sz="1100" b="1" u="sng" dirty="0">
              <a:solidFill>
                <a:schemeClr val="tx2"/>
              </a:solidFill>
              <a:latin typeface="メイリオ" pitchFamily="50" charset="-128"/>
              <a:ea typeface="メイリオ" pitchFamily="50" charset="-128"/>
            </a:endParaRPr>
          </a:p>
        </p:txBody>
      </p:sp>
      <p:sp>
        <p:nvSpPr>
          <p:cNvPr id="28" name="フリーフォーム 27"/>
          <p:cNvSpPr/>
          <p:nvPr/>
        </p:nvSpPr>
        <p:spPr>
          <a:xfrm>
            <a:off x="1547300" y="1072412"/>
            <a:ext cx="449819" cy="1455031"/>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0" name="フリーフォーム 29"/>
          <p:cNvSpPr/>
          <p:nvPr/>
        </p:nvSpPr>
        <p:spPr>
          <a:xfrm rot="5400000">
            <a:off x="2171688" y="1545783"/>
            <a:ext cx="449819" cy="53740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1" name="フリーフォーム 30"/>
          <p:cNvSpPr/>
          <p:nvPr/>
        </p:nvSpPr>
        <p:spPr>
          <a:xfrm>
            <a:off x="2320540" y="4086399"/>
            <a:ext cx="449819" cy="829007"/>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4" name="テキスト ボックス 3"/>
          <p:cNvSpPr txBox="1"/>
          <p:nvPr/>
        </p:nvSpPr>
        <p:spPr>
          <a:xfrm>
            <a:off x="185859" y="3859069"/>
            <a:ext cx="3420973" cy="299338"/>
          </a:xfrm>
          <a:prstGeom prst="rect">
            <a:avLst/>
          </a:prstGeom>
          <a:noFill/>
        </p:spPr>
        <p:txBody>
          <a:bodyPr wrap="square" rtlCol="0">
            <a:noAutofit/>
          </a:bodyPr>
          <a:lstStyle/>
          <a:p>
            <a:r>
              <a:rPr lang="ja-JP" altLang="en-US" sz="1000" u="sng" dirty="0" smtClean="0">
                <a:solidFill>
                  <a:srgbClr val="FF0000"/>
                </a:solidFill>
                <a:latin typeface="HGｺﾞｼｯｸM" panose="020B0609000000000000" pitchFamily="49" charset="-128"/>
                <a:ea typeface="HGｺﾞｼｯｸM" panose="020B0609000000000000" pitchFamily="49" charset="-128"/>
              </a:rPr>
              <a:t>各種書類の提出期間を過ぎての提出は認められません</a:t>
            </a:r>
            <a:endParaRPr lang="ja-JP" altLang="en-US" sz="1000" u="sng" dirty="0">
              <a:solidFill>
                <a:srgbClr val="FF0000"/>
              </a:solidFill>
              <a:latin typeface="HGｺﾞｼｯｸM" panose="020B0609000000000000" pitchFamily="49" charset="-128"/>
              <a:ea typeface="HGｺﾞｼｯｸM" panose="020B0609000000000000" pitchFamily="49" charset="-128"/>
            </a:endParaRPr>
          </a:p>
        </p:txBody>
      </p:sp>
      <p:sp>
        <p:nvSpPr>
          <p:cNvPr id="33" name="フリーフォーム 32"/>
          <p:cNvSpPr/>
          <p:nvPr/>
        </p:nvSpPr>
        <p:spPr>
          <a:xfrm>
            <a:off x="2803700" y="1374171"/>
            <a:ext cx="3458384" cy="880631"/>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新たに雇い入れた者個々に応じた訓練計画の策定</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厚生労働省が委託する業界団体（以下「支援団体」という。）による訓練計画作成の支援</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577850">
              <a:lnSpc>
                <a:spcPts val="1700"/>
              </a:lnSpc>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（委託先の団体は</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P10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フリーフォーム 33"/>
          <p:cNvSpPr/>
          <p:nvPr/>
        </p:nvSpPr>
        <p:spPr>
          <a:xfrm rot="5400000">
            <a:off x="4619379" y="5428264"/>
            <a:ext cx="449819" cy="537409"/>
          </a:xfrm>
          <a:custGeom>
            <a:avLst/>
            <a:gdLst>
              <a:gd name="connsiteX0" fmla="*/ 0 w 224447"/>
              <a:gd name="connsiteY0" fmla="*/ 89964 h 449819"/>
              <a:gd name="connsiteX1" fmla="*/ 112224 w 224447"/>
              <a:gd name="connsiteY1" fmla="*/ 89964 h 449819"/>
              <a:gd name="connsiteX2" fmla="*/ 112224 w 224447"/>
              <a:gd name="connsiteY2" fmla="*/ 0 h 449819"/>
              <a:gd name="connsiteX3" fmla="*/ 224447 w 224447"/>
              <a:gd name="connsiteY3" fmla="*/ 224910 h 449819"/>
              <a:gd name="connsiteX4" fmla="*/ 112224 w 224447"/>
              <a:gd name="connsiteY4" fmla="*/ 449819 h 449819"/>
              <a:gd name="connsiteX5" fmla="*/ 112224 w 224447"/>
              <a:gd name="connsiteY5" fmla="*/ 359855 h 449819"/>
              <a:gd name="connsiteX6" fmla="*/ 0 w 224447"/>
              <a:gd name="connsiteY6" fmla="*/ 359855 h 449819"/>
              <a:gd name="connsiteX7" fmla="*/ 0 w 224447"/>
              <a:gd name="connsiteY7" fmla="*/ 89964 h 44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447" h="449819">
                <a:moveTo>
                  <a:pt x="179558" y="1"/>
                </a:moveTo>
                <a:lnTo>
                  <a:pt x="179558" y="224911"/>
                </a:lnTo>
                <a:lnTo>
                  <a:pt x="224447" y="224911"/>
                </a:lnTo>
                <a:lnTo>
                  <a:pt x="112223" y="449818"/>
                </a:lnTo>
                <a:lnTo>
                  <a:pt x="0" y="224911"/>
                </a:lnTo>
                <a:lnTo>
                  <a:pt x="44889" y="224911"/>
                </a:lnTo>
                <a:lnTo>
                  <a:pt x="44889" y="1"/>
                </a:lnTo>
                <a:lnTo>
                  <a:pt x="179558" y="1"/>
                </a:lnTo>
                <a:close/>
              </a:path>
            </a:pathLst>
          </a:custGeom>
          <a:gradFill>
            <a:gsLst>
              <a:gs pos="0">
                <a:schemeClr val="tx2"/>
              </a:gs>
              <a:gs pos="100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gra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89964" tIns="0" rIns="89964" bIns="67334" numCol="1" spcCol="1270" anchor="ctr" anchorCtr="0">
            <a:noAutofit/>
          </a:bodyPr>
          <a:lstStyle/>
          <a:p>
            <a:pPr algn="ctr" defTabSz="488950">
              <a:lnSpc>
                <a:spcPct val="90000"/>
              </a:lnSpc>
              <a:spcBef>
                <a:spcPct val="0"/>
              </a:spcBef>
              <a:spcAft>
                <a:spcPct val="35000"/>
              </a:spcAft>
            </a:pPr>
            <a:endParaRPr lang="ja-JP" altLang="en-US" sz="1100">
              <a:solidFill>
                <a:prstClr val="black"/>
              </a:solidFill>
            </a:endParaRPr>
          </a:p>
        </p:txBody>
      </p:sp>
      <p:sp>
        <p:nvSpPr>
          <p:cNvPr id="35" name="フリーフォーム 34"/>
          <p:cNvSpPr/>
          <p:nvPr/>
        </p:nvSpPr>
        <p:spPr>
          <a:xfrm>
            <a:off x="5112993" y="5199505"/>
            <a:ext cx="1992657" cy="994927"/>
          </a:xfrm>
          <a:custGeom>
            <a:avLst/>
            <a:gdLst>
              <a:gd name="connsiteX0" fmla="*/ 0 w 6912770"/>
              <a:gd name="connsiteY0" fmla="*/ 114347 h 1143466"/>
              <a:gd name="connsiteX1" fmla="*/ 114347 w 6912770"/>
              <a:gd name="connsiteY1" fmla="*/ 0 h 1143466"/>
              <a:gd name="connsiteX2" fmla="*/ 6798423 w 6912770"/>
              <a:gd name="connsiteY2" fmla="*/ 0 h 1143466"/>
              <a:gd name="connsiteX3" fmla="*/ 6912770 w 6912770"/>
              <a:gd name="connsiteY3" fmla="*/ 114347 h 1143466"/>
              <a:gd name="connsiteX4" fmla="*/ 6912770 w 6912770"/>
              <a:gd name="connsiteY4" fmla="*/ 1029119 h 1143466"/>
              <a:gd name="connsiteX5" fmla="*/ 6798423 w 6912770"/>
              <a:gd name="connsiteY5" fmla="*/ 1143466 h 1143466"/>
              <a:gd name="connsiteX6" fmla="*/ 114347 w 6912770"/>
              <a:gd name="connsiteY6" fmla="*/ 1143466 h 1143466"/>
              <a:gd name="connsiteX7" fmla="*/ 0 w 6912770"/>
              <a:gd name="connsiteY7" fmla="*/ 1029119 h 1143466"/>
              <a:gd name="connsiteX8" fmla="*/ 0 w 6912770"/>
              <a:gd name="connsiteY8" fmla="*/ 114347 h 11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2770" h="1143466">
                <a:moveTo>
                  <a:pt x="0" y="114347"/>
                </a:moveTo>
                <a:cubicBezTo>
                  <a:pt x="0" y="51195"/>
                  <a:pt x="51195" y="0"/>
                  <a:pt x="114347" y="0"/>
                </a:cubicBezTo>
                <a:lnTo>
                  <a:pt x="6798423" y="0"/>
                </a:lnTo>
                <a:cubicBezTo>
                  <a:pt x="6861575" y="0"/>
                  <a:pt x="6912770" y="51195"/>
                  <a:pt x="6912770" y="114347"/>
                </a:cubicBezTo>
                <a:lnTo>
                  <a:pt x="6912770" y="1029119"/>
                </a:lnTo>
                <a:cubicBezTo>
                  <a:pt x="6912770" y="1092271"/>
                  <a:pt x="6861575" y="1143466"/>
                  <a:pt x="6798423" y="1143466"/>
                </a:cubicBezTo>
                <a:lnTo>
                  <a:pt x="114347" y="1143466"/>
                </a:lnTo>
                <a:cubicBezTo>
                  <a:pt x="51195" y="1143466"/>
                  <a:pt x="0" y="1092271"/>
                  <a:pt x="0" y="1029119"/>
                </a:cubicBezTo>
                <a:lnTo>
                  <a:pt x="0" y="11434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6831" tIns="86831" rIns="86831" bIns="86831" numCol="1" spcCol="1270" anchor="ctr" anchorCtr="0">
            <a:noAutofit/>
          </a:bodyPr>
          <a:lstStyle/>
          <a:p>
            <a:pPr marL="171450" indent="-171450" defTabSz="577850">
              <a:lnSpc>
                <a:spcPts val="1700"/>
              </a:lnSpc>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支援団体により以下を実施①訓練実施の管理</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577850">
              <a:lnSpc>
                <a:spcPts val="1700"/>
              </a:lnSpc>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の企画・実施</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577850">
              <a:lnSpc>
                <a:spcPts val="1700"/>
              </a:lnSpc>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③訓練生の習熟度の把握</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b="1" dirty="0" smtClean="0">
                <a:solidFill>
                  <a:prstClr val="white"/>
                </a:solidFill>
                <a:latin typeface="メイリオ" pitchFamily="50" charset="-128"/>
                <a:ea typeface="メイリオ" pitchFamily="50" charset="-128"/>
                <a:cs typeface="メイリオ" pitchFamily="50" charset="-128"/>
              </a:rPr>
              <a:t>５－２</a:t>
            </a:r>
            <a:r>
              <a:rPr lang="en-US" altLang="ja-JP" b="1" dirty="0" smtClean="0">
                <a:solidFill>
                  <a:prstClr val="white"/>
                </a:solidFill>
                <a:latin typeface="メイリオ" pitchFamily="50" charset="-128"/>
                <a:ea typeface="メイリオ" pitchFamily="50" charset="-128"/>
                <a:cs typeface="メイリオ" pitchFamily="50" charset="-128"/>
              </a:rPr>
              <a:t> </a:t>
            </a:r>
            <a:r>
              <a:rPr lang="ja-JP" altLang="en-US" b="1" dirty="0" smtClean="0">
                <a:solidFill>
                  <a:prstClr val="white"/>
                </a:solidFill>
                <a:latin typeface="メイリオ" pitchFamily="50" charset="-128"/>
                <a:ea typeface="メイリオ" pitchFamily="50" charset="-128"/>
                <a:cs typeface="メイリオ" pitchFamily="50" charset="-128"/>
              </a:rPr>
              <a:t>手続きの流れ（中小企業等担い手育成訓練）</a:t>
            </a:r>
            <a:endParaRPr lang="ja-JP" altLang="en-US" b="1" dirty="0">
              <a:solidFill>
                <a:prstClr val="white"/>
              </a:solidFill>
              <a:latin typeface="メイリオ" pitchFamily="50" charset="-128"/>
              <a:ea typeface="メイリオ" pitchFamily="50" charset="-128"/>
              <a:cs typeface="メイリオ" pitchFamily="50" charset="-128"/>
            </a:endParaRPr>
          </a:p>
        </p:txBody>
      </p:sp>
      <p:sp>
        <p:nvSpPr>
          <p:cNvPr id="20"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12</a:t>
            </a:r>
            <a:endParaRPr lang="ja-JP" altLang="en-US" sz="1600" dirty="0">
              <a:solidFill>
                <a:schemeClr val="tx1"/>
              </a:solidFill>
            </a:endParaRPr>
          </a:p>
        </p:txBody>
      </p:sp>
    </p:spTree>
    <p:extLst>
      <p:ext uri="{BB962C8B-B14F-4D97-AF65-F5344CB8AC3E}">
        <p14:creationId xmlns:p14="http://schemas.microsoft.com/office/powerpoint/2010/main" val="2900991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６　訓練計画届</a:t>
            </a:r>
            <a:r>
              <a:rPr lang="en-US" altLang="ja-JP" sz="2400" b="1" dirty="0" smtClean="0">
                <a:solidFill>
                  <a:prstClr val="white"/>
                </a:solidFill>
                <a:latin typeface="メイリオ" pitchFamily="50" charset="-128"/>
                <a:ea typeface="メイリオ" pitchFamily="50" charset="-128"/>
                <a:cs typeface="メイリオ" pitchFamily="50" charset="-128"/>
              </a:rPr>
              <a:t> </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25" name="テキスト ボックス 24"/>
          <p:cNvSpPr txBox="1"/>
          <p:nvPr/>
        </p:nvSpPr>
        <p:spPr>
          <a:xfrm>
            <a:off x="108061" y="562727"/>
            <a:ext cx="6984001" cy="2659576"/>
          </a:xfrm>
          <a:prstGeom prst="rect">
            <a:avLst/>
          </a:prstGeom>
          <a:noFill/>
        </p:spPr>
        <p:txBody>
          <a:bodyPr wrap="square" rtlCol="0">
            <a:noAutofit/>
          </a:bodyPr>
          <a:lstStyle/>
          <a:p>
            <a:pPr marL="285750" indent="-285750">
              <a:lnSpc>
                <a:spcPts val="1800"/>
              </a:lnSpc>
              <a:buFont typeface="メイリオ" panose="020B0604030504040204" pitchFamily="50" charset="-128"/>
              <a:buChar char="⃝"/>
            </a:pPr>
            <a:r>
              <a:rPr lang="ja-JP" altLang="en-US" sz="1200" dirty="0" smtClean="0">
                <a:latin typeface="メイリオ" panose="020B0604030504040204" pitchFamily="50" charset="-128"/>
                <a:ea typeface="メイリオ" panose="020B0604030504040204" pitchFamily="50" charset="-128"/>
                <a:cs typeface="メイリオ" pitchFamily="50" charset="-128"/>
              </a:rPr>
              <a:t>職業訓練を実施する事業主は、</a:t>
            </a:r>
            <a:r>
              <a:rPr lang="ja-JP" altLang="en-US" sz="1200" u="sng" dirty="0" smtClean="0">
                <a:latin typeface="メイリオ" panose="020B0604030504040204" pitchFamily="50" charset="-128"/>
                <a:ea typeface="メイリオ" panose="020B0604030504040204" pitchFamily="50" charset="-128"/>
                <a:cs typeface="メイリオ" pitchFamily="50" charset="-128"/>
              </a:rPr>
              <a:t>適用事業所ごとに</a:t>
            </a:r>
            <a:r>
              <a:rPr lang="ja-JP" altLang="en-US" sz="1200" dirty="0" smtClean="0">
                <a:latin typeface="メイリオ" panose="020B0604030504040204" pitchFamily="50" charset="-128"/>
                <a:ea typeface="メイリオ" panose="020B0604030504040204" pitchFamily="50" charset="-128"/>
                <a:cs typeface="メイリオ" pitchFamily="50" charset="-128"/>
              </a:rPr>
              <a:t>、訓練開始の日から起算して</a:t>
            </a:r>
            <a:r>
              <a:rPr lang="ja-JP" altLang="en-US" sz="1200" b="1" u="sng" dirty="0" smtClean="0">
                <a:latin typeface="メイリオ" panose="020B0604030504040204" pitchFamily="50" charset="-128"/>
                <a:ea typeface="メイリオ" panose="020B0604030504040204" pitchFamily="50" charset="-128"/>
                <a:cs typeface="メイリオ" pitchFamily="50" charset="-128"/>
              </a:rPr>
              <a:t>１か月前までに</a:t>
            </a:r>
            <a:r>
              <a:rPr lang="ja-JP" altLang="en-US" sz="1200" dirty="0" smtClean="0">
                <a:latin typeface="メイリオ" panose="020B0604030504040204" pitchFamily="50" charset="-128"/>
                <a:ea typeface="メイリオ" panose="020B0604030504040204" pitchFamily="50" charset="-128"/>
                <a:cs typeface="メイリオ" pitchFamily="50" charset="-128"/>
              </a:rPr>
              <a:t>次</a:t>
            </a:r>
            <a:r>
              <a:rPr lang="ja-JP" altLang="en-US" sz="1200" dirty="0">
                <a:latin typeface="メイリオ" panose="020B0604030504040204" pitchFamily="50" charset="-128"/>
                <a:ea typeface="メイリオ" panose="020B0604030504040204" pitchFamily="50" charset="-128"/>
                <a:cs typeface="メイリオ" pitchFamily="50" charset="-128"/>
              </a:rPr>
              <a:t>の</a:t>
            </a:r>
            <a:r>
              <a:rPr lang="ja-JP" altLang="en-US" sz="1200" dirty="0" smtClean="0">
                <a:latin typeface="メイリオ" panose="020B0604030504040204" pitchFamily="50" charset="-128"/>
                <a:ea typeface="メイリオ" panose="020B0604030504040204" pitchFamily="50" charset="-128"/>
                <a:cs typeface="メイリオ" pitchFamily="50" charset="-128"/>
              </a:rPr>
              <a:t>訓練区分に応じた訓練計画届を作成し、管轄労働局長の確認を受ける必要があります。</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itchFamily="50" charset="-128"/>
              </a:rPr>
              <a:t>　　なお、訓練計画届に不備がある場合（</a:t>
            </a:r>
            <a:r>
              <a:rPr lang="en-US" altLang="ja-JP" sz="1200" dirty="0" smtClean="0">
                <a:latin typeface="メイリオ" panose="020B0604030504040204" pitchFamily="50" charset="-128"/>
                <a:ea typeface="メイリオ" panose="020B0604030504040204" pitchFamily="50" charset="-128"/>
                <a:cs typeface="メイリオ" pitchFamily="50" charset="-128"/>
              </a:rPr>
              <a:t>P23</a:t>
            </a:r>
            <a:r>
              <a:rPr lang="ja-JP" altLang="en-US" sz="1200" dirty="0" smtClean="0">
                <a:latin typeface="メイリオ" panose="020B0604030504040204" pitchFamily="50" charset="-128"/>
                <a:ea typeface="メイリオ" panose="020B0604030504040204" pitchFamily="50" charset="-128"/>
                <a:cs typeface="メイリオ" pitchFamily="50" charset="-128"/>
              </a:rPr>
              <a:t>）には、確認を受けることができません。</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a:lnSpc>
                <a:spcPts val="1500"/>
              </a:lnSpc>
            </a:pPr>
            <a:r>
              <a:rPr lang="ja-JP" altLang="en-US" sz="1200" dirty="0" smtClean="0">
                <a:latin typeface="メイリオ" panose="020B0604030504040204" pitchFamily="50" charset="-128"/>
                <a:ea typeface="メイリオ" panose="020B0604030504040204" pitchFamily="50" charset="-128"/>
                <a:cs typeface="メイリオ" pitchFamily="50" charset="-128"/>
              </a:rPr>
              <a:t>　　</a:t>
            </a:r>
            <a:r>
              <a:rPr lang="en-US" altLang="ja-JP" sz="9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900" dirty="0" smtClean="0">
                <a:latin typeface="HGPｺﾞｼｯｸM" panose="020B0600000000000000" pitchFamily="50" charset="-128"/>
                <a:ea typeface="HGPｺﾞｼｯｸM" panose="020B0600000000000000" pitchFamily="50" charset="-128"/>
                <a:cs typeface="メイリオ" pitchFamily="50" charset="-128"/>
              </a:rPr>
              <a:t>　スクーリングがある通信制の訓練の場合、提出期限は通信制の訓練を含んだ訓練開始日から起算されます。</a:t>
            </a:r>
            <a:endParaRPr lang="en-US" altLang="ja-JP" sz="900" dirty="0" smtClean="0">
              <a:latin typeface="HGPｺﾞｼｯｸM" panose="020B0600000000000000" pitchFamily="50" charset="-128"/>
              <a:ea typeface="HGPｺﾞｼｯｸM" panose="020B0600000000000000" pitchFamily="50" charset="-128"/>
              <a:cs typeface="メイリオ" pitchFamily="50" charset="-128"/>
            </a:endParaRPr>
          </a:p>
          <a:p>
            <a:pPr marL="285750" indent="-285750">
              <a:lnSpc>
                <a:spcPts val="800"/>
              </a:lnSpc>
              <a:buFont typeface="メイリオ" panose="020B0604030504040204" pitchFamily="50" charset="-128"/>
              <a:buChar char="⃝"/>
            </a:pPr>
            <a:endParaRPr lang="en-US" altLang="ja-JP" sz="1400" dirty="0" smtClean="0">
              <a:latin typeface="HGPｺﾞｼｯｸM" panose="020B0600000000000000" pitchFamily="50" charset="-128"/>
              <a:ea typeface="HGPｺﾞｼｯｸM" panose="020B0600000000000000" pitchFamily="50" charset="-128"/>
              <a:cs typeface="メイリオ" pitchFamily="50" charset="-128"/>
            </a:endParaRPr>
          </a:p>
          <a:p>
            <a:pPr marL="407625" lvl="1" indent="-228600">
              <a:buFont typeface="+mj-ea"/>
              <a:buAutoNum type="circleNumDbPlain"/>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助成金（特別育成訓練コース）（一般職業訓練・育児休業中訓練・中長期的キャリア形成訓練）計画届」（様式第１－１号）</a:t>
            </a:r>
            <a:endParaRPr lang="en-US" altLang="ja-JP"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407625" lvl="1" indent="-228600">
              <a:lnSpc>
                <a:spcPts val="500"/>
              </a:lnSpc>
              <a:buFont typeface="+mj-ea"/>
              <a:buAutoNum type="circleNumDbPlain"/>
            </a:pPr>
            <a:endParaRPr lang="en-US" altLang="ja-JP" sz="1200" dirty="0">
              <a:solidFill>
                <a:srgbClr val="FF6600"/>
              </a:solidFill>
              <a:latin typeface="HGPｺﾞｼｯｸM" panose="020B0600000000000000" pitchFamily="50" charset="-128"/>
              <a:ea typeface="HGPｺﾞｼｯｸM" panose="020B0600000000000000" pitchFamily="50" charset="-128"/>
              <a:cs typeface="メイリオ" pitchFamily="50" charset="-128"/>
            </a:endParaRPr>
          </a:p>
          <a:p>
            <a:pPr marL="407625" lvl="1" indent="-228600">
              <a:buFont typeface="+mj-ea"/>
              <a:buAutoNum type="circleNumDbPlain"/>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開発支援助成金（特別育成訓練コース（有期実習型訓練））計画届」（様式第</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－２号）</a:t>
            </a:r>
            <a:endParaRPr lang="en-US" altLang="ja-JP"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603450" lvl="1" indent="-171450">
              <a:buFont typeface="HGPｺﾞｼｯｸM" panose="020B0600000000000000" pitchFamily="50" charset="-128"/>
              <a:buChar char="※"/>
            </a:pPr>
            <a:r>
              <a:rPr lang="ja-JP" altLang="en-US" sz="900" dirty="0" smtClean="0">
                <a:latin typeface="HGPｺﾞｼｯｸM" panose="020B0600000000000000" pitchFamily="50" charset="-128"/>
                <a:ea typeface="HGPｺﾞｼｯｸM" panose="020B0600000000000000" pitchFamily="50" charset="-128"/>
                <a:cs typeface="メイリオ" pitchFamily="50" charset="-128"/>
              </a:rPr>
              <a:t>基本型とキャリアアップ型が混在する場合は、計画届をそれぞれ作成してください</a:t>
            </a:r>
            <a:endParaRPr lang="en-US" altLang="ja-JP" sz="900" dirty="0" smtClean="0">
              <a:latin typeface="HGPｺﾞｼｯｸM" panose="020B0600000000000000" pitchFamily="50" charset="-128"/>
              <a:ea typeface="HGPｺﾞｼｯｸM" panose="020B0600000000000000" pitchFamily="50" charset="-128"/>
              <a:cs typeface="メイリオ" pitchFamily="50" charset="-128"/>
            </a:endParaRPr>
          </a:p>
          <a:p>
            <a:pPr marL="431800" lvl="1" indent="-250825">
              <a:spcBef>
                <a:spcPts val="600"/>
              </a:spcBef>
              <a:buFont typeface="+mj-ea"/>
              <a:buAutoNum type="circleNumDbPlain" startAt="3"/>
            </a:pPr>
            <a:r>
              <a:rPr lang="ja-JP" altLang="en-US"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中小企業等担い手育成訓練：「人材開発支援助成金（特別育成訓練コース（中小企業等担い手育成訓練））計画届」（様式第１－３号）</a:t>
            </a:r>
            <a:endParaRPr lang="en-US" altLang="ja-JP"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600"/>
              </a:lnSpc>
            </a:pPr>
            <a:endParaRPr lang="en-US" altLang="ja-JP" sz="1200" dirty="0" smtClean="0">
              <a:solidFill>
                <a:srgbClr val="00B050"/>
              </a:solidFill>
              <a:latin typeface="HGPｺﾞｼｯｸM" panose="020B0600000000000000" pitchFamily="50" charset="-128"/>
              <a:ea typeface="HGPｺﾞｼｯｸM" panose="020B0600000000000000" pitchFamily="50" charset="-128"/>
              <a:cs typeface="メイリオ" pitchFamily="50" charset="-128"/>
            </a:endParaRPr>
          </a:p>
          <a:p>
            <a:pPr marL="352425" indent="-171450">
              <a:buFont typeface="Wingdings" panose="05000000000000000000" pitchFamily="2" charset="2"/>
              <a:buChar char="l"/>
            </a:pPr>
            <a:r>
              <a:rPr lang="ja-JP" altLang="en-US" sz="1200" dirty="0" smtClean="0">
                <a:latin typeface="メイリオ" panose="020B0604030504040204" pitchFamily="50" charset="-128"/>
                <a:ea typeface="メイリオ" panose="020B0604030504040204" pitchFamily="50" charset="-128"/>
                <a:cs typeface="メイリオ" pitchFamily="50" charset="-128"/>
              </a:rPr>
              <a:t>訓練計画は、１つの訓練コースごとに作成する必要があります。</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352425" indent="-171450">
              <a:buFont typeface="Wingdings" panose="05000000000000000000" pitchFamily="2" charset="2"/>
              <a:buChar char="l"/>
            </a:pPr>
            <a:r>
              <a:rPr lang="ja-JP" altLang="en-US" sz="1200" dirty="0" smtClean="0">
                <a:latin typeface="メイリオ" panose="020B0604030504040204" pitchFamily="50" charset="-128"/>
                <a:ea typeface="メイリオ" panose="020B0604030504040204" pitchFamily="50" charset="-128"/>
                <a:cs typeface="メイリオ" pitchFamily="50" charset="-128"/>
              </a:rPr>
              <a:t>提出期限内に訓練計画届の提出がない場合には、助成金は支給されません。</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180975" indent="-180975"/>
            <a:endParaRPr lang="ja-JP" altLang="en-US" sz="1200" dirty="0">
              <a:latin typeface="HGPｺﾞｼｯｸM" panose="020B0600000000000000" pitchFamily="50" charset="-128"/>
              <a:ea typeface="HGPｺﾞｼｯｸM" panose="020B0600000000000000" pitchFamily="50" charset="-128"/>
              <a:cs typeface="メイリオ" pitchFamily="50" charset="-128"/>
            </a:endParaRPr>
          </a:p>
        </p:txBody>
      </p:sp>
      <p:sp>
        <p:nvSpPr>
          <p:cNvPr id="27" name="メモ 26"/>
          <p:cNvSpPr/>
          <p:nvPr/>
        </p:nvSpPr>
        <p:spPr>
          <a:xfrm>
            <a:off x="28453" y="3474331"/>
            <a:ext cx="3132348" cy="313116"/>
          </a:xfrm>
          <a:prstGeom prst="foldedCorner">
            <a:avLst>
              <a:gd name="adj" fmla="val 6400"/>
            </a:avLst>
          </a:prstGeom>
          <a:noFill/>
          <a:ln w="28575">
            <a:noFill/>
          </a:ln>
        </p:spPr>
        <p:style>
          <a:lnRef idx="2">
            <a:schemeClr val="accent3"/>
          </a:lnRef>
          <a:fillRef idx="1">
            <a:schemeClr val="lt1"/>
          </a:fillRef>
          <a:effectRef idx="0">
            <a:schemeClr val="accent3"/>
          </a:effectRef>
          <a:fontRef idx="minor">
            <a:schemeClr val="dk1"/>
          </a:fontRef>
        </p:style>
        <p:txBody>
          <a:bodyPr lIns="99555" tIns="72000" rIns="99555" bIns="108000" rtlCol="0" anchor="t"/>
          <a:lstStyle/>
          <a:p>
            <a:pPr defTabSz="914400"/>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訓練計画届に添付が必要な書類</a:t>
            </a:r>
          </a:p>
        </p:txBody>
      </p:sp>
      <p:sp>
        <p:nvSpPr>
          <p:cNvPr id="30" name="テキスト ボックス 29"/>
          <p:cNvSpPr txBox="1"/>
          <p:nvPr/>
        </p:nvSpPr>
        <p:spPr>
          <a:xfrm>
            <a:off x="108062" y="3726359"/>
            <a:ext cx="6984000" cy="6656400"/>
          </a:xfrm>
          <a:prstGeom prst="rect">
            <a:avLst/>
          </a:prstGeom>
          <a:noFill/>
        </p:spPr>
        <p:txBody>
          <a:bodyPr wrap="square" lIns="99555" tIns="49777" rIns="99555" bIns="49777" rtlCol="0">
            <a:noAutofit/>
          </a:bodyPr>
          <a:lstStyle/>
          <a:p>
            <a:pPr marL="468000" lvl="1" indent="-342900">
              <a:lnSpc>
                <a:spcPct val="150000"/>
              </a:lnSpc>
              <a:spcAft>
                <a:spcPts val="200"/>
              </a:spcAft>
              <a:buFont typeface="+mj-ea"/>
              <a:buAutoNum type="circleNumDbPlain"/>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endParaRPr lang="en-US" altLang="ja-JP" sz="1000" dirty="0" smtClean="0">
              <a:latin typeface="HGSｺﾞｼｯｸM" panose="020B0600000000000000" pitchFamily="50" charset="-128"/>
              <a:ea typeface="HGSｺﾞｼｯｸM" panose="020B0600000000000000" pitchFamily="50" charset="-128"/>
            </a:endParaRPr>
          </a:p>
          <a:p>
            <a:pPr marL="361950" lvl="1" indent="-111125">
              <a:lnSpc>
                <a:spcPts val="1300"/>
              </a:lnSpc>
              <a:spcBef>
                <a:spcPts val="200"/>
              </a:spcBef>
              <a:spcAft>
                <a:spcPts val="200"/>
              </a:spcAft>
            </a:pPr>
            <a:r>
              <a:rPr lang="en-US" altLang="ja-JP" sz="1000" dirty="0" smtClean="0">
                <a:latin typeface="HGSｺﾞｼｯｸM" panose="020B0600000000000000" pitchFamily="50" charset="-128"/>
                <a:ea typeface="HGSｺﾞｼｯｸM" panose="020B0600000000000000" pitchFamily="50" charset="-128"/>
              </a:rPr>
              <a:t>※ (4)</a:t>
            </a:r>
            <a:r>
              <a:rPr lang="ja-JP" altLang="en-US" sz="1000" dirty="0" smtClean="0">
                <a:latin typeface="HGSｺﾞｼｯｸM" panose="020B0600000000000000" pitchFamily="50" charset="-128"/>
                <a:ea typeface="HGSｺﾞｼｯｸM" panose="020B0600000000000000" pitchFamily="50" charset="-128"/>
              </a:rPr>
              <a:t>の書類は、対象労働者が訓練計画届を提出する日までに訓練計画届を提出する事業所に雇用されていない者である場合に限り、訓練計画届を提出後から訓練</a:t>
            </a:r>
            <a:r>
              <a:rPr lang="ja-JP" altLang="en-US" sz="1000" dirty="0">
                <a:latin typeface="HGSｺﾞｼｯｸM" panose="020B0600000000000000" pitchFamily="50" charset="-128"/>
                <a:ea typeface="HGSｺﾞｼｯｸM" panose="020B0600000000000000" pitchFamily="50" charset="-128"/>
              </a:rPr>
              <a:t>開始</a:t>
            </a:r>
            <a:r>
              <a:rPr lang="ja-JP" altLang="en-US" sz="1000" dirty="0" smtClean="0">
                <a:latin typeface="HGSｺﾞｼｯｸM" panose="020B0600000000000000" pitchFamily="50" charset="-128"/>
                <a:ea typeface="HGSｺﾞｼｯｸM" panose="020B0600000000000000" pitchFamily="50" charset="-128"/>
              </a:rPr>
              <a:t>日の前日までの間で提出可能となった後、</a:t>
            </a:r>
            <a:r>
              <a:rPr lang="ja-JP" altLang="en-US" sz="1000" dirty="0">
                <a:latin typeface="HGSｺﾞｼｯｸM" panose="020B0600000000000000" pitchFamily="50" charset="-128"/>
                <a:ea typeface="HGSｺﾞｼｯｸM" panose="020B0600000000000000" pitchFamily="50" charset="-128"/>
              </a:rPr>
              <a:t>速やかに提出してください。</a:t>
            </a:r>
            <a:r>
              <a:rPr lang="ja-JP" altLang="en-US" sz="1000" dirty="0" smtClean="0">
                <a:latin typeface="HGSｺﾞｼｯｸM" panose="020B0600000000000000" pitchFamily="50" charset="-128"/>
                <a:ea typeface="HGSｺﾞｼｯｸM" panose="020B0600000000000000" pitchFamily="50" charset="-128"/>
              </a:rPr>
              <a:t>また、訓練計画届裏面の確認事項（④、⑥、⑦欄）について確認した書類（任意様式：様式例「人材開発支援助成金（特別育成訓練コース）対象労働者に関する確認書」）もあわせて提出してください。</a:t>
            </a:r>
            <a:endParaRPr lang="en-US" altLang="ja-JP" sz="1000" dirty="0" smtClean="0">
              <a:latin typeface="HGSｺﾞｼｯｸM" panose="020B0600000000000000" pitchFamily="50" charset="-128"/>
              <a:ea typeface="HGSｺﾞｼｯｸM" panose="020B0600000000000000" pitchFamily="50" charset="-128"/>
            </a:endParaRPr>
          </a:p>
          <a:p>
            <a:pPr marL="125100">
              <a:spcBef>
                <a:spcPts val="600"/>
              </a:spcBef>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90036003"/>
              </p:ext>
            </p:extLst>
          </p:nvPr>
        </p:nvGraphicFramePr>
        <p:xfrm>
          <a:off x="360090" y="4050395"/>
          <a:ext cx="6696744" cy="2743200"/>
        </p:xfrm>
        <a:graphic>
          <a:graphicData uri="http://schemas.openxmlformats.org/drawingml/2006/table">
            <a:tbl>
              <a:tblPr firstRow="1" bandRow="1">
                <a:tableStyleId>{2D5ABB26-0587-4C30-8999-92F81FD0307C}</a:tableStyleId>
              </a:tblPr>
              <a:tblGrid>
                <a:gridCol w="324036">
                  <a:extLst>
                    <a:ext uri="{9D8B030D-6E8A-4147-A177-3AD203B41FA5}">
                      <a16:colId xmlns:a16="http://schemas.microsoft.com/office/drawing/2014/main" val="4261993372"/>
                    </a:ext>
                  </a:extLst>
                </a:gridCol>
                <a:gridCol w="396044">
                  <a:extLst>
                    <a:ext uri="{9D8B030D-6E8A-4147-A177-3AD203B41FA5}">
                      <a16:colId xmlns:a16="http://schemas.microsoft.com/office/drawing/2014/main" val="1477120270"/>
                    </a:ext>
                  </a:extLst>
                </a:gridCol>
                <a:gridCol w="5976664">
                  <a:extLst>
                    <a:ext uri="{9D8B030D-6E8A-4147-A177-3AD203B41FA5}">
                      <a16:colId xmlns:a16="http://schemas.microsoft.com/office/drawing/2014/main" val="1718018768"/>
                    </a:ext>
                  </a:extLst>
                </a:gridCol>
              </a:tblGrid>
              <a:tr h="251299">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(1)</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tcPr>
                </a:tc>
                <a:tc>
                  <a:txBody>
                    <a:bodyPr/>
                    <a:lstStyle/>
                    <a:p>
                      <a:r>
                        <a:rPr lang="ja-JP" altLang="en-US" sz="1100" dirty="0" smtClean="0">
                          <a:latin typeface="HGPｺﾞｼｯｸM" panose="020B0600000000000000" pitchFamily="50" charset="-128"/>
                          <a:ea typeface="HGPｺﾞｼｯｸM" panose="020B0600000000000000" pitchFamily="50" charset="-128"/>
                        </a:rPr>
                        <a:t>中小企業事業主である場合、中小企業事業主であることを確認できる書類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08132177"/>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r>
                        <a:rPr lang="en-US" altLang="ja-JP" sz="1100" dirty="0" smtClean="0">
                          <a:latin typeface="HGPｺﾞｼｯｸM" panose="020B0600000000000000" pitchFamily="50" charset="-128"/>
                          <a:ea typeface="HGPｺﾞｼｯｸM" panose="020B0600000000000000" pitchFamily="50" charset="-128"/>
                        </a:rPr>
                        <a:t>a </a:t>
                      </a:r>
                      <a:r>
                        <a:rPr lang="ja-JP" altLang="en-US" sz="1100" dirty="0" smtClean="0">
                          <a:latin typeface="HGPｺﾞｼｯｸM" panose="020B0600000000000000" pitchFamily="50" charset="-128"/>
                          <a:ea typeface="HGPｺﾞｼｯｸM" panose="020B0600000000000000" pitchFamily="50" charset="-128"/>
                        </a:rPr>
                        <a:t>企業の資本の額または出資の総額により、中小企業事業主に該当する場合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登記事項証明書、資本の額または出資の総額を記載した書類など</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90005846"/>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r>
                        <a:rPr lang="en-US" altLang="ja-JP" sz="1100" dirty="0" smtClean="0">
                          <a:latin typeface="HGPｺﾞｼｯｸM" panose="020B0600000000000000" pitchFamily="50" charset="-128"/>
                          <a:ea typeface="HGPｺﾞｼｯｸM" panose="020B0600000000000000" pitchFamily="50" charset="-128"/>
                        </a:rPr>
                        <a:t>b </a:t>
                      </a:r>
                      <a:r>
                        <a:rPr lang="ja-JP" altLang="en-US" sz="1100" dirty="0" smtClean="0">
                          <a:latin typeface="HGPｺﾞｼｯｸM" panose="020B0600000000000000" pitchFamily="50" charset="-128"/>
                          <a:ea typeface="HGPｺﾞｼｯｸM" panose="020B0600000000000000" pitchFamily="50" charset="-128"/>
                        </a:rPr>
                        <a:t>企業全体の常時使用する労働者の数により、中小企業事業主に該当する場合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事業所確認票（様式第６号）　</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24695703"/>
                  </a:ext>
                </a:extLst>
              </a:tr>
              <a:tr h="257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(2)</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職業訓練の実施内容を確認するための書類（訓練カリキュラムなど）</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12665523"/>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(3)</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altLang="ja-JP" sz="1100" dirty="0" smtClean="0">
                          <a:latin typeface="HGPｺﾞｼｯｸM" panose="020B0600000000000000" pitchFamily="50" charset="-128"/>
                          <a:ea typeface="HGPｺﾞｼｯｸM" panose="020B0600000000000000" pitchFamily="50" charset="-128"/>
                        </a:rPr>
                        <a:t>Off-JT</a:t>
                      </a:r>
                      <a:r>
                        <a:rPr lang="ja-JP" altLang="en-US" sz="1100" dirty="0" smtClean="0">
                          <a:latin typeface="HGPｺﾞｼｯｸM" panose="020B0600000000000000" pitchFamily="50" charset="-128"/>
                          <a:ea typeface="HGPｺﾞｼｯｸM" panose="020B0600000000000000" pitchFamily="50" charset="-128"/>
                        </a:rPr>
                        <a:t>の講師要件を確認する書類（様式第１－１号（別添様式３））（</a:t>
                      </a:r>
                      <a:r>
                        <a:rPr lang="en-US" altLang="ja-JP" sz="1100" dirty="0" smtClean="0">
                          <a:latin typeface="HGPｺﾞｼｯｸM" panose="020B0600000000000000" pitchFamily="50" charset="-128"/>
                          <a:ea typeface="HGPｺﾞｼｯｸM" panose="020B0600000000000000" pitchFamily="50" charset="-128"/>
                        </a:rPr>
                        <a:t>P8</a:t>
                      </a:r>
                      <a:r>
                        <a:rPr lang="ja-JP" altLang="en-US" sz="1100" dirty="0" smtClean="0">
                          <a:latin typeface="HGPｺﾞｼｯｸM" panose="020B0600000000000000" pitchFamily="50" charset="-128"/>
                          <a:ea typeface="HGPｺﾞｼｯｸM" panose="020B0600000000000000" pitchFamily="50" charset="-128"/>
                        </a:rPr>
                        <a:t>の①一般職業訓練（４）３に該当する場合のみ添付）</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34290831"/>
                  </a:ext>
                </a:extLst>
              </a:tr>
              <a:tr h="252686">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(4)</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訓練期間中の対象労働者の労働条件が確認できる書類（雇用契約書、労働条件通知書など）</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30426427"/>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(5)</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対象労働者が育児休業期間中に訓練の受講を開始することが分かる書類（対象労働者の育児休業申出書等）（育児休業中訓練である場合のみ）</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49912051"/>
                  </a:ext>
                </a:extLst>
              </a:tr>
              <a:tr h="216180">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(6)</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その他、管轄労働局長が必要と認める書類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284501725"/>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866841595"/>
              </p:ext>
            </p:extLst>
          </p:nvPr>
        </p:nvGraphicFramePr>
        <p:xfrm>
          <a:off x="373011" y="7912993"/>
          <a:ext cx="6683824" cy="1965960"/>
        </p:xfrm>
        <a:graphic>
          <a:graphicData uri="http://schemas.openxmlformats.org/drawingml/2006/table">
            <a:tbl>
              <a:tblPr firstRow="1" bandRow="1">
                <a:tableStyleId>{2D5ABB26-0587-4C30-8999-92F81FD0307C}</a:tableStyleId>
              </a:tblPr>
              <a:tblGrid>
                <a:gridCol w="311115">
                  <a:extLst>
                    <a:ext uri="{9D8B030D-6E8A-4147-A177-3AD203B41FA5}">
                      <a16:colId xmlns:a16="http://schemas.microsoft.com/office/drawing/2014/main" val="4261993372"/>
                    </a:ext>
                  </a:extLst>
                </a:gridCol>
                <a:gridCol w="371641">
                  <a:extLst>
                    <a:ext uri="{9D8B030D-6E8A-4147-A177-3AD203B41FA5}">
                      <a16:colId xmlns:a16="http://schemas.microsoft.com/office/drawing/2014/main" val="1477120270"/>
                    </a:ext>
                  </a:extLst>
                </a:gridCol>
                <a:gridCol w="6001068">
                  <a:extLst>
                    <a:ext uri="{9D8B030D-6E8A-4147-A177-3AD203B41FA5}">
                      <a16:colId xmlns:a16="http://schemas.microsoft.com/office/drawing/2014/main" val="1718018768"/>
                    </a:ext>
                  </a:extLst>
                </a:gridCol>
              </a:tblGrid>
              <a:tr h="218275">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(1)</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tcPr>
                </a:tc>
                <a:tc>
                  <a:txBody>
                    <a:bodyPr/>
                    <a:lstStyle/>
                    <a:p>
                      <a:r>
                        <a:rPr lang="ja-JP" altLang="en-US" sz="1100" dirty="0" smtClean="0">
                          <a:latin typeface="HGPｺﾞｼｯｸM" panose="020B0600000000000000" pitchFamily="50" charset="-128"/>
                          <a:ea typeface="HGPｺﾞｼｯｸM" panose="020B0600000000000000" pitchFamily="50" charset="-128"/>
                        </a:rPr>
                        <a:t>中小企業事業主である場合、中小企業事業主であることを確認できる書類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08132177"/>
                  </a:ext>
                </a:extLst>
              </a:tr>
              <a:tr h="359513">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r>
                        <a:rPr lang="en-US" altLang="ja-JP" sz="1100" dirty="0" smtClean="0">
                          <a:latin typeface="HGPｺﾞｼｯｸM" panose="020B0600000000000000" pitchFamily="50" charset="-128"/>
                          <a:ea typeface="HGPｺﾞｼｯｸM" panose="020B0600000000000000" pitchFamily="50" charset="-128"/>
                        </a:rPr>
                        <a:t>a </a:t>
                      </a:r>
                      <a:r>
                        <a:rPr lang="ja-JP" altLang="en-US" sz="1100" dirty="0" smtClean="0">
                          <a:latin typeface="HGPｺﾞｼｯｸM" panose="020B0600000000000000" pitchFamily="50" charset="-128"/>
                          <a:ea typeface="HGPｺﾞｼｯｸM" panose="020B0600000000000000" pitchFamily="50" charset="-128"/>
                        </a:rPr>
                        <a:t>企業の資本の額または出資の総額により、中小企業事業主に該当する場合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登記事項証明書、資本の額または出資の総額を記載した書類など</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90005846"/>
                  </a:ext>
                </a:extLst>
              </a:tr>
              <a:tr h="359513">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r>
                        <a:rPr lang="en-US" altLang="ja-JP" sz="1100" dirty="0" smtClean="0">
                          <a:latin typeface="HGPｺﾞｼｯｸM" panose="020B0600000000000000" pitchFamily="50" charset="-128"/>
                          <a:ea typeface="HGPｺﾞｼｯｸM" panose="020B0600000000000000" pitchFamily="50" charset="-128"/>
                        </a:rPr>
                        <a:t>b </a:t>
                      </a:r>
                      <a:r>
                        <a:rPr lang="ja-JP" altLang="en-US" sz="1100" dirty="0" smtClean="0">
                          <a:latin typeface="HGPｺﾞｼｯｸM" panose="020B0600000000000000" pitchFamily="50" charset="-128"/>
                          <a:ea typeface="HGPｺﾞｼｯｸM" panose="020B0600000000000000" pitchFamily="50" charset="-128"/>
                        </a:rPr>
                        <a:t>企業全体の常時使用する労働者の数により、中小企業事業主に該当する場合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事業所確認票（様式第６号）　</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24695703"/>
                  </a:ext>
                </a:extLst>
              </a:tr>
              <a:tr h="218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(2)</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ジョブ・カード様式３－３－１－１：企業実習・</a:t>
                      </a:r>
                      <a:r>
                        <a:rPr lang="en-US" altLang="ja-JP" sz="1100" dirty="0" smtClean="0">
                          <a:latin typeface="HGPｺﾞｼｯｸM" panose="020B0600000000000000" pitchFamily="50" charset="-128"/>
                          <a:ea typeface="HGPｺﾞｼｯｸM" panose="020B0600000000000000" pitchFamily="50" charset="-128"/>
                        </a:rPr>
                        <a:t>OJT</a:t>
                      </a:r>
                      <a:r>
                        <a:rPr lang="ja-JP" altLang="en-US" sz="1100" dirty="0" smtClean="0">
                          <a:latin typeface="HGPｺﾞｼｯｸM" panose="020B0600000000000000" pitchFamily="50" charset="-128"/>
                          <a:ea typeface="HGPｺﾞｼｯｸM" panose="020B0600000000000000" pitchFamily="50" charset="-128"/>
                        </a:rPr>
                        <a:t>用（写） </a:t>
                      </a:r>
                      <a:r>
                        <a:rPr lang="en-US" altLang="ja-JP" sz="1100" u="sng" dirty="0" smtClean="0">
                          <a:latin typeface="HGPｺﾞｼｯｸM" panose="020B0600000000000000" pitchFamily="50" charset="-128"/>
                          <a:ea typeface="HGPｺﾞｼｯｸM" panose="020B0600000000000000" pitchFamily="50" charset="-128"/>
                        </a:rPr>
                        <a:t>※</a:t>
                      </a:r>
                      <a:r>
                        <a:rPr lang="ja-JP" altLang="en-US" sz="1100" u="sng" dirty="0" smtClean="0">
                          <a:latin typeface="HGPｺﾞｼｯｸM" panose="020B0600000000000000" pitchFamily="50" charset="-128"/>
                          <a:ea typeface="HGPｺﾞｼｯｸM" panose="020B0600000000000000" pitchFamily="50" charset="-128"/>
                        </a:rPr>
                        <a:t>原本ではなく、写しを提出してください</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12665523"/>
                  </a:ext>
                </a:extLst>
              </a:tr>
              <a:tr h="500750">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(3)</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有期実習型訓練に係る訓練カリキュラム（様式第１－２号（別添様式１）</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（訓練計画届の提出時に訓練対象者を雇用している場合には、ジョブ・カード作成アドバイザー等によるキャリアコンサルティング実施済みのもの）</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34290831"/>
                  </a:ext>
                </a:extLst>
              </a:tr>
            </a:tbl>
          </a:graphicData>
        </a:graphic>
      </p:graphicFrame>
      <p:sp>
        <p:nvSpPr>
          <p:cNvPr id="10"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13</a:t>
            </a:r>
            <a:endParaRPr lang="ja-JP" altLang="en-US" sz="1600" dirty="0">
              <a:solidFill>
                <a:schemeClr val="tx1"/>
              </a:solidFill>
            </a:endParaRPr>
          </a:p>
        </p:txBody>
      </p:sp>
    </p:spTree>
    <p:extLst>
      <p:ext uri="{BB962C8B-B14F-4D97-AF65-F5344CB8AC3E}">
        <p14:creationId xmlns:p14="http://schemas.microsoft.com/office/powerpoint/2010/main" val="3530859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94916" y="2132318"/>
            <a:ext cx="7079741" cy="3576170"/>
          </a:xfrm>
          <a:prstGeom prst="rect">
            <a:avLst/>
          </a:prstGeom>
          <a:noFill/>
        </p:spPr>
        <p:txBody>
          <a:bodyPr wrap="square" lIns="99555" tIns="49777" rIns="99555" bIns="49777" rtlCol="0">
            <a:noAutofit/>
          </a:bodyPr>
          <a:lstStyle/>
          <a:p>
            <a:pPr marL="542925" lvl="1" indent="-276225">
              <a:spcBef>
                <a:spcPts val="400"/>
              </a:spcBef>
              <a:spcAft>
                <a:spcPts val="200"/>
              </a:spcAft>
            </a:pPr>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１ </a:t>
            </a:r>
            <a:r>
              <a:rPr lang="en-US" altLang="ja-JP" sz="1000" dirty="0" smtClean="0">
                <a:latin typeface="HGSｺﾞｼｯｸM" panose="020B0600000000000000" pitchFamily="50" charset="-128"/>
                <a:ea typeface="HGSｺﾞｼｯｸM" panose="020B0600000000000000" pitchFamily="50" charset="-128"/>
              </a:rPr>
              <a:t>(3</a:t>
            </a:r>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の書類は、</a:t>
            </a:r>
            <a:r>
              <a:rPr lang="ja-JP" altLang="en-US" sz="1000" dirty="0" smtClean="0">
                <a:latin typeface="HGSｺﾞｼｯｸM" panose="020B0600000000000000" pitchFamily="50" charset="-128"/>
                <a:ea typeface="HGSｺﾞｼｯｸM" panose="020B0600000000000000" pitchFamily="50" charset="-128"/>
              </a:rPr>
              <a:t>訓練対象者が複数いる場合には人数分必要です。</a:t>
            </a:r>
            <a:endParaRPr lang="en-US" altLang="ja-JP" sz="1000" dirty="0" smtClean="0">
              <a:latin typeface="HGSｺﾞｼｯｸM" panose="020B0600000000000000" pitchFamily="50" charset="-128"/>
              <a:ea typeface="HGSｺﾞｼｯｸM" panose="020B0600000000000000" pitchFamily="50" charset="-128"/>
            </a:endParaRPr>
          </a:p>
          <a:p>
            <a:pPr marL="542925" lvl="1" indent="-276225">
              <a:lnSpc>
                <a:spcPts val="1400"/>
              </a:lnSpc>
              <a:spcBef>
                <a:spcPts val="400"/>
              </a:spcBef>
              <a:spcAft>
                <a:spcPts val="200"/>
              </a:spcAft>
            </a:pPr>
            <a:r>
              <a:rPr lang="en-US" altLang="ja-JP" sz="1000" dirty="0" smtClean="0">
                <a:solidFill>
                  <a:prstClr val="black"/>
                </a:solidFill>
                <a:latin typeface="HGSｺﾞｼｯｸM" panose="020B0600000000000000" pitchFamily="50" charset="-128"/>
                <a:ea typeface="HGSｺﾞｼｯｸM" panose="020B0600000000000000" pitchFamily="50" charset="-128"/>
              </a:rPr>
              <a:t>※</a:t>
            </a:r>
            <a:r>
              <a:rPr lang="ja-JP" altLang="en-US" sz="1000" dirty="0" smtClean="0">
                <a:solidFill>
                  <a:prstClr val="black"/>
                </a:solidFill>
                <a:latin typeface="HGSｺﾞｼｯｸM" panose="020B0600000000000000" pitchFamily="50" charset="-128"/>
                <a:ea typeface="HGSｺﾞｼｯｸM" panose="020B0600000000000000" pitchFamily="50" charset="-128"/>
              </a:rPr>
              <a:t>２ </a:t>
            </a:r>
            <a:r>
              <a:rPr lang="en-US" altLang="ja-JP" sz="1000" dirty="0" smtClean="0">
                <a:solidFill>
                  <a:prstClr val="black"/>
                </a:solidFill>
                <a:latin typeface="HGSｺﾞｼｯｸM" panose="020B0600000000000000" pitchFamily="50" charset="-128"/>
                <a:ea typeface="HGSｺﾞｼｯｸM" panose="020B0600000000000000" pitchFamily="50" charset="-128"/>
              </a:rPr>
              <a:t>(6)</a:t>
            </a:r>
            <a:r>
              <a:rPr lang="ja-JP" altLang="en-US" sz="1000" dirty="0" smtClean="0">
                <a:solidFill>
                  <a:prstClr val="black"/>
                </a:solidFill>
                <a:latin typeface="HGSｺﾞｼｯｸM" panose="020B0600000000000000" pitchFamily="50" charset="-128"/>
                <a:ea typeface="HGSｺﾞｼｯｸM" panose="020B0600000000000000" pitchFamily="50" charset="-128"/>
              </a:rPr>
              <a:t>及び</a:t>
            </a:r>
            <a:r>
              <a:rPr lang="en-US" altLang="ja-JP" sz="1000" dirty="0" smtClean="0">
                <a:latin typeface="HGSｺﾞｼｯｸM" panose="020B0600000000000000" pitchFamily="50" charset="-128"/>
                <a:ea typeface="HGSｺﾞｼｯｸM" panose="020B0600000000000000" pitchFamily="50" charset="-128"/>
              </a:rPr>
              <a:t>(7)</a:t>
            </a:r>
            <a:r>
              <a:rPr lang="ja-JP" altLang="en-US" sz="1000" dirty="0" smtClean="0">
                <a:latin typeface="HGSｺﾞｼｯｸM" panose="020B0600000000000000" pitchFamily="50" charset="-128"/>
                <a:ea typeface="HGSｺﾞｼｯｸM" panose="020B0600000000000000" pitchFamily="50" charset="-128"/>
              </a:rPr>
              <a:t>の書類は、対象労働者が訓練計画届を提出する日までに訓練計画届を提出する事業所に雇用されていない者である場合に限り</a:t>
            </a:r>
            <a:r>
              <a:rPr lang="ja-JP" altLang="en-US" sz="1000" dirty="0">
                <a:latin typeface="HGSｺﾞｼｯｸM" panose="020B0600000000000000" pitchFamily="50" charset="-128"/>
                <a:ea typeface="HGSｺﾞｼｯｸM" panose="020B0600000000000000" pitchFamily="50" charset="-128"/>
              </a:rPr>
              <a:t>、訓練計画届を提出後から訓練開始日の前日までの間で提出可能となった後、速やかに提出してください。その</a:t>
            </a:r>
            <a:r>
              <a:rPr lang="ja-JP" altLang="en-US" sz="1000" dirty="0" smtClean="0">
                <a:latin typeface="HGSｺﾞｼｯｸM" panose="020B0600000000000000" pitchFamily="50" charset="-128"/>
                <a:ea typeface="HGSｺﾞｼｯｸM" panose="020B0600000000000000" pitchFamily="50" charset="-128"/>
              </a:rPr>
              <a:t>際、</a:t>
            </a:r>
            <a:r>
              <a:rPr lang="en-US" altLang="ja-JP" sz="1000" dirty="0" smtClean="0">
                <a:latin typeface="HGSｺﾞｼｯｸM" panose="020B0600000000000000" pitchFamily="50" charset="-128"/>
                <a:ea typeface="HGSｺﾞｼｯｸM" panose="020B0600000000000000" pitchFamily="50" charset="-128"/>
              </a:rPr>
              <a:t>(3)</a:t>
            </a:r>
            <a:r>
              <a:rPr lang="ja-JP" altLang="en-US" sz="1000" dirty="0" smtClean="0">
                <a:latin typeface="HGSｺﾞｼｯｸM" panose="020B0600000000000000" pitchFamily="50" charset="-128"/>
                <a:ea typeface="HGSｺﾞｼｯｸM" panose="020B0600000000000000" pitchFamily="50" charset="-128"/>
              </a:rPr>
              <a:t>の書類はジョブ・カード作成アドバイザー等によるキャリアコンサルティング実施済みのものを再提出してください。また、訓練計画届裏面の確認事項（⑨～⑪欄）について確認した書類（任意様式：様式例「人材開発支援助成金（特別育成訓練コース）対象労働者に関する確認書」）もあわせて提出してください。</a:t>
            </a:r>
            <a:endParaRPr lang="en-US" altLang="ja-JP" sz="1000" dirty="0" smtClean="0">
              <a:latin typeface="HGSｺﾞｼｯｸM" panose="020B0600000000000000" pitchFamily="50" charset="-128"/>
              <a:ea typeface="HGSｺﾞｼｯｸM" panose="020B0600000000000000" pitchFamily="50" charset="-128"/>
            </a:endParaRPr>
          </a:p>
          <a:p>
            <a:pPr marL="542925" indent="-276225">
              <a:lnSpc>
                <a:spcPts val="1400"/>
              </a:lnSpc>
              <a:spcBef>
                <a:spcPts val="400"/>
              </a:spcBef>
              <a:spcAft>
                <a:spcPts val="200"/>
              </a:spcAft>
            </a:pPr>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３ </a:t>
            </a:r>
            <a:r>
              <a:rPr lang="en-US" altLang="ja-JP" sz="1000" dirty="0" smtClean="0">
                <a:latin typeface="HGSｺﾞｼｯｸM" panose="020B0600000000000000" pitchFamily="50" charset="-128"/>
                <a:ea typeface="HGSｺﾞｼｯｸM" panose="020B0600000000000000" pitchFamily="50" charset="-128"/>
              </a:rPr>
              <a:t>(7)</a:t>
            </a:r>
            <a:r>
              <a:rPr lang="ja-JP" altLang="en-US" sz="1000" dirty="0" smtClean="0">
                <a:latin typeface="HGSｺﾞｼｯｸM" panose="020B0600000000000000" pitchFamily="50" charset="-128"/>
                <a:ea typeface="HGSｺﾞｼｯｸM" panose="020B0600000000000000" pitchFamily="50" charset="-128"/>
              </a:rPr>
              <a:t>の書類のうち、新規学卒者など職歴が乏しい者については、様式１－１、２、３－１及び３－２の代わりに様式１－２を用いることができます。また、新規学校卒業予定者（訓練に応募する時点（訓練対象者として選定した時点）で卒業している者は不可）の場合は省略することができます。</a:t>
            </a:r>
            <a:endParaRPr lang="en-US" altLang="ja-JP" sz="1000" dirty="0" smtClean="0">
              <a:latin typeface="HGSｺﾞｼｯｸM" panose="020B0600000000000000" pitchFamily="50" charset="-128"/>
              <a:ea typeface="HGSｺﾞｼｯｸM" panose="020B0600000000000000" pitchFamily="50" charset="-128"/>
            </a:endParaRPr>
          </a:p>
          <a:p>
            <a:pPr marL="542925" indent="-276225">
              <a:spcBef>
                <a:spcPts val="400"/>
              </a:spcBef>
              <a:spcAft>
                <a:spcPts val="200"/>
              </a:spcAft>
            </a:pPr>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４ 派遣型活用事業主の場合、以下の点に留意してください。</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 有期実習型訓練の訓練計画届</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派遣元事業主と派遣先事業主が共同で作成し、派遣先事業主が管轄労働局長に提出してください。</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 訓練計画届に添付する書類</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・派遣元事業主と派遣先事業主が共同で準備してください。</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a:t>
            </a:r>
            <a:r>
              <a:rPr lang="en-US" altLang="ja-JP" sz="1000" dirty="0" smtClean="0">
                <a:latin typeface="HGSｺﾞｼｯｸM" panose="020B0600000000000000" pitchFamily="50" charset="-128"/>
                <a:ea typeface="HGSｺﾞｼｯｸM" panose="020B0600000000000000" pitchFamily="50" charset="-128"/>
                <a:cs typeface="メイリオ" pitchFamily="50" charset="-128"/>
              </a:rPr>
              <a:t>(1)</a:t>
            </a: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a:t>
            </a:r>
            <a:r>
              <a:rPr lang="en-US" altLang="ja-JP" sz="1000" dirty="0" smtClean="0">
                <a:latin typeface="HGSｺﾞｼｯｸM" panose="020B0600000000000000" pitchFamily="50" charset="-128"/>
                <a:ea typeface="HGSｺﾞｼｯｸM" panose="020B0600000000000000" pitchFamily="50" charset="-128"/>
                <a:cs typeface="メイリオ" pitchFamily="50" charset="-128"/>
              </a:rPr>
              <a:t>(7)</a:t>
            </a: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の書類に加え、「紹介予定派遣に係る労働者派遣契約書」を添付してください。</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　　　・</a:t>
            </a:r>
            <a:r>
              <a:rPr lang="en-US" altLang="ja-JP" sz="1000" dirty="0" smtClean="0">
                <a:latin typeface="HGSｺﾞｼｯｸM" panose="020B0600000000000000" pitchFamily="50" charset="-128"/>
                <a:ea typeface="HGSｺﾞｼｯｸM" panose="020B0600000000000000" pitchFamily="50" charset="-128"/>
                <a:cs typeface="メイリオ" pitchFamily="50" charset="-128"/>
              </a:rPr>
              <a:t>(1)</a:t>
            </a:r>
            <a:r>
              <a:rPr lang="ja-JP" altLang="en-US" sz="1000" dirty="0" smtClean="0">
                <a:latin typeface="HGSｺﾞｼｯｸM" panose="020B0600000000000000" pitchFamily="50" charset="-128"/>
                <a:ea typeface="HGSｺﾞｼｯｸM" panose="020B0600000000000000" pitchFamily="50" charset="-128"/>
                <a:cs typeface="メイリオ" pitchFamily="50" charset="-128"/>
              </a:rPr>
              <a:t>の書類は、派遣元事業主と派遣先事業主それぞれの提出が必要です。</a:t>
            </a:r>
            <a:endParaRPr lang="en-US" altLang="ja-JP" sz="1000" dirty="0" smtClean="0">
              <a:latin typeface="HGSｺﾞｼｯｸM" panose="020B0600000000000000" pitchFamily="50" charset="-128"/>
              <a:ea typeface="HGSｺﾞｼｯｸM" panose="020B0600000000000000" pitchFamily="50" charset="-128"/>
              <a:cs typeface="メイリオ" pitchFamily="50" charset="-128"/>
            </a:endParaRPr>
          </a:p>
          <a:p>
            <a:pPr marL="542925" indent="-276225">
              <a:spcBef>
                <a:spcPts val="400"/>
              </a:spcBef>
              <a:spcAft>
                <a:spcPts val="200"/>
              </a:spcAft>
            </a:pPr>
            <a:r>
              <a:rPr lang="en-US" altLang="ja-JP" sz="1000" dirty="0" smtClean="0">
                <a:solidFill>
                  <a:srgbClr val="FF0000"/>
                </a:solidFill>
                <a:latin typeface="HGSｺﾞｼｯｸM" panose="020B0600000000000000" pitchFamily="50" charset="-128"/>
                <a:ea typeface="HGSｺﾞｼｯｸM" panose="020B0600000000000000" pitchFamily="50" charset="-128"/>
              </a:rPr>
              <a:t> </a:t>
            </a:r>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５ 旧様式（平成</a:t>
            </a:r>
            <a:r>
              <a:rPr lang="en-US" altLang="ja-JP" sz="1000" dirty="0" smtClean="0">
                <a:latin typeface="HGSｺﾞｼｯｸM" panose="020B0600000000000000" pitchFamily="50" charset="-128"/>
                <a:ea typeface="HGSｺﾞｼｯｸM" panose="020B0600000000000000" pitchFamily="50" charset="-128"/>
              </a:rPr>
              <a:t>27</a:t>
            </a:r>
            <a:r>
              <a:rPr lang="ja-JP" altLang="en-US" sz="1000" dirty="0" smtClean="0">
                <a:latin typeface="HGSｺﾞｼｯｸM" panose="020B0600000000000000" pitchFamily="50" charset="-128"/>
                <a:ea typeface="HGSｺﾞｼｯｸM" panose="020B0600000000000000" pitchFamily="50" charset="-128"/>
              </a:rPr>
              <a:t>年９月</a:t>
            </a:r>
            <a:r>
              <a:rPr lang="en-US" altLang="ja-JP" sz="1000" dirty="0" smtClean="0">
                <a:latin typeface="HGSｺﾞｼｯｸM" panose="020B0600000000000000" pitchFamily="50" charset="-128"/>
                <a:ea typeface="HGSｺﾞｼｯｸM" panose="020B0600000000000000" pitchFamily="50" charset="-128"/>
              </a:rPr>
              <a:t>30</a:t>
            </a:r>
            <a:r>
              <a:rPr lang="ja-JP" altLang="en-US" sz="1000" dirty="0" smtClean="0">
                <a:latin typeface="HGSｺﾞｼｯｸM" panose="020B0600000000000000" pitchFamily="50" charset="-128"/>
                <a:ea typeface="HGSｺﾞｼｯｸM" panose="020B0600000000000000" pitchFamily="50" charset="-128"/>
              </a:rPr>
              <a:t>日までに使用されていた様式）のジョブ・カードで作成したものを提出することは認められません。</a:t>
            </a:r>
            <a:endParaRPr lang="en-US" altLang="ja-JP" sz="1000" dirty="0" smtClean="0">
              <a:latin typeface="HGSｺﾞｼｯｸM" panose="020B0600000000000000" pitchFamily="50" charset="-128"/>
              <a:ea typeface="HGSｺﾞｼｯｸM" panose="020B0600000000000000" pitchFamily="50" charset="-128"/>
            </a:endParaRPr>
          </a:p>
          <a:p>
            <a:pPr marL="542925" indent="-276225">
              <a:spcBef>
                <a:spcPts val="400"/>
              </a:spcBef>
              <a:spcAft>
                <a:spcPts val="200"/>
              </a:spcAft>
            </a:pPr>
            <a:r>
              <a:rPr lang="en-US" altLang="ja-JP" sz="1000" dirty="0" smtClean="0">
                <a:latin typeface="HGSｺﾞｼｯｸM" panose="020B0600000000000000" pitchFamily="50" charset="-128"/>
                <a:ea typeface="HGSｺﾞｼｯｸM" panose="020B0600000000000000" pitchFamily="50" charset="-128"/>
                <a:cs typeface="メイリオ" pitchFamily="50" charset="-128"/>
              </a:rPr>
              <a:t> </a:t>
            </a:r>
            <a:r>
              <a:rPr lang="en-US" altLang="ja-JP" sz="1000" b="1" u="sng" dirty="0" smtClean="0">
                <a:latin typeface="HGSｺﾞｼｯｸM" panose="020B0600000000000000" pitchFamily="50" charset="-128"/>
                <a:ea typeface="HGSｺﾞｼｯｸM" panose="020B0600000000000000" pitchFamily="50" charset="-128"/>
                <a:cs typeface="メイリオ" pitchFamily="50" charset="-128"/>
              </a:rPr>
              <a:t>※</a:t>
            </a:r>
            <a:r>
              <a:rPr lang="ja-JP" altLang="en-US" sz="1000" b="1" u="sng" dirty="0" smtClean="0">
                <a:latin typeface="HGSｺﾞｼｯｸM" panose="020B0600000000000000" pitchFamily="50" charset="-128"/>
                <a:ea typeface="HGSｺﾞｼｯｸM" panose="020B0600000000000000" pitchFamily="50" charset="-128"/>
                <a:cs typeface="メイリオ" pitchFamily="50" charset="-128"/>
              </a:rPr>
              <a:t>６ 新規学校卒業予定者を対象とする場合は、必要に応じて本人、学校等からの同意書、事業主からの申立書などの提出を求めることがあります。</a:t>
            </a:r>
            <a:endParaRPr lang="en-US" altLang="ja-JP" sz="1000" b="1" u="sng" dirty="0">
              <a:latin typeface="HGSｺﾞｼｯｸM" panose="020B0600000000000000" pitchFamily="50" charset="-128"/>
              <a:ea typeface="HGSｺﾞｼｯｸM" panose="020B0600000000000000" pitchFamily="50" charset="-128"/>
              <a:cs typeface="メイリオ" pitchFamily="50" charset="-128"/>
            </a:endParaRPr>
          </a:p>
          <a:p>
            <a:pPr marL="252000" lvl="1">
              <a:lnSpc>
                <a:spcPts val="1000"/>
              </a:lnSpc>
              <a:spcBef>
                <a:spcPts val="400"/>
              </a:spcBef>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marL="252000" lvl="1">
              <a:spcAft>
                <a:spcPts val="200"/>
              </a:spcAft>
            </a:pPr>
            <a:endParaRPr lang="en-US" altLang="ja-JP" sz="1200" dirty="0" smtClean="0">
              <a:latin typeface="HGPｺﾞｼｯｸM" panose="020B0600000000000000" pitchFamily="50" charset="-128"/>
              <a:ea typeface="HGPｺﾞｼｯｸM" panose="020B0600000000000000" pitchFamily="50" charset="-128"/>
            </a:endParaRPr>
          </a:p>
        </p:txBody>
      </p:sp>
      <p:sp>
        <p:nvSpPr>
          <p:cNvPr id="8" name="テキスト ボックス 7"/>
          <p:cNvSpPr txBox="1"/>
          <p:nvPr/>
        </p:nvSpPr>
        <p:spPr>
          <a:xfrm>
            <a:off x="18134" y="6570675"/>
            <a:ext cx="6966691" cy="4068452"/>
          </a:xfrm>
          <a:prstGeom prst="rect">
            <a:avLst/>
          </a:prstGeom>
          <a:noFill/>
        </p:spPr>
        <p:txBody>
          <a:bodyPr wrap="square" lIns="99555" tIns="49777" rIns="99555" bIns="49777" rtlCol="0">
            <a:noAutofit/>
          </a:bodyPr>
          <a:lstStyle/>
          <a:p>
            <a:pPr marL="125100">
              <a:spcBef>
                <a:spcPts val="200"/>
              </a:spcBef>
            </a:pPr>
            <a:r>
              <a:rPr lang="ja-JP" altLang="en-US"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③　中小企業等担い手育成訓練</a:t>
            </a:r>
            <a:endParaRPr lang="en-US" altLang="ja-JP" sz="12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400"/>
              </a:lnSpc>
              <a:spcAft>
                <a:spcPts val="200"/>
              </a:spcAft>
              <a:tabLst>
                <a:tab pos="6905625" algn="l"/>
              </a:tabLst>
            </a:pPr>
            <a:endParaRPr lang="en-US" altLang="ja-JP" sz="1000" dirty="0">
              <a:solidFill>
                <a:prstClr val="black"/>
              </a:solidFill>
              <a:latin typeface="HGSｺﾞｼｯｸM" panose="020B0600000000000000" pitchFamily="50" charset="-128"/>
              <a:ea typeface="HGSｺﾞｼｯｸM" panose="020B0600000000000000" pitchFamily="50" charset="-128"/>
            </a:endParaRPr>
          </a:p>
          <a:p>
            <a:pPr marL="447675" lvl="1" indent="-85725" defTabSz="987425">
              <a:lnSpc>
                <a:spcPts val="1100"/>
              </a:lnSpc>
              <a:tabLst>
                <a:tab pos="6905625" algn="l"/>
              </a:tabLst>
            </a:pPr>
            <a:endParaRPr lang="en-US" altLang="ja-JP" sz="500" dirty="0" smtClean="0">
              <a:solidFill>
                <a:prstClr val="black"/>
              </a:solidFill>
              <a:latin typeface="HGSｺﾞｼｯｸM" panose="020B0600000000000000" pitchFamily="50" charset="-128"/>
              <a:ea typeface="HGSｺﾞｼｯｸM" panose="020B0600000000000000" pitchFamily="50" charset="-128"/>
            </a:endParaRPr>
          </a:p>
          <a:p>
            <a:pPr marL="447675" lvl="1" indent="-182563" defTabSz="987425">
              <a:lnSpc>
                <a:spcPts val="1400"/>
              </a:lnSpc>
              <a:spcAft>
                <a:spcPts val="200"/>
              </a:spcAft>
              <a:tabLst>
                <a:tab pos="6905625" algn="l"/>
              </a:tabLst>
            </a:pPr>
            <a:r>
              <a:rPr lang="en-US" altLang="ja-JP" sz="1000" dirty="0" smtClean="0">
                <a:solidFill>
                  <a:prstClr val="black"/>
                </a:solidFill>
                <a:latin typeface="HGSｺﾞｼｯｸM" panose="020B0600000000000000" pitchFamily="50" charset="-128"/>
                <a:ea typeface="HGSｺﾞｼｯｸM" panose="020B0600000000000000" pitchFamily="50" charset="-128"/>
              </a:rPr>
              <a:t>※</a:t>
            </a:r>
            <a:r>
              <a:rPr lang="ja-JP" altLang="en-US" sz="1000" dirty="0">
                <a:solidFill>
                  <a:prstClr val="black"/>
                </a:solidFill>
                <a:latin typeface="HGSｺﾞｼｯｸM" panose="020B0600000000000000" pitchFamily="50" charset="-128"/>
                <a:ea typeface="HGSｺﾞｼｯｸM" panose="020B0600000000000000" pitchFamily="50" charset="-128"/>
              </a:rPr>
              <a:t>　</a:t>
            </a:r>
            <a:r>
              <a:rPr lang="en-US" altLang="ja-JP" sz="1000" dirty="0" smtClean="0">
                <a:solidFill>
                  <a:prstClr val="black"/>
                </a:solidFill>
                <a:latin typeface="HGSｺﾞｼｯｸM" panose="020B0600000000000000" pitchFamily="50" charset="-128"/>
                <a:ea typeface="HGSｺﾞｼｯｸM" panose="020B0600000000000000" pitchFamily="50" charset="-128"/>
              </a:rPr>
              <a:t>(5)</a:t>
            </a:r>
            <a:r>
              <a:rPr lang="ja-JP" altLang="en-US" sz="1000" dirty="0" smtClean="0">
                <a:latin typeface="HGSｺﾞｼｯｸM" panose="020B0600000000000000" pitchFamily="50" charset="-128"/>
                <a:ea typeface="HGSｺﾞｼｯｸM" panose="020B0600000000000000" pitchFamily="50" charset="-128"/>
              </a:rPr>
              <a:t>の</a:t>
            </a:r>
            <a:r>
              <a:rPr lang="ja-JP" altLang="en-US" sz="1000" dirty="0">
                <a:latin typeface="HGSｺﾞｼｯｸM" panose="020B0600000000000000" pitchFamily="50" charset="-128"/>
                <a:ea typeface="HGSｺﾞｼｯｸM" panose="020B0600000000000000" pitchFamily="50" charset="-128"/>
              </a:rPr>
              <a:t>書類は、対象労働者が訓練計画届を提出する日までに訓練計画届を提出する事業所に</a:t>
            </a:r>
            <a:r>
              <a:rPr lang="ja-JP" altLang="en-US" sz="1000" dirty="0" smtClean="0">
                <a:latin typeface="HGSｺﾞｼｯｸM" panose="020B0600000000000000" pitchFamily="50" charset="-128"/>
                <a:ea typeface="HGSｺﾞｼｯｸM" panose="020B0600000000000000" pitchFamily="50" charset="-128"/>
              </a:rPr>
              <a:t>雇用されて</a:t>
            </a:r>
            <a:r>
              <a:rPr lang="ja-JP" altLang="en-US" sz="1000" dirty="0">
                <a:latin typeface="HGSｺﾞｼｯｸM" panose="020B0600000000000000" pitchFamily="50" charset="-128"/>
                <a:ea typeface="HGSｺﾞｼｯｸM" panose="020B0600000000000000" pitchFamily="50" charset="-128"/>
              </a:rPr>
              <a:t>いない者である場合に限り、訓練計画届を提出後から訓練開始日の前日までの間で提出可能となった後、速やかに提出してください。また、訓練計画届裏面の確認事項</a:t>
            </a:r>
            <a:r>
              <a:rPr lang="ja-JP" altLang="en-US" sz="1000" dirty="0" smtClean="0">
                <a:latin typeface="HGSｺﾞｼｯｸM" panose="020B0600000000000000" pitchFamily="50" charset="-128"/>
                <a:ea typeface="HGSｺﾞｼｯｸM" panose="020B0600000000000000" pitchFamily="50" charset="-128"/>
              </a:rPr>
              <a:t>（⑨～⑪欄</a:t>
            </a:r>
            <a:r>
              <a:rPr lang="ja-JP" altLang="en-US" sz="1000" dirty="0">
                <a:latin typeface="HGSｺﾞｼｯｸM" panose="020B0600000000000000" pitchFamily="50" charset="-128"/>
                <a:ea typeface="HGSｺﾞｼｯｸM" panose="020B0600000000000000" pitchFamily="50" charset="-128"/>
              </a:rPr>
              <a:t>）に</a:t>
            </a:r>
            <a:r>
              <a:rPr lang="ja-JP" altLang="en-US" sz="1000" dirty="0" smtClean="0">
                <a:latin typeface="HGSｺﾞｼｯｸM" panose="020B0600000000000000" pitchFamily="50" charset="-128"/>
                <a:ea typeface="HGSｺﾞｼｯｸM" panose="020B0600000000000000" pitchFamily="50" charset="-128"/>
              </a:rPr>
              <a:t>ついて</a:t>
            </a:r>
            <a:r>
              <a:rPr lang="ja-JP" altLang="en-US" sz="1000" dirty="0">
                <a:latin typeface="HGSｺﾞｼｯｸM" panose="020B0600000000000000" pitchFamily="50" charset="-128"/>
                <a:ea typeface="HGSｺﾞｼｯｸM" panose="020B0600000000000000" pitchFamily="50" charset="-128"/>
              </a:rPr>
              <a:t>確認した書類（任意様式：様式例「人材開発支援助成金（特別育成訓練コース）対象労働者に</a:t>
            </a:r>
            <a:r>
              <a:rPr lang="ja-JP" altLang="en-US" sz="1000" dirty="0" smtClean="0">
                <a:latin typeface="HGSｺﾞｼｯｸM" panose="020B0600000000000000" pitchFamily="50" charset="-128"/>
                <a:ea typeface="HGSｺﾞｼｯｸM" panose="020B0600000000000000" pitchFamily="50" charset="-128"/>
              </a:rPr>
              <a:t>関する</a:t>
            </a:r>
            <a:r>
              <a:rPr lang="ja-JP" altLang="en-US" sz="1000" dirty="0">
                <a:latin typeface="HGSｺﾞｼｯｸM" panose="020B0600000000000000" pitchFamily="50" charset="-128"/>
                <a:ea typeface="HGSｺﾞｼｯｸM" panose="020B0600000000000000" pitchFamily="50" charset="-128"/>
              </a:rPr>
              <a:t>確認書」）もあわせて提出してください。</a:t>
            </a:r>
            <a:endParaRPr lang="en-US" altLang="ja-JP" sz="1000" dirty="0" smtClean="0">
              <a:latin typeface="HGSｺﾞｼｯｸM" panose="020B0600000000000000" pitchFamily="50" charset="-128"/>
              <a:ea typeface="HGSｺﾞｼｯｸM" panose="020B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38166799"/>
              </p:ext>
            </p:extLst>
          </p:nvPr>
        </p:nvGraphicFramePr>
        <p:xfrm>
          <a:off x="216074" y="6863762"/>
          <a:ext cx="6771777" cy="2440770"/>
        </p:xfrm>
        <a:graphic>
          <a:graphicData uri="http://schemas.openxmlformats.org/drawingml/2006/table">
            <a:tbl>
              <a:tblPr firstRow="1" bandRow="1">
                <a:tableStyleId>{2D5ABB26-0587-4C30-8999-92F81FD0307C}</a:tableStyleId>
              </a:tblPr>
              <a:tblGrid>
                <a:gridCol w="324036">
                  <a:extLst>
                    <a:ext uri="{9D8B030D-6E8A-4147-A177-3AD203B41FA5}">
                      <a16:colId xmlns:a16="http://schemas.microsoft.com/office/drawing/2014/main" val="4261993372"/>
                    </a:ext>
                  </a:extLst>
                </a:gridCol>
                <a:gridCol w="396044">
                  <a:extLst>
                    <a:ext uri="{9D8B030D-6E8A-4147-A177-3AD203B41FA5}">
                      <a16:colId xmlns:a16="http://schemas.microsoft.com/office/drawing/2014/main" val="1477120270"/>
                    </a:ext>
                  </a:extLst>
                </a:gridCol>
                <a:gridCol w="6051697">
                  <a:extLst>
                    <a:ext uri="{9D8B030D-6E8A-4147-A177-3AD203B41FA5}">
                      <a16:colId xmlns:a16="http://schemas.microsoft.com/office/drawing/2014/main" val="1718018768"/>
                    </a:ext>
                  </a:extLst>
                </a:gridCol>
              </a:tblGrid>
              <a:tr h="167394">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(1)</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tcPr>
                </a:tc>
                <a:tc>
                  <a:txBody>
                    <a:bodyPr/>
                    <a:lstStyle/>
                    <a:p>
                      <a:r>
                        <a:rPr lang="ja-JP" altLang="en-US" sz="1100" dirty="0" smtClean="0">
                          <a:latin typeface="HGPｺﾞｼｯｸM" panose="020B0600000000000000" pitchFamily="50" charset="-128"/>
                          <a:ea typeface="HGPｺﾞｼｯｸM" panose="020B0600000000000000" pitchFamily="50" charset="-128"/>
                        </a:rPr>
                        <a:t>中小企業事業主である場合、中小企業事業主であることを確認できる書類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08132177"/>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r>
                        <a:rPr lang="en-US" altLang="ja-JP" sz="1100" dirty="0" smtClean="0">
                          <a:latin typeface="HGPｺﾞｼｯｸM" panose="020B0600000000000000" pitchFamily="50" charset="-128"/>
                          <a:ea typeface="HGPｺﾞｼｯｸM" panose="020B0600000000000000" pitchFamily="50" charset="-128"/>
                        </a:rPr>
                        <a:t>a </a:t>
                      </a:r>
                      <a:r>
                        <a:rPr lang="ja-JP" altLang="en-US" sz="1100" dirty="0" smtClean="0">
                          <a:latin typeface="HGPｺﾞｼｯｸM" panose="020B0600000000000000" pitchFamily="50" charset="-128"/>
                          <a:ea typeface="HGPｺﾞｼｯｸM" panose="020B0600000000000000" pitchFamily="50" charset="-128"/>
                        </a:rPr>
                        <a:t>企業の資本の額または出資の総額により、中小企業事業主に該当する場合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登記事項証明書、資本の額または出資の総額を記載した書類など</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90005846"/>
                  </a:ext>
                </a:extLst>
              </a:tr>
              <a:tr h="41390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r>
                        <a:rPr lang="en-US" altLang="ja-JP" sz="1100" dirty="0" smtClean="0">
                          <a:latin typeface="HGPｺﾞｼｯｸM" panose="020B0600000000000000" pitchFamily="50" charset="-128"/>
                          <a:ea typeface="HGPｺﾞｼｯｸM" panose="020B0600000000000000" pitchFamily="50" charset="-128"/>
                        </a:rPr>
                        <a:t>b </a:t>
                      </a:r>
                      <a:r>
                        <a:rPr lang="ja-JP" altLang="en-US" sz="1100" dirty="0" smtClean="0">
                          <a:latin typeface="HGPｺﾞｼｯｸM" panose="020B0600000000000000" pitchFamily="50" charset="-128"/>
                          <a:ea typeface="HGPｺﾞｼｯｸM" panose="020B0600000000000000" pitchFamily="50" charset="-128"/>
                        </a:rPr>
                        <a:t>企業全体の常時使用する労働者の数により、中小企業事業主に該当する場合</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事業所確認票（様式第６号）　</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24695703"/>
                  </a:ext>
                </a:extLst>
              </a:tr>
              <a:tr h="257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(2)</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中小企業等担い手育成訓練に係る訓練カリキュラム（様式第１－３号（別添様式１））</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12665523"/>
                  </a:ext>
                </a:extLst>
              </a:tr>
              <a:tr h="270030">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(3)</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中小企業等担い手育成訓練に係る訓練計画予定表（様式第１－３号（別添様式２））</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34290831"/>
                  </a:ext>
                </a:extLst>
              </a:tr>
              <a:tr h="252686">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(4)</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事業主と支援団体が作成する訓練計画</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30426427"/>
                  </a:ext>
                </a:extLst>
              </a:tr>
              <a:tr h="280980">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(5)</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訓練期間中の対象労働者の労働条件が確認できる書類（雇用契約書、労働条件通知書など）</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49912051"/>
                  </a:ext>
                </a:extLst>
              </a:tr>
              <a:tr h="216180">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(6)</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その他、管轄労働局長が必要と認める書類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28450172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49314268"/>
              </p:ext>
            </p:extLst>
          </p:nvPr>
        </p:nvGraphicFramePr>
        <p:xfrm>
          <a:off x="216074" y="166358"/>
          <a:ext cx="6768751" cy="1965960"/>
        </p:xfrm>
        <a:graphic>
          <a:graphicData uri="http://schemas.openxmlformats.org/drawingml/2006/table">
            <a:tbl>
              <a:tblPr firstRow="1" bandRow="1">
                <a:tableStyleId>{2D5ABB26-0587-4C30-8999-92F81FD0307C}</a:tableStyleId>
              </a:tblPr>
              <a:tblGrid>
                <a:gridCol w="288032">
                  <a:extLst>
                    <a:ext uri="{9D8B030D-6E8A-4147-A177-3AD203B41FA5}">
                      <a16:colId xmlns:a16="http://schemas.microsoft.com/office/drawing/2014/main" val="4261993372"/>
                    </a:ext>
                  </a:extLst>
                </a:gridCol>
                <a:gridCol w="432048">
                  <a:extLst>
                    <a:ext uri="{9D8B030D-6E8A-4147-A177-3AD203B41FA5}">
                      <a16:colId xmlns:a16="http://schemas.microsoft.com/office/drawing/2014/main" val="1477120270"/>
                    </a:ext>
                  </a:extLst>
                </a:gridCol>
                <a:gridCol w="6048671">
                  <a:extLst>
                    <a:ext uri="{9D8B030D-6E8A-4147-A177-3AD203B41FA5}">
                      <a16:colId xmlns:a16="http://schemas.microsoft.com/office/drawing/2014/main" val="1718018768"/>
                    </a:ext>
                  </a:extLst>
                </a:gridCol>
              </a:tblGrid>
              <a:tr h="218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tcPr>
                </a:tc>
                <a:tc>
                  <a:txBody>
                    <a:bodyPr/>
                    <a:lstStyle/>
                    <a:p>
                      <a:pPr algn="ctr"/>
                      <a:r>
                        <a:rPr kumimoji="1" lang="ja-JP" altLang="en-US" sz="1100" dirty="0" smtClean="0">
                          <a:latin typeface="HGPｺﾞｼｯｸM" panose="020B0600000000000000" pitchFamily="50" charset="-128"/>
                          <a:ea typeface="HGPｺﾞｼｯｸM" panose="020B0600000000000000" pitchFamily="50" charset="-128"/>
                        </a:rPr>
                        <a:t>（</a:t>
                      </a:r>
                      <a:r>
                        <a:rPr kumimoji="1" lang="en-US" altLang="ja-JP" sz="1100" dirty="0" smtClean="0">
                          <a:latin typeface="HGPｺﾞｼｯｸM" panose="020B0600000000000000" pitchFamily="50" charset="-128"/>
                          <a:ea typeface="HGPｺﾞｼｯｸM" panose="020B0600000000000000" pitchFamily="50" charset="-128"/>
                        </a:rPr>
                        <a:t>4</a:t>
                      </a:r>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有期実習型訓練に係る訓練計画予定表（様式第１－２号（別添様式２））</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30426427"/>
                  </a:ext>
                </a:extLst>
              </a:tr>
              <a:tr h="359513">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(5)</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altLang="ja-JP" sz="1100" dirty="0" smtClean="0">
                          <a:latin typeface="HGPｺﾞｼｯｸM" panose="020B0600000000000000" pitchFamily="50" charset="-128"/>
                          <a:ea typeface="HGPｺﾞｼｯｸM" panose="020B0600000000000000" pitchFamily="50" charset="-128"/>
                        </a:rPr>
                        <a:t>Off-JT</a:t>
                      </a:r>
                      <a:r>
                        <a:rPr lang="ja-JP" altLang="en-US" sz="1100" dirty="0" smtClean="0">
                          <a:latin typeface="HGPｺﾞｼｯｸM" panose="020B0600000000000000" pitchFamily="50" charset="-128"/>
                          <a:ea typeface="HGPｺﾞｼｯｸM" panose="020B0600000000000000" pitchFamily="50" charset="-128"/>
                        </a:rPr>
                        <a:t>の講師要件を確認する書類（様式第１－１号（別添様式３））（</a:t>
                      </a:r>
                      <a:r>
                        <a:rPr lang="en-US" altLang="ja-JP" sz="1100" dirty="0" smtClean="0">
                          <a:latin typeface="HGPｺﾞｼｯｸM" panose="020B0600000000000000" pitchFamily="50" charset="-128"/>
                          <a:ea typeface="HGPｺﾞｼｯｸM" panose="020B0600000000000000" pitchFamily="50" charset="-128"/>
                        </a:rPr>
                        <a:t>P8</a:t>
                      </a:r>
                      <a:r>
                        <a:rPr lang="ja-JP" altLang="en-US" sz="1100" dirty="0" smtClean="0">
                          <a:latin typeface="HGPｺﾞｼｯｸM" panose="020B0600000000000000" pitchFamily="50" charset="-128"/>
                          <a:ea typeface="HGPｺﾞｼｯｸM" panose="020B0600000000000000" pitchFamily="50" charset="-128"/>
                        </a:rPr>
                        <a:t>の➀一般職業訓練（４）３に該当する場合のみ添付）</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49912051"/>
                  </a:ext>
                </a:extLst>
              </a:tr>
              <a:tr h="218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(6)</a:t>
                      </a: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訓練期間中の対象労働者の労働条件が確認できる書類（雇用契約書、労働条件通知書など）</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05405185"/>
                  </a:ext>
                </a:extLst>
              </a:tr>
              <a:tr h="218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(7)</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solidFill>
                            <a:prstClr val="black"/>
                          </a:solidFill>
                          <a:latin typeface="HGPｺﾞｼｯｸM" panose="020B0600000000000000" pitchFamily="50" charset="-128"/>
                          <a:ea typeface="HGPｺﾞｼｯｸM" panose="020B0600000000000000" pitchFamily="50" charset="-128"/>
                        </a:rPr>
                        <a:t>ジョブ・カード様式１－１（キャリア・プランシート）、ジョブ・カード様式２（職務経歴シート）、ジョブ・カード様式３－１（職業能力証明（免許・資格）シート）、及びジョブ・カード様式３－２（職業能力証明（学習歴・訓練歴）シート（写）</a:t>
                      </a:r>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a:p>
                      <a:r>
                        <a:rPr lang="en-US" altLang="ja-JP" sz="1100" u="sng" dirty="0" smtClean="0">
                          <a:solidFill>
                            <a:prstClr val="black"/>
                          </a:solidFill>
                          <a:latin typeface="HGPｺﾞｼｯｸM" panose="020B0600000000000000" pitchFamily="50" charset="-128"/>
                          <a:ea typeface="HGPｺﾞｼｯｸM" panose="020B0600000000000000" pitchFamily="50" charset="-128"/>
                        </a:rPr>
                        <a:t>※</a:t>
                      </a:r>
                      <a:r>
                        <a:rPr lang="ja-JP" altLang="en-US" sz="1100" u="sng" dirty="0" smtClean="0">
                          <a:solidFill>
                            <a:prstClr val="black"/>
                          </a:solidFill>
                          <a:latin typeface="HGPｺﾞｼｯｸM" panose="020B0600000000000000" pitchFamily="50" charset="-128"/>
                          <a:ea typeface="HGPｺﾞｼｯｸM" panose="020B0600000000000000" pitchFamily="50" charset="-128"/>
                        </a:rPr>
                        <a:t>原本ではなく、写しを提出してください。また、様式の編集は認められませんのでご留意ください。</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279022189"/>
                  </a:ext>
                </a:extLst>
              </a:tr>
              <a:tr h="218275">
                <a:tc>
                  <a:txBody>
                    <a:bodyPr/>
                    <a:lstStyle/>
                    <a:p>
                      <a:r>
                        <a:rPr kumimoji="1"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B w="3175"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100" dirty="0" smtClean="0">
                          <a:latin typeface="HGPｺﾞｼｯｸM" panose="020B0600000000000000" pitchFamily="50" charset="-128"/>
                          <a:ea typeface="HGPｺﾞｼｯｸM" panose="020B0600000000000000" pitchFamily="50" charset="-128"/>
                        </a:rPr>
                        <a:t>(8)</a:t>
                      </a:r>
                      <a:endParaRPr kumimoji="1" lang="ja-JP" altLang="en-US" sz="1100" dirty="0">
                        <a:latin typeface="HGPｺﾞｼｯｸM" panose="020B0600000000000000" pitchFamily="50" charset="-128"/>
                        <a:ea typeface="HGPｺﾞｼｯｸM" panose="020B0600000000000000" pitchFamily="50" charset="-128"/>
                      </a:endParaRPr>
                    </a:p>
                  </a:txBody>
                  <a:tcPr>
                    <a:lnL w="3175" cap="flat" cmpd="sng" algn="ctr">
                      <a:solidFill>
                        <a:schemeClr val="bg1">
                          <a:lumMod val="50000"/>
                        </a:schemeClr>
                      </a:solidFill>
                      <a:prstDash val="solid"/>
                      <a:round/>
                      <a:headEnd type="none" w="med" len="med"/>
                      <a:tailEnd type="none" w="med" len="med"/>
                    </a:lnL>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ja-JP" altLang="en-US" sz="1100" dirty="0" smtClean="0">
                          <a:latin typeface="HGPｺﾞｼｯｸM" panose="020B0600000000000000" pitchFamily="50" charset="-128"/>
                          <a:ea typeface="HGPｺﾞｼｯｸM" panose="020B0600000000000000" pitchFamily="50" charset="-128"/>
                        </a:rPr>
                        <a:t>その他、管轄労働局長が必要と認める書類</a:t>
                      </a:r>
                      <a:endParaRPr kumimoji="1" lang="ja-JP" altLang="en-US" sz="1100" dirty="0">
                        <a:latin typeface="HGPｺﾞｼｯｸM" panose="020B0600000000000000" pitchFamily="50" charset="-128"/>
                        <a:ea typeface="HGPｺﾞｼｯｸM" panose="020B0600000000000000" pitchFamily="50" charset="-128"/>
                      </a:endParaRPr>
                    </a:p>
                  </a:txBody>
                  <a:tcPr>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284501725"/>
                  </a:ext>
                </a:extLst>
              </a:tr>
            </a:tbl>
          </a:graphicData>
        </a:graphic>
      </p:graphicFrame>
      <p:sp>
        <p:nvSpPr>
          <p:cNvPr id="9"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1</a:t>
            </a:r>
            <a:fld id="{5257D7FA-C634-4D74-AC8F-65C7EB806FB4}" type="slidenum">
              <a:rPr lang="ja-JP" altLang="en-US" sz="1600" smtClean="0">
                <a:solidFill>
                  <a:schemeClr val="tx1"/>
                </a:solidFill>
              </a:rPr>
              <a:pPr algn="ctr"/>
              <a:t>14</a:t>
            </a:fld>
            <a:endParaRPr lang="ja-JP" altLang="en-US" sz="1600" dirty="0">
              <a:solidFill>
                <a:schemeClr val="tx1"/>
              </a:solidFill>
            </a:endParaRPr>
          </a:p>
        </p:txBody>
      </p:sp>
    </p:spTree>
    <p:extLst>
      <p:ext uri="{BB962C8B-B14F-4D97-AF65-F5344CB8AC3E}">
        <p14:creationId xmlns:p14="http://schemas.microsoft.com/office/powerpoint/2010/main" val="984551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メモ 4"/>
          <p:cNvSpPr/>
          <p:nvPr/>
        </p:nvSpPr>
        <p:spPr>
          <a:xfrm>
            <a:off x="105242" y="53951"/>
            <a:ext cx="7095658" cy="275976"/>
          </a:xfrm>
          <a:prstGeom prst="foldedCorner">
            <a:avLst>
              <a:gd name="adj" fmla="val 28446"/>
            </a:avLst>
          </a:prstGeom>
          <a:noFill/>
          <a:ln w="28575">
            <a:noFill/>
          </a:ln>
        </p:spPr>
        <p:style>
          <a:lnRef idx="2">
            <a:schemeClr val="accent3"/>
          </a:lnRef>
          <a:fillRef idx="1">
            <a:schemeClr val="lt1"/>
          </a:fillRef>
          <a:effectRef idx="0">
            <a:schemeClr val="accent3"/>
          </a:effectRef>
          <a:fontRef idx="minor">
            <a:schemeClr val="dk1"/>
          </a:fontRef>
        </p:style>
        <p:txBody>
          <a:bodyPr lIns="99555" tIns="36000" rIns="99555" bIns="0" rtlCol="0" anchor="t"/>
          <a:lstStyle/>
          <a:p>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職業訓練開始後に提出する書類</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4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共通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smtClean="0">
                <a:solidFill>
                  <a:prstClr val="black"/>
                </a:solidFill>
                <a:latin typeface="HGPｺﾞｼｯｸM" panose="020B0600000000000000" pitchFamily="50" charset="-128"/>
                <a:ea typeface="HGPｺﾞｼｯｸM" panose="020B0600000000000000" pitchFamily="50" charset="-128"/>
                <a:cs typeface="メイリオ" pitchFamily="50" charset="-128"/>
              </a:rPr>
              <a:t>   </a:t>
            </a:r>
            <a:endParaRPr lang="ja-JP" altLang="en-US" sz="1600" b="1" u="sng" dirty="0">
              <a:solidFill>
                <a:prstClr val="black"/>
              </a:solidFill>
              <a:latin typeface="HGPｺﾞｼｯｸM" panose="020B0600000000000000" pitchFamily="50" charset="-128"/>
              <a:ea typeface="HGPｺﾞｼｯｸM" panose="020B0600000000000000" pitchFamily="50" charset="-128"/>
              <a:cs typeface="メイリオ" pitchFamily="50" charset="-128"/>
            </a:endParaRPr>
          </a:p>
        </p:txBody>
      </p:sp>
      <p:sp>
        <p:nvSpPr>
          <p:cNvPr id="6" name="テキスト ボックス 5"/>
          <p:cNvSpPr txBox="1"/>
          <p:nvPr/>
        </p:nvSpPr>
        <p:spPr>
          <a:xfrm>
            <a:off x="105242" y="305979"/>
            <a:ext cx="7059604" cy="967978"/>
          </a:xfrm>
          <a:prstGeom prst="rect">
            <a:avLst/>
          </a:prstGeom>
          <a:noFill/>
        </p:spPr>
        <p:txBody>
          <a:bodyPr wrap="square" lIns="99555" tIns="49777" rIns="99555" bIns="49777" rtlCol="0">
            <a:noAutofit/>
          </a:bodyPr>
          <a:lstStyle/>
          <a:p>
            <a:pPr marL="285750" indent="-285750">
              <a:lnSpc>
                <a:spcPts val="1600"/>
              </a:lnSpc>
              <a:spcBef>
                <a:spcPts val="400"/>
              </a:spcBef>
              <a:buFont typeface="メイリオ" panose="020B0604030504040204" pitchFamily="50" charset="-128"/>
              <a:buChar char="⃝"/>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訓練を開始した事業主は</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訓練の開始日の翌日から起算して</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１か月</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以内</a:t>
            </a:r>
            <a:r>
              <a:rPr lang="ja-JP"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次の書類を管轄労働局長に提出してください。訓練の内容、実施方法によっては助成金の対象とならないものがあるのでご注意ください（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P23</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612000" lvl="0" indent="-285750">
              <a:lnSpc>
                <a:spcPts val="1600"/>
              </a:lnSpc>
              <a:spcBef>
                <a:spcPts val="400"/>
              </a:spcBef>
              <a:buFont typeface="Arial" panose="020B0604020202020204" pitchFamily="34" charset="0"/>
              <a:buChar char="•"/>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助</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成金（特別育成訓練コース（有期実習型訓練または中小企業等担い手育成訓練））訓練開始届」（様式第４号）</a:t>
            </a:r>
            <a:endParaRPr lang="en-US" altLang="ja-JP" sz="1200" b="1" dirty="0">
              <a:latin typeface="メイリオ" panose="020B0604030504040204" pitchFamily="50" charset="-128"/>
              <a:ea typeface="メイリオ" panose="020B0604030504040204" pitchFamily="50" charset="-128"/>
              <a:cs typeface="メイリオ" pitchFamily="50" charset="-128"/>
            </a:endParaRPr>
          </a:p>
          <a:p>
            <a:pPr marL="352425" indent="-171450">
              <a:lnSpc>
                <a:spcPts val="1600"/>
              </a:lnSpc>
              <a:spcBef>
                <a:spcPts val="400"/>
              </a:spcBef>
              <a:buFont typeface="Wingdings" panose="05000000000000000000" pitchFamily="2" charset="2"/>
              <a:buChar char="l"/>
            </a:pPr>
            <a:r>
              <a:rPr lang="ja-JP" altLang="en-US" sz="1200" dirty="0" smtClean="0">
                <a:latin typeface="メイリオ" panose="020B0604030504040204" pitchFamily="50" charset="-128"/>
                <a:ea typeface="メイリオ" panose="020B0604030504040204" pitchFamily="50" charset="-128"/>
                <a:cs typeface="メイリオ" pitchFamily="50" charset="-128"/>
              </a:rPr>
              <a:t>提出</a:t>
            </a:r>
            <a:r>
              <a:rPr lang="ja-JP" altLang="en-US" sz="1200" dirty="0">
                <a:latin typeface="メイリオ" panose="020B0604030504040204" pitchFamily="50" charset="-128"/>
                <a:ea typeface="メイリオ" panose="020B0604030504040204" pitchFamily="50" charset="-128"/>
                <a:cs typeface="メイリオ" pitchFamily="50" charset="-128"/>
              </a:rPr>
              <a:t>期限内に</a:t>
            </a:r>
            <a:r>
              <a:rPr lang="ja-JP" altLang="en-US" sz="1200" dirty="0" smtClean="0">
                <a:latin typeface="メイリオ" panose="020B0604030504040204" pitchFamily="50" charset="-128"/>
                <a:ea typeface="メイリオ" panose="020B0604030504040204" pitchFamily="50" charset="-128"/>
                <a:cs typeface="メイリオ" pitchFamily="50" charset="-128"/>
              </a:rPr>
              <a:t>訓練開始届の</a:t>
            </a:r>
            <a:r>
              <a:rPr lang="ja-JP" altLang="en-US" sz="1200" dirty="0">
                <a:latin typeface="メイリオ" panose="020B0604030504040204" pitchFamily="50" charset="-128"/>
                <a:ea typeface="メイリオ" panose="020B0604030504040204" pitchFamily="50" charset="-128"/>
                <a:cs typeface="メイリオ" pitchFamily="50" charset="-128"/>
              </a:rPr>
              <a:t>提出がない場合には、助成金は支給されません</a:t>
            </a:r>
            <a:r>
              <a:rPr lang="ja-JP" altLang="en-US" sz="1200" dirty="0" smtClean="0">
                <a:latin typeface="メイリオ" panose="020B0604030504040204" pitchFamily="50" charset="-128"/>
                <a:ea typeface="メイリオ" panose="020B0604030504040204" pitchFamily="50" charset="-128"/>
                <a:cs typeface="メイリオ" pitchFamily="50" charset="-128"/>
              </a:rPr>
              <a:t>。</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352425" indent="-171450">
              <a:lnSpc>
                <a:spcPts val="1600"/>
              </a:lnSpc>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cs typeface="メイリオ" pitchFamily="50" charset="-128"/>
              </a:rPr>
              <a:t>訓練</a:t>
            </a:r>
            <a:r>
              <a:rPr lang="ja-JP" altLang="en-US" sz="1200" dirty="0" smtClean="0">
                <a:latin typeface="メイリオ" panose="020B0604030504040204" pitchFamily="50" charset="-128"/>
                <a:ea typeface="メイリオ" panose="020B0604030504040204" pitchFamily="50" charset="-128"/>
                <a:cs typeface="メイリオ" pitchFamily="50" charset="-128"/>
              </a:rPr>
              <a:t>の</a:t>
            </a:r>
            <a:r>
              <a:rPr lang="ja-JP" altLang="en-US" sz="1200" dirty="0">
                <a:latin typeface="メイリオ" panose="020B0604030504040204" pitchFamily="50" charset="-128"/>
                <a:ea typeface="メイリオ" panose="020B0604030504040204" pitchFamily="50" charset="-128"/>
                <a:cs typeface="メイリオ" pitchFamily="50" charset="-128"/>
              </a:rPr>
              <a:t>開始後</a:t>
            </a:r>
            <a:r>
              <a:rPr lang="ja-JP" altLang="en-US" sz="1200" dirty="0" smtClean="0">
                <a:latin typeface="メイリオ" panose="020B0604030504040204" pitchFamily="50" charset="-128"/>
                <a:ea typeface="メイリオ" panose="020B0604030504040204" pitchFamily="50" charset="-128"/>
                <a:cs typeface="メイリオ" pitchFamily="50" charset="-128"/>
              </a:rPr>
              <a:t>に受講者を増やすことはできません。</a:t>
            </a:r>
            <a:endParaRPr lang="en-US" altLang="ja-JP" sz="1200" dirty="0">
              <a:latin typeface="メイリオ" panose="020B0604030504040204" pitchFamily="50" charset="-128"/>
              <a:ea typeface="メイリオ" panose="020B0604030504040204" pitchFamily="50" charset="-128"/>
              <a:cs typeface="メイリオ" pitchFamily="50" charset="-128"/>
            </a:endParaRPr>
          </a:p>
          <a:p>
            <a:pPr marL="352425" indent="-171450">
              <a:lnSpc>
                <a:spcPts val="1600"/>
              </a:lnSpc>
              <a:spcBef>
                <a:spcPts val="400"/>
              </a:spcBef>
              <a:buFont typeface="Wingdings" panose="05000000000000000000" pitchFamily="2" charset="2"/>
              <a:buChar char="l"/>
            </a:pPr>
            <a:endParaRPr lang="en-US" altLang="ja-JP" sz="1200" dirty="0">
              <a:latin typeface="メイリオ" panose="020B0604030504040204" pitchFamily="50" charset="-128"/>
              <a:ea typeface="メイリオ" panose="020B0604030504040204" pitchFamily="50" charset="-128"/>
              <a:cs typeface="メイリオ" pitchFamily="50" charset="-128"/>
            </a:endParaRPr>
          </a:p>
        </p:txBody>
      </p:sp>
      <p:sp>
        <p:nvSpPr>
          <p:cNvPr id="7" name="メモ 6"/>
          <p:cNvSpPr/>
          <p:nvPr/>
        </p:nvSpPr>
        <p:spPr>
          <a:xfrm>
            <a:off x="129694" y="1926159"/>
            <a:ext cx="2678668" cy="282996"/>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36000" rIns="99555" bIns="0" rtlCol="0" anchor="t"/>
          <a:lstStyle/>
          <a:p>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訓練計画届の変更</a:t>
            </a:r>
            <a:endPar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05243" y="2142183"/>
            <a:ext cx="7059604" cy="2085169"/>
          </a:xfrm>
          <a:prstGeom prst="rect">
            <a:avLst/>
          </a:prstGeom>
          <a:noFill/>
        </p:spPr>
        <p:txBody>
          <a:bodyPr wrap="square" lIns="99555" tIns="49777" rIns="99555" bIns="49777" rtlCol="0">
            <a:noAutofit/>
          </a:bodyPr>
          <a:lstStyle/>
          <a:p>
            <a:pPr marL="285750" indent="-285750" eaLnBrk="0" hangingPunct="0">
              <a:lnSpc>
                <a:spcPts val="1500"/>
              </a:lnSpc>
              <a:spcBef>
                <a:spcPts val="400"/>
              </a:spcBef>
              <a:buFont typeface="メイリオ" panose="020B0604030504040204" pitchFamily="50" charset="-128"/>
              <a:buChar char="⃝"/>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訓練</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計画届の確認を受けた後に、訓練</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変更</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、次の書類を</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変更</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書類</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あわ</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せて、管轄</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労働局長に提出</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てください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eaLnBrk="0" hangingPunct="0">
              <a:lnSpc>
                <a:spcPts val="1500"/>
              </a:lnSpc>
              <a:spcBef>
                <a:spcPts val="400"/>
              </a:spcBef>
              <a:buFont typeface="メイリオ" panose="020B0604030504040204" pitchFamily="50" charset="-128"/>
              <a:buChar cha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書類の提出は、</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変更前に計画していた訓練実施日もしくは変更後の訓練実施日のいずれか早い方の日の前日まで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に提出してください。（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病気、けが、天災等やむを得ない理由により変更が生じた場合には、変更後の訓練実施日後７日以内までにその理由を記した書面を添えて変更届を提出してください。）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1600"/>
              </a:lnSpc>
            </a:pP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　　　　（例）　当初の計画では</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Off-JT</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を</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訓練機関で実施することとしていたが、</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訓練機関で実施することに変更する場合</a:t>
            </a:r>
            <a:endPar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eaLnBrk="0" hangingPunct="0">
              <a:lnSpc>
                <a:spcPts val="1600"/>
              </a:lnSpc>
            </a:pP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　　　　　　　・４月５日に計画していた訓練（</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訓練機関）を４月１０日に変更（</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訓練機関）する場合　→　４月４日までに変更届を提出</a:t>
            </a:r>
            <a:endPar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eaLnBrk="0" hangingPunct="0">
              <a:lnSpc>
                <a:spcPts val="1600"/>
              </a:lnSpc>
            </a:pPr>
            <a:r>
              <a:rPr lang="ja-JP" altLang="en-US" sz="1000"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　　　　　　・４月５日に計画していた訓練（</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訓練機関）を４月３日に変更（</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B</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訓練機関）する場合　　→　４月２日までに変更届を提出</a:t>
            </a:r>
            <a:endPar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612000" lvl="0" indent="-285750">
              <a:lnSpc>
                <a:spcPts val="1600"/>
              </a:lnSpc>
              <a:spcBef>
                <a:spcPts val="400"/>
              </a:spcBef>
              <a:buFont typeface="Arial" panose="020B0604020202020204" pitchFamily="34" charset="0"/>
              <a:buChar char="•"/>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「人材開発支援助成金（特別育成訓練コース）（</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一般職業訓練・育児休業中訓練・中長期的キャリア形成訓練）計画</a:t>
            </a: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変更届」（様式第３－１号</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285750">
              <a:lnSpc>
                <a:spcPts val="1600"/>
              </a:lnSpc>
              <a:spcBef>
                <a:spcPts val="400"/>
              </a:spcBef>
              <a:buFont typeface="Arial" panose="020B0604020202020204" pitchFamily="34" charset="0"/>
              <a:buChar char="•"/>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「人材開発</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助成金（特別育成訓練コース（</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））計画変更届」（様式第３－２号）</a:t>
            </a:r>
            <a:endParaRPr lang="en-US" altLang="ja-JP"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285750">
              <a:lnSpc>
                <a:spcPts val="1600"/>
              </a:lnSpc>
              <a:spcBef>
                <a:spcPts val="400"/>
              </a:spcBef>
              <a:buFont typeface="Arial" panose="020B0604020202020204" pitchFamily="34" charset="0"/>
              <a:buChar char="•"/>
            </a:pPr>
            <a:r>
              <a:rPr lang="ja-JP" altLang="en-US"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「人材開発支援助成金（特別育成訓練コース（中小企業等担い手育成訓練））計画変更届」（様式第３－３号）</a:t>
            </a:r>
            <a:endParaRPr lang="en-US" altLang="ja-JP"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marL="257175" lvl="0" indent="-171450">
              <a:lnSpc>
                <a:spcPts val="1600"/>
              </a:lnSpc>
              <a:spcBef>
                <a:spcPts val="200"/>
              </a:spcBef>
              <a:buFont typeface="Wingdings" panose="05000000000000000000" pitchFamily="2" charset="2"/>
              <a:buChar char="l"/>
            </a:pPr>
            <a:r>
              <a:rPr lang="ja-JP" altLang="en-US" sz="1200" dirty="0" smtClean="0">
                <a:latin typeface="メイリオ" panose="020B0604030504040204" pitchFamily="50" charset="-128"/>
                <a:ea typeface="メイリオ" panose="020B0604030504040204" pitchFamily="50" charset="-128"/>
                <a:cs typeface="メイリオ" pitchFamily="50" charset="-128"/>
              </a:rPr>
              <a:t>提出期限内に計画変更届の提出がない場合には、助成金は支給されません。また、労働者の転勤や出向などにより複数の適用事業所をまたぐ変更は認められません。</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257175" lvl="0" indent="-171450">
              <a:lnSpc>
                <a:spcPts val="1600"/>
              </a:lnSpc>
              <a:spcBef>
                <a:spcPts val="200"/>
              </a:spcBef>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cs typeface="メイリオ" pitchFamily="50" charset="-128"/>
              </a:rPr>
              <a:t>カリキュラムが大幅に変わる場合、再度キャリアコンサルティングが必要になる場合が</a:t>
            </a:r>
            <a:r>
              <a:rPr lang="ja-JP" altLang="en-US" sz="1200" dirty="0" smtClean="0">
                <a:latin typeface="メイリオ" panose="020B0604030504040204" pitchFamily="50" charset="-128"/>
                <a:ea typeface="メイリオ" panose="020B0604030504040204" pitchFamily="50" charset="-128"/>
                <a:cs typeface="メイリオ" pitchFamily="50" charset="-128"/>
              </a:rPr>
              <a:t>あります。</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marL="257175" lvl="0" indent="-171450">
              <a:lnSpc>
                <a:spcPts val="1600"/>
              </a:lnSpc>
              <a:spcBef>
                <a:spcPts val="200"/>
              </a:spcBef>
              <a:buFont typeface="Wingdings" panose="05000000000000000000" pitchFamily="2" charset="2"/>
              <a:buChar char="l"/>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なお、次の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①から③</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に定める場合には、それぞれ変更届の提出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は不要です</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hangingPunct="0"/>
            <a:r>
              <a:rPr lang="ja-JP" altLang="en-US" sz="1250"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endParaRPr lang="en-US" altLang="ja-JP" sz="125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1" name="テキスト ボックス 10"/>
          <p:cNvSpPr txBox="1"/>
          <p:nvPr/>
        </p:nvSpPr>
        <p:spPr>
          <a:xfrm>
            <a:off x="364232" y="6246639"/>
            <a:ext cx="6800614" cy="4068452"/>
          </a:xfrm>
          <a:prstGeom prst="rect">
            <a:avLst/>
          </a:prstGeom>
          <a:noFill/>
        </p:spPr>
        <p:txBody>
          <a:bodyPr wrap="square" rtlCol="0">
            <a:noAutofit/>
          </a:bodyPr>
          <a:lstStyle/>
          <a:p>
            <a:pPr marL="228600" indent="-228600">
              <a:lnSpc>
                <a:spcPts val="1600"/>
              </a:lnSpc>
              <a:buFont typeface="+mj-ea"/>
              <a:buAutoNum type="circleNumDbPlain"/>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en-US" altLang="ja-JP"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408600" lvl="1" indent="-228600">
              <a:lnSpc>
                <a:spcPts val="1400"/>
              </a:lnSpc>
              <a:buFontTx/>
              <a:buAutoNum type="arabicParenBoth"/>
            </a:pPr>
            <a:r>
              <a:rPr lang="ja-JP" altLang="en-US" sz="1050" dirty="0" smtClean="0">
                <a:latin typeface="HGSｺﾞｼｯｸM" panose="020B0600000000000000" pitchFamily="50" charset="-128"/>
                <a:ea typeface="HGSｺﾞｼｯｸM" panose="020B0600000000000000" pitchFamily="50" charset="-128"/>
              </a:rPr>
              <a:t> 訓練計画届１欄から５欄までの事業所・企業に関する事項（名称、所在地、事業内容）を変更する場合</a:t>
            </a:r>
            <a:endParaRPr lang="en-US" altLang="ja-JP" sz="1050" dirty="0" smtClean="0">
              <a:latin typeface="HGSｺﾞｼｯｸM" panose="020B0600000000000000" pitchFamily="50" charset="-128"/>
              <a:ea typeface="HGSｺﾞｼｯｸM" panose="020B0600000000000000" pitchFamily="50" charset="-128"/>
            </a:endParaRPr>
          </a:p>
          <a:p>
            <a:pPr marL="408600" lvl="1" indent="-228600">
              <a:lnSpc>
                <a:spcPts val="1400"/>
              </a:lnSpc>
              <a:buFontTx/>
              <a:buAutoNum type="arabicParenBoth"/>
            </a:pPr>
            <a:r>
              <a:rPr lang="ja-JP" altLang="en-US" sz="1050" dirty="0" smtClean="0">
                <a:latin typeface="HGSｺﾞｼｯｸM" panose="020B0600000000000000" pitchFamily="50" charset="-128"/>
                <a:ea typeface="HGSｺﾞｼｯｸM" panose="020B0600000000000000" pitchFamily="50" charset="-128"/>
              </a:rPr>
              <a:t> 訓練計画届</a:t>
            </a:r>
            <a:r>
              <a:rPr lang="en-US" altLang="ja-JP" sz="1050" dirty="0" smtClean="0">
                <a:latin typeface="HGSｺﾞｼｯｸM" panose="020B0600000000000000" pitchFamily="50" charset="-128"/>
                <a:ea typeface="HGSｺﾞｼｯｸM" panose="020B0600000000000000" pitchFamily="50" charset="-128"/>
              </a:rPr>
              <a:t>13</a:t>
            </a:r>
            <a:r>
              <a:rPr lang="ja-JP" altLang="en-US" sz="1050" dirty="0" smtClean="0">
                <a:latin typeface="HGSｺﾞｼｯｸM" panose="020B0600000000000000" pitchFamily="50" charset="-128"/>
                <a:ea typeface="HGSｺﾞｼｯｸM" panose="020B0600000000000000" pitchFamily="50" charset="-128"/>
              </a:rPr>
              <a:t>欄の受講予定者数を減らす場合</a:t>
            </a:r>
            <a:endParaRPr lang="en-US" altLang="ja-JP" sz="1050" dirty="0" smtClean="0">
              <a:latin typeface="HGSｺﾞｼｯｸM" panose="020B0600000000000000" pitchFamily="50" charset="-128"/>
              <a:ea typeface="HGSｺﾞｼｯｸM" panose="020B0600000000000000" pitchFamily="50" charset="-128"/>
            </a:endParaRPr>
          </a:p>
          <a:p>
            <a:pPr marL="408600" lvl="1" indent="-228600">
              <a:lnSpc>
                <a:spcPts val="1400"/>
              </a:lnSpc>
              <a:buFontTx/>
              <a:buAutoNum type="arabicParenBoth"/>
            </a:pPr>
            <a:r>
              <a:rPr lang="en-US" altLang="ja-JP" sz="1050" dirty="0" smtClean="0">
                <a:latin typeface="HGSｺﾞｼｯｸM" panose="020B0600000000000000" pitchFamily="50" charset="-128"/>
                <a:ea typeface="HGSｺﾞｼｯｸM" panose="020B0600000000000000" pitchFamily="50" charset="-128"/>
              </a:rPr>
              <a:t> </a:t>
            </a:r>
            <a:r>
              <a:rPr lang="ja-JP" altLang="en-US" sz="1050" spc="-20" dirty="0" smtClean="0">
                <a:latin typeface="HGSｺﾞｼｯｸM" panose="020B0600000000000000" pitchFamily="50" charset="-128"/>
                <a:ea typeface="HGSｺﾞｼｯｸM" panose="020B0600000000000000" pitchFamily="50" charset="-128"/>
              </a:rPr>
              <a:t>訓練計画届</a:t>
            </a:r>
            <a:r>
              <a:rPr lang="en-US" altLang="ja-JP" sz="1050" spc="-20" dirty="0" smtClean="0">
                <a:latin typeface="HGSｺﾞｼｯｸM" panose="020B0600000000000000" pitchFamily="50" charset="-128"/>
                <a:ea typeface="HGSｺﾞｼｯｸM" panose="020B0600000000000000" pitchFamily="50" charset="-128"/>
              </a:rPr>
              <a:t>14</a:t>
            </a:r>
            <a:r>
              <a:rPr lang="ja-JP" altLang="en-US" sz="1050" spc="-20" dirty="0" smtClean="0">
                <a:latin typeface="HGSｺﾞｼｯｸM" panose="020B0600000000000000" pitchFamily="50" charset="-128"/>
                <a:ea typeface="HGSｺﾞｼｯｸM" panose="020B0600000000000000" pitchFamily="50" charset="-128"/>
              </a:rPr>
              <a:t>欄の総訓練時間数を変えずに、</a:t>
            </a:r>
            <a:r>
              <a:rPr lang="en-US" altLang="ja-JP" sz="1050" spc="-20" dirty="0" smtClean="0">
                <a:latin typeface="HGSｺﾞｼｯｸM" panose="020B0600000000000000" pitchFamily="50" charset="-128"/>
                <a:ea typeface="HGSｺﾞｼｯｸM" panose="020B0600000000000000" pitchFamily="50" charset="-128"/>
              </a:rPr>
              <a:t>12</a:t>
            </a:r>
            <a:r>
              <a:rPr lang="ja-JP" altLang="en-US" sz="1050" spc="-20" dirty="0" smtClean="0">
                <a:latin typeface="HGSｺﾞｼｯｸM" panose="020B0600000000000000" pitchFamily="50" charset="-128"/>
                <a:ea typeface="HGSｺﾞｼｯｸM" panose="020B0600000000000000" pitchFamily="50" charset="-128"/>
              </a:rPr>
              <a:t>欄の訓練の実施期間の初日または最終日を変更する場合</a:t>
            </a:r>
            <a:endParaRPr lang="en-US" altLang="ja-JP" sz="1050" spc="-20" dirty="0" smtClean="0">
              <a:latin typeface="HGSｺﾞｼｯｸM" panose="020B0600000000000000" pitchFamily="50" charset="-128"/>
              <a:ea typeface="HGSｺﾞｼｯｸM" panose="020B0600000000000000" pitchFamily="50" charset="-128"/>
            </a:endParaRPr>
          </a:p>
          <a:p>
            <a:pPr marL="180000" lvl="1">
              <a:lnSpc>
                <a:spcPts val="1400"/>
              </a:lnSpc>
            </a:pPr>
            <a:r>
              <a:rPr lang="ja-JP" altLang="en-US" sz="1000" dirty="0" smtClean="0">
                <a:latin typeface="HGPｺﾞｼｯｸM" panose="020B0600000000000000" pitchFamily="50" charset="-128"/>
                <a:ea typeface="HGPｺﾞｼｯｸM" panose="020B0600000000000000" pitchFamily="50" charset="-128"/>
              </a:rPr>
              <a:t>　</a:t>
            </a: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変更届が不要となる例（有期実習型訓練、中小企業等担い手育成訓練も同じ）：</a:t>
            </a:r>
            <a:endParaRPr lang="en-US" altLang="ja-JP" sz="1000" dirty="0" smtClean="0">
              <a:latin typeface="HGPｺﾞｼｯｸM" panose="020B0600000000000000" pitchFamily="50" charset="-128"/>
              <a:ea typeface="HGPｺﾞｼｯｸM" panose="020B0600000000000000" pitchFamily="50" charset="-128"/>
            </a:endParaRPr>
          </a:p>
          <a:p>
            <a:pPr marL="180000" lvl="1">
              <a:lnSpc>
                <a:spcPts val="1400"/>
              </a:lnSpc>
            </a:pPr>
            <a:r>
              <a:rPr lang="ja-JP" altLang="en-US" sz="1000" dirty="0" smtClean="0">
                <a:latin typeface="HGPｺﾞｼｯｸM" panose="020B0600000000000000" pitchFamily="50" charset="-128"/>
                <a:ea typeface="HGPｺﾞｼｯｸM" panose="020B0600000000000000" pitchFamily="50" charset="-128"/>
              </a:rPr>
              <a:t>　　・４月１日～７月</a:t>
            </a:r>
            <a:r>
              <a:rPr lang="en-US" altLang="ja-JP" sz="1000" dirty="0" smtClean="0">
                <a:latin typeface="HGPｺﾞｼｯｸM" panose="020B0600000000000000" pitchFamily="50" charset="-128"/>
                <a:ea typeface="HGPｺﾞｼｯｸM" panose="020B0600000000000000" pitchFamily="50" charset="-128"/>
              </a:rPr>
              <a:t>31</a:t>
            </a:r>
            <a:r>
              <a:rPr lang="ja-JP" altLang="en-US" sz="1000" dirty="0" smtClean="0">
                <a:latin typeface="HGPｺﾞｼｯｸM" panose="020B0600000000000000" pitchFamily="50" charset="-128"/>
                <a:ea typeface="HGPｺﾞｼｯｸM" panose="020B0600000000000000" pitchFamily="50" charset="-128"/>
              </a:rPr>
              <a:t>日の訓練を、総訓練時間数を変えずに実施期間を４月１日～８月</a:t>
            </a:r>
            <a:r>
              <a:rPr lang="en-US" altLang="ja-JP" sz="1000" dirty="0" smtClean="0">
                <a:latin typeface="HGPｺﾞｼｯｸM" panose="020B0600000000000000" pitchFamily="50" charset="-128"/>
                <a:ea typeface="HGPｺﾞｼｯｸM" panose="020B0600000000000000" pitchFamily="50" charset="-128"/>
              </a:rPr>
              <a:t>15</a:t>
            </a:r>
            <a:r>
              <a:rPr lang="ja-JP" altLang="en-US" sz="1000" dirty="0" smtClean="0">
                <a:latin typeface="HGPｺﾞｼｯｸM" panose="020B0600000000000000" pitchFamily="50" charset="-128"/>
                <a:ea typeface="HGPｺﾞｼｯｸM" panose="020B0600000000000000" pitchFamily="50" charset="-128"/>
              </a:rPr>
              <a:t>日に変更</a:t>
            </a:r>
            <a:endParaRPr lang="en-US" altLang="ja-JP" sz="1000" dirty="0" smtClean="0">
              <a:latin typeface="HGPｺﾞｼｯｸM" panose="020B0600000000000000" pitchFamily="50" charset="-128"/>
              <a:ea typeface="HGPｺﾞｼｯｸM" panose="020B0600000000000000" pitchFamily="50" charset="-128"/>
            </a:endParaRPr>
          </a:p>
          <a:p>
            <a:pPr marL="180000" lvl="1">
              <a:lnSpc>
                <a:spcPts val="1400"/>
              </a:lnSpc>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・４月</a:t>
            </a:r>
            <a:r>
              <a:rPr lang="ja-JP" altLang="en-US" sz="1000" dirty="0">
                <a:latin typeface="HGPｺﾞｼｯｸM" panose="020B0600000000000000" pitchFamily="50" charset="-128"/>
                <a:ea typeface="HGPｺﾞｼｯｸM" panose="020B0600000000000000" pitchFamily="50" charset="-128"/>
              </a:rPr>
              <a:t>１日～７月</a:t>
            </a:r>
            <a:r>
              <a:rPr lang="en-US" altLang="ja-JP" sz="1000" dirty="0">
                <a:latin typeface="HGPｺﾞｼｯｸM" panose="020B0600000000000000" pitchFamily="50" charset="-128"/>
                <a:ea typeface="HGPｺﾞｼｯｸM" panose="020B0600000000000000" pitchFamily="50" charset="-128"/>
              </a:rPr>
              <a:t>31</a:t>
            </a:r>
            <a:r>
              <a:rPr lang="ja-JP" altLang="en-US" sz="1000" dirty="0">
                <a:latin typeface="HGPｺﾞｼｯｸM" panose="020B0600000000000000" pitchFamily="50" charset="-128"/>
                <a:ea typeface="HGPｺﾞｼｯｸM" panose="020B0600000000000000" pitchFamily="50" charset="-128"/>
              </a:rPr>
              <a:t>日の訓練を、総訓練時間数を変えずに</a:t>
            </a:r>
            <a:r>
              <a:rPr lang="ja-JP" altLang="en-US" sz="1000" dirty="0" smtClean="0">
                <a:latin typeface="HGPｺﾞｼｯｸM" panose="020B0600000000000000" pitchFamily="50" charset="-128"/>
                <a:ea typeface="HGPｺﾞｼｯｸM" panose="020B0600000000000000" pitchFamily="50" charset="-128"/>
              </a:rPr>
              <a:t>実施期間を４月</a:t>
            </a:r>
            <a:r>
              <a:rPr lang="en-US" altLang="ja-JP" sz="1000" dirty="0" smtClean="0">
                <a:latin typeface="HGPｺﾞｼｯｸM" panose="020B0600000000000000" pitchFamily="50" charset="-128"/>
                <a:ea typeface="HGPｺﾞｼｯｸM" panose="020B0600000000000000" pitchFamily="50" charset="-128"/>
              </a:rPr>
              <a:t>16</a:t>
            </a:r>
            <a:r>
              <a:rPr lang="ja-JP" altLang="en-US" sz="1000" dirty="0" smtClean="0">
                <a:latin typeface="HGPｺﾞｼｯｸM" panose="020B0600000000000000" pitchFamily="50" charset="-128"/>
                <a:ea typeface="HGPｺﾞｼｯｸM" panose="020B0600000000000000" pitchFamily="50" charset="-128"/>
              </a:rPr>
              <a:t>日</a:t>
            </a:r>
            <a:r>
              <a:rPr lang="ja-JP" altLang="en-US" sz="1000" dirty="0">
                <a:latin typeface="HGPｺﾞｼｯｸM" panose="020B0600000000000000" pitchFamily="50" charset="-128"/>
                <a:ea typeface="HGPｺﾞｼｯｸM" panose="020B0600000000000000" pitchFamily="50" charset="-128"/>
              </a:rPr>
              <a:t>～８月</a:t>
            </a:r>
            <a:r>
              <a:rPr lang="en-US" altLang="ja-JP" sz="1000" dirty="0">
                <a:latin typeface="HGPｺﾞｼｯｸM" panose="020B0600000000000000" pitchFamily="50" charset="-128"/>
                <a:ea typeface="HGPｺﾞｼｯｸM" panose="020B0600000000000000" pitchFamily="50" charset="-128"/>
              </a:rPr>
              <a:t>15</a:t>
            </a:r>
            <a:r>
              <a:rPr lang="ja-JP" altLang="en-US" sz="1000" dirty="0">
                <a:latin typeface="HGPｺﾞｼｯｸM" panose="020B0600000000000000" pitchFamily="50" charset="-128"/>
                <a:ea typeface="HGPｺﾞｼｯｸM" panose="020B0600000000000000" pitchFamily="50" charset="-128"/>
              </a:rPr>
              <a:t>日に</a:t>
            </a:r>
            <a:r>
              <a:rPr lang="ja-JP" altLang="en-US" sz="1000" dirty="0" smtClean="0">
                <a:latin typeface="HGPｺﾞｼｯｸM" panose="020B0600000000000000" pitchFamily="50" charset="-128"/>
                <a:ea typeface="HGPｺﾞｼｯｸM" panose="020B0600000000000000" pitchFamily="50" charset="-128"/>
              </a:rPr>
              <a:t>変更</a:t>
            </a:r>
            <a:endParaRPr lang="en-US" altLang="ja-JP" sz="1200" dirty="0" smtClean="0">
              <a:latin typeface="HGPｺﾞｼｯｸM" panose="020B0600000000000000" pitchFamily="50" charset="-128"/>
              <a:ea typeface="HGPｺﾞｼｯｸM" panose="020B0600000000000000" pitchFamily="50" charset="-128"/>
            </a:endParaRPr>
          </a:p>
          <a:p>
            <a:pPr marL="228600" lvl="0" indent="-228600">
              <a:lnSpc>
                <a:spcPts val="1600"/>
              </a:lnSpc>
              <a:spcBef>
                <a:spcPts val="400"/>
              </a:spcBef>
              <a:buFont typeface="+mj-ea"/>
              <a:buAutoNum type="circleNumDbPlain"/>
            </a:pP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408600" lvl="1" indent="-228600">
              <a:lnSpc>
                <a:spcPts val="1400"/>
              </a:lnSpc>
              <a:buFontTx/>
              <a:buAutoNum type="arabicParenBoth"/>
            </a:pPr>
            <a:r>
              <a:rPr lang="ja-JP" altLang="en-US" sz="1200" dirty="0" smtClean="0">
                <a:latin typeface="HGPｺﾞｼｯｸM" panose="020B0600000000000000" pitchFamily="50" charset="-128"/>
                <a:ea typeface="HGP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訓練計画届１欄から５欄または</a:t>
            </a:r>
            <a:r>
              <a:rPr lang="en-US" altLang="ja-JP" sz="1050" dirty="0" smtClean="0">
                <a:latin typeface="HGSｺﾞｼｯｸM" panose="020B0600000000000000" pitchFamily="50" charset="-128"/>
                <a:ea typeface="HGSｺﾞｼｯｸM" panose="020B0600000000000000" pitchFamily="50" charset="-128"/>
              </a:rPr>
              <a:t>10</a:t>
            </a:r>
            <a:r>
              <a:rPr lang="ja-JP" altLang="en-US" sz="1050" dirty="0" smtClean="0">
                <a:latin typeface="HGSｺﾞｼｯｸM" panose="020B0600000000000000" pitchFamily="50" charset="-128"/>
                <a:ea typeface="HGSｺﾞｼｯｸM" panose="020B0600000000000000" pitchFamily="50" charset="-128"/>
              </a:rPr>
              <a:t>欄から</a:t>
            </a:r>
            <a:r>
              <a:rPr lang="en-US" altLang="ja-JP" sz="1050" dirty="0" smtClean="0">
                <a:latin typeface="HGSｺﾞｼｯｸM" panose="020B0600000000000000" pitchFamily="50" charset="-128"/>
                <a:ea typeface="HGSｺﾞｼｯｸM" panose="020B0600000000000000" pitchFamily="50" charset="-128"/>
              </a:rPr>
              <a:t>12</a:t>
            </a:r>
            <a:r>
              <a:rPr lang="ja-JP" altLang="en-US" sz="1050" dirty="0" smtClean="0">
                <a:latin typeface="HGSｺﾞｼｯｸM" panose="020B0600000000000000" pitchFamily="50" charset="-128"/>
                <a:ea typeface="HGSｺﾞｼｯｸM" panose="020B0600000000000000" pitchFamily="50" charset="-128"/>
              </a:rPr>
              <a:t>欄の</a:t>
            </a:r>
            <a:r>
              <a:rPr lang="ja-JP" altLang="en-US" sz="1050" dirty="0">
                <a:latin typeface="HGSｺﾞｼｯｸM" panose="020B0600000000000000" pitchFamily="50" charset="-128"/>
                <a:ea typeface="HGSｺﾞｼｯｸM" panose="020B0600000000000000" pitchFamily="50" charset="-128"/>
              </a:rPr>
              <a:t>事業所・企業に関する事項（名称、所在地、事業内容）を変更する</a:t>
            </a:r>
            <a:r>
              <a:rPr lang="ja-JP" altLang="en-US" sz="1050" dirty="0" smtClean="0">
                <a:latin typeface="HGSｺﾞｼｯｸM" panose="020B0600000000000000" pitchFamily="50" charset="-128"/>
                <a:ea typeface="HGSｺﾞｼｯｸM" panose="020B0600000000000000" pitchFamily="50" charset="-128"/>
              </a:rPr>
              <a:t>場合</a:t>
            </a:r>
            <a:endParaRPr lang="en-US" altLang="ja-JP" sz="1050" dirty="0" smtClean="0">
              <a:latin typeface="HGSｺﾞｼｯｸM" panose="020B0600000000000000" pitchFamily="50" charset="-128"/>
              <a:ea typeface="HGSｺﾞｼｯｸM" panose="020B0600000000000000" pitchFamily="50" charset="-128"/>
            </a:endParaRPr>
          </a:p>
          <a:p>
            <a:pPr marL="408600" lvl="1" indent="-228600">
              <a:lnSpc>
                <a:spcPts val="1400"/>
              </a:lnSpc>
              <a:buFontTx/>
              <a:buAutoNum type="arabicParenBoth"/>
            </a:pPr>
            <a:r>
              <a:rPr lang="en-US" altLang="ja-JP" sz="1050" dirty="0">
                <a:latin typeface="HGSｺﾞｼｯｸM" panose="020B0600000000000000" pitchFamily="50" charset="-128"/>
                <a:ea typeface="HGS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訓練計画届</a:t>
            </a:r>
            <a:r>
              <a:rPr lang="en-US" altLang="ja-JP" sz="1050" dirty="0" smtClean="0">
                <a:latin typeface="HGSｺﾞｼｯｸM" panose="020B0600000000000000" pitchFamily="50" charset="-128"/>
                <a:ea typeface="HGSｺﾞｼｯｸM" panose="020B0600000000000000" pitchFamily="50" charset="-128"/>
              </a:rPr>
              <a:t>19</a:t>
            </a:r>
            <a:r>
              <a:rPr lang="ja-JP" altLang="en-US" sz="1050" dirty="0" smtClean="0">
                <a:latin typeface="HGSｺﾞｼｯｸM" panose="020B0600000000000000" pitchFamily="50" charset="-128"/>
                <a:ea typeface="HGSｺﾞｼｯｸM" panose="020B0600000000000000" pitchFamily="50" charset="-128"/>
              </a:rPr>
              <a:t>欄の受講予定者数を減らす場合</a:t>
            </a:r>
            <a:endParaRPr lang="en-US" altLang="ja-JP" sz="1050" dirty="0" smtClean="0">
              <a:latin typeface="HGSｺﾞｼｯｸM" panose="020B0600000000000000" pitchFamily="50" charset="-128"/>
              <a:ea typeface="HGSｺﾞｼｯｸM" panose="020B0600000000000000" pitchFamily="50" charset="-128"/>
            </a:endParaRPr>
          </a:p>
          <a:p>
            <a:pPr marL="408600" lvl="1" indent="-228600">
              <a:lnSpc>
                <a:spcPts val="1400"/>
              </a:lnSpc>
              <a:buFontTx/>
              <a:buAutoNum type="arabicParenBoth"/>
            </a:pPr>
            <a:r>
              <a:rPr lang="ja-JP" altLang="en-US" sz="1050" dirty="0" smtClean="0">
                <a:latin typeface="HGSｺﾞｼｯｸM" panose="020B0600000000000000" pitchFamily="50" charset="-128"/>
                <a:ea typeface="HGSｺﾞｼｯｸM" panose="020B0600000000000000" pitchFamily="50" charset="-128"/>
              </a:rPr>
              <a:t> 訓練計画届</a:t>
            </a:r>
            <a:r>
              <a:rPr lang="en-US" altLang="ja-JP" sz="1050" dirty="0" smtClean="0">
                <a:latin typeface="HGSｺﾞｼｯｸM" panose="020B0600000000000000" pitchFamily="50" charset="-128"/>
                <a:ea typeface="HGSｺﾞｼｯｸM" panose="020B0600000000000000" pitchFamily="50" charset="-128"/>
              </a:rPr>
              <a:t>22</a:t>
            </a:r>
            <a:r>
              <a:rPr lang="ja-JP" altLang="en-US" sz="1050" dirty="0" smtClean="0">
                <a:latin typeface="HGSｺﾞｼｯｸM" panose="020B0600000000000000" pitchFamily="50" charset="-128"/>
                <a:ea typeface="HGSｺﾞｼｯｸM" panose="020B0600000000000000" pitchFamily="50" charset="-128"/>
              </a:rPr>
              <a:t>欄の総訓練時間数を変えずに、</a:t>
            </a:r>
            <a:r>
              <a:rPr lang="en-US" altLang="ja-JP" sz="1050" dirty="0" smtClean="0">
                <a:latin typeface="HGSｺﾞｼｯｸM" panose="020B0600000000000000" pitchFamily="50" charset="-128"/>
                <a:ea typeface="HGSｺﾞｼｯｸM" panose="020B0600000000000000" pitchFamily="50" charset="-128"/>
              </a:rPr>
              <a:t>21</a:t>
            </a:r>
            <a:r>
              <a:rPr lang="ja-JP" altLang="en-US" sz="1050" dirty="0" smtClean="0">
                <a:latin typeface="HGSｺﾞｼｯｸM" panose="020B0600000000000000" pitchFamily="50" charset="-128"/>
                <a:ea typeface="HGSｺﾞｼｯｸM" panose="020B0600000000000000" pitchFamily="50" charset="-128"/>
              </a:rPr>
              <a:t>欄の訓練実施期間の初日または最終日を変更する場合</a:t>
            </a:r>
            <a:r>
              <a:rPr lang="ja-JP" altLang="en-US" sz="1050" dirty="0" smtClean="0">
                <a:solidFill>
                  <a:srgbClr val="FF0000"/>
                </a:solidFill>
                <a:latin typeface="HGSｺﾞｼｯｸM" panose="020B0600000000000000" pitchFamily="50" charset="-128"/>
                <a:ea typeface="HGSｺﾞｼｯｸM" panose="020B0600000000000000" pitchFamily="50" charset="-128"/>
              </a:rPr>
              <a:t>（ただし、</a:t>
            </a:r>
            <a:r>
              <a:rPr lang="en-US" altLang="ja-JP" sz="1050" dirty="0" smtClean="0">
                <a:solidFill>
                  <a:srgbClr val="FF0000"/>
                </a:solidFill>
                <a:latin typeface="HGSｺﾞｼｯｸM" panose="020B0600000000000000" pitchFamily="50" charset="-128"/>
                <a:ea typeface="HGSｺﾞｼｯｸM" panose="020B0600000000000000" pitchFamily="50" charset="-128"/>
              </a:rPr>
              <a:t>6</a:t>
            </a:r>
            <a:r>
              <a:rPr lang="ja-JP" altLang="en-US" sz="1050" dirty="0" smtClean="0">
                <a:solidFill>
                  <a:srgbClr val="FF0000"/>
                </a:solidFill>
                <a:latin typeface="HGSｺﾞｼｯｸM" panose="020B0600000000000000" pitchFamily="50" charset="-128"/>
                <a:ea typeface="HGSｺﾞｼｯｸM" panose="020B0600000000000000" pitchFamily="50" charset="-128"/>
              </a:rPr>
              <a:t>か月あたり</a:t>
            </a:r>
            <a:r>
              <a:rPr lang="en-US" altLang="ja-JP" sz="1050" dirty="0" smtClean="0">
                <a:solidFill>
                  <a:srgbClr val="FF0000"/>
                </a:solidFill>
                <a:latin typeface="HGSｺﾞｼｯｸM" panose="020B0600000000000000" pitchFamily="50" charset="-128"/>
                <a:ea typeface="HGSｺﾞｼｯｸM" panose="020B0600000000000000" pitchFamily="50" charset="-128"/>
              </a:rPr>
              <a:t>425</a:t>
            </a:r>
            <a:r>
              <a:rPr lang="ja-JP" altLang="en-US" sz="1050" dirty="0" smtClean="0">
                <a:solidFill>
                  <a:srgbClr val="FF0000"/>
                </a:solidFill>
                <a:latin typeface="HGSｺﾞｼｯｸM" panose="020B0600000000000000" pitchFamily="50" charset="-128"/>
                <a:ea typeface="HGSｺﾞｼｯｸM" panose="020B0600000000000000" pitchFamily="50" charset="-128"/>
              </a:rPr>
              <a:t>時間の訓練時間を満たすこと）</a:t>
            </a:r>
            <a:endParaRPr lang="en-US" altLang="ja-JP" sz="1050" dirty="0" smtClean="0">
              <a:solidFill>
                <a:srgbClr val="FF0000"/>
              </a:solidFill>
              <a:latin typeface="HGSｺﾞｼｯｸM" panose="020B0600000000000000" pitchFamily="50" charset="-128"/>
              <a:ea typeface="HGSｺﾞｼｯｸM" panose="020B0600000000000000" pitchFamily="50" charset="-128"/>
            </a:endParaRPr>
          </a:p>
          <a:p>
            <a:pPr marL="408600" lvl="1" indent="-228600">
              <a:lnSpc>
                <a:spcPts val="1400"/>
              </a:lnSpc>
              <a:buFontTx/>
              <a:buAutoNum type="arabicParenBoth"/>
            </a:pPr>
            <a:r>
              <a:rPr lang="en-US" altLang="ja-JP" sz="1050" dirty="0">
                <a:latin typeface="HGSｺﾞｼｯｸM" panose="020B0600000000000000" pitchFamily="50" charset="-128"/>
                <a:ea typeface="HGS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訓練計画届</a:t>
            </a:r>
            <a:r>
              <a:rPr lang="en-US" altLang="ja-JP" sz="1050" dirty="0" smtClean="0">
                <a:latin typeface="HGSｺﾞｼｯｸM" panose="020B0600000000000000" pitchFamily="50" charset="-128"/>
                <a:ea typeface="HGSｺﾞｼｯｸM" panose="020B0600000000000000" pitchFamily="50" charset="-128"/>
              </a:rPr>
              <a:t>22</a:t>
            </a:r>
            <a:r>
              <a:rPr lang="ja-JP" altLang="en-US" sz="1050" dirty="0" smtClean="0">
                <a:latin typeface="HGSｺﾞｼｯｸM" panose="020B0600000000000000" pitchFamily="50" charset="-128"/>
                <a:ea typeface="HGSｺﾞｼｯｸM" panose="020B0600000000000000" pitchFamily="50" charset="-128"/>
              </a:rPr>
              <a:t>欄の</a:t>
            </a:r>
            <a:r>
              <a:rPr lang="en-US" altLang="ja-JP" sz="1050" dirty="0" smtClean="0">
                <a:latin typeface="HGSｺﾞｼｯｸM" panose="020B0600000000000000" pitchFamily="50" charset="-128"/>
                <a:ea typeface="HGSｺﾞｼｯｸM" panose="020B0600000000000000" pitchFamily="50" charset="-128"/>
              </a:rPr>
              <a:t>OJT</a:t>
            </a:r>
            <a:r>
              <a:rPr lang="ja-JP" altLang="en-US" sz="1050" dirty="0" smtClean="0">
                <a:latin typeface="HGSｺﾞｼｯｸM" panose="020B0600000000000000" pitchFamily="50" charset="-128"/>
                <a:ea typeface="HGSｺﾞｼｯｸM" panose="020B0600000000000000" pitchFamily="50" charset="-128"/>
              </a:rPr>
              <a:t>及び</a:t>
            </a:r>
            <a:r>
              <a:rPr lang="en-US" altLang="ja-JP" sz="1050" dirty="0" smtClean="0">
                <a:latin typeface="HGSｺﾞｼｯｸM" panose="020B0600000000000000" pitchFamily="50" charset="-128"/>
                <a:ea typeface="HGSｺﾞｼｯｸM" panose="020B0600000000000000" pitchFamily="50" charset="-128"/>
              </a:rPr>
              <a:t>Off-JT</a:t>
            </a:r>
            <a:r>
              <a:rPr lang="ja-JP" altLang="en-US" sz="1050" dirty="0" smtClean="0">
                <a:latin typeface="HGSｺﾞｼｯｸM" panose="020B0600000000000000" pitchFamily="50" charset="-128"/>
                <a:ea typeface="HGSｺﾞｼｯｸM" panose="020B0600000000000000" pitchFamily="50" charset="-128"/>
              </a:rPr>
              <a:t>のそれぞれの総実施時間数及び科目（訓練カリキュラムの職務又は教科）を変えずに、科目の実施時間を変更する場合</a:t>
            </a:r>
            <a:endParaRPr lang="en-US" altLang="ja-JP" sz="1050" dirty="0">
              <a:latin typeface="HGSｺﾞｼｯｸM" panose="020B0600000000000000" pitchFamily="50" charset="-128"/>
              <a:ea typeface="HGSｺﾞｼｯｸM" panose="020B0600000000000000" pitchFamily="50" charset="-128"/>
            </a:endParaRPr>
          </a:p>
          <a:p>
            <a:pPr marL="228600" indent="-228600">
              <a:spcBef>
                <a:spcPts val="400"/>
              </a:spcBef>
              <a:buFont typeface="+mj-ea"/>
              <a:buAutoNum type="circleNumDbPlain"/>
            </a:pPr>
            <a:r>
              <a:rPr lang="ja-JP" altLang="en-US"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a:t>
            </a:r>
            <a:endParaRPr lang="en-US" altLang="ja-JP"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indent="-317774">
              <a:lnSpc>
                <a:spcPts val="1400"/>
              </a:lnSpc>
            </a:pPr>
            <a:r>
              <a:rPr lang="ja-JP" altLang="en-US" sz="1200" dirty="0" smtClean="0">
                <a:solidFill>
                  <a:srgbClr val="00B050"/>
                </a:solidFill>
                <a:latin typeface="HGPｺﾞｼｯｸM" panose="020B0600000000000000" pitchFamily="50" charset="-128"/>
                <a:ea typeface="HGPｺﾞｼｯｸM" panose="020B0600000000000000" pitchFamily="50" charset="-128"/>
              </a:rPr>
              <a:t>　　</a:t>
            </a:r>
            <a:r>
              <a:rPr lang="en-US" altLang="ja-JP" sz="1050" dirty="0" smtClean="0">
                <a:latin typeface="HGSｺﾞｼｯｸM" panose="020B0600000000000000" pitchFamily="50" charset="-128"/>
                <a:ea typeface="HGSｺﾞｼｯｸM" panose="020B0600000000000000" pitchFamily="50" charset="-128"/>
              </a:rPr>
              <a:t>(1)</a:t>
            </a:r>
            <a:r>
              <a:rPr lang="ja-JP" altLang="en-US" sz="1050" dirty="0" smtClean="0">
                <a:latin typeface="HGSｺﾞｼｯｸM" panose="020B0600000000000000" pitchFamily="50" charset="-128"/>
                <a:ea typeface="HGSｺﾞｼｯｸM" panose="020B0600000000000000" pitchFamily="50" charset="-128"/>
              </a:rPr>
              <a:t>　訓練計画届１欄から５欄の事業所・企業に関する</a:t>
            </a:r>
            <a:r>
              <a:rPr lang="ja-JP" altLang="en-US" sz="1050" dirty="0">
                <a:latin typeface="HGSｺﾞｼｯｸM" panose="020B0600000000000000" pitchFamily="50" charset="-128"/>
                <a:ea typeface="HGSｺﾞｼｯｸM" panose="020B0600000000000000" pitchFamily="50" charset="-128"/>
              </a:rPr>
              <a:t>事項（名称、所在地、事業内容）を</a:t>
            </a:r>
            <a:r>
              <a:rPr lang="ja-JP" altLang="en-US" sz="1050" dirty="0" smtClean="0">
                <a:latin typeface="HGSｺﾞｼｯｸM" panose="020B0600000000000000" pitchFamily="50" charset="-128"/>
                <a:ea typeface="HGSｺﾞｼｯｸM" panose="020B0600000000000000" pitchFamily="50" charset="-128"/>
              </a:rPr>
              <a:t>変更する場合</a:t>
            </a:r>
            <a:endParaRPr lang="en-US" altLang="ja-JP" sz="1050" dirty="0" smtClean="0">
              <a:latin typeface="HGSｺﾞｼｯｸM" panose="020B0600000000000000" pitchFamily="50" charset="-128"/>
              <a:ea typeface="HGSｺﾞｼｯｸM" panose="020B0600000000000000" pitchFamily="50" charset="-128"/>
            </a:endParaRPr>
          </a:p>
          <a:p>
            <a:pPr indent="-317774">
              <a:lnSpc>
                <a:spcPts val="1400"/>
              </a:lnSpc>
            </a:pPr>
            <a:r>
              <a:rPr lang="ja-JP" altLang="en-US" sz="1050" dirty="0" smtClean="0">
                <a:latin typeface="HGSｺﾞｼｯｸM" panose="020B0600000000000000" pitchFamily="50" charset="-128"/>
                <a:ea typeface="HGSｺﾞｼｯｸM" panose="020B0600000000000000" pitchFamily="50" charset="-128"/>
              </a:rPr>
              <a:t>　</a:t>
            </a:r>
            <a:r>
              <a:rPr lang="ja-JP" altLang="en-US" sz="1050" dirty="0">
                <a:latin typeface="HGSｺﾞｼｯｸM" panose="020B0600000000000000" pitchFamily="50" charset="-128"/>
                <a:ea typeface="HGS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 </a:t>
            </a:r>
            <a:r>
              <a:rPr lang="en-US" altLang="ja-JP" sz="1050" dirty="0" smtClean="0">
                <a:latin typeface="HGSｺﾞｼｯｸM" panose="020B0600000000000000" pitchFamily="50" charset="-128"/>
                <a:ea typeface="HGSｺﾞｼｯｸM" panose="020B0600000000000000" pitchFamily="50" charset="-128"/>
              </a:rPr>
              <a:t>(2)</a:t>
            </a:r>
            <a:r>
              <a:rPr lang="ja-JP" altLang="en-US" sz="1050" dirty="0" smtClean="0">
                <a:latin typeface="HGSｺﾞｼｯｸM" panose="020B0600000000000000" pitchFamily="50" charset="-128"/>
                <a:ea typeface="HGSｺﾞｼｯｸM" panose="020B0600000000000000" pitchFamily="50" charset="-128"/>
              </a:rPr>
              <a:t>　訓練計画届</a:t>
            </a:r>
            <a:r>
              <a:rPr lang="en-US" altLang="ja-JP" sz="1050" dirty="0" smtClean="0">
                <a:latin typeface="HGSｺﾞｼｯｸM" panose="020B0600000000000000" pitchFamily="50" charset="-128"/>
                <a:ea typeface="HGSｺﾞｼｯｸM" panose="020B0600000000000000" pitchFamily="50" charset="-128"/>
              </a:rPr>
              <a:t>12</a:t>
            </a:r>
            <a:r>
              <a:rPr lang="ja-JP" altLang="en-US" sz="1050" dirty="0" smtClean="0">
                <a:latin typeface="HGSｺﾞｼｯｸM" panose="020B0600000000000000" pitchFamily="50" charset="-128"/>
                <a:ea typeface="HGSｺﾞｼｯｸM" panose="020B0600000000000000" pitchFamily="50" charset="-128"/>
              </a:rPr>
              <a:t>欄の受講予定者数を減らす場合</a:t>
            </a:r>
            <a:endParaRPr lang="en-US" altLang="ja-JP" sz="1050" dirty="0" smtClean="0">
              <a:latin typeface="HGSｺﾞｼｯｸM" panose="020B0600000000000000" pitchFamily="50" charset="-128"/>
              <a:ea typeface="HGSｺﾞｼｯｸM" panose="020B0600000000000000" pitchFamily="50" charset="-128"/>
            </a:endParaRPr>
          </a:p>
          <a:p>
            <a:pPr marL="498475" indent="-815975">
              <a:lnSpc>
                <a:spcPts val="1400"/>
              </a:lnSpc>
            </a:pPr>
            <a:r>
              <a:rPr lang="ja-JP" altLang="en-US" sz="1050" dirty="0">
                <a:latin typeface="HGSｺﾞｼｯｸM" panose="020B0600000000000000" pitchFamily="50" charset="-128"/>
                <a:ea typeface="HGS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 </a:t>
            </a:r>
            <a:r>
              <a:rPr lang="en-US" altLang="ja-JP" sz="1050" dirty="0" smtClean="0">
                <a:latin typeface="HGSｺﾞｼｯｸM" panose="020B0600000000000000" pitchFamily="50" charset="-128"/>
                <a:ea typeface="HGSｺﾞｼｯｸM" panose="020B0600000000000000" pitchFamily="50" charset="-128"/>
              </a:rPr>
              <a:t>(3)</a:t>
            </a:r>
            <a:r>
              <a:rPr lang="ja-JP" altLang="en-US" sz="1050" dirty="0" smtClean="0">
                <a:latin typeface="HGSｺﾞｼｯｸM" panose="020B0600000000000000" pitchFamily="50" charset="-128"/>
                <a:ea typeface="HGSｺﾞｼｯｸM" panose="020B0600000000000000" pitchFamily="50" charset="-128"/>
              </a:rPr>
              <a:t>　訓練計画届</a:t>
            </a:r>
            <a:r>
              <a:rPr lang="en-US" altLang="ja-JP" sz="1050" dirty="0" smtClean="0">
                <a:latin typeface="HGSｺﾞｼｯｸM" panose="020B0600000000000000" pitchFamily="50" charset="-128"/>
                <a:ea typeface="HGSｺﾞｼｯｸM" panose="020B0600000000000000" pitchFamily="50" charset="-128"/>
              </a:rPr>
              <a:t>14</a:t>
            </a:r>
            <a:r>
              <a:rPr lang="ja-JP" altLang="en-US" sz="1050" dirty="0" smtClean="0">
                <a:latin typeface="HGSｺﾞｼｯｸM" panose="020B0600000000000000" pitchFamily="50" charset="-128"/>
                <a:ea typeface="HGSｺﾞｼｯｸM" panose="020B0600000000000000" pitchFamily="50" charset="-128"/>
              </a:rPr>
              <a:t>欄の総訓練時間数を変えずに、</a:t>
            </a:r>
            <a:r>
              <a:rPr lang="en-US" altLang="ja-JP" sz="1050" dirty="0" smtClean="0">
                <a:latin typeface="HGSｺﾞｼｯｸM" panose="020B0600000000000000" pitchFamily="50" charset="-128"/>
                <a:ea typeface="HGSｺﾞｼｯｸM" panose="020B0600000000000000" pitchFamily="50" charset="-128"/>
              </a:rPr>
              <a:t>13</a:t>
            </a:r>
            <a:r>
              <a:rPr lang="ja-JP" altLang="en-US" sz="1050" dirty="0" smtClean="0">
                <a:latin typeface="HGSｺﾞｼｯｸM" panose="020B0600000000000000" pitchFamily="50" charset="-128"/>
                <a:ea typeface="HGSｺﾞｼｯｸM" panose="020B0600000000000000" pitchFamily="50" charset="-128"/>
              </a:rPr>
              <a:t>欄の訓練実施期間の初日または最終日を変更する場合</a:t>
            </a:r>
            <a:endParaRPr lang="en-US" altLang="ja-JP" sz="1050" dirty="0" smtClean="0">
              <a:latin typeface="HGSｺﾞｼｯｸM" panose="020B0600000000000000" pitchFamily="50" charset="-128"/>
              <a:ea typeface="HGSｺﾞｼｯｸM" panose="020B0600000000000000" pitchFamily="50" charset="-128"/>
            </a:endParaRPr>
          </a:p>
          <a:p>
            <a:pPr marL="498475" indent="-815975">
              <a:lnSpc>
                <a:spcPts val="1400"/>
              </a:lnSpc>
            </a:pPr>
            <a:r>
              <a:rPr lang="ja-JP" altLang="en-US" sz="1050" dirty="0" smtClean="0">
                <a:latin typeface="HGSｺﾞｼｯｸM" panose="020B0600000000000000" pitchFamily="50" charset="-128"/>
                <a:ea typeface="HGSｺﾞｼｯｸM" panose="020B0600000000000000" pitchFamily="50" charset="-128"/>
              </a:rPr>
              <a:t>　</a:t>
            </a:r>
            <a:r>
              <a:rPr lang="ja-JP" altLang="en-US" sz="1050" dirty="0">
                <a:latin typeface="HGSｺﾞｼｯｸM" panose="020B0600000000000000" pitchFamily="50" charset="-128"/>
                <a:ea typeface="HGSｺﾞｼｯｸM" panose="020B0600000000000000" pitchFamily="50" charset="-128"/>
              </a:rPr>
              <a:t> </a:t>
            </a:r>
            <a:r>
              <a:rPr lang="ja-JP" altLang="en-US" sz="1050" dirty="0" smtClean="0">
                <a:latin typeface="HGSｺﾞｼｯｸM" panose="020B0600000000000000" pitchFamily="50" charset="-128"/>
                <a:ea typeface="HGSｺﾞｼｯｸM" panose="020B0600000000000000" pitchFamily="50" charset="-128"/>
              </a:rPr>
              <a:t> </a:t>
            </a:r>
            <a:r>
              <a:rPr lang="en-US" altLang="ja-JP" sz="1050" dirty="0" smtClean="0">
                <a:latin typeface="HGSｺﾞｼｯｸM" panose="020B0600000000000000" pitchFamily="50" charset="-128"/>
                <a:ea typeface="HGSｺﾞｼｯｸM" panose="020B0600000000000000" pitchFamily="50" charset="-128"/>
              </a:rPr>
              <a:t>(4)</a:t>
            </a:r>
            <a:r>
              <a:rPr lang="ja-JP" altLang="en-US" sz="1050" dirty="0" smtClean="0">
                <a:latin typeface="HGSｺﾞｼｯｸM" panose="020B0600000000000000" pitchFamily="50" charset="-128"/>
                <a:ea typeface="HGSｺﾞｼｯｸM" panose="020B0600000000000000" pitchFamily="50" charset="-128"/>
              </a:rPr>
              <a:t>　訓練計画届</a:t>
            </a:r>
            <a:r>
              <a:rPr lang="en-US" altLang="ja-JP" sz="1050" dirty="0" smtClean="0">
                <a:latin typeface="HGSｺﾞｼｯｸM" panose="020B0600000000000000" pitchFamily="50" charset="-128"/>
                <a:ea typeface="HGSｺﾞｼｯｸM" panose="020B0600000000000000" pitchFamily="50" charset="-128"/>
              </a:rPr>
              <a:t>14</a:t>
            </a:r>
            <a:r>
              <a:rPr lang="ja-JP" altLang="en-US" sz="1050" dirty="0" smtClean="0">
                <a:latin typeface="HGSｺﾞｼｯｸM" panose="020B0600000000000000" pitchFamily="50" charset="-128"/>
                <a:ea typeface="HGSｺﾞｼｯｸM" panose="020B0600000000000000" pitchFamily="50" charset="-128"/>
              </a:rPr>
              <a:t>欄の</a:t>
            </a:r>
            <a:r>
              <a:rPr lang="en-US" altLang="ja-JP" sz="1050" dirty="0" smtClean="0">
                <a:latin typeface="HGSｺﾞｼｯｸM" panose="020B0600000000000000" pitchFamily="50" charset="-128"/>
                <a:ea typeface="HGSｺﾞｼｯｸM" panose="020B0600000000000000" pitchFamily="50" charset="-128"/>
              </a:rPr>
              <a:t>OJT</a:t>
            </a:r>
            <a:r>
              <a:rPr lang="ja-JP" altLang="en-US" sz="1050" dirty="0" smtClean="0">
                <a:latin typeface="HGSｺﾞｼｯｸM" panose="020B0600000000000000" pitchFamily="50" charset="-128"/>
                <a:ea typeface="HGSｺﾞｼｯｸM" panose="020B0600000000000000" pitchFamily="50" charset="-128"/>
              </a:rPr>
              <a:t>及び</a:t>
            </a:r>
            <a:r>
              <a:rPr lang="en-US" altLang="ja-JP" sz="1050" dirty="0" smtClean="0">
                <a:latin typeface="HGSｺﾞｼｯｸM" panose="020B0600000000000000" pitchFamily="50" charset="-128"/>
                <a:ea typeface="HGSｺﾞｼｯｸM" panose="020B0600000000000000" pitchFamily="50" charset="-128"/>
              </a:rPr>
              <a:t>Off-JT</a:t>
            </a:r>
            <a:r>
              <a:rPr lang="ja-JP" altLang="en-US" sz="1050" dirty="0" smtClean="0">
                <a:latin typeface="HGSｺﾞｼｯｸM" panose="020B0600000000000000" pitchFamily="50" charset="-128"/>
                <a:ea typeface="HGSｺﾞｼｯｸM" panose="020B0600000000000000" pitchFamily="50" charset="-128"/>
              </a:rPr>
              <a:t>のそれぞれの総実施時間数及び</a:t>
            </a:r>
            <a:r>
              <a:rPr lang="ja-JP" altLang="en-US" sz="1050" dirty="0">
                <a:latin typeface="HGSｺﾞｼｯｸM" panose="020B0600000000000000" pitchFamily="50" charset="-128"/>
                <a:ea typeface="HGSｺﾞｼｯｸM" panose="020B0600000000000000" pitchFamily="50" charset="-128"/>
              </a:rPr>
              <a:t>科目（訓練カリキュラムの職務又は教科）を</a:t>
            </a:r>
            <a:r>
              <a:rPr lang="ja-JP" altLang="en-US" sz="1050" dirty="0" smtClean="0">
                <a:latin typeface="HGSｺﾞｼｯｸM" panose="020B0600000000000000" pitchFamily="50" charset="-128"/>
                <a:ea typeface="HGSｺﾞｼｯｸM" panose="020B0600000000000000" pitchFamily="50" charset="-128"/>
              </a:rPr>
              <a:t>変えずに、科目の実施時間を変更する場合</a:t>
            </a:r>
            <a:endParaRPr lang="en-US" altLang="ja-JP" sz="1050" dirty="0" smtClean="0">
              <a:latin typeface="HGSｺﾞｼｯｸM" panose="020B0600000000000000" pitchFamily="50" charset="-128"/>
              <a:ea typeface="HGSｺﾞｼｯｸM" panose="020B0600000000000000" pitchFamily="50" charset="-128"/>
            </a:endParaRPr>
          </a:p>
        </p:txBody>
      </p:sp>
      <p:sp>
        <p:nvSpPr>
          <p:cNvPr id="10"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15</a:t>
            </a:r>
            <a:endParaRPr lang="ja-JP" altLang="en-US" sz="1600" dirty="0">
              <a:solidFill>
                <a:schemeClr val="tx1"/>
              </a:solidFill>
            </a:endParaRPr>
          </a:p>
        </p:txBody>
      </p:sp>
    </p:spTree>
    <p:extLst>
      <p:ext uri="{BB962C8B-B14F-4D97-AF65-F5344CB8AC3E}">
        <p14:creationId xmlns:p14="http://schemas.microsoft.com/office/powerpoint/2010/main" val="515420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1"/>
          <p:cNvSpPr txBox="1">
            <a:spLocks/>
          </p:cNvSpPr>
          <p:nvPr/>
        </p:nvSpPr>
        <p:spPr>
          <a:xfrm>
            <a:off x="3280015" y="9877952"/>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16</a:t>
            </a:fld>
            <a:endParaRPr lang="ja-JP" altLang="en-US" sz="1600" dirty="0">
              <a:solidFill>
                <a:prstClr val="black"/>
              </a:solidFill>
            </a:endParaRPr>
          </a:p>
        </p:txBody>
      </p:sp>
      <p:sp>
        <p:nvSpPr>
          <p:cNvPr id="6" name="角丸四角形 5"/>
          <p:cNvSpPr/>
          <p:nvPr/>
        </p:nvSpPr>
        <p:spPr>
          <a:xfrm>
            <a:off x="496486" y="168819"/>
            <a:ext cx="6120680" cy="5518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800" b="1" dirty="0" smtClean="0">
                <a:solidFill>
                  <a:schemeClr val="tx2"/>
                </a:solidFill>
                <a:latin typeface="HGｺﾞｼｯｸM" panose="020B0609000000000000" pitchFamily="49" charset="-128"/>
                <a:ea typeface="HGｺﾞｼｯｸM" panose="020B0609000000000000" pitchFamily="49" charset="-128"/>
              </a:rPr>
              <a:t>&lt;</a:t>
            </a:r>
            <a:r>
              <a:rPr lang="ja-JP" altLang="en-US" sz="1800" b="1" dirty="0" smtClean="0">
                <a:solidFill>
                  <a:schemeClr val="tx2"/>
                </a:solidFill>
                <a:latin typeface="HGｺﾞｼｯｸM" panose="020B0609000000000000" pitchFamily="49" charset="-128"/>
                <a:ea typeface="HGｺﾞｼｯｸM" panose="020B0609000000000000" pitchFamily="49" charset="-128"/>
              </a:rPr>
              <a:t>有期実習型訓練</a:t>
            </a:r>
            <a:r>
              <a:rPr lang="en-US" altLang="ja-JP" sz="1800" b="1" dirty="0" smtClean="0">
                <a:solidFill>
                  <a:schemeClr val="tx2"/>
                </a:solidFill>
                <a:latin typeface="HGｺﾞｼｯｸM" panose="020B0609000000000000" pitchFamily="49" charset="-128"/>
                <a:ea typeface="HGｺﾞｼｯｸM" panose="020B0609000000000000" pitchFamily="49" charset="-128"/>
              </a:rPr>
              <a:t>&gt;</a:t>
            </a:r>
          </a:p>
          <a:p>
            <a:pPr algn="ctr">
              <a:defRPr/>
            </a:pPr>
            <a:r>
              <a:rPr lang="ja-JP" altLang="en-US" sz="1800" b="1" dirty="0" smtClean="0">
                <a:solidFill>
                  <a:schemeClr val="tx2"/>
                </a:solidFill>
                <a:latin typeface="HGｺﾞｼｯｸM" panose="020B0609000000000000" pitchFamily="49" charset="-128"/>
                <a:ea typeface="HGｺﾞｼｯｸM" panose="020B0609000000000000" pitchFamily="49" charset="-128"/>
              </a:rPr>
              <a:t>訓練カリキュラム（訓練計画届に添付）の</a:t>
            </a:r>
            <a:r>
              <a:rPr lang="ja-JP" altLang="en-US" sz="1800" b="1" dirty="0">
                <a:solidFill>
                  <a:schemeClr val="tx2"/>
                </a:solidFill>
                <a:latin typeface="HGｺﾞｼｯｸM" panose="020B0609000000000000" pitchFamily="49" charset="-128"/>
                <a:ea typeface="HGｺﾞｼｯｸM" panose="020B0609000000000000" pitchFamily="49" charset="-128"/>
              </a:rPr>
              <a:t>作成例</a:t>
            </a:r>
            <a:endParaRPr lang="en-US" altLang="ja-JP" sz="1800" b="1" dirty="0">
              <a:solidFill>
                <a:schemeClr val="tx2"/>
              </a:solidFill>
              <a:latin typeface="HGｺﾞｼｯｸM" panose="020B0609000000000000" pitchFamily="49" charset="-128"/>
              <a:ea typeface="HGｺﾞｼｯｸM" panose="020B0609000000000000" pitchFamily="49" charset="-128"/>
            </a:endParaRPr>
          </a:p>
        </p:txBody>
      </p:sp>
      <p:sp>
        <p:nvSpPr>
          <p:cNvPr id="3" name="テキスト ボックス 2"/>
          <p:cNvSpPr txBox="1"/>
          <p:nvPr/>
        </p:nvSpPr>
        <p:spPr>
          <a:xfrm>
            <a:off x="439718" y="9775031"/>
            <a:ext cx="6084678" cy="225336"/>
          </a:xfrm>
          <a:prstGeom prst="rect">
            <a:avLst/>
          </a:prstGeom>
          <a:noFill/>
        </p:spPr>
        <p:txBody>
          <a:bodyPr wrap="square" rtlCol="0">
            <a:noAutofit/>
          </a:bodyPr>
          <a:lstStyle/>
          <a:p>
            <a:pPr marL="177800" indent="-177800"/>
            <a:r>
              <a:rPr lang="ja-JP" altLang="en-US" sz="1050" dirty="0">
                <a:solidFill>
                  <a:prstClr val="black"/>
                </a:solidFill>
                <a:latin typeface="HG丸ｺﾞｼｯｸM-PRO" panose="020F0600000000000000" pitchFamily="50" charset="-128"/>
                <a:ea typeface="HG丸ｺﾞｼｯｸM-PRO" panose="020F0600000000000000" pitchFamily="50" charset="-128"/>
              </a:rPr>
              <a:t>○　訓練の実施に当たっては、安全衛生の確保に十分に配慮してください。</a:t>
            </a:r>
          </a:p>
        </p:txBody>
      </p:sp>
      <p:sp>
        <p:nvSpPr>
          <p:cNvPr id="7" name="テキスト ボックス 6"/>
          <p:cNvSpPr txBox="1"/>
          <p:nvPr/>
        </p:nvSpPr>
        <p:spPr>
          <a:xfrm>
            <a:off x="1512218" y="770024"/>
            <a:ext cx="4284476" cy="197390"/>
          </a:xfrm>
          <a:prstGeom prst="rect">
            <a:avLst/>
          </a:prstGeom>
          <a:noFill/>
        </p:spPr>
        <p:txBody>
          <a:bodyPr wrap="square" rtlCol="0">
            <a:noAutofit/>
          </a:bodyPr>
          <a:lstStyle/>
          <a:p>
            <a:pPr algn="dist"/>
            <a:r>
              <a:rPr kumimoji="1" lang="en-US" altLang="ja-JP" sz="1050" b="1" dirty="0" smtClean="0">
                <a:latin typeface="ＭＳ Ｐ明朝" panose="02020600040205080304" pitchFamily="18" charset="-128"/>
                <a:ea typeface="ＭＳ Ｐ明朝" panose="02020600040205080304" pitchFamily="18" charset="-128"/>
              </a:rPr>
              <a:t>【</a:t>
            </a:r>
            <a:r>
              <a:rPr kumimoji="1" lang="ja-JP" altLang="en-US" sz="1050" b="1" dirty="0" smtClean="0">
                <a:latin typeface="ＭＳ Ｐ明朝" panose="02020600040205080304" pitchFamily="18" charset="-128"/>
                <a:ea typeface="ＭＳ Ｐ明朝" panose="02020600040205080304" pitchFamily="18" charset="-128"/>
              </a:rPr>
              <a:t>記載例</a:t>
            </a:r>
            <a:r>
              <a:rPr kumimoji="1" lang="en-US" altLang="ja-JP" sz="1050" b="1" dirty="0" smtClean="0">
                <a:latin typeface="ＭＳ Ｐ明朝" panose="02020600040205080304" pitchFamily="18" charset="-128"/>
                <a:ea typeface="ＭＳ Ｐ明朝" panose="02020600040205080304" pitchFamily="18" charset="-128"/>
              </a:rPr>
              <a:t>】</a:t>
            </a:r>
            <a:r>
              <a:rPr kumimoji="1" lang="ja-JP" altLang="en-US" sz="1050" b="1" dirty="0" smtClean="0">
                <a:latin typeface="ＭＳ Ｐ明朝" panose="02020600040205080304" pitchFamily="18" charset="-128"/>
                <a:ea typeface="ＭＳ Ｐ明朝" panose="02020600040205080304" pitchFamily="18" charset="-128"/>
              </a:rPr>
              <a:t>有期実習型訓練に係る訓練カリキュラム</a:t>
            </a:r>
            <a:endParaRPr kumimoji="1" lang="ja-JP" altLang="en-US" sz="1050" b="1" dirty="0">
              <a:latin typeface="ＭＳ Ｐ明朝" panose="02020600040205080304" pitchFamily="18" charset="-128"/>
              <a:ea typeface="ＭＳ Ｐ明朝" panose="02020600040205080304" pitchFamily="18" charset="-128"/>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95" y="1062063"/>
            <a:ext cx="6466911" cy="8691313"/>
          </a:xfrm>
          <a:prstGeom prst="rect">
            <a:avLst/>
          </a:prstGeom>
        </p:spPr>
      </p:pic>
    </p:spTree>
    <p:extLst>
      <p:ext uri="{BB962C8B-B14F-4D97-AF65-F5344CB8AC3E}">
        <p14:creationId xmlns:p14="http://schemas.microsoft.com/office/powerpoint/2010/main" val="1623118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1"/>
          <p:cNvSpPr txBox="1">
            <a:spLocks/>
          </p:cNvSpPr>
          <p:nvPr/>
        </p:nvSpPr>
        <p:spPr>
          <a:xfrm>
            <a:off x="3276414" y="9877952"/>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17</a:t>
            </a:fld>
            <a:endParaRPr lang="ja-JP" altLang="en-US" sz="1600" dirty="0">
              <a:solidFill>
                <a:prstClr val="black"/>
              </a:solidFill>
            </a:endParaRPr>
          </a:p>
        </p:txBody>
      </p:sp>
      <p:sp>
        <p:nvSpPr>
          <p:cNvPr id="9" name="角丸四角形 8"/>
          <p:cNvSpPr/>
          <p:nvPr/>
        </p:nvSpPr>
        <p:spPr>
          <a:xfrm>
            <a:off x="1294394" y="250300"/>
            <a:ext cx="4679950" cy="5518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800" b="1" dirty="0">
                <a:solidFill>
                  <a:schemeClr val="tx2"/>
                </a:solidFill>
                <a:latin typeface="HGｺﾞｼｯｸM" panose="020B0609000000000000" pitchFamily="49" charset="-128"/>
                <a:ea typeface="HGｺﾞｼｯｸM" panose="020B0609000000000000" pitchFamily="49" charset="-128"/>
              </a:rPr>
              <a:t>&lt;</a:t>
            </a:r>
            <a:r>
              <a:rPr lang="ja-JP" altLang="en-US" sz="1800" b="1" dirty="0">
                <a:solidFill>
                  <a:schemeClr val="tx2"/>
                </a:solidFill>
                <a:latin typeface="HGｺﾞｼｯｸM" panose="020B0609000000000000" pitchFamily="49" charset="-128"/>
                <a:ea typeface="HGｺﾞｼｯｸM" panose="020B0609000000000000" pitchFamily="49" charset="-128"/>
              </a:rPr>
              <a:t>有期実習型訓練</a:t>
            </a:r>
            <a:r>
              <a:rPr lang="en-US" altLang="ja-JP" sz="1800" b="1" dirty="0">
                <a:solidFill>
                  <a:schemeClr val="tx2"/>
                </a:solidFill>
                <a:latin typeface="HGｺﾞｼｯｸM" panose="020B0609000000000000" pitchFamily="49" charset="-128"/>
                <a:ea typeface="HGｺﾞｼｯｸM" panose="020B0609000000000000" pitchFamily="49" charset="-128"/>
              </a:rPr>
              <a:t>&gt;</a:t>
            </a:r>
          </a:p>
          <a:p>
            <a:pPr algn="ctr">
              <a:defRPr/>
            </a:pPr>
            <a:r>
              <a:rPr lang="ja-JP" altLang="en-US" sz="1800" b="1" dirty="0" smtClean="0">
                <a:solidFill>
                  <a:schemeClr val="tx2"/>
                </a:solidFill>
                <a:latin typeface="HGｺﾞｼｯｸM" panose="020B0609000000000000" pitchFamily="49" charset="-128"/>
                <a:ea typeface="HGｺﾞｼｯｸM" panose="020B0609000000000000" pitchFamily="49" charset="-128"/>
              </a:rPr>
              <a:t>訓練計画予定表作成例</a:t>
            </a:r>
            <a:endParaRPr lang="en-US" altLang="ja-JP" sz="1800" b="1" dirty="0" smtClean="0">
              <a:solidFill>
                <a:schemeClr val="tx2"/>
              </a:solidFill>
              <a:latin typeface="HGｺﾞｼｯｸM" panose="020B0609000000000000" pitchFamily="49" charset="-128"/>
              <a:ea typeface="HGｺﾞｼｯｸM" panose="020B0609000000000000" pitchFamily="49" charset="-128"/>
            </a:endParaRPr>
          </a:p>
        </p:txBody>
      </p:sp>
      <p:sp>
        <p:nvSpPr>
          <p:cNvPr id="10" name="角丸四角形 9"/>
          <p:cNvSpPr/>
          <p:nvPr/>
        </p:nvSpPr>
        <p:spPr>
          <a:xfrm>
            <a:off x="122464" y="9054951"/>
            <a:ext cx="6955973" cy="951789"/>
          </a:xfrm>
          <a:prstGeom prst="roundRect">
            <a:avLst>
              <a:gd name="adj" fmla="val 5582"/>
            </a:avLst>
          </a:prstGeom>
          <a:ln>
            <a:solidFill>
              <a:schemeClr val="accent3">
                <a:lumMod val="75000"/>
              </a:schemeClr>
            </a:solidFill>
          </a:ln>
        </p:spPr>
        <p:style>
          <a:lnRef idx="2">
            <a:schemeClr val="dk1"/>
          </a:lnRef>
          <a:fillRef idx="1">
            <a:schemeClr val="lt1"/>
          </a:fillRef>
          <a:effectRef idx="0">
            <a:schemeClr val="dk1"/>
          </a:effectRef>
          <a:fontRef idx="minor">
            <a:schemeClr val="dk1"/>
          </a:fontRef>
        </p:style>
        <p:txBody>
          <a:bodyPr lIns="36000" rIns="36000" rtlCol="0" anchor="t"/>
          <a:lstStyle/>
          <a:p>
            <a:pPr defTabSz="1084053">
              <a:lnSpc>
                <a:spcPts val="1300"/>
              </a:lnSpc>
              <a:defRPr/>
            </a:pPr>
            <a:endParaRPr lang="en-US" altLang="ja-JP" sz="900" dirty="0" smtClean="0">
              <a:solidFill>
                <a:prstClr val="black"/>
              </a:solidFill>
              <a:latin typeface="メイリオ" pitchFamily="50" charset="-128"/>
              <a:ea typeface="メイリオ" pitchFamily="50" charset="-128"/>
            </a:endParaRPr>
          </a:p>
          <a:p>
            <a:pPr indent="85725" defTabSz="1084053">
              <a:lnSpc>
                <a:spcPts val="1300"/>
              </a:lnSpc>
              <a:defRPr/>
            </a:pPr>
            <a:r>
              <a:rPr lang="ja-JP" altLang="en-US" sz="1100" dirty="0" smtClean="0">
                <a:solidFill>
                  <a:prstClr val="black"/>
                </a:solidFill>
                <a:latin typeface="メイリオ" pitchFamily="50" charset="-128"/>
                <a:ea typeface="メイリオ" pitchFamily="50" charset="-128"/>
              </a:rPr>
              <a:t>有期</a:t>
            </a:r>
            <a:r>
              <a:rPr lang="ja-JP" altLang="en-US" sz="1100" dirty="0">
                <a:solidFill>
                  <a:prstClr val="black"/>
                </a:solidFill>
                <a:latin typeface="メイリオ" pitchFamily="50" charset="-128"/>
                <a:ea typeface="メイリオ" pitchFamily="50" charset="-128"/>
              </a:rPr>
              <a:t>実習型訓練の訓練カリキュラムの作成や評価シートの</a:t>
            </a:r>
            <a:r>
              <a:rPr lang="ja-JP" altLang="en-US" sz="1100" dirty="0" smtClean="0">
                <a:solidFill>
                  <a:prstClr val="black"/>
                </a:solidFill>
                <a:latin typeface="メイリオ" pitchFamily="50" charset="-128"/>
                <a:ea typeface="メイリオ" pitchFamily="50" charset="-128"/>
              </a:rPr>
              <a:t>作成などに</a:t>
            </a:r>
            <a:r>
              <a:rPr lang="ja-JP" altLang="en-US" sz="1100" dirty="0">
                <a:solidFill>
                  <a:prstClr val="black"/>
                </a:solidFill>
                <a:latin typeface="メイリオ" pitchFamily="50" charset="-128"/>
                <a:ea typeface="メイリオ" pitchFamily="50" charset="-128"/>
              </a:rPr>
              <a:t>ついては、全国に設置している</a:t>
            </a:r>
            <a:endParaRPr lang="en-US" altLang="ja-JP" sz="1100" dirty="0">
              <a:solidFill>
                <a:prstClr val="black"/>
              </a:solidFill>
              <a:latin typeface="メイリオ" pitchFamily="50" charset="-128"/>
              <a:ea typeface="メイリオ" pitchFamily="50" charset="-128"/>
            </a:endParaRPr>
          </a:p>
          <a:p>
            <a:pPr indent="85725" defTabSz="1084053">
              <a:lnSpc>
                <a:spcPts val="1300"/>
              </a:lnSpc>
              <a:defRPr/>
            </a:pPr>
            <a:r>
              <a:rPr lang="ja-JP" altLang="en-US" sz="1100" dirty="0">
                <a:solidFill>
                  <a:prstClr val="black"/>
                </a:solidFill>
                <a:latin typeface="メイリオ" pitchFamily="50" charset="-128"/>
                <a:ea typeface="メイリオ" pitchFamily="50" charset="-128"/>
              </a:rPr>
              <a:t>「ジョブ・カードセンター</a:t>
            </a:r>
            <a:r>
              <a:rPr lang="ja-JP" altLang="en-US" sz="1100" dirty="0" smtClean="0">
                <a:solidFill>
                  <a:prstClr val="black"/>
                </a:solidFill>
                <a:latin typeface="メイリオ" pitchFamily="50" charset="-128"/>
                <a:ea typeface="メイリオ" pitchFamily="50" charset="-128"/>
              </a:rPr>
              <a:t>」で相談</a:t>
            </a:r>
            <a:r>
              <a:rPr lang="ja-JP" altLang="en-US" sz="1100" dirty="0">
                <a:solidFill>
                  <a:prstClr val="black"/>
                </a:solidFill>
                <a:latin typeface="メイリオ" pitchFamily="50" charset="-128"/>
                <a:ea typeface="メイリオ" pitchFamily="50" charset="-128"/>
              </a:rPr>
              <a:t>・支援を行っていますので、ぜひご活用ください。</a:t>
            </a:r>
            <a:endParaRPr lang="en-US" altLang="ja-JP" sz="1100" dirty="0">
              <a:solidFill>
                <a:prstClr val="black"/>
              </a:solidFill>
              <a:latin typeface="メイリオ" pitchFamily="50" charset="-128"/>
              <a:ea typeface="メイリオ" pitchFamily="50" charset="-128"/>
            </a:endParaRPr>
          </a:p>
          <a:p>
            <a:pPr indent="85725" defTabSz="1084053">
              <a:lnSpc>
                <a:spcPts val="800"/>
              </a:lnSpc>
              <a:defRPr/>
            </a:pPr>
            <a:r>
              <a:rPr lang="ja-JP" altLang="en-US" sz="1100" dirty="0">
                <a:solidFill>
                  <a:prstClr val="black"/>
                </a:solidFill>
                <a:latin typeface="メイリオ" pitchFamily="50" charset="-128"/>
                <a:ea typeface="メイリオ" pitchFamily="50" charset="-128"/>
              </a:rPr>
              <a:t>　</a:t>
            </a:r>
            <a:endParaRPr lang="en-US" altLang="ja-JP" sz="1100" dirty="0" smtClean="0">
              <a:solidFill>
                <a:prstClr val="black"/>
              </a:solidFill>
              <a:latin typeface="メイリオ" pitchFamily="50" charset="-128"/>
              <a:ea typeface="メイリオ" pitchFamily="50" charset="-128"/>
            </a:endParaRPr>
          </a:p>
          <a:p>
            <a:pPr indent="85725" defTabSz="1084053">
              <a:lnSpc>
                <a:spcPts val="1300"/>
              </a:lnSpc>
              <a:defRPr/>
            </a:pPr>
            <a:r>
              <a:rPr lang="ja-JP" altLang="en-US" sz="1100" dirty="0" smtClean="0">
                <a:solidFill>
                  <a:prstClr val="black"/>
                </a:solidFill>
                <a:latin typeface="メイリオ" pitchFamily="50" charset="-128"/>
                <a:ea typeface="メイリオ" pitchFamily="50" charset="-128"/>
              </a:rPr>
              <a:t>ジョブ・カードセンター　　</a:t>
            </a:r>
            <a:r>
              <a:rPr lang="en-US" altLang="ja-JP" sz="1100" dirty="0" smtClean="0">
                <a:latin typeface="メイリオ" panose="020B0604030504040204" pitchFamily="50" charset="-128"/>
                <a:ea typeface="メイリオ" panose="020B0604030504040204" pitchFamily="50" charset="-128"/>
              </a:rPr>
              <a:t>https</a:t>
            </a:r>
            <a:r>
              <a:rPr lang="en-US" altLang="ja-JP" sz="1100" dirty="0">
                <a:latin typeface="メイリオ" panose="020B0604030504040204" pitchFamily="50" charset="-128"/>
                <a:ea typeface="メイリオ" panose="020B0604030504040204" pitchFamily="50" charset="-128"/>
              </a:rPr>
              <a:t>://jobcard-center.jp</a:t>
            </a:r>
            <a:r>
              <a:rPr lang="en-US" altLang="ja-JP" sz="1100" dirty="0" smtClean="0">
                <a:latin typeface="メイリオ" panose="020B0604030504040204" pitchFamily="50" charset="-128"/>
                <a:ea typeface="メイリオ" panose="020B0604030504040204" pitchFamily="50" charset="-128"/>
              </a:rPr>
              <a:t>/</a:t>
            </a:r>
            <a:endParaRPr lang="ja-JP" altLang="ja-JP" sz="1100" dirty="0">
              <a:latin typeface="メイリオ" panose="020B0604030504040204" pitchFamily="50" charset="-128"/>
              <a:ea typeface="メイリオ" panose="020B0604030504040204" pitchFamily="50" charset="-128"/>
            </a:endParaRPr>
          </a:p>
        </p:txBody>
      </p:sp>
      <p:sp>
        <p:nvSpPr>
          <p:cNvPr id="11" name="角丸四角形 10"/>
          <p:cNvSpPr/>
          <p:nvPr/>
        </p:nvSpPr>
        <p:spPr>
          <a:xfrm>
            <a:off x="1294394" y="8920642"/>
            <a:ext cx="4612113" cy="278325"/>
          </a:xfrm>
          <a:prstGeom prst="roundRect">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57600" tIns="72000" rIns="57600" bIns="49777" rtlCol="0" anchor="ctr"/>
          <a:lstStyle/>
          <a:p>
            <a:pPr algn="ct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有期実習型訓練を実施する場合の</a:t>
            </a:r>
            <a:r>
              <a:rPr lang="ja-JP" altLang="en-US" sz="1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相談先</a:t>
            </a:r>
            <a:endPar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180930" y="7002723"/>
            <a:ext cx="6839040" cy="1664558"/>
          </a:xfrm>
          <a:prstGeom prst="roundRect">
            <a:avLst>
              <a:gd name="adj" fmla="val 798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050" dirty="0" smtClean="0">
                <a:solidFill>
                  <a:prstClr val="black"/>
                </a:solidFill>
                <a:latin typeface="HGｺﾞｼｯｸM" panose="020B0609000000000000" pitchFamily="49" charset="-128"/>
                <a:ea typeface="HGｺﾞｼｯｸM" panose="020B0609000000000000" pitchFamily="49" charset="-128"/>
              </a:rPr>
              <a:t>○　「</a:t>
            </a:r>
            <a:r>
              <a:rPr lang="ja-JP" altLang="en-US" sz="1050" dirty="0">
                <a:solidFill>
                  <a:prstClr val="black"/>
                </a:solidFill>
                <a:latin typeface="HGｺﾞｼｯｸM" panose="020B0609000000000000" pitchFamily="49" charset="-128"/>
                <a:ea typeface="HGｺﾞｼｯｸM" panose="020B0609000000000000" pitchFamily="49" charset="-128"/>
              </a:rPr>
              <a:t>いつ」「誰が」「どこで」「何を」「どのような順序で」訓練するかを検討し</a:t>
            </a:r>
            <a:r>
              <a:rPr lang="ja-JP" altLang="en-US" sz="1050" dirty="0" smtClean="0">
                <a:solidFill>
                  <a:prstClr val="black"/>
                </a:solidFill>
                <a:latin typeface="HGｺﾞｼｯｸM" panose="020B0609000000000000" pitchFamily="49" charset="-128"/>
                <a:ea typeface="HGｺﾞｼｯｸM" panose="020B0609000000000000" pitchFamily="49" charset="-128"/>
              </a:rPr>
              <a:t>、１か月単位</a:t>
            </a:r>
            <a:r>
              <a:rPr lang="en-US" altLang="ja-JP" sz="1050" dirty="0" smtClean="0">
                <a:solidFill>
                  <a:prstClr val="black"/>
                </a:solidFill>
                <a:latin typeface="HGｺﾞｼｯｸM" panose="020B0609000000000000" pitchFamily="49" charset="-128"/>
                <a:ea typeface="HGｺﾞｼｯｸM" panose="020B0609000000000000" pitchFamily="49" charset="-128"/>
              </a:rPr>
              <a:t>(※)</a:t>
            </a:r>
            <a:r>
              <a:rPr lang="ja-JP" altLang="en-US" sz="1050" dirty="0" smtClean="0">
                <a:solidFill>
                  <a:prstClr val="black"/>
                </a:solidFill>
                <a:latin typeface="HGｺﾞｼｯｸM" panose="020B0609000000000000" pitchFamily="49" charset="-128"/>
                <a:ea typeface="HGｺﾞｼｯｸM" panose="020B0609000000000000" pitchFamily="49" charset="-128"/>
              </a:rPr>
              <a:t>で</a:t>
            </a:r>
            <a:r>
              <a:rPr lang="ja-JP" altLang="en-US" sz="1050" dirty="0">
                <a:solidFill>
                  <a:prstClr val="black"/>
                </a:solidFill>
                <a:latin typeface="HGｺﾞｼｯｸM" panose="020B0609000000000000" pitchFamily="49" charset="-128"/>
                <a:ea typeface="HGｺﾞｼｯｸM" panose="020B0609000000000000" pitchFamily="49" charset="-128"/>
              </a:rPr>
              <a:t>どのように</a:t>
            </a:r>
            <a:r>
              <a:rPr lang="en-US" altLang="ja-JP" sz="1050" dirty="0">
                <a:solidFill>
                  <a:prstClr val="black"/>
                </a:solidFill>
                <a:latin typeface="HGｺﾞｼｯｸM" panose="020B0609000000000000" pitchFamily="49" charset="-128"/>
                <a:ea typeface="HGｺﾞｼｯｸM" panose="020B0609000000000000" pitchFamily="49" charset="-128"/>
              </a:rPr>
              <a:t>OJT</a:t>
            </a:r>
            <a:r>
              <a:rPr lang="ja-JP" altLang="en-US" sz="1050" dirty="0" smtClean="0">
                <a:solidFill>
                  <a:prstClr val="black"/>
                </a:solidFill>
                <a:latin typeface="HGｺﾞｼｯｸM" panose="020B0609000000000000" pitchFamily="49" charset="-128"/>
                <a:ea typeface="HGｺﾞｼｯｸM" panose="020B0609000000000000" pitchFamily="49" charset="-128"/>
              </a:rPr>
              <a:t>と</a:t>
            </a:r>
            <a:r>
              <a:rPr lang="en-US" altLang="ja-JP" sz="1050" dirty="0" smtClean="0">
                <a:solidFill>
                  <a:prstClr val="black"/>
                </a:solidFill>
                <a:latin typeface="HGｺﾞｼｯｸM" panose="020B0609000000000000" pitchFamily="49" charset="-128"/>
                <a:ea typeface="HGｺﾞｼｯｸM" panose="020B0609000000000000" pitchFamily="49" charset="-128"/>
              </a:rPr>
              <a:t>OFF-JT</a:t>
            </a:r>
            <a:r>
              <a:rPr lang="ja-JP" altLang="en-US" sz="1050" dirty="0">
                <a:solidFill>
                  <a:prstClr val="black"/>
                </a:solidFill>
                <a:latin typeface="HGｺﾞｼｯｸM" panose="020B0609000000000000" pitchFamily="49" charset="-128"/>
                <a:ea typeface="HGｺﾞｼｯｸM" panose="020B0609000000000000" pitchFamily="49" charset="-128"/>
              </a:rPr>
              <a:t>を実施</a:t>
            </a:r>
            <a:r>
              <a:rPr lang="ja-JP" altLang="en-US" sz="1050" dirty="0" smtClean="0">
                <a:solidFill>
                  <a:prstClr val="black"/>
                </a:solidFill>
                <a:latin typeface="HGｺﾞｼｯｸM" panose="020B0609000000000000" pitchFamily="49" charset="-128"/>
                <a:ea typeface="HGｺﾞｼｯｸM" panose="020B0609000000000000" pitchFamily="49" charset="-128"/>
              </a:rPr>
              <a:t>するかを</a:t>
            </a:r>
            <a:r>
              <a:rPr lang="ja-JP" altLang="en-US" sz="1050" dirty="0">
                <a:solidFill>
                  <a:prstClr val="black"/>
                </a:solidFill>
                <a:latin typeface="HGｺﾞｼｯｸM" panose="020B0609000000000000" pitchFamily="49" charset="-128"/>
                <a:ea typeface="HGｺﾞｼｯｸM" panose="020B0609000000000000" pitchFamily="49" charset="-128"/>
              </a:rPr>
              <a:t>訓練</a:t>
            </a:r>
            <a:r>
              <a:rPr lang="ja-JP" altLang="en-US" sz="1050" dirty="0" smtClean="0">
                <a:solidFill>
                  <a:prstClr val="black"/>
                </a:solidFill>
                <a:latin typeface="HGｺﾞｼｯｸM" panose="020B0609000000000000" pitchFamily="49" charset="-128"/>
                <a:ea typeface="HGｺﾞｼｯｸM" panose="020B0609000000000000" pitchFamily="49" charset="-128"/>
              </a:rPr>
              <a:t>実施計画</a:t>
            </a:r>
            <a:r>
              <a:rPr lang="ja-JP" altLang="en-US" sz="1050" dirty="0">
                <a:solidFill>
                  <a:prstClr val="black"/>
                </a:solidFill>
                <a:latin typeface="HGｺﾞｼｯｸM" panose="020B0609000000000000" pitchFamily="49" charset="-128"/>
                <a:ea typeface="HGｺﾞｼｯｸM" panose="020B0609000000000000" pitchFamily="49" charset="-128"/>
              </a:rPr>
              <a:t>予定表として整理します</a:t>
            </a:r>
            <a:r>
              <a:rPr lang="ja-JP" altLang="en-US" sz="1050" dirty="0" smtClean="0">
                <a:solidFill>
                  <a:prstClr val="black"/>
                </a:solidFill>
                <a:latin typeface="HGｺﾞｼｯｸM" panose="020B0609000000000000" pitchFamily="49" charset="-128"/>
                <a:ea typeface="HGｺﾞｼｯｸM" panose="020B0609000000000000" pitchFamily="49" charset="-128"/>
              </a:rPr>
              <a:t>。</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pPr marL="444500" indent="-266700"/>
            <a:r>
              <a:rPr lang="en-US" altLang="ja-JP" sz="1050" dirty="0" smtClean="0">
                <a:solidFill>
                  <a:prstClr val="black"/>
                </a:solidFill>
                <a:latin typeface="HGｺﾞｼｯｸM" panose="020B0609000000000000" pitchFamily="49" charset="-128"/>
                <a:ea typeface="HGｺﾞｼｯｸM" panose="020B0609000000000000" pitchFamily="49" charset="-128"/>
              </a:rPr>
              <a:t>(※)</a:t>
            </a:r>
            <a:r>
              <a:rPr lang="ja-JP" altLang="en-US" sz="1050" dirty="0">
                <a:solidFill>
                  <a:prstClr val="black"/>
                </a:solidFill>
                <a:latin typeface="HGｺﾞｼｯｸM" panose="020B0609000000000000" pitchFamily="49" charset="-128"/>
                <a:ea typeface="HGｺﾞｼｯｸM" panose="020B0609000000000000" pitchFamily="49" charset="-128"/>
              </a:rPr>
              <a:t>　</a:t>
            </a:r>
            <a:r>
              <a:rPr lang="ja-JP" altLang="en-US" sz="1050" dirty="0" smtClean="0">
                <a:solidFill>
                  <a:prstClr val="black"/>
                </a:solidFill>
                <a:latin typeface="HGｺﾞｼｯｸM" panose="020B0609000000000000" pitchFamily="49" charset="-128"/>
                <a:ea typeface="HGｺﾞｼｯｸM" panose="020B0609000000000000" pitchFamily="49" charset="-128"/>
              </a:rPr>
              <a:t>訓練を確実に実現させるためには１週</a:t>
            </a:r>
            <a:r>
              <a:rPr lang="ja-JP" altLang="en-US" sz="1050" dirty="0">
                <a:solidFill>
                  <a:prstClr val="black"/>
                </a:solidFill>
                <a:latin typeface="HGｺﾞｼｯｸM" panose="020B0609000000000000" pitchFamily="49" charset="-128"/>
                <a:ea typeface="HGｺﾞｼｯｸM" panose="020B0609000000000000" pitchFamily="49" charset="-128"/>
              </a:rPr>
              <a:t>、１日単位と</a:t>
            </a:r>
            <a:r>
              <a:rPr lang="ja-JP" altLang="en-US" sz="1050" dirty="0" smtClean="0">
                <a:solidFill>
                  <a:prstClr val="black"/>
                </a:solidFill>
                <a:latin typeface="HGｺﾞｼｯｸM" panose="020B0609000000000000" pitchFamily="49" charset="-128"/>
                <a:ea typeface="HGｺﾞｼｯｸM" panose="020B0609000000000000" pitchFamily="49" charset="-128"/>
              </a:rPr>
              <a:t>できるだけ細かく</a:t>
            </a:r>
            <a:r>
              <a:rPr lang="ja-JP" altLang="en-US" sz="1050" dirty="0">
                <a:solidFill>
                  <a:prstClr val="black"/>
                </a:solidFill>
                <a:latin typeface="HGｺﾞｼｯｸM" panose="020B0609000000000000" pitchFamily="49" charset="-128"/>
                <a:ea typeface="HGｺﾞｼｯｸM" panose="020B0609000000000000" pitchFamily="49" charset="-128"/>
              </a:rPr>
              <a:t>整理することが有効です</a:t>
            </a:r>
            <a:r>
              <a:rPr lang="ja-JP" altLang="en-US" sz="1050" dirty="0" smtClean="0">
                <a:solidFill>
                  <a:prstClr val="black"/>
                </a:solidFill>
                <a:latin typeface="HGｺﾞｼｯｸM" panose="020B0609000000000000" pitchFamily="49" charset="-128"/>
                <a:ea typeface="HGｺﾞｼｯｸM" panose="020B0609000000000000" pitchFamily="49" charset="-128"/>
              </a:rPr>
              <a:t>。</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r>
              <a:rPr lang="ja-JP" altLang="en-US" sz="1050" dirty="0" smtClean="0">
                <a:solidFill>
                  <a:prstClr val="black"/>
                </a:solidFill>
                <a:latin typeface="HGｺﾞｼｯｸM" panose="020B0609000000000000" pitchFamily="49" charset="-128"/>
                <a:ea typeface="HGｺﾞｼｯｸM" panose="020B0609000000000000" pitchFamily="49" charset="-128"/>
              </a:rPr>
              <a:t>○</a:t>
            </a:r>
            <a:r>
              <a:rPr lang="ja-JP" altLang="en-US" sz="1050" dirty="0">
                <a:solidFill>
                  <a:prstClr val="black"/>
                </a:solidFill>
                <a:latin typeface="HGｺﾞｼｯｸM" panose="020B0609000000000000" pitchFamily="49" charset="-128"/>
                <a:ea typeface="HGｺﾞｼｯｸM" panose="020B0609000000000000" pitchFamily="49" charset="-128"/>
              </a:rPr>
              <a:t>　各科目の実施は、まず指導者が「やって見せる」それから訓練生に「させてみて」「繰り返して」「</a:t>
            </a:r>
            <a:r>
              <a:rPr lang="ja-JP" altLang="en-US" sz="1050" dirty="0" smtClean="0">
                <a:solidFill>
                  <a:prstClr val="black"/>
                </a:solidFill>
                <a:latin typeface="HGｺﾞｼｯｸM" panose="020B0609000000000000" pitchFamily="49" charset="-128"/>
                <a:ea typeface="HGｺﾞｼｯｸM" panose="020B0609000000000000" pitchFamily="49" charset="-128"/>
              </a:rPr>
              <a:t>習熟　　</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r>
              <a:rPr lang="ja-JP" altLang="en-US" sz="1050" dirty="0">
                <a:solidFill>
                  <a:prstClr val="black"/>
                </a:solidFill>
                <a:latin typeface="HGｺﾞｼｯｸM" panose="020B0609000000000000" pitchFamily="49" charset="-128"/>
                <a:ea typeface="HGｺﾞｼｯｸM" panose="020B0609000000000000" pitchFamily="49" charset="-128"/>
              </a:rPr>
              <a:t>　</a:t>
            </a:r>
            <a:r>
              <a:rPr lang="ja-JP" altLang="en-US" sz="1050" dirty="0" smtClean="0">
                <a:solidFill>
                  <a:prstClr val="black"/>
                </a:solidFill>
                <a:latin typeface="HGｺﾞｼｯｸM" panose="020B0609000000000000" pitchFamily="49" charset="-128"/>
                <a:ea typeface="HGｺﾞｼｯｸM" panose="020B0609000000000000" pitchFamily="49" charset="-128"/>
              </a:rPr>
              <a:t>する」ようにし</a:t>
            </a:r>
            <a:r>
              <a:rPr lang="ja-JP" altLang="en-US" sz="1050" dirty="0">
                <a:solidFill>
                  <a:prstClr val="black"/>
                </a:solidFill>
                <a:latin typeface="HGｺﾞｼｯｸM" panose="020B0609000000000000" pitchFamily="49" charset="-128"/>
                <a:ea typeface="HGｺﾞｼｯｸM" panose="020B0609000000000000" pitchFamily="49" charset="-128"/>
              </a:rPr>
              <a:t>ます。</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r>
              <a:rPr lang="ja-JP" altLang="en-US" sz="1050" dirty="0" smtClean="0">
                <a:solidFill>
                  <a:prstClr val="black"/>
                </a:solidFill>
                <a:latin typeface="HGｺﾞｼｯｸM" panose="020B0609000000000000" pitchFamily="49" charset="-128"/>
                <a:ea typeface="HGｺﾞｼｯｸM" panose="020B0609000000000000" pitchFamily="49" charset="-128"/>
              </a:rPr>
              <a:t>　「</a:t>
            </a:r>
            <a:r>
              <a:rPr lang="ja-JP" altLang="en-US" sz="1050" b="1" dirty="0">
                <a:solidFill>
                  <a:prstClr val="black"/>
                </a:solidFill>
                <a:latin typeface="HGｺﾞｼｯｸM" panose="020B0609000000000000" pitchFamily="49" charset="-128"/>
                <a:ea typeface="HGｺﾞｼｯｸM" panose="020B0609000000000000" pitchFamily="49" charset="-128"/>
              </a:rPr>
              <a:t>簡単なものから複雑なものへ</a:t>
            </a:r>
            <a:r>
              <a:rPr lang="ja-JP" altLang="en-US" sz="1050" dirty="0" smtClean="0">
                <a:solidFill>
                  <a:prstClr val="black"/>
                </a:solidFill>
                <a:latin typeface="HGｺﾞｼｯｸM" panose="020B0609000000000000" pitchFamily="49" charset="-128"/>
                <a:ea typeface="HGｺﾞｼｯｸM" panose="020B0609000000000000" pitchFamily="49" charset="-128"/>
              </a:rPr>
              <a:t>」</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r>
              <a:rPr lang="ja-JP" altLang="en-US" sz="1050" dirty="0" smtClean="0">
                <a:solidFill>
                  <a:prstClr val="black"/>
                </a:solidFill>
                <a:latin typeface="HGｺﾞｼｯｸM" panose="020B0609000000000000" pitchFamily="49" charset="-128"/>
                <a:ea typeface="HGｺﾞｼｯｸM" panose="020B0609000000000000" pitchFamily="49" charset="-128"/>
              </a:rPr>
              <a:t>　「</a:t>
            </a:r>
            <a:r>
              <a:rPr lang="ja-JP" altLang="en-US" sz="1050" b="1" dirty="0">
                <a:solidFill>
                  <a:prstClr val="black"/>
                </a:solidFill>
                <a:latin typeface="HGｺﾞｼｯｸM" panose="020B0609000000000000" pitchFamily="49" charset="-128"/>
                <a:ea typeface="HGｺﾞｼｯｸM" panose="020B0609000000000000" pitchFamily="49" charset="-128"/>
              </a:rPr>
              <a:t>基礎的なものから応用的</a:t>
            </a:r>
            <a:r>
              <a:rPr lang="ja-JP" altLang="en-US" sz="1050" b="1" dirty="0" smtClean="0">
                <a:solidFill>
                  <a:prstClr val="black"/>
                </a:solidFill>
                <a:latin typeface="HGｺﾞｼｯｸM" panose="020B0609000000000000" pitchFamily="49" charset="-128"/>
                <a:ea typeface="HGｺﾞｼｯｸM" panose="020B0609000000000000" pitchFamily="49" charset="-128"/>
              </a:rPr>
              <a:t>なものへ</a:t>
            </a:r>
            <a:r>
              <a:rPr lang="ja-JP" altLang="en-US" sz="1050" dirty="0" smtClean="0">
                <a:solidFill>
                  <a:prstClr val="black"/>
                </a:solidFill>
                <a:latin typeface="HGｺﾞｼｯｸM" panose="020B0609000000000000" pitchFamily="49" charset="-128"/>
                <a:ea typeface="HGｺﾞｼｯｸM" panose="020B0609000000000000" pitchFamily="49" charset="-128"/>
              </a:rPr>
              <a:t>」</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r>
              <a:rPr lang="ja-JP" altLang="en-US" sz="1050" dirty="0" smtClean="0">
                <a:solidFill>
                  <a:prstClr val="black"/>
                </a:solidFill>
                <a:latin typeface="HGｺﾞｼｯｸM" panose="020B0609000000000000" pitchFamily="49" charset="-128"/>
                <a:ea typeface="HGｺﾞｼｯｸM" panose="020B0609000000000000" pitchFamily="49" charset="-128"/>
              </a:rPr>
              <a:t>　「</a:t>
            </a:r>
            <a:r>
              <a:rPr lang="ja-JP" altLang="en-US" sz="1050" b="1" dirty="0">
                <a:solidFill>
                  <a:prstClr val="black"/>
                </a:solidFill>
                <a:latin typeface="HGｺﾞｼｯｸM" panose="020B0609000000000000" pitchFamily="49" charset="-128"/>
                <a:ea typeface="HGｺﾞｼｯｸM" panose="020B0609000000000000" pitchFamily="49" charset="-128"/>
              </a:rPr>
              <a:t>頻度の高いものから頻度の低いものへ</a:t>
            </a:r>
            <a:r>
              <a:rPr lang="ja-JP" altLang="en-US" sz="1050" dirty="0">
                <a:solidFill>
                  <a:prstClr val="black"/>
                </a:solidFill>
                <a:latin typeface="HGｺﾞｼｯｸM" panose="020B0609000000000000" pitchFamily="49" charset="-128"/>
                <a:ea typeface="HGｺﾞｼｯｸM" panose="020B0609000000000000" pitchFamily="49" charset="-128"/>
              </a:rPr>
              <a:t>」と進むように考慮してください</a:t>
            </a:r>
            <a:r>
              <a:rPr lang="ja-JP" altLang="en-US" sz="1050" dirty="0" smtClean="0">
                <a:solidFill>
                  <a:prstClr val="black"/>
                </a:solidFill>
                <a:latin typeface="HGｺﾞｼｯｸM" panose="020B0609000000000000" pitchFamily="49" charset="-128"/>
                <a:ea typeface="HGｺﾞｼｯｸM" panose="020B0609000000000000" pitchFamily="49" charset="-128"/>
              </a:rPr>
              <a:t>。</a:t>
            </a:r>
            <a:endParaRPr lang="en-US" altLang="ja-JP" sz="1050" dirty="0" smtClean="0">
              <a:solidFill>
                <a:prstClr val="black"/>
              </a:solidFill>
              <a:latin typeface="HGｺﾞｼｯｸM" panose="020B0609000000000000" pitchFamily="49" charset="-128"/>
              <a:ea typeface="HGｺﾞｼｯｸM" panose="020B0609000000000000" pitchFamily="49" charset="-128"/>
            </a:endParaRPr>
          </a:p>
          <a:p>
            <a:pPr marL="177800" indent="-177800"/>
            <a:r>
              <a:rPr lang="ja-JP" altLang="en-US" sz="1050" dirty="0" smtClean="0">
                <a:solidFill>
                  <a:prstClr val="black"/>
                </a:solidFill>
                <a:latin typeface="HGｺﾞｼｯｸM" panose="020B0609000000000000" pitchFamily="49" charset="-128"/>
                <a:ea typeface="HGｺﾞｼｯｸM" panose="020B0609000000000000" pitchFamily="49" charset="-128"/>
              </a:rPr>
              <a:t>○　</a:t>
            </a:r>
            <a:r>
              <a:rPr lang="en-US" altLang="ja-JP" sz="1050" dirty="0" smtClean="0">
                <a:solidFill>
                  <a:prstClr val="black"/>
                </a:solidFill>
                <a:latin typeface="HGｺﾞｼｯｸM" panose="020B0609000000000000" pitchFamily="49" charset="-128"/>
                <a:ea typeface="HGｺﾞｼｯｸM" panose="020B0609000000000000" pitchFamily="49" charset="-128"/>
              </a:rPr>
              <a:t>OFF-JT</a:t>
            </a:r>
            <a:r>
              <a:rPr lang="ja-JP" altLang="en-US" sz="1050" dirty="0" smtClean="0">
                <a:solidFill>
                  <a:prstClr val="black"/>
                </a:solidFill>
                <a:latin typeface="HGｺﾞｼｯｸM" panose="020B0609000000000000" pitchFamily="49" charset="-128"/>
                <a:ea typeface="HGｺﾞｼｯｸM" panose="020B0609000000000000" pitchFamily="49" charset="-128"/>
              </a:rPr>
              <a:t>による専門的な知識の習得後に</a:t>
            </a:r>
            <a:r>
              <a:rPr lang="en-US" altLang="ja-JP" sz="1050" dirty="0" smtClean="0">
                <a:solidFill>
                  <a:prstClr val="black"/>
                </a:solidFill>
                <a:latin typeface="HGｺﾞｼｯｸM" panose="020B0609000000000000" pitchFamily="49" charset="-128"/>
                <a:ea typeface="HGｺﾞｼｯｸM" panose="020B0609000000000000" pitchFamily="49" charset="-128"/>
              </a:rPr>
              <a:t>OJT</a:t>
            </a:r>
            <a:r>
              <a:rPr lang="ja-JP" altLang="en-US" sz="1050" dirty="0" smtClean="0">
                <a:solidFill>
                  <a:prstClr val="black"/>
                </a:solidFill>
                <a:latin typeface="HGｺﾞｼｯｸM" panose="020B0609000000000000" pitchFamily="49" charset="-128"/>
                <a:ea typeface="HGｺﾞｼｯｸM" panose="020B0609000000000000" pitchFamily="49" charset="-128"/>
              </a:rPr>
              <a:t>を実施することで、訓練内容の理解が深まり、効果的な訓練となります。このため、</a:t>
            </a:r>
            <a:r>
              <a:rPr lang="en-US" altLang="ja-JP" sz="1050" dirty="0" smtClean="0">
                <a:solidFill>
                  <a:prstClr val="black"/>
                </a:solidFill>
                <a:latin typeface="HGｺﾞｼｯｸM" panose="020B0609000000000000" pitchFamily="49" charset="-128"/>
                <a:ea typeface="HGｺﾞｼｯｸM" panose="020B0609000000000000" pitchFamily="49" charset="-128"/>
              </a:rPr>
              <a:t>OFF-JT</a:t>
            </a:r>
            <a:r>
              <a:rPr lang="ja-JP" altLang="en-US" sz="1050" dirty="0" smtClean="0">
                <a:solidFill>
                  <a:prstClr val="black"/>
                </a:solidFill>
                <a:latin typeface="HGｺﾞｼｯｸM" panose="020B0609000000000000" pitchFamily="49" charset="-128"/>
                <a:ea typeface="HGｺﾞｼｯｸM" panose="020B0609000000000000" pitchFamily="49" charset="-128"/>
              </a:rPr>
              <a:t>は</a:t>
            </a:r>
            <a:r>
              <a:rPr lang="en-US" altLang="ja-JP" sz="1050" dirty="0" smtClean="0">
                <a:solidFill>
                  <a:prstClr val="black"/>
                </a:solidFill>
                <a:latin typeface="HGｺﾞｼｯｸM" panose="020B0609000000000000" pitchFamily="49" charset="-128"/>
                <a:ea typeface="HGｺﾞｼｯｸM" panose="020B0609000000000000" pitchFamily="49" charset="-128"/>
              </a:rPr>
              <a:t>OJT</a:t>
            </a:r>
            <a:r>
              <a:rPr lang="ja-JP" altLang="en-US" sz="1050" dirty="0" smtClean="0">
                <a:solidFill>
                  <a:prstClr val="black"/>
                </a:solidFill>
                <a:latin typeface="HGｺﾞｼｯｸM" panose="020B0609000000000000" pitchFamily="49" charset="-128"/>
                <a:ea typeface="HGｺﾞｼｯｸM" panose="020B0609000000000000" pitchFamily="49" charset="-128"/>
              </a:rPr>
              <a:t>と関連性があるものを設定してください。</a:t>
            </a:r>
            <a:endParaRPr lang="ja-JP" altLang="en-US" sz="1050" dirty="0">
              <a:solidFill>
                <a:prstClr val="black"/>
              </a:solidFill>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8821030" y="2682243"/>
            <a:ext cx="914400" cy="914400"/>
          </a:xfrm>
          <a:prstGeom prst="rect">
            <a:avLst/>
          </a:prstGeom>
          <a:noFill/>
        </p:spPr>
        <p:txBody>
          <a:bodyPr wrap="none" rtlCol="0">
            <a:noAutofit/>
          </a:bodyPr>
          <a:lstStyle/>
          <a:p>
            <a:endParaRPr kumimoji="1" lang="ja-JP" altLang="en-US"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53" y="1026059"/>
            <a:ext cx="6804806" cy="5789940"/>
          </a:xfrm>
          <a:prstGeom prst="rect">
            <a:avLst/>
          </a:prstGeom>
        </p:spPr>
      </p:pic>
    </p:spTree>
    <p:extLst>
      <p:ext uri="{BB962C8B-B14F-4D97-AF65-F5344CB8AC3E}">
        <p14:creationId xmlns:p14="http://schemas.microsoft.com/office/powerpoint/2010/main" val="57509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1"/>
          <p:cNvSpPr txBox="1">
            <a:spLocks/>
          </p:cNvSpPr>
          <p:nvPr/>
        </p:nvSpPr>
        <p:spPr>
          <a:xfrm>
            <a:off x="3244011" y="9900422"/>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18</a:t>
            </a:fld>
            <a:endParaRPr lang="ja-JP" altLang="en-US" sz="1600" dirty="0">
              <a:solidFill>
                <a:prstClr val="black"/>
              </a:solidFill>
            </a:endParaRPr>
          </a:p>
        </p:txBody>
      </p:sp>
      <p:sp>
        <p:nvSpPr>
          <p:cNvPr id="9" name="角丸四角形 8"/>
          <p:cNvSpPr/>
          <p:nvPr/>
        </p:nvSpPr>
        <p:spPr>
          <a:xfrm>
            <a:off x="1404776" y="161963"/>
            <a:ext cx="4679950" cy="5518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800" b="1" dirty="0" smtClean="0">
                <a:solidFill>
                  <a:schemeClr val="tx2"/>
                </a:solidFill>
                <a:latin typeface="HGPｺﾞｼｯｸM" panose="020B0600000000000000" pitchFamily="50" charset="-128"/>
                <a:ea typeface="HGPｺﾞｼｯｸM" panose="020B0600000000000000" pitchFamily="50" charset="-128"/>
              </a:rPr>
              <a:t>&lt;</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有期実習型訓練</a:t>
            </a:r>
            <a:r>
              <a:rPr lang="en-US" altLang="ja-JP" sz="1800" b="1" dirty="0" smtClean="0">
                <a:solidFill>
                  <a:schemeClr val="tx2"/>
                </a:solidFill>
                <a:latin typeface="HGPｺﾞｼｯｸM" panose="020B0600000000000000" pitchFamily="50" charset="-128"/>
                <a:ea typeface="HGPｺﾞｼｯｸM" panose="020B0600000000000000" pitchFamily="50" charset="-128"/>
              </a:rPr>
              <a:t>&gt;</a:t>
            </a:r>
          </a:p>
          <a:p>
            <a:pPr algn="ctr">
              <a:defRPr/>
            </a:pPr>
            <a:r>
              <a:rPr lang="ja-JP" altLang="en-US" sz="1800" b="1" dirty="0" smtClean="0">
                <a:solidFill>
                  <a:schemeClr val="tx2"/>
                </a:solidFill>
                <a:latin typeface="HGPｺﾞｼｯｸM" panose="020B0600000000000000" pitchFamily="50" charset="-128"/>
                <a:ea typeface="HGPｺﾞｼｯｸM" panose="020B0600000000000000" pitchFamily="50" charset="-128"/>
              </a:rPr>
              <a:t>職業能力</a:t>
            </a:r>
            <a:r>
              <a:rPr lang="ja-JP" altLang="en-US" sz="1800" b="1" dirty="0">
                <a:solidFill>
                  <a:schemeClr val="tx2"/>
                </a:solidFill>
                <a:latin typeface="HGPｺﾞｼｯｸM" panose="020B0600000000000000" pitchFamily="50" charset="-128"/>
                <a:ea typeface="HGPｺﾞｼｯｸM" panose="020B0600000000000000" pitchFamily="50" charset="-128"/>
              </a:rPr>
              <a:t>証明</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シート</a:t>
            </a:r>
            <a:r>
              <a:rPr lang="ja-JP" altLang="en-US" sz="1800" b="1" dirty="0">
                <a:solidFill>
                  <a:schemeClr val="tx2"/>
                </a:solidFill>
                <a:latin typeface="HGPｺﾞｼｯｸM" panose="020B0600000000000000" pitchFamily="50" charset="-128"/>
                <a:ea typeface="HGPｺﾞｼｯｸM" panose="020B0600000000000000" pitchFamily="50" charset="-128"/>
              </a:rPr>
              <a:t>の</a:t>
            </a:r>
            <a:r>
              <a:rPr lang="ja-JP" altLang="en-US" sz="1800" b="1" dirty="0" smtClean="0">
                <a:solidFill>
                  <a:schemeClr val="tx2"/>
                </a:solidFill>
                <a:latin typeface="HGPｺﾞｼｯｸM" panose="020B0600000000000000" pitchFamily="50" charset="-128"/>
                <a:ea typeface="HGPｺﾞｼｯｸM" panose="020B0600000000000000" pitchFamily="50" charset="-128"/>
              </a:rPr>
              <a:t>参考例</a:t>
            </a:r>
            <a:endParaRPr lang="en-US" altLang="ja-JP" sz="1800" b="1" dirty="0">
              <a:solidFill>
                <a:schemeClr val="tx2"/>
              </a:solidFill>
              <a:latin typeface="HGPｺﾞｼｯｸM" panose="020B0600000000000000" pitchFamily="50" charset="-128"/>
              <a:ea typeface="HGPｺﾞｼｯｸM" panose="020B0600000000000000" pitchFamily="50" charset="-128"/>
            </a:endParaRPr>
          </a:p>
        </p:txBody>
      </p:sp>
      <p:grpSp>
        <p:nvGrpSpPr>
          <p:cNvPr id="6" name="グループ化 5"/>
          <p:cNvGrpSpPr/>
          <p:nvPr/>
        </p:nvGrpSpPr>
        <p:grpSpPr>
          <a:xfrm>
            <a:off x="527441" y="743118"/>
            <a:ext cx="6228692" cy="9031913"/>
            <a:chOff x="527441" y="846038"/>
            <a:chExt cx="6228692" cy="9031913"/>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225"/>
            <a:stretch/>
          </p:blipFill>
          <p:spPr bwMode="auto">
            <a:xfrm>
              <a:off x="527441" y="846038"/>
              <a:ext cx="6228692" cy="90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684126" y="976841"/>
              <a:ext cx="5760640" cy="301246"/>
            </a:xfrm>
            <a:prstGeom prst="rect">
              <a:avLst/>
            </a:prstGeom>
            <a:solidFill>
              <a:schemeClr val="bg1"/>
            </a:solidFill>
          </p:spPr>
          <p:txBody>
            <a:bodyPr wrap="square" rtlCol="0">
              <a:noAutofit/>
            </a:bodyPr>
            <a:lstStyle/>
            <a:p>
              <a:pPr algn="ctr"/>
              <a:r>
                <a:rPr lang="ja-JP" altLang="en-US" sz="900" b="1" dirty="0" smtClean="0">
                  <a:solidFill>
                    <a:prstClr val="black"/>
                  </a:solidFill>
                  <a:latin typeface="ＭＳ Ｐゴシック"/>
                  <a:cs typeface="メイリオ" panose="020B0604030504040204" pitchFamily="50" charset="-128"/>
                </a:rPr>
                <a:t>様式３－３－１－１　職業能力証明（訓練成果・実務成果）シート</a:t>
              </a:r>
              <a:endParaRPr lang="en-US" altLang="ja-JP" sz="900" b="1" dirty="0" smtClean="0">
                <a:solidFill>
                  <a:prstClr val="black"/>
                </a:solidFill>
                <a:latin typeface="ＭＳ Ｐゴシック"/>
                <a:cs typeface="メイリオ" panose="020B0604030504040204" pitchFamily="50" charset="-128"/>
              </a:endParaRPr>
            </a:p>
            <a:p>
              <a:pPr algn="ctr"/>
              <a:r>
                <a:rPr lang="ja-JP" altLang="en-US" sz="900" b="1" dirty="0" smtClean="0">
                  <a:solidFill>
                    <a:prstClr val="black"/>
                  </a:solidFill>
                  <a:latin typeface="ＭＳ Ｐゴシック"/>
                  <a:cs typeface="メイリオ" panose="020B0604030504040204" pitchFamily="50" charset="-128"/>
                </a:rPr>
                <a:t>（企業実習・</a:t>
              </a:r>
              <a:r>
                <a:rPr lang="en-US" altLang="ja-JP" sz="900" b="1" dirty="0" smtClean="0">
                  <a:solidFill>
                    <a:prstClr val="black"/>
                  </a:solidFill>
                  <a:latin typeface="ＭＳ Ｐゴシック"/>
                  <a:cs typeface="メイリオ" panose="020B0604030504040204" pitchFamily="50" charset="-128"/>
                </a:rPr>
                <a:t>OJT</a:t>
              </a:r>
              <a:r>
                <a:rPr lang="ja-JP" altLang="en-US" sz="900" b="1" dirty="0" smtClean="0">
                  <a:solidFill>
                    <a:prstClr val="black"/>
                  </a:solidFill>
                  <a:latin typeface="ＭＳ Ｐゴシック"/>
                  <a:cs typeface="メイリオ" panose="020B0604030504040204" pitchFamily="50" charset="-128"/>
                </a:rPr>
                <a:t>用）</a:t>
              </a:r>
              <a:endParaRPr lang="ja-JP" altLang="en-US" sz="900" b="1" dirty="0">
                <a:solidFill>
                  <a:prstClr val="black"/>
                </a:solidFill>
                <a:latin typeface="ＭＳ Ｐゴシック"/>
                <a:cs typeface="メイリオ" panose="020B0604030504040204" pitchFamily="50" charset="-128"/>
              </a:endParaRPr>
            </a:p>
          </p:txBody>
        </p:sp>
        <p:sp>
          <p:nvSpPr>
            <p:cNvPr id="3" name="テキスト ボックス 2"/>
            <p:cNvSpPr txBox="1"/>
            <p:nvPr/>
          </p:nvSpPr>
          <p:spPr>
            <a:xfrm>
              <a:off x="684126" y="1350095"/>
              <a:ext cx="5256584" cy="468052"/>
            </a:xfrm>
            <a:prstGeom prst="rect">
              <a:avLst/>
            </a:prstGeom>
            <a:solidFill>
              <a:schemeClr val="bg1"/>
            </a:solidFill>
          </p:spPr>
          <p:txBody>
            <a:bodyPr wrap="square" rtlCol="0">
              <a:noAutofit/>
            </a:bodyPr>
            <a:lstStyle/>
            <a:p>
              <a:r>
                <a:rPr lang="ja-JP" altLang="en-US" sz="800" dirty="0" smtClean="0">
                  <a:solidFill>
                    <a:prstClr val="black"/>
                  </a:solidFill>
                  <a:latin typeface="ＭＳ Ｐゴシック"/>
                </a:rPr>
                <a:t>　　　　　　　　　　</a:t>
              </a:r>
              <a:r>
                <a:rPr lang="ja-JP" altLang="en-US" sz="700" dirty="0" smtClean="0">
                  <a:solidFill>
                    <a:prstClr val="black"/>
                  </a:solidFill>
                  <a:latin typeface="ＭＳ Ｐゴシック"/>
                </a:rPr>
                <a:t>訓練時の職務　　プレス加工</a:t>
              </a:r>
              <a:endParaRPr lang="en-US" altLang="ja-JP" sz="700" dirty="0" smtClean="0">
                <a:solidFill>
                  <a:prstClr val="black"/>
                </a:solidFill>
                <a:latin typeface="ＭＳ Ｐゴシック"/>
              </a:endParaRPr>
            </a:p>
            <a:p>
              <a:r>
                <a:rPr lang="ja-JP" altLang="en-US" sz="700" dirty="0">
                  <a:solidFill>
                    <a:prstClr val="black"/>
                  </a:solidFill>
                  <a:latin typeface="ＭＳ Ｐゴシック"/>
                </a:rPr>
                <a:t>　</a:t>
              </a:r>
              <a:r>
                <a:rPr lang="ja-JP" altLang="en-US" sz="700" dirty="0" smtClean="0">
                  <a:solidFill>
                    <a:prstClr val="black"/>
                  </a:solidFill>
                  <a:latin typeface="ＭＳ Ｐゴシック"/>
                </a:rPr>
                <a:t>　　　　　　　　　　　　　　　　　　　　　　　　　　　　　　　　　　　　　　　　　　　　訓練参加者氏名　　仕事　太郎</a:t>
              </a:r>
              <a:endParaRPr lang="ja-JP" altLang="en-US" sz="700" dirty="0">
                <a:solidFill>
                  <a:prstClr val="black"/>
                </a:solidFill>
                <a:latin typeface="ＭＳ Ｐゴシック"/>
              </a:endParaRPr>
            </a:p>
          </p:txBody>
        </p:sp>
        <p:sp>
          <p:nvSpPr>
            <p:cNvPr id="5" name="テキスト ボックス 4"/>
            <p:cNvSpPr txBox="1"/>
            <p:nvPr/>
          </p:nvSpPr>
          <p:spPr>
            <a:xfrm>
              <a:off x="612118" y="1710135"/>
              <a:ext cx="4500500" cy="648072"/>
            </a:xfrm>
            <a:prstGeom prst="rect">
              <a:avLst/>
            </a:prstGeom>
            <a:solidFill>
              <a:schemeClr val="bg1"/>
            </a:solidFill>
          </p:spPr>
          <p:txBody>
            <a:bodyPr wrap="square" rtlCol="0">
              <a:noAutofit/>
            </a:bodyPr>
            <a:lstStyle/>
            <a:p>
              <a:r>
                <a:rPr lang="ja-JP" altLang="en-US" sz="700" dirty="0" smtClean="0">
                  <a:solidFill>
                    <a:prstClr val="black"/>
                  </a:solidFill>
                </a:rPr>
                <a:t>上記の者の訓練期間における訓練職務内容と当社としての職業能力についての評価は、以下のとおりです。</a:t>
              </a:r>
              <a:endParaRPr lang="en-US" altLang="ja-JP" sz="700" dirty="0">
                <a:solidFill>
                  <a:prstClr val="black"/>
                </a:solidFill>
              </a:endParaRPr>
            </a:p>
            <a:p>
              <a:r>
                <a:rPr lang="ja-JP" altLang="en-US" sz="700" dirty="0" smtClean="0">
                  <a:solidFill>
                    <a:prstClr val="black"/>
                  </a:solidFill>
                </a:rPr>
                <a:t>　　　　　　平成　　年　　月　　日</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実習実施企業　　所在地　　　　　　　　　　　　　　　　　　　　　　　　　　　　　　　　　評価責任者　氏名</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名称</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　　　　　　　　　　　　　　　　　　　　　　　代表者氏名　　　　　　　　　　　　　　　　　　　　　　　　　　　　　　　印</a:t>
              </a:r>
              <a:endParaRPr lang="ja-JP" altLang="en-US" sz="700" dirty="0">
                <a:solidFill>
                  <a:prstClr val="black"/>
                </a:solidFill>
              </a:endParaRPr>
            </a:p>
          </p:txBody>
        </p:sp>
      </p:grpSp>
      <p:sp>
        <p:nvSpPr>
          <p:cNvPr id="10" name="Rectangle 27"/>
          <p:cNvSpPr>
            <a:spLocks noChangeArrowheads="1"/>
          </p:cNvSpPr>
          <p:nvPr/>
        </p:nvSpPr>
        <p:spPr bwMode="auto">
          <a:xfrm>
            <a:off x="2592338" y="7470775"/>
            <a:ext cx="4020108" cy="2202931"/>
          </a:xfrm>
          <a:prstGeom prst="rect">
            <a:avLst/>
          </a:prstGeom>
          <a:solidFill>
            <a:schemeClr val="bg2"/>
          </a:solidFill>
          <a:ln w="9525">
            <a:solidFill>
              <a:schemeClr val="tx1"/>
            </a:solidFill>
            <a:miter lim="800000"/>
            <a:headEnd/>
            <a:tailEnd/>
          </a:ln>
        </p:spPr>
        <p:txBody>
          <a:bodyPr wrap="square" lIns="36576"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400">
              <a:lnSpc>
                <a:spcPts val="800"/>
              </a:lnSpc>
              <a:defRPr sz="1000"/>
            </a:pPr>
            <a:r>
              <a:rPr kumimoji="0" lang="ja-JP" altLang="en-US" sz="700" b="1" kern="0" dirty="0">
                <a:solidFill>
                  <a:prstClr val="black"/>
                </a:solidFill>
                <a:latin typeface="HGｺﾞｼｯｸM" panose="020B0609000000000000" pitchFamily="49" charset="-128"/>
                <a:ea typeface="HGｺﾞｼｯｸM" panose="020B0609000000000000" pitchFamily="49" charset="-128"/>
              </a:rPr>
              <a:t>汎用性のある評価基準から、本件訓練の職務内容に照らして、適切なものを引用してください</a:t>
            </a:r>
            <a:r>
              <a:rPr kumimoji="0" lang="ja-JP" altLang="en-US" sz="700" b="1" kern="0" dirty="0" smtClean="0">
                <a:solidFill>
                  <a:prstClr val="black"/>
                </a:solidFill>
                <a:latin typeface="HGｺﾞｼｯｸM" panose="020B0609000000000000" pitchFamily="49" charset="-128"/>
                <a:ea typeface="HGｺﾞｼｯｸM" panose="020B0609000000000000" pitchFamily="49" charset="-128"/>
              </a:rPr>
              <a:t>。</a:t>
            </a:r>
            <a:endParaRPr kumimoji="0" lang="en-US" altLang="ja-JP" sz="700" b="1" kern="0" dirty="0" smtClean="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endParaRPr kumimoji="0" lang="en-US" altLang="ja-JP" sz="700" b="1" kern="0" dirty="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汎用性</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のある評価基準の例は以下の</a:t>
            </a: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とおり</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●「モデル評価シート」／厚生労働省・中央職業能力開発協会</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「職業能力評価基準」／厚生労働省・中央職業能力開発協会</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「日本版デュアルシステム訓練修了後の評価項目作成支援ツール」／（独）高齢・障害・求職者雇用支援機構</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コード欄に当該コード番号を表記してください。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latin typeface="HGｺﾞｼｯｸM" panose="020B0609000000000000" pitchFamily="49" charset="-128"/>
                <a:ea typeface="HGｺﾞｼｯｸM" panose="020B0609000000000000" pitchFamily="49" charset="-128"/>
              </a:rPr>
              <a:t>● </a:t>
            </a:r>
            <a:r>
              <a:rPr kumimoji="0" lang="ja-JP" altLang="en-US" sz="700" kern="0" dirty="0" smtClean="0">
                <a:latin typeface="HGｺﾞｼｯｸM" panose="020B0609000000000000" pitchFamily="49" charset="-128"/>
                <a:ea typeface="HGｺﾞｼｯｸM" panose="020B0609000000000000" pitchFamily="49" charset="-128"/>
              </a:rPr>
              <a:t>「職業能力の体系」／</a:t>
            </a:r>
            <a:r>
              <a:rPr kumimoji="0" lang="ja-JP" altLang="en-US" sz="700" kern="0" dirty="0">
                <a:latin typeface="HGｺﾞｼｯｸM" panose="020B0609000000000000" pitchFamily="49" charset="-128"/>
                <a:ea typeface="HGｺﾞｼｯｸM" panose="020B0609000000000000" pitchFamily="49" charset="-128"/>
              </a:rPr>
              <a:t> （独）高齢・障害・求職者雇用支援機構</a:t>
            </a:r>
            <a:br>
              <a:rPr kumimoji="0" lang="ja-JP" altLang="en-US" sz="700" kern="0" dirty="0">
                <a:latin typeface="HGｺﾞｼｯｸM" panose="020B0609000000000000" pitchFamily="49" charset="-128"/>
                <a:ea typeface="HGｺﾞｼｯｸM" panose="020B0609000000000000" pitchFamily="49" charset="-128"/>
              </a:rPr>
            </a:br>
            <a:r>
              <a:rPr kumimoji="0" lang="en-US" altLang="ja-JP" sz="700" kern="0" dirty="0">
                <a:latin typeface="HGｺﾞｼｯｸM" panose="020B0609000000000000" pitchFamily="49" charset="-128"/>
                <a:ea typeface="HGｺﾞｼｯｸM" panose="020B0609000000000000" pitchFamily="49" charset="-128"/>
              </a:rPr>
              <a:t>※</a:t>
            </a:r>
            <a:r>
              <a:rPr kumimoji="0" lang="ja-JP" altLang="en-US" sz="700" kern="0" dirty="0">
                <a:latin typeface="HGｺﾞｼｯｸM" panose="020B0609000000000000" pitchFamily="49" charset="-128"/>
                <a:ea typeface="HGｺﾞｼｯｸM" panose="020B0609000000000000" pitchFamily="49" charset="-128"/>
              </a:rPr>
              <a:t>コード欄に</a:t>
            </a:r>
            <a:r>
              <a:rPr kumimoji="0" lang="ja-JP" altLang="en-US" sz="700" kern="0" dirty="0" smtClean="0">
                <a:latin typeface="HGｺﾞｼｯｸM" panose="020B0609000000000000" pitchFamily="49" charset="-128"/>
                <a:ea typeface="HGｺﾞｼｯｸM" panose="020B0609000000000000" pitchFamily="49" charset="-128"/>
              </a:rPr>
              <a:t>「職業能力の体系」</a:t>
            </a:r>
            <a:r>
              <a:rPr kumimoji="0" lang="ja-JP" altLang="en-US" sz="700" kern="0" dirty="0">
                <a:latin typeface="HGｺﾞｼｯｸM" panose="020B0609000000000000" pitchFamily="49" charset="-128"/>
                <a:ea typeface="HGｺﾞｼｯｸM" panose="020B0609000000000000" pitchFamily="49" charset="-128"/>
              </a:rPr>
              <a:t>等と表記してください</a:t>
            </a:r>
            <a:r>
              <a:rPr kumimoji="0" lang="ja-JP" altLang="en-US" sz="700" kern="0" dirty="0" smtClean="0">
                <a:latin typeface="HGｺﾞｼｯｸM" panose="020B0609000000000000" pitchFamily="49" charset="-128"/>
                <a:ea typeface="HGｺﾞｼｯｸM" panose="020B0609000000000000" pitchFamily="49" charset="-128"/>
              </a:rPr>
              <a:t>。</a:t>
            </a:r>
            <a:endParaRPr kumimoji="0" lang="en-US" altLang="ja-JP" sz="700" kern="0" dirty="0" smtClean="0">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smtClean="0">
                <a:solidFill>
                  <a:sysClr val="windowText" lastClr="000000"/>
                </a:solidFill>
                <a:latin typeface="HGｺﾞｼｯｸM" panose="020B0609000000000000" pitchFamily="49" charset="-128"/>
                <a:ea typeface="HGｺﾞｼｯｸM" panose="020B0609000000000000" pitchFamily="49" charset="-128"/>
              </a:rPr>
              <a:t>● </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技能検定その他の公的資格制度（技能照査含む）における試験基準</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コード欄に「技能検定」等と表記してください。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 業界団体等が当該職種に関する分析を通じて作成した企業横断的な評価基準</a:t>
            </a:r>
            <a:b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br>
            <a:r>
              <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rPr>
              <a:t>※</a:t>
            </a:r>
            <a:r>
              <a:rPr kumimoji="0" lang="ja-JP" altLang="en-US" sz="700" kern="0" dirty="0">
                <a:solidFill>
                  <a:sysClr val="windowText" lastClr="000000"/>
                </a:solidFill>
                <a:latin typeface="HGｺﾞｼｯｸM" panose="020B0609000000000000" pitchFamily="49" charset="-128"/>
                <a:ea typeface="HGｺﾞｼｯｸM" panose="020B0609000000000000" pitchFamily="49" charset="-128"/>
              </a:rPr>
              <a:t>コード欄に、当該業界団体名等を表記してください。</a:t>
            </a:r>
            <a:endParaRPr kumimoji="0" lang="en-US" altLang="ja-JP" sz="700" kern="0" dirty="0">
              <a:solidFill>
                <a:sysClr val="windowText" lastClr="000000"/>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en-US" altLang="ja-JP" sz="700" kern="0" dirty="0" smtClean="0">
                <a:solidFill>
                  <a:srgbClr val="1F497D">
                    <a:lumMod val="60000"/>
                    <a:lumOff val="40000"/>
                  </a:srgbClr>
                </a:solidFill>
                <a:latin typeface="HGｺﾞｼｯｸM" panose="020B0609000000000000" pitchFamily="49" charset="-128"/>
                <a:ea typeface="HGｺﾞｼｯｸM" panose="020B0609000000000000" pitchFamily="49" charset="-128"/>
              </a:rPr>
              <a:t>		</a:t>
            </a:r>
            <a:endParaRPr kumimoji="0" lang="en-US" altLang="ja-JP" sz="700" kern="0" dirty="0">
              <a:solidFill>
                <a:srgbClr val="1F497D">
                  <a:lumMod val="60000"/>
                  <a:lumOff val="40000"/>
                </a:srgbClr>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prstClr val="black"/>
                </a:solidFill>
                <a:latin typeface="HGｺﾞｼｯｸM" panose="020B0609000000000000" pitchFamily="49" charset="-128"/>
                <a:ea typeface="HGｺﾞｼｯｸM" panose="020B0609000000000000" pitchFamily="49" charset="-128"/>
              </a:rPr>
              <a:t>上記の評価基準から引用すべき適当なものがなく、独自で評価基準を設定し追加したい場合には、能力ユニット欄及び職務遂行のための基準欄を記載し、コード欄には空欄としてください。</a:t>
            </a:r>
            <a:endParaRPr kumimoji="0" lang="en-US" altLang="ja-JP" sz="700" kern="0" dirty="0">
              <a:solidFill>
                <a:prstClr val="black"/>
              </a:solidFill>
              <a:latin typeface="HGｺﾞｼｯｸM" panose="020B0609000000000000" pitchFamily="49" charset="-128"/>
              <a:ea typeface="HGｺﾞｼｯｸM" panose="020B0609000000000000" pitchFamily="49" charset="-128"/>
            </a:endParaRPr>
          </a:p>
          <a:p>
            <a:pPr defTabSz="914400">
              <a:lnSpc>
                <a:spcPts val="800"/>
              </a:lnSpc>
              <a:defRPr sz="1000"/>
            </a:pPr>
            <a:r>
              <a:rPr kumimoji="0" lang="ja-JP" altLang="en-US" sz="700" kern="0" dirty="0">
                <a:solidFill>
                  <a:prstClr val="black"/>
                </a:solidFill>
                <a:latin typeface="HGｺﾞｼｯｸM" panose="020B0609000000000000" pitchFamily="49" charset="-128"/>
                <a:ea typeface="HGｺﾞｼｯｸM" panose="020B0609000000000000" pitchFamily="49" charset="-128"/>
              </a:rPr>
              <a:t>なお、その場合、当該独自で設定した評価基準の項目数が、「（２）　専門的事項」の評価基準の項目数全体のうちの半数未満であることにご注意ください。</a:t>
            </a:r>
            <a:endParaRPr kumimoji="0" lang="en-US" altLang="ja-JP" sz="700" kern="0" dirty="0">
              <a:solidFill>
                <a:prstClr val="black"/>
              </a:solidFill>
              <a:latin typeface="HGｺﾞｼｯｸM" panose="020B0609000000000000" pitchFamily="49" charset="-128"/>
              <a:ea typeface="HGｺﾞｼｯｸM" panose="020B0609000000000000" pitchFamily="49" charset="-128"/>
            </a:endParaRPr>
          </a:p>
        </p:txBody>
      </p:sp>
      <p:sp>
        <p:nvSpPr>
          <p:cNvPr id="4" name="正方形/長方形 3"/>
          <p:cNvSpPr/>
          <p:nvPr/>
        </p:nvSpPr>
        <p:spPr>
          <a:xfrm>
            <a:off x="527440" y="9719573"/>
            <a:ext cx="6228693" cy="415498"/>
          </a:xfrm>
          <a:prstGeom prst="rect">
            <a:avLst/>
          </a:prstGeom>
        </p:spPr>
        <p:txBody>
          <a:bodyPr wrap="square">
            <a:spAutoFit/>
          </a:bodyPr>
          <a:lstStyle/>
          <a:p>
            <a:pPr marL="444500" indent="-266700"/>
            <a:r>
              <a:rPr lang="en-US" altLang="ja-JP" sz="1000" dirty="0" smtClean="0">
                <a:solidFill>
                  <a:prstClr val="black"/>
                </a:solidFill>
                <a:latin typeface="HGｺﾞｼｯｸM" panose="020B0609000000000000" pitchFamily="49" charset="-128"/>
                <a:ea typeface="HGｺﾞｼｯｸM" panose="020B0609000000000000" pitchFamily="49" charset="-128"/>
              </a:rPr>
              <a:t>(※)</a:t>
            </a:r>
            <a:r>
              <a:rPr lang="ja-JP" altLang="en-US" sz="1000" dirty="0" smtClean="0">
                <a:solidFill>
                  <a:prstClr val="black"/>
                </a:solidFill>
                <a:latin typeface="HGｺﾞｼｯｸM" panose="020B0609000000000000" pitchFamily="49" charset="-128"/>
                <a:ea typeface="HGｺﾞｼｯｸM" panose="020B0609000000000000" pitchFamily="49" charset="-128"/>
              </a:rPr>
              <a:t> 有期実習型訓練について、汎用性のある評価基準に基づきジョブ・カード様式３－３－１－１：企業実習・</a:t>
            </a:r>
            <a:r>
              <a:rPr lang="en-US" altLang="ja-JP" sz="1000" dirty="0" smtClean="0">
                <a:solidFill>
                  <a:prstClr val="black"/>
                </a:solidFill>
                <a:latin typeface="HGｺﾞｼｯｸM" panose="020B0609000000000000" pitchFamily="49" charset="-128"/>
                <a:ea typeface="HGｺﾞｼｯｸM" panose="020B0609000000000000" pitchFamily="49" charset="-128"/>
              </a:rPr>
              <a:t>OJT</a:t>
            </a:r>
            <a:r>
              <a:rPr lang="ja-JP" altLang="en-US" sz="1000" dirty="0" smtClean="0">
                <a:solidFill>
                  <a:prstClr val="black"/>
                </a:solidFill>
                <a:latin typeface="HGｺﾞｼｯｸM" panose="020B0609000000000000" pitchFamily="49" charset="-128"/>
                <a:ea typeface="HGｺﾞｼｯｸM" panose="020B0609000000000000" pitchFamily="49" charset="-128"/>
              </a:rPr>
              <a:t>用を使用して</a:t>
            </a:r>
            <a:r>
              <a:rPr lang="ja-JP" altLang="en-US" sz="1000" dirty="0">
                <a:solidFill>
                  <a:prstClr val="black"/>
                </a:solidFill>
                <a:latin typeface="HGｺﾞｼｯｸM" panose="020B0609000000000000" pitchFamily="49" charset="-128"/>
                <a:ea typeface="HGｺﾞｼｯｸM" panose="020B0609000000000000" pitchFamily="49" charset="-128"/>
              </a:rPr>
              <a:t>能力評価を</a:t>
            </a:r>
            <a:r>
              <a:rPr lang="ja-JP" altLang="en-US" sz="1000" dirty="0" smtClean="0">
                <a:solidFill>
                  <a:prstClr val="black"/>
                </a:solidFill>
                <a:latin typeface="HGｺﾞｼｯｸM" panose="020B0609000000000000" pitchFamily="49" charset="-128"/>
                <a:ea typeface="HGｺﾞｼｯｸM" panose="020B0609000000000000" pitchFamily="49" charset="-128"/>
              </a:rPr>
              <a:t>実施しない場合、助成金の支給対象となりません。</a:t>
            </a:r>
            <a:endParaRPr lang="en-US" altLang="ja-JP" sz="1000" dirty="0">
              <a:solidFill>
                <a:prstClr val="black"/>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916138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36055" y="4806479"/>
            <a:ext cx="7118617" cy="5419224"/>
          </a:xfrm>
          <a:prstGeom prst="rect">
            <a:avLst/>
          </a:prstGeom>
          <a:noFill/>
        </p:spPr>
        <p:txBody>
          <a:bodyPr wrap="square" lIns="99555" tIns="49777" rIns="99555" bIns="49777" rtlCol="0">
            <a:noAutofit/>
          </a:bodyPr>
          <a:lstStyle/>
          <a:p>
            <a:pPr>
              <a:lnSpc>
                <a:spcPts val="1200"/>
              </a:lnSpc>
              <a:spcBef>
                <a:spcPts val="200"/>
              </a:spcBef>
              <a:spcAft>
                <a:spcPts val="200"/>
              </a:spcAft>
            </a:pPr>
            <a:r>
              <a:rPr lang="ja-JP" altLang="en-US" sz="125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②</a:t>
            </a:r>
            <a:r>
              <a:rPr lang="ja-JP" altLang="en-US" sz="1400" b="1" dirty="0" smtClean="0">
                <a:solidFill>
                  <a:schemeClr val="tx2"/>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有期実習型訓練の対象労働者</a:t>
            </a:r>
            <a:endPar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200"/>
              </a:spcBef>
            </a:pP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いずれにも</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該当する労働者</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11400" lvl="1">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実習型訓練を実施する事業主に従来から雇用されている有期契約労働者等、または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新たに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雇い入れられた有期契約労働者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で、以下の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いずれにも該当する労働者である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48000" lvl="1">
              <a:lnSpc>
                <a:spcPts val="1200"/>
              </a:lnSpc>
              <a:spcBef>
                <a:spcPts val="200"/>
              </a:spcBef>
              <a:spcAft>
                <a:spcPts val="200"/>
              </a:spcAf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派遣型の場合には、紹介予定派遣に係る派遣労働者として有期実習型訓練を実施する派遣元事業主に雇用され、派遣先事業主の指揮命令の下に労働する労働者になります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500"/>
              </a:lnSpc>
              <a:spcBef>
                <a:spcPts val="200"/>
              </a:spcBef>
              <a:spcAft>
                <a:spcPts val="200"/>
              </a:spcAft>
            </a:pP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 ジョブ</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・カード作成アドバイザー</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（ジョブ・カード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講習の受講等により、ジョブ・カードを</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活用したキャリアコンサルティング</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行う者として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は登録団体に登録された者</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より、職業能力形成機会に恵まれなかった者</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に該当する者をいう</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事業主が実施する</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有期実習型訓練に参加することが必要と認められ、</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ジョブ</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を作成した</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者である</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500"/>
              </a:lnSpc>
              <a:spcAft>
                <a:spcPts val="20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この場合のキャリアコンサルティングは、労働者とジョブ・カード作成アドバイザー等が個別に面談する方法により行われる必要があり、以下の方法により行われたものはキャリアコンサルティングが行われたとは認められませ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81224" lvl="3" indent="-171450">
              <a:lnSpc>
                <a:spcPts val="15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対面が確保されない方法（テレビ電話、電話、メール等）</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81224" lvl="3" indent="-171450">
              <a:lnSpc>
                <a:spcPts val="1500"/>
              </a:lnSpc>
              <a:spcAft>
                <a:spcPts val="200"/>
              </a:spcAft>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集団形式（ガイダンス、セミナー、グループワーク）により実施されたもの</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500"/>
              </a:lnSpc>
              <a:spcBef>
                <a:spcPts val="200"/>
              </a:spcBef>
              <a:spcAft>
                <a:spcPts val="200"/>
              </a:spcAft>
            </a:pP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原則として、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訓練実施分野に</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、キャリアコンサルティングが行われた日前の</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過去</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５年以内に</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おおむね</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３年</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通算</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（自営や役員など、労働者以外での就業</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を含む）</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されたことが</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者で</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あること</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実施分野にあたるかどうかの判断は厚生労働省編職業分類の中分類による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500"/>
              </a:lnSpc>
              <a:spcAft>
                <a:spcPts val="20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ただし、訓練実施分野であるか否かに関わりなく過去</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年以内に同一企業において、おおむね６年以上継続して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正規</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雇用（自営や役員など、労働者以外での就業を含む）として就業経験がある者を除く</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808038" lvl="3" indent="-185738">
              <a:lnSpc>
                <a:spcPts val="1500"/>
              </a:lnSpc>
              <a:spcBef>
                <a:spcPts val="200"/>
              </a:spcBef>
              <a:spcAft>
                <a:spcPts val="200"/>
              </a:spcAft>
            </a:pP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上記</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おいて訓練の対象外とされた</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で、過去５年以内に半年以上休業していた者、従事していた労働が</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単純作業</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体系</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立てられた座学の職業訓練の受講経験が全くない</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、あるいは、正規雇用であっても訓練実施分野において、短期間（１年未満）での離転職を繰り返したことにより通算して３年以上となる者</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、過去の職業経験の実態</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実習型訓練</a:t>
            </a:r>
            <a:r>
              <a:rPr lang="ja-JP"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への参加が必要と認められる者である</a:t>
            </a:r>
            <a:r>
              <a:rPr lang="ja-JP"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 1"/>
          <p:cNvSpPr txBox="1">
            <a:spLocks/>
          </p:cNvSpPr>
          <p:nvPr/>
        </p:nvSpPr>
        <p:spPr>
          <a:xfrm>
            <a:off x="3244011" y="9919047"/>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19</a:t>
            </a:fld>
            <a:endParaRPr lang="ja-JP" altLang="en-US" sz="1600" dirty="0">
              <a:solidFill>
                <a:prstClr val="black"/>
              </a:solidFill>
            </a:endParaRPr>
          </a:p>
        </p:txBody>
      </p:sp>
      <p:sp>
        <p:nvSpPr>
          <p:cNvPr id="9" name="テキスト ボックス 8"/>
          <p:cNvSpPr txBox="1"/>
          <p:nvPr/>
        </p:nvSpPr>
        <p:spPr>
          <a:xfrm>
            <a:off x="36055" y="485999"/>
            <a:ext cx="7118617" cy="4104456"/>
          </a:xfrm>
          <a:prstGeom prst="rect">
            <a:avLst/>
          </a:prstGeom>
          <a:noFill/>
        </p:spPr>
        <p:txBody>
          <a:bodyPr wrap="square" lIns="99555" tIns="49777" rIns="99555" bIns="49777" rtlCol="0">
            <a:noAutofit/>
          </a:bodyPr>
          <a:lstStyle/>
          <a:p>
            <a:pPr>
              <a:spcBef>
                <a:spcPts val="200"/>
              </a:spcBef>
              <a:spcAft>
                <a:spcPts val="400"/>
              </a:spcAft>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①から③に</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400" u="sng"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が対象です。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200"/>
              </a:spcBef>
              <a:spcAft>
                <a:spcPts val="200"/>
              </a:spcAft>
            </a:pPr>
            <a:r>
              <a:rPr lang="en-US" altLang="ja-JP"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rgbClr val="FF6600"/>
                </a:solidFill>
                <a:latin typeface="HGPｺﾞｼｯｸM" panose="020B0600000000000000" pitchFamily="50" charset="-128"/>
                <a:ea typeface="HGPｺﾞｼｯｸM" panose="020B0600000000000000" pitchFamily="50" charset="-128"/>
                <a:cs typeface="メイリオ" panose="020B0604030504040204" pitchFamily="50" charset="-128"/>
              </a:rPr>
              <a:t>①</a:t>
            </a:r>
            <a:r>
              <a:rPr lang="ja-JP" altLang="en-US" sz="1400" b="1" dirty="0" smtClean="0">
                <a:solidFill>
                  <a:srgbClr val="FF6600"/>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一般職業訓練の対象労働者</a:t>
            </a:r>
            <a:endParaRPr lang="en-US" altLang="ja-JP"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200"/>
              </a:spcAft>
            </a:pPr>
            <a:r>
              <a:rPr lang="ja-JP" altLang="en-US" sz="1400" b="1"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次の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7</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いずれに</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も</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する労働者</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である</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職業訓練を実施</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する事業</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主に従来から雇用されている有期</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契約労働者等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は新たに雇い入れられた有期契約労働者等であること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一般職業訓練を実施する事業主の事業所において、訓練の終了日または支給申請日に雇用保険被保険者であること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支給申請日において離職</a:t>
            </a:r>
            <a:r>
              <a:rPr lang="en-US" altLang="ja-JP" sz="1100" baseline="30000" dirty="0" smtClean="0">
                <a:latin typeface="メイリオ" panose="020B0604030504040204" pitchFamily="50" charset="-128"/>
                <a:ea typeface="メイリオ" panose="020B0604030504040204" pitchFamily="50" charset="-128"/>
              </a:rPr>
              <a:t>※1</a:t>
            </a:r>
            <a:r>
              <a:rPr lang="ja-JP" altLang="en-US" sz="1100" baseline="300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していない者であること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正規雇用労働者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雇用すること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を約して雇い入れられた労働者</a:t>
            </a:r>
            <a:r>
              <a:rPr lang="en-US" altLang="ja-JP" sz="1100" baseline="30000" dirty="0" smtClean="0">
                <a:latin typeface="メイリオ" panose="020B0604030504040204" pitchFamily="50" charset="-128"/>
                <a:ea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事業主が実施する一般職業訓練の趣旨、内容を理解している者であること（育児休業中訓練である場合を除く）</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育児休業期間中に育児休業中訓練の受講を開始する者であること（育児休業中訓練である場合のみ）</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0000" lvl="1" indent="-228600">
              <a:lnSpc>
                <a:spcPts val="1500"/>
              </a:lnSpc>
              <a:spcBef>
                <a:spcPts val="200"/>
              </a:spcBef>
              <a:spcAft>
                <a:spcPts val="200"/>
              </a:spcAft>
              <a:buFontTx/>
              <a:buAutoNum type="arabicParenBoth"/>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訓練</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を実施する事業所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の代表者または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取締役の３親等以内の親族（配偶者、３親等以内の血族及び姻族をいう）以外の者である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219075">
              <a:lnSpc>
                <a:spcPts val="1200"/>
              </a:lnSpc>
              <a:spcAft>
                <a:spcPts val="200"/>
              </a:spcAft>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の都合による離職及び天災その他やむを得ない理由のために事業の継続が困難となったことまたは本人</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の責めに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帰すべき理由による解雇を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除く</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219075">
              <a:lnSpc>
                <a:spcPts val="1200"/>
              </a:lnSpc>
              <a:spcAft>
                <a:spcPts val="200"/>
              </a:spcAft>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一般職業訓練の修了後に一般職業訓練の評価結果に基づき、正規雇用労働者等への転換を検討することを予定して雇い入れられた労働者は除く</a:t>
            </a:r>
            <a:endParaRPr lang="en-US" altLang="ja-JP" sz="1250" i="1" dirty="0">
              <a:latin typeface="メイリオ" panose="020B0604030504040204" pitchFamily="50" charset="-128"/>
              <a:ea typeface="メイリオ" panose="020B0604030504040204" pitchFamily="50" charset="-128"/>
            </a:endParaRPr>
          </a:p>
        </p:txBody>
      </p:sp>
      <p:sp>
        <p:nvSpPr>
          <p:cNvPr id="10" name="メモ 9"/>
          <p:cNvSpPr/>
          <p:nvPr/>
        </p:nvSpPr>
        <p:spPr>
          <a:xfrm>
            <a:off x="165192" y="125959"/>
            <a:ext cx="2679174" cy="347907"/>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７　対象</a:t>
            </a:r>
            <a:r>
              <a:rPr lang="ja-JP" altLang="en-US" sz="1600" b="1" dirty="0">
                <a:solidFill>
                  <a:prstClr val="white"/>
                </a:solidFill>
                <a:latin typeface="メイリオ" pitchFamily="50" charset="-128"/>
                <a:ea typeface="メイリオ" pitchFamily="50" charset="-128"/>
                <a:cs typeface="メイリオ" pitchFamily="50" charset="-128"/>
              </a:rPr>
              <a:t>となる</a:t>
            </a:r>
            <a:r>
              <a:rPr lang="ja-JP" altLang="en-US" sz="1600" b="1" dirty="0" smtClean="0">
                <a:solidFill>
                  <a:prstClr val="white"/>
                </a:solidFill>
                <a:latin typeface="メイリオ" pitchFamily="50" charset="-128"/>
                <a:ea typeface="メイリオ" pitchFamily="50" charset="-128"/>
                <a:cs typeface="メイリオ" pitchFamily="50" charset="-128"/>
              </a:rPr>
              <a:t>労働者</a:t>
            </a:r>
            <a:endParaRPr lang="ja-JP" altLang="en-US" sz="1600" b="1" dirty="0">
              <a:solidFill>
                <a:prstClr val="white"/>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102137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730258" y="644590"/>
            <a:ext cx="1800200" cy="360040"/>
          </a:xfrm>
          <a:prstGeom prst="rect">
            <a:avLst/>
          </a:prstGeom>
          <a:noFill/>
        </p:spPr>
        <p:txBody>
          <a:bodyPr wrap="square" rtlCol="0">
            <a:noAutofit/>
          </a:bodyPr>
          <a:lstStyle/>
          <a:p>
            <a:r>
              <a:rPr kumimoji="1" lang="ja-JP" altLang="en-US" dirty="0" smtClean="0"/>
              <a:t>　　目　　次</a:t>
            </a:r>
            <a:endParaRPr kumimoji="1" lang="ja-JP" altLang="en-US" dirty="0"/>
          </a:p>
        </p:txBody>
      </p:sp>
      <p:sp>
        <p:nvSpPr>
          <p:cNvPr id="3" name="テキスト ボックス 2"/>
          <p:cNvSpPr txBox="1"/>
          <p:nvPr/>
        </p:nvSpPr>
        <p:spPr>
          <a:xfrm>
            <a:off x="311894" y="1278087"/>
            <a:ext cx="6636928" cy="5904656"/>
          </a:xfrm>
          <a:prstGeom prst="rect">
            <a:avLst/>
          </a:prstGeom>
          <a:noFill/>
          <a:ln w="12700">
            <a:solidFill>
              <a:schemeClr val="tx1"/>
            </a:solidFill>
            <a:prstDash val="dash"/>
          </a:ln>
        </p:spPr>
        <p:txBody>
          <a:bodyPr wrap="square" lIns="180000" tIns="117585" rIns="180000" bIns="117585" rtlCol="0">
            <a:noAutofit/>
          </a:bodyPr>
          <a:lstStyle/>
          <a:p>
            <a:pPr algn="ct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11894" y="1422103"/>
            <a:ext cx="6636928" cy="5536232"/>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ctr"/>
          <a:lstStyle/>
          <a:p>
            <a:pPr lvl="0" algn="ct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800"/>
              </a:lnSpc>
              <a:tabLst>
                <a:tab pos="19800000" algn="r"/>
              </a:tabLst>
            </a:pP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800"/>
              </a:lnSpc>
              <a:tabLst>
                <a:tab pos="6186488"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１ 特別育成訓練コースを受給するに当たって・・・・・・・・・・・</a:t>
            </a:r>
            <a:r>
              <a:rPr lang="en-US" altLang="ja-JP"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３</a:t>
            </a:r>
            <a:endParaRPr lang="en-US" altLang="ja-JP" sz="1400" dirty="0" smtClean="0">
              <a:solidFill>
                <a:schemeClr val="tx1"/>
              </a:solidFill>
              <a:latin typeface="メイリオ" pitchFamily="50" charset="-128"/>
              <a:ea typeface="メイリオ" pitchFamily="50" charset="-128"/>
              <a:cs typeface="メイリオ" pitchFamily="50" charset="-128"/>
            </a:endParaRPr>
          </a:p>
          <a:p>
            <a:pPr lvl="0">
              <a:lnSpc>
                <a:spcPct val="200000"/>
              </a:lnSpc>
              <a:tabLst>
                <a:tab pos="6186488" algn="l"/>
                <a:tab pos="19799300" algn="r"/>
              </a:tabLst>
            </a:pPr>
            <a:r>
              <a:rPr lang="ja-JP" altLang="en-US" sz="1400" dirty="0" smtClean="0">
                <a:solidFill>
                  <a:schemeClr val="tx1"/>
                </a:solidFill>
                <a:latin typeface="メイリオ" pitchFamily="50" charset="-128"/>
                <a:ea typeface="メイリオ" pitchFamily="50" charset="-128"/>
                <a:cs typeface="メイリオ" pitchFamily="50" charset="-128"/>
              </a:rPr>
              <a:t>  ２ 用語</a:t>
            </a:r>
            <a:r>
              <a:rPr lang="ja-JP" altLang="en-US" sz="1400" dirty="0">
                <a:solidFill>
                  <a:schemeClr val="tx1"/>
                </a:solidFill>
                <a:latin typeface="メイリオ" pitchFamily="50" charset="-128"/>
                <a:ea typeface="メイリオ" pitchFamily="50" charset="-128"/>
                <a:cs typeface="メイリオ" pitchFamily="50" charset="-128"/>
              </a:rPr>
              <a:t>の定義（特別育成訓練コース</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４</a:t>
            </a:r>
            <a:endParaRPr lang="en-US" altLang="ja-JP" sz="1400" dirty="0">
              <a:solidFill>
                <a:schemeClr val="tx1"/>
              </a:solidFill>
              <a:latin typeface="メイリオ" pitchFamily="50" charset="-128"/>
              <a:ea typeface="メイリオ" pitchFamily="50" charset="-128"/>
              <a:cs typeface="メイリオ" pitchFamily="50" charset="-128"/>
            </a:endParaRPr>
          </a:p>
          <a:p>
            <a:pPr lvl="0">
              <a:lnSpc>
                <a:spcPct val="200000"/>
              </a:lnSpc>
              <a:tabLst>
                <a:tab pos="6186488"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３ 支給額・・・・・・・・・・・・・・・・・・・・・・・・・・・ </a:t>
            </a:r>
            <a:r>
              <a:rPr lang="en-US" altLang="ja-JP"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６</a:t>
            </a:r>
            <a:endParaRPr lang="en-US" altLang="ja-JP" sz="1300" dirty="0">
              <a:solidFill>
                <a:schemeClr val="tx1"/>
              </a:solidFill>
              <a:latin typeface="メイリオ" pitchFamily="50" charset="-128"/>
              <a:ea typeface="メイリオ" pitchFamily="50" charset="-128"/>
              <a:cs typeface="メイリオ" pitchFamily="50" charset="-128"/>
            </a:endParaRPr>
          </a:p>
          <a:p>
            <a:pPr lvl="0">
              <a:lnSpc>
                <a:spcPct val="200000"/>
              </a:lnSpc>
              <a:tabLst>
                <a:tab pos="6186488"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４ 対象</a:t>
            </a:r>
            <a:r>
              <a:rPr lang="ja-JP" altLang="en-US" sz="1400" dirty="0">
                <a:solidFill>
                  <a:schemeClr val="tx1"/>
                </a:solidFill>
                <a:latin typeface="メイリオ" pitchFamily="50" charset="-128"/>
                <a:ea typeface="メイリオ" pitchFamily="50" charset="-128"/>
                <a:cs typeface="メイリオ" pitchFamily="50" charset="-128"/>
              </a:rPr>
              <a:t>となる</a:t>
            </a:r>
            <a:r>
              <a:rPr lang="ja-JP" altLang="en-US" sz="1400" dirty="0" smtClean="0">
                <a:solidFill>
                  <a:schemeClr val="tx1"/>
                </a:solidFill>
                <a:latin typeface="メイリオ" pitchFamily="50" charset="-128"/>
                <a:ea typeface="メイリオ" pitchFamily="50" charset="-128"/>
                <a:cs typeface="メイリオ" pitchFamily="50" charset="-128"/>
              </a:rPr>
              <a:t>訓練・・・・・・</a:t>
            </a:r>
            <a:r>
              <a:rPr lang="ja-JP" altLang="en-US" sz="145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８</a:t>
            </a:r>
            <a:endParaRPr lang="en-US" altLang="ja-JP" sz="1400" dirty="0">
              <a:solidFill>
                <a:schemeClr val="tx1"/>
              </a:solidFill>
              <a:latin typeface="メイリオ" pitchFamily="50" charset="-128"/>
              <a:ea typeface="メイリオ" pitchFamily="50" charset="-128"/>
              <a:cs typeface="メイリオ" pitchFamily="50" charset="-128"/>
            </a:endParaRPr>
          </a:p>
          <a:p>
            <a:pPr>
              <a:lnSpc>
                <a:spcPct val="200000"/>
              </a:lnSpc>
              <a:tabLst>
                <a:tab pos="6186488" algn="l"/>
                <a:tab pos="19799300" algn="r"/>
              </a:tabLst>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５ </a:t>
            </a:r>
            <a:r>
              <a:rPr lang="ja-JP" altLang="en-US" sz="1400" dirty="0" smtClean="0">
                <a:solidFill>
                  <a:schemeClr val="tx1"/>
                </a:solidFill>
                <a:latin typeface="メイリオ" pitchFamily="50" charset="-128"/>
                <a:ea typeface="メイリオ" pitchFamily="50" charset="-128"/>
                <a:cs typeface="メイリオ" pitchFamily="50" charset="-128"/>
              </a:rPr>
              <a:t>手続き</a:t>
            </a:r>
            <a:r>
              <a:rPr lang="ja-JP" altLang="en-US" sz="1400" dirty="0">
                <a:solidFill>
                  <a:schemeClr val="tx1"/>
                </a:solidFill>
                <a:latin typeface="メイリオ" pitchFamily="50" charset="-128"/>
                <a:ea typeface="メイリオ" pitchFamily="50" charset="-128"/>
                <a:cs typeface="メイリオ" pitchFamily="50" charset="-128"/>
              </a:rPr>
              <a:t>の</a:t>
            </a:r>
            <a:r>
              <a:rPr lang="ja-JP" altLang="en-US" sz="1400" dirty="0" smtClean="0">
                <a:solidFill>
                  <a:schemeClr val="tx1"/>
                </a:solidFill>
                <a:latin typeface="メイリオ" pitchFamily="50" charset="-128"/>
                <a:ea typeface="メイリオ" pitchFamily="50" charset="-128"/>
                <a:cs typeface="メイリオ" pitchFamily="50" charset="-128"/>
              </a:rPr>
              <a:t>流れ</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p>
          <a:p>
            <a:pPr>
              <a:lnSpc>
                <a:spcPct val="200000"/>
              </a:lnSpc>
              <a:tabLst>
                <a:tab pos="6056313"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６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訓練計画届</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８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となる事業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９ 支給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申請書に添付が必要な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書類・・・・・・・・・・・・・・・・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a:t>
            </a:r>
          </a:p>
          <a:p>
            <a:pPr>
              <a:lnSpc>
                <a:spcPct val="2000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申請期間・</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よくあるご質問・・・・・・・・・・・・・・・・・・・・・・・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p>
          <a:p>
            <a:pPr>
              <a:lnSpc>
                <a:spcPct val="200000"/>
              </a:lnSpc>
              <a:tabLst>
                <a:tab pos="6103938" algn="l"/>
                <a:tab pos="19799300" algn="r"/>
              </a:tabLst>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有期契約労働者等のキャリアアップに関するガイドライン・・・・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p>
          <a:p>
            <a:pPr>
              <a:lnSpc>
                <a:spcPct val="200000"/>
              </a:lnSpc>
              <a:tabLst>
                <a:tab pos="6103938" algn="l"/>
                <a:tab pos="19799300" algn="r"/>
              </a:tabLst>
            </a:pP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都道府県労働局一覧・・・・・・・・・・・・・・・・・・・・・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32</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3988">
              <a:lnSpc>
                <a:spcPts val="1800"/>
              </a:lnSpc>
              <a:tabLst>
                <a:tab pos="6103938" algn="l"/>
                <a:tab pos="19799300" algn="r"/>
              </a:tabLst>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0446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8498" y="609254"/>
            <a:ext cx="7024342" cy="3045097"/>
          </a:xfrm>
          <a:prstGeom prst="rect">
            <a:avLst/>
          </a:prstGeom>
          <a:noFill/>
        </p:spPr>
        <p:txBody>
          <a:bodyPr wrap="square" lIns="99555" tIns="49777" rIns="99555" bIns="49777" rtlCol="0">
            <a:noAutofit/>
          </a:bodyPr>
          <a:lstStyle/>
          <a:p>
            <a:pPr lvl="1">
              <a:lnSpc>
                <a:spcPts val="1500"/>
              </a:lnSpc>
              <a:spcBef>
                <a:spcPts val="200"/>
              </a:spcBef>
              <a:spcAft>
                <a:spcPts val="200"/>
              </a:spcAft>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ｂ </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として雇用することを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約して</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雇い入れられた労働者</a:t>
            </a:r>
            <a:r>
              <a:rPr lang="en-US" altLang="ja-JP" sz="1100" baseline="30000" dirty="0">
                <a:solidFill>
                  <a:prstClr val="black"/>
                </a:solidFill>
                <a:latin typeface="メイリオ" panose="020B0604030504040204" pitchFamily="50" charset="-128"/>
                <a:ea typeface="メイリオ" panose="020B0604030504040204" pitchFamily="50" charset="-128"/>
              </a:rPr>
              <a:t>※ </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ではないこ</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628650" lvl="1" indent="-131763">
              <a:lnSpc>
                <a:spcPts val="1400"/>
              </a:lnSpc>
              <a:spcAft>
                <a:spcPts val="200"/>
              </a:spcAft>
            </a:pP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有期実習型訓練の修了後に有期実習型訓練の評価結果に基づき、正規雇用労働者等への転換を検討することを予定して雇い入れられた労働者は除く</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有期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実習型訓練を実施する事業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主</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事業所において、訓練の終了日または支給申請日に雇用保険被保険者である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5963" lvl="1" indent="-176213">
              <a:spcBef>
                <a:spcPts val="200"/>
              </a:spcBef>
              <a:spcAft>
                <a:spcPts val="200"/>
              </a:spcAft>
            </a:pP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rgbClr val="0033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有期実習型訓練（派遣事業主活用型）を実施する事業主</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場合には、紹介予定派遣に係る派遣労働者として有期実習型訓練を実施する派遣元事業主に雇用され、派遣先</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の指揮命令の下に労働する</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311400" lvl="1">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主が実施する有期実習型訓練の趣旨、内容を理解している者である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の事業主が実施した</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公共</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職業訓練、求職者支援</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訓練、実践型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人材養成</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システム、</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有期実習型訓練または中小企業等担い手育成訓練を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修了</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後６か月以内の者でない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同一の事業主が</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実施した公共職業訓練、求職者支援訓練、実践型人材養成システム、有期</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実習型訓練または中小企業等担い手育成訓練を修了した者でないこと。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訓練を実施する事業所</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の代表者または</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取締役の３親等以内の親族（配偶者、３親等以内の血族及び姻族をいう）以外の者である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68000" lvl="1">
              <a:spcBef>
                <a:spcPts val="200"/>
              </a:spcBef>
              <a:spcAft>
                <a:spcPts val="200"/>
              </a:spcAft>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公共職業訓練とは、ポリテクセンター等において行われる離職者訓練及び学卒者訓練並びに都道府県（職業能力開発校</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等）において行われる離職者訓練及び学卒者訓練をいいます。詳細は都道府県労働局へ照会してください。</a:t>
            </a:r>
          </a:p>
          <a:p>
            <a:pPr>
              <a:spcBef>
                <a:spcPts val="200"/>
              </a:spcBef>
              <a:spcAft>
                <a:spcPts val="200"/>
              </a:spcAft>
            </a:pPr>
            <a:endParaRPr lang="en-US" altLang="ja-JP" sz="1400" b="1"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a:spcBef>
                <a:spcPts val="200"/>
              </a:spcBef>
              <a:spcAft>
                <a:spcPts val="200"/>
              </a:spcAft>
            </a:pPr>
            <a:r>
              <a:rPr lang="ja-JP" altLang="en-US" sz="1400" b="1" dirty="0">
                <a:latin typeface="HGPｺﾞｼｯｸM" panose="020B0600000000000000" pitchFamily="50" charset="-128"/>
                <a:ea typeface="HGPｺﾞｼｯｸM" panose="020B0600000000000000" pitchFamily="50" charset="-128"/>
                <a:cs typeface="メイリオ" panose="020B0604030504040204" pitchFamily="50" charset="-128"/>
              </a:rPr>
              <a:t>　</a:t>
            </a:r>
            <a:endParaRPr lang="en-US" altLang="ja-JP" sz="120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 name="テキスト ボックス 7"/>
          <p:cNvSpPr txBox="1"/>
          <p:nvPr/>
        </p:nvSpPr>
        <p:spPr>
          <a:xfrm>
            <a:off x="36055" y="4590455"/>
            <a:ext cx="7118617" cy="5419224"/>
          </a:xfrm>
          <a:prstGeom prst="rect">
            <a:avLst/>
          </a:prstGeom>
          <a:noFill/>
        </p:spPr>
        <p:txBody>
          <a:bodyPr wrap="square" lIns="99555" tIns="49777" rIns="99555" bIns="49777" rtlCol="0">
            <a:noAutofit/>
          </a:bodyPr>
          <a:lstStyle/>
          <a:p>
            <a:pPr>
              <a:lnSpc>
                <a:spcPts val="1200"/>
              </a:lnSpc>
              <a:spcBef>
                <a:spcPts val="200"/>
              </a:spcBef>
              <a:spcAft>
                <a:spcPts val="200"/>
              </a:spcAft>
            </a:pPr>
            <a:r>
              <a:rPr lang="ja-JP" altLang="en-US" sz="125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4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③ 中小企業等担い手育成訓練の対象労働者</a:t>
            </a:r>
            <a:endParaRPr lang="en-US" altLang="ja-JP" sz="14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spcBef>
                <a:spcPts val="500"/>
              </a:spcBef>
              <a:spcAft>
                <a:spcPts val="200"/>
              </a:spcAft>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次の</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６</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いずれにも</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該当する労働者</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であること</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spcBef>
                <a:spcPts val="200"/>
              </a:spcBef>
              <a:spcAft>
                <a:spcPts val="200"/>
              </a:spcAft>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1338" lvl="1" indent="-230188">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中小企業等担い手育成訓練を実施する事業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に従来から雇用されている有期契約労働者等、または新た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に雇い入れられた有期契約労働者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lvl="1" indent="-231775">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正規雇用労働者等（短時間正社員は除く。）として雇用することを約して雇い入れられた労働者ではないこと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lvl="1" indent="-231775">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中小企業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等担い手育成訓練を実施する事業主の事業所において、訓練の終了日または支給申請日に雇用保険被保険者であること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11400" lvl="1">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主が実施</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中小企業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等担い手育成訓練の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趣旨、内容を理解している者であること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lvl="1" indent="-231775">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の事業主が実施した</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公共</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職業訓練、求職者支援訓練、実践型人材養成</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システム、</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有期実習型訓練または中小企業等担い手育成訓練を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修了</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後６か月以内の者でない</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lvl="1" indent="-231775">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同一</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の事業主が実施</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公共職業訓練、求職者支援訓練、実践型人材養成</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システムまたは有期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訓練を修了した者でないこと及び同一の事業主が実施した中小</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等担い手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育成訓練を</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修了後６か月以内の者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でないこと</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lvl="1" indent="-231775">
              <a:lnSpc>
                <a:spcPts val="1600"/>
              </a:lnSpc>
              <a:spcBef>
                <a:spcPts val="200"/>
              </a:spcBef>
              <a:spcAft>
                <a:spcPts val="20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を実施する事業所</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の代表者または</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取締役の３親等以内の親族（配偶者、３親等以内の血族</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及び姻族</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をいう）以外の者であること</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68000" lvl="1">
              <a:spcBef>
                <a:spcPts val="200"/>
              </a:spcBef>
              <a:spcAft>
                <a:spcPts val="200"/>
              </a:spcAft>
            </a:pPr>
            <a:endParaRPr lang="ja-JP" altLang="en-US" sz="1000" dirty="0">
              <a:solidFill>
                <a:prstClr val="black"/>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lvl="1">
              <a:lnSpc>
                <a:spcPts val="1400"/>
              </a:lnSpc>
              <a:spcBef>
                <a:spcPts val="200"/>
              </a:spcBef>
              <a:spcAft>
                <a:spcPts val="200"/>
              </a:spcAft>
            </a:pPr>
            <a:endParaRPr lang="en-US" altLang="ja-JP" sz="12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 name="スライド番号プレースホルダ 1"/>
          <p:cNvSpPr txBox="1">
            <a:spLocks/>
          </p:cNvSpPr>
          <p:nvPr/>
        </p:nvSpPr>
        <p:spPr>
          <a:xfrm>
            <a:off x="3276414" y="9919047"/>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20</a:t>
            </a:r>
            <a:endParaRPr lang="ja-JP" altLang="en-US" sz="1600" dirty="0">
              <a:solidFill>
                <a:schemeClr val="tx1"/>
              </a:solidFill>
            </a:endParaRPr>
          </a:p>
        </p:txBody>
      </p:sp>
    </p:spTree>
    <p:extLst>
      <p:ext uri="{BB962C8B-B14F-4D97-AF65-F5344CB8AC3E}">
        <p14:creationId xmlns:p14="http://schemas.microsoft.com/office/powerpoint/2010/main" val="748422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87982" y="161963"/>
            <a:ext cx="7004856" cy="1944216"/>
            <a:chOff x="95315" y="25168"/>
            <a:chExt cx="7004856" cy="2255224"/>
          </a:xfrm>
        </p:grpSpPr>
        <p:sp>
          <p:nvSpPr>
            <p:cNvPr id="5" name="テキスト ボックス 4"/>
            <p:cNvSpPr txBox="1"/>
            <p:nvPr/>
          </p:nvSpPr>
          <p:spPr>
            <a:xfrm>
              <a:off x="95315" y="414839"/>
              <a:ext cx="7004856" cy="1865553"/>
            </a:xfrm>
            <a:prstGeom prst="rect">
              <a:avLst/>
            </a:prstGeom>
            <a:noFill/>
          </p:spPr>
          <p:txBody>
            <a:bodyPr wrap="square" lIns="99555" tIns="49777" rIns="99555" bIns="49777" rtlCol="0">
              <a:noAutofit/>
            </a:bodyPr>
            <a:lstStyle/>
            <a:p>
              <a:pPr marL="285750" lvl="1" indent="-285750">
                <a:lnSpc>
                  <a:spcPts val="1600"/>
                </a:lnSpc>
                <a:spcBef>
                  <a:spcPts val="200"/>
                </a:spcBef>
                <a:spcAft>
                  <a:spcPts val="400"/>
                </a:spcAft>
                <a:buFont typeface="メイリオ" panose="020B0604030504040204" pitchFamily="50" charset="-128"/>
                <a:buChar char="⃝"/>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雇用する有期契約労働者等に職業訓練を実施する事業主で</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以下に掲げるものの他、</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①から③のいずれかに</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該当</a:t>
              </a:r>
              <a:r>
                <a:rPr lang="ja-JP"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対象です</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a:lnSpc>
                  <a:spcPts val="1300"/>
                </a:lnSpc>
                <a:spcBef>
                  <a:spcPts val="200"/>
                </a:spcBef>
                <a:spcAft>
                  <a:spcPts val="40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●雇用保険適用事業所の事業主であること</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a:lnSpc>
                  <a:spcPts val="1200"/>
                </a:lnSpc>
                <a:spcBef>
                  <a:spcPts val="200"/>
                </a:spcBef>
                <a:spcAft>
                  <a:spcPts val="400"/>
                </a:spcAft>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30" dirty="0" smtClean="0">
                  <a:latin typeface="メイリオ" panose="020B0604030504040204" pitchFamily="50" charset="-128"/>
                  <a:ea typeface="メイリオ" panose="020B0604030504040204" pitchFamily="50" charset="-128"/>
                  <a:cs typeface="メイリオ" panose="020B0604030504040204" pitchFamily="50" charset="-128"/>
                </a:rPr>
                <a:t>対象労働者に対する賃金の支払い状況等を明らかにする書類を整備している事業主であること</a:t>
              </a:r>
              <a:endParaRPr lang="en-US" altLang="ja-JP" sz="1200" b="1"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7675" lvl="1" indent="-447675">
                <a:lnSpc>
                  <a:spcPts val="1200"/>
                </a:lnSpc>
                <a:spcBef>
                  <a:spcPts val="200"/>
                </a:spcBef>
                <a:spcAft>
                  <a:spcPts val="400"/>
                </a:spcAft>
              </a:pPr>
              <a:r>
                <a:rPr lang="ja-JP" altLang="en-US" sz="1400" b="1"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このコースでいう事業主には、民間の事業者のほか、公益財団法人及び公益財団法人の認定等に関する法律（平成</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18</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年法律第</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49</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号）第２条に規定する公益法人、特定非営利活動促進法上の特定非営利活動法人（いわゆる</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NPO</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法人</a:t>
              </a:r>
              <a:r>
                <a:rPr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err="1"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医療法上の医療法人、社会福祉法上の社会福祉法人なども含まれます。</a:t>
              </a:r>
              <a:endParaRPr lang="en-US" altLang="ja-JP" sz="9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 name="メモ 5"/>
            <p:cNvSpPr/>
            <p:nvPr/>
          </p:nvSpPr>
          <p:spPr>
            <a:xfrm>
              <a:off x="159075" y="25168"/>
              <a:ext cx="2510183" cy="347906"/>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８　対象</a:t>
              </a:r>
              <a:r>
                <a:rPr lang="ja-JP" altLang="en-US" sz="1600" b="1" dirty="0">
                  <a:solidFill>
                    <a:prstClr val="white"/>
                  </a:solidFill>
                  <a:latin typeface="メイリオ" pitchFamily="50" charset="-128"/>
                  <a:ea typeface="メイリオ" pitchFamily="50" charset="-128"/>
                  <a:cs typeface="メイリオ" pitchFamily="50" charset="-128"/>
                </a:rPr>
                <a:t>と</a:t>
              </a:r>
              <a:r>
                <a:rPr lang="ja-JP" altLang="en-US" sz="1600" b="1" dirty="0" smtClean="0">
                  <a:solidFill>
                    <a:prstClr val="white"/>
                  </a:solidFill>
                  <a:latin typeface="メイリオ" pitchFamily="50" charset="-128"/>
                  <a:ea typeface="メイリオ" pitchFamily="50" charset="-128"/>
                  <a:cs typeface="メイリオ" pitchFamily="50" charset="-128"/>
                </a:rPr>
                <a:t>なる</a:t>
              </a:r>
              <a:r>
                <a:rPr lang="ja-JP" altLang="en-US" sz="1600" b="1" dirty="0">
                  <a:solidFill>
                    <a:prstClr val="white"/>
                  </a:solidFill>
                  <a:latin typeface="メイリオ" pitchFamily="50" charset="-128"/>
                  <a:ea typeface="メイリオ" pitchFamily="50" charset="-128"/>
                  <a:cs typeface="メイリオ" pitchFamily="50" charset="-128"/>
                </a:rPr>
                <a:t>事業主</a:t>
              </a:r>
            </a:p>
          </p:txBody>
        </p:sp>
      </p:grpSp>
      <p:sp>
        <p:nvSpPr>
          <p:cNvPr id="7" name="テキスト ボックス 6"/>
          <p:cNvSpPr txBox="1"/>
          <p:nvPr/>
        </p:nvSpPr>
        <p:spPr>
          <a:xfrm>
            <a:off x="94212" y="2358207"/>
            <a:ext cx="7012476" cy="4720265"/>
          </a:xfrm>
          <a:prstGeom prst="rect">
            <a:avLst/>
          </a:prstGeom>
          <a:noFill/>
        </p:spPr>
        <p:txBody>
          <a:bodyPr wrap="square" lIns="99555" tIns="49777" rIns="99555" bIns="49777" rtlCol="0">
            <a:noAutofit/>
          </a:bodyPr>
          <a:lstStyle/>
          <a:p>
            <a:pPr marL="360000" lvl="1" indent="-228600">
              <a:lnSpc>
                <a:spcPts val="1500"/>
              </a:lnSpc>
              <a:spcBef>
                <a:spcPts val="200"/>
              </a:spcBef>
              <a:spcAft>
                <a:spcPts val="200"/>
              </a:spcAft>
              <a:buFontTx/>
              <a:buAutoNum type="arabicParenBoth"/>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有期</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契約労働者</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を雇用する</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、または</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新たに雇い入れる事業主である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対象</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労働者に対し、職業訓練計画を作成し、管轄労働局長の受給資格認定を受けた事業主である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受給資格認定に</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よる</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職業訓練計画に基づき、訓練を実施した事業主であること</a:t>
            </a:r>
          </a:p>
          <a:p>
            <a:pPr marL="360000" lvl="1" indent="-228600">
              <a:lnSpc>
                <a:spcPts val="1500"/>
              </a:lnSpc>
              <a:spcBef>
                <a:spcPts val="200"/>
              </a:spcBef>
              <a:spcAft>
                <a:spcPts val="200"/>
              </a:spcAft>
              <a:buFontTx/>
              <a:buAutoNum type="arabicParenBoth"/>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期間中</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対象労働者に対する賃金</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を</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適正に</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支払う</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事業主である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上記</a:t>
            </a: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(4)</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のほか、次の</a:t>
            </a: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a</a:t>
            </a:r>
            <a:r>
              <a:rPr lang="ja-JP" altLang="en-US" sz="1100" dirty="0" err="1"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b</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いずれかに該当する事業主であること（中長期的キャリア形成訓練である場合に限る）</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2" indent="-111125">
              <a:lnSpc>
                <a:spcPts val="1500"/>
              </a:lnSpc>
              <a:spcBef>
                <a:spcPts val="200"/>
              </a:spcBef>
              <a:spcAft>
                <a:spcPts val="200"/>
              </a:spcAft>
            </a:pP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a </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対象</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労働者</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が自発的に受講する中長期的キャリア形成訓練の経費の一部または全部を負担する事業主であること</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2" indent="-111125">
              <a:lnSpc>
                <a:spcPts val="1500"/>
              </a:lnSpc>
              <a:spcBef>
                <a:spcPts val="200"/>
              </a:spcBef>
              <a:spcAft>
                <a:spcPts val="200"/>
              </a:spcAft>
            </a:pP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b </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対象</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労働者が自発的に受講する中長期的キャリア形成訓練の受講期間中の賃金を支払う事業主であること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以下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a</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から</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c</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の書類を整備している事業主である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ついての</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職業</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訓練の</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実施</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状況</a:t>
            </a:r>
            <a:r>
              <a:rPr lang="ja-JP" altLang="en-US" sz="1100" dirty="0">
                <a:latin typeface="HGSｺﾞｼｯｸM" panose="020B0600000000000000" pitchFamily="50" charset="-128"/>
                <a:ea typeface="HGSｺﾞｼｯｸM" panose="020B0600000000000000" pitchFamily="50" charset="-128"/>
                <a:cs typeface="メイリオ" pitchFamily="50" charset="-128"/>
              </a:rPr>
              <a:t>（訓練受講者</a:t>
            </a:r>
            <a:r>
              <a:rPr lang="ja-JP" altLang="en-US" sz="1100" dirty="0" smtClean="0">
                <a:latin typeface="HGSｺﾞｼｯｸM" panose="020B0600000000000000" pitchFamily="50" charset="-128"/>
                <a:ea typeface="HGSｺﾞｼｯｸM" panose="020B0600000000000000" pitchFamily="50" charset="-128"/>
                <a:cs typeface="メイリオ" pitchFamily="50" charset="-128"/>
              </a:rPr>
              <a:t>、事業内</a:t>
            </a:r>
            <a:r>
              <a:rPr lang="en-US" altLang="ja-JP" sz="1100" dirty="0">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a:latin typeface="HGSｺﾞｼｯｸM" panose="020B0600000000000000" pitchFamily="50" charset="-128"/>
                <a:ea typeface="HGSｺﾞｼｯｸM" panose="020B0600000000000000" pitchFamily="50" charset="-128"/>
                <a:cs typeface="メイリオ" pitchFamily="50" charset="-128"/>
              </a:rPr>
              <a:t>講師の訓練期間中の出勤状況・出退勤時刻）</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を</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明らかにする書類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b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など</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に</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かかる</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経費</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など</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の負担の状況</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を明らか</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にする書類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c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対象労働者に対する賃金の支払</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い</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の状況を明らかにする</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書類</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職業訓練計画を提出した日の前日から起算して６か月前の日から</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、その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人材</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開発支援</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助成金</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、雇用保険被保険者を解雇</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事業主の都合により離職させた</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適用</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事業</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主以外</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の者である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a:pP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職業訓練計画を提出した日の前日から起算して６か月前の日から、その職業訓練で</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人材</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開発</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支援</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助成金</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の支給申請書の提出日までの間に、職業訓練計画を実施した事業所で、特定受給資格離職者として雇用保険法第</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13</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条に規定する受給資格の決定が行われたものの数を、この事業所での支給申請書提出日の雇用保険被保険者数で割った割合６％を超えている事業主以外の者である</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131400" lvl="1">
              <a:lnSpc>
                <a:spcPts val="1500"/>
              </a:lnSpc>
              <a:spcBef>
                <a:spcPts val="200"/>
              </a:spcBef>
              <a:spcAft>
                <a:spcPts val="200"/>
              </a:spcAft>
            </a:pPr>
            <a:r>
              <a:rPr lang="ja-JP" altLang="en-US" sz="1200" dirty="0" smtClean="0">
                <a:latin typeface="HGSｺﾞｼｯｸM" panose="020B0600000000000000" pitchFamily="50" charset="-128"/>
                <a:ea typeface="HGSｺﾞｼｯｸM" panose="020B0600000000000000" pitchFamily="50" charset="-128"/>
                <a:cs typeface="メイリオ" panose="020B0604030504040204" pitchFamily="50" charset="-128"/>
              </a:rPr>
              <a:t>　　</a:t>
            </a:r>
            <a:r>
              <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特定受給資格者として当該受給資格の決定が行われたものの数が３人以下である場合を除く</a:t>
            </a:r>
            <a:endParaRPr lang="ja-JP" altLang="en-US" sz="10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200" dirty="0">
                <a:latin typeface="HGSｺﾞｼｯｸM" panose="020B0600000000000000" pitchFamily="50" charset="-128"/>
                <a:ea typeface="HGSｺﾞｼｯｸM" panose="020B0600000000000000" pitchFamily="50" charset="-128"/>
                <a:cs typeface="メイリオ" panose="020B0604030504040204" pitchFamily="50" charset="-128"/>
              </a:rPr>
              <a:t>(</a:t>
            </a:r>
            <a:r>
              <a:rPr lang="en-US" altLang="ja-JP" sz="1200" dirty="0" smtClean="0">
                <a:latin typeface="HGSｺﾞｼｯｸM" panose="020B0600000000000000" pitchFamily="50" charset="-128"/>
                <a:ea typeface="HGSｺﾞｼｯｸM" panose="020B0600000000000000" pitchFamily="50" charset="-128"/>
                <a:cs typeface="メイリオ" panose="020B0604030504040204" pitchFamily="50" charset="-128"/>
              </a:rPr>
              <a:t>9) </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生産性</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要件を満たした事業主であること（生産性要件を満たした場合の支給額の適用を受ける場合に</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限る</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a:t>
            </a:r>
          </a:p>
          <a:p>
            <a:pPr marL="360000" lvl="1" indent="-228600">
              <a:lnSpc>
                <a:spcPts val="1600"/>
              </a:lnSpc>
              <a:spcBef>
                <a:spcPts val="200"/>
              </a:spcBef>
              <a:spcAft>
                <a:spcPts val="200"/>
              </a:spcAft>
              <a:buFontTx/>
              <a:buAutoNum type="arabicParenBoth"/>
            </a:pPr>
            <a:endParaRPr lang="en-US" altLang="ja-JP" sz="120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 name="正方形/長方形 7"/>
          <p:cNvSpPr/>
          <p:nvPr/>
        </p:nvSpPr>
        <p:spPr>
          <a:xfrm>
            <a:off x="68633" y="7811070"/>
            <a:ext cx="7019533" cy="276999"/>
          </a:xfrm>
          <a:prstGeom prst="rect">
            <a:avLst/>
          </a:prstGeom>
        </p:spPr>
        <p:txBody>
          <a:bodyPr wrap="square">
            <a:spAutoFit/>
          </a:bodyPr>
          <a:lstStyle/>
          <a:p>
            <a:pPr marL="342900" lvl="0" indent="-342900">
              <a:spcBef>
                <a:spcPts val="200"/>
              </a:spcBef>
              <a:spcAft>
                <a:spcPts val="200"/>
              </a:spcAft>
              <a:buFont typeface="+mj-ea"/>
              <a:buAutoNum type="circleNumDbPlain" startAt="2"/>
            </a:pPr>
            <a:r>
              <a:rPr lang="ja-JP" altLang="en-US" sz="1200" dirty="0" smtClean="0">
                <a:solidFill>
                  <a:schemeClr val="tx2"/>
                </a:solidFill>
                <a:latin typeface="HGSｺﾞｼｯｸE" panose="020B0900000000000000" pitchFamily="50" charset="-128"/>
                <a:ea typeface="HGSｺﾞｼｯｸE" panose="020B0900000000000000" pitchFamily="50" charset="-128"/>
                <a:cs typeface="メイリオ" panose="020B0604030504040204" pitchFamily="50" charset="-128"/>
              </a:rPr>
              <a:t>有期実習型訓練の</a:t>
            </a:r>
            <a:r>
              <a:rPr lang="ja-JP" altLang="en-US" sz="1200" dirty="0">
                <a:solidFill>
                  <a:schemeClr val="tx2"/>
                </a:solidFill>
                <a:latin typeface="HGSｺﾞｼｯｸE" panose="020B0900000000000000" pitchFamily="50" charset="-128"/>
                <a:ea typeface="HGSｺﾞｼｯｸE" panose="020B0900000000000000" pitchFamily="50" charset="-128"/>
                <a:cs typeface="メイリオ" panose="020B0604030504040204" pitchFamily="50" charset="-128"/>
              </a:rPr>
              <a:t>対象事業主</a:t>
            </a:r>
            <a:endParaRPr lang="en-US" altLang="ja-JP" sz="1200" dirty="0">
              <a:solidFill>
                <a:schemeClr val="tx2"/>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sp>
        <p:nvSpPr>
          <p:cNvPr id="9" name="テキスト ボックス 8"/>
          <p:cNvSpPr txBox="1"/>
          <p:nvPr/>
        </p:nvSpPr>
        <p:spPr>
          <a:xfrm>
            <a:off x="86592" y="8076769"/>
            <a:ext cx="7106688" cy="3210430"/>
          </a:xfrm>
          <a:prstGeom prst="rect">
            <a:avLst/>
          </a:prstGeom>
          <a:noFill/>
        </p:spPr>
        <p:txBody>
          <a:bodyPr wrap="square" lIns="99555" tIns="49777" rIns="99555" bIns="49777" rtlCol="0">
            <a:noAutofit/>
          </a:bodyPr>
          <a:lstStyle/>
          <a:p>
            <a:pPr marL="360000" lvl="1" indent="-228600">
              <a:lnSpc>
                <a:spcPts val="1400"/>
              </a:lnSpc>
              <a:spcBef>
                <a:spcPts val="200"/>
              </a:spcBef>
              <a:spcAft>
                <a:spcPts val="200"/>
              </a:spcAft>
              <a:buFontTx/>
              <a:buAutoNum type="arabicParenBoth"/>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有期契約労働者</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を雇用する</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、または</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新たに雇い入れる事業</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主</a:t>
            </a:r>
            <a:r>
              <a:rPr lang="en-US" altLang="ja-JP" sz="8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800" dirty="0" smtClean="0">
                <a:latin typeface="HGSｺﾞｼｯｸM" panose="020B0600000000000000" pitchFamily="50" charset="-128"/>
                <a:ea typeface="HGSｺﾞｼｯｸM" panose="020B0600000000000000" pitchFamily="50" charset="-128"/>
                <a:cs typeface="メイリオ" panose="020B0604030504040204" pitchFamily="50" charset="-128"/>
              </a:rPr>
              <a:t>派</a:t>
            </a:r>
            <a:r>
              <a:rPr lang="en-US" altLang="ja-JP" sz="8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a:lnSpc>
                <a:spcPts val="1100"/>
              </a:lnSpc>
              <a:spcBef>
                <a:spcPts val="200"/>
              </a:spcBef>
              <a:spcAft>
                <a:spcPts val="200"/>
              </a:spcAft>
            </a:pPr>
            <a:r>
              <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派</a:t>
            </a:r>
            <a:r>
              <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 </a:t>
            </a:r>
            <a:r>
              <a:rPr lang="ja-JP" altLang="en-US" sz="1000" spc="-50" dirty="0" smtClean="0">
                <a:latin typeface="HGSｺﾞｼｯｸM" panose="020B0600000000000000" pitchFamily="50" charset="-128"/>
                <a:ea typeface="HGSｺﾞｼｯｸM" panose="020B0600000000000000" pitchFamily="50" charset="-128"/>
                <a:cs typeface="メイリオ" panose="020B0604030504040204" pitchFamily="50" charset="-128"/>
              </a:rPr>
              <a:t>有期実習型訓練（派遣事業主活用型）を実施する事業主の場合には、いずれも次の要件を満たす事業主であること</a:t>
            </a:r>
            <a:endParaRPr lang="en-US" altLang="ja-JP" sz="1000" spc="-5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720000" lvl="1" indent="-171450">
              <a:lnSpc>
                <a:spcPts val="1100"/>
              </a:lnSpc>
              <a:spcBef>
                <a:spcPts val="200"/>
              </a:spcBef>
              <a:spcAft>
                <a:spcPts val="200"/>
              </a:spcAft>
              <a:buFont typeface="Arial" panose="020B0604020202020204" pitchFamily="34" charset="0"/>
              <a:buChar char="•"/>
            </a:pPr>
            <a:r>
              <a:rPr lang="ja-JP" altLang="en-US" sz="1000" dirty="0">
                <a:latin typeface="HGSｺﾞｼｯｸM" panose="020B0600000000000000" pitchFamily="50" charset="-128"/>
                <a:ea typeface="HGSｺﾞｼｯｸM" panose="020B0600000000000000" pitchFamily="50" charset="-128"/>
                <a:cs typeface="メイリオ" panose="020B0604030504040204" pitchFamily="50" charset="-128"/>
              </a:rPr>
              <a:t>紹介予定</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派遣による派遣労働者を雇用する派遣元事業主であること</a:t>
            </a:r>
            <a:endPar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720000" lvl="1" indent="-171450">
              <a:lnSpc>
                <a:spcPts val="1100"/>
              </a:lnSpc>
              <a:spcBef>
                <a:spcPts val="200"/>
              </a:spcBef>
              <a:spcAft>
                <a:spcPts val="200"/>
              </a:spcAft>
              <a:buFont typeface="Arial" panose="020B0604020202020204" pitchFamily="34" charset="0"/>
              <a:buChar char="•"/>
            </a:pPr>
            <a:r>
              <a:rPr lang="ja-JP" altLang="en-US" sz="1000" dirty="0">
                <a:latin typeface="HGSｺﾞｼｯｸM" panose="020B0600000000000000" pitchFamily="50" charset="-128"/>
                <a:ea typeface="HGSｺﾞｼｯｸM" panose="020B0600000000000000" pitchFamily="50" charset="-128"/>
                <a:cs typeface="メイリオ" panose="020B0604030504040204" pitchFamily="50" charset="-128"/>
              </a:rPr>
              <a:t>紹介</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予定派遣による派遣労働者をその指揮命令の下に労働させる派遣先事業主であること</a:t>
            </a:r>
            <a:endParaRPr lang="en-US" altLang="ja-JP" sz="10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400"/>
              </a:lnSpc>
              <a:spcBef>
                <a:spcPts val="200"/>
              </a:spcBef>
              <a:spcAft>
                <a:spcPts val="200"/>
              </a:spcAft>
              <a:buFont typeface="Wingdings" panose="05000000000000000000" pitchFamily="2" charset="2"/>
              <a:buAutoNum type="arabicParenBoth" startAt="2"/>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対象労働者に対し、職業訓練計画を作成</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し管轄</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労働局長の受給資格認定を受けた事業</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主</a:t>
            </a:r>
            <a:r>
              <a:rPr lang="en-US" altLang="ja-JP" sz="8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8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派</a:t>
            </a:r>
            <a:r>
              <a:rPr lang="en-US" altLang="ja-JP" sz="8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a:lnSpc>
                <a:spcPts val="1100"/>
              </a:lnSpc>
              <a:spcBef>
                <a:spcPts val="200"/>
              </a:spcBef>
              <a:spcAft>
                <a:spcPts val="200"/>
              </a:spcAft>
            </a:pPr>
            <a:r>
              <a:rPr lang="en-US" altLang="ja-JP"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派</a:t>
            </a:r>
            <a:r>
              <a:rPr lang="en-US" altLang="ja-JP"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 </a:t>
            </a:r>
            <a:r>
              <a:rPr lang="ja-JP" altLang="en-US" sz="1000" spc="-5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有期実習型訓練（派遣事業主活用型）を実施する事業主の場合には、いずれも次の要件を満たす事業主であること</a:t>
            </a:r>
            <a:endParaRPr lang="en-US" altLang="ja-JP" sz="1000" spc="-5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720000" lvl="1" indent="-171450">
              <a:lnSpc>
                <a:spcPts val="1100"/>
              </a:lnSpc>
              <a:spcBef>
                <a:spcPts val="200"/>
              </a:spcBef>
              <a:spcAft>
                <a:spcPts val="200"/>
              </a:spcAft>
              <a:buFont typeface="Arial" panose="020B0604020202020204" pitchFamily="34" charset="0"/>
              <a:buChar char="•"/>
            </a:pP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a:t>
            </a:r>
            <a:r>
              <a:rPr lang="ja-JP" altLang="en-US" sz="10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労働者に対し、紹介予定派遣による労働者派遣契約を締結している派遣先事業主と共同で職業訓練計画を作成し、管轄労働局長の受給資格認定を受けた派遣元</a:t>
            </a: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事業主であること</a:t>
            </a:r>
            <a:endParaRPr lang="en-US" altLang="ja-JP"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720000" lvl="1" indent="-171450">
              <a:lnSpc>
                <a:spcPts val="1100"/>
              </a:lnSpc>
              <a:spcBef>
                <a:spcPts val="200"/>
              </a:spcBef>
              <a:spcAft>
                <a:spcPts val="200"/>
              </a:spcAft>
              <a:buFont typeface="Arial" panose="020B0604020202020204" pitchFamily="34" charset="0"/>
              <a:buChar char="•"/>
            </a:pP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対象労働者に対し、紹介予定派遣による労働者派遣契約を締結している</a:t>
            </a:r>
            <a:r>
              <a:rPr lang="ja-JP" altLang="en-US" sz="10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派遣元事業</a:t>
            </a: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主と共同で職業訓練計画を作成し、管轄労働局長の受給資格認定を受けた</a:t>
            </a:r>
            <a:r>
              <a:rPr lang="ja-JP" altLang="en-US" sz="10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派遣先事業</a:t>
            </a:r>
            <a:r>
              <a:rPr lang="ja-JP" altLang="en-US" sz="10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主である</a:t>
            </a:r>
            <a:r>
              <a:rPr lang="ja-JP" altLang="en-US" sz="10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000" dirty="0">
              <a:latin typeface="HGSｺﾞｼｯｸM" panose="020B0600000000000000" pitchFamily="50" charset="-128"/>
              <a:ea typeface="HGSｺﾞｼｯｸM" panose="020B0600000000000000" pitchFamily="50" charset="-128"/>
              <a:cs typeface="メイリオ" panose="020B0604030504040204" pitchFamily="50" charset="-128"/>
            </a:endParaRPr>
          </a:p>
        </p:txBody>
      </p:sp>
      <p:sp>
        <p:nvSpPr>
          <p:cNvPr id="10" name="正方形/長方形 9"/>
          <p:cNvSpPr/>
          <p:nvPr/>
        </p:nvSpPr>
        <p:spPr>
          <a:xfrm>
            <a:off x="36054" y="2106179"/>
            <a:ext cx="7019533" cy="276999"/>
          </a:xfrm>
          <a:prstGeom prst="rect">
            <a:avLst/>
          </a:prstGeom>
        </p:spPr>
        <p:txBody>
          <a:bodyPr wrap="square">
            <a:spAutoFit/>
          </a:bodyPr>
          <a:lstStyle/>
          <a:p>
            <a:pPr lvl="0">
              <a:spcBef>
                <a:spcPts val="200"/>
              </a:spcBef>
              <a:spcAft>
                <a:spcPts val="200"/>
              </a:spcAft>
            </a:pPr>
            <a:r>
              <a:rPr lang="ja-JP" altLang="en-US" sz="1200" dirty="0" smtClean="0">
                <a:solidFill>
                  <a:srgbClr val="FF6600"/>
                </a:solidFill>
                <a:latin typeface="HGSｺﾞｼｯｸE" panose="020B0900000000000000" pitchFamily="50" charset="-128"/>
                <a:ea typeface="HGSｺﾞｼｯｸE" panose="020B0900000000000000" pitchFamily="50" charset="-128"/>
                <a:cs typeface="メイリオ" panose="020B0604030504040204" pitchFamily="50" charset="-128"/>
              </a:rPr>
              <a:t>①　一般職業訓練の</a:t>
            </a:r>
            <a:r>
              <a:rPr lang="ja-JP" altLang="en-US" sz="1200" dirty="0">
                <a:solidFill>
                  <a:srgbClr val="FF6600"/>
                </a:solidFill>
                <a:latin typeface="HGSｺﾞｼｯｸE" panose="020B0900000000000000" pitchFamily="50" charset="-128"/>
                <a:ea typeface="HGSｺﾞｼｯｸE" panose="020B0900000000000000" pitchFamily="50" charset="-128"/>
                <a:cs typeface="メイリオ" panose="020B0604030504040204" pitchFamily="50" charset="-128"/>
              </a:rPr>
              <a:t>対象事業主</a:t>
            </a:r>
            <a:endParaRPr lang="en-US" altLang="ja-JP" sz="1200" dirty="0">
              <a:solidFill>
                <a:srgbClr val="FF6600"/>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sp>
        <p:nvSpPr>
          <p:cNvPr id="11" name="スライド番号プレースホルダ 1"/>
          <p:cNvSpPr txBox="1">
            <a:spLocks/>
          </p:cNvSpPr>
          <p:nvPr/>
        </p:nvSpPr>
        <p:spPr>
          <a:xfrm>
            <a:off x="3276414" y="9919047"/>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21</a:t>
            </a:r>
            <a:endParaRPr lang="ja-JP" altLang="en-US" sz="1600" dirty="0">
              <a:solidFill>
                <a:schemeClr val="tx1"/>
              </a:solidFill>
            </a:endParaRPr>
          </a:p>
        </p:txBody>
      </p:sp>
    </p:spTree>
    <p:extLst>
      <p:ext uri="{BB962C8B-B14F-4D97-AF65-F5344CB8AC3E}">
        <p14:creationId xmlns:p14="http://schemas.microsoft.com/office/powerpoint/2010/main" val="523588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8492" y="522003"/>
            <a:ext cx="7104376" cy="2124236"/>
          </a:xfrm>
          <a:prstGeom prst="rect">
            <a:avLst/>
          </a:prstGeom>
          <a:noFill/>
        </p:spPr>
        <p:txBody>
          <a:bodyPr wrap="square" lIns="99555" tIns="49777" rIns="99555" bIns="49777" rtlCol="0">
            <a:noAutofit/>
          </a:bodyPr>
          <a:lstStyle/>
          <a:p>
            <a:pPr marL="360000" lvl="1" indent="-228600">
              <a:lnSpc>
                <a:spcPts val="1500"/>
              </a:lnSpc>
              <a:spcBef>
                <a:spcPts val="200"/>
              </a:spcBef>
              <a:spcAft>
                <a:spcPts val="200"/>
              </a:spcAft>
              <a:buFont typeface="Wingdings" panose="05000000000000000000" pitchFamily="2" charset="2"/>
              <a:buAutoNum type="arabicParenBoth" startAt="3"/>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受給資格認定に</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よる</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職業訓練計画に基づき、訓練を実施した事業主であること</a:t>
            </a:r>
          </a:p>
          <a:p>
            <a:pPr marL="360000" lvl="1" indent="-228600">
              <a:lnSpc>
                <a:spcPts val="1500"/>
              </a:lnSpc>
              <a:spcBef>
                <a:spcPts val="200"/>
              </a:spcBef>
              <a:spcAft>
                <a:spcPts val="200"/>
              </a:spcAft>
              <a:buFontTx/>
              <a:buAutoNum type="arabicParenBoth" startAt="3"/>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期間中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の対象労働者に対する賃金を</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適正に</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支払う事業主であること</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startAt="3"/>
            </a:pP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以下</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a</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から</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c</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の書類を整備している事業主であること</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 </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a:t>
            </a:r>
            <a:r>
              <a:rPr lang="ja-JP" altLang="en-US"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ついての</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職業訓練の実施状況</a:t>
            </a:r>
            <a:r>
              <a:rPr lang="ja-JP" altLang="en-US" sz="1100" dirty="0">
                <a:latin typeface="HGSｺﾞｼｯｸM" panose="020B0600000000000000" pitchFamily="50" charset="-128"/>
                <a:ea typeface="HGSｺﾞｼｯｸM" panose="020B0600000000000000" pitchFamily="50" charset="-128"/>
                <a:cs typeface="メイリオ" pitchFamily="50" charset="-128"/>
              </a:rPr>
              <a:t>（訓練受講者、</a:t>
            </a:r>
            <a:r>
              <a:rPr lang="en-US" altLang="ja-JP" sz="1100" dirty="0">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a:latin typeface="HGSｺﾞｼｯｸM" panose="020B0600000000000000" pitchFamily="50" charset="-128"/>
                <a:ea typeface="HGSｺﾞｼｯｸM" panose="020B0600000000000000" pitchFamily="50" charset="-128"/>
                <a:cs typeface="メイリオ" pitchFamily="50" charset="-128"/>
              </a:rPr>
              <a:t>指導員及び事業内</a:t>
            </a:r>
            <a:r>
              <a:rPr lang="en-US" altLang="ja-JP" sz="1100" dirty="0">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a:latin typeface="HGSｺﾞｼｯｸM" panose="020B0600000000000000" pitchFamily="50" charset="-128"/>
                <a:ea typeface="HGSｺﾞｼｯｸM" panose="020B0600000000000000" pitchFamily="50" charset="-128"/>
                <a:cs typeface="メイリオ" pitchFamily="50" charset="-128"/>
              </a:rPr>
              <a:t>講師の訓練期間中の出勤状況・出退勤時刻）</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を</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明らかにする書類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b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など</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に</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かかる</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経費</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など</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の負担の状況を明らかにする書類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c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対象労働者に対する賃金の支払</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い</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の状況を明らかにする書類</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(6) </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訓練計画を提出した日の前日から起算して６か月前の日から</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、その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人材</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開発支援</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助成金</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、雇用保険被保険者を</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解雇</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事業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主の都合により離職させた</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適用</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事業主以外の者である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7"/>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訓練計画を提出した日の前日から起算して６か月前の日から</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、その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の人材開発支援</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助成金</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、特定受給資格離職者として雇用保険法第</a:t>
            </a:r>
            <a:r>
              <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13</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条に規定する受給資格の決定が行われたものの数を、</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この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事業所</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での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支給申請書提出日</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の雇用保険</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被保険者数で</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割った</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割合６％を超えて</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いる事業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主以外の者である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131400" lvl="1">
              <a:lnSpc>
                <a:spcPts val="1500"/>
              </a:lnSpc>
              <a:spcBef>
                <a:spcPts val="200"/>
              </a:spcBef>
              <a:spcAft>
                <a:spcPts val="200"/>
              </a:spcAft>
            </a:pPr>
            <a:r>
              <a:rPr lang="ja-JP" altLang="en-US" sz="1200" dirty="0" smtClean="0">
                <a:latin typeface="HGSｺﾞｼｯｸM" panose="020B0600000000000000" pitchFamily="50" charset="-128"/>
                <a:ea typeface="HGSｺﾞｼｯｸM" panose="020B0600000000000000" pitchFamily="50" charset="-128"/>
                <a:cs typeface="メイリオ" panose="020B0604030504040204" pitchFamily="50" charset="-128"/>
              </a:rPr>
              <a:t>　　</a:t>
            </a:r>
            <a:r>
              <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000" dirty="0">
                <a:latin typeface="HGSｺﾞｼｯｸM" panose="020B0600000000000000" pitchFamily="50" charset="-128"/>
                <a:ea typeface="HGSｺﾞｼｯｸM" panose="020B0600000000000000" pitchFamily="50" charset="-128"/>
                <a:cs typeface="メイリオ" panose="020B0604030504040204" pitchFamily="50" charset="-128"/>
              </a:rPr>
              <a:t>特定受給資格者として当該受給資格の決定が行われたものの数が３人以下である場合を</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除く</a:t>
            </a:r>
            <a:endPar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(8) </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生産性要件を満たした事業主であること（生産性要件を満たした場合の支給額の適用を受ける場合に限る）</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p:txBody>
      </p:sp>
      <p:sp>
        <p:nvSpPr>
          <p:cNvPr id="21" name="正方形/長方形 20"/>
          <p:cNvSpPr/>
          <p:nvPr/>
        </p:nvSpPr>
        <p:spPr>
          <a:xfrm>
            <a:off x="96539" y="4246674"/>
            <a:ext cx="7019533" cy="276999"/>
          </a:xfrm>
          <a:prstGeom prst="rect">
            <a:avLst/>
          </a:prstGeom>
        </p:spPr>
        <p:txBody>
          <a:bodyPr wrap="square">
            <a:spAutoFit/>
          </a:bodyPr>
          <a:lstStyle/>
          <a:p>
            <a:pPr lvl="0">
              <a:spcBef>
                <a:spcPts val="200"/>
              </a:spcBef>
              <a:spcAft>
                <a:spcPts val="200"/>
              </a:spcAft>
            </a:pPr>
            <a:r>
              <a:rPr lang="ja-JP" altLang="en-US" sz="1200" dirty="0" smtClean="0">
                <a:solidFill>
                  <a:srgbClr val="00B050"/>
                </a:solidFill>
                <a:latin typeface="HGSｺﾞｼｯｸE" panose="020B0900000000000000" pitchFamily="50" charset="-128"/>
                <a:ea typeface="HGSｺﾞｼｯｸE" panose="020B0900000000000000" pitchFamily="50" charset="-128"/>
                <a:cs typeface="メイリオ" panose="020B0604030504040204" pitchFamily="50" charset="-128"/>
              </a:rPr>
              <a:t>③　中小企業等担い手育成訓練の</a:t>
            </a:r>
            <a:r>
              <a:rPr lang="ja-JP" altLang="en-US" sz="1200" dirty="0">
                <a:solidFill>
                  <a:srgbClr val="00B050"/>
                </a:solidFill>
                <a:latin typeface="HGSｺﾞｼｯｸE" panose="020B0900000000000000" pitchFamily="50" charset="-128"/>
                <a:ea typeface="HGSｺﾞｼｯｸE" panose="020B0900000000000000" pitchFamily="50" charset="-128"/>
                <a:cs typeface="メイリオ" panose="020B0604030504040204" pitchFamily="50" charset="-128"/>
              </a:rPr>
              <a:t>対象事業主</a:t>
            </a:r>
            <a:endParaRPr lang="en-US" altLang="ja-JP" sz="1200" dirty="0">
              <a:solidFill>
                <a:srgbClr val="00B050"/>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sp>
        <p:nvSpPr>
          <p:cNvPr id="22" name="テキスト ボックス 21"/>
          <p:cNvSpPr txBox="1"/>
          <p:nvPr/>
        </p:nvSpPr>
        <p:spPr>
          <a:xfrm>
            <a:off x="48492" y="4514810"/>
            <a:ext cx="7106688" cy="3820061"/>
          </a:xfrm>
          <a:prstGeom prst="rect">
            <a:avLst/>
          </a:prstGeom>
          <a:noFill/>
        </p:spPr>
        <p:txBody>
          <a:bodyPr wrap="square" lIns="99555" tIns="49777" rIns="99555" bIns="49777" rtlCol="0">
            <a:noAutofit/>
          </a:bodyPr>
          <a:lstStyle/>
          <a:p>
            <a:pPr marL="360000" lvl="1" indent="-228600">
              <a:lnSpc>
                <a:spcPts val="1500"/>
              </a:lnSpc>
              <a:spcBef>
                <a:spcPts val="200"/>
              </a:spcBef>
              <a:spcAft>
                <a:spcPts val="200"/>
              </a:spcAft>
              <a:buFontTx/>
              <a:buAutoNum type="arabicParenBoth"/>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有期契約労働者</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en-US" sz="1100" u="sng" dirty="0" smtClean="0">
                <a:solidFill>
                  <a:srgbClr val="FF0000"/>
                </a:solidFill>
                <a:latin typeface="HGSｺﾞｼｯｸM" panose="020B0600000000000000" pitchFamily="50" charset="-128"/>
                <a:ea typeface="HGSｺﾞｼｯｸM" panose="020B0600000000000000" pitchFamily="50" charset="-128"/>
                <a:cs typeface="メイリオ" panose="020B0604030504040204" pitchFamily="50" charset="-128"/>
              </a:rPr>
              <a:t>（短時間労働者及び派遣労働者を除く。）</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を</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雇用する、または</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新た</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に雇い入れる事業主である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000" strike="sngStrike" dirty="0" smtClean="0">
              <a:solidFill>
                <a:srgbClr val="0000FF"/>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2"/>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対象</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労働者に対し、職業訓練計画を作成</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し管轄</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労働局長の受給資格認定を受けた事業</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主で</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ある</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3"/>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受給</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資格認定に</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よる</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職業訓練計画に基づき、訓練を実施した事業主であること</a:t>
            </a:r>
          </a:p>
          <a:p>
            <a:pPr marL="360000" lvl="1" indent="-228600">
              <a:lnSpc>
                <a:spcPts val="1500"/>
              </a:lnSpc>
              <a:spcBef>
                <a:spcPts val="200"/>
              </a:spcBef>
              <a:spcAft>
                <a:spcPts val="200"/>
              </a:spcAft>
              <a:buFontTx/>
              <a:buAutoNum type="arabicParenBoth" startAt="3"/>
            </a:pP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訓練</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期間中</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の対象労働者に対する賃金を</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適正に</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支払う事業主であること</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Tx/>
              <a:buAutoNum type="arabicParenBoth" startAt="3"/>
            </a:pP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以下</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の</a:t>
            </a: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a</a:t>
            </a:r>
            <a:r>
              <a:rPr lang="ja-JP" altLang="en-US" sz="1100" dirty="0" err="1"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100" dirty="0" err="1">
                <a:latin typeface="HGSｺﾞｼｯｸM" panose="020B0600000000000000" pitchFamily="50" charset="-128"/>
                <a:ea typeface="HGSｺﾞｼｯｸM" panose="020B0600000000000000" pitchFamily="50" charset="-128"/>
                <a:cs typeface="メイリオ" panose="020B0604030504040204" pitchFamily="50" charset="-128"/>
              </a:rPr>
              <a:t>ｂ</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a:t>
            </a:r>
            <a:r>
              <a:rPr lang="ja-JP" altLang="ja-JP" sz="1100" dirty="0">
                <a:latin typeface="HGSｺﾞｼｯｸM" panose="020B0600000000000000" pitchFamily="50" charset="-128"/>
                <a:ea typeface="HGSｺﾞｼｯｸM" panose="020B0600000000000000" pitchFamily="50" charset="-128"/>
                <a:cs typeface="メイリオ" panose="020B0604030504040204" pitchFamily="50" charset="-128"/>
              </a:rPr>
              <a:t>書類を整備している事業主であること</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a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ついての</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職業</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訓練の</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実施</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状況</a:t>
            </a:r>
            <a:r>
              <a:rPr lang="ja-JP" altLang="en-US" sz="1100" dirty="0">
                <a:latin typeface="HGSｺﾞｼｯｸM" panose="020B0600000000000000" pitchFamily="50" charset="-128"/>
                <a:ea typeface="HGSｺﾞｼｯｸM" panose="020B0600000000000000" pitchFamily="50" charset="-128"/>
                <a:cs typeface="メイリオ" pitchFamily="50" charset="-128"/>
              </a:rPr>
              <a:t>（訓練受講者、</a:t>
            </a:r>
            <a:r>
              <a:rPr lang="en-US" altLang="ja-JP" sz="1100" dirty="0">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a:latin typeface="HGSｺﾞｼｯｸM" panose="020B0600000000000000" pitchFamily="50" charset="-128"/>
                <a:ea typeface="HGSｺﾞｼｯｸM" panose="020B0600000000000000" pitchFamily="50" charset="-128"/>
                <a:cs typeface="メイリオ" pitchFamily="50" charset="-128"/>
              </a:rPr>
              <a:t>指導員及び事業内</a:t>
            </a:r>
            <a:r>
              <a:rPr lang="en-US" altLang="ja-JP" sz="1100" dirty="0">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a:latin typeface="HGSｺﾞｼｯｸM" panose="020B0600000000000000" pitchFamily="50" charset="-128"/>
                <a:ea typeface="HGSｺﾞｼｯｸM" panose="020B0600000000000000" pitchFamily="50" charset="-128"/>
                <a:cs typeface="メイリオ" pitchFamily="50" charset="-128"/>
              </a:rPr>
              <a:t>講師の訓練期間中の出勤状況・出退勤時刻）</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を</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明らかにする</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252000" lvl="2">
              <a:lnSpc>
                <a:spcPts val="1500"/>
              </a:lnSpc>
              <a:spcBef>
                <a:spcPts val="200"/>
              </a:spcBef>
              <a:spcAft>
                <a:spcPts val="200"/>
              </a:spcAft>
            </a:pPr>
            <a:r>
              <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b</a:t>
            </a:r>
            <a:r>
              <a:rPr lang="en-US"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 </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対象労働者に対する賃金の支払</a:t>
            </a:r>
            <a:r>
              <a:rPr lang="ja-JP" altLang="en-US"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い</a:t>
            </a:r>
            <a:r>
              <a:rPr lang="ja-JP"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の状況を明らかにする</a:t>
            </a:r>
            <a:r>
              <a:rPr lang="ja-JP"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書類</a:t>
            </a:r>
            <a:endParaRPr lang="en-US" altLang="ja-JP" sz="1100" dirty="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endParaRPr>
          </a:p>
          <a:p>
            <a:pPr marL="330200" lvl="1" indent="-574675">
              <a:lnSpc>
                <a:spcPts val="1500"/>
              </a:lnSpc>
              <a:spcBef>
                <a:spcPts val="200"/>
              </a:spcBef>
              <a:spcAft>
                <a:spcPts val="200"/>
              </a:spcAft>
            </a:pPr>
            <a:r>
              <a:rPr lang="ja-JP" altLang="en-US"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　</a:t>
            </a:r>
            <a:r>
              <a:rPr lang="en-US" altLang="ja-JP" sz="11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(6)</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職業訓練計画を提出した日の前日から起算して６か月前の日から</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、その</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での人材開発支援助成金</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、雇用保険被保険者を解雇</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等</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事業主の都合により離職させた</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適用</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事業主以外の者であること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360000" lvl="1" indent="-228600">
              <a:lnSpc>
                <a:spcPts val="1500"/>
              </a:lnSpc>
              <a:spcBef>
                <a:spcPts val="200"/>
              </a:spcBef>
              <a:spcAft>
                <a:spcPts val="200"/>
              </a:spcAft>
              <a:buFont typeface="Wingdings" panose="05000000000000000000" pitchFamily="2" charset="2"/>
              <a:buAutoNum type="arabicParenBoth" startAt="7"/>
            </a:pP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職業訓練計画を提出した日の前日から起算して６か月前の日から</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、その</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職業訓練</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の人材開発支援助成金</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の支給申請書の提出日までの間に、職業訓練計画を実施した事業所</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、特定受給資格離職者として雇用保険法第</a:t>
            </a: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13</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条に規定する受給資格の決定が行われたものの数を、</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この</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事業所</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での</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支給申請書提出日</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の雇用保険</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被保険者数で</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割った</a:t>
            </a:r>
            <a:r>
              <a:rPr lang="ja-JP"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割合６％を超えている事業主以外の者であること</a:t>
            </a:r>
            <a:endPar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endParaRPr>
          </a:p>
          <a:p>
            <a:pPr marL="131400" lvl="1">
              <a:lnSpc>
                <a:spcPts val="1500"/>
              </a:lnSpc>
              <a:spcBef>
                <a:spcPts val="200"/>
              </a:spcBef>
              <a:spcAft>
                <a:spcPts val="200"/>
              </a:spcAft>
            </a:pPr>
            <a:r>
              <a:rPr lang="ja-JP" altLang="en-US" sz="1200" dirty="0" smtClean="0">
                <a:latin typeface="HGSｺﾞｼｯｸM" panose="020B0600000000000000" pitchFamily="50" charset="-128"/>
                <a:ea typeface="HGSｺﾞｼｯｸM" panose="020B0600000000000000" pitchFamily="50" charset="-128"/>
                <a:cs typeface="メイリオ" panose="020B0604030504040204" pitchFamily="50" charset="-128"/>
              </a:rPr>
              <a:t>　　</a:t>
            </a:r>
            <a:r>
              <a:rPr lang="en-US" altLang="ja-JP"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r>
              <a:rPr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特定受給資格者として当該受給資格の決定が行われたものの数が３人以下である場合を除く</a:t>
            </a:r>
            <a:endParaRPr lang="en-US" altLang="ja-JP" sz="1000" dirty="0">
              <a:latin typeface="HGSｺﾞｼｯｸM" panose="020B0600000000000000" pitchFamily="50" charset="-128"/>
              <a:ea typeface="HGSｺﾞｼｯｸM" panose="020B0600000000000000" pitchFamily="50" charset="-128"/>
              <a:cs typeface="メイリオ" panose="020B0604030504040204" pitchFamily="50" charset="-128"/>
            </a:endParaRPr>
          </a:p>
          <a:p>
            <a:pPr marL="361950" lvl="1" indent="-231775">
              <a:lnSpc>
                <a:spcPts val="1500"/>
              </a:lnSpc>
              <a:spcBef>
                <a:spcPts val="200"/>
              </a:spcBef>
              <a:spcAft>
                <a:spcPts val="200"/>
              </a:spcAft>
            </a:pPr>
            <a:r>
              <a:rPr lang="en-US" altLang="ja-JP"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(8) </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生産性</a:t>
            </a:r>
            <a:r>
              <a:rPr lang="ja-JP" altLang="en-US" sz="1100" dirty="0">
                <a:latin typeface="HGSｺﾞｼｯｸM" panose="020B0600000000000000" pitchFamily="50" charset="-128"/>
                <a:ea typeface="HGSｺﾞｼｯｸM" panose="020B0600000000000000" pitchFamily="50" charset="-128"/>
                <a:cs typeface="メイリオ" panose="020B0604030504040204" pitchFamily="50" charset="-128"/>
              </a:rPr>
              <a:t>要件を満たした事業主であること（生産性要件を満たした場合の支給額の適用を受ける場合に</a:t>
            </a: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限る）</a:t>
            </a:r>
            <a:endParaRPr lang="en-US" altLang="ja-JP" sz="1100" dirty="0">
              <a:latin typeface="HGSｺﾞｼｯｸM" panose="020B0600000000000000" pitchFamily="50" charset="-128"/>
              <a:ea typeface="HGSｺﾞｼｯｸM" panose="020B0600000000000000" pitchFamily="50" charset="-128"/>
              <a:cs typeface="メイリオ" panose="020B0604030504040204" pitchFamily="50" charset="-128"/>
            </a:endParaRPr>
          </a:p>
        </p:txBody>
      </p:sp>
      <p:sp>
        <p:nvSpPr>
          <p:cNvPr id="24" name="大かっこ 23"/>
          <p:cNvSpPr/>
          <p:nvPr/>
        </p:nvSpPr>
        <p:spPr>
          <a:xfrm>
            <a:off x="2581275" y="18965863"/>
            <a:ext cx="6081713" cy="285750"/>
          </a:xfrm>
          <a:prstGeom prst="bracketPair">
            <a:avLst/>
          </a:prstGeom>
        </p:spPr>
        <p:style>
          <a:lnRef idx="1">
            <a:schemeClr val="dk1"/>
          </a:lnRef>
          <a:fillRef idx="0">
            <a:schemeClr val="dk1"/>
          </a:fillRef>
          <a:effectRef idx="0">
            <a:schemeClr val="dk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5" name="大かっこ 24"/>
          <p:cNvSpPr/>
          <p:nvPr/>
        </p:nvSpPr>
        <p:spPr>
          <a:xfrm>
            <a:off x="2576513" y="16456025"/>
            <a:ext cx="6081712" cy="285750"/>
          </a:xfrm>
          <a:prstGeom prst="bracketPair">
            <a:avLst/>
          </a:prstGeom>
        </p:spPr>
        <p:style>
          <a:lnRef idx="1">
            <a:schemeClr val="dk1"/>
          </a:lnRef>
          <a:fillRef idx="0">
            <a:schemeClr val="dk1"/>
          </a:fillRef>
          <a:effectRef idx="0">
            <a:schemeClr val="dk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9" name="スライド番号プレースホルダ 1"/>
          <p:cNvSpPr txBox="1">
            <a:spLocks/>
          </p:cNvSpPr>
          <p:nvPr/>
        </p:nvSpPr>
        <p:spPr>
          <a:xfrm>
            <a:off x="3276414" y="9919047"/>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22</a:t>
            </a:r>
            <a:endParaRPr lang="ja-JP" altLang="en-US" sz="1600" dirty="0">
              <a:solidFill>
                <a:schemeClr val="tx1"/>
              </a:solidFill>
            </a:endParaRPr>
          </a:p>
        </p:txBody>
      </p:sp>
    </p:spTree>
    <p:extLst>
      <p:ext uri="{BB962C8B-B14F-4D97-AF65-F5344CB8AC3E}">
        <p14:creationId xmlns:p14="http://schemas.microsoft.com/office/powerpoint/2010/main" val="21908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054" y="125959"/>
            <a:ext cx="6986228" cy="360040"/>
          </a:xfrm>
          <a:prstGeom prst="rect">
            <a:avLst/>
          </a:prstGeom>
          <a:noFill/>
        </p:spPr>
        <p:txBody>
          <a:bodyPr wrap="square" rtlCol="0">
            <a:noAutofit/>
          </a:bodyPr>
          <a:lstStyle/>
          <a:p>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留意事項</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3003" y="8586899"/>
            <a:ext cx="6895218" cy="1764196"/>
          </a:xfrm>
          <a:prstGeom prst="rect">
            <a:avLst/>
          </a:prstGeom>
          <a:noFill/>
        </p:spPr>
        <p:txBody>
          <a:bodyPr wrap="square" rtlCol="0">
            <a:noAutofit/>
          </a:bodyPr>
          <a:lstStyle/>
          <a:p>
            <a:pPr marL="171450" indent="-17145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支給</a:t>
            </a:r>
            <a:r>
              <a:rPr lang="ja-JP" altLang="en-US" sz="1100" dirty="0">
                <a:solidFill>
                  <a:prstClr val="black"/>
                </a:solidFill>
                <a:latin typeface="HGSｺﾞｼｯｸM" panose="020B0600000000000000" pitchFamily="50" charset="-128"/>
                <a:ea typeface="HGSｺﾞｼｯｸM" panose="020B0600000000000000" pitchFamily="50" charset="-128"/>
              </a:rPr>
              <a:t>対象と</a:t>
            </a:r>
            <a:r>
              <a:rPr lang="ja-JP" altLang="en-US" sz="1100" dirty="0" smtClean="0">
                <a:solidFill>
                  <a:prstClr val="black"/>
                </a:solidFill>
                <a:latin typeface="HGSｺﾞｼｯｸM" panose="020B0600000000000000" pitchFamily="50" charset="-128"/>
                <a:ea typeface="HGSｺﾞｼｯｸM" panose="020B0600000000000000" pitchFamily="50" charset="-128"/>
              </a:rPr>
              <a:t>なる</a:t>
            </a:r>
            <a:r>
              <a:rPr lang="ja-JP" altLang="en-US" sz="1100" dirty="0">
                <a:solidFill>
                  <a:prstClr val="black"/>
                </a:solidFill>
                <a:latin typeface="HGSｺﾞｼｯｸM" panose="020B0600000000000000" pitchFamily="50" charset="-128"/>
                <a:ea typeface="HGSｺﾞｼｯｸM" panose="020B0600000000000000" pitchFamily="50" charset="-128"/>
              </a:rPr>
              <a:t>経費</a:t>
            </a:r>
            <a:r>
              <a:rPr lang="ja-JP" altLang="en-US" sz="1100" dirty="0" smtClean="0">
                <a:solidFill>
                  <a:prstClr val="black"/>
                </a:solidFill>
                <a:latin typeface="HGSｺﾞｼｯｸM" panose="020B0600000000000000" pitchFamily="50" charset="-128"/>
                <a:ea typeface="HGSｺﾞｼｯｸM" panose="020B0600000000000000" pitchFamily="50" charset="-128"/>
              </a:rPr>
              <a:t>は、支給申請日までに事業主の支払いを終えている経費に限ります（消費税相当分を含む）</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医師、歯科医師、弁護士、税理士等（業務独占資格のうち、中長期的キャリア形成訓練の対象とならない資格）の資格を有する者、１級の技能検定に合格した者は、正規雇用労働者として働く職業能力を有していると考えられるため、資格を有する分野における有期実習型訓練の対象者となりません</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171450" indent="-17145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訓練実施期間中に対象労働者から自己都合退職の申し出があった場合、退職の申出日以降に実施される</a:t>
            </a:r>
            <a:r>
              <a:rPr lang="en-US" altLang="ja-JP" sz="1100" dirty="0" smtClean="0">
                <a:solidFill>
                  <a:prstClr val="black"/>
                </a:solidFill>
                <a:latin typeface="HGSｺﾞｼｯｸM" panose="020B0600000000000000" pitchFamily="50" charset="-128"/>
                <a:ea typeface="HGSｺﾞｼｯｸM" panose="020B0600000000000000" pitchFamily="50" charset="-128"/>
              </a:rPr>
              <a:t>Off-JT</a:t>
            </a:r>
            <a:r>
              <a:rPr lang="ja-JP" altLang="en-US" sz="1100" dirty="0" err="1" smtClean="0">
                <a:solidFill>
                  <a:prstClr val="black"/>
                </a:solidFill>
                <a:latin typeface="HGSｺﾞｼｯｸM" panose="020B0600000000000000" pitchFamily="50" charset="-128"/>
                <a:ea typeface="HGSｺﾞｼｯｸM" panose="020B0600000000000000" pitchFamily="50" charset="-128"/>
              </a:rPr>
              <a:t>、</a:t>
            </a:r>
            <a:r>
              <a:rPr lang="en-US" altLang="ja-JP" sz="1100" dirty="0" smtClean="0">
                <a:solidFill>
                  <a:prstClr val="black"/>
                </a:solidFill>
                <a:latin typeface="HGSｺﾞｼｯｸM" panose="020B0600000000000000" pitchFamily="50" charset="-128"/>
                <a:ea typeface="HGSｺﾞｼｯｸM" panose="020B0600000000000000" pitchFamily="50" charset="-128"/>
              </a:rPr>
              <a:t>OJT</a:t>
            </a:r>
            <a:r>
              <a:rPr lang="ja-JP" altLang="en-US" sz="1100" dirty="0" smtClean="0">
                <a:solidFill>
                  <a:prstClr val="black"/>
                </a:solidFill>
                <a:latin typeface="HGSｺﾞｼｯｸM" panose="020B0600000000000000" pitchFamily="50" charset="-128"/>
                <a:ea typeface="HGSｺﾞｼｯｸM" panose="020B0600000000000000" pitchFamily="50" charset="-128"/>
              </a:rPr>
              <a:t>は助成対象となりません</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p:txBody>
      </p:sp>
      <p:sp>
        <p:nvSpPr>
          <p:cNvPr id="6" name="テキスト ボックス 5"/>
          <p:cNvSpPr txBox="1"/>
          <p:nvPr/>
        </p:nvSpPr>
        <p:spPr>
          <a:xfrm>
            <a:off x="84903" y="1170075"/>
            <a:ext cx="6933318" cy="6666024"/>
          </a:xfrm>
          <a:prstGeom prst="rect">
            <a:avLst/>
          </a:prstGeom>
          <a:noFill/>
        </p:spPr>
        <p:txBody>
          <a:bodyPr wrap="square" rtlCol="0">
            <a:noAutofit/>
          </a:bodyPr>
          <a:lstStyle/>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HGSｺﾞｼｯｸM" panose="020B0600000000000000" pitchFamily="50" charset="-128"/>
                <a:ea typeface="HGSｺﾞｼｯｸM" panose="020B0600000000000000" pitchFamily="50" charset="-128"/>
              </a:rPr>
              <a:t>訓練の実現が見込まれないもの</a:t>
            </a:r>
            <a:endParaRPr lang="en-US" altLang="ja-JP" sz="1200" b="1" dirty="0" smtClean="0">
              <a:solidFill>
                <a:prstClr val="black"/>
              </a:solidFill>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企業全体の常用雇用する労働者数が訓練対象者を除く常用労働者数１人以下の事業所が行う</a:t>
            </a:r>
            <a:r>
              <a:rPr lang="en-US" altLang="ja-JP" sz="1100" dirty="0" smtClean="0">
                <a:solidFill>
                  <a:prstClr val="black"/>
                </a:solidFill>
                <a:latin typeface="HGSｺﾞｼｯｸM" panose="020B0600000000000000" pitchFamily="50" charset="-128"/>
                <a:ea typeface="HGSｺﾞｼｯｸM" panose="020B0600000000000000" pitchFamily="50" charset="-128"/>
              </a:rPr>
              <a:t>Off-JT</a:t>
            </a:r>
            <a:r>
              <a:rPr lang="ja-JP" altLang="en-US" sz="1100" dirty="0" smtClean="0">
                <a:solidFill>
                  <a:prstClr val="black"/>
                </a:solidFill>
                <a:latin typeface="HGSｺﾞｼｯｸM" panose="020B0600000000000000" pitchFamily="50" charset="-128"/>
                <a:ea typeface="HGSｺﾞｼｯｸM" panose="020B0600000000000000" pitchFamily="50" charset="-128"/>
              </a:rPr>
              <a:t>の事業内訓練を含む訓練計画（ただし、訓練を役員が実施する、あるいは、訓練中はアルバイトを雇用しているなど、訓練を実施する体制が整っており、訓練の実現が見込まれるもの（事業主が文書等で疎明可能な場合に限る）を除く）</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HGSｺﾞｼｯｸM" panose="020B0600000000000000" pitchFamily="50" charset="-128"/>
                <a:ea typeface="HGSｺﾞｼｯｸM" panose="020B0600000000000000" pitchFamily="50" charset="-128"/>
              </a:rPr>
              <a:t>正規雇用労働者等への転換を目的</a:t>
            </a:r>
            <a:r>
              <a:rPr lang="ja-JP" altLang="en-US" sz="1200" b="1" dirty="0">
                <a:solidFill>
                  <a:prstClr val="black"/>
                </a:solidFill>
                <a:latin typeface="HGSｺﾞｼｯｸM" panose="020B0600000000000000" pitchFamily="50" charset="-128"/>
                <a:ea typeface="HGSｺﾞｼｯｸM" panose="020B0600000000000000" pitchFamily="50" charset="-128"/>
              </a:rPr>
              <a:t>と</a:t>
            </a:r>
            <a:r>
              <a:rPr lang="ja-JP" altLang="en-US" sz="1200" b="1" dirty="0" smtClean="0">
                <a:solidFill>
                  <a:prstClr val="black"/>
                </a:solidFill>
                <a:latin typeface="HGSｺﾞｼｯｸM" panose="020B0600000000000000" pitchFamily="50" charset="-128"/>
                <a:ea typeface="HGSｺﾞｼｯｸM" panose="020B0600000000000000" pitchFamily="50" charset="-128"/>
              </a:rPr>
              <a:t>した訓練であることが明確でないもの（有期実習型訓練及び中小企業等担い手育成訓練である場合に限る）</a:t>
            </a:r>
            <a:endParaRPr lang="en-US" altLang="ja-JP" sz="1200" b="1" dirty="0" smtClean="0">
              <a:solidFill>
                <a:prstClr val="black"/>
              </a:solidFill>
              <a:latin typeface="HGSｺﾞｼｯｸM" panose="020B0600000000000000" pitchFamily="50" charset="-128"/>
              <a:ea typeface="HGSｺﾞｼｯｸM" panose="020B0600000000000000" pitchFamily="50" charset="-128"/>
            </a:endParaRPr>
          </a:p>
          <a:p>
            <a:pPr marL="432000" lvl="1" indent="-22860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訓練の修了時における正規雇用労働者等への転換に係る基準としてジョブ・カード様式３－３－１－１：企業実習・</a:t>
            </a:r>
            <a:r>
              <a:rPr lang="en-US" altLang="ja-JP" sz="1100" dirty="0" smtClean="0">
                <a:solidFill>
                  <a:prstClr val="black"/>
                </a:solidFill>
                <a:latin typeface="HGSｺﾞｼｯｸM" panose="020B0600000000000000" pitchFamily="50" charset="-128"/>
                <a:ea typeface="HGSｺﾞｼｯｸM" panose="020B0600000000000000" pitchFamily="50" charset="-128"/>
              </a:rPr>
              <a:t>OJT</a:t>
            </a:r>
            <a:r>
              <a:rPr lang="ja-JP" altLang="en-US" sz="1100" dirty="0" smtClean="0">
                <a:solidFill>
                  <a:prstClr val="black"/>
                </a:solidFill>
                <a:latin typeface="HGSｺﾞｼｯｸM" panose="020B0600000000000000" pitchFamily="50" charset="-128"/>
                <a:ea typeface="HGSｺﾞｼｯｸM" panose="020B0600000000000000" pitchFamily="50" charset="-128"/>
              </a:rPr>
              <a:t>用による企業評価を活用していない訓練計画</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432000" lvl="1" indent="-228600">
              <a:lnSpc>
                <a:spcPts val="1600"/>
              </a:lnSpc>
              <a:spcBef>
                <a:spcPts val="200"/>
              </a:spcBef>
              <a:spcAft>
                <a:spcPts val="200"/>
              </a:spcAft>
              <a:buFont typeface="Arial" panose="020B0604020202020204" pitchFamily="34" charset="0"/>
              <a:buChar char="•"/>
            </a:pPr>
            <a:r>
              <a:rPr lang="ja-JP" altLang="en-US" sz="1100" dirty="0">
                <a:solidFill>
                  <a:prstClr val="black"/>
                </a:solidFill>
                <a:latin typeface="HGSｺﾞｼｯｸM" panose="020B0600000000000000" pitchFamily="50" charset="-128"/>
                <a:ea typeface="HGSｺﾞｼｯｸM" panose="020B0600000000000000" pitchFamily="50" charset="-128"/>
              </a:rPr>
              <a:t>正規雇用労働者</a:t>
            </a:r>
            <a:r>
              <a:rPr lang="ja-JP" altLang="en-US" sz="1100" dirty="0" smtClean="0">
                <a:solidFill>
                  <a:prstClr val="black"/>
                </a:solidFill>
                <a:latin typeface="HGSｺﾞｼｯｸM" panose="020B0600000000000000" pitchFamily="50" charset="-128"/>
                <a:ea typeface="HGSｺﾞｼｯｸM" panose="020B0600000000000000" pitchFamily="50" charset="-128"/>
              </a:rPr>
              <a:t>等への転換の時期が合理的な理由なく訓練修了後２か月以内の期間に定めていない訓練計画</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marL="228600" indent="-228600">
              <a:lnSpc>
                <a:spcPts val="1600"/>
              </a:lnSpc>
              <a:spcBef>
                <a:spcPts val="200"/>
              </a:spcBef>
              <a:spcAft>
                <a:spcPts val="200"/>
              </a:spcAft>
              <a:buFont typeface="+mj-ea"/>
              <a:buAutoNum type="circleNumDbPlain"/>
            </a:pPr>
            <a:r>
              <a:rPr lang="ja-JP" altLang="en-US" sz="1200" b="1" dirty="0" smtClean="0">
                <a:solidFill>
                  <a:prstClr val="black"/>
                </a:solidFill>
                <a:latin typeface="HGSｺﾞｼｯｸM" panose="020B0600000000000000" pitchFamily="50" charset="-128"/>
                <a:ea typeface="HGSｺﾞｼｯｸM" panose="020B0600000000000000" pitchFamily="50" charset="-128"/>
              </a:rPr>
              <a:t>訓練の必要性が見込まれないもの</a:t>
            </a:r>
            <a:endParaRPr lang="en-US" altLang="ja-JP" sz="1200" b="1" dirty="0" smtClean="0">
              <a:solidFill>
                <a:prstClr val="black"/>
              </a:solidFill>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a:solidFill>
                  <a:prstClr val="black"/>
                </a:solidFill>
                <a:latin typeface="HGSｺﾞｼｯｸM" panose="020B0600000000000000" pitchFamily="50" charset="-128"/>
                <a:ea typeface="HGSｺﾞｼｯｸM" panose="020B0600000000000000" pitchFamily="50" charset="-128"/>
              </a:rPr>
              <a:t>正規雇用労働者</a:t>
            </a:r>
            <a:r>
              <a:rPr lang="ja-JP" altLang="en-US" sz="1100" dirty="0" smtClean="0">
                <a:solidFill>
                  <a:prstClr val="black"/>
                </a:solidFill>
                <a:latin typeface="HGSｺﾞｼｯｸM" panose="020B0600000000000000" pitchFamily="50" charset="-128"/>
                <a:ea typeface="HGSｺﾞｼｯｸM" panose="020B0600000000000000" pitchFamily="50" charset="-128"/>
              </a:rPr>
              <a:t>等への転換の時期における年齢が事業所の定める定年を超えることとなる者を対象労働者とする訓練計画</a:t>
            </a:r>
            <a:r>
              <a:rPr lang="ja-JP" altLang="en-US" sz="1100" dirty="0">
                <a:latin typeface="HGSｺﾞｼｯｸM" panose="020B0600000000000000" pitchFamily="50" charset="-128"/>
                <a:ea typeface="HGSｺﾞｼｯｸM" panose="020B0600000000000000" pitchFamily="50" charset="-128"/>
              </a:rPr>
              <a:t>（有期実習型訓練である場合に限る）</a:t>
            </a:r>
            <a:endParaRPr lang="en-US" altLang="ja-JP" sz="1100" dirty="0" smtClean="0">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smtClean="0">
                <a:solidFill>
                  <a:prstClr val="black"/>
                </a:solidFill>
                <a:latin typeface="HGSｺﾞｼｯｸM" panose="020B0600000000000000" pitchFamily="50" charset="-128"/>
                <a:ea typeface="HGSｺﾞｼｯｸM" panose="020B0600000000000000" pitchFamily="50" charset="-128"/>
              </a:rPr>
              <a:t>訓練実施分野において、キャリアコンサルティングが行われた日前の過去５年以内におおむね３年以上</a:t>
            </a:r>
            <a:r>
              <a:rPr lang="ja-JP" altLang="en-US" sz="1100" dirty="0">
                <a:solidFill>
                  <a:prstClr val="black"/>
                </a:solidFill>
                <a:latin typeface="HGSｺﾞｼｯｸM" panose="020B0600000000000000" pitchFamily="50" charset="-128"/>
                <a:ea typeface="HGSｺﾞｼｯｸM" panose="020B0600000000000000" pitchFamily="50" charset="-128"/>
              </a:rPr>
              <a:t>通算</a:t>
            </a:r>
            <a:r>
              <a:rPr lang="ja-JP" altLang="en-US" sz="1100" dirty="0" smtClean="0">
                <a:solidFill>
                  <a:prstClr val="black"/>
                </a:solidFill>
                <a:latin typeface="HGSｺﾞｼｯｸM" panose="020B0600000000000000" pitchFamily="50" charset="-128"/>
                <a:ea typeface="HGSｺﾞｼｯｸM" panose="020B0600000000000000" pitchFamily="50" charset="-128"/>
              </a:rPr>
              <a:t>して</a:t>
            </a:r>
            <a:r>
              <a:rPr lang="ja-JP" altLang="en-US" sz="1100" dirty="0" smtClean="0">
                <a:latin typeface="HGSｺﾞｼｯｸM" panose="020B0600000000000000" pitchFamily="50" charset="-128"/>
                <a:ea typeface="HGSｺﾞｼｯｸM" panose="020B0600000000000000" pitchFamily="50" charset="-128"/>
              </a:rPr>
              <a:t>正規雇用（自営</a:t>
            </a:r>
            <a:r>
              <a:rPr lang="ja-JP" altLang="en-US" sz="1100" dirty="0">
                <a:latin typeface="HGSｺﾞｼｯｸM" panose="020B0600000000000000" pitchFamily="50" charset="-128"/>
                <a:ea typeface="HGSｺﾞｼｯｸM" panose="020B0600000000000000" pitchFamily="50" charset="-128"/>
              </a:rPr>
              <a:t>や</a:t>
            </a:r>
            <a:r>
              <a:rPr lang="ja-JP" altLang="en-US" sz="1100" dirty="0" smtClean="0">
                <a:latin typeface="HGSｺﾞｼｯｸM" panose="020B0600000000000000" pitchFamily="50" charset="-128"/>
                <a:ea typeface="HGSｺﾞｼｯｸM" panose="020B0600000000000000" pitchFamily="50" charset="-128"/>
              </a:rPr>
              <a:t>役員など、労働者以外での就業を含む）されたことがある</a:t>
            </a:r>
            <a:r>
              <a:rPr lang="ja-JP" altLang="en-US" sz="1100" dirty="0" smtClean="0">
                <a:solidFill>
                  <a:prstClr val="black"/>
                </a:solidFill>
                <a:latin typeface="HGSｺﾞｼｯｸM" panose="020B0600000000000000" pitchFamily="50" charset="-128"/>
                <a:ea typeface="HGSｺﾞｼｯｸM" panose="020B0600000000000000" pitchFamily="50" charset="-128"/>
              </a:rPr>
              <a:t>者を対象労働者とする訓練計画（ただし、正規雇用であっても短期間（</a:t>
            </a:r>
            <a:r>
              <a:rPr lang="en-US" altLang="ja-JP" sz="1100" dirty="0" smtClean="0">
                <a:solidFill>
                  <a:prstClr val="black"/>
                </a:solidFill>
                <a:latin typeface="HGSｺﾞｼｯｸM" panose="020B0600000000000000" pitchFamily="50" charset="-128"/>
                <a:ea typeface="HGSｺﾞｼｯｸM" panose="020B0600000000000000" pitchFamily="50" charset="-128"/>
              </a:rPr>
              <a:t>1</a:t>
            </a:r>
            <a:r>
              <a:rPr lang="ja-JP" altLang="en-US" sz="1100" dirty="0" smtClean="0">
                <a:solidFill>
                  <a:prstClr val="black"/>
                </a:solidFill>
                <a:latin typeface="HGSｺﾞｼｯｸM" panose="020B0600000000000000" pitchFamily="50" charset="-128"/>
                <a:ea typeface="HGSｺﾞｼｯｸM" panose="020B0600000000000000" pitchFamily="50" charset="-128"/>
              </a:rPr>
              <a:t>年未満）での期間での離転職を繰り返したことにより通算して３年以上となる者などで、訓練の必要性が見込まれるも</a:t>
            </a:r>
            <a:r>
              <a:rPr lang="ja-JP" altLang="en-US" sz="1100" dirty="0" smtClean="0">
                <a:latin typeface="HGSｺﾞｼｯｸM" panose="020B0600000000000000" pitchFamily="50" charset="-128"/>
                <a:ea typeface="HGSｺﾞｼｯｸM" panose="020B0600000000000000" pitchFamily="50" charset="-128"/>
              </a:rPr>
              <a:t>のを除く）</a:t>
            </a:r>
            <a:r>
              <a:rPr lang="ja-JP" altLang="en-US" sz="1100" dirty="0">
                <a:latin typeface="HGSｺﾞｼｯｸM" panose="020B0600000000000000" pitchFamily="50" charset="-128"/>
                <a:ea typeface="HGSｺﾞｼｯｸM" panose="020B0600000000000000" pitchFamily="50" charset="-128"/>
              </a:rPr>
              <a:t>（有期実習型</a:t>
            </a:r>
            <a:r>
              <a:rPr lang="ja-JP" altLang="en-US" sz="1100" dirty="0" smtClean="0">
                <a:latin typeface="HGSｺﾞｼｯｸM" panose="020B0600000000000000" pitchFamily="50" charset="-128"/>
                <a:ea typeface="HGSｺﾞｼｯｸM" panose="020B0600000000000000" pitchFamily="50" charset="-128"/>
              </a:rPr>
              <a:t>訓練である場合に</a:t>
            </a:r>
            <a:r>
              <a:rPr lang="ja-JP" altLang="en-US" sz="1100" dirty="0">
                <a:latin typeface="HGSｺﾞｼｯｸM" panose="020B0600000000000000" pitchFamily="50" charset="-128"/>
                <a:ea typeface="HGSｺﾞｼｯｸM" panose="020B0600000000000000" pitchFamily="50" charset="-128"/>
              </a:rPr>
              <a:t>限る）</a:t>
            </a:r>
            <a:endParaRPr lang="en-US" altLang="ja-JP" sz="1100" dirty="0" smtClean="0">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smtClean="0">
                <a:latin typeface="HGSｺﾞｼｯｸM" panose="020B0600000000000000" pitchFamily="50" charset="-128"/>
                <a:ea typeface="HGSｺﾞｼｯｸM" panose="020B0600000000000000" pitchFamily="50" charset="-128"/>
              </a:rPr>
              <a:t>訓練実施分野</a:t>
            </a:r>
            <a:r>
              <a:rPr lang="ja-JP" altLang="en-US" sz="1100" dirty="0">
                <a:latin typeface="HGSｺﾞｼｯｸM" panose="020B0600000000000000" pitchFamily="50" charset="-128"/>
                <a:ea typeface="HGSｺﾞｼｯｸM" panose="020B0600000000000000" pitchFamily="50" charset="-128"/>
              </a:rPr>
              <a:t>であるか否</a:t>
            </a:r>
            <a:r>
              <a:rPr lang="ja-JP" altLang="en-US" sz="1100" dirty="0" smtClean="0">
                <a:latin typeface="HGSｺﾞｼｯｸM" panose="020B0600000000000000" pitchFamily="50" charset="-128"/>
                <a:ea typeface="HGSｺﾞｼｯｸM" panose="020B0600000000000000" pitchFamily="50" charset="-128"/>
              </a:rPr>
              <a:t>かに関わりなく過去</a:t>
            </a:r>
            <a:r>
              <a:rPr lang="en-US" altLang="ja-JP" sz="1100" dirty="0" smtClean="0">
                <a:latin typeface="HGSｺﾞｼｯｸM" panose="020B0600000000000000" pitchFamily="50" charset="-128"/>
                <a:ea typeface="HGSｺﾞｼｯｸM" panose="020B0600000000000000" pitchFamily="50" charset="-128"/>
              </a:rPr>
              <a:t>10</a:t>
            </a:r>
            <a:r>
              <a:rPr lang="ja-JP" altLang="en-US" sz="1100" dirty="0" smtClean="0">
                <a:latin typeface="HGSｺﾞｼｯｸM" panose="020B0600000000000000" pitchFamily="50" charset="-128"/>
                <a:ea typeface="HGSｺﾞｼｯｸM" panose="020B0600000000000000" pitchFamily="50" charset="-128"/>
              </a:rPr>
              <a:t>年以内に同一企業において、おおむね６年以上継続して</a:t>
            </a:r>
            <a:r>
              <a:rPr lang="ja-JP" altLang="en-US" sz="1100" dirty="0">
                <a:latin typeface="HGSｺﾞｼｯｸM" panose="020B0600000000000000" pitchFamily="50" charset="-128"/>
                <a:ea typeface="HGSｺﾞｼｯｸM" panose="020B0600000000000000" pitchFamily="50" charset="-128"/>
              </a:rPr>
              <a:t>正規雇用</a:t>
            </a:r>
            <a:r>
              <a:rPr lang="ja-JP" altLang="en-US" sz="1100" dirty="0" smtClean="0">
                <a:latin typeface="HGSｺﾞｼｯｸM" panose="020B0600000000000000" pitchFamily="50" charset="-128"/>
                <a:ea typeface="HGSｺﾞｼｯｸM" panose="020B0600000000000000" pitchFamily="50" charset="-128"/>
              </a:rPr>
              <a:t>（自営や役員など、労働者以外での就業を含む）として就業経験がある者を対象労働者とする訓練</a:t>
            </a:r>
            <a:r>
              <a:rPr lang="ja-JP" altLang="en-US" sz="1100" dirty="0">
                <a:latin typeface="HGSｺﾞｼｯｸM" panose="020B0600000000000000" pitchFamily="50" charset="-128"/>
                <a:ea typeface="HGSｺﾞｼｯｸM" panose="020B0600000000000000" pitchFamily="50" charset="-128"/>
              </a:rPr>
              <a:t>計画（有期実習型</a:t>
            </a:r>
            <a:r>
              <a:rPr lang="ja-JP" altLang="en-US" sz="1100" dirty="0" smtClean="0">
                <a:latin typeface="HGSｺﾞｼｯｸM" panose="020B0600000000000000" pitchFamily="50" charset="-128"/>
                <a:ea typeface="HGSｺﾞｼｯｸM" panose="020B0600000000000000" pitchFamily="50" charset="-128"/>
              </a:rPr>
              <a:t>訓練である場合に</a:t>
            </a:r>
            <a:r>
              <a:rPr lang="ja-JP" altLang="en-US" sz="1100" dirty="0">
                <a:latin typeface="HGSｺﾞｼｯｸM" panose="020B0600000000000000" pitchFamily="50" charset="-128"/>
                <a:ea typeface="HGSｺﾞｼｯｸM" panose="020B0600000000000000" pitchFamily="50" charset="-128"/>
              </a:rPr>
              <a:t>限る）</a:t>
            </a:r>
            <a:endParaRPr lang="en-US" altLang="ja-JP" sz="1100" dirty="0" smtClean="0">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a:latin typeface="HGSｺﾞｼｯｸM" panose="020B0600000000000000" pitchFamily="50" charset="-128"/>
                <a:ea typeface="HGSｺﾞｼｯｸM" panose="020B0600000000000000" pitchFamily="50" charset="-128"/>
              </a:rPr>
              <a:t>資格</a:t>
            </a:r>
            <a:r>
              <a:rPr lang="ja-JP" altLang="en-US" sz="1100" dirty="0" smtClean="0">
                <a:latin typeface="HGSｺﾞｼｯｸM" panose="020B0600000000000000" pitchFamily="50" charset="-128"/>
                <a:ea typeface="HGSｺﾞｼｯｸM" panose="020B0600000000000000" pitchFamily="50" charset="-128"/>
              </a:rPr>
              <a:t>試験合格者が資格者団体登録前に義務付けられている研修期間（弁護士（裁判所法第</a:t>
            </a:r>
            <a:r>
              <a:rPr lang="en-US" altLang="ja-JP" sz="1100" dirty="0" smtClean="0">
                <a:latin typeface="HGSｺﾞｼｯｸM" panose="020B0600000000000000" pitchFamily="50" charset="-128"/>
                <a:ea typeface="HGSｺﾞｼｯｸM" panose="020B0600000000000000" pitchFamily="50" charset="-128"/>
              </a:rPr>
              <a:t>66</a:t>
            </a:r>
            <a:r>
              <a:rPr lang="ja-JP" altLang="en-US" sz="1100" dirty="0" smtClean="0">
                <a:latin typeface="HGSｺﾞｼｯｸM" panose="020B0600000000000000" pitchFamily="50" charset="-128"/>
                <a:ea typeface="HGSｺﾞｼｯｸM" panose="020B0600000000000000" pitchFamily="50" charset="-128"/>
              </a:rPr>
              <a:t>条）、公認会計士（公認会計士法第</a:t>
            </a:r>
            <a:r>
              <a:rPr lang="en-US" altLang="ja-JP" sz="1100" dirty="0" smtClean="0">
                <a:latin typeface="HGSｺﾞｼｯｸM" panose="020B0600000000000000" pitchFamily="50" charset="-128"/>
                <a:ea typeface="HGSｺﾞｼｯｸM" panose="020B0600000000000000" pitchFamily="50" charset="-128"/>
              </a:rPr>
              <a:t>16</a:t>
            </a:r>
            <a:r>
              <a:rPr lang="ja-JP" altLang="en-US" sz="1100" dirty="0" smtClean="0">
                <a:latin typeface="HGSｺﾞｼｯｸM" panose="020B0600000000000000" pitchFamily="50" charset="-128"/>
                <a:ea typeface="HGSｺﾞｼｯｸM" panose="020B0600000000000000" pitchFamily="50" charset="-128"/>
              </a:rPr>
              <a:t>条）、社会保険労務士（社会保険労務士法第３条））及び税理士試験合格後の税理士法第３条に定める実務経験期間を対象とした訓練</a:t>
            </a:r>
            <a:r>
              <a:rPr lang="ja-JP" altLang="en-US" sz="1100" dirty="0">
                <a:latin typeface="HGSｺﾞｼｯｸM" panose="020B0600000000000000" pitchFamily="50" charset="-128"/>
                <a:ea typeface="HGSｺﾞｼｯｸM" panose="020B0600000000000000" pitchFamily="50" charset="-128"/>
              </a:rPr>
              <a:t>計画（有期実習型訓練及び中小企業等担い手育成訓練である場合に限る）</a:t>
            </a:r>
            <a:endParaRPr lang="en-US" altLang="ja-JP" sz="1100" dirty="0" smtClean="0">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smtClean="0">
                <a:latin typeface="HGSｺﾞｼｯｸM" panose="020B0600000000000000" pitchFamily="50" charset="-128"/>
                <a:ea typeface="HGSｺﾞｼｯｸM" panose="020B0600000000000000" pitchFamily="50" charset="-128"/>
              </a:rPr>
              <a:t>在籍７年以上の者に対する在籍年数３年未満の者と同じ内容の訓練（在籍中の雇用形態を問わない。訓練内容が在籍年数で習得できない知識・能力に限られている場合を除く）</a:t>
            </a:r>
            <a:endParaRPr lang="en-US" altLang="ja-JP" sz="1100" dirty="0" smtClean="0">
              <a:latin typeface="HGSｺﾞｼｯｸM" panose="020B0600000000000000" pitchFamily="50" charset="-128"/>
              <a:ea typeface="HGSｺﾞｼｯｸM" panose="020B0600000000000000" pitchFamily="50" charset="-128"/>
            </a:endParaRPr>
          </a:p>
          <a:p>
            <a:pPr marL="360000" lvl="1" indent="-171450">
              <a:lnSpc>
                <a:spcPts val="1600"/>
              </a:lnSpc>
              <a:spcBef>
                <a:spcPts val="200"/>
              </a:spcBef>
              <a:spcAft>
                <a:spcPts val="200"/>
              </a:spcAft>
              <a:buFont typeface="Arial" panose="020B0604020202020204" pitchFamily="34" charset="0"/>
              <a:buChar char="•"/>
            </a:pPr>
            <a:r>
              <a:rPr lang="ja-JP" altLang="en-US" sz="1100" dirty="0" smtClean="0">
                <a:latin typeface="HGSｺﾞｼｯｸM" panose="020B0600000000000000" pitchFamily="50" charset="-128"/>
                <a:ea typeface="HGSｺﾞｼｯｸM" panose="020B0600000000000000" pitchFamily="50" charset="-128"/>
              </a:rPr>
              <a:t>専門的・技術的能力が必要な業務に３年以上正社員として従事した経験がある者を当該専門的・技術的能力の基礎となる知識・能力で遂行することができる業務に従事させて行う訓練計画（看護師（中分類</a:t>
            </a:r>
            <a:r>
              <a:rPr lang="en-US" altLang="ja-JP" sz="1100" dirty="0" smtClean="0">
                <a:latin typeface="HGSｺﾞｼｯｸM" panose="020B0600000000000000" pitchFamily="50" charset="-128"/>
                <a:ea typeface="HGSｺﾞｼｯｸM" panose="020B0600000000000000" pitchFamily="50" charset="-128"/>
              </a:rPr>
              <a:t>13</a:t>
            </a:r>
            <a:r>
              <a:rPr lang="ja-JP" altLang="en-US" sz="1100" dirty="0" smtClean="0">
                <a:latin typeface="HGSｺﾞｼｯｸM" panose="020B0600000000000000" pitchFamily="50" charset="-128"/>
                <a:ea typeface="HGSｺﾞｼｯｸM" panose="020B0600000000000000" pitchFamily="50" charset="-128"/>
              </a:rPr>
              <a:t>）経験者を看護師補助（中分類</a:t>
            </a:r>
            <a:r>
              <a:rPr lang="en-US" altLang="ja-JP" sz="1100" dirty="0" smtClean="0">
                <a:latin typeface="HGSｺﾞｼｯｸM" panose="020B0600000000000000" pitchFamily="50" charset="-128"/>
                <a:ea typeface="HGSｺﾞｼｯｸM" panose="020B0600000000000000" pitchFamily="50" charset="-128"/>
              </a:rPr>
              <a:t>37</a:t>
            </a:r>
            <a:r>
              <a:rPr lang="ja-JP" altLang="en-US" sz="1100" dirty="0" smtClean="0">
                <a:latin typeface="HGSｺﾞｼｯｸM" panose="020B0600000000000000" pitchFamily="50" charset="-128"/>
                <a:ea typeface="HGSｺﾞｼｯｸM" panose="020B0600000000000000" pitchFamily="50" charset="-128"/>
              </a:rPr>
              <a:t>）、介護福祉士（中分類</a:t>
            </a:r>
            <a:r>
              <a:rPr lang="en-US" altLang="ja-JP" sz="1100" dirty="0" smtClean="0">
                <a:latin typeface="HGSｺﾞｼｯｸM" panose="020B0600000000000000" pitchFamily="50" charset="-128"/>
                <a:ea typeface="HGSｺﾞｼｯｸM" panose="020B0600000000000000" pitchFamily="50" charset="-128"/>
              </a:rPr>
              <a:t>16</a:t>
            </a:r>
            <a:r>
              <a:rPr lang="ja-JP" altLang="en-US" sz="1100" dirty="0" smtClean="0">
                <a:latin typeface="HGSｺﾞｼｯｸM" panose="020B0600000000000000" pitchFamily="50" charset="-128"/>
                <a:ea typeface="HGSｺﾞｼｯｸM" panose="020B0600000000000000" pitchFamily="50" charset="-128"/>
              </a:rPr>
              <a:t>）経験者を介護サービス（中分類</a:t>
            </a:r>
            <a:r>
              <a:rPr lang="en-US" altLang="ja-JP" sz="1100" dirty="0" smtClean="0">
                <a:latin typeface="HGSｺﾞｼｯｸM" panose="020B0600000000000000" pitchFamily="50" charset="-128"/>
                <a:ea typeface="HGSｺﾞｼｯｸM" panose="020B0600000000000000" pitchFamily="50" charset="-128"/>
              </a:rPr>
              <a:t>36</a:t>
            </a:r>
            <a:r>
              <a:rPr lang="ja-JP" altLang="en-US" sz="1100" dirty="0" smtClean="0">
                <a:latin typeface="HGSｺﾞｼｯｸM" panose="020B0600000000000000" pitchFamily="50" charset="-128"/>
                <a:ea typeface="HGSｺﾞｼｯｸM" panose="020B0600000000000000" pitchFamily="50" charset="-128"/>
              </a:rPr>
              <a:t>）に従事させるもの等）（</a:t>
            </a:r>
            <a:r>
              <a:rPr lang="ja-JP" altLang="en-US" sz="1100" dirty="0">
                <a:latin typeface="HGSｺﾞｼｯｸM" panose="020B0600000000000000" pitchFamily="50" charset="-128"/>
                <a:ea typeface="HGSｺﾞｼｯｸM" panose="020B0600000000000000" pitchFamily="50" charset="-128"/>
              </a:rPr>
              <a:t>有期実習型訓練及び中小企業等担い手育成訓練である場合に限る）</a:t>
            </a:r>
          </a:p>
        </p:txBody>
      </p:sp>
      <p:sp>
        <p:nvSpPr>
          <p:cNvPr id="7" name="テキスト ボックス 6"/>
          <p:cNvSpPr txBox="1"/>
          <p:nvPr/>
        </p:nvSpPr>
        <p:spPr>
          <a:xfrm>
            <a:off x="16231" y="918047"/>
            <a:ext cx="5168395" cy="318753"/>
          </a:xfrm>
          <a:prstGeom prst="rect">
            <a:avLst/>
          </a:prstGeom>
          <a:noFill/>
        </p:spPr>
        <p:txBody>
          <a:bodyPr wrap="square" rtlCol="0">
            <a:noAutofit/>
          </a:bodyPr>
          <a:lstStyle/>
          <a:p>
            <a:pPr marL="285750" indent="-285750">
              <a:buFont typeface="メイリオ" panose="020B0604030504040204" pitchFamily="50" charset="-128"/>
              <a:buChar char="⃝"/>
            </a:pP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計画届に不備があると認められる事例</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2235" y="8328360"/>
            <a:ext cx="5168395" cy="294543"/>
          </a:xfrm>
          <a:prstGeom prst="rect">
            <a:avLst/>
          </a:prstGeom>
          <a:noFill/>
        </p:spPr>
        <p:txBody>
          <a:bodyPr wrap="square" rtlCol="0">
            <a:noAutofit/>
          </a:bodyPr>
          <a:lstStyle/>
          <a:p>
            <a:pPr marL="285750" indent="-285750">
              <a:buFont typeface="メイリオ" panose="020B0604030504040204" pitchFamily="50" charset="-128"/>
              <a:buChar char="⃝"/>
            </a:pP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2919" y="377987"/>
            <a:ext cx="6637871" cy="270668"/>
          </a:xfrm>
          <a:prstGeom prst="rect">
            <a:avLst/>
          </a:prstGeom>
          <a:noFill/>
        </p:spPr>
        <p:txBody>
          <a:bodyPr wrap="square" rtlCol="0">
            <a:noAutofit/>
          </a:bodyPr>
          <a:lstStyle/>
          <a:p>
            <a:pPr marL="285750" indent="-285750">
              <a:lnSpc>
                <a:spcPts val="1700"/>
              </a:lnSpc>
              <a:buFont typeface="HGｺﾞｼｯｸM" panose="020B0609000000000000" pitchFamily="49" charset="-128"/>
              <a:buChar char="●"/>
            </a:pPr>
            <a:r>
              <a:rPr lang="ja-JP" altLang="en-US" sz="1400" dirty="0" smtClean="0">
                <a:solidFill>
                  <a:srgbClr val="FF0000"/>
                </a:solidFill>
                <a:latin typeface="メイリオ" panose="020B0604030504040204" pitchFamily="50" charset="-128"/>
                <a:ea typeface="メイリオ" panose="020B0604030504040204" pitchFamily="50" charset="-128"/>
              </a:rPr>
              <a:t>所定</a:t>
            </a:r>
            <a:r>
              <a:rPr lang="ja-JP" altLang="en-US" sz="1400" dirty="0">
                <a:solidFill>
                  <a:srgbClr val="FF0000"/>
                </a:solidFill>
                <a:latin typeface="メイリオ" panose="020B0604030504040204" pitchFamily="50" charset="-128"/>
                <a:ea typeface="メイリオ" panose="020B0604030504040204" pitchFamily="50" charset="-128"/>
              </a:rPr>
              <a:t>労働</a:t>
            </a:r>
            <a:r>
              <a:rPr lang="ja-JP" altLang="en-US" sz="1400" dirty="0" smtClean="0">
                <a:solidFill>
                  <a:srgbClr val="FF0000"/>
                </a:solidFill>
                <a:latin typeface="メイリオ" panose="020B0604030504040204" pitchFamily="50" charset="-128"/>
                <a:ea typeface="メイリオ" panose="020B0604030504040204" pitchFamily="50" charset="-128"/>
              </a:rPr>
              <a:t>時間外に実施した訓練は、賃金助成・実施助成の助成対象外です</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400" dirty="0" smtClean="0">
                <a:solidFill>
                  <a:srgbClr val="FF0000"/>
                </a:solidFill>
                <a:latin typeface="メイリオ" panose="020B0604030504040204" pitchFamily="50" charset="-128"/>
                <a:ea typeface="メイリオ" panose="020B0604030504040204" pitchFamily="50" charset="-128"/>
              </a:rPr>
              <a:t>　 また、計画時間数を超えて実施した分も助成対象外です</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
        <p:nvSpPr>
          <p:cNvPr id="11" name="スライド番号プレースホルダ 1"/>
          <p:cNvSpPr txBox="1">
            <a:spLocks/>
          </p:cNvSpPr>
          <p:nvPr/>
        </p:nvSpPr>
        <p:spPr>
          <a:xfrm>
            <a:off x="3276414" y="9919047"/>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23</a:t>
            </a:r>
            <a:endParaRPr lang="ja-JP" altLang="en-US" sz="1600" dirty="0">
              <a:solidFill>
                <a:schemeClr val="tx1"/>
              </a:solidFill>
            </a:endParaRPr>
          </a:p>
        </p:txBody>
      </p:sp>
    </p:spTree>
    <p:extLst>
      <p:ext uri="{BB962C8B-B14F-4D97-AF65-F5344CB8AC3E}">
        <p14:creationId xmlns:p14="http://schemas.microsoft.com/office/powerpoint/2010/main" val="4098113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336" y="161963"/>
            <a:ext cx="6986228" cy="360040"/>
          </a:xfrm>
          <a:prstGeom prst="rect">
            <a:avLst/>
          </a:prstGeom>
          <a:noFill/>
        </p:spPr>
        <p:txBody>
          <a:bodyPr wrap="square" rtlCol="0">
            <a:noAutofit/>
          </a:bodyPr>
          <a:lstStyle/>
          <a:p>
            <a:r>
              <a:rPr lang="ja-JP" altLang="en-US"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a:t>
            </a:r>
            <a:r>
              <a:rPr lang="ja-JP" altLang="en-US" sz="16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ならない訓練の例</a:t>
            </a:r>
            <a:endParaRPr lang="en-US" altLang="ja-JP"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442" y="485999"/>
            <a:ext cx="6986229" cy="348254"/>
          </a:xfrm>
          <a:prstGeom prst="rect">
            <a:avLst/>
          </a:prstGeom>
          <a:noFill/>
        </p:spPr>
        <p:txBody>
          <a:bodyPr wrap="square" lIns="99555" tIns="49777" rIns="99555" bIns="49777" rtlCol="0">
            <a:noAutofit/>
          </a:bodyPr>
          <a:lstStyle/>
          <a:p>
            <a:pPr marL="285750" indent="-285750">
              <a:buFont typeface="メイリオ" panose="020B0604030504040204" pitchFamily="50" charset="-128"/>
              <a:buChar cha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支給対象とならない</a:t>
            </a: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67486" y="5922234"/>
            <a:ext cx="6986229" cy="368964"/>
          </a:xfrm>
          <a:prstGeom prst="rect">
            <a:avLst/>
          </a:prstGeom>
          <a:noFill/>
        </p:spPr>
        <p:txBody>
          <a:bodyPr wrap="square" lIns="99555" tIns="49777" rIns="99555" bIns="49777" rtlCol="0">
            <a:noAutofit/>
          </a:bodyPr>
          <a:lstStyle/>
          <a:p>
            <a:pPr marL="285750" indent="-285750">
              <a:buFont typeface="メイリオ" panose="020B0604030504040204" pitchFamily="50" charset="-128"/>
              <a:buChar cha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支給対象とならない</a:t>
            </a: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訓練の実施</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48233" y="6354651"/>
            <a:ext cx="6624737" cy="3651342"/>
          </a:xfrm>
          <a:prstGeom prst="rect">
            <a:avLst/>
          </a:prstGeom>
          <a:noFill/>
        </p:spPr>
        <p:txBody>
          <a:bodyPr wrap="square" rtlCol="0">
            <a:noAutofit/>
          </a:bodyPr>
          <a:lstStyle/>
          <a:p>
            <a:pPr>
              <a:lnSpc>
                <a:spcPts val="1500"/>
              </a:lnSpc>
              <a:spcBef>
                <a:spcPts val="400"/>
              </a:spcBef>
            </a:pPr>
            <a:endParaRPr lang="ja-JP" altLang="en-US" sz="11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33490739"/>
              </p:ext>
            </p:extLst>
          </p:nvPr>
        </p:nvGraphicFramePr>
        <p:xfrm>
          <a:off x="294672" y="774031"/>
          <a:ext cx="6474130" cy="4967787"/>
        </p:xfrm>
        <a:graphic>
          <a:graphicData uri="http://schemas.openxmlformats.org/drawingml/2006/table">
            <a:tbl>
              <a:tblPr firstRow="1" bandRow="1">
                <a:tableStyleId>{5C22544A-7EE6-4342-B048-85BDC9FD1C3A}</a:tableStyleId>
              </a:tblPr>
              <a:tblGrid>
                <a:gridCol w="322831">
                  <a:extLst>
                    <a:ext uri="{9D8B030D-6E8A-4147-A177-3AD203B41FA5}">
                      <a16:colId xmlns:a16="http://schemas.microsoft.com/office/drawing/2014/main" val="20000"/>
                    </a:ext>
                  </a:extLst>
                </a:gridCol>
                <a:gridCol w="6151299">
                  <a:extLst>
                    <a:ext uri="{9D8B030D-6E8A-4147-A177-3AD203B41FA5}">
                      <a16:colId xmlns:a16="http://schemas.microsoft.com/office/drawing/2014/main" val="20001"/>
                    </a:ext>
                  </a:extLst>
                </a:gridCol>
              </a:tblGrid>
              <a:tr h="474885">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１</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b="0" dirty="0" smtClean="0">
                          <a:solidFill>
                            <a:prstClr val="black"/>
                          </a:solidFill>
                          <a:latin typeface="HGSｺﾞｼｯｸM" panose="020B0600000000000000" pitchFamily="50" charset="-128"/>
                          <a:ea typeface="HGSｺﾞｼｯｸM" panose="020B0600000000000000" pitchFamily="50" charset="-128"/>
                        </a:rPr>
                        <a:t>職業または職務に間接的に必要となる知識・技能を修得させる内容のもの（職務に直接関連しない訓練等）（普通自動車免許（第一種）、自動二輪車免許の取得のための講習　等）</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474885">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２</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solidFill>
                            <a:prstClr val="black"/>
                          </a:solidFill>
                          <a:latin typeface="HGSｺﾞｼｯｸM" panose="020B0600000000000000" pitchFamily="50" charset="-128"/>
                          <a:ea typeface="HGSｺﾞｼｯｸM" panose="020B0600000000000000" pitchFamily="50" charset="-128"/>
                        </a:rPr>
                        <a:t>趣味教養を身につけることを目的とするもの（日常会話程度の語学の習得のみを目的とする講習、話し方教室　等）</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897478">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３</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95549" rtl="0" eaLnBrk="1" fontAlgn="auto" latinLnBrk="0" hangingPunct="1">
                        <a:lnSpc>
                          <a:spcPts val="1500"/>
                        </a:lnSpc>
                        <a:spcBef>
                          <a:spcPts val="0"/>
                        </a:spcBef>
                        <a:spcAft>
                          <a:spcPts val="0"/>
                        </a:spcAft>
                        <a:buClrTx/>
                        <a:buSzTx/>
                        <a:buFontTx/>
                        <a:buNone/>
                        <a:tabLst/>
                        <a:defRPr/>
                      </a:pPr>
                      <a:r>
                        <a:rPr lang="ja-JP" altLang="en-US" sz="1100" dirty="0" smtClean="0">
                          <a:solidFill>
                            <a:prstClr val="black"/>
                          </a:solidFill>
                          <a:latin typeface="HGSｺﾞｼｯｸM" panose="020B0600000000000000" pitchFamily="50" charset="-128"/>
                          <a:ea typeface="HGSｺﾞｼｯｸM" panose="020B0600000000000000" pitchFamily="50" charset="-128"/>
                        </a:rPr>
                        <a:t>通常の事業活動として遂行されるものを目的とするもの（コンサルタントによる経営改善の指導、品質管理のマニュアル等の作成・改善または社内における作業環境の構築、自社の経営方針・部署事業の説明会・業績報告会・販売戦略会議、社内制度・組織・人事規則に関する説明会、</a:t>
                      </a:r>
                      <a:r>
                        <a:rPr lang="en-US" altLang="ja-JP" sz="1100" dirty="0" smtClean="0">
                          <a:solidFill>
                            <a:prstClr val="black"/>
                          </a:solidFill>
                          <a:latin typeface="HGSｺﾞｼｯｸM" panose="020B0600000000000000" pitchFamily="50" charset="-128"/>
                          <a:ea typeface="HGSｺﾞｼｯｸM" panose="020B0600000000000000" pitchFamily="50" charset="-128"/>
                        </a:rPr>
                        <a:t>QC</a:t>
                      </a:r>
                      <a:r>
                        <a:rPr lang="ja-JP" altLang="en-US" sz="1100" dirty="0" smtClean="0">
                          <a:solidFill>
                            <a:prstClr val="black"/>
                          </a:solidFill>
                          <a:latin typeface="HGSｺﾞｼｯｸM" panose="020B0600000000000000" pitchFamily="50" charset="-128"/>
                          <a:ea typeface="HGSｺﾞｼｯｸM" panose="020B0600000000000000" pitchFamily="50" charset="-128"/>
                        </a:rPr>
                        <a:t>サークル活動、自社の業務で用いる機器・端末等の操作説明会、自社製品や自社のサービス等の説明会、製品の開発等のために大学等で行われる研究活動、国・自治体等が実施する入札に係る手続き等の説明会　等）</a:t>
                      </a: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96044">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４</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95549" rtl="0" eaLnBrk="1" fontAlgn="auto" latinLnBrk="0" hangingPunct="1">
                        <a:lnSpc>
                          <a:spcPts val="1500"/>
                        </a:lnSpc>
                        <a:spcBef>
                          <a:spcPts val="0"/>
                        </a:spcBef>
                        <a:spcAft>
                          <a:spcPts val="0"/>
                        </a:spcAft>
                        <a:buClrTx/>
                        <a:buSzTx/>
                        <a:buFontTx/>
                        <a:buNone/>
                        <a:tabLst/>
                        <a:defRPr/>
                      </a:pPr>
                      <a:r>
                        <a:rPr lang="ja-JP" altLang="en-US" sz="1100" dirty="0" smtClean="0">
                          <a:solidFill>
                            <a:prstClr val="black"/>
                          </a:solidFill>
                          <a:latin typeface="HGSｺﾞｼｯｸM" panose="020B0600000000000000" pitchFamily="50" charset="-128"/>
                          <a:ea typeface="HGSｺﾞｼｯｸM" panose="020B0600000000000000" pitchFamily="50" charset="-128"/>
                        </a:rPr>
                        <a:t>実施目的が訓練等に直接関連しない内容のもの（時局講演会、研究会、大会、学会、研究発表会、博覧会、見本市、見学会、座談会　等）</a:t>
                      </a: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739328">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５</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latin typeface="HGSｺﾞｼｯｸM" panose="020B0600000000000000" pitchFamily="50" charset="-128"/>
                          <a:ea typeface="HGSｺﾞｼｯｸM" panose="020B0600000000000000" pitchFamily="50" charset="-128"/>
                        </a:rPr>
                        <a:t>法令において講習等の実施が義務づけられているもの（労働安全衛生法第</a:t>
                      </a:r>
                      <a:r>
                        <a:rPr lang="en-US" altLang="ja-JP" sz="1100" dirty="0" smtClean="0">
                          <a:latin typeface="HGSｺﾞｼｯｸM" panose="020B0600000000000000" pitchFamily="50" charset="-128"/>
                          <a:ea typeface="HGSｺﾞｼｯｸM" panose="020B0600000000000000" pitchFamily="50" charset="-128"/>
                        </a:rPr>
                        <a:t>59</a:t>
                      </a:r>
                      <a:r>
                        <a:rPr lang="ja-JP" altLang="en-US" sz="1100" dirty="0" smtClean="0">
                          <a:latin typeface="HGSｺﾞｼｯｸM" panose="020B0600000000000000" pitchFamily="50" charset="-128"/>
                          <a:ea typeface="HGSｺﾞｼｯｸM" panose="020B0600000000000000" pitchFamily="50" charset="-128"/>
                        </a:rPr>
                        <a:t>条第１項に基づく雇入れ時教育、第</a:t>
                      </a:r>
                      <a:r>
                        <a:rPr lang="en-US" altLang="ja-JP" sz="1100" dirty="0" smtClean="0">
                          <a:latin typeface="HGSｺﾞｼｯｸM" panose="020B0600000000000000" pitchFamily="50" charset="-128"/>
                          <a:ea typeface="HGSｺﾞｼｯｸM" panose="020B0600000000000000" pitchFamily="50" charset="-128"/>
                        </a:rPr>
                        <a:t>59</a:t>
                      </a:r>
                      <a:r>
                        <a:rPr lang="ja-JP" altLang="en-US" sz="1100" dirty="0" smtClean="0">
                          <a:latin typeface="HGSｺﾞｼｯｸM" panose="020B0600000000000000" pitchFamily="50" charset="-128"/>
                          <a:ea typeface="HGSｺﾞｼｯｸM" panose="020B0600000000000000" pitchFamily="50" charset="-128"/>
                        </a:rPr>
                        <a:t>条第２項に基づく作業内容変更時教育、第</a:t>
                      </a:r>
                      <a:r>
                        <a:rPr lang="en-US" altLang="ja-JP" sz="1100" dirty="0" smtClean="0">
                          <a:latin typeface="HGSｺﾞｼｯｸM" panose="020B0600000000000000" pitchFamily="50" charset="-128"/>
                          <a:ea typeface="HGSｺﾞｼｯｸM" panose="020B0600000000000000" pitchFamily="50" charset="-128"/>
                        </a:rPr>
                        <a:t>59</a:t>
                      </a:r>
                      <a:r>
                        <a:rPr lang="ja-JP" altLang="en-US" sz="1100" dirty="0" smtClean="0">
                          <a:latin typeface="HGSｺﾞｼｯｸM" panose="020B0600000000000000" pitchFamily="50" charset="-128"/>
                          <a:ea typeface="HGSｺﾞｼｯｸM" panose="020B0600000000000000" pitchFamily="50" charset="-128"/>
                        </a:rPr>
                        <a:t>条第３項に基づく特別教育、第</a:t>
                      </a:r>
                      <a:r>
                        <a:rPr lang="en-US" altLang="ja-JP" sz="1100" dirty="0" smtClean="0">
                          <a:latin typeface="HGSｺﾞｼｯｸM" panose="020B0600000000000000" pitchFamily="50" charset="-128"/>
                          <a:ea typeface="HGSｺﾞｼｯｸM" panose="020B0600000000000000" pitchFamily="50" charset="-128"/>
                        </a:rPr>
                        <a:t>60</a:t>
                      </a:r>
                      <a:r>
                        <a:rPr lang="ja-JP" altLang="en-US" sz="1100" dirty="0" smtClean="0">
                          <a:latin typeface="HGSｺﾞｼｯｸM" panose="020B0600000000000000" pitchFamily="50" charset="-128"/>
                          <a:ea typeface="HGSｺﾞｼｯｸM" panose="020B0600000000000000" pitchFamily="50" charset="-128"/>
                        </a:rPr>
                        <a:t>条に基づく職長教育、第</a:t>
                      </a:r>
                      <a:r>
                        <a:rPr lang="en-US" altLang="ja-JP" sz="1100" dirty="0" smtClean="0">
                          <a:latin typeface="HGSｺﾞｼｯｸM" panose="020B0600000000000000" pitchFamily="50" charset="-128"/>
                          <a:ea typeface="HGSｺﾞｼｯｸM" panose="020B0600000000000000" pitchFamily="50" charset="-128"/>
                        </a:rPr>
                        <a:t>60</a:t>
                      </a:r>
                      <a:r>
                        <a:rPr lang="ja-JP" altLang="en-US" sz="1100" dirty="0" smtClean="0">
                          <a:latin typeface="HGSｺﾞｼｯｸM" panose="020B0600000000000000" pitchFamily="50" charset="-128"/>
                          <a:ea typeface="HGSｺﾞｼｯｸM" panose="020B0600000000000000" pitchFamily="50" charset="-128"/>
                        </a:rPr>
                        <a:t>条の２に基づく危険有害業務従事者への教育、派遣法第</a:t>
                      </a:r>
                      <a:r>
                        <a:rPr lang="en-US" altLang="ja-JP" sz="1100" dirty="0" smtClean="0">
                          <a:latin typeface="HGSｺﾞｼｯｸM" panose="020B0600000000000000" pitchFamily="50" charset="-128"/>
                          <a:ea typeface="HGSｺﾞｼｯｸM" panose="020B0600000000000000" pitchFamily="50" charset="-128"/>
                        </a:rPr>
                        <a:t>30</a:t>
                      </a:r>
                      <a:r>
                        <a:rPr lang="ja-JP" altLang="en-US" sz="1100" dirty="0" smtClean="0">
                          <a:latin typeface="HGSｺﾞｼｯｸM" panose="020B0600000000000000" pitchFamily="50" charset="-128"/>
                          <a:ea typeface="HGSｺﾞｼｯｸM" panose="020B0600000000000000" pitchFamily="50" charset="-128"/>
                        </a:rPr>
                        <a:t>条の２第１項に基づく教育訓練（入職時から毎年８時間）　等）</a:t>
                      </a:r>
                      <a:endParaRPr lang="en-US" altLang="ja-JP" sz="1100" dirty="0" smtClean="0">
                        <a:latin typeface="HGSｺﾞｼｯｸM" panose="020B0600000000000000" pitchFamily="50" charset="-128"/>
                        <a:ea typeface="HGSｺﾞｼｯｸM" panose="020B0600000000000000" pitchFamily="50" charset="-128"/>
                      </a:endParaRPr>
                    </a:p>
                    <a:p>
                      <a:pPr>
                        <a:lnSpc>
                          <a:spcPts val="1500"/>
                        </a:lnSpc>
                      </a:pPr>
                      <a:r>
                        <a:rPr lang="ja-JP" altLang="en-US" sz="1100" dirty="0" smtClean="0">
                          <a:latin typeface="HGSｺﾞｼｯｸM" panose="020B0600000000000000" pitchFamily="50" charset="-128"/>
                          <a:ea typeface="HGSｺﾞｼｯｸM" panose="020B0600000000000000" pitchFamily="50" charset="-128"/>
                        </a:rPr>
                        <a:t>　当該講習等を受講した者でなければ当該業務に就かせることができないものは除く（労働安全衛生法第</a:t>
                      </a:r>
                      <a:r>
                        <a:rPr lang="en-US" altLang="ja-JP" sz="1100" dirty="0" smtClean="0">
                          <a:latin typeface="HGSｺﾞｼｯｸM" panose="020B0600000000000000" pitchFamily="50" charset="-128"/>
                          <a:ea typeface="HGSｺﾞｼｯｸM" panose="020B0600000000000000" pitchFamily="50" charset="-128"/>
                        </a:rPr>
                        <a:t>61</a:t>
                      </a:r>
                      <a:r>
                        <a:rPr lang="ja-JP" altLang="en-US" sz="1100" dirty="0" smtClean="0">
                          <a:latin typeface="HGSｺﾞｼｯｸM" panose="020B0600000000000000" pitchFamily="50" charset="-128"/>
                          <a:ea typeface="HGSｺﾞｼｯｸM" panose="020B0600000000000000" pitchFamily="50" charset="-128"/>
                        </a:rPr>
                        <a:t>条第１項に基づく技能講習　等）</a:t>
                      </a:r>
                      <a:endPar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474885">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６</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latin typeface="HGSｺﾞｼｯｸM" panose="020B0600000000000000" pitchFamily="50" charset="-128"/>
                          <a:ea typeface="HGSｺﾞｼｯｸM" panose="020B0600000000000000" pitchFamily="50" charset="-128"/>
                        </a:rPr>
                        <a:t>知識・技能の修得を目的としていないもの（意識改革研修、モラール向上研修、社内一丸となってのチーム力向上を目指す　等）</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297353">
                <a:tc>
                  <a:txBody>
                    <a:bodyPr/>
                    <a:lstStyle/>
                    <a:p>
                      <a:pPr>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７</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latin typeface="HGSｺﾞｼｯｸM" panose="020B0600000000000000" pitchFamily="50" charset="-128"/>
                          <a:ea typeface="HGSｺﾞｼｯｸM" panose="020B0600000000000000" pitchFamily="50" charset="-128"/>
                        </a:rPr>
                        <a:t>資格試験（講習を受講しなくても単独で受験して資格等を得られるもの）、適性検査</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r h="283426">
                <a:tc gridSpan="2">
                  <a:txBody>
                    <a:bodyPr/>
                    <a:lstStyle/>
                    <a:p>
                      <a:pPr>
                        <a:lnSpc>
                          <a:spcPts val="1500"/>
                        </a:lnSpc>
                      </a:pPr>
                      <a:r>
                        <a:rPr lang="en-US" altLang="ja-JP" sz="1100" dirty="0" smtClean="0">
                          <a:latin typeface="HGSｺﾞｼｯｸM" panose="020B0600000000000000" pitchFamily="50" charset="-128"/>
                          <a:ea typeface="HGSｺﾞｼｯｸM" panose="020B0600000000000000" pitchFamily="50" charset="-128"/>
                        </a:rPr>
                        <a:t>※ </a:t>
                      </a:r>
                      <a:r>
                        <a:rPr lang="ja-JP" altLang="en-US" sz="1100" dirty="0" smtClean="0">
                          <a:latin typeface="HGSｺﾞｼｯｸM" panose="020B0600000000000000" pitchFamily="50" charset="-128"/>
                          <a:ea typeface="HGSｺﾞｼｯｸM" panose="020B0600000000000000" pitchFamily="50" charset="-128"/>
                        </a:rPr>
                        <a:t>５については</a:t>
                      </a:r>
                      <a:r>
                        <a:rPr lang="en-US" altLang="ja-JP" sz="1100" dirty="0" smtClean="0">
                          <a:latin typeface="HGSｺﾞｼｯｸM" panose="020B0600000000000000" pitchFamily="50" charset="-128"/>
                          <a:ea typeface="HGSｺﾞｼｯｸM" panose="020B0600000000000000" pitchFamily="50" charset="-128"/>
                        </a:rPr>
                        <a:t>OJT</a:t>
                      </a:r>
                      <a:r>
                        <a:rPr lang="ja-JP" altLang="en-US" sz="1100" dirty="0" smtClean="0">
                          <a:latin typeface="HGSｺﾞｼｯｸM" panose="020B0600000000000000" pitchFamily="50" charset="-128"/>
                          <a:ea typeface="HGSｺﾞｼｯｸM" panose="020B0600000000000000" pitchFamily="50" charset="-128"/>
                        </a:rPr>
                        <a:t>においても支給対象とはなりません</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eaLnBrk="1" hangingPunct="1">
                        <a:lnSpc>
                          <a:spcPct val="100000"/>
                        </a:lnSpc>
                        <a:spcBef>
                          <a:spcPct val="0"/>
                        </a:spcBef>
                        <a:buFontTx/>
                        <a:buNone/>
                      </a:pPr>
                      <a:endParaRPr lang="en-US" altLang="ja-JP" sz="1050" b="0" dirty="0" smtClean="0">
                        <a:solidFill>
                          <a:schemeClr val="tx1"/>
                        </a:solidFill>
                        <a:latin typeface="メイリオ" pitchFamily="50" charset="-128"/>
                        <a:ea typeface="メイリオ" pitchFamily="50" charset="-128"/>
                        <a:cs typeface="メイリオ"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248441421"/>
              </p:ext>
            </p:extLst>
          </p:nvPr>
        </p:nvGraphicFramePr>
        <p:xfrm>
          <a:off x="294672" y="6210635"/>
          <a:ext cx="6474130" cy="3766970"/>
        </p:xfrm>
        <a:graphic>
          <a:graphicData uri="http://schemas.openxmlformats.org/drawingml/2006/table">
            <a:tbl>
              <a:tblPr firstRow="1" bandRow="1">
                <a:tableStyleId>{5C22544A-7EE6-4342-B048-85BDC9FD1C3A}</a:tableStyleId>
              </a:tblPr>
              <a:tblGrid>
                <a:gridCol w="322831">
                  <a:extLst>
                    <a:ext uri="{9D8B030D-6E8A-4147-A177-3AD203B41FA5}">
                      <a16:colId xmlns:a16="http://schemas.microsoft.com/office/drawing/2014/main" val="20000"/>
                    </a:ext>
                  </a:extLst>
                </a:gridCol>
                <a:gridCol w="6151299">
                  <a:extLst>
                    <a:ext uri="{9D8B030D-6E8A-4147-A177-3AD203B41FA5}">
                      <a16:colId xmlns:a16="http://schemas.microsoft.com/office/drawing/2014/main" val="20001"/>
                    </a:ext>
                  </a:extLst>
                </a:gridCol>
              </a:tblGrid>
              <a:tr h="386807">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１</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rPr>
                        <a:t>一般教育訓練・特定一般教育訓練指定講座以外の通信制のみによる訓練（スクーリングを含むもの、公共職業訓練施設、専修学校、各種学校等法令に基づき設置された教育訓練施設によって行われる同時双方向型訓練または育児休業中訓練及び中長期的キャリア形成訓練の要件を満たすものを除く）</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299616">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２</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latin typeface="HGSｺﾞｼｯｸM" panose="020B0600000000000000" pitchFamily="50" charset="-128"/>
                          <a:ea typeface="HGSｺﾞｼｯｸM" panose="020B0600000000000000" pitchFamily="50" charset="-128"/>
                        </a:rPr>
                        <a:t>一般教育訓練・特定一般教育訓練指定講座以外の</a:t>
                      </a:r>
                      <a:r>
                        <a:rPr lang="en-US" altLang="ja-JP" sz="1100" dirty="0" smtClean="0">
                          <a:solidFill>
                            <a:prstClr val="black"/>
                          </a:solidFill>
                          <a:latin typeface="HGSｺﾞｼｯｸM" panose="020B0600000000000000" pitchFamily="50" charset="-128"/>
                          <a:ea typeface="HGSｺﾞｼｯｸM" panose="020B0600000000000000" pitchFamily="50" charset="-128"/>
                        </a:rPr>
                        <a:t>e</a:t>
                      </a:r>
                      <a:r>
                        <a:rPr lang="ja-JP" altLang="en-US" sz="1100" dirty="0" smtClean="0">
                          <a:solidFill>
                            <a:prstClr val="black"/>
                          </a:solidFill>
                          <a:latin typeface="HGSｺﾞｼｯｸM" panose="020B0600000000000000" pitchFamily="50" charset="-128"/>
                          <a:ea typeface="HGSｺﾞｼｯｸM" panose="020B0600000000000000" pitchFamily="50" charset="-128"/>
                        </a:rPr>
                        <a:t>ラーニングなど映像のみを視聴して行う講座</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288032">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３</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solidFill>
                            <a:prstClr val="black"/>
                          </a:solidFill>
                          <a:latin typeface="HGSｺﾞｼｯｸM" panose="020B0600000000000000" pitchFamily="50" charset="-128"/>
                          <a:ea typeface="HGSｺﾞｼｯｸM" panose="020B0600000000000000" pitchFamily="50" charset="-128"/>
                        </a:rPr>
                        <a:t>海外、洋上で実施するもの（洋上セミナー、海外研修　等）</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86807">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４</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solidFill>
                            <a:prstClr val="black"/>
                          </a:solidFill>
                          <a:latin typeface="HGSｺﾞｼｯｸM" panose="020B0600000000000000" pitchFamily="50" charset="-128"/>
                          <a:ea typeface="HGSｺﾞｼｯｸM" panose="020B0600000000000000" pitchFamily="50" charset="-128"/>
                        </a:rPr>
                        <a:t>生産ラインまたは就労の場で行われるもの（事務所、営業店舗、工場、関連企業（取引先含む）の勤務先など場所の種類を問わず、営業中の生産ラインまたは就労の場で行われるもの）</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07280">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５</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solidFill>
                            <a:prstClr val="black"/>
                          </a:solidFill>
                          <a:latin typeface="HGSｺﾞｼｯｸM" panose="020B0600000000000000" pitchFamily="50" charset="-128"/>
                          <a:ea typeface="HGSｺﾞｼｯｸM" panose="020B0600000000000000" pitchFamily="50" charset="-128"/>
                        </a:rPr>
                        <a:t>通常の生産活動と区別できないもの（現場実習、営業同行トレーニング　等）</a:t>
                      </a:r>
                      <a:endPar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386807">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６</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pPr>
                      <a:r>
                        <a:rPr lang="ja-JP" altLang="en-US" sz="1100" dirty="0" smtClean="0">
                          <a:solidFill>
                            <a:prstClr val="black"/>
                          </a:solidFill>
                          <a:latin typeface="HGSｺﾞｼｯｸM" panose="020B0600000000000000" pitchFamily="50" charset="-128"/>
                          <a:ea typeface="HGSｺﾞｼｯｸM" panose="020B0600000000000000" pitchFamily="50" charset="-128"/>
                        </a:rPr>
                        <a:t>訓練指導員免許を有する者、または、当該教育訓練の科目、職種等の内容について専門的な知識・技能を有する講師により行われないもの</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919348">
                <a:tc>
                  <a:txBody>
                    <a:bodyPr/>
                    <a:lstStyle/>
                    <a:p>
                      <a:pPr>
                        <a:lnSpc>
                          <a:spcPts val="15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７</a:t>
                      </a:r>
                      <a:endParaRPr kumimoji="1" lang="ja-JP" altLang="en-US" sz="1100" b="0" dirty="0">
                        <a:solidFill>
                          <a:schemeClr val="tx1"/>
                        </a:solidFill>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nSpc>
                          <a:spcPts val="1500"/>
                        </a:lnSpc>
                        <a:spcBef>
                          <a:spcPts val="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訓練の実施にあたって適切な方法でないもの</a:t>
                      </a:r>
                    </a:p>
                    <a:p>
                      <a:pPr marL="252000" lvl="1">
                        <a:lnSpc>
                          <a:spcPts val="1500"/>
                        </a:lnSpc>
                        <a:spcBef>
                          <a:spcPts val="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　あらかじめ定められたカリキュラムどおり実施されない訓練</a:t>
                      </a:r>
                    </a:p>
                    <a:p>
                      <a:pPr marL="252000" lvl="1">
                        <a:lnSpc>
                          <a:spcPts val="1500"/>
                        </a:lnSpc>
                        <a:spcBef>
                          <a:spcPts val="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　労働基準法第</a:t>
                      </a:r>
                      <a:r>
                        <a:rPr lang="en-US" altLang="ja-JP" sz="1100" dirty="0" smtClean="0">
                          <a:solidFill>
                            <a:prstClr val="black"/>
                          </a:solidFill>
                          <a:latin typeface="HGSｺﾞｼｯｸM" panose="020B0600000000000000" pitchFamily="50" charset="-128"/>
                          <a:ea typeface="HGSｺﾞｼｯｸM" panose="020B0600000000000000" pitchFamily="50" charset="-128"/>
                        </a:rPr>
                        <a:t>39</a:t>
                      </a:r>
                      <a:r>
                        <a:rPr lang="ja-JP" altLang="en-US" sz="1100" dirty="0" smtClean="0">
                          <a:solidFill>
                            <a:prstClr val="black"/>
                          </a:solidFill>
                          <a:latin typeface="HGSｺﾞｼｯｸM" panose="020B0600000000000000" pitchFamily="50" charset="-128"/>
                          <a:ea typeface="HGSｺﾞｼｯｸM" panose="020B0600000000000000" pitchFamily="50" charset="-128"/>
                        </a:rPr>
                        <a:t>条の規定による年次有給休暇を与えて受講させる訓練</a:t>
                      </a:r>
                    </a:p>
                    <a:p>
                      <a:pPr marL="252000" lvl="1">
                        <a:lnSpc>
                          <a:spcPts val="1500"/>
                        </a:lnSpc>
                        <a:spcBef>
                          <a:spcPts val="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　教育訓練機関として相応しくないと思われる設備・施設で実施される訓練</a:t>
                      </a:r>
                    </a:p>
                    <a:p>
                      <a:pPr marL="252000" lvl="1">
                        <a:lnSpc>
                          <a:spcPts val="1500"/>
                        </a:lnSpc>
                        <a:spcBef>
                          <a:spcPts val="0"/>
                        </a:spcBef>
                      </a:pPr>
                      <a:r>
                        <a:rPr lang="ja-JP" altLang="en-US" sz="1100" dirty="0" smtClean="0">
                          <a:solidFill>
                            <a:prstClr val="black"/>
                          </a:solidFill>
                          <a:latin typeface="HGSｺﾞｼｯｸM" panose="020B0600000000000000" pitchFamily="50" charset="-128"/>
                          <a:ea typeface="HGSｺﾞｼｯｸM" panose="020B0600000000000000" pitchFamily="50" charset="-128"/>
                        </a:rPr>
                        <a:t>・　</a:t>
                      </a:r>
                      <a:r>
                        <a:rPr lang="ja-JP" altLang="en-US" sz="1100" spc="-30" baseline="0" dirty="0" smtClean="0">
                          <a:solidFill>
                            <a:prstClr val="black"/>
                          </a:solidFill>
                          <a:latin typeface="HGSｺﾞｼｯｸM" panose="020B0600000000000000" pitchFamily="50" charset="-128"/>
                          <a:ea typeface="HGSｺﾞｼｯｸM" panose="020B0600000000000000" pitchFamily="50" charset="-128"/>
                        </a:rPr>
                        <a:t>文章、図表等で訓練の内容を表現した教材（教科書等）を使用せずに行う講習・演習  等</a:t>
                      </a:r>
                      <a:endParaRPr lang="ja-JP" altLang="en-US" sz="1100" spc="-30" baseline="0" dirty="0">
                        <a:solidFill>
                          <a:prstClr val="black"/>
                        </a:solidFill>
                        <a:latin typeface="HGSｺﾞｼｯｸM" panose="020B0600000000000000" pitchFamily="50" charset="-128"/>
                        <a:ea typeface="HGSｺﾞｼｯｸM" panose="020B0600000000000000" pitchFamily="50" charset="-128"/>
                      </a:endParaRPr>
                    </a:p>
                  </a:txBody>
                  <a:tcPr marR="72000" marT="72000" marB="36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2"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257D7FA-C634-4D74-AC8F-65C7EB806FB4}" type="slidenum">
              <a:rPr lang="ja-JP" altLang="en-US" sz="1600" smtClean="0">
                <a:solidFill>
                  <a:schemeClr val="tx1"/>
                </a:solidFill>
              </a:rPr>
              <a:pPr algn="ctr"/>
              <a:t>24</a:t>
            </a:fld>
            <a:endParaRPr lang="ja-JP" altLang="en-US" sz="1600" dirty="0">
              <a:solidFill>
                <a:schemeClr val="tx1"/>
              </a:solidFill>
            </a:endParaRPr>
          </a:p>
        </p:txBody>
      </p:sp>
    </p:spTree>
    <p:extLst>
      <p:ext uri="{BB962C8B-B14F-4D97-AF65-F5344CB8AC3E}">
        <p14:creationId xmlns:p14="http://schemas.microsoft.com/office/powerpoint/2010/main" val="1632046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816468269"/>
              </p:ext>
            </p:extLst>
          </p:nvPr>
        </p:nvGraphicFramePr>
        <p:xfrm>
          <a:off x="220021" y="745556"/>
          <a:ext cx="6806578" cy="3550036"/>
        </p:xfrm>
        <a:graphic>
          <a:graphicData uri="http://schemas.openxmlformats.org/drawingml/2006/table">
            <a:tbl>
              <a:tblPr firstRow="1" bandRow="1">
                <a:tableStyleId>{5940675A-B579-460E-94D1-54222C63F5DA}</a:tableStyleId>
              </a:tblPr>
              <a:tblGrid>
                <a:gridCol w="1008113">
                  <a:extLst>
                    <a:ext uri="{9D8B030D-6E8A-4147-A177-3AD203B41FA5}">
                      <a16:colId xmlns:a16="http://schemas.microsoft.com/office/drawing/2014/main" val="20000"/>
                    </a:ext>
                  </a:extLst>
                </a:gridCol>
                <a:gridCol w="5798465">
                  <a:extLst>
                    <a:ext uri="{9D8B030D-6E8A-4147-A177-3AD203B41FA5}">
                      <a16:colId xmlns:a16="http://schemas.microsoft.com/office/drawing/2014/main" val="20001"/>
                    </a:ext>
                  </a:extLst>
                </a:gridCol>
              </a:tblGrid>
              <a:tr h="2189061">
                <a:tc>
                  <a:txBody>
                    <a:bodyPr/>
                    <a:lstStyle/>
                    <a:p>
                      <a:pPr algn="ctr">
                        <a:lnSpc>
                          <a:spcPts val="1300"/>
                        </a:lnSpc>
                        <a:spcBef>
                          <a:spcPts val="0"/>
                        </a:spcBef>
                        <a:spcAft>
                          <a:spcPts val="0"/>
                        </a:spcAft>
                      </a:pPr>
                      <a:r>
                        <a:rPr lang="ja-JP" altLang="en-US" sz="1200" b="1" dirty="0" smtClean="0">
                          <a:solidFill>
                            <a:schemeClr val="tx1"/>
                          </a:solidFill>
                          <a:latin typeface="HGPｺﾞｼｯｸM" panose="020B0600000000000000" pitchFamily="50" charset="-128"/>
                          <a:ea typeface="HGPｺﾞｼｯｸM" panose="020B0600000000000000" pitchFamily="50" charset="-128"/>
                        </a:rPr>
                        <a:t>事業内訓練</a:t>
                      </a:r>
                    </a:p>
                    <a:p>
                      <a:pPr marL="0" marR="0" indent="0" algn="ctr" defTabSz="914400" rtl="0" eaLnBrk="1" fontAlgn="auto" latinLnBrk="0" hangingPunct="1">
                        <a:lnSpc>
                          <a:spcPts val="1300"/>
                        </a:lnSpc>
                        <a:spcBef>
                          <a:spcPts val="0"/>
                        </a:spcBef>
                        <a:spcAft>
                          <a:spcPts val="0"/>
                        </a:spcAft>
                        <a:buClrTx/>
                        <a:buSzTx/>
                        <a:buFontTx/>
                        <a:buNone/>
                        <a:tabLst/>
                        <a:defRPr/>
                      </a:pPr>
                      <a:endParaRPr lang="ja-JP" altLang="en-US" sz="1200" b="0" dirty="0" smtClean="0">
                        <a:latin typeface="HGPｺﾞｼｯｸM" panose="020B0600000000000000" pitchFamily="50" charset="-128"/>
                        <a:ea typeface="HGPｺﾞｼｯｸM" panose="020B0600000000000000" pitchFamily="50" charset="-128"/>
                      </a:endParaRPr>
                    </a:p>
                    <a:p>
                      <a:pPr marL="0" marR="0" indent="0" algn="ctr" defTabSz="914400" rtl="0" eaLnBrk="1" fontAlgn="auto" latinLnBrk="0" hangingPunct="1">
                        <a:lnSpc>
                          <a:spcPts val="1300"/>
                        </a:lnSpc>
                        <a:spcBef>
                          <a:spcPts val="0"/>
                        </a:spcBef>
                        <a:spcAft>
                          <a:spcPts val="0"/>
                        </a:spcAft>
                        <a:buClrTx/>
                        <a:buSzTx/>
                        <a:buFontTx/>
                        <a:buNone/>
                        <a:tabLst/>
                        <a:defRPr/>
                      </a:pPr>
                      <a:r>
                        <a:rPr lang="ja-JP" altLang="en-US" sz="1100" b="0" dirty="0" smtClean="0">
                          <a:latin typeface="HGPｺﾞｼｯｸM" panose="020B0600000000000000" pitchFamily="50" charset="-128"/>
                          <a:ea typeface="HGPｺﾞｼｯｸM" panose="020B0600000000000000" pitchFamily="50" charset="-128"/>
                        </a:rPr>
                        <a:t>事業主が企画し主催するもの</a:t>
                      </a:r>
                      <a:endParaRPr kumimoji="1" lang="ja-JP" altLang="en-US" sz="1100" b="0" dirty="0" smtClean="0">
                        <a:latin typeface="HGPｺﾞｼｯｸM" panose="020B0600000000000000" pitchFamily="50" charset="-128"/>
                        <a:ea typeface="HGPｺﾞｼｯｸM" panose="020B0600000000000000" pitchFamily="50" charset="-128"/>
                      </a:endParaRPr>
                    </a:p>
                  </a:txBody>
                  <a:tcPr marL="57600" marR="57600" marT="55659" marB="55659" anchor="ctr">
                    <a:solidFill>
                      <a:srgbClr val="CCFFFF"/>
                    </a:solidFill>
                  </a:tcPr>
                </a:tc>
                <a:tc>
                  <a:txBody>
                    <a:bodyPr/>
                    <a:lstStyle/>
                    <a:p>
                      <a:pPr marL="228600" marR="0" lvl="0" indent="-228600" algn="l" defTabSz="995549" rtl="0" eaLnBrk="1" fontAlgn="auto" latinLnBrk="0" hangingPunct="1">
                        <a:lnSpc>
                          <a:spcPts val="1300"/>
                        </a:lnSpc>
                        <a:spcBef>
                          <a:spcPts val="100"/>
                        </a:spcBef>
                        <a:spcAft>
                          <a:spcPts val="100"/>
                        </a:spcAft>
                        <a:buClrTx/>
                        <a:buSzTx/>
                        <a:buFont typeface="+mj-ea"/>
                        <a:buAutoNum type="circleNumDbPlain"/>
                        <a:tabLst/>
                        <a:defRPr/>
                      </a:pP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外部講師（社外の者に限る）の謝金・手当（</a:t>
                      </a:r>
                      <a:r>
                        <a:rPr kumimoji="1" lang="ja-JP" altLang="en-US" sz="10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１時間当たり３万円が上限</a:t>
                      </a: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）（所得税控除前の金額。旅費・車代・食費・宿泊費並びに「経営指導料・経営協力料」等のコンサルタント料に相当するものなどは含めない）</a:t>
                      </a:r>
                      <a:endParaRPr kumimoji="1" lang="en-US" altLang="ja-JP" sz="1000" b="0" dirty="0" smtClean="0">
                        <a:solidFill>
                          <a:schemeClr val="tx1"/>
                        </a:solidFill>
                        <a:latin typeface="HGPｺﾞｼｯｸM" panose="020B0600000000000000" pitchFamily="50" charset="-128"/>
                        <a:ea typeface="HGPｺﾞｼｯｸM" panose="020B0600000000000000" pitchFamily="50" charset="-128"/>
                      </a:endParaRPr>
                    </a:p>
                    <a:p>
                      <a:pPr marL="228600" marR="0" lvl="0" indent="-228600" algn="l" defTabSz="995549" rtl="0" eaLnBrk="1" fontAlgn="auto" latinLnBrk="0" hangingPunct="1">
                        <a:lnSpc>
                          <a:spcPts val="1300"/>
                        </a:lnSpc>
                        <a:spcBef>
                          <a:spcPts val="100"/>
                        </a:spcBef>
                        <a:spcAft>
                          <a:spcPts val="100"/>
                        </a:spcAft>
                        <a:buClrTx/>
                        <a:buSzTx/>
                        <a:buFont typeface="+mj-ea"/>
                        <a:buAutoNum type="circleNumDbPlain"/>
                        <a:tabLst/>
                        <a:defRPr/>
                      </a:pP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外部講師（社外の者に限る）の旅費（勤務先または自宅から訓練会場までに要した旅費）</a:t>
                      </a:r>
                      <a:endParaRPr kumimoji="1" lang="en-US" altLang="ja-JP" sz="10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95549" rtl="0" eaLnBrk="1" fontAlgn="auto" latinLnBrk="0" hangingPunct="1">
                        <a:lnSpc>
                          <a:spcPts val="1300"/>
                        </a:lnSpc>
                        <a:spcBef>
                          <a:spcPts val="100"/>
                        </a:spcBef>
                        <a:spcAft>
                          <a:spcPts val="100"/>
                        </a:spcAft>
                        <a:buClrTx/>
                        <a:buSzTx/>
                        <a:buFont typeface="+mj-ea"/>
                        <a:buNone/>
                        <a:tabLst/>
                        <a:defRPr/>
                      </a:pP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国内招聘の場合は５万円、海外からの招聘の場合は１５万円が上限</a:t>
                      </a:r>
                      <a:endParaRPr kumimoji="1" lang="en-US" altLang="ja-JP" sz="900" b="0" dirty="0" smtClean="0">
                        <a:solidFill>
                          <a:schemeClr val="tx1"/>
                        </a:solidFill>
                        <a:latin typeface="HGPｺﾞｼｯｸM" panose="020B0600000000000000" pitchFamily="50" charset="-128"/>
                        <a:ea typeface="HGPｺﾞｼｯｸM" panose="020B0600000000000000" pitchFamily="50" charset="-128"/>
                      </a:endParaRPr>
                    </a:p>
                    <a:p>
                      <a:pPr marL="361950" marR="0" lvl="0" indent="-361950" algn="l" defTabSz="995549" rtl="0" eaLnBrk="1" fontAlgn="auto" latinLnBrk="0" hangingPunct="1">
                        <a:lnSpc>
                          <a:spcPts val="1300"/>
                        </a:lnSpc>
                        <a:spcBef>
                          <a:spcPts val="100"/>
                        </a:spcBef>
                        <a:spcAft>
                          <a:spcPts val="100"/>
                        </a:spcAft>
                        <a:buClrTx/>
                        <a:buSzTx/>
                        <a:buFont typeface="+mj-ea"/>
                        <a:buNone/>
                        <a:tabLst/>
                        <a:defRPr/>
                      </a:pP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東京都、神奈川県、千葉県、埼玉県、京都府、大阪府及び兵庫県以外に所在する事業所が道県外から招聘する講師に限る</a:t>
                      </a:r>
                      <a:endParaRPr kumimoji="1" lang="en-US" altLang="ja-JP" sz="9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95549" rtl="0" eaLnBrk="1" fontAlgn="auto" latinLnBrk="0" hangingPunct="1">
                        <a:lnSpc>
                          <a:spcPts val="1300"/>
                        </a:lnSpc>
                        <a:spcBef>
                          <a:spcPts val="100"/>
                        </a:spcBef>
                        <a:spcAft>
                          <a:spcPts val="100"/>
                        </a:spcAft>
                        <a:buClrTx/>
                        <a:buSzTx/>
                        <a:buFont typeface="+mj-ea"/>
                        <a:buNone/>
                        <a:tabLst/>
                        <a:defRPr/>
                      </a:pP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鉄道賃、船賃、航空賃、バス賃及び宿泊費とする。１日当たりの宿泊料は１万５千円が上限</a:t>
                      </a:r>
                      <a:endParaRPr kumimoji="1" lang="en-US" altLang="ja-JP" sz="900" b="0" dirty="0" smtClean="0">
                        <a:solidFill>
                          <a:schemeClr val="tx1"/>
                        </a:solidFill>
                        <a:latin typeface="HGPｺﾞｼｯｸM" panose="020B0600000000000000" pitchFamily="50" charset="-128"/>
                        <a:ea typeface="HGPｺﾞｼｯｸM" panose="020B0600000000000000" pitchFamily="50" charset="-128"/>
                      </a:endParaRPr>
                    </a:p>
                    <a:p>
                      <a:pPr marL="266700" indent="-266700">
                        <a:lnSpc>
                          <a:spcPts val="1300"/>
                        </a:lnSpc>
                        <a:spcBef>
                          <a:spcPts val="100"/>
                        </a:spcBef>
                        <a:spcAft>
                          <a:spcPts val="100"/>
                        </a:spcAft>
                        <a:buFont typeface="+mj-ea"/>
                        <a:buNone/>
                      </a:pP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③　施設・設備の借上料</a:t>
                      </a:r>
                      <a:r>
                        <a:rPr kumimoji="1" lang="ja-JP" altLang="en-US" sz="1000" b="0" dirty="0" smtClean="0">
                          <a:latin typeface="HGPｺﾞｼｯｸM" panose="020B0600000000000000" pitchFamily="50" charset="-128"/>
                          <a:ea typeface="HGPｺﾞｼｯｸM" panose="020B0600000000000000" pitchFamily="50" charset="-128"/>
                        </a:rPr>
                        <a:t>（教室、実習室、マイク、ビデオなど、訓練で使用する備品の借料で、支給対象コースのみに使用したことが確認できるもの）</a:t>
                      </a:r>
                      <a:endParaRPr kumimoji="1" lang="en-US" altLang="ja-JP" sz="1000" b="0" dirty="0" smtClean="0">
                        <a:latin typeface="HGPｺﾞｼｯｸM" panose="020B0600000000000000" pitchFamily="50" charset="-128"/>
                        <a:ea typeface="HGPｺﾞｼｯｸM" panose="020B0600000000000000" pitchFamily="50" charset="-128"/>
                      </a:endParaRPr>
                    </a:p>
                    <a:p>
                      <a:pPr marL="266700" indent="-266700">
                        <a:lnSpc>
                          <a:spcPts val="1300"/>
                        </a:lnSpc>
                        <a:spcBef>
                          <a:spcPts val="100"/>
                        </a:spcBef>
                        <a:spcAft>
                          <a:spcPts val="100"/>
                        </a:spcAft>
                        <a:buFont typeface="+mj-ea"/>
                        <a:buNone/>
                      </a:pPr>
                      <a:r>
                        <a:rPr kumimoji="1" lang="ja-JP" altLang="en-US" sz="1000" b="0" dirty="0" smtClean="0">
                          <a:latin typeface="HGPｺﾞｼｯｸM" panose="020B0600000000000000" pitchFamily="50" charset="-128"/>
                          <a:ea typeface="HGPｺﾞｼｯｸM" panose="020B0600000000000000" pitchFamily="50" charset="-128"/>
                        </a:rPr>
                        <a:t>④　学科または実技の訓練に必要な教科書などの購入または作成費（支給対象コースのみで使用するもの。なお、繰り返し活用できる教材（パソコンソフトウェア、学習ビデオ等）、生産ライン、就労の場で汎用的に用い得るもの（パソコン及びその周辺機器等）は対象外）</a:t>
                      </a:r>
                    </a:p>
                  </a:txBody>
                  <a:tcPr marL="57600" marR="57600" marT="55659" marB="55659">
                    <a:noFill/>
                  </a:tcPr>
                </a:tc>
                <a:extLst>
                  <a:ext uri="{0D108BD9-81ED-4DB2-BD59-A6C34878D82A}">
                    <a16:rowId xmlns:a16="http://schemas.microsoft.com/office/drawing/2014/main" val="10000"/>
                  </a:ext>
                </a:extLst>
              </a:tr>
              <a:tr h="1259794">
                <a:tc>
                  <a:txBody>
                    <a:bodyPr/>
                    <a:lstStyle/>
                    <a:p>
                      <a:pPr algn="ctr">
                        <a:lnSpc>
                          <a:spcPts val="1300"/>
                        </a:lnSpc>
                        <a:spcBef>
                          <a:spcPts val="0"/>
                        </a:spcBef>
                        <a:spcAft>
                          <a:spcPts val="0"/>
                        </a:spcAft>
                      </a:pPr>
                      <a:r>
                        <a:rPr lang="ja-JP" altLang="en-US" sz="1200" b="1" dirty="0" smtClean="0">
                          <a:solidFill>
                            <a:schemeClr val="tx1"/>
                          </a:solidFill>
                          <a:latin typeface="HGPｺﾞｼｯｸM" panose="020B0600000000000000" pitchFamily="50" charset="-128"/>
                          <a:ea typeface="HGPｺﾞｼｯｸM" panose="020B0600000000000000" pitchFamily="50" charset="-128"/>
                        </a:rPr>
                        <a:t>事業外訓練</a:t>
                      </a:r>
                    </a:p>
                    <a:p>
                      <a:pPr algn="ctr">
                        <a:lnSpc>
                          <a:spcPts val="1300"/>
                        </a:lnSpc>
                        <a:spcBef>
                          <a:spcPts val="0"/>
                        </a:spcBef>
                        <a:spcAft>
                          <a:spcPts val="0"/>
                        </a:spcAft>
                      </a:pPr>
                      <a:endParaRPr lang="ja-JP" altLang="en-US" sz="1100" b="0" dirty="0" smtClean="0">
                        <a:solidFill>
                          <a:schemeClr val="tx1"/>
                        </a:solidFill>
                        <a:latin typeface="HGPｺﾞｼｯｸM" panose="020B0600000000000000" pitchFamily="50" charset="-128"/>
                        <a:ea typeface="HGPｺﾞｼｯｸM" panose="020B0600000000000000" pitchFamily="50" charset="-128"/>
                      </a:endParaRPr>
                    </a:p>
                    <a:p>
                      <a:pPr algn="ctr">
                        <a:lnSpc>
                          <a:spcPts val="1300"/>
                        </a:lnSpc>
                        <a:spcBef>
                          <a:spcPts val="0"/>
                        </a:spcBef>
                        <a:spcAft>
                          <a:spcPts val="0"/>
                        </a:spcAft>
                      </a:pPr>
                      <a:r>
                        <a:rPr lang="ja-JP" altLang="en-US" sz="1100" b="0" dirty="0" smtClean="0">
                          <a:solidFill>
                            <a:schemeClr val="tx1"/>
                          </a:solidFill>
                          <a:latin typeface="HGPｺﾞｼｯｸM" panose="020B0600000000000000" pitchFamily="50" charset="-128"/>
                          <a:ea typeface="HGPｺﾞｼｯｸM" panose="020B0600000000000000" pitchFamily="50" charset="-128"/>
                        </a:rPr>
                        <a:t>事業主以外の者が企画し主催するもの</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marL="57600" marR="57600" marT="55659" marB="55659" anchor="ctr">
                    <a:solidFill>
                      <a:srgbClr val="CCFFFF"/>
                    </a:solidFill>
                  </a:tcPr>
                </a:tc>
                <a:tc>
                  <a:txBody>
                    <a:bodyPr/>
                    <a:lstStyle/>
                    <a:p>
                      <a:pPr>
                        <a:lnSpc>
                          <a:spcPts val="1300"/>
                        </a:lnSpc>
                        <a:spcBef>
                          <a:spcPts val="100"/>
                        </a:spcBef>
                        <a:spcAft>
                          <a:spcPts val="100"/>
                        </a:spcAft>
                        <a:buFont typeface="Wingdings" pitchFamily="2" charset="2"/>
                        <a:buNone/>
                      </a:pP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受講に際して必要となる入学料、受講料、受験料、教科書代など（あらかじめ受講案内等で定められており、受講に際して必要となる経費に限る。官庁（国の役所）主催の研修の受講料、教科書代等及び国や都道府県から補助金を受けている施設の受講料</a:t>
                      </a:r>
                      <a:r>
                        <a:rPr kumimoji="1" lang="en-US" altLang="ja-JP" sz="1000" b="0" baseline="300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や受講生の旅費などは支給対象外）</a:t>
                      </a:r>
                    </a:p>
                    <a:p>
                      <a:pPr marL="171450" indent="-171450">
                        <a:lnSpc>
                          <a:spcPts val="1300"/>
                        </a:lnSpc>
                        <a:spcBef>
                          <a:spcPts val="200"/>
                        </a:spcBef>
                        <a:spcAft>
                          <a:spcPts val="100"/>
                        </a:spcAft>
                        <a:buFont typeface="HGPｺﾞｼｯｸM" panose="020B0600000000000000" pitchFamily="50" charset="-128"/>
                        <a:buChar char="※"/>
                      </a:pP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独立行政法人高齢・障害・求職者雇用支援機構の職業能力開発施設が実施している訓練の受講料及び教科書代など、都道府県から「認定訓練助成事業費補助金」を受けている認定訓練の受講料及び教科書代など、人材開発支援助成金（団体型訓練）訓練実施計画届（団体様式１）を労働局に提出している団体等が実施する訓練等の受講料</a:t>
                      </a:r>
                      <a:r>
                        <a:rPr kumimoji="1" lang="ja-JP" altLang="en-US" sz="900" b="0" baseline="0" dirty="0" smtClean="0">
                          <a:solidFill>
                            <a:schemeClr val="tx1"/>
                          </a:solidFill>
                          <a:latin typeface="HGPｺﾞｼｯｸM" panose="020B0600000000000000" pitchFamily="50" charset="-128"/>
                          <a:ea typeface="HGPｺﾞｼｯｸM" panose="020B0600000000000000" pitchFamily="50" charset="-128"/>
                        </a:rPr>
                        <a:t>及び教科書代など</a:t>
                      </a:r>
                      <a:endParaRPr kumimoji="1" lang="ja-JP" altLang="en-US" sz="900" b="0" dirty="0" smtClean="0">
                        <a:solidFill>
                          <a:schemeClr val="tx1"/>
                        </a:solidFill>
                        <a:latin typeface="HGPｺﾞｼｯｸM" panose="020B0600000000000000" pitchFamily="50" charset="-128"/>
                        <a:ea typeface="HGPｺﾞｼｯｸM" panose="020B0600000000000000" pitchFamily="50" charset="-128"/>
                      </a:endParaRPr>
                    </a:p>
                  </a:txBody>
                  <a:tcPr marL="57600" marR="57600" marT="55659" marB="55659">
                    <a:noFill/>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72058" y="4554451"/>
            <a:ext cx="7097554" cy="4752528"/>
          </a:xfrm>
          <a:prstGeom prst="rect">
            <a:avLst/>
          </a:prstGeom>
          <a:noFill/>
        </p:spPr>
        <p:txBody>
          <a:bodyPr wrap="square" rtlCol="0">
            <a:noAutofit/>
          </a:bodyPr>
          <a:lstStyle/>
          <a:p>
            <a:pPr>
              <a:lnSpc>
                <a:spcPts val="1300"/>
              </a:lnSpc>
              <a:spcBef>
                <a:spcPts val="200"/>
              </a:spcBef>
              <a:spcAft>
                <a:spcPts val="200"/>
              </a:spcAft>
            </a:pPr>
            <a:r>
              <a:rPr lang="en-US" altLang="ja-JP" sz="1100" b="1" dirty="0" smtClean="0">
                <a:solidFill>
                  <a:prstClr val="black"/>
                </a:solidFill>
                <a:latin typeface="HGSｺﾞｼｯｸM" panose="020B0600000000000000" pitchFamily="50" charset="-128"/>
                <a:ea typeface="HGSｺﾞｼｯｸM" panose="020B0600000000000000" pitchFamily="50" charset="-128"/>
              </a:rPr>
              <a:t>【</a:t>
            </a:r>
            <a:r>
              <a:rPr lang="ja-JP" altLang="en-US" sz="1100" b="1" dirty="0" smtClean="0">
                <a:solidFill>
                  <a:prstClr val="black"/>
                </a:solidFill>
                <a:latin typeface="HGPｺﾞｼｯｸM" panose="020B0600000000000000" pitchFamily="50" charset="-128"/>
                <a:ea typeface="HGPｺﾞｼｯｸM" panose="020B0600000000000000" pitchFamily="50" charset="-128"/>
              </a:rPr>
              <a:t>訓練共通</a:t>
            </a: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p>
          <a:p>
            <a:pPr marL="171450" indent="-171450">
              <a:lnSpc>
                <a:spcPts val="1300"/>
              </a:lnSpc>
              <a:spcBef>
                <a:spcPts val="200"/>
              </a:spcBef>
              <a:spcAft>
                <a:spcPts val="200"/>
              </a:spcAft>
              <a:buFont typeface="Arial" panose="020B0604020202020204" pitchFamily="34" charset="0"/>
              <a:buChar char="•"/>
            </a:pPr>
            <a:r>
              <a:rPr lang="ja-JP" altLang="en-US" sz="1000" dirty="0" smtClean="0">
                <a:solidFill>
                  <a:prstClr val="black"/>
                </a:solidFill>
                <a:latin typeface="HGPｺﾞｼｯｸM" panose="020B0600000000000000" pitchFamily="50" charset="-128"/>
                <a:ea typeface="HGPｺﾞｼｯｸM" panose="020B0600000000000000" pitchFamily="50" charset="-128"/>
              </a:rPr>
              <a:t>受講者</a:t>
            </a:r>
            <a:r>
              <a:rPr lang="ja-JP" altLang="en-US" sz="1000" dirty="0">
                <a:solidFill>
                  <a:prstClr val="black"/>
                </a:solidFill>
                <a:latin typeface="HGPｺﾞｼｯｸM" panose="020B0600000000000000" pitchFamily="50" charset="-128"/>
                <a:ea typeface="HGPｺﾞｼｯｸM" panose="020B0600000000000000" pitchFamily="50" charset="-128"/>
              </a:rPr>
              <a:t>が計画時間数（有期実習型</a:t>
            </a:r>
            <a:r>
              <a:rPr lang="ja-JP" altLang="en-US" sz="1000" dirty="0" smtClean="0">
                <a:solidFill>
                  <a:prstClr val="black"/>
                </a:solidFill>
                <a:latin typeface="HGPｺﾞｼｯｸM" panose="020B0600000000000000" pitchFamily="50" charset="-128"/>
                <a:ea typeface="HGPｺﾞｼｯｸM" panose="020B0600000000000000" pitchFamily="50" charset="-128"/>
              </a:rPr>
              <a:t>訓練、中小企業等担い手育成訓練の</a:t>
            </a:r>
            <a:r>
              <a:rPr lang="ja-JP" altLang="en-US" sz="1000" dirty="0">
                <a:solidFill>
                  <a:prstClr val="black"/>
                </a:solidFill>
                <a:latin typeface="HGPｺﾞｼｯｸM" panose="020B0600000000000000" pitchFamily="50" charset="-128"/>
                <a:ea typeface="HGPｺﾞｼｯｸM" panose="020B0600000000000000" pitchFamily="50" charset="-128"/>
              </a:rPr>
              <a:t>場合は</a:t>
            </a:r>
            <a:r>
              <a:rPr lang="en-US" altLang="ja-JP" sz="1000" dirty="0">
                <a:solidFill>
                  <a:prstClr val="black"/>
                </a:solidFill>
                <a:latin typeface="HGPｺﾞｼｯｸM" panose="020B0600000000000000" pitchFamily="50" charset="-128"/>
                <a:ea typeface="HGPｺﾞｼｯｸM" panose="020B0600000000000000" pitchFamily="50" charset="-128"/>
              </a:rPr>
              <a:t>OJT</a:t>
            </a:r>
            <a:r>
              <a:rPr lang="ja-JP" altLang="en-US" sz="1000" dirty="0" smtClean="0">
                <a:solidFill>
                  <a:prstClr val="black"/>
                </a:solidFill>
                <a:latin typeface="HGPｺﾞｼｯｸM" panose="020B0600000000000000" pitchFamily="50" charset="-128"/>
                <a:ea typeface="HGPｺﾞｼｯｸM" panose="020B0600000000000000" pitchFamily="50" charset="-128"/>
              </a:rPr>
              <a:t>と</a:t>
            </a:r>
            <a:r>
              <a:rPr lang="en-US" altLang="ja-JP" sz="1000" dirty="0" smtClean="0">
                <a:solidFill>
                  <a:prstClr val="black"/>
                </a:solidFill>
                <a:latin typeface="HGPｺﾞｼｯｸM" panose="020B0600000000000000" pitchFamily="50" charset="-128"/>
                <a:ea typeface="HGPｺﾞｼｯｸM" panose="020B0600000000000000" pitchFamily="50" charset="-128"/>
              </a:rPr>
              <a:t>Off-JT</a:t>
            </a:r>
            <a:r>
              <a:rPr lang="ja-JP" altLang="en-US" sz="1000" dirty="0">
                <a:solidFill>
                  <a:prstClr val="black"/>
                </a:solidFill>
                <a:latin typeface="HGPｺﾞｼｯｸM" panose="020B0600000000000000" pitchFamily="50" charset="-128"/>
                <a:ea typeface="HGPｺﾞｼｯｸM" panose="020B0600000000000000" pitchFamily="50" charset="-128"/>
              </a:rPr>
              <a:t>それぞれの計画時間数）の８割以上を受講していない</a:t>
            </a:r>
            <a:r>
              <a:rPr lang="ja-JP" altLang="en-US" sz="1000" dirty="0" smtClean="0">
                <a:solidFill>
                  <a:prstClr val="black"/>
                </a:solidFill>
                <a:latin typeface="HGPｺﾞｼｯｸM" panose="020B0600000000000000" pitchFamily="50" charset="-128"/>
                <a:ea typeface="HGPｺﾞｼｯｸM" panose="020B0600000000000000" pitchFamily="50" charset="-128"/>
              </a:rPr>
              <a:t>場合は</a:t>
            </a:r>
            <a:r>
              <a:rPr lang="ja-JP" altLang="en-US" sz="1000" dirty="0">
                <a:solidFill>
                  <a:prstClr val="black"/>
                </a:solidFill>
                <a:latin typeface="HGPｺﾞｼｯｸM" panose="020B0600000000000000" pitchFamily="50" charset="-128"/>
                <a:ea typeface="HGPｺﾞｼｯｸM" panose="020B0600000000000000" pitchFamily="50" charset="-128"/>
              </a:rPr>
              <a:t>支給</a:t>
            </a:r>
            <a:r>
              <a:rPr lang="ja-JP" altLang="en-US" sz="1000" dirty="0" smtClean="0">
                <a:solidFill>
                  <a:prstClr val="black"/>
                </a:solidFill>
                <a:latin typeface="HGPｺﾞｼｯｸM" panose="020B0600000000000000" pitchFamily="50" charset="-128"/>
                <a:ea typeface="HGPｺﾞｼｯｸM" panose="020B0600000000000000" pitchFamily="50" charset="-128"/>
              </a:rPr>
              <a:t>されません</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職業訓練</a:t>
            </a:r>
            <a:r>
              <a:rPr lang="ja-JP" altLang="en-US" sz="1000" dirty="0" smtClean="0">
                <a:solidFill>
                  <a:prstClr val="black"/>
                </a:solidFill>
                <a:latin typeface="HGPｺﾞｼｯｸM" panose="020B0600000000000000" pitchFamily="50" charset="-128"/>
                <a:ea typeface="HGPｺﾞｼｯｸM" panose="020B0600000000000000" pitchFamily="50" charset="-128"/>
              </a:rPr>
              <a:t>の実施に要した経費については、申請事業主が全て負担（専ら本人に帰属するもの（美容師のハサミ等）を除く）していることが必要です（ただし、専門実践教育訓練については、一部訓練対象者が負担することも可能）</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smtClean="0">
                <a:solidFill>
                  <a:prstClr val="black"/>
                </a:solidFill>
                <a:latin typeface="HGPｺﾞｼｯｸM" panose="020B0600000000000000" pitchFamily="50" charset="-128"/>
                <a:ea typeface="HGPｺﾞｼｯｸM" panose="020B0600000000000000" pitchFamily="50" charset="-128"/>
              </a:rPr>
              <a:t>一般教育訓練・特定一般教育訓練指定講座の通信制</a:t>
            </a:r>
            <a:r>
              <a:rPr lang="ja-JP" altLang="en-US" sz="1000" dirty="0">
                <a:solidFill>
                  <a:prstClr val="black"/>
                </a:solidFill>
                <a:latin typeface="HGPｺﾞｼｯｸM" panose="020B0600000000000000" pitchFamily="50" charset="-128"/>
                <a:ea typeface="HGPｺﾞｼｯｸM" panose="020B0600000000000000" pitchFamily="50" charset="-128"/>
              </a:rPr>
              <a:t>の訓練については、厚生労働大臣が指定</a:t>
            </a:r>
            <a:r>
              <a:rPr lang="ja-JP" altLang="en-US" sz="1000" dirty="0" smtClean="0">
                <a:solidFill>
                  <a:prstClr val="black"/>
                </a:solidFill>
                <a:latin typeface="HGPｺﾞｼｯｸM" panose="020B0600000000000000" pitchFamily="50" charset="-128"/>
                <a:ea typeface="HGPｺﾞｼｯｸM" panose="020B0600000000000000" pitchFamily="50" charset="-128"/>
              </a:rPr>
              <a:t>する一般教育訓練・特定一般教育訓練の修了</a:t>
            </a:r>
            <a:r>
              <a:rPr lang="ja-JP" altLang="en-US" sz="1000" dirty="0">
                <a:solidFill>
                  <a:prstClr val="black"/>
                </a:solidFill>
                <a:latin typeface="HGPｺﾞｼｯｸM" panose="020B0600000000000000" pitchFamily="50" charset="-128"/>
                <a:ea typeface="HGPｺﾞｼｯｸM" panose="020B0600000000000000" pitchFamily="50" charset="-128"/>
              </a:rPr>
              <a:t>基準を受講者が満たしていない場合は支給されません</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a:lnSpc>
                <a:spcPts val="1300"/>
              </a:lnSpc>
              <a:spcBef>
                <a:spcPts val="400"/>
              </a:spcBef>
              <a:spcAft>
                <a:spcPts val="200"/>
              </a:spcAft>
            </a:pP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r>
              <a:rPr lang="ja-JP" altLang="en-US" sz="1100" b="1" dirty="0" smtClean="0">
                <a:solidFill>
                  <a:prstClr val="black"/>
                </a:solidFill>
                <a:latin typeface="HGPｺﾞｼｯｸM" panose="020B0600000000000000" pitchFamily="50" charset="-128"/>
                <a:ea typeface="HGPｺﾞｼｯｸM" panose="020B0600000000000000" pitchFamily="50" charset="-128"/>
              </a:rPr>
              <a:t>育児休業中訓練</a:t>
            </a: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p>
          <a:p>
            <a:pPr marL="171450" indent="-171450">
              <a:lnSpc>
                <a:spcPts val="1300"/>
              </a:lnSpc>
              <a:spcBef>
                <a:spcPts val="200"/>
              </a:spcBef>
              <a:spcAft>
                <a:spcPts val="200"/>
              </a:spcAft>
              <a:buFont typeface="Arial" panose="020B0604020202020204" pitchFamily="34" charset="0"/>
              <a:buChar char="•"/>
            </a:pPr>
            <a:r>
              <a:rPr lang="ja-JP" altLang="en-US" sz="1000" dirty="0" smtClean="0">
                <a:solidFill>
                  <a:prstClr val="black"/>
                </a:solidFill>
                <a:latin typeface="HGPｺﾞｼｯｸM" panose="020B0600000000000000" pitchFamily="50" charset="-128"/>
                <a:ea typeface="HGPｺﾞｼｯｸM" panose="020B0600000000000000" pitchFamily="50" charset="-128"/>
              </a:rPr>
              <a:t>育児</a:t>
            </a:r>
            <a:r>
              <a:rPr lang="ja-JP" altLang="en-US" sz="1000" dirty="0">
                <a:solidFill>
                  <a:prstClr val="black"/>
                </a:solidFill>
                <a:latin typeface="HGPｺﾞｼｯｸM" panose="020B0600000000000000" pitchFamily="50" charset="-128"/>
                <a:ea typeface="HGPｺﾞｼｯｸM" panose="020B0600000000000000" pitchFamily="50" charset="-128"/>
              </a:rPr>
              <a:t>休業中</a:t>
            </a:r>
            <a:r>
              <a:rPr lang="ja-JP" altLang="en-US" sz="1000" dirty="0" smtClean="0">
                <a:solidFill>
                  <a:prstClr val="black"/>
                </a:solidFill>
                <a:latin typeface="HGPｺﾞｼｯｸM" panose="020B0600000000000000" pitchFamily="50" charset="-128"/>
                <a:ea typeface="HGPｺﾞｼｯｸM" panose="020B0600000000000000" pitchFamily="50" charset="-128"/>
              </a:rPr>
              <a:t>訓練は、経費助成のみです</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育児休業中</a:t>
            </a:r>
            <a:r>
              <a:rPr lang="ja-JP" altLang="en-US" sz="1000" dirty="0" smtClean="0">
                <a:solidFill>
                  <a:prstClr val="black"/>
                </a:solidFill>
                <a:latin typeface="HGPｺﾞｼｯｸM" panose="020B0600000000000000" pitchFamily="50" charset="-128"/>
                <a:ea typeface="HGPｺﾞｼｯｸM" panose="020B0600000000000000" pitchFamily="50" charset="-128"/>
              </a:rPr>
              <a:t>訓練の</a:t>
            </a:r>
            <a:r>
              <a:rPr lang="ja-JP" altLang="en-US" sz="1000" dirty="0">
                <a:solidFill>
                  <a:prstClr val="black"/>
                </a:solidFill>
                <a:latin typeface="HGPｺﾞｼｯｸM" panose="020B0600000000000000" pitchFamily="50" charset="-128"/>
                <a:ea typeface="HGPｺﾞｼｯｸM" panose="020B0600000000000000" pitchFamily="50" charset="-128"/>
              </a:rPr>
              <a:t>経費</a:t>
            </a:r>
            <a:r>
              <a:rPr lang="ja-JP" altLang="en-US" sz="1000" dirty="0" smtClean="0">
                <a:solidFill>
                  <a:prstClr val="black"/>
                </a:solidFill>
                <a:latin typeface="HGPｺﾞｼｯｸM" panose="020B0600000000000000" pitchFamily="50" charset="-128"/>
                <a:ea typeface="HGPｺﾞｼｯｸM" panose="020B0600000000000000" pitchFamily="50" charset="-128"/>
              </a:rPr>
              <a:t>助成の区分は、通信制の訓練の場合はスクーリングの時間数、スクーリングがない通信制の訓練の場合は、訓練時間数が「</a:t>
            </a:r>
            <a:r>
              <a:rPr lang="en-US" altLang="ja-JP" sz="1000" dirty="0" smtClean="0">
                <a:solidFill>
                  <a:prstClr val="black"/>
                </a:solidFill>
                <a:latin typeface="HGPｺﾞｼｯｸM" panose="020B0600000000000000" pitchFamily="50" charset="-128"/>
                <a:ea typeface="HGPｺﾞｼｯｸM" panose="020B0600000000000000" pitchFamily="50" charset="-128"/>
              </a:rPr>
              <a:t>10</a:t>
            </a:r>
            <a:r>
              <a:rPr lang="ja-JP" altLang="en-US" sz="1000" dirty="0" smtClean="0">
                <a:solidFill>
                  <a:prstClr val="black"/>
                </a:solidFill>
                <a:latin typeface="HGPｺﾞｼｯｸM" panose="020B0600000000000000" pitchFamily="50" charset="-128"/>
                <a:ea typeface="HGPｺﾞｼｯｸM" panose="020B0600000000000000" pitchFamily="50" charset="-128"/>
              </a:rPr>
              <a:t>時間以上</a:t>
            </a:r>
            <a:r>
              <a:rPr lang="en-US" altLang="ja-JP" sz="1000" dirty="0" smtClean="0">
                <a:solidFill>
                  <a:prstClr val="black"/>
                </a:solidFill>
                <a:latin typeface="HGPｺﾞｼｯｸM" panose="020B0600000000000000" pitchFamily="50" charset="-128"/>
                <a:ea typeface="HGPｺﾞｼｯｸM" panose="020B0600000000000000" pitchFamily="50" charset="-128"/>
              </a:rPr>
              <a:t>100</a:t>
            </a:r>
            <a:r>
              <a:rPr lang="ja-JP" altLang="en-US" sz="1000" dirty="0" smtClean="0">
                <a:solidFill>
                  <a:prstClr val="black"/>
                </a:solidFill>
                <a:latin typeface="HGPｺﾞｼｯｸM" panose="020B0600000000000000" pitchFamily="50" charset="-128"/>
                <a:ea typeface="HGPｺﾞｼｯｸM" panose="020B0600000000000000" pitchFamily="50" charset="-128"/>
              </a:rPr>
              <a:t>時間未満」の区分となります</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育児休業中訓練のうち、通学制の訓練については、受講者が計画時間数の８割以上を受講していない</a:t>
            </a:r>
            <a:r>
              <a:rPr lang="ja-JP" altLang="en-US" sz="1000" dirty="0" smtClean="0">
                <a:solidFill>
                  <a:prstClr val="black"/>
                </a:solidFill>
                <a:latin typeface="HGPｺﾞｼｯｸM" panose="020B0600000000000000" pitchFamily="50" charset="-128"/>
                <a:ea typeface="HGPｺﾞｼｯｸM" panose="020B0600000000000000" pitchFamily="50" charset="-128"/>
              </a:rPr>
              <a:t>場合は</a:t>
            </a:r>
            <a:r>
              <a:rPr lang="ja-JP" altLang="en-US" sz="1000" dirty="0">
                <a:solidFill>
                  <a:prstClr val="black"/>
                </a:solidFill>
                <a:latin typeface="HGPｺﾞｼｯｸM" panose="020B0600000000000000" pitchFamily="50" charset="-128"/>
                <a:ea typeface="HGPｺﾞｼｯｸM" panose="020B0600000000000000" pitchFamily="50" charset="-128"/>
              </a:rPr>
              <a:t>支給</a:t>
            </a:r>
            <a:r>
              <a:rPr lang="ja-JP" altLang="en-US" sz="1000" dirty="0" smtClean="0">
                <a:solidFill>
                  <a:prstClr val="black"/>
                </a:solidFill>
                <a:latin typeface="HGPｺﾞｼｯｸM" panose="020B0600000000000000" pitchFamily="50" charset="-128"/>
                <a:ea typeface="HGPｺﾞｼｯｸM" panose="020B0600000000000000" pitchFamily="50" charset="-128"/>
              </a:rPr>
              <a:t>されません</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育児休業中訓練のうち、通信制の訓練については、訓練修了時に訓練受講者が訓練を受講することによって修得した職業能力の評価が行われなかった</a:t>
            </a:r>
            <a:r>
              <a:rPr lang="ja-JP" altLang="en-US" sz="1000" dirty="0" smtClean="0">
                <a:solidFill>
                  <a:prstClr val="black"/>
                </a:solidFill>
                <a:latin typeface="HGPｺﾞｼｯｸM" panose="020B0600000000000000" pitchFamily="50" charset="-128"/>
                <a:ea typeface="HGPｺﾞｼｯｸM" panose="020B0600000000000000" pitchFamily="50" charset="-128"/>
              </a:rPr>
              <a:t>場合は</a:t>
            </a:r>
            <a:r>
              <a:rPr lang="ja-JP" altLang="en-US" sz="1000" dirty="0">
                <a:solidFill>
                  <a:prstClr val="black"/>
                </a:solidFill>
                <a:latin typeface="HGPｺﾞｼｯｸM" panose="020B0600000000000000" pitchFamily="50" charset="-128"/>
                <a:ea typeface="HGPｺﾞｼｯｸM" panose="020B0600000000000000" pitchFamily="50" charset="-128"/>
              </a:rPr>
              <a:t>支給</a:t>
            </a:r>
            <a:r>
              <a:rPr lang="ja-JP" altLang="en-US" sz="1000" dirty="0" smtClean="0">
                <a:solidFill>
                  <a:prstClr val="black"/>
                </a:solidFill>
                <a:latin typeface="HGPｺﾞｼｯｸM" panose="020B0600000000000000" pitchFamily="50" charset="-128"/>
                <a:ea typeface="HGPｺﾞｼｯｸM" panose="020B0600000000000000" pitchFamily="50" charset="-128"/>
              </a:rPr>
              <a:t>されません</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a:lnSpc>
                <a:spcPts val="1300"/>
              </a:lnSpc>
              <a:spcBef>
                <a:spcPts val="400"/>
              </a:spcBef>
              <a:spcAft>
                <a:spcPts val="200"/>
              </a:spcAft>
            </a:pP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r>
              <a:rPr lang="ja-JP" altLang="en-US" sz="1100" b="1" dirty="0" smtClean="0">
                <a:solidFill>
                  <a:prstClr val="black"/>
                </a:solidFill>
                <a:latin typeface="HGPｺﾞｼｯｸM" panose="020B0600000000000000" pitchFamily="50" charset="-128"/>
                <a:ea typeface="HGPｺﾞｼｯｸM" panose="020B0600000000000000" pitchFamily="50" charset="-128"/>
              </a:rPr>
              <a:t>中長期的キャリア形成訓練</a:t>
            </a: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中長期的キャリア形成訓練のうち、通学制の訓練については、受講者が計画時間数の８割以上を受講していない</a:t>
            </a:r>
            <a:r>
              <a:rPr lang="ja-JP" altLang="en-US" sz="1000" dirty="0" smtClean="0">
                <a:solidFill>
                  <a:prstClr val="black"/>
                </a:solidFill>
                <a:latin typeface="HGPｺﾞｼｯｸM" panose="020B0600000000000000" pitchFamily="50" charset="-128"/>
                <a:ea typeface="HGPｺﾞｼｯｸM" panose="020B0600000000000000" pitchFamily="50" charset="-128"/>
              </a:rPr>
              <a:t>場合は</a:t>
            </a:r>
            <a:r>
              <a:rPr lang="ja-JP" altLang="en-US" sz="1000" dirty="0">
                <a:solidFill>
                  <a:prstClr val="black"/>
                </a:solidFill>
                <a:latin typeface="HGPｺﾞｼｯｸM" panose="020B0600000000000000" pitchFamily="50" charset="-128"/>
                <a:ea typeface="HGPｺﾞｼｯｸM" panose="020B0600000000000000" pitchFamily="50" charset="-128"/>
              </a:rPr>
              <a:t>支給されません</a:t>
            </a: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中長期的キャリア形成訓練のうち、通信制の訓練については、厚生労働大臣が指定する専門実践教育訓練の受講・修了基準を受講者が満たしていない場合は支給されません</a:t>
            </a:r>
          </a:p>
          <a:p>
            <a:pPr marL="171450" indent="-171450">
              <a:lnSpc>
                <a:spcPts val="1300"/>
              </a:lnSpc>
              <a:spcBef>
                <a:spcPts val="200"/>
              </a:spcBef>
              <a:spcAft>
                <a:spcPts val="200"/>
              </a:spcAft>
              <a:buFont typeface="Arial" panose="020B0604020202020204" pitchFamily="34" charset="0"/>
              <a:buChar char="•"/>
            </a:pPr>
            <a:r>
              <a:rPr lang="ja-JP" altLang="en-US" sz="1000" dirty="0">
                <a:solidFill>
                  <a:prstClr val="black"/>
                </a:solidFill>
                <a:latin typeface="HGPｺﾞｼｯｸM" panose="020B0600000000000000" pitchFamily="50" charset="-128"/>
                <a:ea typeface="HGPｺﾞｼｯｸM" panose="020B0600000000000000" pitchFamily="50" charset="-128"/>
              </a:rPr>
              <a:t>中長期的キャリア形成訓練のうち、通信制の訓練の経費助成の区分は、スクーリングの時間数と</a:t>
            </a:r>
            <a:r>
              <a:rPr lang="ja-JP" altLang="en-US" sz="1000" dirty="0" smtClean="0">
                <a:solidFill>
                  <a:prstClr val="black"/>
                </a:solidFill>
                <a:latin typeface="HGPｺﾞｼｯｸM" panose="020B0600000000000000" pitchFamily="50" charset="-128"/>
                <a:ea typeface="HGPｺﾞｼｯｸM" panose="020B0600000000000000" pitchFamily="50" charset="-128"/>
              </a:rPr>
              <a:t>なります</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a:lnSpc>
                <a:spcPts val="1300"/>
              </a:lnSpc>
              <a:spcBef>
                <a:spcPts val="400"/>
              </a:spcBef>
              <a:spcAft>
                <a:spcPts val="200"/>
              </a:spcAft>
            </a:pP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r>
              <a:rPr lang="ja-JP" altLang="en-US" sz="1100" b="1" dirty="0" smtClean="0">
                <a:solidFill>
                  <a:prstClr val="black"/>
                </a:solidFill>
                <a:latin typeface="HGPｺﾞｼｯｸM" panose="020B0600000000000000" pitchFamily="50" charset="-128"/>
                <a:ea typeface="HGPｺﾞｼｯｸM" panose="020B0600000000000000" pitchFamily="50" charset="-128"/>
              </a:rPr>
              <a:t>有期実習型訓練（派遣型）</a:t>
            </a:r>
            <a:r>
              <a:rPr lang="en-US" altLang="ja-JP" sz="1100" b="1" dirty="0" smtClean="0">
                <a:solidFill>
                  <a:prstClr val="black"/>
                </a:solidFill>
                <a:latin typeface="HGPｺﾞｼｯｸM" panose="020B0600000000000000" pitchFamily="50" charset="-128"/>
                <a:ea typeface="HGPｺﾞｼｯｸM" panose="020B0600000000000000" pitchFamily="50" charset="-128"/>
              </a:rPr>
              <a:t>】</a:t>
            </a:r>
          </a:p>
          <a:p>
            <a:pPr marL="171450" indent="-171450">
              <a:lnSpc>
                <a:spcPts val="1300"/>
              </a:lnSpc>
              <a:spcBef>
                <a:spcPts val="200"/>
              </a:spcBef>
              <a:spcAft>
                <a:spcPts val="200"/>
              </a:spcAft>
              <a:buFont typeface="Arial" panose="020B0604020202020204" pitchFamily="34" charset="0"/>
              <a:buChar char="•"/>
            </a:pPr>
            <a:r>
              <a:rPr lang="ja-JP" altLang="en-US" sz="1000" dirty="0" smtClean="0">
                <a:solidFill>
                  <a:prstClr val="black"/>
                </a:solidFill>
                <a:latin typeface="HGPｺﾞｼｯｸM" panose="020B0600000000000000" pitchFamily="50" charset="-128"/>
                <a:ea typeface="HGPｺﾞｼｯｸM" panose="020B0600000000000000" pitchFamily="50" charset="-128"/>
              </a:rPr>
              <a:t>派遣型活用</a:t>
            </a:r>
            <a:r>
              <a:rPr lang="ja-JP" altLang="en-US" sz="1000" dirty="0">
                <a:solidFill>
                  <a:prstClr val="black"/>
                </a:solidFill>
                <a:latin typeface="HGPｺﾞｼｯｸM" panose="020B0600000000000000" pitchFamily="50" charset="-128"/>
                <a:ea typeface="HGPｺﾞｼｯｸM" panose="020B0600000000000000" pitchFamily="50" charset="-128"/>
              </a:rPr>
              <a:t>事業</a:t>
            </a:r>
            <a:r>
              <a:rPr lang="ja-JP" altLang="en-US" sz="1000" dirty="0" smtClean="0">
                <a:solidFill>
                  <a:prstClr val="black"/>
                </a:solidFill>
                <a:latin typeface="HGPｺﾞｼｯｸM" panose="020B0600000000000000" pitchFamily="50" charset="-128"/>
                <a:ea typeface="HGPｺﾞｼｯｸM" panose="020B0600000000000000" pitchFamily="50" charset="-128"/>
              </a:rPr>
              <a:t>主（共同して職業訓練実施計画を作成し、紹介予定派遣による派遣労働者に有期実習型訓練を実施する派遣元事業主</a:t>
            </a:r>
            <a:r>
              <a:rPr lang="ja-JP" altLang="en-US" sz="1000" dirty="0">
                <a:solidFill>
                  <a:prstClr val="black"/>
                </a:solidFill>
                <a:latin typeface="HGPｺﾞｼｯｸM" panose="020B0600000000000000" pitchFamily="50" charset="-128"/>
                <a:ea typeface="HGPｺﾞｼｯｸM" panose="020B0600000000000000" pitchFamily="50" charset="-128"/>
              </a:rPr>
              <a:t>及び</a:t>
            </a:r>
            <a:r>
              <a:rPr lang="ja-JP" altLang="en-US" sz="1000" dirty="0" smtClean="0">
                <a:solidFill>
                  <a:prstClr val="black"/>
                </a:solidFill>
                <a:latin typeface="HGPｺﾞｼｯｸM" panose="020B0600000000000000" pitchFamily="50" charset="-128"/>
                <a:ea typeface="HGPｺﾞｼｯｸM" panose="020B0600000000000000" pitchFamily="50" charset="-128"/>
              </a:rPr>
              <a:t>派遣先事業主）が</a:t>
            </a:r>
            <a:r>
              <a:rPr lang="en-US" altLang="ja-JP" sz="1000" dirty="0" smtClean="0">
                <a:solidFill>
                  <a:prstClr val="black"/>
                </a:solidFill>
                <a:latin typeface="HGPｺﾞｼｯｸM" panose="020B0600000000000000" pitchFamily="50" charset="-128"/>
                <a:ea typeface="HGPｺﾞｼｯｸM" panose="020B0600000000000000" pitchFamily="50" charset="-128"/>
              </a:rPr>
              <a:t>Off-JT</a:t>
            </a:r>
            <a:r>
              <a:rPr lang="ja-JP" altLang="en-US" sz="1000" dirty="0" smtClean="0">
                <a:solidFill>
                  <a:prstClr val="black"/>
                </a:solidFill>
                <a:latin typeface="HGPｺﾞｼｯｸM" panose="020B0600000000000000" pitchFamily="50" charset="-128"/>
                <a:ea typeface="HGPｺﾞｼｯｸM" panose="020B0600000000000000" pitchFamily="50" charset="-128"/>
              </a:rPr>
              <a:t>を実施する場合、派遣元事業主に賃金助成を支給し、派遣先事業主に賃金助成と同額の実施助成を支給します。ただし、派遣元事業主への賃金助成と派遣先事業主への実施助成を重複して支給することはありません</a:t>
            </a:r>
            <a:endParaRPr lang="en-US" altLang="ja-JP" sz="1000" dirty="0" smtClean="0">
              <a:solidFill>
                <a:prstClr val="black"/>
              </a:solidFill>
              <a:latin typeface="HGPｺﾞｼｯｸM" panose="020B0600000000000000" pitchFamily="50" charset="-128"/>
              <a:ea typeface="HGPｺﾞｼｯｸM" panose="020B0600000000000000" pitchFamily="50" charset="-128"/>
            </a:endParaRPr>
          </a:p>
          <a:p>
            <a:pPr marL="171450" indent="-171450">
              <a:lnSpc>
                <a:spcPts val="1300"/>
              </a:lnSpc>
              <a:spcBef>
                <a:spcPts val="200"/>
              </a:spcBef>
              <a:spcAft>
                <a:spcPts val="200"/>
              </a:spcAft>
              <a:buFont typeface="Arial" panose="020B0604020202020204" pitchFamily="34" charset="0"/>
              <a:buChar char="•"/>
            </a:pPr>
            <a:r>
              <a:rPr lang="ja-JP" altLang="en-US" sz="1000" dirty="0" smtClean="0">
                <a:solidFill>
                  <a:prstClr val="black"/>
                </a:solidFill>
                <a:latin typeface="HGPｺﾞｼｯｸM" panose="020B0600000000000000" pitchFamily="50" charset="-128"/>
                <a:ea typeface="HGPｺﾞｼｯｸM" panose="020B0600000000000000" pitchFamily="50" charset="-128"/>
              </a:rPr>
              <a:t>派遣型活用事業主の場合、経費助成は、派遣元事業主と派遣先事業主が</a:t>
            </a:r>
            <a:r>
              <a:rPr lang="en-US" altLang="ja-JP" sz="1000" dirty="0" smtClean="0">
                <a:solidFill>
                  <a:prstClr val="black"/>
                </a:solidFill>
                <a:latin typeface="HGPｺﾞｼｯｸM" panose="020B0600000000000000" pitchFamily="50" charset="-128"/>
                <a:ea typeface="HGPｺﾞｼｯｸM" panose="020B0600000000000000" pitchFamily="50" charset="-128"/>
              </a:rPr>
              <a:t>Off-JT</a:t>
            </a:r>
            <a:r>
              <a:rPr lang="ja-JP" altLang="en-US" sz="1000" dirty="0" smtClean="0">
                <a:solidFill>
                  <a:prstClr val="black"/>
                </a:solidFill>
                <a:latin typeface="HGPｺﾞｼｯｸM" panose="020B0600000000000000" pitchFamily="50" charset="-128"/>
                <a:ea typeface="HGPｺﾞｼｯｸM" panose="020B0600000000000000" pitchFamily="50" charset="-128"/>
              </a:rPr>
              <a:t>にかかった経費の合計額（その額が訓練時間数の区分に応じた上限額を超える場合は、その上限額（派遣元事業主と派遣先事業主のいずれかが中小企業の場合は中小企業の額）に、この合計額のうち派遣元事業主と派遣先事業主のそれぞれが支出した経費額が占める割合を掛けた額）を支給します</a:t>
            </a:r>
            <a:endParaRPr lang="en-US" altLang="ja-JP" sz="10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108062" y="4324525"/>
            <a:ext cx="5168395" cy="265930"/>
          </a:xfrm>
          <a:prstGeom prst="rect">
            <a:avLst/>
          </a:prstGeom>
          <a:noFill/>
        </p:spPr>
        <p:txBody>
          <a:bodyPr wrap="square" rtlCol="0">
            <a:noAutofit/>
          </a:bodyPr>
          <a:lstStyle/>
          <a:p>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訓練における留意点</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メモ 11"/>
          <p:cNvSpPr/>
          <p:nvPr/>
        </p:nvSpPr>
        <p:spPr>
          <a:xfrm>
            <a:off x="108062" y="17947"/>
            <a:ext cx="5140045" cy="313116"/>
          </a:xfrm>
          <a:prstGeom prst="foldedCorner">
            <a:avLst>
              <a:gd name="adj" fmla="val 0"/>
            </a:avLst>
          </a:prstGeom>
          <a:noFill/>
          <a:ln w="28575">
            <a:noFill/>
          </a:ln>
        </p:spPr>
        <p:style>
          <a:lnRef idx="2">
            <a:schemeClr val="accent3"/>
          </a:lnRef>
          <a:fillRef idx="1">
            <a:schemeClr val="lt1"/>
          </a:fillRef>
          <a:effectRef idx="0">
            <a:schemeClr val="accent3"/>
          </a:effectRef>
          <a:fontRef idx="minor">
            <a:schemeClr val="dk1"/>
          </a:fontRef>
        </p:style>
        <p:txBody>
          <a:bodyPr lIns="99555" tIns="72000" rIns="99555" bIns="108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400" b="1" u="sng" dirty="0">
                <a:solidFill>
                  <a:prstClr val="black"/>
                </a:solidFill>
                <a:latin typeface="メイリオ" pitchFamily="50" charset="-128"/>
                <a:ea typeface="メイリオ" pitchFamily="50" charset="-128"/>
                <a:cs typeface="メイリオ" pitchFamily="50" charset="-128"/>
              </a:rPr>
              <a:t>支給</a:t>
            </a:r>
            <a:r>
              <a:rPr lang="ja-JP" altLang="en-US" sz="1400" b="1" u="sng" dirty="0" smtClean="0">
                <a:solidFill>
                  <a:prstClr val="black"/>
                </a:solidFill>
                <a:latin typeface="メイリオ" pitchFamily="50" charset="-128"/>
                <a:ea typeface="メイリオ" pitchFamily="50" charset="-128"/>
                <a:cs typeface="メイリオ" pitchFamily="50" charset="-128"/>
              </a:rPr>
              <a:t>対象</a:t>
            </a:r>
            <a:r>
              <a:rPr lang="ja-JP" altLang="en-US" sz="1400" b="1" u="sng" dirty="0">
                <a:solidFill>
                  <a:prstClr val="black"/>
                </a:solidFill>
                <a:latin typeface="メイリオ" pitchFamily="50" charset="-128"/>
                <a:ea typeface="メイリオ" pitchFamily="50" charset="-128"/>
                <a:cs typeface="メイリオ" pitchFamily="50" charset="-128"/>
              </a:rPr>
              <a:t>と</a:t>
            </a:r>
            <a:r>
              <a:rPr lang="ja-JP" altLang="en-US" sz="1400" b="1" u="sng" dirty="0" smtClean="0">
                <a:solidFill>
                  <a:prstClr val="black"/>
                </a:solidFill>
                <a:latin typeface="メイリオ" pitchFamily="50" charset="-128"/>
                <a:ea typeface="メイリオ" pitchFamily="50" charset="-128"/>
                <a:cs typeface="メイリオ" pitchFamily="50" charset="-128"/>
              </a:rPr>
              <a:t>なる</a:t>
            </a:r>
            <a:r>
              <a:rPr lang="en-US" altLang="ja-JP" sz="1400" b="1" u="sng" dirty="0" smtClean="0">
                <a:solidFill>
                  <a:prstClr val="black"/>
                </a:solidFill>
                <a:latin typeface="メイリオ" pitchFamily="50" charset="-128"/>
                <a:ea typeface="メイリオ" pitchFamily="50" charset="-128"/>
                <a:cs typeface="メイリオ" pitchFamily="50" charset="-128"/>
              </a:rPr>
              <a:t>Off-JT</a:t>
            </a:r>
            <a:r>
              <a:rPr lang="ja-JP" altLang="en-US" sz="1400" b="1" u="sng" dirty="0">
                <a:solidFill>
                  <a:prstClr val="black"/>
                </a:solidFill>
                <a:latin typeface="メイリオ" pitchFamily="50" charset="-128"/>
                <a:ea typeface="メイリオ" pitchFamily="50" charset="-128"/>
                <a:cs typeface="メイリオ" pitchFamily="50" charset="-128"/>
              </a:rPr>
              <a:t>の</a:t>
            </a:r>
            <a:r>
              <a:rPr lang="ja-JP" altLang="en-US" sz="1400" b="1" u="sng" dirty="0" smtClean="0">
                <a:solidFill>
                  <a:prstClr val="black"/>
                </a:solidFill>
                <a:latin typeface="メイリオ" pitchFamily="50" charset="-128"/>
                <a:ea typeface="メイリオ" pitchFamily="50" charset="-128"/>
                <a:cs typeface="メイリオ" pitchFamily="50" charset="-128"/>
              </a:rPr>
              <a:t>経費について</a:t>
            </a:r>
            <a:endParaRPr lang="ja-JP" altLang="en-US" sz="1400" b="1" u="sng" dirty="0">
              <a:solidFill>
                <a:prstClr val="black"/>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144066" y="269975"/>
            <a:ext cx="6840760" cy="440395"/>
          </a:xfrm>
          <a:prstGeom prst="rect">
            <a:avLst/>
          </a:prstGeom>
          <a:noFill/>
        </p:spPr>
        <p:txBody>
          <a:bodyPr wrap="square" rtlCol="0">
            <a:noAutofit/>
          </a:bodyPr>
          <a:lstStyle/>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職業</a:t>
            </a:r>
            <a:r>
              <a:rPr lang="ja-JP" altLang="en-US" sz="1100" dirty="0">
                <a:solidFill>
                  <a:prstClr val="black"/>
                </a:solidFill>
                <a:latin typeface="メイリオ" panose="020B0604030504040204" pitchFamily="50" charset="-128"/>
                <a:ea typeface="メイリオ" panose="020B0604030504040204" pitchFamily="50" charset="-128"/>
              </a:rPr>
              <a:t>訓練以外</a:t>
            </a:r>
            <a:r>
              <a:rPr lang="ja-JP" altLang="en-US" sz="1100" dirty="0" smtClean="0">
                <a:solidFill>
                  <a:prstClr val="black"/>
                </a:solidFill>
                <a:latin typeface="メイリオ" panose="020B0604030504040204" pitchFamily="50" charset="-128"/>
                <a:ea typeface="メイリオ" panose="020B0604030504040204" pitchFamily="50" charset="-128"/>
              </a:rPr>
              <a:t>の</a:t>
            </a:r>
            <a:r>
              <a:rPr lang="ja-JP" altLang="en-US" sz="1100" dirty="0">
                <a:solidFill>
                  <a:prstClr val="black"/>
                </a:solidFill>
                <a:latin typeface="メイリオ" panose="020B0604030504040204" pitchFamily="50" charset="-128"/>
                <a:ea typeface="メイリオ" panose="020B0604030504040204" pitchFamily="50" charset="-128"/>
              </a:rPr>
              <a:t>生産</a:t>
            </a:r>
            <a:r>
              <a:rPr lang="ja-JP" altLang="en-US" sz="1100" dirty="0" smtClean="0">
                <a:solidFill>
                  <a:prstClr val="black"/>
                </a:solidFill>
                <a:latin typeface="メイリオ" panose="020B0604030504040204" pitchFamily="50" charset="-128"/>
                <a:ea typeface="メイリオ" panose="020B0604030504040204" pitchFamily="50" charset="-128"/>
              </a:rPr>
              <a:t>ラインまたは就労の場で汎用的に用いうるもの等に係る経費は対象外です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a:solidFill>
                  <a:prstClr val="black"/>
                </a:solidFill>
                <a:latin typeface="メイリオ" panose="020B0604030504040204" pitchFamily="50" charset="-128"/>
                <a:ea typeface="メイリオ" panose="020B0604030504040204" pitchFamily="50" charset="-128"/>
              </a:rPr>
              <a:t>また</a:t>
            </a:r>
            <a:r>
              <a:rPr lang="ja-JP" altLang="en-US" sz="1100" dirty="0" smtClean="0">
                <a:solidFill>
                  <a:prstClr val="black"/>
                </a:solidFill>
                <a:latin typeface="メイリオ" panose="020B0604030504040204" pitchFamily="50" charset="-128"/>
                <a:ea typeface="メイリオ" panose="020B0604030504040204" pitchFamily="50" charset="-128"/>
              </a:rPr>
              <a:t>、中小企業等担い手育成訓練は経費助成の対象外です</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10"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25</a:t>
            </a:r>
            <a:endParaRPr lang="ja-JP" altLang="en-US" sz="1600" dirty="0">
              <a:solidFill>
                <a:schemeClr val="tx1"/>
              </a:solidFill>
            </a:endParaRPr>
          </a:p>
        </p:txBody>
      </p:sp>
    </p:spTree>
    <p:extLst>
      <p:ext uri="{BB962C8B-B14F-4D97-AF65-F5344CB8AC3E}">
        <p14:creationId xmlns:p14="http://schemas.microsoft.com/office/powerpoint/2010/main" val="3368330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メモ 2"/>
          <p:cNvSpPr/>
          <p:nvPr/>
        </p:nvSpPr>
        <p:spPr>
          <a:xfrm>
            <a:off x="144066" y="102088"/>
            <a:ext cx="2993943" cy="347907"/>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nSpc>
                <a:spcPts val="1200"/>
              </a:lnSpc>
            </a:pPr>
            <a:r>
              <a:rPr lang="ja-JP" altLang="en-US" sz="1600" b="1" dirty="0" smtClean="0">
                <a:solidFill>
                  <a:prstClr val="white"/>
                </a:solidFill>
                <a:latin typeface="メイリオ" pitchFamily="50" charset="-128"/>
                <a:ea typeface="メイリオ" pitchFamily="50" charset="-128"/>
                <a:cs typeface="メイリオ" pitchFamily="50" charset="-128"/>
              </a:rPr>
              <a:t>９　支給申請時に必要</a:t>
            </a:r>
            <a:r>
              <a:rPr lang="ja-JP" altLang="en-US" sz="1600" b="1" dirty="0">
                <a:solidFill>
                  <a:prstClr val="white"/>
                </a:solidFill>
                <a:latin typeface="メイリオ" pitchFamily="50" charset="-128"/>
                <a:ea typeface="メイリオ" pitchFamily="50" charset="-128"/>
                <a:cs typeface="メイリオ" pitchFamily="50" charset="-128"/>
              </a:rPr>
              <a:t>な</a:t>
            </a:r>
            <a:r>
              <a:rPr lang="ja-JP" altLang="en-US" sz="1600" b="1" dirty="0" smtClean="0">
                <a:solidFill>
                  <a:prstClr val="white"/>
                </a:solidFill>
                <a:latin typeface="メイリオ" pitchFamily="50" charset="-128"/>
                <a:ea typeface="メイリオ" pitchFamily="50" charset="-128"/>
                <a:cs typeface="メイリオ" pitchFamily="50" charset="-128"/>
              </a:rPr>
              <a:t>書類</a:t>
            </a:r>
            <a:endParaRPr lang="ja-JP" altLang="en-US" sz="1600" b="1" dirty="0">
              <a:solidFill>
                <a:prstClr val="white"/>
              </a:solidFill>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144066" y="449995"/>
            <a:ext cx="6804756" cy="1368152"/>
          </a:xfrm>
          <a:prstGeom prst="rect">
            <a:avLst/>
          </a:prstGeom>
          <a:noFill/>
        </p:spPr>
        <p:txBody>
          <a:bodyPr wrap="square" lIns="99555" tIns="49777" rIns="99555" bIns="49777" rtlCol="0">
            <a:noAutofit/>
          </a:bodyPr>
          <a:lstStyle/>
          <a:p>
            <a:pPr marL="285750" indent="-285750">
              <a:lnSpc>
                <a:spcPts val="1600"/>
              </a:lnSpc>
              <a:spcBef>
                <a:spcPts val="100"/>
              </a:spcBef>
              <a:spcAft>
                <a:spcPts val="100"/>
              </a:spcAft>
              <a:buFont typeface="メイリオ" panose="020B0604030504040204" pitchFamily="50" charset="-128"/>
              <a:buChar char="⃝"/>
            </a:pPr>
            <a:r>
              <a:rPr lang="ja-JP" altLang="en-US" sz="1050" dirty="0" smtClean="0">
                <a:latin typeface="メイリオ" panose="020B0604030504040204" pitchFamily="50" charset="-128"/>
                <a:ea typeface="メイリオ" panose="020B0604030504040204" pitchFamily="50" charset="-128"/>
              </a:rPr>
              <a:t>添付書類は、原本から転記及び別途作成したものではなく、根拠法令に基づき、実際に使用者が事業場ごとに調製し記入しているもの、または原本を複写機等の機材を用いて複写したものを提出してください。</a:t>
            </a:r>
            <a:endParaRPr lang="en-US" altLang="ja-JP" sz="1050" dirty="0" smtClean="0">
              <a:latin typeface="メイリオ" panose="020B0604030504040204" pitchFamily="50" charset="-128"/>
              <a:ea typeface="メイリオ" panose="020B0604030504040204" pitchFamily="50" charset="-128"/>
            </a:endParaRPr>
          </a:p>
          <a:p>
            <a:pPr marL="342900" indent="-342900">
              <a:lnSpc>
                <a:spcPts val="1500"/>
              </a:lnSpc>
              <a:spcBef>
                <a:spcPts val="600"/>
              </a:spcBef>
              <a:buFont typeface="+mj-ea"/>
              <a:buAutoNum type="circleNumDbPlain"/>
            </a:pPr>
            <a:r>
              <a:rPr lang="ja-JP" altLang="en-US" sz="14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endParaRPr lang="ja-JP" altLang="en-US" sz="14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36531162"/>
              </p:ext>
            </p:extLst>
          </p:nvPr>
        </p:nvGraphicFramePr>
        <p:xfrm>
          <a:off x="221807" y="1195599"/>
          <a:ext cx="6707965" cy="8521037"/>
        </p:xfrm>
        <a:graphic>
          <a:graphicData uri="http://schemas.openxmlformats.org/drawingml/2006/table">
            <a:tbl>
              <a:tblPr firstRow="1" bandRow="1">
                <a:tableStyleId>{10A1B5D5-9B99-4C35-A422-299274C87663}</a:tableStyleId>
              </a:tblPr>
              <a:tblGrid>
                <a:gridCol w="509667">
                  <a:extLst>
                    <a:ext uri="{9D8B030D-6E8A-4147-A177-3AD203B41FA5}">
                      <a16:colId xmlns:a16="http://schemas.microsoft.com/office/drawing/2014/main" val="20000"/>
                    </a:ext>
                  </a:extLst>
                </a:gridCol>
                <a:gridCol w="497664">
                  <a:extLst>
                    <a:ext uri="{9D8B030D-6E8A-4147-A177-3AD203B41FA5}">
                      <a16:colId xmlns:a16="http://schemas.microsoft.com/office/drawing/2014/main" val="20001"/>
                    </a:ext>
                  </a:extLst>
                </a:gridCol>
                <a:gridCol w="5700634">
                  <a:extLst>
                    <a:ext uri="{9D8B030D-6E8A-4147-A177-3AD203B41FA5}">
                      <a16:colId xmlns:a16="http://schemas.microsoft.com/office/drawing/2014/main" val="20002"/>
                    </a:ext>
                  </a:extLst>
                </a:gridCol>
              </a:tblGrid>
              <a:tr h="280934">
                <a:tc>
                  <a:txBody>
                    <a:bodyPr/>
                    <a:lstStyle/>
                    <a:p>
                      <a:r>
                        <a:rPr kumimoji="1" lang="ja-JP" altLang="en-US" sz="1200" dirty="0" smtClean="0">
                          <a:latin typeface="HGPｺﾞｼｯｸM" panose="020B0600000000000000" pitchFamily="50" charset="-128"/>
                          <a:ea typeface="HGPｺﾞｼｯｸM" panose="020B0600000000000000" pitchFamily="50" charset="-128"/>
                        </a:rPr>
                        <a:t>確認</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項番</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提出書類</a:t>
                      </a:r>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0000"/>
                  </a:ext>
                </a:extLst>
              </a:tr>
              <a:tr h="305610">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ｺﾞｼｯｸM" panose="020B0600000000000000" pitchFamily="50" charset="-128"/>
                          <a:ea typeface="HGPｺﾞｼｯｸM" panose="020B0600000000000000" pitchFamily="50" charset="-128"/>
                        </a:rPr>
                        <a:t>□</a:t>
                      </a: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050" dirty="0" smtClean="0">
                          <a:latin typeface="HGSｺﾞｼｯｸM" panose="020B0600000000000000" pitchFamily="50" charset="-128"/>
                          <a:ea typeface="HGSｺﾞｼｯｸM" panose="020B0600000000000000" pitchFamily="50" charset="-128"/>
                        </a:rPr>
                        <a:t>人材開発支援助成金（特別育成訓練コース）支給申請書（様式第５号）</a:t>
                      </a:r>
                    </a:p>
                  </a:txBody>
                  <a:tcPr anchor="ctr"/>
                </a:tc>
                <a:extLst>
                  <a:ext uri="{0D108BD9-81ED-4DB2-BD59-A6C34878D82A}">
                    <a16:rowId xmlns:a16="http://schemas.microsoft.com/office/drawing/2014/main" val="2915571133"/>
                  </a:ext>
                </a:extLst>
              </a:tr>
              <a:tr h="294366">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支給要件確認申立書（共通要領様式第１号）</a:t>
                      </a:r>
                      <a:endParaRPr kumimoji="1" lang="en-US" altLang="ja-JP" sz="1050" dirty="0" smtClean="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1"/>
                  </a:ext>
                </a:extLst>
              </a:tr>
              <a:tr h="247118">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3</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支払方法・受取人住所届</a:t>
                      </a:r>
                      <a:r>
                        <a:rPr kumimoji="1" lang="en-US" altLang="ja-JP" sz="1200" baseline="0" dirty="0" smtClean="0">
                          <a:latin typeface="HGSｺﾞｼｯｸM" panose="020B0600000000000000" pitchFamily="50" charset="-128"/>
                          <a:ea typeface="HGSｺﾞｼｯｸM" panose="020B0600000000000000" pitchFamily="50" charset="-128"/>
                        </a:rPr>
                        <a:t> </a:t>
                      </a:r>
                      <a:r>
                        <a:rPr kumimoji="1" lang="en-US" altLang="ja-JP" sz="900" baseline="0" dirty="0" smtClean="0">
                          <a:latin typeface="HGSｺﾞｼｯｸM" panose="020B0600000000000000" pitchFamily="50" charset="-128"/>
                          <a:ea typeface="HGSｺﾞｼｯｸM" panose="020B0600000000000000" pitchFamily="50" charset="-128"/>
                        </a:rPr>
                        <a:t>※</a:t>
                      </a:r>
                      <a:r>
                        <a:rPr kumimoji="1" lang="ja-JP" altLang="en-US" sz="900" baseline="0" dirty="0" smtClean="0">
                          <a:latin typeface="HGSｺﾞｼｯｸM" panose="020B0600000000000000" pitchFamily="50" charset="-128"/>
                          <a:ea typeface="HGSｺﾞｼｯｸM" panose="020B0600000000000000" pitchFamily="50" charset="-128"/>
                        </a:rPr>
                        <a:t>未登録または変更する場合</a:t>
                      </a:r>
                      <a:endParaRPr kumimoji="1" lang="ja-JP" altLang="en-US" sz="9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2"/>
                  </a:ext>
                </a:extLst>
              </a:tr>
              <a:tr h="235874">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4</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特別育成訓練コース内訳（様式第５号（別添様式１））</a:t>
                      </a:r>
                      <a:endParaRPr kumimoji="1" lang="ja-JP" altLang="en-US" sz="105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3"/>
                  </a:ext>
                </a:extLst>
              </a:tr>
              <a:tr h="224630">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5</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賃金助成及び実施助成の内訳（様式第５号（別添様式２））</a:t>
                      </a:r>
                      <a:endParaRPr kumimoji="1" lang="ja-JP" altLang="en-US" sz="105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4"/>
                  </a:ext>
                </a:extLst>
              </a:tr>
              <a:tr h="357402">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6</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経費助成の内訳（様式第５号（別添様式３－１））</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kumimoji="1" lang="ja-JP" altLang="en-US" sz="900" dirty="0" smtClean="0">
                          <a:latin typeface="HGSｺﾞｼｯｸM" panose="020B0600000000000000" pitchFamily="50" charset="-128"/>
                          <a:ea typeface="HGSｺﾞｼｯｸM" panose="020B0600000000000000" pitchFamily="50" charset="-128"/>
                        </a:rPr>
                        <a:t>中長期的キャリア形成訓練の場合は様式第５号（別添様式３－２）</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5"/>
                  </a:ext>
                </a:extLst>
              </a:tr>
              <a:tr h="340703">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7</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spc="-80" baseline="0" dirty="0" smtClean="0">
                          <a:latin typeface="HGSｺﾞｼｯｸM" panose="020B0600000000000000" pitchFamily="50" charset="-128"/>
                          <a:ea typeface="HGSｺﾞｼｯｸM" panose="020B0600000000000000" pitchFamily="50" charset="-128"/>
                        </a:rPr>
                        <a:t>人材開発支援助成金（特別育成訓練コース）訓練実施状況報告書（様式第５号（別添様式４））</a:t>
                      </a:r>
                      <a:endParaRPr kumimoji="1" lang="en-US" altLang="ja-JP" sz="1050" spc="-80" baseline="0" dirty="0" smtClean="0">
                        <a:latin typeface="HGSｺﾞｼｯｸM" panose="020B0600000000000000" pitchFamily="50" charset="-128"/>
                        <a:ea typeface="HGSｺﾞｼｯｸM" panose="020B0600000000000000" pitchFamily="50" charset="-128"/>
                      </a:endParaRPr>
                    </a:p>
                    <a:p>
                      <a:pPr>
                        <a:lnSpc>
                          <a:spcPts val="1400"/>
                        </a:lnSpc>
                      </a:pPr>
                      <a:r>
                        <a:rPr kumimoji="1" lang="ja-JP" altLang="en-US" sz="9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lang="ja-JP" altLang="en-US" sz="9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育児休業中訓練</a:t>
                      </a:r>
                      <a:r>
                        <a:rPr lang="ja-JP" altLang="en-US" sz="900" dirty="0" smtClean="0">
                          <a:latin typeface="HGSｺﾞｼｯｸM" panose="020B0600000000000000" pitchFamily="50" charset="-128"/>
                          <a:ea typeface="HGSｺﾞｼｯｸM" panose="020B0600000000000000" pitchFamily="50" charset="-128"/>
                          <a:cs typeface="メイリオ" panose="020B0604030504040204" pitchFamily="50" charset="-128"/>
                        </a:rPr>
                        <a:t>、一般教育訓練・特定一般教育訓練指定講座の通信制のみの訓練の場合を除く</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6"/>
                  </a:ext>
                </a:extLst>
              </a:tr>
              <a:tr h="297804">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8</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訓練期間中の出勤状況・出退勤時刻を確認するための書類（出勤簿など）</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lang="ja-JP" altLang="en-US" sz="900" dirty="0" smtClean="0">
                          <a:solidFill>
                            <a:prstClr val="black"/>
                          </a:solidFill>
                          <a:latin typeface="HGSｺﾞｼｯｸM" panose="020B0600000000000000" pitchFamily="50" charset="-128"/>
                          <a:ea typeface="HGSｺﾞｼｯｸM" panose="020B0600000000000000" pitchFamily="50" charset="-128"/>
                          <a:cs typeface="メイリオ" panose="020B0604030504040204" pitchFamily="50" charset="-128"/>
                        </a:rPr>
                        <a:t>育児休業中訓練</a:t>
                      </a:r>
                      <a:r>
                        <a:rPr lang="ja-JP" altLang="en-US" sz="900" dirty="0" smtClean="0">
                          <a:latin typeface="HGSｺﾞｼｯｸM" panose="020B0600000000000000" pitchFamily="50" charset="-128"/>
                          <a:ea typeface="HGSｺﾞｼｯｸM" panose="020B0600000000000000" pitchFamily="50" charset="-128"/>
                          <a:cs typeface="メイリオ" panose="020B0604030504040204" pitchFamily="50" charset="-128"/>
                        </a:rPr>
                        <a:t>、一般教育訓練・特定一般教育訓練指定講座の通信制のみの訓練の場合を除く</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7"/>
                  </a:ext>
                </a:extLst>
              </a:tr>
              <a:tr h="380752">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9</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対象労働者に対して訓練期間中の賃金が支払われていたことを確認するための書類（賃金台帳など）</a:t>
                      </a:r>
                      <a:endParaRPr kumimoji="1" lang="ja-JP" altLang="en-US" sz="105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8"/>
                  </a:ext>
                </a:extLst>
              </a:tr>
              <a:tr h="401320">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10</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申請事業主が訓練にかかる経費を負担していることを確認するための書類（領収書、振込通知書、請求内訳書、総勘定元帳など）</a:t>
                      </a:r>
                      <a:endParaRPr kumimoji="1" lang="ja-JP" altLang="en-US" sz="105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09"/>
                  </a:ext>
                </a:extLst>
              </a:tr>
              <a:tr h="457892">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11</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訓練修了時に訓練受講者が訓練を受講することによって修得した職業能力評価が行われたことを確認するための書類（修了テスト等）</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kumimoji="1" lang="ja-JP" altLang="en-US" sz="900" dirty="0" smtClean="0">
                          <a:latin typeface="HGSｺﾞｼｯｸM" panose="020B0600000000000000" pitchFamily="50" charset="-128"/>
                          <a:ea typeface="HGSｺﾞｼｯｸM" panose="020B0600000000000000" pitchFamily="50" charset="-128"/>
                        </a:rPr>
                        <a:t>通信制の育児休業中訓練である場合に限る</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11"/>
                  </a:ext>
                </a:extLst>
              </a:tr>
              <a:tr h="331584">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12</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育児休業中訓練の受講に関する申立書（様式第５号（別添様式６））</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kumimoji="1" lang="ja-JP" altLang="en-US" sz="900" dirty="0" smtClean="0">
                          <a:latin typeface="HGSｺﾞｼｯｸM" panose="020B0600000000000000" pitchFamily="50" charset="-128"/>
                          <a:ea typeface="HGSｺﾞｼｯｸM" panose="020B0600000000000000" pitchFamily="50" charset="-128"/>
                        </a:rPr>
                        <a:t>育児休業中訓練である場合に限る</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12"/>
                  </a:ext>
                </a:extLst>
              </a:tr>
              <a:tr h="365296">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13</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中長期的キャリア形成訓練の受講に関する申立書（様式第５号（別添様式５））</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dirty="0" smtClean="0">
                          <a:latin typeface="HGSｺﾞｼｯｸM" panose="020B0600000000000000" pitchFamily="50" charset="-128"/>
                          <a:ea typeface="HGSｺﾞｼｯｸM" panose="020B0600000000000000" pitchFamily="50" charset="-128"/>
                        </a:rPr>
                        <a:t>※</a:t>
                      </a:r>
                      <a:r>
                        <a:rPr kumimoji="1" lang="ja-JP" altLang="en-US" sz="900" dirty="0" smtClean="0">
                          <a:latin typeface="HGSｺﾞｼｯｸM" panose="020B0600000000000000" pitchFamily="50" charset="-128"/>
                          <a:ea typeface="HGSｺﾞｼｯｸM" panose="020B0600000000000000" pitchFamily="50" charset="-128"/>
                        </a:rPr>
                        <a:t>中長期的キャリア形成訓練である場合に限る</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13"/>
                  </a:ext>
                </a:extLst>
              </a:tr>
              <a:tr h="687040">
                <a:tc>
                  <a:txBody>
                    <a:bodyPr/>
                    <a:lstStyle/>
                    <a:p>
                      <a:pPr algn="ctr"/>
                      <a:r>
                        <a:rPr kumimoji="1" lang="ja-JP" altLang="en-US" sz="160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14</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雇保則第</a:t>
                      </a:r>
                      <a:r>
                        <a:rPr kumimoji="1" lang="en-US" altLang="ja-JP" sz="1050" dirty="0" smtClean="0">
                          <a:latin typeface="HGSｺﾞｼｯｸM" panose="020B0600000000000000" pitchFamily="50" charset="-128"/>
                          <a:ea typeface="HGSｺﾞｼｯｸM" panose="020B0600000000000000" pitchFamily="50" charset="-128"/>
                        </a:rPr>
                        <a:t>101</a:t>
                      </a:r>
                      <a:r>
                        <a:rPr kumimoji="1" lang="ja-JP" altLang="en-US" sz="1050" dirty="0" smtClean="0">
                          <a:latin typeface="HGSｺﾞｼｯｸM" panose="020B0600000000000000" pitchFamily="50" charset="-128"/>
                          <a:ea typeface="HGSｺﾞｼｯｸM" panose="020B0600000000000000" pitchFamily="50" charset="-128"/>
                        </a:rPr>
                        <a:t>条の２の７第２号に基づき中長期的なキャリア形成に資する専門的かつ実践的な教育訓練として厚生労働大臣が指定する専門実践教育訓練の受講・修了基準を訓練受講者が満たしていることを証明する書類（様式第５号（別添様式９））</a:t>
                      </a:r>
                      <a:endParaRPr kumimoji="1" lang="en-US" altLang="ja-JP" sz="1050" dirty="0" smtClean="0">
                        <a:latin typeface="HGSｺﾞｼｯｸM" panose="020B0600000000000000" pitchFamily="50" charset="-128"/>
                        <a:ea typeface="HGSｺﾞｼｯｸM" panose="020B0600000000000000" pitchFamily="50" charset="-128"/>
                      </a:endParaRPr>
                    </a:p>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a:t>
                      </a:r>
                      <a:r>
                        <a:rPr kumimoji="1" lang="ja-JP" altLang="en-US"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中長期的キャリア形成訓練である場合に限る</a:t>
                      </a:r>
                      <a:endParaRPr kumimoji="1" lang="ja-JP" altLang="en-US" sz="9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anchor="ctr"/>
                </a:tc>
                <a:extLst>
                  <a:ext uri="{0D108BD9-81ED-4DB2-BD59-A6C34878D82A}">
                    <a16:rowId xmlns:a16="http://schemas.microsoft.com/office/drawing/2014/main" val="10014"/>
                  </a:ext>
                </a:extLst>
              </a:tr>
              <a:tr h="340703">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anose="020B0600000000000000" pitchFamily="50" charset="-128"/>
                          <a:ea typeface="HGPｺﾞｼｯｸM" panose="020B0600000000000000" pitchFamily="50" charset="-128"/>
                        </a:rPr>
                        <a:t>15</a:t>
                      </a:r>
                      <a:endParaRPr kumimoji="1" lang="ja-JP" altLang="en-US" sz="1200" dirty="0" smtClean="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雇保則第</a:t>
                      </a:r>
                      <a:r>
                        <a:rPr kumimoji="1" lang="en-US" altLang="ja-JP" sz="1050" dirty="0" smtClean="0">
                          <a:latin typeface="HGSｺﾞｼｯｸM" panose="020B0600000000000000" pitchFamily="50" charset="-128"/>
                          <a:ea typeface="HGSｺﾞｼｯｸM" panose="020B0600000000000000" pitchFamily="50" charset="-128"/>
                        </a:rPr>
                        <a:t>101</a:t>
                      </a:r>
                      <a:r>
                        <a:rPr kumimoji="1" lang="ja-JP" altLang="en-US" sz="1050" dirty="0" smtClean="0">
                          <a:latin typeface="HGSｺﾞｼｯｸM" panose="020B0600000000000000" pitchFamily="50" charset="-128"/>
                          <a:ea typeface="HGSｺﾞｼｯｸM" panose="020B0600000000000000" pitchFamily="50" charset="-128"/>
                        </a:rPr>
                        <a:t>条の２の７第１号に基づき厚生労働大臣が指定する一般教育訓練の修了基準を訓練受講者が満たしていることを証明する書類（雇用保険の教育訓練給付金の支給申請に必要な書類として教育訓練機関が発行する修了証明書等）</a:t>
                      </a:r>
                      <a:endParaRPr kumimoji="1" lang="en-US" altLang="ja-JP" sz="1050" dirty="0" smtClean="0">
                        <a:latin typeface="HGSｺﾞｼｯｸM" panose="020B0600000000000000" pitchFamily="50" charset="-128"/>
                        <a:ea typeface="HGSｺﾞｼｯｸM" panose="020B0600000000000000" pitchFamily="50" charset="-128"/>
                      </a:endParaRPr>
                    </a:p>
                    <a:p>
                      <a:r>
                        <a:rPr kumimoji="1" lang="ja-JP" altLang="en-US" sz="10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　</a:t>
                      </a:r>
                      <a:r>
                        <a:rPr kumimoji="1" lang="en-US" altLang="ja-JP"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a:t>
                      </a:r>
                      <a:r>
                        <a:rPr kumimoji="1" lang="ja-JP" altLang="en-US"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一般教育訓練指定講座の通信制の訓練である場合に限る</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15"/>
                  </a:ext>
                </a:extLst>
              </a:tr>
              <a:tr h="340703">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ｺﾞｼｯｸM" panose="020B0600000000000000" pitchFamily="50" charset="-128"/>
                          <a:ea typeface="HGPｺﾞｼｯｸM" panose="020B0600000000000000" pitchFamily="50" charset="-128"/>
                        </a:rPr>
                        <a:t>□</a:t>
                      </a: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16</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雇保則第</a:t>
                      </a:r>
                      <a:r>
                        <a:rPr kumimoji="1" lang="en-US" altLang="ja-JP" sz="1050" dirty="0" smtClean="0">
                          <a:latin typeface="HGSｺﾞｼｯｸM" panose="020B0600000000000000" pitchFamily="50" charset="-128"/>
                          <a:ea typeface="HGSｺﾞｼｯｸM" panose="020B0600000000000000" pitchFamily="50" charset="-128"/>
                        </a:rPr>
                        <a:t>101</a:t>
                      </a:r>
                      <a:r>
                        <a:rPr kumimoji="1" lang="ja-JP" altLang="en-US" sz="1050" dirty="0" smtClean="0">
                          <a:latin typeface="HGSｺﾞｼｯｸM" panose="020B0600000000000000" pitchFamily="50" charset="-128"/>
                          <a:ea typeface="HGSｺﾞｼｯｸM" panose="020B0600000000000000" pitchFamily="50" charset="-128"/>
                        </a:rPr>
                        <a:t>条の２の７第１号の２に基づき厚生労働大臣が指定する特定一般教育訓練の修了基準を訓練受講者が満たしていることを証明する書類（雇用保険の教育訓練給付金の支給申請に必要な書類として教育訓練機関が発行する修了証明書等）</a:t>
                      </a:r>
                      <a:endParaRPr kumimoji="1" lang="en-US" altLang="ja-JP" sz="1050" dirty="0" smtClean="0">
                        <a:latin typeface="HGSｺﾞｼｯｸM" panose="020B0600000000000000" pitchFamily="50" charset="-128"/>
                        <a:ea typeface="HGSｺﾞｼｯｸM" panose="020B0600000000000000" pitchFamily="50" charset="-128"/>
                      </a:endParaRPr>
                    </a:p>
                    <a:p>
                      <a:pPr>
                        <a:lnSpc>
                          <a:spcPts val="1400"/>
                        </a:lnSpc>
                      </a:pPr>
                      <a:r>
                        <a:rPr kumimoji="1" lang="ja-JP" altLang="en-US"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　</a:t>
                      </a:r>
                      <a:r>
                        <a:rPr kumimoji="1" lang="en-US" altLang="ja-JP"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a:t>
                      </a:r>
                      <a:r>
                        <a:rPr kumimoji="1" lang="ja-JP" altLang="en-US" sz="9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特定一般教育訓練指定講座の通信制の訓練である場合に限る</a:t>
                      </a:r>
                      <a:endParaRPr kumimoji="1" lang="ja-JP" altLang="en-US" sz="90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612329967"/>
                  </a:ext>
                </a:extLst>
              </a:tr>
              <a:tr h="340703">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ｺﾞｼｯｸM" panose="020B0600000000000000" pitchFamily="50" charset="-128"/>
                          <a:ea typeface="HGPｺﾞｼｯｸM" panose="020B0600000000000000" pitchFamily="50" charset="-128"/>
                        </a:rPr>
                        <a:t>□</a:t>
                      </a: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17</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ja-JP" sz="1050" kern="1200" dirty="0" smtClean="0">
                          <a:solidFill>
                            <a:schemeClr val="dk1"/>
                          </a:solidFill>
                          <a:effectLst/>
                          <a:latin typeface="HGSｺﾞｼｯｸM" panose="020B0600000000000000" pitchFamily="50" charset="-128"/>
                          <a:ea typeface="HGSｺﾞｼｯｸM" panose="020B0600000000000000" pitchFamily="50" charset="-128"/>
                          <a:cs typeface="+mn-cs"/>
                        </a:rPr>
                        <a:t>訓練を行う者が不正受給に関与していた場合に連帯債務を負うこと等についての承諾書（様式第５号（別添様式</a:t>
                      </a:r>
                      <a:r>
                        <a:rPr kumimoji="1" lang="ja-JP" altLang="en-US" sz="1050" kern="1200" dirty="0" smtClean="0">
                          <a:solidFill>
                            <a:schemeClr val="dk1"/>
                          </a:solidFill>
                          <a:effectLst/>
                          <a:latin typeface="HGSｺﾞｼｯｸM" panose="020B0600000000000000" pitchFamily="50" charset="-128"/>
                          <a:ea typeface="HGSｺﾞｼｯｸM" panose="020B0600000000000000" pitchFamily="50" charset="-128"/>
                          <a:cs typeface="+mn-cs"/>
                        </a:rPr>
                        <a:t>７</a:t>
                      </a:r>
                      <a:r>
                        <a:rPr kumimoji="1" lang="ja-JP" altLang="ja-JP" sz="1050" kern="1200" dirty="0" smtClean="0">
                          <a:solidFill>
                            <a:schemeClr val="dk1"/>
                          </a:solidFill>
                          <a:effectLst/>
                          <a:latin typeface="HGSｺﾞｼｯｸM" panose="020B0600000000000000" pitchFamily="50" charset="-128"/>
                          <a:ea typeface="HGSｺﾞｼｯｸM" panose="020B0600000000000000" pitchFamily="50" charset="-128"/>
                          <a:cs typeface="+mn-cs"/>
                        </a:rPr>
                        <a:t>））</a:t>
                      </a:r>
                      <a:endParaRPr kumimoji="1" lang="ja-JP" altLang="en-US" sz="105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3751396078"/>
                  </a:ext>
                </a:extLst>
              </a:tr>
              <a:tr h="340703">
                <a:tc>
                  <a:txBody>
                    <a:bodyPr/>
                    <a:lstStyle/>
                    <a:p>
                      <a:pPr algn="ctr"/>
                      <a:r>
                        <a:rPr kumimoji="1" lang="ja-JP" altLang="en-US" sz="1600" dirty="0" smtClean="0">
                          <a:latin typeface="HGPｺﾞｼｯｸM" panose="020B0600000000000000" pitchFamily="50" charset="-128"/>
                          <a:ea typeface="HGPｺﾞｼｯｸM" panose="020B0600000000000000" pitchFamily="50" charset="-128"/>
                        </a:rPr>
                        <a:t>□</a:t>
                      </a:r>
                      <a:endParaRPr kumimoji="1" lang="ja-JP" altLang="en-US" sz="16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18</a:t>
                      </a:r>
                    </a:p>
                  </a:txBody>
                  <a:tcPr/>
                </a:tc>
                <a:tc>
                  <a:txBody>
                    <a:bodyPr/>
                    <a:lstStyle/>
                    <a:p>
                      <a:r>
                        <a:rPr kumimoji="1" lang="ja-JP" altLang="en-US" sz="1050" dirty="0" smtClean="0">
                          <a:latin typeface="HGSｺﾞｼｯｸM" panose="020B0600000000000000" pitchFamily="50" charset="-128"/>
                          <a:ea typeface="HGSｺﾞｼｯｸM" panose="020B0600000000000000" pitchFamily="50" charset="-128"/>
                        </a:rPr>
                        <a:t>その他管轄労働局長が必要と認める書類</a:t>
                      </a:r>
                      <a:r>
                        <a:rPr kumimoji="1" lang="ja-JP" altLang="en-US" sz="1000" spc="-60" baseline="0" dirty="0" smtClean="0">
                          <a:latin typeface="HGSｺﾞｼｯｸM" panose="020B0600000000000000" pitchFamily="50" charset="-128"/>
                          <a:ea typeface="HGSｺﾞｼｯｸM" panose="020B0600000000000000" pitchFamily="50" charset="-128"/>
                        </a:rPr>
                        <a:t>（就業規則・ＯＦＦ－ＪＴ実施場所の見取り図等）</a:t>
                      </a:r>
                      <a:endParaRPr kumimoji="1" lang="ja-JP" altLang="en-US" sz="1000" spc="-60" baseline="0" dirty="0">
                        <a:latin typeface="HGSｺﾞｼｯｸM" panose="020B0600000000000000" pitchFamily="50" charset="-128"/>
                        <a:ea typeface="HGSｺﾞｼｯｸM" panose="020B0600000000000000" pitchFamily="50" charset="-128"/>
                      </a:endParaRPr>
                    </a:p>
                  </a:txBody>
                  <a:tcPr anchor="ctr"/>
                </a:tc>
                <a:extLst>
                  <a:ext uri="{0D108BD9-81ED-4DB2-BD59-A6C34878D82A}">
                    <a16:rowId xmlns:a16="http://schemas.microsoft.com/office/drawing/2014/main" val="10016"/>
                  </a:ext>
                </a:extLst>
              </a:tr>
            </a:tbl>
          </a:graphicData>
        </a:graphic>
      </p:graphicFrame>
      <p:sp>
        <p:nvSpPr>
          <p:cNvPr id="10" name="スライド番号プレースホルダ 1"/>
          <p:cNvSpPr txBox="1">
            <a:spLocks/>
          </p:cNvSpPr>
          <p:nvPr/>
        </p:nvSpPr>
        <p:spPr>
          <a:xfrm>
            <a:off x="3096394" y="9540382"/>
            <a:ext cx="1008113" cy="1242761"/>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26</a:t>
            </a:fld>
            <a:endParaRPr lang="ja-JP" altLang="en-US" sz="1600" dirty="0">
              <a:solidFill>
                <a:prstClr val="black"/>
              </a:solidFill>
            </a:endParaRPr>
          </a:p>
        </p:txBody>
      </p:sp>
    </p:spTree>
    <p:extLst>
      <p:ext uri="{BB962C8B-B14F-4D97-AF65-F5344CB8AC3E}">
        <p14:creationId xmlns:p14="http://schemas.microsoft.com/office/powerpoint/2010/main" val="3404194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6293094"/>
              </p:ext>
            </p:extLst>
          </p:nvPr>
        </p:nvGraphicFramePr>
        <p:xfrm>
          <a:off x="180070" y="705063"/>
          <a:ext cx="6831969" cy="5365640"/>
        </p:xfrm>
        <a:graphic>
          <a:graphicData uri="http://schemas.openxmlformats.org/drawingml/2006/table">
            <a:tbl>
              <a:tblPr firstRow="1" bandRow="1">
                <a:tableStyleId>{5C22544A-7EE6-4342-B048-85BDC9FD1C3A}</a:tableStyleId>
              </a:tblPr>
              <a:tblGrid>
                <a:gridCol w="561473">
                  <a:extLst>
                    <a:ext uri="{9D8B030D-6E8A-4147-A177-3AD203B41FA5}">
                      <a16:colId xmlns:a16="http://schemas.microsoft.com/office/drawing/2014/main" val="20000"/>
                    </a:ext>
                  </a:extLst>
                </a:gridCol>
                <a:gridCol w="586713">
                  <a:extLst>
                    <a:ext uri="{9D8B030D-6E8A-4147-A177-3AD203B41FA5}">
                      <a16:colId xmlns:a16="http://schemas.microsoft.com/office/drawing/2014/main" val="20001"/>
                    </a:ext>
                  </a:extLst>
                </a:gridCol>
                <a:gridCol w="5683783">
                  <a:extLst>
                    <a:ext uri="{9D8B030D-6E8A-4147-A177-3AD203B41FA5}">
                      <a16:colId xmlns:a16="http://schemas.microsoft.com/office/drawing/2014/main" val="20002"/>
                    </a:ext>
                  </a:extLst>
                </a:gridCol>
              </a:tblGrid>
              <a:tr h="320996">
                <a:tc>
                  <a:txBody>
                    <a:bodyPr/>
                    <a:lstStyle/>
                    <a:p>
                      <a:r>
                        <a:rPr kumimoji="1" lang="ja-JP" altLang="en-US" sz="1200" dirty="0" smtClean="0">
                          <a:latin typeface="HGPｺﾞｼｯｸM" panose="020B0600000000000000" pitchFamily="50" charset="-128"/>
                          <a:ea typeface="HGPｺﾞｼｯｸM" panose="020B0600000000000000" pitchFamily="50" charset="-128"/>
                        </a:rPr>
                        <a:t>確認</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項番</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提出書類</a:t>
                      </a:r>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0000"/>
                  </a:ext>
                </a:extLst>
              </a:tr>
              <a:tr h="319536">
                <a:tc>
                  <a:txBody>
                    <a:bodyPr/>
                    <a:lstStyle/>
                    <a:p>
                      <a:pPr marL="0" marR="0" lvl="0" indent="0" algn="ctr"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a:t>
                      </a: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人材開発支援助成金（特別育成訓練コース）支給申請書（様式第５号）</a:t>
                      </a:r>
                    </a:p>
                  </a:txBody>
                  <a:tcPr/>
                </a:tc>
                <a:extLst>
                  <a:ext uri="{0D108BD9-81ED-4DB2-BD59-A6C34878D82A}">
                    <a16:rowId xmlns:a16="http://schemas.microsoft.com/office/drawing/2014/main" val="724792004"/>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2</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支給要件確認申立書（共通要領様式第１号）</a:t>
                      </a:r>
                      <a:endParaRPr kumimoji="1" lang="en-US" altLang="ja-JP" sz="1200" dirty="0" smtClean="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1"/>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3</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支払方法・受取人住所届　</a:t>
                      </a:r>
                      <a:r>
                        <a:rPr kumimoji="1" lang="en-US" altLang="ja-JP" sz="12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未登録または変更する場合</a:t>
                      </a:r>
                    </a:p>
                  </a:txBody>
                  <a:tcPr/>
                </a:tc>
                <a:extLst>
                  <a:ext uri="{0D108BD9-81ED-4DB2-BD59-A6C34878D82A}">
                    <a16:rowId xmlns:a16="http://schemas.microsoft.com/office/drawing/2014/main" val="10002"/>
                  </a:ext>
                </a:extLst>
              </a:tr>
              <a:tr h="339012">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4</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特別育成訓練コース内訳（様式第５号（別添様式１））</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3"/>
                  </a:ext>
                </a:extLst>
              </a:tr>
              <a:tr h="319536">
                <a:tc>
                  <a:txBody>
                    <a:bodyPr/>
                    <a:lstStyle/>
                    <a:p>
                      <a:pPr algn="ctr"/>
                      <a:r>
                        <a:rPr kumimoji="1" lang="ja-JP" altLang="en-US" sz="120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5</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賃金助成及び実施助成の内訳（様式第５号（別添様式２））</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4"/>
                  </a:ext>
                </a:extLst>
              </a:tr>
              <a:tr h="319536">
                <a:tc>
                  <a:txBody>
                    <a:bodyPr/>
                    <a:lstStyle/>
                    <a:p>
                      <a:pPr algn="ctr"/>
                      <a:r>
                        <a:rPr kumimoji="1" lang="ja-JP" altLang="en-US" sz="120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6</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経費助成の内訳（様式第５号（別添様式３－１））</a:t>
                      </a:r>
                      <a:endParaRPr kumimoji="1" lang="en-US" altLang="ja-JP" sz="1200" dirty="0" smtClean="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5"/>
                  </a:ext>
                </a:extLst>
              </a:tr>
              <a:tr h="319536">
                <a:tc>
                  <a:txBody>
                    <a:bodyPr/>
                    <a:lstStyle/>
                    <a:p>
                      <a:pPr algn="ctr"/>
                      <a:r>
                        <a:rPr kumimoji="1" lang="ja-JP" altLang="en-US" sz="120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7</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人材開発支援助成金（特別育成訓練コース）訓練実施状況報告書（様式第５号（別添様式４））</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6"/>
                  </a:ext>
                </a:extLst>
              </a:tr>
              <a:tr h="319536">
                <a:tc>
                  <a:txBody>
                    <a:bodyPr/>
                    <a:lstStyle/>
                    <a:p>
                      <a:pPr algn="ctr"/>
                      <a:r>
                        <a:rPr kumimoji="1" lang="ja-JP" altLang="en-US" sz="120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8</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訓練期間中の出勤状況・出退勤時刻を確認するための書類（出勤簿など）</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7"/>
                  </a:ext>
                </a:extLst>
              </a:tr>
              <a:tr h="319536">
                <a:tc>
                  <a:txBody>
                    <a:bodyPr/>
                    <a:lstStyle/>
                    <a:p>
                      <a:pPr algn="ctr"/>
                      <a:r>
                        <a:rPr kumimoji="1" lang="ja-JP" altLang="en-US" sz="120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9</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対象労働者に対して訓練期間中の賃金が支払われていたことを確認するための書類（賃金台帳など）</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8"/>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10</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申請事業主が訓練にかかる経費を負担していることを確認するための書類（領収書、振込通知書、請求内訳書、総勘定元帳など）</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9"/>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11</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訓練対象者ごとのジョブ・カードの様式３－３－１－１：企業実習・</a:t>
                      </a:r>
                      <a:r>
                        <a:rPr kumimoji="1" lang="en-US" altLang="ja-JP" sz="1200" dirty="0" smtClean="0">
                          <a:latin typeface="HGSｺﾞｼｯｸM" panose="020B0600000000000000" pitchFamily="50" charset="-128"/>
                          <a:ea typeface="HGSｺﾞｼｯｸM" panose="020B0600000000000000" pitchFamily="50" charset="-128"/>
                        </a:rPr>
                        <a:t>OJT</a:t>
                      </a:r>
                      <a:r>
                        <a:rPr kumimoji="1" lang="ja-JP" altLang="en-US" sz="1200" dirty="0" smtClean="0">
                          <a:latin typeface="HGSｺﾞｼｯｸM" panose="020B0600000000000000" pitchFamily="50" charset="-128"/>
                          <a:ea typeface="HGSｺﾞｼｯｸM" panose="020B0600000000000000" pitchFamily="50" charset="-128"/>
                        </a:rPr>
                        <a:t>用（写）　</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a:t>
                      </a:r>
                      <a:r>
                        <a:rPr kumimoji="1" lang="en-US" altLang="ja-JP" sz="1000" dirty="0" smtClean="0">
                          <a:latin typeface="HGSｺﾞｼｯｸM" panose="020B0600000000000000" pitchFamily="50" charset="-128"/>
                          <a:ea typeface="HGSｺﾞｼｯｸM" panose="020B0600000000000000" pitchFamily="50" charset="-128"/>
                        </a:rPr>
                        <a:t>※</a:t>
                      </a:r>
                      <a:r>
                        <a:rPr kumimoji="1" lang="ja-JP" altLang="en-US" sz="1000" dirty="0" smtClean="0">
                          <a:latin typeface="HGSｺﾞｼｯｸM" panose="020B0600000000000000" pitchFamily="50" charset="-128"/>
                          <a:ea typeface="HGSｺﾞｼｯｸM" panose="020B0600000000000000" pitchFamily="50" charset="-128"/>
                        </a:rPr>
                        <a:t>原本ではなく、写しを提出してください</a:t>
                      </a:r>
                      <a:endParaRPr kumimoji="1" lang="en-US" altLang="ja-JP" sz="1000" dirty="0" smtClean="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10"/>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12</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ja-JP"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訓練を行う者が不正受給に関与していた場合に連帯債務を負うこと等についての承諾書（様式第５号（別添様式</a:t>
                      </a:r>
                      <a:r>
                        <a:rPr kumimoji="1" lang="ja-JP" altLang="en-US"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７</a:t>
                      </a:r>
                      <a:r>
                        <a:rPr kumimoji="1" lang="ja-JP" altLang="ja-JP"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2936004992"/>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13</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その他管轄労働局長が必要と認める書類</a:t>
                      </a:r>
                      <a:r>
                        <a:rPr kumimoji="1" lang="ja-JP" altLang="en-US" sz="1000" spc="-60" baseline="0" dirty="0" smtClean="0">
                          <a:latin typeface="HGSｺﾞｼｯｸM" panose="020B0600000000000000" pitchFamily="50" charset="-128"/>
                          <a:ea typeface="HGSｺﾞｼｯｸM" panose="020B0600000000000000" pitchFamily="50" charset="-128"/>
                        </a:rPr>
                        <a:t>（就業規則・ＯＦＦ－ＪＴ実施場所の見取り図等）</a:t>
                      </a:r>
                      <a:endParaRPr kumimoji="1" lang="ja-JP" altLang="en-US" sz="1000" baseline="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12"/>
                  </a:ext>
                </a:extLst>
              </a:tr>
            </a:tbl>
          </a:graphicData>
        </a:graphic>
      </p:graphicFrame>
      <p:sp>
        <p:nvSpPr>
          <p:cNvPr id="4" name="テキスト ボックス 3"/>
          <p:cNvSpPr txBox="1"/>
          <p:nvPr/>
        </p:nvSpPr>
        <p:spPr>
          <a:xfrm>
            <a:off x="91317" y="377988"/>
            <a:ext cx="6955973" cy="324036"/>
          </a:xfrm>
          <a:prstGeom prst="rect">
            <a:avLst/>
          </a:prstGeom>
          <a:noFill/>
        </p:spPr>
        <p:txBody>
          <a:bodyPr wrap="square" lIns="99555" tIns="49777" rIns="99555" bIns="49777" rtlCol="0">
            <a:noAutofit/>
          </a:bodyPr>
          <a:lstStyle/>
          <a:p>
            <a:pPr marL="342900" indent="-342900">
              <a:lnSpc>
                <a:spcPts val="1500"/>
              </a:lnSpc>
              <a:buFont typeface="+mj-ea"/>
              <a:buAutoNum type="circleNumDbPlain" startAt="2"/>
            </a:pP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59007" y="6498667"/>
            <a:ext cx="6888284" cy="1116124"/>
          </a:xfrm>
          <a:prstGeom prst="rect">
            <a:avLst/>
          </a:prstGeom>
          <a:noFill/>
        </p:spPr>
        <p:txBody>
          <a:bodyPr wrap="square" lIns="99555" tIns="49777" rIns="99555" bIns="49777" rtlCol="0">
            <a:noAutofit/>
          </a:bodyPr>
          <a:lstStyle/>
          <a:p>
            <a:pPr marL="207450" lvl="1" indent="-171450">
              <a:lnSpc>
                <a:spcPts val="1600"/>
              </a:lnSpc>
              <a:spcBef>
                <a:spcPts val="100"/>
              </a:spcBef>
              <a:buFont typeface="HGPｺﾞｼｯｸM" panose="020B0600000000000000" pitchFamily="50" charset="-128"/>
              <a:buChar char="※"/>
            </a:pPr>
            <a:r>
              <a:rPr lang="ja-JP" altLang="en-US" sz="1000" dirty="0" smtClean="0">
                <a:latin typeface="HGPｺﾞｼｯｸM" panose="020B0600000000000000" pitchFamily="50" charset="-128"/>
                <a:ea typeface="HGPｺﾞｼｯｸM" panose="020B0600000000000000" pitchFamily="50" charset="-128"/>
              </a:rPr>
              <a:t>派遣型活用事業主の場合、以下の点に留意してください。</a:t>
            </a:r>
            <a:endParaRPr lang="en-US" altLang="ja-JP" sz="1000" dirty="0" smtClean="0">
              <a:latin typeface="HGPｺﾞｼｯｸM" panose="020B0600000000000000" pitchFamily="50" charset="-128"/>
              <a:ea typeface="HGPｺﾞｼｯｸM" panose="020B0600000000000000" pitchFamily="50" charset="-128"/>
            </a:endParaRPr>
          </a:p>
          <a:p>
            <a:pPr marL="207450" lvl="1" indent="-171450">
              <a:lnSpc>
                <a:spcPts val="1600"/>
              </a:lnSpc>
              <a:spcBef>
                <a:spcPts val="100"/>
              </a:spcBef>
              <a:buFont typeface="Arial" panose="020B0604020202020204" pitchFamily="34" charset="0"/>
              <a:buChar char="•"/>
            </a:pP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派遣型</a:t>
            </a:r>
            <a:r>
              <a:rPr lang="ja-JP" altLang="en-US" sz="1000" dirty="0">
                <a:latin typeface="HGPｺﾞｼｯｸM" panose="020B0600000000000000" pitchFamily="50" charset="-128"/>
                <a:ea typeface="HGPｺﾞｼｯｸM" panose="020B0600000000000000" pitchFamily="50" charset="-128"/>
                <a:cs typeface="メイリオ" pitchFamily="50" charset="-128"/>
              </a:rPr>
              <a:t>活用事業主の場合は、「支給申請書に添付が必要な書類</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」については派遣元事業主と共同して準備し、派遣先事業主が管轄労働局長に提出してください。</a:t>
            </a:r>
            <a:endParaRPr lang="en-US" altLang="ja-JP" sz="1000" dirty="0">
              <a:latin typeface="HGPｺﾞｼｯｸM" panose="020B0600000000000000" pitchFamily="50" charset="-128"/>
              <a:ea typeface="HGPｺﾞｼｯｸM" panose="020B0600000000000000" pitchFamily="50" charset="-128"/>
              <a:cs typeface="メイリオ" pitchFamily="50" charset="-128"/>
            </a:endParaRPr>
          </a:p>
          <a:p>
            <a:pPr marL="207450" lvl="1" indent="-171450">
              <a:lnSpc>
                <a:spcPts val="1600"/>
              </a:lnSpc>
              <a:spcBef>
                <a:spcPts val="100"/>
              </a:spcBef>
              <a:buFont typeface="Arial" panose="020B0604020202020204" pitchFamily="34" charset="0"/>
              <a:buChar char="•"/>
            </a:pP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派遣元</a:t>
            </a:r>
            <a:r>
              <a:rPr lang="ja-JP" altLang="en-US" sz="1000" dirty="0">
                <a:latin typeface="HGPｺﾞｼｯｸM" panose="020B0600000000000000" pitchFamily="50" charset="-128"/>
                <a:ea typeface="HGPｺﾞｼｯｸM" panose="020B0600000000000000" pitchFamily="50" charset="-128"/>
                <a:cs typeface="メイリオ" pitchFamily="50" charset="-128"/>
              </a:rPr>
              <a:t>事業主が賃金</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助成、または、経費</a:t>
            </a:r>
            <a:r>
              <a:rPr lang="ja-JP" altLang="en-US" sz="1000" dirty="0">
                <a:latin typeface="HGPｺﾞｼｯｸM" panose="020B0600000000000000" pitchFamily="50" charset="-128"/>
                <a:ea typeface="HGPｺﾞｼｯｸM" panose="020B0600000000000000" pitchFamily="50" charset="-128"/>
                <a:cs typeface="メイリオ" pitchFamily="50" charset="-128"/>
              </a:rPr>
              <a:t>助成の支給を希望する場合</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は</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派遣元</a:t>
            </a:r>
            <a:r>
              <a:rPr lang="ja-JP" altLang="en-US" sz="1000" dirty="0">
                <a:latin typeface="HGPｺﾞｼｯｸM" panose="020B0600000000000000" pitchFamily="50" charset="-128"/>
                <a:ea typeface="HGPｺﾞｼｯｸM" panose="020B0600000000000000" pitchFamily="50" charset="-128"/>
                <a:cs typeface="メイリオ" pitchFamily="50" charset="-128"/>
              </a:rPr>
              <a:t>事業主振込先等</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確認表</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様式第５号</a:t>
            </a:r>
            <a:r>
              <a:rPr lang="en-US" altLang="ja-JP" sz="10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別添様式８</a:t>
            </a:r>
            <a:r>
              <a:rPr lang="en-US" altLang="ja-JP" sz="1000" dirty="0" smtClean="0">
                <a:latin typeface="HGPｺﾞｼｯｸM" panose="020B0600000000000000" pitchFamily="50" charset="-128"/>
                <a:ea typeface="HGPｺﾞｼｯｸM" panose="020B0600000000000000" pitchFamily="50" charset="-128"/>
                <a:cs typeface="メイリオ" pitchFamily="50" charset="-128"/>
              </a:rPr>
              <a:t>)</a:t>
            </a:r>
            <a:r>
              <a:rPr lang="ja-JP" altLang="en-US" sz="1000" dirty="0">
                <a:latin typeface="HGPｺﾞｼｯｸM" panose="020B0600000000000000" pitchFamily="50" charset="-128"/>
                <a:ea typeface="HGPｺﾞｼｯｸM" panose="020B0600000000000000" pitchFamily="50" charset="-128"/>
                <a:cs typeface="メイリオ" pitchFamily="50" charset="-128"/>
              </a:rPr>
              <a:t>）</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を提出して</a:t>
            </a:r>
            <a:r>
              <a:rPr lang="ja-JP" altLang="en-US" sz="1000" dirty="0">
                <a:latin typeface="HGPｺﾞｼｯｸM" panose="020B0600000000000000" pitchFamily="50" charset="-128"/>
                <a:ea typeface="HGPｺﾞｼｯｸM" panose="020B0600000000000000" pitchFamily="50" charset="-128"/>
                <a:cs typeface="メイリオ" pitchFamily="50" charset="-128"/>
              </a:rPr>
              <a:t>ください</a:t>
            </a:r>
            <a:r>
              <a:rPr lang="ja-JP" altLang="en-US" sz="1000" dirty="0" smtClean="0">
                <a:latin typeface="HGPｺﾞｼｯｸM" panose="020B0600000000000000" pitchFamily="50" charset="-128"/>
                <a:ea typeface="HGPｺﾞｼｯｸM" panose="020B0600000000000000" pitchFamily="50" charset="-128"/>
                <a:cs typeface="メイリオ" pitchFamily="50" charset="-128"/>
              </a:rPr>
              <a:t>。</a:t>
            </a:r>
            <a:endParaRPr lang="en-US" altLang="ja-JP" sz="1000" dirty="0" smtClean="0">
              <a:latin typeface="HGPｺﾞｼｯｸM" panose="020B0600000000000000" pitchFamily="50" charset="-128"/>
              <a:ea typeface="HGPｺﾞｼｯｸM" panose="020B0600000000000000" pitchFamily="50" charset="-128"/>
              <a:cs typeface="メイリオ" pitchFamily="50" charset="-128"/>
            </a:endParaRPr>
          </a:p>
          <a:p>
            <a:pPr marL="447675" indent="-180975">
              <a:lnSpc>
                <a:spcPts val="1600"/>
              </a:lnSpc>
            </a:pPr>
            <a:endParaRPr lang="ja-JP" altLang="en-US" sz="1250" dirty="0">
              <a:latin typeface="HGPｺﾞｼｯｸM" panose="020B0600000000000000" pitchFamily="50" charset="-128"/>
              <a:ea typeface="HGPｺﾞｼｯｸM" panose="020B0600000000000000" pitchFamily="50" charset="-128"/>
              <a:cs typeface="メイリオ" pitchFamily="50" charset="-128"/>
            </a:endParaRPr>
          </a:p>
        </p:txBody>
      </p:sp>
      <p:sp>
        <p:nvSpPr>
          <p:cNvPr id="7"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27</a:t>
            </a:r>
            <a:endParaRPr lang="ja-JP" altLang="en-US" sz="1600" dirty="0">
              <a:solidFill>
                <a:schemeClr val="tx1"/>
              </a:solidFill>
            </a:endParaRPr>
          </a:p>
        </p:txBody>
      </p:sp>
    </p:spTree>
    <p:extLst>
      <p:ext uri="{BB962C8B-B14F-4D97-AF65-F5344CB8AC3E}">
        <p14:creationId xmlns:p14="http://schemas.microsoft.com/office/powerpoint/2010/main" val="2023237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6979294"/>
              </p:ext>
            </p:extLst>
          </p:nvPr>
        </p:nvGraphicFramePr>
        <p:xfrm>
          <a:off x="180070" y="705063"/>
          <a:ext cx="6857135" cy="4415024"/>
        </p:xfrm>
        <a:graphic>
          <a:graphicData uri="http://schemas.openxmlformats.org/drawingml/2006/table">
            <a:tbl>
              <a:tblPr firstRow="1" bandRow="1">
                <a:tableStyleId>{F5AB1C69-6EDB-4FF4-983F-18BD219EF322}</a:tableStyleId>
              </a:tblPr>
              <a:tblGrid>
                <a:gridCol w="563541">
                  <a:extLst>
                    <a:ext uri="{9D8B030D-6E8A-4147-A177-3AD203B41FA5}">
                      <a16:colId xmlns:a16="http://schemas.microsoft.com/office/drawing/2014/main" val="20000"/>
                    </a:ext>
                  </a:extLst>
                </a:gridCol>
                <a:gridCol w="588874">
                  <a:extLst>
                    <a:ext uri="{9D8B030D-6E8A-4147-A177-3AD203B41FA5}">
                      <a16:colId xmlns:a16="http://schemas.microsoft.com/office/drawing/2014/main" val="20001"/>
                    </a:ext>
                  </a:extLst>
                </a:gridCol>
                <a:gridCol w="5704720">
                  <a:extLst>
                    <a:ext uri="{9D8B030D-6E8A-4147-A177-3AD203B41FA5}">
                      <a16:colId xmlns:a16="http://schemas.microsoft.com/office/drawing/2014/main" val="20002"/>
                    </a:ext>
                  </a:extLst>
                </a:gridCol>
              </a:tblGrid>
              <a:tr h="319536">
                <a:tc>
                  <a:txBody>
                    <a:bodyPr/>
                    <a:lstStyle/>
                    <a:p>
                      <a:r>
                        <a:rPr kumimoji="1" lang="ja-JP" altLang="en-US" sz="1200" dirty="0" smtClean="0">
                          <a:latin typeface="HGPｺﾞｼｯｸM" panose="020B0600000000000000" pitchFamily="50" charset="-128"/>
                          <a:ea typeface="HGPｺﾞｼｯｸM" panose="020B0600000000000000" pitchFamily="50" charset="-128"/>
                        </a:rPr>
                        <a:t>確認</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項番</a:t>
                      </a:r>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提出書類</a:t>
                      </a:r>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0000"/>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人材開発支援助成金（特別育成訓練コース）支給申請書（様式第５号）</a:t>
                      </a:r>
                    </a:p>
                  </a:txBody>
                  <a:tcPr/>
                </a:tc>
                <a:extLst>
                  <a:ext uri="{0D108BD9-81ED-4DB2-BD59-A6C34878D82A}">
                    <a16:rowId xmlns:a16="http://schemas.microsoft.com/office/drawing/2014/main" val="875986493"/>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2</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支給要件確認申立書（共通要領様式第１号）</a:t>
                      </a:r>
                      <a:endParaRPr kumimoji="1" lang="en-US" altLang="ja-JP" sz="1200" dirty="0" smtClean="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1"/>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3</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marL="0" marR="0" lvl="0" indent="0" algn="l" defTabSz="995549"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支払方法・受取人住所届　</a:t>
                      </a:r>
                      <a:r>
                        <a:rPr kumimoji="1" lang="en-US" altLang="ja-JP" sz="12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a:t>
                      </a:r>
                      <a:r>
                        <a:rPr kumimoji="1" lang="ja-JP" altLang="en-US" sz="1200" u="none" strike="noStrike" kern="1200" cap="none" spc="0" normalizeH="0" baseline="0" noProof="0" dirty="0" smtClean="0">
                          <a:ln>
                            <a:noFill/>
                          </a:ln>
                          <a:effectLst/>
                          <a:uLnTx/>
                          <a:uFillTx/>
                          <a:latin typeface="HGSｺﾞｼｯｸM" panose="020B0600000000000000" pitchFamily="50" charset="-128"/>
                          <a:ea typeface="HGSｺﾞｼｯｸM" panose="020B0600000000000000" pitchFamily="50" charset="-128"/>
                        </a:rPr>
                        <a:t>未登録または変更する場合</a:t>
                      </a:r>
                      <a:endParaRPr kumimoji="1" lang="ja-JP" altLang="en-US" sz="12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a:tc>
                <a:extLst>
                  <a:ext uri="{0D108BD9-81ED-4DB2-BD59-A6C34878D82A}">
                    <a16:rowId xmlns:a16="http://schemas.microsoft.com/office/drawing/2014/main" val="10002"/>
                  </a:ext>
                </a:extLst>
              </a:tr>
              <a:tr h="339012">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4</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特別育成訓練コース内訳（様式第５号（別添様式１））</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3"/>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5</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賃金助成及び実施助成の内訳（様式第５号（別添様式２））</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4"/>
                  </a:ext>
                </a:extLst>
              </a:tr>
              <a:tr h="34879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6</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人材開発支援助成金（特別育成訓練コース）訓練実施状況報告書（様式第５号（別添様式４））</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5"/>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7</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訓練期間中の出勤状況・出退勤時刻を確認するための書類（出勤簿など）</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6"/>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8</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対象労働者に対して訓練期間中の賃金が支払われていたことを確認するための書類（賃金台帳など）</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7"/>
                  </a:ext>
                </a:extLst>
              </a:tr>
              <a:tr h="46766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9</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資格にかかる合格証書（写）（人材開発支援助成金（特別育成訓練コース（中小企業等担い手育成訓練））計画届（様式第１－３）の</a:t>
                      </a:r>
                      <a:r>
                        <a:rPr kumimoji="1" lang="en-US" altLang="ja-JP" sz="1200" dirty="0" smtClean="0">
                          <a:latin typeface="HGSｺﾞｼｯｸM" panose="020B0600000000000000" pitchFamily="50" charset="-128"/>
                          <a:ea typeface="HGSｺﾞｼｯｸM" panose="020B0600000000000000" pitchFamily="50" charset="-128"/>
                        </a:rPr>
                        <a:t>17</a:t>
                      </a:r>
                      <a:r>
                        <a:rPr kumimoji="1" lang="ja-JP" altLang="en-US" sz="1200" dirty="0" smtClean="0">
                          <a:latin typeface="HGSｺﾞｼｯｸM" panose="020B0600000000000000" pitchFamily="50" charset="-128"/>
                          <a:ea typeface="HGSｺﾞｼｯｸM" panose="020B0600000000000000" pitchFamily="50" charset="-128"/>
                        </a:rPr>
                        <a:t>欄に記載する資格）</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8"/>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10</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ja-JP"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訓練を行う者が不正受給に関与していた場合に連帯債務を負うこと等についての承諾書（様式第５号（別添様式</a:t>
                      </a:r>
                      <a:r>
                        <a:rPr kumimoji="1" lang="ja-JP" altLang="en-US"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７</a:t>
                      </a:r>
                      <a:r>
                        <a:rPr kumimoji="1" lang="ja-JP" altLang="ja-JP" sz="1200" kern="1200" dirty="0" smtClean="0">
                          <a:solidFill>
                            <a:schemeClr val="dk1"/>
                          </a:solidFill>
                          <a:effectLst/>
                          <a:latin typeface="HGSｺﾞｼｯｸM" panose="020B0600000000000000" pitchFamily="50" charset="-128"/>
                          <a:ea typeface="HGSｺﾞｼｯｸM" panose="020B0600000000000000" pitchFamily="50" charset="-128"/>
                          <a:cs typeface="+mn-cs"/>
                        </a:rPr>
                        <a:t>））</a:t>
                      </a:r>
                      <a:endParaRPr kumimoji="1" lang="ja-JP" altLang="en-US" sz="12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4066451152"/>
                  </a:ext>
                </a:extLst>
              </a:tr>
              <a:tr h="31953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en-US" altLang="ja-JP" sz="1200" dirty="0" smtClean="0">
                          <a:latin typeface="HGSｺﾞｼｯｸM" panose="020B0600000000000000" pitchFamily="50" charset="-128"/>
                          <a:ea typeface="HGSｺﾞｼｯｸM" panose="020B0600000000000000" pitchFamily="50" charset="-128"/>
                        </a:rPr>
                        <a:t>11</a:t>
                      </a:r>
                      <a:endParaRPr kumimoji="1" lang="ja-JP" altLang="en-US" sz="1200" dirty="0">
                        <a:latin typeface="HGSｺﾞｼｯｸM" panose="020B0600000000000000" pitchFamily="50" charset="-128"/>
                        <a:ea typeface="HGSｺﾞｼｯｸM" panose="020B0600000000000000" pitchFamily="50" charset="-128"/>
                      </a:endParaRPr>
                    </a:p>
                  </a:txBody>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その他管轄労働局長が必要と認める書類</a:t>
                      </a:r>
                      <a:r>
                        <a:rPr kumimoji="1" lang="ja-JP" altLang="en-US" sz="1000" spc="-60" baseline="0" dirty="0" smtClean="0">
                          <a:latin typeface="HGSｺﾞｼｯｸM" panose="020B0600000000000000" pitchFamily="50" charset="-128"/>
                          <a:ea typeface="HGSｺﾞｼｯｸM" panose="020B0600000000000000" pitchFamily="50" charset="-128"/>
                        </a:rPr>
                        <a:t>（就業規則・ＯＦＦ－ＪＴ実施場所の見取り図等）</a:t>
                      </a:r>
                      <a:endParaRPr kumimoji="1" lang="ja-JP" altLang="en-US" sz="10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0009"/>
                  </a:ext>
                </a:extLst>
              </a:tr>
            </a:tbl>
          </a:graphicData>
        </a:graphic>
      </p:graphicFrame>
      <p:sp>
        <p:nvSpPr>
          <p:cNvPr id="4" name="テキスト ボックス 3"/>
          <p:cNvSpPr txBox="1"/>
          <p:nvPr/>
        </p:nvSpPr>
        <p:spPr>
          <a:xfrm>
            <a:off x="91317" y="377988"/>
            <a:ext cx="6955973" cy="324036"/>
          </a:xfrm>
          <a:prstGeom prst="rect">
            <a:avLst/>
          </a:prstGeom>
          <a:noFill/>
        </p:spPr>
        <p:txBody>
          <a:bodyPr wrap="square" lIns="99555" tIns="49777" rIns="99555" bIns="49777" rtlCol="0">
            <a:noAutofit/>
          </a:bodyPr>
          <a:lstStyle/>
          <a:p>
            <a:pPr>
              <a:lnSpc>
                <a:spcPts val="1500"/>
              </a:lnSpc>
            </a:pPr>
            <a:r>
              <a:rPr lang="ja-JP" altLang="en-US" sz="1400" b="1" dirty="0" smtClean="0">
                <a:solidFill>
                  <a:srgbClr val="00B050"/>
                </a:solidFill>
                <a:latin typeface="HGPｺﾞｼｯｸM" panose="020B0600000000000000" pitchFamily="50" charset="-128"/>
                <a:ea typeface="HGPｺﾞｼｯｸM" panose="020B0600000000000000" pitchFamily="50" charset="-128"/>
              </a:rPr>
              <a:t>③　</a:t>
            </a:r>
            <a:r>
              <a:rPr lang="ja-JP" altLang="en-US" sz="14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a:t>
            </a:r>
            <a:endParaRPr lang="en-US" altLang="ja-JP" sz="14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12939" y="5357934"/>
            <a:ext cx="6955973" cy="2263745"/>
            <a:chOff x="100638" y="2430215"/>
            <a:chExt cx="6955973" cy="2263745"/>
          </a:xfrm>
        </p:grpSpPr>
        <p:sp>
          <p:nvSpPr>
            <p:cNvPr id="7" name="メモ 6"/>
            <p:cNvSpPr/>
            <p:nvPr/>
          </p:nvSpPr>
          <p:spPr>
            <a:xfrm>
              <a:off x="177853" y="2430215"/>
              <a:ext cx="2114151" cy="324038"/>
            </a:xfrm>
            <a:prstGeom prst="foldedCorner">
              <a:avLst>
                <a:gd name="adj" fmla="val 0"/>
              </a:avLst>
            </a:prstGeom>
            <a:solidFill>
              <a:schemeClr val="accent4"/>
            </a:solidFill>
            <a:ln w="1587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en-US" altLang="ja-JP" sz="1600" b="1" dirty="0" smtClean="0">
                  <a:solidFill>
                    <a:prstClr val="white"/>
                  </a:solidFill>
                  <a:latin typeface="メイリオ" pitchFamily="50" charset="-128"/>
                  <a:ea typeface="メイリオ" pitchFamily="50" charset="-128"/>
                  <a:cs typeface="メイリオ" pitchFamily="50" charset="-128"/>
                </a:rPr>
                <a:t>10</a:t>
              </a:r>
              <a:r>
                <a:rPr lang="ja-JP" altLang="en-US" sz="1600" b="1" dirty="0" smtClean="0">
                  <a:solidFill>
                    <a:prstClr val="white"/>
                  </a:solidFill>
                  <a:latin typeface="メイリオ" pitchFamily="50" charset="-128"/>
                  <a:ea typeface="メイリオ" pitchFamily="50" charset="-128"/>
                  <a:cs typeface="メイリオ" pitchFamily="50" charset="-128"/>
                </a:rPr>
                <a:t>　支給申請期間</a:t>
              </a:r>
              <a:endParaRPr lang="ja-JP" altLang="en-US" sz="1600" b="1" dirty="0">
                <a:solidFill>
                  <a:prstClr val="white"/>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100638" y="2878078"/>
              <a:ext cx="6955973" cy="1815882"/>
            </a:xfrm>
            <a:prstGeom prst="rect">
              <a:avLst/>
            </a:prstGeom>
          </p:spPr>
          <p:txBody>
            <a:bodyPr wrap="square">
              <a:spAutoFit/>
            </a:bodyPr>
            <a:lstStyle/>
            <a:p>
              <a:pPr marL="285750" indent="-285750" defTabSz="914400">
                <a:spcBef>
                  <a:spcPts val="600"/>
                </a:spcBef>
                <a:buFont typeface="メイリオ" panose="020B0604030504040204"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職業訓練終了日（最後に訓練を行った日）の翌日から起算して</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か月以内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に申請してください。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defTabSz="914400">
                <a:lnSpc>
                  <a:spcPts val="1400"/>
                </a:lnSpc>
                <a:defRPr/>
              </a:pPr>
              <a:r>
                <a:rPr lang="ja-JP" altLang="en-US" sz="1200" dirty="0" smtClean="0">
                  <a:latin typeface="メイリオ" panose="020B0604030504040204" pitchFamily="50" charset="-128"/>
                  <a:ea typeface="メイリオ" panose="020B0604030504040204" pitchFamily="50" charset="-128"/>
                </a:rPr>
                <a:t>　</a:t>
              </a:r>
              <a:r>
                <a:rPr lang="en-US" altLang="ja-JP" sz="1100" dirty="0" smtClean="0">
                  <a:latin typeface="HGPｺﾞｼｯｸM" panose="020B0600000000000000" pitchFamily="50" charset="-128"/>
                  <a:ea typeface="HGPｺﾞｼｯｸM" panose="020B0600000000000000" pitchFamily="50" charset="-128"/>
                </a:rPr>
                <a:t>※ </a:t>
              </a:r>
              <a:r>
                <a:rPr lang="ja-JP" altLang="ja-JP" sz="1100" dirty="0" smtClean="0">
                  <a:latin typeface="HGPｺﾞｼｯｸM" panose="020B0600000000000000" pitchFamily="50" charset="-128"/>
                  <a:ea typeface="HGPｺﾞｼｯｸM" panose="020B0600000000000000" pitchFamily="50" charset="-128"/>
                </a:rPr>
                <a:t>支給</a:t>
              </a:r>
              <a:r>
                <a:rPr lang="ja-JP" altLang="ja-JP" sz="1100" dirty="0">
                  <a:latin typeface="HGPｺﾞｼｯｸM" panose="020B0600000000000000" pitchFamily="50" charset="-128"/>
                  <a:ea typeface="HGPｺﾞｼｯｸM" panose="020B0600000000000000" pitchFamily="50" charset="-128"/>
                </a:rPr>
                <a:t>申請期間の末日が行政機関</a:t>
              </a:r>
              <a:r>
                <a:rPr lang="ja-JP" altLang="ja-JP" sz="1100" dirty="0" smtClean="0">
                  <a:latin typeface="HGPｺﾞｼｯｸM" panose="020B0600000000000000" pitchFamily="50" charset="-128"/>
                  <a:ea typeface="HGPｺﾞｼｯｸM" panose="020B0600000000000000" pitchFamily="50" charset="-128"/>
                </a:rPr>
                <a:t>の</a:t>
              </a:r>
              <a:r>
                <a:rPr lang="ja-JP" altLang="en-US" sz="1100" dirty="0" smtClean="0">
                  <a:latin typeface="HGPｺﾞｼｯｸM" panose="020B0600000000000000" pitchFamily="50" charset="-128"/>
                  <a:ea typeface="HGPｺﾞｼｯｸM" panose="020B0600000000000000" pitchFamily="50" charset="-128"/>
                </a:rPr>
                <a:t>閉庁</a:t>
              </a:r>
              <a:r>
                <a:rPr lang="ja-JP" altLang="ja-JP" sz="1100" dirty="0" smtClean="0">
                  <a:latin typeface="HGPｺﾞｼｯｸM" panose="020B0600000000000000" pitchFamily="50" charset="-128"/>
                  <a:ea typeface="HGPｺﾞｼｯｸM" panose="020B0600000000000000" pitchFamily="50" charset="-128"/>
                </a:rPr>
                <a:t>日</a:t>
              </a:r>
              <a:r>
                <a:rPr lang="ja-JP" altLang="ja-JP" sz="1100" dirty="0">
                  <a:latin typeface="HGPｺﾞｼｯｸM" panose="020B0600000000000000" pitchFamily="50" charset="-128"/>
                  <a:ea typeface="HGPｺﾞｼｯｸM" panose="020B0600000000000000" pitchFamily="50" charset="-128"/>
                </a:rPr>
                <a:t>（土曜日、日曜日、国民の</a:t>
              </a:r>
              <a:r>
                <a:rPr lang="ja-JP" altLang="ja-JP" sz="1100" dirty="0" smtClean="0">
                  <a:latin typeface="HGPｺﾞｼｯｸM" panose="020B0600000000000000" pitchFamily="50" charset="-128"/>
                  <a:ea typeface="HGPｺﾞｼｯｸM" panose="020B0600000000000000" pitchFamily="50" charset="-128"/>
                </a:rPr>
                <a:t>祝日及び</a:t>
              </a:r>
              <a:r>
                <a:rPr lang="en-US" altLang="ja-JP" sz="1100" dirty="0">
                  <a:latin typeface="HGPｺﾞｼｯｸM" panose="020B0600000000000000" pitchFamily="50" charset="-128"/>
                  <a:ea typeface="HGPｺﾞｼｯｸM" panose="020B0600000000000000" pitchFamily="50" charset="-128"/>
                </a:rPr>
                <a:t>12</a:t>
              </a:r>
              <a:r>
                <a:rPr lang="ja-JP" altLang="ja-JP" sz="1100" dirty="0">
                  <a:latin typeface="HGPｺﾞｼｯｸM" panose="020B0600000000000000" pitchFamily="50" charset="-128"/>
                  <a:ea typeface="HGPｺﾞｼｯｸM" panose="020B0600000000000000" pitchFamily="50" charset="-128"/>
                </a:rPr>
                <a:t>月</a:t>
              </a:r>
              <a:r>
                <a:rPr lang="en-US" altLang="ja-JP" sz="1100" dirty="0">
                  <a:latin typeface="HGPｺﾞｼｯｸM" panose="020B0600000000000000" pitchFamily="50" charset="-128"/>
                  <a:ea typeface="HGPｺﾞｼｯｸM" panose="020B0600000000000000" pitchFamily="50" charset="-128"/>
                </a:rPr>
                <a:t>29</a:t>
              </a:r>
              <a:r>
                <a:rPr lang="ja-JP" altLang="ja-JP" sz="1100" dirty="0">
                  <a:latin typeface="HGPｺﾞｼｯｸM" panose="020B0600000000000000" pitchFamily="50" charset="-128"/>
                  <a:ea typeface="HGPｺﾞｼｯｸM" panose="020B0600000000000000" pitchFamily="50" charset="-128"/>
                </a:rPr>
                <a:t>日から翌年</a:t>
              </a:r>
              <a:r>
                <a:rPr lang="en-US" altLang="ja-JP" sz="1100" dirty="0">
                  <a:latin typeface="HGPｺﾞｼｯｸM" panose="020B0600000000000000" pitchFamily="50" charset="-128"/>
                  <a:ea typeface="HGPｺﾞｼｯｸM" panose="020B0600000000000000" pitchFamily="50" charset="-128"/>
                </a:rPr>
                <a:t>1</a:t>
              </a:r>
              <a:r>
                <a:rPr lang="ja-JP" altLang="ja-JP" sz="1100" dirty="0">
                  <a:latin typeface="HGPｺﾞｼｯｸM" panose="020B0600000000000000" pitchFamily="50" charset="-128"/>
                  <a:ea typeface="HGPｺﾞｼｯｸM" panose="020B0600000000000000" pitchFamily="50" charset="-128"/>
                </a:rPr>
                <a:t>月</a:t>
              </a:r>
              <a:r>
                <a:rPr lang="en-US" altLang="ja-JP" sz="1100" dirty="0">
                  <a:latin typeface="HGPｺﾞｼｯｸM" panose="020B0600000000000000" pitchFamily="50" charset="-128"/>
                  <a:ea typeface="HGPｺﾞｼｯｸM" panose="020B0600000000000000" pitchFamily="50" charset="-128"/>
                </a:rPr>
                <a:t>3</a:t>
              </a:r>
              <a:r>
                <a:rPr lang="ja-JP" altLang="ja-JP" sz="1100" dirty="0">
                  <a:latin typeface="HGPｺﾞｼｯｸM" panose="020B0600000000000000" pitchFamily="50" charset="-128"/>
                  <a:ea typeface="HGPｺﾞｼｯｸM" panose="020B0600000000000000" pitchFamily="50" charset="-128"/>
                </a:rPr>
                <a:t>日までの日）に当たる場合には</a:t>
              </a:r>
              <a:r>
                <a:rPr lang="ja-JP"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その</a:t>
              </a:r>
              <a:r>
                <a:rPr lang="ja-JP" altLang="ja-JP" sz="1100" dirty="0" smtClean="0">
                  <a:latin typeface="HGPｺﾞｼｯｸM" panose="020B0600000000000000" pitchFamily="50" charset="-128"/>
                  <a:ea typeface="HGPｺﾞｼｯｸM" panose="020B0600000000000000" pitchFamily="50" charset="-128"/>
                </a:rPr>
                <a:t>翌</a:t>
              </a:r>
              <a:r>
                <a:rPr lang="ja-JP" altLang="en-US" sz="1100" dirty="0" smtClean="0">
                  <a:latin typeface="HGPｺﾞｼｯｸM" panose="020B0600000000000000" pitchFamily="50" charset="-128"/>
                  <a:ea typeface="HGPｺﾞｼｯｸM" panose="020B0600000000000000" pitchFamily="50" charset="-128"/>
                </a:rPr>
                <a:t>開庁</a:t>
              </a:r>
              <a:r>
                <a:rPr lang="ja-JP" altLang="ja-JP" sz="1100" dirty="0" smtClean="0">
                  <a:latin typeface="HGPｺﾞｼｯｸM" panose="020B0600000000000000" pitchFamily="50" charset="-128"/>
                  <a:ea typeface="HGPｺﾞｼｯｸM" panose="020B0600000000000000" pitchFamily="50" charset="-128"/>
                </a:rPr>
                <a:t>日</a:t>
              </a:r>
              <a:r>
                <a:rPr lang="ja-JP" altLang="ja-JP" sz="1100" dirty="0">
                  <a:latin typeface="HGPｺﾞｼｯｸM" panose="020B0600000000000000" pitchFamily="50" charset="-128"/>
                  <a:ea typeface="HGPｺﾞｼｯｸM" panose="020B0600000000000000" pitchFamily="50" charset="-128"/>
                </a:rPr>
                <a:t>を支給申請期間の</a:t>
              </a:r>
              <a:r>
                <a:rPr lang="ja-JP" altLang="ja-JP" sz="1100" dirty="0" smtClean="0">
                  <a:latin typeface="HGPｺﾞｼｯｸM" panose="020B0600000000000000" pitchFamily="50" charset="-128"/>
                  <a:ea typeface="HGPｺﾞｼｯｸM" panose="020B0600000000000000" pitchFamily="50" charset="-128"/>
                </a:rPr>
                <a:t>末日</a:t>
              </a:r>
              <a:r>
                <a:rPr lang="ja-JP" altLang="en-US" sz="1100" dirty="0" smtClean="0">
                  <a:latin typeface="HGPｺﾞｼｯｸM" panose="020B0600000000000000" pitchFamily="50" charset="-128"/>
                  <a:ea typeface="HGPｺﾞｼｯｸM" panose="020B0600000000000000" pitchFamily="50" charset="-128"/>
                </a:rPr>
                <a:t>とみなします</a:t>
              </a:r>
              <a:r>
                <a:rPr lang="ja-JP" altLang="ja-JP" sz="1100" dirty="0" smtClean="0">
                  <a:latin typeface="HGPｺﾞｼｯｸM" panose="020B0600000000000000" pitchFamily="50" charset="-128"/>
                  <a:ea typeface="HGPｺﾞｼｯｸM" panose="020B0600000000000000" pitchFamily="50" charset="-128"/>
                </a:rPr>
                <a:t>。</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285750" indent="-285750" defTabSz="914400">
                <a:spcBef>
                  <a:spcPts val="800"/>
                </a:spcBef>
                <a:buFont typeface="HGPｺﾞｼｯｸM" panose="020B0600000000000000" pitchFamily="50" charset="-128"/>
                <a:buChar cha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支給申請期間を過ぎて支給申請書を提出した場合は、支給されません。</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60000" indent="-171450" defTabSz="914400">
                <a:lnSpc>
                  <a:spcPts val="1400"/>
                </a:lnSpc>
                <a:spcBef>
                  <a:spcPts val="600"/>
                </a:spcBef>
                <a:buFont typeface="HGPｺﾞｼｯｸM" panose="020B0600000000000000" pitchFamily="50" charset="-128"/>
                <a:buChar char="※"/>
                <a:defRPr/>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中長期的キャリア形成訓練で支給単位期間ごとに支給申請を行う場合は、支給単位期間の終了日（詳細は「人材開発支援助成金特別育成訓練コース（一般職業訓練・育児休業中訓練・中長期的キャリア形成訓練）計画届」（様式第１－１号）の裏面をご覧ください。）　</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pSp>
      <p:grpSp>
        <p:nvGrpSpPr>
          <p:cNvPr id="9" name="グループ化 8"/>
          <p:cNvGrpSpPr/>
          <p:nvPr/>
        </p:nvGrpSpPr>
        <p:grpSpPr>
          <a:xfrm>
            <a:off x="415838" y="7899684"/>
            <a:ext cx="6208948" cy="975247"/>
            <a:chOff x="253217" y="7811013"/>
            <a:chExt cx="6597302" cy="1173875"/>
          </a:xfrm>
        </p:grpSpPr>
        <p:grpSp>
          <p:nvGrpSpPr>
            <p:cNvPr id="10" name="グループ化 9"/>
            <p:cNvGrpSpPr/>
            <p:nvPr/>
          </p:nvGrpSpPr>
          <p:grpSpPr>
            <a:xfrm>
              <a:off x="253217" y="7811013"/>
              <a:ext cx="6597302" cy="1173875"/>
              <a:chOff x="548680" y="5203786"/>
              <a:chExt cx="5629331" cy="1042141"/>
            </a:xfrm>
          </p:grpSpPr>
          <p:sp>
            <p:nvSpPr>
              <p:cNvPr id="12" name="テキスト ボックス 11"/>
              <p:cNvSpPr txBox="1"/>
              <p:nvPr/>
            </p:nvSpPr>
            <p:spPr>
              <a:xfrm>
                <a:off x="4331147" y="5287983"/>
                <a:ext cx="1152128" cy="469133"/>
              </a:xfrm>
              <a:prstGeom prst="rect">
                <a:avLst/>
              </a:prstGeom>
              <a:noFill/>
              <a:ln>
                <a:solidFill>
                  <a:schemeClr val="accent6">
                    <a:lumMod val="75000"/>
                  </a:schemeClr>
                </a:solidFill>
              </a:ln>
            </p:spPr>
            <p:txBody>
              <a:bodyPr wrap="square" rtlCol="0">
                <a:spAutoFit/>
              </a:bodyPr>
              <a:lstStyle/>
              <a:p>
                <a:pPr algn="ctr">
                  <a:lnSpc>
                    <a:spcPct val="150000"/>
                  </a:lnSpc>
                </a:pPr>
                <a:r>
                  <a:rPr lang="ja-JP" altLang="en-US" sz="1100" dirty="0" smtClean="0">
                    <a:solidFill>
                      <a:prstClr val="black"/>
                    </a:solidFill>
                    <a:latin typeface="メイリオ" pitchFamily="50" charset="-128"/>
                    <a:ea typeface="メイリオ" pitchFamily="50" charset="-128"/>
                  </a:rPr>
                  <a:t>支給申請期間</a:t>
                </a:r>
                <a:endParaRPr lang="en-US" altLang="ja-JP" sz="1100" dirty="0" smtClean="0">
                  <a:solidFill>
                    <a:prstClr val="black"/>
                  </a:solidFill>
                  <a:latin typeface="メイリオ" pitchFamily="50" charset="-128"/>
                  <a:ea typeface="メイリオ" pitchFamily="50" charset="-128"/>
                </a:endParaRPr>
              </a:p>
              <a:p>
                <a:pPr algn="ctr"/>
                <a:r>
                  <a:rPr lang="en-US" altLang="ja-JP" sz="1100" dirty="0">
                    <a:solidFill>
                      <a:prstClr val="black"/>
                    </a:solidFill>
                    <a:latin typeface="メイリオ" pitchFamily="50" charset="-128"/>
                    <a:ea typeface="メイリオ" pitchFamily="50" charset="-128"/>
                  </a:rPr>
                  <a:t>2</a:t>
                </a:r>
                <a:r>
                  <a:rPr lang="ja-JP" altLang="en-US" sz="1100" dirty="0" smtClean="0">
                    <a:solidFill>
                      <a:prstClr val="black"/>
                    </a:solidFill>
                    <a:latin typeface="メイリオ" pitchFamily="50" charset="-128"/>
                    <a:ea typeface="メイリオ" pitchFamily="50" charset="-128"/>
                  </a:rPr>
                  <a:t>か月以内</a:t>
                </a:r>
                <a:endParaRPr lang="ja-JP" altLang="en-US" sz="1100" dirty="0">
                  <a:solidFill>
                    <a:prstClr val="black"/>
                  </a:solidFill>
                  <a:latin typeface="メイリオ" pitchFamily="50" charset="-128"/>
                  <a:ea typeface="メイリオ" pitchFamily="50" charset="-128"/>
                </a:endParaRPr>
              </a:p>
            </p:txBody>
          </p:sp>
          <p:grpSp>
            <p:nvGrpSpPr>
              <p:cNvPr id="13" name="グループ化 29"/>
              <p:cNvGrpSpPr/>
              <p:nvPr/>
            </p:nvGrpSpPr>
            <p:grpSpPr>
              <a:xfrm>
                <a:off x="548680" y="5203786"/>
                <a:ext cx="5629331" cy="1042141"/>
                <a:chOff x="620688" y="5203786"/>
                <a:chExt cx="5629331" cy="1042141"/>
              </a:xfrm>
            </p:grpSpPr>
            <p:cxnSp>
              <p:nvCxnSpPr>
                <p:cNvPr id="14" name="直線コネクタ 13"/>
                <p:cNvCxnSpPr/>
                <p:nvPr/>
              </p:nvCxnSpPr>
              <p:spPr>
                <a:xfrm rot="5400000">
                  <a:off x="1524476" y="5744136"/>
                  <a:ext cx="310262" cy="794"/>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5" name="グループ化 28"/>
                <p:cNvGrpSpPr/>
                <p:nvPr/>
              </p:nvGrpSpPr>
              <p:grpSpPr>
                <a:xfrm>
                  <a:off x="620688" y="5203786"/>
                  <a:ext cx="5629331" cy="1042141"/>
                  <a:chOff x="620688" y="5203786"/>
                  <a:chExt cx="5629331" cy="1042141"/>
                </a:xfrm>
              </p:grpSpPr>
              <p:cxnSp>
                <p:nvCxnSpPr>
                  <p:cNvPr id="16" name="直線矢印コネクタ 15"/>
                  <p:cNvCxnSpPr/>
                  <p:nvPr/>
                </p:nvCxnSpPr>
                <p:spPr>
                  <a:xfrm>
                    <a:off x="620688" y="5940152"/>
                    <a:ext cx="5616624" cy="1477"/>
                  </a:xfrm>
                  <a:prstGeom prst="straightConnector1">
                    <a:avLst/>
                  </a:prstGeom>
                  <a:ln w="2222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404084" y="5203786"/>
                    <a:ext cx="875559" cy="210059"/>
                  </a:xfrm>
                  <a:prstGeom prst="rect">
                    <a:avLst/>
                  </a:prstGeom>
                  <a:noFill/>
                </p:spPr>
                <p:txBody>
                  <a:bodyPr wrap="square" rtlCol="0">
                    <a:spAutoFit/>
                  </a:bodyPr>
                  <a:lstStyle/>
                  <a:p>
                    <a:r>
                      <a:rPr lang="ja-JP" altLang="en-US" sz="900" dirty="0" smtClean="0">
                        <a:solidFill>
                          <a:prstClr val="black"/>
                        </a:solidFill>
                        <a:latin typeface="メイリオ" pitchFamily="50" charset="-128"/>
                        <a:ea typeface="メイリオ" pitchFamily="50" charset="-128"/>
                      </a:rPr>
                      <a:t>訓練初日</a:t>
                    </a:r>
                    <a:endParaRPr lang="en-US" altLang="ja-JP" sz="900" dirty="0" smtClean="0">
                      <a:solidFill>
                        <a:prstClr val="black"/>
                      </a:solidFill>
                      <a:latin typeface="メイリオ" pitchFamily="50" charset="-128"/>
                      <a:ea typeface="メイリオ" pitchFamily="50" charset="-128"/>
                    </a:endParaRPr>
                  </a:p>
                </p:txBody>
              </p:sp>
              <p:sp>
                <p:nvSpPr>
                  <p:cNvPr id="18" name="テキスト ボックス 17"/>
                  <p:cNvSpPr txBox="1"/>
                  <p:nvPr/>
                </p:nvSpPr>
                <p:spPr>
                  <a:xfrm>
                    <a:off x="1492405" y="5335783"/>
                    <a:ext cx="432048" cy="252071"/>
                  </a:xfrm>
                  <a:prstGeom prst="rect">
                    <a:avLst/>
                  </a:prstGeom>
                  <a:noFill/>
                </p:spPr>
                <p:txBody>
                  <a:bodyPr wrap="square" rtlCol="0">
                    <a:spAutoFit/>
                  </a:bodyPr>
                  <a:lstStyle/>
                  <a:p>
                    <a:r>
                      <a:rPr lang="en-US" altLang="ja-JP" sz="1200" dirty="0" smtClean="0">
                        <a:solidFill>
                          <a:prstClr val="black"/>
                        </a:solidFill>
                      </a:rPr>
                      <a:t>4/1</a:t>
                    </a:r>
                    <a:endParaRPr lang="ja-JP" altLang="en-US" sz="1200" dirty="0">
                      <a:solidFill>
                        <a:prstClr val="black"/>
                      </a:solidFill>
                    </a:endParaRPr>
                  </a:p>
                </p:txBody>
              </p:sp>
              <p:sp>
                <p:nvSpPr>
                  <p:cNvPr id="19" name="テキスト ボックス 18"/>
                  <p:cNvSpPr txBox="1"/>
                  <p:nvPr/>
                </p:nvSpPr>
                <p:spPr>
                  <a:xfrm>
                    <a:off x="3788246" y="5993856"/>
                    <a:ext cx="579152" cy="252071"/>
                  </a:xfrm>
                  <a:prstGeom prst="rect">
                    <a:avLst/>
                  </a:prstGeom>
                  <a:noFill/>
                </p:spPr>
                <p:txBody>
                  <a:bodyPr wrap="square" rtlCol="0">
                    <a:spAutoFit/>
                  </a:bodyPr>
                  <a:lstStyle/>
                  <a:p>
                    <a:r>
                      <a:rPr lang="en-US" altLang="ja-JP" sz="1200" dirty="0" smtClean="0">
                        <a:solidFill>
                          <a:prstClr val="black"/>
                        </a:solidFill>
                      </a:rPr>
                      <a:t>10/1</a:t>
                    </a:r>
                    <a:endParaRPr lang="ja-JP" altLang="en-US" sz="1200" dirty="0">
                      <a:solidFill>
                        <a:prstClr val="black"/>
                      </a:solidFill>
                    </a:endParaRPr>
                  </a:p>
                </p:txBody>
              </p:sp>
              <p:sp>
                <p:nvSpPr>
                  <p:cNvPr id="20" name="テキスト ボックス 19"/>
                  <p:cNvSpPr txBox="1"/>
                  <p:nvPr/>
                </p:nvSpPr>
                <p:spPr>
                  <a:xfrm>
                    <a:off x="5661248" y="5975054"/>
                    <a:ext cx="588771" cy="252071"/>
                  </a:xfrm>
                  <a:prstGeom prst="rect">
                    <a:avLst/>
                  </a:prstGeom>
                  <a:noFill/>
                </p:spPr>
                <p:txBody>
                  <a:bodyPr wrap="square" rtlCol="0">
                    <a:spAutoFit/>
                  </a:bodyPr>
                  <a:lstStyle/>
                  <a:p>
                    <a:r>
                      <a:rPr lang="en-US" altLang="ja-JP" sz="1200" dirty="0" smtClean="0">
                        <a:solidFill>
                          <a:prstClr val="black"/>
                        </a:solidFill>
                      </a:rPr>
                      <a:t>11/30</a:t>
                    </a:r>
                    <a:endParaRPr lang="ja-JP" altLang="en-US" sz="1200" dirty="0">
                      <a:solidFill>
                        <a:prstClr val="black"/>
                      </a:solidFill>
                    </a:endParaRPr>
                  </a:p>
                </p:txBody>
              </p:sp>
              <p:cxnSp>
                <p:nvCxnSpPr>
                  <p:cNvPr id="21" name="直線矢印コネクタ 20"/>
                  <p:cNvCxnSpPr/>
                  <p:nvPr/>
                </p:nvCxnSpPr>
                <p:spPr>
                  <a:xfrm>
                    <a:off x="4003897" y="5790425"/>
                    <a:ext cx="1950645" cy="5712"/>
                  </a:xfrm>
                  <a:prstGeom prst="straightConnector1">
                    <a:avLst/>
                  </a:prstGeom>
                  <a:ln w="190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a:off x="5778564" y="5760337"/>
                    <a:ext cx="353780" cy="1822"/>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5400000">
                    <a:off x="3826096" y="5760338"/>
                    <a:ext cx="353779" cy="1822"/>
                  </a:xfrm>
                  <a:prstGeom prst="line">
                    <a:avLst/>
                  </a:prstGeom>
                  <a:ln w="222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793330" y="5552968"/>
                    <a:ext cx="8467" cy="390144"/>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676607" y="5730405"/>
                    <a:ext cx="2120467" cy="214730"/>
                  </a:xfrm>
                  <a:prstGeom prst="rect">
                    <a:avLst/>
                  </a:prstGeom>
                  <a:solidFill>
                    <a:schemeClr val="tx2">
                      <a:lumMod val="20000"/>
                      <a:lumOff val="80000"/>
                    </a:schemeClr>
                  </a:solidFill>
                  <a:ln w="222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100"/>
                      </a:spcBef>
                    </a:pPr>
                    <a:r>
                      <a:rPr lang="ja-JP" altLang="en-US" sz="1000" dirty="0" smtClean="0">
                        <a:solidFill>
                          <a:prstClr val="black"/>
                        </a:solidFill>
                        <a:latin typeface="メイリオ" pitchFamily="50" charset="-128"/>
                        <a:ea typeface="メイリオ" pitchFamily="50" charset="-128"/>
                      </a:rPr>
                      <a:t>職業訓練実施期間</a:t>
                    </a:r>
                  </a:p>
                </p:txBody>
              </p:sp>
            </p:grpSp>
          </p:grpSp>
        </p:grpSp>
        <p:sp>
          <p:nvSpPr>
            <p:cNvPr id="11" name="正方形/長方形 10"/>
            <p:cNvSpPr/>
            <p:nvPr/>
          </p:nvSpPr>
          <p:spPr>
            <a:xfrm>
              <a:off x="289706" y="7865050"/>
              <a:ext cx="569387" cy="236612"/>
            </a:xfrm>
            <a:prstGeom prst="rect">
              <a:avLst/>
            </a:prstGeom>
          </p:spPr>
          <p:txBody>
            <a:bodyPr wrap="none">
              <a:spAutoFit/>
            </a:bodyPr>
            <a:lstStyle/>
            <a:p>
              <a:r>
                <a:rPr lang="ja-JP" altLang="en-US" sz="900" dirty="0">
                  <a:solidFill>
                    <a:srgbClr val="003399"/>
                  </a:solidFill>
                  <a:latin typeface="メイリオ" pitchFamily="50" charset="-128"/>
                  <a:ea typeface="メイリオ" pitchFamily="50" charset="-128"/>
                </a:rPr>
                <a:t> （例</a:t>
              </a:r>
              <a:r>
                <a:rPr lang="ja-JP" altLang="en-US" sz="900" dirty="0" smtClean="0">
                  <a:solidFill>
                    <a:srgbClr val="003399"/>
                  </a:solidFill>
                  <a:latin typeface="メイリオ" pitchFamily="50" charset="-128"/>
                  <a:ea typeface="メイリオ" pitchFamily="50" charset="-128"/>
                </a:rPr>
                <a:t>）</a:t>
              </a:r>
              <a:endParaRPr lang="en-US" altLang="ja-JP" sz="900" dirty="0" smtClean="0">
                <a:solidFill>
                  <a:srgbClr val="003399"/>
                </a:solidFill>
                <a:latin typeface="メイリオ" pitchFamily="50" charset="-128"/>
                <a:ea typeface="メイリオ" pitchFamily="50" charset="-128"/>
              </a:endParaRPr>
            </a:p>
          </p:txBody>
        </p:sp>
      </p:grpSp>
      <p:sp>
        <p:nvSpPr>
          <p:cNvPr id="26" name="テキスト ボックス 25"/>
          <p:cNvSpPr txBox="1"/>
          <p:nvPr/>
        </p:nvSpPr>
        <p:spPr>
          <a:xfrm>
            <a:off x="3534840" y="7902823"/>
            <a:ext cx="965710" cy="230832"/>
          </a:xfrm>
          <a:prstGeom prst="rect">
            <a:avLst/>
          </a:prstGeom>
          <a:noFill/>
        </p:spPr>
        <p:txBody>
          <a:bodyPr wrap="square" rtlCol="0">
            <a:spAutoFit/>
          </a:bodyPr>
          <a:lstStyle/>
          <a:p>
            <a:r>
              <a:rPr lang="ja-JP" altLang="en-US" sz="900" dirty="0" smtClean="0">
                <a:solidFill>
                  <a:prstClr val="black"/>
                </a:solidFill>
                <a:latin typeface="メイリオ" pitchFamily="50" charset="-128"/>
                <a:ea typeface="メイリオ" pitchFamily="50" charset="-128"/>
              </a:rPr>
              <a:t>訓練最終日</a:t>
            </a:r>
            <a:endParaRPr lang="en-US" altLang="ja-JP" sz="900" dirty="0" smtClean="0">
              <a:solidFill>
                <a:prstClr val="black"/>
              </a:solidFill>
              <a:latin typeface="メイリオ" pitchFamily="50" charset="-128"/>
              <a:ea typeface="メイリオ" pitchFamily="50" charset="-128"/>
            </a:endParaRPr>
          </a:p>
        </p:txBody>
      </p:sp>
      <p:sp>
        <p:nvSpPr>
          <p:cNvPr id="27" name="テキスト ボックス 26"/>
          <p:cNvSpPr txBox="1"/>
          <p:nvPr/>
        </p:nvSpPr>
        <p:spPr>
          <a:xfrm>
            <a:off x="3672458" y="8010835"/>
            <a:ext cx="476533" cy="276999"/>
          </a:xfrm>
          <a:prstGeom prst="rect">
            <a:avLst/>
          </a:prstGeom>
          <a:noFill/>
        </p:spPr>
        <p:txBody>
          <a:bodyPr wrap="square" rtlCol="0">
            <a:spAutoFit/>
          </a:bodyPr>
          <a:lstStyle/>
          <a:p>
            <a:r>
              <a:rPr lang="en-US" altLang="ja-JP" sz="1200" dirty="0" smtClean="0">
                <a:solidFill>
                  <a:prstClr val="black"/>
                </a:solidFill>
              </a:rPr>
              <a:t>9/30</a:t>
            </a:r>
            <a:endParaRPr lang="ja-JP" altLang="en-US" sz="1200" dirty="0">
              <a:solidFill>
                <a:prstClr val="black"/>
              </a:solidFill>
            </a:endParaRPr>
          </a:p>
        </p:txBody>
      </p:sp>
      <p:sp>
        <p:nvSpPr>
          <p:cNvPr id="29" name="正方形/長方形 28"/>
          <p:cNvSpPr/>
          <p:nvPr/>
        </p:nvSpPr>
        <p:spPr>
          <a:xfrm>
            <a:off x="195658" y="8954680"/>
            <a:ext cx="6841548" cy="964367"/>
          </a:xfrm>
          <a:prstGeom prst="rect">
            <a:avLst/>
          </a:prstGeom>
        </p:spPr>
        <p:txBody>
          <a:bodyPr wrap="square">
            <a:spAutoFit/>
          </a:bodyPr>
          <a:lstStyle/>
          <a:p>
            <a:pPr marL="177800" indent="-177800">
              <a:lnSpc>
                <a:spcPts val="1600"/>
              </a:lnSpc>
              <a:spcBef>
                <a:spcPts val="200"/>
              </a:spcBef>
              <a:spcAft>
                <a:spcPts val="200"/>
              </a:spcAft>
            </a:pPr>
            <a:r>
              <a:rPr lang="ja-JP" altLang="en-US" sz="1400" dirty="0">
                <a:latin typeface="メイリオ" panose="020B0604030504040204" pitchFamily="50" charset="-128"/>
                <a:ea typeface="メイリオ" panose="020B0604030504040204" pitchFamily="50" charset="-128"/>
              </a:rPr>
              <a:t>○ 支給申請にあたっては、支給申請期間内に、支給申請書及び添付書類を事業所の所在地を管轄する都道府県</a:t>
            </a:r>
            <a:r>
              <a:rPr lang="ja-JP" altLang="en-US" sz="1400" dirty="0" smtClean="0">
                <a:latin typeface="メイリオ" panose="020B0604030504040204" pitchFamily="50" charset="-128"/>
                <a:ea typeface="メイリオ" panose="020B0604030504040204" pitchFamily="50" charset="-128"/>
              </a:rPr>
              <a:t>労働局に</a:t>
            </a:r>
            <a:r>
              <a:rPr lang="ja-JP" altLang="en-US" sz="1400" dirty="0">
                <a:latin typeface="メイリオ" panose="020B0604030504040204" pitchFamily="50" charset="-128"/>
                <a:ea typeface="メイリオ" panose="020B0604030504040204" pitchFamily="50" charset="-128"/>
              </a:rPr>
              <a:t>提出してください。</a:t>
            </a:r>
            <a:endParaRPr lang="en-US" altLang="ja-JP" sz="1400" dirty="0">
              <a:latin typeface="メイリオ" panose="020B0604030504040204" pitchFamily="50" charset="-128"/>
              <a:ea typeface="メイリオ" panose="020B0604030504040204" pitchFamily="50" charset="-128"/>
            </a:endParaRPr>
          </a:p>
          <a:p>
            <a:pPr marL="177800" indent="-177800">
              <a:lnSpc>
                <a:spcPts val="1600"/>
              </a:lnSpc>
              <a:spcBef>
                <a:spcPts val="200"/>
              </a:spcBef>
              <a:spcAft>
                <a:spcPts val="200"/>
              </a:spcAft>
            </a:pPr>
            <a:r>
              <a:rPr lang="ja-JP" altLang="en-US" sz="1400" dirty="0" smtClean="0">
                <a:latin typeface="メイリオ" panose="020B0604030504040204" pitchFamily="50" charset="-128"/>
                <a:ea typeface="メイリオ" panose="020B0604030504040204" pitchFamily="50" charset="-128"/>
              </a:rPr>
              <a:t>　</a:t>
            </a: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支給申請書の提出については、ハローワークを通じて提出出来る場合があります。詳しくは各都道府県労働局にお問い合わせ下さい（⇒</a:t>
            </a:r>
            <a:r>
              <a:rPr lang="en-US" altLang="ja-JP" sz="1100" dirty="0">
                <a:latin typeface="HGPｺﾞｼｯｸM" panose="020B0600000000000000" pitchFamily="50" charset="-128"/>
                <a:ea typeface="HGPｺﾞｼｯｸM" panose="020B0600000000000000" pitchFamily="50" charset="-128"/>
              </a:rPr>
              <a:t>P</a:t>
            </a:r>
            <a:r>
              <a:rPr lang="ja-JP" altLang="en-US" sz="1100" dirty="0">
                <a:latin typeface="HGPｺﾞｼｯｸM" panose="020B0600000000000000" pitchFamily="50" charset="-128"/>
                <a:ea typeface="HGPｺﾞｼｯｸM" panose="020B0600000000000000" pitchFamily="50" charset="-128"/>
              </a:rPr>
              <a:t>３２に都道府県労働局一覧の記載があります）。</a:t>
            </a:r>
            <a:endParaRPr lang="en-US" altLang="ja-JP" sz="1100" dirty="0">
              <a:latin typeface="HGPｺﾞｼｯｸM" panose="020B0600000000000000" pitchFamily="50" charset="-128"/>
              <a:ea typeface="HGPｺﾞｼｯｸM" panose="020B0600000000000000" pitchFamily="50" charset="-128"/>
            </a:endParaRPr>
          </a:p>
        </p:txBody>
      </p:sp>
      <p:sp>
        <p:nvSpPr>
          <p:cNvPr id="30" name="スライド番号プレースホルダ 1"/>
          <p:cNvSpPr txBox="1">
            <a:spLocks/>
          </p:cNvSpPr>
          <p:nvPr/>
        </p:nvSpPr>
        <p:spPr>
          <a:xfrm>
            <a:off x="3276414" y="9919047"/>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28</a:t>
            </a:r>
            <a:endParaRPr lang="ja-JP" altLang="en-US" sz="1600" dirty="0">
              <a:solidFill>
                <a:schemeClr val="tx1"/>
              </a:solidFill>
            </a:endParaRPr>
          </a:p>
        </p:txBody>
      </p:sp>
    </p:spTree>
    <p:extLst>
      <p:ext uri="{BB962C8B-B14F-4D97-AF65-F5344CB8AC3E}">
        <p14:creationId xmlns:p14="http://schemas.microsoft.com/office/powerpoint/2010/main" val="4182628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785849" y="-375561"/>
            <a:ext cx="7200900" cy="375561"/>
          </a:xfrm>
          <a:prstGeom prst="rect">
            <a:avLst/>
          </a:prstGeom>
          <a:noFill/>
        </p:spPr>
        <p:txBody>
          <a:bodyPr wrap="square" lIns="99555" tIns="49777" rIns="99555" bIns="49777" rtlCol="0">
            <a:noAutofit/>
          </a:bodyPr>
          <a:lstStyle/>
          <a:p>
            <a:endParaRPr lang="ja-JP" altLang="en-US" sz="1700" dirty="0">
              <a:latin typeface="HGP創英角ｺﾞｼｯｸUB" pitchFamily="50" charset="-128"/>
              <a:ea typeface="HGP創英角ｺﾞｼｯｸUB" pitchFamily="50" charset="-128"/>
            </a:endParaRPr>
          </a:p>
        </p:txBody>
      </p:sp>
      <p:sp>
        <p:nvSpPr>
          <p:cNvPr id="44" name="角丸四角形 43"/>
          <p:cNvSpPr/>
          <p:nvPr/>
        </p:nvSpPr>
        <p:spPr>
          <a:xfrm>
            <a:off x="124403" y="1566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144000" rIns="99555" bIns="49777" rtlCol="0" anchor="ctr"/>
          <a:lstStyle/>
          <a:p>
            <a:r>
              <a:rPr lang="en-US" altLang="ja-JP" sz="2400" b="1" spc="-90" dirty="0">
                <a:solidFill>
                  <a:schemeClr val="bg1"/>
                </a:solidFill>
                <a:latin typeface="メイリオ" pitchFamily="50" charset="-128"/>
                <a:ea typeface="メイリオ" pitchFamily="50" charset="-128"/>
                <a:cs typeface="メイリオ" pitchFamily="50" charset="-128"/>
              </a:rPr>
              <a:t>11</a:t>
            </a:r>
            <a:r>
              <a:rPr lang="ja-JP" altLang="en-US" sz="2400" b="1" spc="-90" dirty="0" smtClean="0">
                <a:solidFill>
                  <a:schemeClr val="bg1"/>
                </a:solidFill>
                <a:latin typeface="メイリオ" pitchFamily="50" charset="-128"/>
                <a:ea typeface="メイリオ" pitchFamily="50" charset="-128"/>
                <a:cs typeface="メイリオ" pitchFamily="50" charset="-128"/>
              </a:rPr>
              <a:t>　よくあるご質問</a:t>
            </a:r>
            <a:endParaRPr lang="ja-JP" altLang="en-US" sz="2400" b="1" spc="-90" dirty="0">
              <a:solidFill>
                <a:schemeClr val="bg1"/>
              </a:solidFill>
              <a:latin typeface="メイリオ" pitchFamily="50" charset="-128"/>
              <a:ea typeface="メイリオ" pitchFamily="50" charset="-128"/>
              <a:cs typeface="メイリオ" pitchFamily="50" charset="-128"/>
            </a:endParaRPr>
          </a:p>
        </p:txBody>
      </p:sp>
      <p:grpSp>
        <p:nvGrpSpPr>
          <p:cNvPr id="3" name="グループ化 2"/>
          <p:cNvGrpSpPr/>
          <p:nvPr/>
        </p:nvGrpSpPr>
        <p:grpSpPr>
          <a:xfrm>
            <a:off x="124403" y="702023"/>
            <a:ext cx="6978431" cy="1049314"/>
            <a:chOff x="160944" y="3230655"/>
            <a:chExt cx="6842580" cy="1647832"/>
          </a:xfrm>
        </p:grpSpPr>
        <p:sp>
          <p:nvSpPr>
            <p:cNvPr id="21" name="正方形/長方形 20"/>
            <p:cNvSpPr/>
            <p:nvPr/>
          </p:nvSpPr>
          <p:spPr>
            <a:xfrm>
              <a:off x="163524" y="3230655"/>
              <a:ext cx="6840000" cy="1501798"/>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449263" indent="-449263">
                <a:lnSpc>
                  <a:spcPts val="1600"/>
                </a:lnSpc>
                <a:spcBef>
                  <a:spcPts val="200"/>
                </a:spcBef>
              </a:pPr>
              <a:r>
                <a:rPr kumimoji="1" lang="en-US" altLang="ja-JP" sz="1100" dirty="0" smtClean="0">
                  <a:latin typeface="HGSｺﾞｼｯｸE" panose="020B0900000000000000" pitchFamily="50" charset="-128"/>
                  <a:ea typeface="HGSｺﾞｼｯｸE" panose="020B0900000000000000" pitchFamily="50" charset="-128"/>
                  <a:cs typeface="メイリオ" pitchFamily="50" charset="-128"/>
                </a:rPr>
                <a:t>Q</a:t>
              </a:r>
              <a:r>
                <a:rPr lang="ja-JP" altLang="en-US" sz="1100" dirty="0">
                  <a:latin typeface="HGSｺﾞｼｯｸE" panose="020B0900000000000000" pitchFamily="50" charset="-128"/>
                  <a:ea typeface="HGSｺﾞｼｯｸE" panose="020B0900000000000000" pitchFamily="50" charset="-128"/>
                  <a:cs typeface="メイリオ" pitchFamily="50" charset="-128"/>
                </a:rPr>
                <a:t>１</a:t>
              </a:r>
              <a:r>
                <a:rPr lang="en-US" altLang="ja-JP" sz="1100" dirty="0" smtClean="0">
                  <a:latin typeface="HGSｺﾞｼｯｸE" panose="020B0900000000000000" pitchFamily="50" charset="-128"/>
                  <a:ea typeface="HGSｺﾞｼｯｸE" panose="020B0900000000000000" pitchFamily="50" charset="-128"/>
                  <a:cs typeface="メイリオ" pitchFamily="50" charset="-128"/>
                </a:rPr>
                <a:t>.</a:t>
              </a:r>
              <a:r>
                <a:rPr lang="ja-JP" altLang="en-US" sz="1100" dirty="0" smtClean="0">
                  <a:latin typeface="HGSｺﾞｼｯｸE" panose="020B0900000000000000" pitchFamily="50" charset="-128"/>
                  <a:ea typeface="HGSｺﾞｼｯｸE" panose="020B0900000000000000" pitchFamily="50" charset="-128"/>
                  <a:cs typeface="メイリオ" pitchFamily="50" charset="-128"/>
                </a:rPr>
                <a:t>　特別育成訓練コースで、実際に訓練を行っているかの確認が入る場合があるのですか。</a:t>
              </a:r>
              <a:endParaRPr kumimoji="1" lang="en-US" altLang="ja-JP" sz="1100" dirty="0" smtClean="0">
                <a:latin typeface="HGSｺﾞｼｯｸE" panose="020B0900000000000000" pitchFamily="50" charset="-128"/>
                <a:ea typeface="HGSｺﾞｼｯｸE" panose="020B0900000000000000" pitchFamily="50" charset="-128"/>
                <a:cs typeface="メイリオ" pitchFamily="50" charset="-128"/>
              </a:endParaRPr>
            </a:p>
            <a:p>
              <a:pPr marL="361950" indent="-361950">
                <a:lnSpc>
                  <a:spcPts val="1600"/>
                </a:lnSpc>
                <a:spcBef>
                  <a:spcPts val="200"/>
                </a:spcBef>
              </a:pPr>
              <a:r>
                <a:rPr lang="en-US" altLang="ja-JP" sz="1100" dirty="0" smtClean="0">
                  <a:latin typeface="HGSｺﾞｼｯｸM" panose="020B0600000000000000" pitchFamily="50" charset="-128"/>
                  <a:ea typeface="HGSｺﾞｼｯｸM" panose="020B0600000000000000" pitchFamily="50" charset="-128"/>
                  <a:cs typeface="メイリオ" pitchFamily="50" charset="-128"/>
                </a:rPr>
                <a:t>A</a:t>
              </a:r>
              <a:r>
                <a:rPr lang="ja-JP" altLang="en-US" sz="1100" dirty="0">
                  <a:latin typeface="HGSｺﾞｼｯｸM" panose="020B0600000000000000" pitchFamily="50" charset="-128"/>
                  <a:ea typeface="HGSｺﾞｼｯｸM" panose="020B0600000000000000" pitchFamily="50" charset="-128"/>
                  <a:cs typeface="メイリオ" pitchFamily="50" charset="-128"/>
                </a:rPr>
                <a:t>１</a:t>
              </a:r>
              <a:r>
                <a:rPr lang="en-US" altLang="ja-JP" sz="1100" dirty="0" smtClean="0">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latin typeface="HGSｺﾞｼｯｸM" panose="020B0600000000000000" pitchFamily="50" charset="-128"/>
                  <a:ea typeface="HGSｺﾞｼｯｸM" panose="020B0600000000000000" pitchFamily="50" charset="-128"/>
                  <a:cs typeface="メイリオ" pitchFamily="50" charset="-128"/>
                </a:rPr>
                <a:t>全ての申請に対してではありませんが、適正かつ使いやすい助成金制度の運用のため、実際の訓練の様子を見せていただいたり、助成金の支給申請についてのお困りのことがないかをおうかがいするため、職員が訪問させていただく場合がございます。</a:t>
              </a:r>
              <a:endParaRPr kumimoji="1" lang="ja-JP" altLang="en-US" sz="1100" dirty="0">
                <a:latin typeface="HGSｺﾞｼｯｸM" panose="020B0600000000000000" pitchFamily="50" charset="-128"/>
                <a:ea typeface="HGSｺﾞｼｯｸM" panose="020B0600000000000000" pitchFamily="50" charset="-128"/>
                <a:cs typeface="メイリオ" pitchFamily="50" charset="-128"/>
              </a:endParaRPr>
            </a:p>
          </p:txBody>
        </p:sp>
        <p:sp>
          <p:nvSpPr>
            <p:cNvPr id="22" name="角丸四角形 21"/>
            <p:cNvSpPr/>
            <p:nvPr/>
          </p:nvSpPr>
          <p:spPr>
            <a:xfrm>
              <a:off x="160944" y="3258307"/>
              <a:ext cx="6829573" cy="1620180"/>
            </a:xfrm>
            <a:prstGeom prst="roundRect">
              <a:avLst/>
            </a:prstGeom>
            <a:noFill/>
            <a:ln w="3175">
              <a:solidFill>
                <a:schemeClr val="tx1"/>
              </a:solid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pSp>
      <p:grpSp>
        <p:nvGrpSpPr>
          <p:cNvPr id="5" name="グループ化 4"/>
          <p:cNvGrpSpPr/>
          <p:nvPr/>
        </p:nvGrpSpPr>
        <p:grpSpPr>
          <a:xfrm>
            <a:off x="124404" y="7002724"/>
            <a:ext cx="6965166" cy="3078558"/>
            <a:chOff x="188675" y="5057500"/>
            <a:chExt cx="6840001" cy="1123496"/>
          </a:xfrm>
        </p:grpSpPr>
        <p:sp>
          <p:nvSpPr>
            <p:cNvPr id="19" name="角丸四角形 18"/>
            <p:cNvSpPr/>
            <p:nvPr/>
          </p:nvSpPr>
          <p:spPr>
            <a:xfrm>
              <a:off x="188676" y="5057500"/>
              <a:ext cx="6840000" cy="1123496"/>
            </a:xfrm>
            <a:prstGeom prst="roundRect">
              <a:avLst>
                <a:gd name="adj" fmla="val 9730"/>
              </a:avLst>
            </a:prstGeom>
            <a:noFill/>
            <a:ln w="3175">
              <a:solidFill>
                <a:schemeClr val="tx1"/>
              </a:solid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15" name="正方形/長方形 14"/>
            <p:cNvSpPr/>
            <p:nvPr/>
          </p:nvSpPr>
          <p:spPr>
            <a:xfrm>
              <a:off x="188675" y="5088006"/>
              <a:ext cx="6798305" cy="1017040"/>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361950" indent="-361950">
                <a:lnSpc>
                  <a:spcPts val="1600"/>
                </a:lnSpc>
              </a:pPr>
              <a:r>
                <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Q</a:t>
              </a:r>
              <a:r>
                <a:rPr kumimoji="1"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５</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　提出書類に訓練実施状況報告書（訓練日誌）がありますが、作成にあたって注意することはありますか。　</a:t>
              </a:r>
              <a:endPar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endParaRPr>
            </a:p>
            <a:p>
              <a:pPr marL="361950" indent="-361950">
                <a:lnSpc>
                  <a:spcPts val="1600"/>
                </a:lnSpc>
                <a:spcBef>
                  <a:spcPts val="200"/>
                </a:spcBef>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５</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訓練日誌は、訓練受講者が日々の訓練の振り返りなどに活用することによって、訓練期間中だけでなく、訓練終了後においても訓練の効果を高めるために大切なものです。</a:t>
              </a:r>
              <a:endPar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kumimoji="1"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そのため、訓練担当者はその日の訓練の実施内容がわかるように具体的に記入するとともに</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毎日</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署名・押印してください（印字不可</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）。訓練</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受講者には、その日の受講内容と習得できた（できなかった）知識・技能等について</a:t>
              </a:r>
              <a:r>
                <a:rPr kumimoji="1" lang="ja-JP" altLang="en-US" sz="1100"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毎日、手書きで、具体的に</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読みやすい大きさで明瞭に</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）記入させてください。</a:t>
              </a:r>
              <a:endParaRPr kumimoji="1"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単に、「とてもためになった」「上手に出来なかった」など感想だけを記入したものは支給対象となりません。</a:t>
              </a:r>
              <a:endPar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449263" indent="-449263">
                <a:lnSpc>
                  <a:spcPts val="1600"/>
                </a:lnSpc>
              </a:pPr>
              <a:r>
                <a:rPr kumimoji="1"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また、同じ日に</a:t>
              </a:r>
              <a:r>
                <a:rPr kumimoji="1"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と</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を実施する場合は、それぞれ別の枠に記入してください。</a:t>
              </a:r>
              <a:endParaRPr lang="en-US" altLang="ja-JP" sz="110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訪問調査の際に、</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前日以前の分を記入していない場合、記入していない分については</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支給対象訓練</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とは認められない</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こととなりますのでご注意ください。</a:t>
              </a:r>
              <a:endPar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449263" indent="-449263">
                <a:lnSpc>
                  <a:spcPts val="1600"/>
                </a:lnSpc>
              </a:pPr>
              <a:r>
                <a:rPr kumimoji="1"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en-US" altLang="ja-JP" sz="1100"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kumimoji="1" lang="ja-JP" altLang="en-US" sz="1100"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実施機関が異なる場合を除いては、継紙に空欄がないよう記載してください。</a:t>
              </a:r>
              <a:endParaRPr kumimoji="1" lang="ja-JP" altLang="en-US" sz="1100" u="sng"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grpSp>
      <p:grpSp>
        <p:nvGrpSpPr>
          <p:cNvPr id="16" name="グループ化 15"/>
          <p:cNvGrpSpPr/>
          <p:nvPr/>
        </p:nvGrpSpPr>
        <p:grpSpPr>
          <a:xfrm>
            <a:off x="124403" y="1854151"/>
            <a:ext cx="6965166" cy="2362433"/>
            <a:chOff x="198321" y="6534671"/>
            <a:chExt cx="6840000" cy="1404156"/>
          </a:xfrm>
        </p:grpSpPr>
        <p:sp>
          <p:nvSpPr>
            <p:cNvPr id="20" name="角丸四角形 19"/>
            <p:cNvSpPr/>
            <p:nvPr/>
          </p:nvSpPr>
          <p:spPr>
            <a:xfrm>
              <a:off x="198321" y="6534671"/>
              <a:ext cx="6840000" cy="1404156"/>
            </a:xfrm>
            <a:prstGeom prst="roundRect">
              <a:avLst/>
            </a:prstGeom>
            <a:noFill/>
            <a:ln w="3175">
              <a:solidFill>
                <a:schemeClr val="tx1"/>
              </a:solid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3" name="正方形/長方形 22"/>
            <p:cNvSpPr/>
            <p:nvPr/>
          </p:nvSpPr>
          <p:spPr>
            <a:xfrm>
              <a:off x="198321" y="6568749"/>
              <a:ext cx="6770088" cy="1260140"/>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449263" indent="-449263">
                <a:lnSpc>
                  <a:spcPts val="1600"/>
                </a:lnSpc>
              </a:pPr>
              <a:r>
                <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Q</a:t>
              </a:r>
              <a:r>
                <a:rPr lang="ja-JP" altLang="en-US" sz="1100" dirty="0">
                  <a:solidFill>
                    <a:schemeClr val="tx1"/>
                  </a:solidFill>
                  <a:latin typeface="HGSｺﾞｼｯｸE" panose="020B0900000000000000" pitchFamily="50" charset="-128"/>
                  <a:ea typeface="HGSｺﾞｼｯｸE" panose="020B0900000000000000" pitchFamily="50" charset="-128"/>
                  <a:cs typeface="メイリオ" pitchFamily="50" charset="-128"/>
                </a:rPr>
                <a:t>２</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　所定労働時間外や休日に実施される訓練について助成対象となりますか。　</a:t>
              </a:r>
              <a:endPar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endParaRPr>
            </a:p>
            <a:p>
              <a:pPr marL="361950" indent="-361950">
                <a:lnSpc>
                  <a:spcPts val="1600"/>
                </a:lnSpc>
                <a:spcBef>
                  <a:spcPts val="200"/>
                </a:spcBef>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２</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所定労働時間外に実施される訓練につきましては、３６協定が提出されており、法定どおり割増賃金が支払われたとしても、</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分の賃金助成、</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分の実施助成は助成の対象とはなりませんが、</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の経費助成については助成対象となります。</a:t>
              </a:r>
              <a:endPar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また、休日に実施される訓練につきましては、所定休日と振り替えて実施した</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は助成の対象となります。</a:t>
              </a:r>
              <a:endPar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（例</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）所定</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労働</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時間：８時～</a:t>
              </a:r>
              <a:r>
                <a:rPr lang="en-US" altLang="ja-JP"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17</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時（８時間）／　訓練時間：９時～</a:t>
              </a:r>
              <a:r>
                <a:rPr lang="en-US" altLang="ja-JP"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18</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時（８時間）</a:t>
              </a:r>
              <a:endPar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361950">
                <a:lnSpc>
                  <a:spcPts val="1600"/>
                </a:lnSpc>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→所定</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労働時間</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のうち訓練を実施した９時～</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17</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時（７時間）が賃金助成、実施助成の対象と</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なります</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endPar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714375" indent="-714375">
                <a:lnSpc>
                  <a:spcPts val="1300"/>
                </a:lnSpc>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en-US" altLang="ja-JP"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就業</a:t>
              </a:r>
              <a:r>
                <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rPr>
                <a:t>規則もしくは労働契約書に「研修のため始業、終業時間を変更</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する場合</a:t>
              </a:r>
              <a:r>
                <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rPr>
                <a:t>がある」等の記載が</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あり（</a:t>
              </a:r>
              <a:r>
                <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rPr>
                <a:t>「業務の都合により」は不可</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）、訓練期間中</a:t>
              </a:r>
              <a:r>
                <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rPr>
                <a:t>の勤務時間の変更等について事前に明示、周知されていればその</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範囲内の</a:t>
              </a:r>
              <a:r>
                <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rPr>
                <a:t>時間は助成対象となります。 </a:t>
              </a:r>
              <a:r>
                <a:rPr lang="ja-JP" altLang="en-US" sz="10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endParaRPr lang="ja-JP" altLang="en-US" sz="100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grpSp>
      <p:grpSp>
        <p:nvGrpSpPr>
          <p:cNvPr id="27" name="グループ化 26"/>
          <p:cNvGrpSpPr/>
          <p:nvPr/>
        </p:nvGrpSpPr>
        <p:grpSpPr>
          <a:xfrm>
            <a:off x="124403" y="5427859"/>
            <a:ext cx="6965166" cy="1466852"/>
            <a:chOff x="188676" y="6534670"/>
            <a:chExt cx="6874078" cy="1566511"/>
          </a:xfrm>
        </p:grpSpPr>
        <p:sp>
          <p:nvSpPr>
            <p:cNvPr id="28" name="角丸四角形 27"/>
            <p:cNvSpPr/>
            <p:nvPr/>
          </p:nvSpPr>
          <p:spPr>
            <a:xfrm>
              <a:off x="188676" y="6534670"/>
              <a:ext cx="6874078" cy="1566511"/>
            </a:xfrm>
            <a:prstGeom prst="roundRect">
              <a:avLst/>
            </a:prstGeom>
            <a:noFill/>
            <a:ln w="3175">
              <a:solidFill>
                <a:schemeClr val="tx1"/>
              </a:solid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9" name="正方形/長方形 28"/>
            <p:cNvSpPr/>
            <p:nvPr/>
          </p:nvSpPr>
          <p:spPr>
            <a:xfrm>
              <a:off x="188676" y="6714691"/>
              <a:ext cx="6779733" cy="1116124"/>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361950" indent="-361950">
                <a:lnSpc>
                  <a:spcPts val="1600"/>
                </a:lnSpc>
              </a:pPr>
              <a:r>
                <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Q</a:t>
              </a:r>
              <a:r>
                <a:rPr kumimoji="1"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４</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a:t>
              </a:r>
              <a:r>
                <a:rPr lang="ja-JP" altLang="en-US" sz="1100" dirty="0">
                  <a:solidFill>
                    <a:schemeClr val="tx1"/>
                  </a:solidFill>
                  <a:latin typeface="HGSｺﾞｼｯｸE" panose="020B0900000000000000" pitchFamily="50" charset="-128"/>
                  <a:ea typeface="HGSｺﾞｼｯｸE" panose="020B0900000000000000" pitchFamily="50" charset="-128"/>
                  <a:cs typeface="メイリオ" pitchFamily="50" charset="-128"/>
                </a:rPr>
                <a:t>　</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従業員に対して有期実習型訓練を実施し、</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OJT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訓練は計画時間数の８割以上実施しましたが、</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Off-JT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訓練は計画時間数の８割以上の実施ができませんでした。</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OJT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訓練分のみ支給を受けられるのでしょうか。　</a:t>
              </a:r>
              <a:endPar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endParaRPr>
            </a:p>
            <a:p>
              <a:pPr marL="361950" indent="-361950">
                <a:lnSpc>
                  <a:spcPts val="1600"/>
                </a:lnSpc>
                <a:spcBef>
                  <a:spcPts val="200"/>
                </a:spcBef>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４</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有期実習型訓練の場合は</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と</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Off-JT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それぞれの計画時間数の８割以上受講していない場合は、助成金は支給されません。</a:t>
              </a:r>
              <a:endPar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449263" indent="-449263">
                <a:lnSpc>
                  <a:spcPts val="1600"/>
                </a:lnSpc>
              </a:pP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中小企業等担い手育成訓練も同様の取扱いです。）</a:t>
              </a:r>
              <a:endPar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grpSp>
      <p:grpSp>
        <p:nvGrpSpPr>
          <p:cNvPr id="18" name="グループ化 17"/>
          <p:cNvGrpSpPr/>
          <p:nvPr/>
        </p:nvGrpSpPr>
        <p:grpSpPr>
          <a:xfrm>
            <a:off x="124403" y="4315656"/>
            <a:ext cx="6965166" cy="1030883"/>
            <a:chOff x="188676" y="6534671"/>
            <a:chExt cx="6840000" cy="1315004"/>
          </a:xfrm>
        </p:grpSpPr>
        <p:sp>
          <p:nvSpPr>
            <p:cNvPr id="24" name="角丸四角形 23"/>
            <p:cNvSpPr/>
            <p:nvPr/>
          </p:nvSpPr>
          <p:spPr>
            <a:xfrm>
              <a:off x="188676" y="6534671"/>
              <a:ext cx="6840000" cy="1315004"/>
            </a:xfrm>
            <a:prstGeom prst="roundRect">
              <a:avLst/>
            </a:prstGeom>
            <a:noFill/>
            <a:ln w="3175">
              <a:solidFill>
                <a:schemeClr val="tx1"/>
              </a:solid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5" name="正方形/長方形 24"/>
            <p:cNvSpPr/>
            <p:nvPr/>
          </p:nvSpPr>
          <p:spPr>
            <a:xfrm>
              <a:off x="188676" y="6545817"/>
              <a:ext cx="6779733" cy="1197989"/>
            </a:xfrm>
            <a:prstGeom prst="rect">
              <a:avLst/>
            </a:prstGeom>
            <a:no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marL="449263" indent="-449263">
                <a:lnSpc>
                  <a:spcPts val="1600"/>
                </a:lnSpc>
              </a:pPr>
              <a:r>
                <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Q</a:t>
              </a:r>
              <a:r>
                <a:rPr kumimoji="1"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３</a:t>
              </a:r>
              <a:r>
                <a:rPr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a:t>
              </a:r>
              <a:r>
                <a:rPr lang="ja-JP" altLang="en-US"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rPr>
                <a:t>　就労が認められる在留資格をもつ外国人労働者に訓練を実施した場合、支給対象となりますか。　</a:t>
              </a:r>
              <a:endParaRPr kumimoji="1" lang="en-US" altLang="ja-JP" sz="1100" dirty="0" smtClean="0">
                <a:solidFill>
                  <a:schemeClr val="tx1"/>
                </a:solidFill>
                <a:latin typeface="HGSｺﾞｼｯｸE" panose="020B0900000000000000" pitchFamily="50" charset="-128"/>
                <a:ea typeface="HGSｺﾞｼｯｸE" panose="020B0900000000000000" pitchFamily="50" charset="-128"/>
                <a:cs typeface="メイリオ" pitchFamily="50" charset="-128"/>
              </a:endParaRPr>
            </a:p>
            <a:p>
              <a:pPr marL="361950" indent="-361950">
                <a:lnSpc>
                  <a:spcPts val="1600"/>
                </a:lnSpc>
                <a:spcBef>
                  <a:spcPts val="200"/>
                </a:spcBef>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３</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訓練対象者が外国人である場合、有期契約労働者等に対して正規</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雇用労働者等への</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転換等を</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目的として実施する訓練である</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ことなど、特別育成訓練コースの支給要件を</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満たすもので</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あれば、支給対象</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と</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なります。　</a:t>
              </a:r>
              <a:endPar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grpSp>
      <p:sp>
        <p:nvSpPr>
          <p:cNvPr id="26"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29</a:t>
            </a:r>
            <a:endParaRPr lang="ja-JP" altLang="en-US" sz="1600" dirty="0">
              <a:solidFill>
                <a:schemeClr val="tx1"/>
              </a:solidFill>
            </a:endParaRPr>
          </a:p>
        </p:txBody>
      </p:sp>
    </p:spTree>
    <p:extLst>
      <p:ext uri="{BB962C8B-B14F-4D97-AF65-F5344CB8AC3E}">
        <p14:creationId xmlns:p14="http://schemas.microsoft.com/office/powerpoint/2010/main" val="2764912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91666" y="1386099"/>
            <a:ext cx="7020000" cy="3516327"/>
          </a:xfrm>
          <a:prstGeom prst="rect">
            <a:avLst/>
          </a:prstGeom>
          <a:noFill/>
          <a:ln>
            <a:solidFill>
              <a:schemeClr val="tx1"/>
            </a:solidFill>
            <a:prstDash val="sysDash"/>
          </a:ln>
        </p:spPr>
        <p:txBody>
          <a:bodyPr wrap="square" lIns="72000" tIns="36000" rIns="72000" bIns="36000" rtlCol="0" anchor="ctr">
            <a:noAutofit/>
          </a:bodyPr>
          <a:lstStyle/>
          <a:p>
            <a:pPr indent="85725" algn="just">
              <a:lnSpc>
                <a:spcPts val="1600"/>
              </a:lnSpc>
              <a:spcBef>
                <a:spcPts val="200"/>
              </a:spcBef>
              <a:spcAft>
                <a:spcPts val="200"/>
              </a:spcAft>
            </a:pPr>
            <a:r>
              <a:rPr lang="ja-JP" altLang="en-US" sz="1100" dirty="0" smtClean="0">
                <a:latin typeface="HGSｺﾞｼｯｸM" panose="020B0600000000000000" pitchFamily="50" charset="-128"/>
                <a:ea typeface="HGSｺﾞｼｯｸM" panose="020B0600000000000000" pitchFamily="50" charset="-128"/>
                <a:cs typeface="メイリオ" panose="020B0604030504040204" pitchFamily="50" charset="-128"/>
              </a:rPr>
              <a:t>① </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不正</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受給（</a:t>
            </a:r>
            <a:r>
              <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rPr>
              <a:t>※</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）をしてから５年以内に申請をした事業</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主</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　（または、申請日後、支給決定日までの間に不正受給をした事業主）</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447675" indent="-266700" algn="just">
              <a:lnSpc>
                <a:spcPts val="1600"/>
              </a:lnSpc>
              <a:spcBef>
                <a:spcPts val="200"/>
              </a:spcBef>
            </a:pPr>
            <a:r>
              <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 </a:t>
            </a:r>
            <a:r>
              <a:rPr lang="en-US" altLang="ja-JP" sz="1100" spc="-20" dirty="0">
                <a:latin typeface="HGPｺﾞｼｯｸM" panose="020B0600000000000000" pitchFamily="50" charset="-128"/>
                <a:ea typeface="HGPｺﾞｼｯｸM" panose="020B0600000000000000" pitchFamily="50" charset="-128"/>
                <a:cs typeface="メイリオ" panose="020B0604030504040204" pitchFamily="50" charset="-128"/>
              </a:rPr>
              <a:t>※ </a:t>
            </a:r>
            <a:r>
              <a:rPr lang="ja-JP" altLang="en-US" sz="1100" spc="-20" dirty="0">
                <a:latin typeface="HGPｺﾞｼｯｸM" panose="020B0600000000000000" pitchFamily="50" charset="-128"/>
                <a:ea typeface="HGPｺﾞｼｯｸM" panose="020B0600000000000000" pitchFamily="50" charset="-128"/>
                <a:cs typeface="メイリオ" panose="020B0604030504040204" pitchFamily="50" charset="-128"/>
              </a:rPr>
              <a:t>不正受給とは、偽りその他不正行為により本来受けることのできない給付金を受け、または受けようとすることをいいます</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nSpc>
                <a:spcPts val="1600"/>
              </a:lnSpc>
              <a:spcBef>
                <a:spcPts val="200"/>
              </a:spcBef>
              <a:spcAft>
                <a:spcPts val="200"/>
              </a:spcAft>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② 支給申請した年度の前年度より前の年度の労働保険料を納入していない事業主</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gn="just">
              <a:lnSpc>
                <a:spcPts val="1600"/>
              </a:lnSpc>
              <a:spcBef>
                <a:spcPts val="200"/>
              </a:spcBef>
              <a:spcAft>
                <a:spcPts val="200"/>
              </a:spcAft>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③ 支給申請日の前日から過去１年間に、労働関係法令の違反を行った事業主</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④ 性風俗関連営業、接待を伴う飲食等営業、またはこれらの営業の一部を受託する営業を行う事業主</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indent="85725" algn="just">
              <a:lnSpc>
                <a:spcPts val="1600"/>
              </a:lnSpc>
              <a:spcBef>
                <a:spcPts val="200"/>
              </a:spcBef>
              <a:spcAft>
                <a:spcPts val="200"/>
              </a:spcAft>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⑤ 暴力団と関わりのある事業主</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9388" algn="just">
              <a:lnSpc>
                <a:spcPts val="1600"/>
              </a:lnSpc>
              <a:spcBef>
                <a:spcPts val="200"/>
              </a:spcBef>
              <a:spcAft>
                <a:spcPts val="200"/>
              </a:spcAft>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⑥ 支給</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申請日及び支給決定日の時点において雇用保険適用事業所でない場合（雇用保険被保険者が０人である場合を含む）</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⑦ 助成金の不正受給が発覚した場合に行われる事業主名等の公表について、同意していない事業主（社会保険労務士、代理人又は訓練を行う者が不正受給に関与していた場合に行われるその名称等の公表及び支給を受けた助成金の返還等に係る連帯債務について、社会保険労務士、代理人又は訓練を行う者が承諾していない場合を含む）</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6700" indent="-180975"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⑧ 不正</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受給に関与していたことにより、５年間の不支給措置がとられている社会保険</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労務士又は</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代理人が支給申請を行う場合。また、訓練を行う者が不正受給に関与していたことにより、５年間の不支給措置がとられている</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場合</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1" name="テキスト ボックス 10"/>
          <p:cNvSpPr txBox="1"/>
          <p:nvPr/>
        </p:nvSpPr>
        <p:spPr>
          <a:xfrm>
            <a:off x="91666" y="5310535"/>
            <a:ext cx="7007129" cy="4674149"/>
          </a:xfrm>
          <a:prstGeom prst="rect">
            <a:avLst/>
          </a:prstGeom>
          <a:noFill/>
          <a:ln>
            <a:solidFill>
              <a:schemeClr val="tx1"/>
            </a:solidFill>
            <a:prstDash val="sysDash"/>
          </a:ln>
        </p:spPr>
        <p:txBody>
          <a:bodyPr wrap="square" lIns="72000" tIns="36000" rIns="72000" bIns="36000" rtlCol="0" anchor="ctr">
            <a:noAutofit/>
          </a:bodyPr>
          <a:lstStyle/>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① 助成金の支給決定にあたり、事業所の実地調査にご協力いただく場合があります。また、実地調査等において、総勘定元帳等の書類や法令帳簿の確認等を求める場合があります。本実地調査につきましては、予告なく実施する場合がありますが、予告の有無にかかわらず</a:t>
            </a:r>
            <a:r>
              <a:rPr lang="ja-JP" altLang="en-US" sz="1100" u="sng"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調査にご協力いただけない場合、不支給決定となりますのでご注意ください。</a:t>
            </a:r>
            <a:endParaRPr lang="en-US" altLang="ja-JP" sz="1100" u="sng" dirty="0" smtClean="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② 原則として、提出された書類により審査を行います。不正受給を防止する観点から、一度提出された書類について、事業主の都合などによる差し替えや訂正を行うことはできませんので、慎重に確認した上で提出するようにしてください。</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③ 支給</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要件に照らして申請書や添付書類の内容に疑義がある場合や、審査に協力いただけない場合は、助成金を受給できません。たとえば、</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申請書等</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に疑義があり、都道府県労働局長が追加的に書類を求めることや、書類の補正を求めることがありますが、</a:t>
            </a:r>
            <a:r>
              <a:rPr lang="ja-JP" altLang="en-US" sz="1100" u="sng"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都道府県労働局長が指定した期日までに提出がない場合、不支給決定となりますのでご注意ください</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180975" indent="-88900"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④ </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不正受給を行った事業主は、助成金を返還していただくとともに、違約金が請求されます</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1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marL="180975" indent="-88900"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⑤ </a:t>
            </a:r>
            <a:r>
              <a:rPr lang="ja-JP" altLang="en-US" sz="1100" u="sng"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支給申請書などの内容によっては、審査に時間がかかることがあります</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。あらかじめご了承ください</a:t>
            </a: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⑥ </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この助成金は国の助成金制度の一つですので、受給した事業主は国の会計検査の対象となることがあります。検査にご協力いただくことを同意していない場合、助成金を受給できません</a:t>
            </a:r>
            <a:r>
              <a:rPr lang="ja-JP" altLang="en-US" sz="1100" dirty="0">
                <a:latin typeface="HGPｺﾞｼｯｸM" panose="020B0600000000000000" pitchFamily="50" charset="-128"/>
                <a:ea typeface="HGPｺﾞｼｯｸM" panose="020B0600000000000000" pitchFamily="50" charset="-128"/>
              </a:rPr>
              <a:t>。</a:t>
            </a:r>
            <a:endParaRPr lang="en-US" altLang="ja-JP" sz="1100" dirty="0">
              <a:latin typeface="HGPｺﾞｼｯｸM" panose="020B0600000000000000" pitchFamily="50" charset="-128"/>
              <a:ea typeface="HGPｺﾞｼｯｸM" panose="020B0600000000000000"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⑦ </a:t>
            </a:r>
            <a:r>
              <a:rPr lang="ja-JP" altLang="en-US" sz="1100" u="sng"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rPr>
              <a:t>都道府県労働局に提出した支給申請書、添付書類の写しなどは、支給決定されたときから５年間保存しなければなりません</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⑧ </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は同一の雇入れ・訓練を対象として２つ以上の助成金等が同時に申請された場合や、同一の経費負担を軽減するために、２つ以上の助成金等が同時に申請された場合には、双方の助成金の要件を満たしていたとしても、一方しか支給されないことがあります。</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357188" indent="-265113"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cs typeface="メイリオ" panose="020B0604030504040204" pitchFamily="50" charset="-128"/>
              </a:rPr>
              <a:t>⑨ </a:t>
            </a:r>
            <a:r>
              <a:rPr lang="ja-JP" altLang="en-US" sz="1100" dirty="0">
                <a:latin typeface="HGPｺﾞｼｯｸM" panose="020B0600000000000000" pitchFamily="50" charset="-128"/>
                <a:ea typeface="HGPｺﾞｼｯｸM" panose="020B0600000000000000" pitchFamily="50" charset="-128"/>
                <a:cs typeface="メイリオ" panose="020B0604030504040204" pitchFamily="50" charset="-128"/>
              </a:rPr>
              <a:t>この助成金の支給・不支給決定、支給決定の取消しなどは、行政不服審査法上の不服申立ての対象とはなりません。</a:t>
            </a:r>
            <a:endParaRPr lang="en-US" altLang="ja-JP" sz="1100" dirty="0">
              <a:latin typeface="HGPｺﾞｼｯｸM" panose="020B0600000000000000" pitchFamily="50" charset="-128"/>
              <a:ea typeface="HGPｺﾞｼｯｸM" panose="020B0600000000000000" pitchFamily="50" charset="-128"/>
              <a:cs typeface="メイリオ" panose="020B0604030504040204" pitchFamily="50" charset="-128"/>
            </a:endParaRPr>
          </a:p>
          <a:p>
            <a:pPr marL="265113" indent="-173038" algn="just">
              <a:lnSpc>
                <a:spcPts val="1600"/>
              </a:lnSpc>
              <a:spcBef>
                <a:spcPts val="200"/>
              </a:spcBef>
            </a:pPr>
            <a:r>
              <a:rPr lang="ja-JP" altLang="en-US" sz="1100" dirty="0" smtClean="0">
                <a:latin typeface="HGPｺﾞｼｯｸM" panose="020B0600000000000000" pitchFamily="50" charset="-128"/>
                <a:ea typeface="HGPｺﾞｼｯｸM" panose="020B0600000000000000" pitchFamily="50" charset="-128"/>
              </a:rPr>
              <a:t>⑩ </a:t>
            </a:r>
            <a:r>
              <a:rPr lang="ja-JP" altLang="en-US" sz="1100" dirty="0">
                <a:latin typeface="HGPｺﾞｼｯｸM" panose="020B0600000000000000" pitchFamily="50" charset="-128"/>
                <a:ea typeface="HGPｺﾞｼｯｸM" panose="020B0600000000000000" pitchFamily="50" charset="-128"/>
              </a:rPr>
              <a:t>助成金制度については、要件等が変更になる場合がございますので、取組を実施する際には最新の要件等について事前に管轄の労働局またはハローワークへお問い合わせください</a:t>
            </a:r>
            <a:r>
              <a:rPr lang="ja-JP" altLang="en-US" sz="1100" dirty="0" smtClean="0">
                <a:latin typeface="HGPｺﾞｼｯｸM" panose="020B0600000000000000" pitchFamily="50" charset="-128"/>
                <a:ea typeface="HGPｺﾞｼｯｸM" panose="020B0600000000000000" pitchFamily="50" charset="-128"/>
              </a:rPr>
              <a:t>。</a:t>
            </a:r>
            <a:endParaRPr lang="ja-JP" altLang="en-US"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127183" y="5052814"/>
            <a:ext cx="7073667" cy="257721"/>
          </a:xfrm>
          <a:prstGeom prst="rect">
            <a:avLst/>
          </a:prstGeom>
          <a:noFill/>
          <a:ln>
            <a:noFill/>
            <a:prstDash val="sysDash"/>
          </a:ln>
        </p:spPr>
        <p:txBody>
          <a:bodyPr wrap="square" lIns="99555" tIns="0" rIns="99555" bIns="49777" rtlCol="0">
            <a:noAutofit/>
          </a:bodyPr>
          <a:lstStyle/>
          <a:p>
            <a:pPr algn="just">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また、助成金</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申請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あたって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は以下の点にもご注意ください。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64218" y="630015"/>
            <a:ext cx="7128450" cy="720080"/>
          </a:xfrm>
          <a:prstGeom prst="rect">
            <a:avLst/>
          </a:prstGeom>
          <a:noFill/>
          <a:ln w="9525">
            <a:noFill/>
            <a:prstDash val="sysDash"/>
          </a:ln>
        </p:spPr>
        <p:style>
          <a:lnRef idx="2">
            <a:schemeClr val="accent2"/>
          </a:lnRef>
          <a:fillRef idx="1">
            <a:schemeClr val="lt1"/>
          </a:fillRef>
          <a:effectRef idx="0">
            <a:schemeClr val="accent2"/>
          </a:effectRef>
          <a:fontRef idx="minor">
            <a:schemeClr val="dk1"/>
          </a:fontRef>
        </p:style>
        <p:txBody>
          <a:bodyPr lIns="117585" tIns="49777" rIns="99555" bIns="49777" rtlCol="0" anchor="t"/>
          <a:lstStyle/>
          <a:p>
            <a:pPr>
              <a:lnSpc>
                <a:spcPts val="1600"/>
              </a:lnSpc>
              <a:spcBef>
                <a:spcPts val="200"/>
              </a:spcBef>
              <a:spcAft>
                <a:spcPts val="200"/>
              </a:spcAft>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ずれかに該当する事業主</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は、この助成金</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を受給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600"/>
              </a:lnSpc>
              <a:spcAft>
                <a:spcPts val="200"/>
              </a:spcAft>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事業主の役員等（</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事業主が個人である場合はその者、法人である場合は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役員または支店もしくは営業所</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等の代表者）が別の事業主の役員となっている場合は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、その別</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の事業主</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も受給できません。</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91666" y="131652"/>
            <a:ext cx="7020000" cy="426355"/>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108000" rIns="99555" bIns="49777" rtlCol="0" anchor="ctr"/>
          <a:lstStyle/>
          <a:p>
            <a:pPr marL="357188" indent="-357188"/>
            <a:r>
              <a:rPr lang="ja-JP" altLang="en-US" sz="2400" b="1" dirty="0" smtClean="0">
                <a:solidFill>
                  <a:schemeClr val="bg1"/>
                </a:solidFill>
                <a:latin typeface="メイリオ" pitchFamily="50" charset="-128"/>
                <a:ea typeface="メイリオ" pitchFamily="50" charset="-128"/>
                <a:cs typeface="メイリオ" pitchFamily="50" charset="-128"/>
              </a:rPr>
              <a:t>１ 特別育成訓練コースを受給するに当たって</a:t>
            </a:r>
            <a:endParaRPr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7" name="スライド番号プレースホルダ 1"/>
          <p:cNvSpPr txBox="1">
            <a:spLocks/>
          </p:cNvSpPr>
          <p:nvPr/>
        </p:nvSpPr>
        <p:spPr>
          <a:xfrm>
            <a:off x="3244011" y="9882365"/>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prstClr val="black"/>
                </a:solidFill>
              </a:rPr>
              <a:pPr algn="ctr"/>
              <a:t>3</a:t>
            </a:fld>
            <a:endParaRPr lang="ja-JP" altLang="en-US" sz="1600" dirty="0">
              <a:solidFill>
                <a:prstClr val="black"/>
              </a:solidFill>
            </a:endParaRPr>
          </a:p>
        </p:txBody>
      </p:sp>
    </p:spTree>
    <p:extLst>
      <p:ext uri="{BB962C8B-B14F-4D97-AF65-F5344CB8AC3E}">
        <p14:creationId xmlns:p14="http://schemas.microsoft.com/office/powerpoint/2010/main" val="17784894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50" y="7314"/>
            <a:ext cx="7200000" cy="10580318"/>
          </a:xfrm>
          <a:prstGeom prst="rect">
            <a:avLst/>
          </a:prstGeom>
          <a:noFill/>
        </p:spPr>
        <p:txBody>
          <a:bodyPr wrap="square" lIns="99555" tIns="49777" rIns="99555" bIns="49777" rtlCol="0">
            <a:spAutoFit/>
          </a:bodyPr>
          <a:lstStyle/>
          <a:p>
            <a:pPr algn="ctr" fontAlgn="base" hangingPunct="0"/>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有期契約労働者等のキャリアアップに関するガイドライン</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hangingPunct="0"/>
            <a:r>
              <a:rPr lang="ja-JP" altLang="ja-JP" sz="1100" b="1" dirty="0">
                <a:latin typeface="メイリオ" panose="020B0604030504040204" pitchFamily="50" charset="-128"/>
                <a:ea typeface="メイリオ" panose="020B0604030504040204" pitchFamily="50" charset="-128"/>
                <a:cs typeface="メイリオ" panose="020B0604030504040204" pitchFamily="50" charset="-128"/>
              </a:rPr>
              <a:t>～　キャリアアップ促進のための助成措置の円滑な活用に向けて～</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趣旨</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非正規</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雇用については、正規雇用と比べ、雇用が不安定、賃金が低い、能力開発の機会が少ないといった課題がある。少子高齢化の進行による生産年齢人口の減少が見込まれる中、日本経済の好循環の動きを更に進めていくためには、雇用情勢が着実に改善しているこのタイミングをとらえ、非正規雇用労働者の正社員転換・待遇改善を強力に押し進めていくことが重要であ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非正規</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雇用対策については、平成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年９月に、厚生労働大臣を本部長とする「正社員転換・待遇改善実現本部」を設置し、平成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１月に「正社員転換・待遇改善実現プラン」を策定した。当該プランは、不本意非正規割合に係る目標や具体的な取組等を定めているものであり、キャリアアップ助成金の活用促進についても重要な取組の一つとして掲げているところである。また、「ニッポン一億総活躍プラン」（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年６月２日閣議決定）において、非正規雇用労働者の正社員転換に向けて、キャリアアップ助成金の活用促進等により企業の取組を後押しすることが盛り込まれている。更に、平成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年３月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日に働き方改革実現会議において策定された「働き方改革実行計画」において、同一労働同一賃金の実現など非正規雇用労働者の待遇改善に向けた企業への支援について、待遇改善のインセンティブ付与として、キャリアアップ助成金を活用し、諸手当制度の正規・非正規共通化に取り組む事業主に対する助成を創設するなど、非正規雇用労働者の正社員化、賃上げ、待遇制度の正規・非正規共通化に対する助成を行うこととされてい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、労働者がその雇用形態にかかわらず充実した職業生活を営むことができる社会の実現に資することを目的とする「労働者の職務に応じた待遇の確保等のための施策の推進に関する法律（平成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69</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号）」が平成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年９月に公布・施行されており、事業主が行う通常の労働者（正規雇用労働者）及び通常の労働者以外の労働者（非正規雇用労働者）の待遇に係る制度の共通化の推進等を行うこととされている。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助成金については、有期契約労働者等の正規雇用労働者等への転換、人材育成、処遇改善等、企業内でのキャリアアップを促進するための包括的な助成措置として平成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年度予算で創設し、これまで、助成額や助成メニューの拡充等を行ってきたところであるが、平成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年４月に人材育成に係る助成措置を人材開発支援助成金に整理統合することから、非正規雇用労働者のキャリアアップをより一層促進するために、制度の分かりやすい周知等が必要である。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これら</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踏まえ、当該ガイドラインにおいて、事業主が、有期契約労働者等のキャリアアップを積極的に図る上でキャリアアップ助成金及び人材開発支援助成金を活用するに当たり、配慮するよう努めることが望ましい事項等を示すこととする。</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助成</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措置の内容</a:t>
            </a: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主が、有期契約労働者等のキャリアアップを図るため、３（１）の「キャリアアップ管理者」を置き、３（２）②の「キャリアアップ計画」を作成した上で、当該計画に沿って（１）又は（２）のうちいずれかの措置を実施した場合に、以下のとおり一定の助成を実施する（当該企業において生産性の向上が認められた場合は増額加算）。なお、（３）の人材育成支援を実施した場合、人材開発支援助成金としての助成を実施する（当該企業において生産性の向上が認められた場合は増額加算）。</a:t>
            </a: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正社員化</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支援</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契約労働者を正規雇用労働者又は無期契約労働者に転換した場合、無期契約労働者を正規雇用労働者に転換した場合、その内容に応じた一定の助成を実施（※）。</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派遣労働者を受け入れている派遣先が、派遣労働者のキャリアアップを図るため、３（１）の「キャリアアップ管理者」を置き、３（２）②の「キャリアアップ計画」を作成した上で、当該計画に沿って、受け入れていた派遣労働者を正規雇用労働者等として直接雇い入れた場合も助成の対象となる。</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処遇</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改善支援</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賃金規定等改定</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契約労働者等の基本給に係る賃金規定等を作成した上で、その賃金規定等の全部又は一部（雇用形態別等の区分によるもの）を増額改定し</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当該労働者</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全員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に適用した場合に、一定の助成を実施。</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健康診断制度</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契約労働者等に対し、労働安全衛生法上義務づけられている健康診断以外の一定の健康診断の制度を設け、実施した場合に、一定の助成を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施</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賃金規定等共通化</a:t>
            </a: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契約労働者等に関して、正規雇用労働者と共通の職務等に応じた賃金規定等を設け、適用した場合に、一定の助成を実施。</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諸手当制度共通化</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契約労働者等に関して、正規雇用労働者と共通の諸手当に関する制度を設け、適用した場合に、一定の助成を実施。</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⑤</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選択的適用拡大導入時処遇改善</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労使</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合意に基づき社会保険の適用拡大の措置を講じ、新たに被保険者とした有期契約労働者等の基本給を増額した場合に、一定の助成を実施。</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⑥</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短時間労働者の社会保険適用に向けた所定労働時間の延長</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短時間</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労働者の週所定労働時間を５時間以上延長し、当該労働者が新たに社会保険適用となった場合に、一定の助成を実施。</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、短時間労働者の週所定労働時間を１時間以上５時間未満延長し、当該労働者が新たに社会保険適用となった場合も、労働者の手取り収入</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減少しない</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よう</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に①の賃金規定等改定又は⑤の選択的適用拡大導入時処遇改善と併せて実施することで一定の助成を実施。</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人材</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育成支援</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契約労働者等に対し、一定の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又は</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OJT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を実施した場合に、一定の助成を実施。</a:t>
            </a:r>
          </a:p>
          <a:p>
            <a:pPr fontAlgn="base" hangingPunct="0"/>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３　有期契約労働者等のキャリアアップに向けて助成措置を活用する上で配慮することが望ましい事項</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主は、有期契約労働者等が将来に希望を持ち安心して生活を送ることができるよう、また、その意欲や能力の向上を図り、企業の生産性向上につなげていくことができるよう、各事業所の状況に応じて、正規雇用労働者等への転換により雇用の安定を図るとともに、人材育成を行うことで継続的な能力開発を支援し、その高められた職業能力を評価してその先の処遇にも反映するといった形で、有期契約労働者等のキャリアアップを総合的に支援していくことが有意義である。</a:t>
            </a: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このように、助成措置を活用して有期契約労働者等のキャリアアップを図るに当たって、以下の（１）から（５）までに定める事項に配慮するよう努めつつ、その取組を進めることが望ましい。</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なお</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有期契約労働者等のキャリアアップを図る上での前提として、事業主は、労働関係法令及び社会保険関係法令（※）は有期契約労働者等にも適用があることを認識し、遵守しなければならないことから、法令遵守を徹底できる労務管理、生産管理等の事業の体制の整備及び改善を図ることが必要である。</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　労働基準法、最低賃金法、労働安全衛生法、労働者災害補償保険法、労働契約法、雇用対策法、職業安定法、雇用の分野における男女の均等な機会及び待遇の確保等に関する法律、育児休業、介護休業等育児又は家族介護を行う労働者の福祉に関する法律、雇用保険法、健康保険法、厚生年金保険法等（短時間労働者の場合には、短時間労働者の雇用管理の改善等に関する法律、派遣労働者の場合には、労働者派遣事業の適正な運営の確保及び派遣労働者の保護等に関する法律の適用がある。）</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（１）　有期契約労働者等のキャリアアップに向けた管理体制の整備（主に「２助成措置の内容」（</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）に関して。）</a:t>
            </a: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での有期契約労働者等のキャリアアップを図る取組が積極的に進むよう、事業所ごとに、有期契約労働者等のキャリアアップに取り組む者として、</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な知識及び経験を有していると認められる者を「キャリアアップ管理者」として位置づけ、従業員に対して周知を図る等、そのキャリアアップに向けた管理体制</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の整備</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を行うこと。</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、「キャリアアップ管理者」については、その知識やノウハウの向上のため、必要に応じて研修等を行うことが有意義であること。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en-US" altLang="ja-JP" sz="800" dirty="0"/>
              <a:t> </a:t>
            </a:r>
            <a:endParaRPr lang="ja-JP" altLang="ja-JP" sz="800" dirty="0"/>
          </a:p>
        </p:txBody>
      </p:sp>
      <p:sp>
        <p:nvSpPr>
          <p:cNvPr id="2" name="テキスト ボックス 1"/>
          <p:cNvSpPr txBox="1"/>
          <p:nvPr/>
        </p:nvSpPr>
        <p:spPr>
          <a:xfrm>
            <a:off x="17510" y="17947"/>
            <a:ext cx="864096" cy="180020"/>
          </a:xfrm>
          <a:prstGeom prst="rect">
            <a:avLst/>
          </a:prstGeom>
          <a:noFill/>
        </p:spPr>
        <p:txBody>
          <a:bodyPr wrap="square" rtlCol="0">
            <a:no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（参考）</a:t>
            </a:r>
          </a:p>
          <a:p>
            <a:endParaRPr kumimoji="1" lang="ja-JP" altLang="en-US" sz="800" dirty="0"/>
          </a:p>
        </p:txBody>
      </p:sp>
      <p:sp>
        <p:nvSpPr>
          <p:cNvPr id="7"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30</a:t>
            </a:r>
            <a:endParaRPr lang="ja-JP" altLang="en-US" sz="1600" dirty="0">
              <a:solidFill>
                <a:schemeClr val="tx1"/>
              </a:solidFill>
            </a:endParaRPr>
          </a:p>
        </p:txBody>
      </p:sp>
    </p:spTree>
    <p:extLst>
      <p:ext uri="{BB962C8B-B14F-4D97-AF65-F5344CB8AC3E}">
        <p14:creationId xmlns:p14="http://schemas.microsoft.com/office/powerpoint/2010/main" val="3438178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865" y="434451"/>
            <a:ext cx="6955973" cy="254414"/>
          </a:xfrm>
          <a:prstGeom prst="rect">
            <a:avLst/>
          </a:prstGeom>
          <a:noFill/>
        </p:spPr>
        <p:txBody>
          <a:bodyPr wrap="square" lIns="99555" tIns="49777" rIns="99555" bIns="49777" rtlCol="0">
            <a:spAutoFit/>
          </a:bodyPr>
          <a:lstStyle/>
          <a:p>
            <a:endParaRPr lang="ja-JP" altLang="en-US" sz="1000" dirty="0"/>
          </a:p>
        </p:txBody>
      </p:sp>
      <p:sp>
        <p:nvSpPr>
          <p:cNvPr id="6" name="テキスト ボックス 5"/>
          <p:cNvSpPr txBox="1"/>
          <p:nvPr/>
        </p:nvSpPr>
        <p:spPr>
          <a:xfrm>
            <a:off x="-53550" y="21266"/>
            <a:ext cx="7308000" cy="10329829"/>
          </a:xfrm>
          <a:prstGeom prst="rect">
            <a:avLst/>
          </a:prstGeom>
          <a:noFill/>
        </p:spPr>
        <p:txBody>
          <a:bodyPr wrap="square" lIns="99555" tIns="49777" rIns="99555" bIns="49777" rtlCol="0">
            <a:noAutofit/>
          </a:bodyPr>
          <a:lstStyle/>
          <a:p>
            <a:pPr fontAlgn="base" hangingPunct="0"/>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２）　計画的なキャリアアップの取組の推進（主に「２助成措置の内容」（</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）に関して。）</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①　企業ごとに雇用管理のあり方が様々であることを踏まえ、社内の人材確保等の現状を分析した上で、有期契約労働者等のキャリアアップを図る上</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課題に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、有期契約労働者等の意見も踏まえつつ、社内で検討を行い、その対応方針案を決定すること。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②　①の対応方針案及び（３）及び（４）の内容を踏まえ、「キャリアアップ計画」を作成し、具体的かつ明確にキャリアパスを示しつつ、有期</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契約労</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働者</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等の</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に向けた取組を計画的に進めること。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③　「キャリアアップ計画」には、計画の対象者、目標、期間、目標を達成するために事業主が講ずる措置等を盛り込むこと。</a:t>
            </a:r>
          </a:p>
          <a:p>
            <a:pPr fontAlgn="base" hangingPunct="0"/>
            <a:r>
              <a:rPr lang="ja-JP" altLang="en-US" sz="800" dirty="0" smtClean="0"/>
              <a:t>　</a:t>
            </a:r>
            <a:endParaRPr lang="en-US" altLang="ja-JP" sz="800" dirty="0" smtClean="0"/>
          </a:p>
          <a:p>
            <a:pPr fontAlgn="base" hangingPunct="0"/>
            <a:r>
              <a:rPr lang="en-US" altLang="ja-JP" sz="800" dirty="0"/>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「キャリアアップ計画」の作成に当たっては、当該計画の対象となる有期契約労働者等の意見も反映されるよう、労働組合等の労働者の代表から</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意見</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聴くこと。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⑤</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作成した「キャリアアップ計画」については、従業員に対して周知するとともに、その実施状況等を踏まえ、必要に応じて見直しを行うことが</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有意</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義</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⑥</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「キャリアアップ計画」の見直し及びそれに基づく取組のフォローアップは、「キャリアアップ管理者」が中心となって行うことが有意義である</a:t>
            </a:r>
            <a:r>
              <a:rPr lang="ja-JP" altLang="ja-JP" sz="800" dirty="0" err="1" smtClean="0">
                <a:latin typeface="メイリオ" panose="020B0604030504040204" pitchFamily="50" charset="-128"/>
                <a:ea typeface="メイリオ" panose="020B0604030504040204" pitchFamily="50" charset="-128"/>
                <a:cs typeface="メイリオ" panose="020B0604030504040204" pitchFamily="50" charset="-128"/>
              </a:rPr>
              <a:t>こ</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正規</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雇用労働者等への転換（「２助成措置の内容」（１）に限る。）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有期契約労働者等の雇用の安定や処遇の改善により、その意欲と能力の更なる向上又は労働者のワーク・ライフ・バランスの実現につなげるべく</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希望や</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能力</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に応じて、有期労働契約から正規雇用・無期労働契約への転換、無期労働契約から正規雇用への転換を進めること</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、派遣先が受け入れていた派遣労働者を直接雇い入れる場合についても、その希望や能力に応じて、正規雇用労働者等として雇い入れること。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有期契約労働者が、有期労働契約が繰り返し更新されて５年を超える前に無期労働契約への転換を希望する場合には、３年以内の転換のように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でき</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err="1" smtClean="0">
                <a:latin typeface="メイリオ" panose="020B0604030504040204" pitchFamily="50" charset="-128"/>
                <a:ea typeface="メイリオ" panose="020B0604030504040204" pitchFamily="50" charset="-128"/>
                <a:cs typeface="メイリオ" panose="020B0604030504040204" pitchFamily="50" charset="-128"/>
              </a:rPr>
              <a:t>るだけ</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早期に</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転換することが可能となる制度を整備すること。</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、事業主は、有期契約労働者が無期労働契約に転換した後の処遇についても、可能な限り、転換した者の職務の内容、能力・経験、有期</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契約労</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働者</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の勤続</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等を踏まえて、賃金等において適正な処遇となるよう配慮すること。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特に、有期契約労働者等が若者である場合には、正規雇用労働者等への転換の可能性が与えられるような仕組みを検討し、転換に当たっては、</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その</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有する適性や</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能力を正当に評価し、その将来性も含めて長期的な視点に立って判断するなどの配慮をすることが有意義であること。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有期契約労働者等の正規雇用労働者等への転換を図るに当たっては、転換を希望する有期契約労働者等のモチベーションの維持・向上が図られる</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う</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対象者の</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範囲、方法、評価基準などの設定に配慮することが有意義であること。</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、転換した者が職場に定着するよう継続的に指導援助等を行うことが有意義であること。</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なお</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、正規雇用労働者の働き方について、労働時間や休暇、転勤、職務の範囲などに関する労働者の希望や育児・介護など生活に関わる事情に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配慮</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した働き方と</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なるよう配慮することは、有期契約労働者等から正規雇用労働者等への転換を円滑化する上でも有意義であること。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処遇</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改善（「２助成措置の内容」（２）に限る。）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有期契約労働者等の職務の内容や職業能力等を、例えば職務分析・職務評価の手法、ジョブ・カードや職業能力評価基準等を活用すること等に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より</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評価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し、</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当該職務</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の内容、職務の内容及び配置の変更の範囲、その他の事情を踏まえ正規雇用労働者との均等・均衡を考慮しつつ、賃金その他の</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処遇</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反映させること。</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特に</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、教育訓練等を実施した場合には、実施後の有期契約労働者等の職業能力を確認し、その処遇の在り方を検討すること。</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併せ</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、有期契約労働者等の</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職務内容</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・職業能力の評価を適切に行うため、研修等を実施することが有意義であること。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有期契約労働者等が仕事に意欲的に取り組み、その能力を高めていけるよう、仕事内容や処遇等について話し合う機会や相談窓口を設け、職業</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生活</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全体</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個人面談等を積極的に取り入れたり、キャリア・コンサルタントの配置・活用によって自発的な職業生活設計等を容易にするための</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相談</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支援</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を行ったりすること</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が有意義</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であること。</a:t>
            </a:r>
          </a:p>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有期契約労働者等について、より良い健康管理を行えるよう、労働安全衛生法上義務付けられている健康診断以外の一定の健康診断の制度を実</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施す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正規</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雇用労働者と共通の職務等に応じた賃金規定等を作成し、適用すること及び正規雇用労働者と共通の諸手当に関する制度を設け、</a:t>
            </a:r>
            <a:r>
              <a:rPr lang="ja-JP" altLang="ja-JP" sz="800" dirty="0" err="1">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800" dirty="0" err="1" smtClean="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err="1"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ことにより正規</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雇用労働者</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との待遇に係る制度の共通化を推進すること。</a:t>
            </a:r>
          </a:p>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短時間労働者について、賃金を引き上げ、所定労働時間を増やすことにより、被用者保険（厚生年金保険・健康保険）の適用を受けられるように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、より</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正規雇用</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労働者に近い働き方が可能となる制度を整備すること。</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人材</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育成（「２助成措置の内容」（３）に限る。）</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有期契約労働者等の職業能力の開発及び向上を図るため、有期契約労働者等の職業能力の状況やその希望するキャリアパス等に応じて、目標を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明確</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にしつつ</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、職業訓練に係る設備、プログラムの充実等に留意して、計画的に職業訓練を実施すること。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有期契約労働者等が若者である場合は、就職氷河期に正社員になれず、職業能力形成の機会に恵まれなかった者もいることに鑑み、特に教育訓練</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配慮すること。こうした若者については、新たに雇い入れる際を含め、有期実習型訓練等ジョブ・カードを活用したより実践的な職業</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訓</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練</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を実施すること。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有期契約労働者等の人材育成を進めるに当たっては、例えば、有期契約労働者等に対し、業務の遂行に必要な技能及び知識等に関する情報の提供</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将来のキャリアパス</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等に関する相談の機会の確保、職務経験を通じてキャリアアップを図ることができるような配置等の雇用管理について配慮する</a:t>
            </a:r>
            <a:r>
              <a:rPr lang="ja-JP" altLang="ja-JP" sz="800" dirty="0" err="1" smtClean="0">
                <a:latin typeface="メイリオ" panose="020B0604030504040204" pitchFamily="50" charset="-128"/>
                <a:ea typeface="メイリオ" panose="020B0604030504040204" pitchFamily="50" charset="-128"/>
                <a:cs typeface="メイリオ" panose="020B0604030504040204" pitchFamily="50" charset="-128"/>
              </a:rPr>
              <a:t>こ</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も有意義であること。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有期契約労働者等の将来のキャリアパスに関する相談を行うに当たっては、例えば、キャリアコンサルティング等を通じ、有期契約労働者等の</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自ら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の職業経験及び</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適性に関する十分な理解を促進することや、その従事した職務の内容や実績を、職務分析・職務評価の手法、ジョブ・カードや職業</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能</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力</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評価基準等を活用する</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こと等</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により整理・評価しつつ、その評価等の結果を伝えることも有意義であること。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⑤</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職業訓練等の実施や職務経験を通じて、有期契約労働者等の業務の遂行能力が向上していると認められる場合には、業務の担当範囲や責任を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広げる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より</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、更なるキャリアアップが図られるよう配慮することが有意義であること。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⑥</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有期契約労働者等の正規雇用労働者等への転換を行う場合には、円滑な移行を図るため、有期契約労働者等の正規雇用労働者等への転換を希望</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対象</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に、正規雇用労働者等の業務に必要な知識や技能の習得のための職業訓練を行う、正規雇用労働者等の業務を一定期間体験する機会を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設ける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の配慮を</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行うこと</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が有意義であること。</a:t>
            </a:r>
          </a:p>
          <a:p>
            <a:pPr fontAlgn="base"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⑦</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　有期契約労働者等に対し、職務に関連する資格である場合、職業能力検定等を受けるための休暇の付与や時間の確保等の必要な援助を行うことが</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有</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意義</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ある</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こと。</a:t>
            </a:r>
          </a:p>
          <a:p>
            <a:pPr fontAlgn="base" hangingPunct="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spc="-3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900" spc="-3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31</a:t>
            </a:r>
            <a:endParaRPr lang="ja-JP" altLang="en-US" sz="1600" dirty="0">
              <a:solidFill>
                <a:schemeClr val="tx1"/>
              </a:solidFill>
            </a:endParaRPr>
          </a:p>
        </p:txBody>
      </p:sp>
    </p:spTree>
    <p:extLst>
      <p:ext uri="{BB962C8B-B14F-4D97-AF65-F5344CB8AC3E}">
        <p14:creationId xmlns:p14="http://schemas.microsoft.com/office/powerpoint/2010/main" val="2382532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84449495"/>
              </p:ext>
            </p:extLst>
          </p:nvPr>
        </p:nvGraphicFramePr>
        <p:xfrm>
          <a:off x="342088" y="882043"/>
          <a:ext cx="6516724" cy="8930097"/>
        </p:xfrm>
        <a:graphic>
          <a:graphicData uri="http://schemas.openxmlformats.org/drawingml/2006/table">
            <a:tbl>
              <a:tblPr firstRow="1" bandRow="1">
                <a:tableStyleId>{5940675A-B579-460E-94D1-54222C63F5DA}</a:tableStyleId>
              </a:tblPr>
              <a:tblGrid>
                <a:gridCol w="2027425">
                  <a:extLst>
                    <a:ext uri="{9D8B030D-6E8A-4147-A177-3AD203B41FA5}">
                      <a16:colId xmlns:a16="http://schemas.microsoft.com/office/drawing/2014/main" val="20000"/>
                    </a:ext>
                  </a:extLst>
                </a:gridCol>
                <a:gridCol w="2896322">
                  <a:extLst>
                    <a:ext uri="{9D8B030D-6E8A-4147-A177-3AD203B41FA5}">
                      <a16:colId xmlns:a16="http://schemas.microsoft.com/office/drawing/2014/main" val="20001"/>
                    </a:ext>
                  </a:extLst>
                </a:gridCol>
                <a:gridCol w="1592977">
                  <a:extLst>
                    <a:ext uri="{9D8B030D-6E8A-4147-A177-3AD203B41FA5}">
                      <a16:colId xmlns:a16="http://schemas.microsoft.com/office/drawing/2014/main" val="20002"/>
                    </a:ext>
                  </a:extLst>
                </a:gridCol>
              </a:tblGrid>
              <a:tr h="167185">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担当課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電話番号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北海道労働局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職業対策課（雇用助成金さっぽろセンター）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011(788)9070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青森労働局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017(721)2003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2"/>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岩手労働局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1001908"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職業対策課分室（助成金相談コーナー）</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019(606)3285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128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宮城労働局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022(205)9855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秋田労働局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018(883)0006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山形労働局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023(626)6101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024(529)5409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茨城労働局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029(224)6219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0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栃木労働局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助成金事務センター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028(614)2263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群馬労働局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027(210)5008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埼玉労働局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048(600)6217</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千葉労働局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職業対策課分室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043(441)5678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東京労働局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ハローワーク助成金事務センター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03(5332)6925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神奈川労働局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045(650)2859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新潟労働局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025(278)7181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富山労働局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076(432)9172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石川労働局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076(265)4428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福井労働局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0776(26)8613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1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山梨労働局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055(225)2861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長野労働局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026(226)0862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岐阜労働局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058(263)5650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静岡労働局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054(271)9970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2"/>
                  </a:ext>
                </a:extLst>
              </a:tr>
              <a:tr h="106174">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愛知労働局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あいち雇用助成室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052(688)5758</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三重労働局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059(226)2111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滋賀労働局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職業対策課（助成金コーナー）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smtClean="0">
                          <a:latin typeface="メイリオ" panose="020B0604030504040204" pitchFamily="50" charset="-128"/>
                          <a:ea typeface="メイリオ" panose="020B0604030504040204" pitchFamily="50" charset="-128"/>
                          <a:cs typeface="メイリオ" panose="020B0604030504040204" pitchFamily="50" charset="-128"/>
                        </a:rPr>
                        <a:t>077(526)8251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京都労働局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075(241)3269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大阪労働局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06(7669)8900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兵庫労働局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職業対策課（ハローワーク助成金デスク）</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078(221)5440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2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奈良労働局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smtClean="0">
                          <a:latin typeface="メイリオ" panose="020B0604030504040204" pitchFamily="50" charset="-128"/>
                          <a:ea typeface="メイリオ" panose="020B0604030504040204" pitchFamily="50" charset="-128"/>
                          <a:cs typeface="メイリオ" panose="020B0604030504040204" pitchFamily="50" charset="-128"/>
                        </a:rPr>
                        <a:t>職業安定部助成金センター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0742(35)6336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和歌山労働局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073(488)1161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鳥取労働局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職業安定課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0857(29)1707</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島根労働局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職業安定部助成金相談センター</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0852(20)7029</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岡山労働局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職業対策課（助成金事務室）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086(238)5301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広島労働局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082(502)7832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山口労働局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083(995)0383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徳島労働局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088(622)8609</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6"/>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香川労働局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087(811)8923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7"/>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愛媛労働局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089(987)6370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38"/>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高知労働局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訓練室</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088(888)6660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39"/>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福岡労働局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職業対策課福岡助成金センター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092(411)4701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0"/>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佐賀労働局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0952(32)7173</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1"/>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長崎労働局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095(801)0042</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2"/>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熊本労働局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096(211)1704</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3"/>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大分労働局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大分助成金センター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097(535)2100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4"/>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宮崎労働局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職業対策課（助成金申請受付コーナー）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0985(38)8824</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5"/>
                  </a:ext>
                </a:extLst>
              </a:tr>
              <a:tr h="186001">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鹿児島労働局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職業対策課（雇用調整助成金申請受付コーナー）</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099(219)5101</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val="10046"/>
                  </a:ext>
                </a:extLst>
              </a:tr>
              <a:tr h="176570">
                <a:tc>
                  <a:txBody>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沖縄労働局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職業対策課助成金センター</a:t>
                      </a: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098(868)1606</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47"/>
                  </a:ext>
                </a:extLst>
              </a:tr>
            </a:tbl>
          </a:graphicData>
        </a:graphic>
      </p:graphicFrame>
      <p:sp>
        <p:nvSpPr>
          <p:cNvPr id="4" name="メモ 3"/>
          <p:cNvSpPr/>
          <p:nvPr/>
        </p:nvSpPr>
        <p:spPr>
          <a:xfrm>
            <a:off x="360325" y="305979"/>
            <a:ext cx="2736069" cy="347907"/>
          </a:xfrm>
          <a:prstGeom prst="foldedCorner">
            <a:avLst>
              <a:gd name="adj" fmla="val 0"/>
            </a:avLst>
          </a:prstGeom>
          <a:solidFill>
            <a:schemeClr val="accent4"/>
          </a:solidFill>
          <a:ln w="15875">
            <a:solidFill>
              <a:schemeClr val="accent4"/>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r>
              <a:rPr lang="en-US" altLang="ja-JP" sz="1600" b="1" dirty="0" smtClean="0">
                <a:solidFill>
                  <a:schemeClr val="bg1"/>
                </a:solidFill>
                <a:latin typeface="メイリオ" pitchFamily="50" charset="-128"/>
                <a:ea typeface="メイリオ" pitchFamily="50" charset="-128"/>
                <a:cs typeface="メイリオ" pitchFamily="50" charset="-128"/>
              </a:rPr>
              <a:t>13</a:t>
            </a:r>
            <a:r>
              <a:rPr lang="ja-JP" altLang="en-US" sz="1600" b="1" dirty="0" smtClean="0">
                <a:solidFill>
                  <a:schemeClr val="bg1"/>
                </a:solidFill>
                <a:latin typeface="メイリオ" pitchFamily="50" charset="-128"/>
                <a:ea typeface="メイリオ" pitchFamily="50" charset="-128"/>
                <a:cs typeface="メイリオ" pitchFamily="50" charset="-128"/>
              </a:rPr>
              <a:t>　都道府県</a:t>
            </a:r>
            <a:r>
              <a:rPr lang="ja-JP" altLang="en-US" sz="1600" b="1" dirty="0">
                <a:solidFill>
                  <a:schemeClr val="bg1"/>
                </a:solidFill>
                <a:latin typeface="メイリオ" pitchFamily="50" charset="-128"/>
                <a:ea typeface="メイリオ" pitchFamily="50" charset="-128"/>
                <a:cs typeface="メイリオ" pitchFamily="50" charset="-128"/>
              </a:rPr>
              <a:t>労働局一覧</a:t>
            </a:r>
          </a:p>
        </p:txBody>
      </p:sp>
      <p:sp>
        <p:nvSpPr>
          <p:cNvPr id="7" name="スライド番号プレースホルダ 1"/>
          <p:cNvSpPr txBox="1">
            <a:spLocks/>
          </p:cNvSpPr>
          <p:nvPr/>
        </p:nvSpPr>
        <p:spPr>
          <a:xfrm>
            <a:off x="3276414" y="9955051"/>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32</a:t>
            </a:r>
            <a:endParaRPr lang="ja-JP" altLang="en-US" sz="1600" dirty="0">
              <a:solidFill>
                <a:schemeClr val="tx1"/>
              </a:solidFill>
            </a:endParaRPr>
          </a:p>
        </p:txBody>
      </p:sp>
    </p:spTree>
    <p:extLst>
      <p:ext uri="{BB962C8B-B14F-4D97-AF65-F5344CB8AC3E}">
        <p14:creationId xmlns:p14="http://schemas.microsoft.com/office/powerpoint/2010/main" val="3046033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257D7FA-C634-4D74-AC8F-65C7EB806FB4}" type="slidenum">
              <a:rPr lang="ja-JP" altLang="en-US" sz="1600">
                <a:solidFill>
                  <a:schemeClr val="tx1"/>
                </a:solidFill>
              </a:rPr>
              <a:pPr algn="ctr"/>
              <a:t>4</a:t>
            </a:fld>
            <a:endParaRPr lang="ja-JP" altLang="en-US" sz="16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206742001"/>
              </p:ext>
            </p:extLst>
          </p:nvPr>
        </p:nvGraphicFramePr>
        <p:xfrm>
          <a:off x="119397" y="451750"/>
          <a:ext cx="6948772" cy="9662643"/>
        </p:xfrm>
        <a:graphic>
          <a:graphicData uri="http://schemas.openxmlformats.org/drawingml/2006/table">
            <a:tbl>
              <a:tblPr firstRow="1" bandRow="1">
                <a:tableStyleId>{5940675A-B579-460E-94D1-54222C63F5DA}</a:tableStyleId>
              </a:tblPr>
              <a:tblGrid>
                <a:gridCol w="1683471">
                  <a:extLst>
                    <a:ext uri="{9D8B030D-6E8A-4147-A177-3AD203B41FA5}">
                      <a16:colId xmlns:a16="http://schemas.microsoft.com/office/drawing/2014/main" val="20000"/>
                    </a:ext>
                  </a:extLst>
                </a:gridCol>
                <a:gridCol w="5265301">
                  <a:extLst>
                    <a:ext uri="{9D8B030D-6E8A-4147-A177-3AD203B41FA5}">
                      <a16:colId xmlns:a16="http://schemas.microsoft.com/office/drawing/2014/main" val="20001"/>
                    </a:ext>
                  </a:extLst>
                </a:gridCol>
              </a:tblGrid>
              <a:tr h="49358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b="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期間の定めのある労働契約を締結する労働者</a:t>
                      </a:r>
                      <a:r>
                        <a:rPr kumimoji="1" lang="ja-JP" altLang="en-US" sz="900" b="0" kern="120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（短時間労働者及び派遣労働者のうち、期間の</a:t>
                      </a:r>
                      <a:r>
                        <a:rPr kumimoji="1" lang="ja-JP" altLang="en-US" sz="900" kern="120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定めのある労働契約を締結する労働者を含む）</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をいいます。</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36000" anchor="ctr"/>
                </a:tc>
                <a:extLst>
                  <a:ext uri="{0D108BD9-81ED-4DB2-BD59-A6C34878D82A}">
                    <a16:rowId xmlns:a16="http://schemas.microsoft.com/office/drawing/2014/main" val="10000"/>
                  </a:ext>
                </a:extLst>
              </a:tr>
              <a:tr h="45230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indent="-180975">
                        <a:lnSpc>
                          <a:spcPts val="1300"/>
                        </a:lnSpc>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b="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「短時間労働者の雇用管理の改善等に関する法律」</a:t>
                      </a:r>
                      <a:r>
                        <a:rPr kumimoji="1" lang="ja-JP" altLang="en-US"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（平成５年法律第</a:t>
                      </a:r>
                      <a:r>
                        <a:rPr kumimoji="1" lang="en-US" altLang="ja-JP"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76</a:t>
                      </a:r>
                      <a:r>
                        <a:rPr kumimoji="1" lang="ja-JP" altLang="en-US"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号）</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第２条に規定する短時間労働者をいいます。</a:t>
                      </a:r>
                      <a:endParaRPr kumimoji="1" lang="ja-JP" altLang="en-US" sz="1050" b="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0"/>
                </a:tc>
                <a:extLst>
                  <a:ext uri="{0D108BD9-81ED-4DB2-BD59-A6C34878D82A}">
                    <a16:rowId xmlns:a16="http://schemas.microsoft.com/office/drawing/2014/main" val="10005"/>
                  </a:ext>
                </a:extLst>
              </a:tr>
              <a:tr h="49358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b="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「労働者派遣事業の適正な運営の確保及び派遣労働者の保護等に関する法律」</a:t>
                      </a:r>
                      <a:r>
                        <a:rPr lang="ja-JP" altLang="en-US" sz="110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（昭和</a:t>
                      </a:r>
                      <a:r>
                        <a:rPr kumimoji="1" lang="en-US" altLang="ja-JP"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60</a:t>
                      </a:r>
                      <a:r>
                        <a:rPr kumimoji="1" lang="ja-JP" altLang="en-US"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年法律第</a:t>
                      </a:r>
                      <a:r>
                        <a:rPr kumimoji="1" lang="en-US" altLang="ja-JP"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88</a:t>
                      </a:r>
                      <a:r>
                        <a:rPr kumimoji="1" lang="ja-JP" altLang="en-US" sz="900" b="0" i="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号）</a:t>
                      </a:r>
                      <a:r>
                        <a:rPr lang="ja-JP" altLang="en-US" sz="1050" b="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第２条に規定する派遣労働者をいいます。</a:t>
                      </a:r>
                      <a:endParaRPr lang="en-US" altLang="ja-JP" sz="1050" b="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0"/>
                </a:tc>
                <a:extLst>
                  <a:ext uri="{0D108BD9-81ED-4DB2-BD59-A6C34878D82A}">
                    <a16:rowId xmlns:a16="http://schemas.microsoft.com/office/drawing/2014/main" val="10006"/>
                  </a:ext>
                </a:extLst>
              </a:tr>
              <a:tr h="66986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80975" marR="0" indent="-180975" algn="l" defTabSz="995549" rtl="0" eaLnBrk="1" fontAlgn="auto" latinLnBrk="0" hangingPunct="1">
                        <a:lnSpc>
                          <a:spcPts val="1300"/>
                        </a:lnSpc>
                        <a:spcBef>
                          <a:spcPts val="0"/>
                        </a:spcBef>
                        <a:spcAft>
                          <a:spcPts val="0"/>
                        </a:spcAft>
                        <a:buClrTx/>
                        <a:buSzTx/>
                        <a:buFontTx/>
                        <a:buNone/>
                        <a:tabLst/>
                        <a:defRPr/>
                      </a:pPr>
                      <a:r>
                        <a:rPr lang="ja-JP" altLang="en-US" sz="1100" b="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a:t>
                      </a:r>
                      <a:r>
                        <a:rPr lang="ja-JP" altLang="en-US" sz="1100" b="0" baseline="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050" b="0"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期間の定めのない労働契約</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を締結する労働者</a:t>
                      </a:r>
                      <a:r>
                        <a:rPr kumimoji="1" lang="ja-JP" altLang="en-US" sz="900" b="0" kern="120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（短時間労働者及び派遣労働者のうち、期間の定めのない労働契約を締結する労働者を含む）</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のうち、正規雇用労働者、勤務地限定正社員、職務限定正社員及び短時間正社員</a:t>
                      </a:r>
                      <a:r>
                        <a:rPr lang="ja-JP" altLang="en-US" sz="1050" b="0"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以外のもの</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をいいます。</a:t>
                      </a:r>
                      <a:endParaRPr lang="en-US" altLang="ja-JP"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0"/>
                </a:tc>
                <a:extLst>
                  <a:ext uri="{0D108BD9-81ED-4DB2-BD59-A6C34878D82A}">
                    <a16:rowId xmlns:a16="http://schemas.microsoft.com/office/drawing/2014/main" val="10007"/>
                  </a:ext>
                </a:extLst>
              </a:tr>
              <a:tr h="1961419">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a:t>
                      </a:r>
                      <a:r>
                        <a:rPr lang="ja-JP" altLang="en-US" sz="1100" b="1" baseline="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次のイからホまでの</a:t>
                      </a:r>
                      <a:r>
                        <a:rPr lang="ja-JP" altLang="en-US" sz="1100" b="1" u="sng"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すべてに該当する労働者</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をいいます。</a:t>
                      </a:r>
                      <a:endParaRPr lang="en-US" altLang="ja-JP"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300"/>
                        </a:lnSpc>
                        <a:spcBef>
                          <a:spcPts val="0"/>
                        </a:spcBef>
                        <a:spcAft>
                          <a:spcPts val="0"/>
                        </a:spcAft>
                        <a:buClrTx/>
                        <a:buSzTx/>
                        <a:buFontTx/>
                        <a:buNone/>
                        <a:tabLst/>
                        <a:defRPr/>
                      </a:pPr>
                      <a:endPar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イ　期間の定めのない労働契約を締結している労働者であること。</a:t>
                      </a: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ロ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派遣労働者として雇用されている者でないこと。</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ハ　</a:t>
                      </a:r>
                      <a:r>
                        <a:rPr lang="ja-JP" altLang="en-US" sz="105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spc="-8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同一の事業主に雇用される通常の労働者と比べ勤務地または職務が限定されていないこと。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ニ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所定労働時間が同一の事業主に雇用される通常の労働者の所定労働時間と同じ労働者であること。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ホ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同一の事業主に雇用される通常の労働者に適用される就業規則等に規定する賃金の算定方法及び支給形態、賞与、退職金、休日、定期的な昇給や昇格の有無等の労働条件について長期雇用を前提とした待遇</a:t>
                      </a:r>
                      <a:r>
                        <a:rPr kumimoji="1" lang="ja-JP" altLang="en-US" sz="1050" kern="120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（以下「正社員待遇」という）</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が適用されている労働者であること。</a:t>
                      </a:r>
                    </a:p>
                  </a:txBody>
                  <a:tcPr marL="57600" marR="57600" marT="72000" marB="36000"/>
                </a:tc>
                <a:extLst>
                  <a:ext uri="{0D108BD9-81ED-4DB2-BD59-A6C34878D82A}">
                    <a16:rowId xmlns:a16="http://schemas.microsoft.com/office/drawing/2014/main" val="10008"/>
                  </a:ext>
                </a:extLst>
              </a:tr>
              <a:tr h="3384572">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勤務地限定正社員</a:t>
                      </a:r>
                      <a:endParaRPr kumimoji="1" lang="en-US" altLang="ja-JP" sz="1400" b="1"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a:t>
                      </a:r>
                      <a:r>
                        <a:rPr lang="ja-JP" altLang="en-US" sz="1100" b="1" baseline="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次のイからホまでの</a:t>
                      </a:r>
                      <a:r>
                        <a:rPr lang="ja-JP" altLang="en-US" sz="1100" b="1" u="sng"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すべてに該当する労働者</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をいいます。</a:t>
                      </a:r>
                      <a:endParaRPr lang="en-US" altLang="ja-JP"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300"/>
                        </a:lnSpc>
                        <a:spcBef>
                          <a:spcPts val="0"/>
                        </a:spcBef>
                        <a:spcAft>
                          <a:spcPts val="0"/>
                        </a:spcAft>
                        <a:buClrTx/>
                        <a:buSzTx/>
                        <a:buFontTx/>
                        <a:buNone/>
                        <a:tabLst/>
                        <a:defRPr/>
                      </a:pPr>
                      <a:endParaRPr kumimoji="1" lang="ja-JP" altLang="en-US"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イ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期間の定めのない労働契約を締結している労働者であること。</a:t>
                      </a:r>
                    </a:p>
                    <a:p>
                      <a:pPr marL="0" marR="0" indent="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ロ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派遣労働者として雇用されている者でないこと。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ハ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所定労働時間が同一の事業主に雇用される正規雇用労働者の所定労働時間と同等の労働者であること。</a:t>
                      </a:r>
                    </a:p>
                    <a:p>
                      <a:pPr marL="266700" marR="0" indent="-266700" algn="l" defTabSz="995549" rtl="0" eaLnBrk="1" fontAlgn="auto" latinLnBrk="0" hangingPunct="1">
                        <a:lnSpc>
                          <a:spcPts val="1300"/>
                        </a:lnSpc>
                        <a:spcBef>
                          <a:spcPts val="200"/>
                        </a:spcBef>
                        <a:spcAft>
                          <a:spcPts val="0"/>
                        </a:spcAft>
                        <a:buClrTx/>
                        <a:buSzTx/>
                        <a:buFontTx/>
                        <a:buNone/>
                        <a:tabLst/>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ニ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勤務地が、同一の事業主に雇用される正規雇用労働者の勤務地に比べ限定されている労働者であること。なお、当該限定とは、複数の事業所を有する企業等において、勤務地を特定の事業所（複数の場合を含む。）に限定し、当該事業所以外の事業所への異動を行わないものであって、具体的には、例えば次の</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ｲ</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から</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ﾊ</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まで</a:t>
                      </a:r>
                      <a:r>
                        <a:rPr lang="ja-JP" altLang="en-US" sz="1050" u="none"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に</a:t>
                      </a:r>
                      <a:r>
                        <a:rPr lang="ja-JP" altLang="en-US" sz="1050" u="none"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該当</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するものとする。</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0" marR="0" indent="0" algn="l" defTabSz="995549" rtl="0" eaLnBrk="1" fontAlgn="auto" latinLnBrk="0" hangingPunct="1">
                        <a:lnSpc>
                          <a:spcPts val="1300"/>
                        </a:lnSpc>
                        <a:spcBef>
                          <a:spcPts val="200"/>
                        </a:spcBef>
                        <a:spcAft>
                          <a:spcPts val="0"/>
                        </a:spcAft>
                        <a:buClrTx/>
                        <a:buSzTx/>
                        <a:buFontTx/>
                        <a:buNone/>
                        <a:tabLst/>
                        <a:defRPr/>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266700" marR="0" indent="-266700" algn="l" defTabSz="995549" rtl="0" eaLnBrk="1" fontAlgn="auto" latinLnBrk="0" hangingPunct="1">
                        <a:lnSpc>
                          <a:spcPts val="1300"/>
                        </a:lnSpc>
                        <a:spcBef>
                          <a:spcPts val="200"/>
                        </a:spcBef>
                        <a:spcAft>
                          <a:spcPts val="0"/>
                        </a:spcAft>
                        <a:buClrTx/>
                        <a:buSzTx/>
                        <a:buFontTx/>
                        <a:buNone/>
                        <a:tabLst/>
                        <a:defRPr/>
                      </a:pPr>
                      <a:r>
                        <a:rPr kumimoji="1" lang="ja-JP" altLang="en-US"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ホ</a:t>
                      </a:r>
                      <a:r>
                        <a:rPr kumimoji="1" lang="ja-JP" altLang="en-US" sz="1050" kern="120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賃金の算定方法及び支給形態、賞与、退職金、休日、定期的な昇給や昇格の有無等の労働条件について、同一の事業主に雇用される正規雇用労働者の正社員待遇が適用されている労働者であること。</a:t>
                      </a:r>
                    </a:p>
                  </a:txBody>
                  <a:tcPr marL="57600" marR="57600" marT="72000" marB="36000"/>
                </a:tc>
                <a:extLst>
                  <a:ext uri="{0D108BD9-81ED-4DB2-BD59-A6C34878D82A}">
                    <a16:rowId xmlns:a16="http://schemas.microsoft.com/office/drawing/2014/main" val="10009"/>
                  </a:ext>
                </a:extLst>
              </a:tr>
              <a:tr h="1927111">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職務限定正社員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197035" indent="-197035">
                        <a:lnSpc>
                          <a:spcPts val="1200"/>
                        </a:lnSpc>
                      </a:pP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a:t>
                      </a:r>
                      <a:r>
                        <a:rPr lang="ja-JP" altLang="en-US" sz="1100" b="1" baseline="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次のイからホまでの</a:t>
                      </a:r>
                      <a:r>
                        <a:rPr lang="ja-JP" altLang="en-US" sz="1100" b="1" u="sng"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すべてに該当する労働者</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をいいます。</a:t>
                      </a: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endParaRPr kumimoji="1" lang="en-US" altLang="ja-JP"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197035" indent="-197035">
                        <a:lnSpc>
                          <a:spcPts val="1300"/>
                        </a:lnSpc>
                        <a:spcBef>
                          <a:spcPts val="200"/>
                        </a:spcBef>
                      </a:pP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イ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期間の定めのない労働契約を締結している労働者であること。</a:t>
                      </a:r>
                    </a:p>
                    <a:p>
                      <a:pPr marL="197035" indent="-197035">
                        <a:lnSpc>
                          <a:spcPts val="1300"/>
                        </a:lnSpc>
                        <a:spcBef>
                          <a:spcPts val="200"/>
                        </a:spcBef>
                      </a:pPr>
                      <a:r>
                        <a:rPr kumimoji="1" lang="ja-JP" altLang="en-US" sz="1050" kern="120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ロ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派遣労働者として雇用されている者でないこと。</a:t>
                      </a:r>
                    </a:p>
                    <a:p>
                      <a:pPr marL="197035" indent="-197035">
                        <a:lnSpc>
                          <a:spcPts val="1300"/>
                        </a:lnSpc>
                        <a:spcBef>
                          <a:spcPts val="200"/>
                        </a:spcBef>
                      </a:pPr>
                      <a:r>
                        <a:rPr lang="ja-JP" altLang="en-US" sz="105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ハ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所定労働時間が同一の事業主に雇用される正規雇用労働者の所定労働時間と同 　　</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361950" indent="-196850">
                        <a:lnSpc>
                          <a:spcPts val="1300"/>
                        </a:lnSpc>
                        <a:spcBef>
                          <a:spcPts val="200"/>
                        </a:spcBef>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等の労働者であること。</a:t>
                      </a:r>
                    </a:p>
                    <a:p>
                      <a:pPr marL="197035" indent="-197035">
                        <a:lnSpc>
                          <a:spcPts val="1300"/>
                        </a:lnSpc>
                        <a:spcBef>
                          <a:spcPts val="200"/>
                        </a:spcBef>
                      </a:pPr>
                      <a:r>
                        <a:rPr kumimoji="1" lang="ja-JP" altLang="en-US" sz="1050" kern="120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ニ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職務が、同一の事業主に雇用される正規雇用労働者の職務に比べ限定されている労働者であること。</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197035" indent="-197035">
                        <a:lnSpc>
                          <a:spcPts val="1300"/>
                        </a:lnSpc>
                        <a:spcBef>
                          <a:spcPts val="200"/>
                        </a:spcBef>
                      </a:pPr>
                      <a:r>
                        <a:rPr kumimoji="1" lang="ja-JP" altLang="en-US" sz="1050" kern="120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ホ　</a:t>
                      </a:r>
                      <a:r>
                        <a:rPr lang="ja-JP" altLang="en-US" sz="1050" spc="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a:t>
                      </a:r>
                      <a:r>
                        <a:rPr lang="ja-JP" altLang="en-US" sz="1050" spc="-9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労働者であること。</a:t>
                      </a:r>
                      <a:endPar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0"/>
                </a:tc>
                <a:extLst>
                  <a:ext uri="{0D108BD9-81ED-4DB2-BD59-A6C34878D82A}">
                    <a16:rowId xmlns:a16="http://schemas.microsoft.com/office/drawing/2014/main" val="10010"/>
                  </a:ext>
                </a:extLst>
              </a:tr>
            </a:tbl>
          </a:graphicData>
        </a:graphic>
      </p:graphicFrame>
      <p:sp>
        <p:nvSpPr>
          <p:cNvPr id="2" name="正方形/長方形 1"/>
          <p:cNvSpPr/>
          <p:nvPr/>
        </p:nvSpPr>
        <p:spPr>
          <a:xfrm>
            <a:off x="2216396" y="6521419"/>
            <a:ext cx="4692381" cy="1116124"/>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lvl="0">
              <a:lnSpc>
                <a:spcPts val="1200"/>
              </a:lnSpc>
              <a:spcBef>
                <a:spcPts val="200"/>
              </a:spcBef>
              <a:defRPr/>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a:solidFill>
                  <a:schemeClr val="tx1"/>
                </a:solidFill>
                <a:latin typeface="HGSｺﾞｼｯｸM" panose="020B0600000000000000" pitchFamily="50" charset="-128"/>
                <a:ea typeface="HGSｺﾞｼｯｸM" panose="020B0600000000000000" pitchFamily="50" charset="-128"/>
                <a:cs typeface="メイリオ" pitchFamily="50" charset="-128"/>
              </a:rPr>
              <a:t>イ</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勤務地を一つの特定の事業所に限定し、当該事業所以外の事業所への　</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異動を行わないもの</a:t>
            </a:r>
          </a:p>
          <a:p>
            <a:pPr lvl="0">
              <a:lnSpc>
                <a:spcPts val="1200"/>
              </a:lnSpc>
              <a:spcBef>
                <a:spcPts val="200"/>
              </a:spcBef>
              <a:defRPr/>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ロ</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勤務地を居住地から通勤可能な事業所に限定し、当該事業所以外の事</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業所への異動を行わないもの</a:t>
            </a:r>
          </a:p>
          <a:p>
            <a:pPr lvl="0">
              <a:lnSpc>
                <a:spcPts val="1200"/>
              </a:lnSpc>
              <a:spcBef>
                <a:spcPts val="200"/>
              </a:spcBef>
              <a:defRPr/>
            </a:pP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ハ</a:t>
            </a:r>
            <a:r>
              <a:rPr lang="en-US" altLang="ja-JP" sz="11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勤務地を市町村や都道府県など一定の地域の事業所に限定し、当該事</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spcBef>
                <a:spcPts val="200"/>
              </a:spcBef>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業所以外の事業所への</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異動を行わない</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もの</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sp>
        <p:nvSpPr>
          <p:cNvPr id="5" name="テキスト ボックス 4"/>
          <p:cNvSpPr txBox="1"/>
          <p:nvPr/>
        </p:nvSpPr>
        <p:spPr>
          <a:xfrm>
            <a:off x="276799" y="103843"/>
            <a:ext cx="6708781" cy="347907"/>
          </a:xfrm>
          <a:prstGeom prst="rect">
            <a:avLst/>
          </a:prstGeom>
          <a:noFill/>
        </p:spPr>
        <p:txBody>
          <a:bodyPr wrap="square" rtlCol="0">
            <a:noAutofit/>
          </a:bodyPr>
          <a:lstStyle/>
          <a:p>
            <a:pPr marL="373330" indent="-373330" algn="ctr">
              <a:defRPr/>
            </a:pPr>
            <a:r>
              <a:rPr lang="ja-JP" altLang="en-US" sz="1600" b="1" dirty="0">
                <a:solidFill>
                  <a:schemeClr val="accent3"/>
                </a:solidFill>
                <a:latin typeface="メイリオ" pitchFamily="50" charset="-128"/>
                <a:ea typeface="メイリオ" pitchFamily="50" charset="-128"/>
                <a:cs typeface="メイリオ" pitchFamily="50" charset="-128"/>
              </a:rPr>
              <a:t>☆</a:t>
            </a:r>
            <a:r>
              <a:rPr lang="ja-JP" altLang="en-US" sz="1600" b="1" dirty="0" smtClean="0">
                <a:solidFill>
                  <a:schemeClr val="accent3"/>
                </a:solidFill>
                <a:latin typeface="メイリオ" pitchFamily="50" charset="-128"/>
                <a:ea typeface="メイリオ" pitchFamily="50" charset="-128"/>
                <a:cs typeface="メイリオ" pitchFamily="50" charset="-128"/>
              </a:rPr>
              <a:t>「特別育成訓練コース」における用語</a:t>
            </a:r>
            <a:r>
              <a:rPr lang="ja-JP" altLang="en-US" sz="1600" b="1" dirty="0">
                <a:solidFill>
                  <a:schemeClr val="accent3"/>
                </a:solidFill>
                <a:latin typeface="メイリオ" pitchFamily="50" charset="-128"/>
                <a:ea typeface="メイリオ" pitchFamily="50" charset="-128"/>
                <a:cs typeface="メイリオ" pitchFamily="50" charset="-128"/>
              </a:rPr>
              <a:t>の</a:t>
            </a:r>
            <a:r>
              <a:rPr lang="ja-JP" altLang="en-US" sz="1600" b="1" dirty="0" smtClean="0">
                <a:solidFill>
                  <a:schemeClr val="accent3"/>
                </a:solidFill>
                <a:latin typeface="メイリオ" pitchFamily="50" charset="-128"/>
                <a:ea typeface="メイリオ" pitchFamily="50" charset="-128"/>
                <a:cs typeface="メイリオ" pitchFamily="50" charset="-128"/>
              </a:rPr>
              <a:t>定義 ☆</a:t>
            </a:r>
            <a:endParaRPr lang="en-US" altLang="ja-JP" sz="1600" b="1" dirty="0">
              <a:solidFill>
                <a:schemeClr val="accent3"/>
              </a:solidFill>
              <a:latin typeface="メイリオ" pitchFamily="50" charset="-128"/>
              <a:ea typeface="メイリオ" pitchFamily="50" charset="-128"/>
              <a:cs typeface="メイリオ" pitchFamily="50" charset="-128"/>
            </a:endParaRPr>
          </a:p>
        </p:txBody>
      </p:sp>
      <p:sp>
        <p:nvSpPr>
          <p:cNvPr id="6" name="角丸四角形 5"/>
          <p:cNvSpPr/>
          <p:nvPr/>
        </p:nvSpPr>
        <p:spPr>
          <a:xfrm>
            <a:off x="108062" y="53951"/>
            <a:ext cx="6984000" cy="345972"/>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b="1" dirty="0" smtClean="0">
                <a:solidFill>
                  <a:prstClr val="white"/>
                </a:solidFill>
                <a:latin typeface="メイリオ" pitchFamily="50" charset="-128"/>
                <a:ea typeface="メイリオ" pitchFamily="50" charset="-128"/>
                <a:cs typeface="メイリオ" pitchFamily="50" charset="-128"/>
              </a:rPr>
              <a:t>２</a:t>
            </a:r>
            <a:r>
              <a:rPr lang="en-US" altLang="ja-JP" b="1" dirty="0" smtClean="0">
                <a:solidFill>
                  <a:prstClr val="white"/>
                </a:solidFill>
                <a:latin typeface="メイリオ" pitchFamily="50" charset="-128"/>
                <a:ea typeface="メイリオ" pitchFamily="50" charset="-128"/>
                <a:cs typeface="メイリオ" pitchFamily="50" charset="-128"/>
              </a:rPr>
              <a:t> </a:t>
            </a:r>
            <a:r>
              <a:rPr lang="ja-JP" altLang="en-US" b="1" dirty="0" smtClean="0">
                <a:solidFill>
                  <a:prstClr val="white"/>
                </a:solidFill>
                <a:latin typeface="メイリオ" pitchFamily="50" charset="-128"/>
                <a:ea typeface="メイリオ" pitchFamily="50" charset="-128"/>
                <a:cs typeface="メイリオ" pitchFamily="50" charset="-128"/>
              </a:rPr>
              <a:t>用語の定義（特別育成訓練コース）</a:t>
            </a:r>
            <a:endParaRPr lang="ja-JP" altLang="en-US" b="1" dirty="0">
              <a:solidFill>
                <a:prstClr val="white"/>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63734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537208663"/>
              </p:ext>
            </p:extLst>
          </p:nvPr>
        </p:nvGraphicFramePr>
        <p:xfrm>
          <a:off x="248478" y="277726"/>
          <a:ext cx="6772352" cy="5326239"/>
        </p:xfrm>
        <a:graphic>
          <a:graphicData uri="http://schemas.openxmlformats.org/drawingml/2006/table">
            <a:tbl>
              <a:tblPr firstRow="1" bandRow="1">
                <a:tableStyleId>{5940675A-B579-460E-94D1-54222C63F5DA}</a:tableStyleId>
              </a:tblPr>
              <a:tblGrid>
                <a:gridCol w="1642089">
                  <a:extLst>
                    <a:ext uri="{9D8B030D-6E8A-4147-A177-3AD203B41FA5}">
                      <a16:colId xmlns:a16="http://schemas.microsoft.com/office/drawing/2014/main" val="20000"/>
                    </a:ext>
                  </a:extLst>
                </a:gridCol>
                <a:gridCol w="5130263">
                  <a:extLst>
                    <a:ext uri="{9D8B030D-6E8A-4147-A177-3AD203B41FA5}">
                      <a16:colId xmlns:a16="http://schemas.microsoft.com/office/drawing/2014/main" val="20001"/>
                    </a:ext>
                  </a:extLst>
                </a:gridCol>
              </a:tblGrid>
              <a:tr h="4168713">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a:lnSpc>
                          <a:spcPts val="1200"/>
                        </a:lnSpc>
                      </a:pP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a:t>
                      </a:r>
                      <a:r>
                        <a:rPr lang="ja-JP" altLang="en-US" sz="1100" b="1" baseline="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次のイからニまでの</a:t>
                      </a:r>
                      <a:r>
                        <a:rPr lang="ja-JP" altLang="en-US" sz="1100" b="1" u="sng"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すべてに該当する労働者</a:t>
                      </a:r>
                      <a:r>
                        <a:rPr lang="ja-JP" altLang="en-US"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をいいます。</a:t>
                      </a:r>
                      <a:endParaRPr lang="en-US" altLang="ja-JP" sz="1100" b="1"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197035" indent="-197035" algn="l" defTabSz="995549" rtl="0" eaLnBrk="1" latinLnBrk="0" hangingPunct="1">
                        <a:lnSpc>
                          <a:spcPts val="400"/>
                        </a:lnSpc>
                      </a:pPr>
                      <a:endParaRPr kumimoji="1" lang="en-US" altLang="ja-JP"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200"/>
                        </a:lnSpc>
                      </a:pPr>
                      <a:endPar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300"/>
                        </a:lnSpc>
                      </a:pP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イ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期間の定めのない労働契約を締結している労働者であること。</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a:lnSpc>
                          <a:spcPts val="1300"/>
                        </a:lnSpc>
                      </a:pP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ロ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派遣労働者として雇用されている者でないこと。</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marL="269875" indent="-268288">
                        <a:lnSpc>
                          <a:spcPts val="1300"/>
                        </a:lnSpc>
                      </a:pP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ハ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所定労働時間が、同一の事業主に雇用される正規雇用労働者の所定労働時間　に比べ短く、かつ、次の</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ｲ</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から</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ﾊ</a:t>
                      </a:r>
                      <a:r>
                        <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までの</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いずれかに該当する労働者であること。</a:t>
                      </a: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en-US" altLang="ja-JP"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a:lnSpc>
                          <a:spcPts val="1200"/>
                        </a:lnSpc>
                      </a:pPr>
                      <a:endPar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197035" indent="-197035" algn="l" defTabSz="995549" rtl="0" eaLnBrk="1" latinLnBrk="0" hangingPunct="1">
                        <a:lnSpc>
                          <a:spcPts val="400"/>
                        </a:lnSpc>
                      </a:pPr>
                      <a:endParaRPr kumimoji="1" lang="en-US" altLang="ja-JP"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197035" indent="-197035" algn="l" defTabSz="995549" rtl="0" eaLnBrk="1" latinLnBrk="0" hangingPunct="1">
                        <a:lnSpc>
                          <a:spcPts val="400"/>
                        </a:lnSpc>
                      </a:pP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endParaRPr kumimoji="1" lang="en-US" altLang="ja-JP" sz="1100" kern="12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endParaRPr>
                    </a:p>
                    <a:p>
                      <a:pPr marL="269875" indent="-269875">
                        <a:lnSpc>
                          <a:spcPts val="1300"/>
                        </a:lnSpc>
                      </a:pPr>
                      <a:r>
                        <a:rPr lang="ja-JP" altLang="en-US" sz="1100" dirty="0" smtClean="0">
                          <a:solidFill>
                            <a:schemeClr val="tx1"/>
                          </a:solidFill>
                          <a:latin typeface="HGPｺﾞｼｯｸM" panose="020B0600000000000000" pitchFamily="50" charset="-128"/>
                          <a:ea typeface="HGPｺﾞｼｯｸM" panose="020B0600000000000000" pitchFamily="50" charset="-128"/>
                          <a:cs typeface="メイリオ" pitchFamily="50" charset="-128"/>
                        </a:rPr>
                        <a:t>　</a:t>
                      </a:r>
                      <a:r>
                        <a:rPr kumimoji="1" lang="ja-JP" altLang="en-US" sz="105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ニ　</a:t>
                      </a:r>
                      <a:r>
                        <a:rPr kumimoji="1" lang="ja-JP" altLang="en-US" sz="1050" kern="1200" spc="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賃金の算定方法及び支給形態、賞与、退職金、休日、定期的な昇給や昇格の有無等の労働条件について、同一の事業主に雇用される正規雇用労働者の正社員待遇が適用されている労働者であって、</a:t>
                      </a:r>
                      <a:r>
                        <a:rPr lang="ja-JP" altLang="en-US" sz="1050" spc="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時間当たりの基本給、賞与、退職金</a:t>
                      </a:r>
                      <a:r>
                        <a:rPr lang="ja-JP" altLang="en-US" sz="1050" spc="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等の労働条件が、同一の事業主に雇用される正規雇用労働者と比較して同等である労働者であること</a:t>
                      </a:r>
                      <a:r>
                        <a:rPr lang="ja-JP" altLang="en-US" sz="1050" spc="-5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p>
                  </a:txBody>
                  <a:tcPr marL="57600" marR="57600" marT="72000" marB="0" anchor="ctr"/>
                </a:tc>
                <a:extLst>
                  <a:ext uri="{0D108BD9-81ED-4DB2-BD59-A6C34878D82A}">
                    <a16:rowId xmlns:a16="http://schemas.microsoft.com/office/drawing/2014/main" val="10001"/>
                  </a:ext>
                </a:extLst>
              </a:tr>
              <a:tr h="391426">
                <a:tc>
                  <a:txBody>
                    <a:bodyPr/>
                    <a:lstStyle/>
                    <a:p>
                      <a:pPr marL="0" marR="0" indent="0" algn="dist" defTabSz="995549" rtl="0" eaLnBrk="1" fontAlgn="auto" latinLnBrk="0" hangingPunct="1">
                        <a:lnSpc>
                          <a:spcPts val="12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勤務地限定正社員、職務限定正社員及び短時間正社員をいいます。</a:t>
                      </a:r>
                    </a:p>
                  </a:txBody>
                  <a:tcPr marL="57600" marR="57600" marT="72000" marB="0" anchor="ctr"/>
                </a:tc>
                <a:extLst>
                  <a:ext uri="{0D108BD9-81ED-4DB2-BD59-A6C34878D82A}">
                    <a16:rowId xmlns:a16="http://schemas.microsoft.com/office/drawing/2014/main" val="10002"/>
                  </a:ext>
                </a:extLst>
              </a:tr>
              <a:tr h="383050">
                <a:tc>
                  <a:txBody>
                    <a:bodyPr/>
                    <a:lstStyle/>
                    <a:p>
                      <a:pPr marL="0" marR="0" indent="0" algn="dist"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有期契約労働者等</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indent="0" algn="l" defTabSz="995549" rtl="0" eaLnBrk="1" fontAlgn="auto" latinLnBrk="0" hangingPunct="1">
                        <a:lnSpc>
                          <a:spcPts val="1200"/>
                        </a:lnSpc>
                        <a:spcBef>
                          <a:spcPts val="0"/>
                        </a:spcBef>
                        <a:spcAft>
                          <a:spcPts val="0"/>
                        </a:spcAft>
                        <a:buClrTx/>
                        <a:buSzTx/>
                        <a:buFontTx/>
                        <a:buNone/>
                        <a:tabLst/>
                        <a:defRPr/>
                      </a:pP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b="0" baseline="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有期契約労働者及び無期雇用労働者をいいます。</a:t>
                      </a:r>
                      <a:endParaRPr lang="en-US" altLang="ja-JP" sz="1050" b="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txBody>
                  <a:tcPr marL="57600" marR="57600" marT="72000" marB="36000" anchor="ctr"/>
                </a:tc>
                <a:extLst>
                  <a:ext uri="{0D108BD9-81ED-4DB2-BD59-A6C34878D82A}">
                    <a16:rowId xmlns:a16="http://schemas.microsoft.com/office/drawing/2014/main" val="10003"/>
                  </a:ext>
                </a:extLst>
              </a:tr>
              <a:tr h="383050">
                <a:tc>
                  <a:txBody>
                    <a:bodyPr/>
                    <a:lstStyle/>
                    <a:p>
                      <a:pPr marL="0" marR="0" indent="0" algn="dist"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正規雇用労働者等</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55659" marB="0" anchor="ctr"/>
                </a:tc>
                <a:tc>
                  <a:txBody>
                    <a:bodyPr/>
                    <a:lstStyle/>
                    <a:p>
                      <a:pPr marL="0" marR="0" lvl="0" indent="0" algn="l" defTabSz="995549" rtl="0" eaLnBrk="1" fontAlgn="auto" latinLnBrk="0" hangingPunct="1">
                        <a:lnSpc>
                          <a:spcPts val="1200"/>
                        </a:lnSpc>
                        <a:spcBef>
                          <a:spcPts val="0"/>
                        </a:spcBef>
                        <a:spcAft>
                          <a:spcPts val="0"/>
                        </a:spcAft>
                        <a:buClrTx/>
                        <a:buSzTx/>
                        <a:buFontTx/>
                        <a:buNone/>
                        <a:tabLst/>
                        <a:defRPr/>
                      </a:pPr>
                      <a:r>
                        <a:rPr kumimoji="1" lang="ja-JP" altLang="en-US" sz="1050" b="0" kern="120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正規雇用労働者及び多様な正社員をいいます。</a:t>
                      </a:r>
                    </a:p>
                  </a:txBody>
                  <a:tcPr marL="57600" marR="57600" marT="72000" marB="36000" anchor="ctr"/>
                </a:tc>
                <a:extLst>
                  <a:ext uri="{0D108BD9-81ED-4DB2-BD59-A6C34878D82A}">
                    <a16:rowId xmlns:a16="http://schemas.microsoft.com/office/drawing/2014/main" val="1981299789"/>
                  </a:ext>
                </a:extLst>
              </a:tr>
            </a:tbl>
          </a:graphicData>
        </a:graphic>
      </p:graphicFrame>
      <p:sp>
        <p:nvSpPr>
          <p:cNvPr id="5" name="正方形/長方形 4"/>
          <p:cNvSpPr/>
          <p:nvPr/>
        </p:nvSpPr>
        <p:spPr>
          <a:xfrm>
            <a:off x="2112136" y="1529669"/>
            <a:ext cx="4692381" cy="1944216"/>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lvl="0">
              <a:lnSpc>
                <a:spcPts val="1200"/>
              </a:lnSpc>
              <a:defRPr/>
            </a:pP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ｲ</a:t>
            </a: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１日の所定労働時間を短縮するコース</a:t>
            </a:r>
          </a:p>
          <a:p>
            <a:pPr lvl="0">
              <a:lnSpc>
                <a:spcPts val="1200"/>
              </a:lnSpc>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 同一</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の事業主に雇用される正規雇用労働者の１日の所定労働時間が</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７</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時間</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以上の場合で、１日の所定労働時間を１時間以上短縮するもの</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で</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ある</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こと。</a:t>
            </a:r>
          </a:p>
          <a:p>
            <a:pPr lvl="0">
              <a:lnSpc>
                <a:spcPts val="1200"/>
              </a:lnSpc>
              <a:spcBef>
                <a:spcPts val="200"/>
              </a:spcBef>
              <a:defRPr/>
            </a:pP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ﾛ</a:t>
            </a: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週、</a:t>
            </a:r>
            <a:r>
              <a:rPr lang="ja-JP" altLang="en-US" sz="1050" b="1"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月または</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年の所定労働時間を短縮するコース</a:t>
            </a:r>
          </a:p>
          <a:p>
            <a:pPr lvl="0">
              <a:lnSpc>
                <a:spcPts val="1200"/>
              </a:lnSpc>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 同一</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の事業主に雇用される正規雇用労働者の１週当たりの所定労働</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時　　　</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間</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が</a:t>
            </a:r>
            <a:r>
              <a:rPr lang="en-US" altLang="ja-JP"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35</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時間以上の場合で、１週当たりの所定労働時間を１割以上</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短縮</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する</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ものであること。</a:t>
            </a:r>
          </a:p>
          <a:p>
            <a:pPr lvl="0">
              <a:lnSpc>
                <a:spcPts val="1200"/>
              </a:lnSpc>
              <a:spcBef>
                <a:spcPts val="200"/>
              </a:spcBef>
              <a:defRPr/>
            </a:pP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ﾊ</a:t>
            </a:r>
            <a:r>
              <a:rPr lang="en-US" altLang="ja-JP"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週、</a:t>
            </a:r>
            <a:r>
              <a:rPr lang="ja-JP" altLang="en-US" sz="1050" b="1" u="sng"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月または</a:t>
            </a:r>
            <a:r>
              <a:rPr lang="ja-JP" altLang="en-US" sz="1050" b="1" u="sng" dirty="0">
                <a:solidFill>
                  <a:schemeClr val="tx1"/>
                </a:solidFill>
                <a:latin typeface="HGSｺﾞｼｯｸM" panose="020B0600000000000000" pitchFamily="50" charset="-128"/>
                <a:ea typeface="HGSｺﾞｼｯｸM" panose="020B0600000000000000" pitchFamily="50" charset="-128"/>
                <a:cs typeface="メイリオ" pitchFamily="50" charset="-128"/>
              </a:rPr>
              <a:t>年の所定労働日数を短縮するコース</a:t>
            </a:r>
          </a:p>
          <a:p>
            <a:pPr lvl="0">
              <a:lnSpc>
                <a:spcPts val="1200"/>
              </a:lnSpc>
              <a:defRPr/>
            </a:pP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 同一</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の事業主に雇用される正規雇用労働者の１週当たりの所定労働</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日</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数</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が５日以上の場合で、１週当たりの所定労働日数を１日以上</a:t>
            </a:r>
            <a:r>
              <a:rPr lang="ja-JP" altLang="en-US" sz="1050" dirty="0" err="1">
                <a:solidFill>
                  <a:schemeClr val="tx1"/>
                </a:solidFill>
                <a:latin typeface="HGSｺﾞｼｯｸM" panose="020B0600000000000000" pitchFamily="50" charset="-128"/>
                <a:ea typeface="HGSｺﾞｼｯｸM" panose="020B0600000000000000" pitchFamily="50" charset="-128"/>
                <a:cs typeface="メイリオ" pitchFamily="50" charset="-128"/>
              </a:rPr>
              <a:t>短縮</a:t>
            </a:r>
            <a:r>
              <a:rPr lang="ja-JP" altLang="en-US" sz="1050"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す</a:t>
            </a:r>
            <a:endParaRPr lang="en-US" altLang="ja-JP"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endParaRPr>
          </a:p>
          <a:p>
            <a:pPr lvl="0">
              <a:lnSpc>
                <a:spcPts val="1200"/>
              </a:lnSpc>
              <a:defRPr/>
            </a:pP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　</a:t>
            </a:r>
            <a:r>
              <a:rPr lang="ja-JP" altLang="en-US" sz="1050" dirty="0" err="1" smtClean="0">
                <a:solidFill>
                  <a:schemeClr val="tx1"/>
                </a:solidFill>
                <a:latin typeface="HGSｺﾞｼｯｸM" panose="020B0600000000000000" pitchFamily="50" charset="-128"/>
                <a:ea typeface="HGSｺﾞｼｯｸM" panose="020B0600000000000000" pitchFamily="50" charset="-128"/>
                <a:cs typeface="メイリオ" pitchFamily="50" charset="-128"/>
              </a:rPr>
              <a:t>る</a:t>
            </a:r>
            <a:r>
              <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rPr>
              <a:t>ものであること</a:t>
            </a:r>
            <a:r>
              <a:rPr lang="ja-JP" altLang="en-US" sz="1050" dirty="0" smtClean="0">
                <a:solidFill>
                  <a:schemeClr val="tx1"/>
                </a:solidFill>
                <a:latin typeface="HGSｺﾞｼｯｸM" panose="020B0600000000000000" pitchFamily="50" charset="-128"/>
                <a:ea typeface="HGSｺﾞｼｯｸM" panose="020B0600000000000000" pitchFamily="50" charset="-128"/>
                <a:cs typeface="メイリオ" pitchFamily="50" charset="-128"/>
              </a:rPr>
              <a:t>。</a:t>
            </a:r>
            <a:endParaRPr lang="ja-JP" altLang="en-US" sz="1050" dirty="0">
              <a:solidFill>
                <a:schemeClr val="tx1"/>
              </a:solidFill>
              <a:latin typeface="HGSｺﾞｼｯｸM" panose="020B0600000000000000" pitchFamily="50" charset="-128"/>
              <a:ea typeface="HGSｺﾞｼｯｸM" panose="020B0600000000000000" pitchFamily="50" charset="-128"/>
              <a:cs typeface="メイリオ" pitchFamily="50" charset="-128"/>
            </a:endParaRPr>
          </a:p>
        </p:txBody>
      </p:sp>
      <p:sp>
        <p:nvSpPr>
          <p:cNvPr id="6" name="角丸四角形 5"/>
          <p:cNvSpPr/>
          <p:nvPr/>
        </p:nvSpPr>
        <p:spPr>
          <a:xfrm>
            <a:off x="108062" y="5723958"/>
            <a:ext cx="3444092" cy="450673"/>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r>
              <a:rPr lang="ja-JP" altLang="en-US" sz="1600" b="1" dirty="0" smtClean="0">
                <a:solidFill>
                  <a:schemeClr val="tx2"/>
                </a:solidFill>
                <a:latin typeface="メイリオ" pitchFamily="50" charset="-128"/>
                <a:ea typeface="メイリオ" pitchFamily="50" charset="-128"/>
                <a:cs typeface="メイリオ" pitchFamily="50" charset="-128"/>
              </a:rPr>
              <a:t>○ 中小</a:t>
            </a:r>
            <a:r>
              <a:rPr lang="ja-JP" altLang="en-US" sz="1600" b="1" dirty="0">
                <a:solidFill>
                  <a:schemeClr val="tx2"/>
                </a:solidFill>
                <a:latin typeface="メイリオ" pitchFamily="50" charset="-128"/>
                <a:ea typeface="メイリオ" pitchFamily="50" charset="-128"/>
                <a:cs typeface="メイリオ" pitchFamily="50" charset="-128"/>
              </a:rPr>
              <a:t>企業事業主の</a:t>
            </a:r>
            <a:r>
              <a:rPr lang="ja-JP" altLang="en-US" sz="1600" b="1" dirty="0" smtClean="0">
                <a:solidFill>
                  <a:schemeClr val="tx2"/>
                </a:solidFill>
                <a:latin typeface="メイリオ" pitchFamily="50" charset="-128"/>
                <a:ea typeface="メイリオ" pitchFamily="50" charset="-128"/>
                <a:cs typeface="メイリオ" pitchFamily="50" charset="-128"/>
              </a:rPr>
              <a:t>範囲 </a:t>
            </a:r>
            <a:endParaRPr lang="ja-JP" altLang="en-US" sz="1600" b="1" dirty="0">
              <a:solidFill>
                <a:schemeClr val="tx2"/>
              </a:solidFill>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248478" y="6090074"/>
            <a:ext cx="6880364" cy="300581"/>
          </a:xfrm>
          <a:prstGeom prst="rect">
            <a:avLst/>
          </a:prstGeom>
          <a:noFill/>
        </p:spPr>
        <p:txBody>
          <a:bodyPr wrap="square" lIns="99555" tIns="49777" rIns="99555" bIns="49777" rtlCol="0">
            <a:spAutoFit/>
          </a:bodyPr>
          <a:lstStyle/>
          <a:p>
            <a:r>
              <a:rPr lang="ja-JP" altLang="en-US" sz="1300" dirty="0" smtClean="0">
                <a:latin typeface="メイリオ" pitchFamily="50" charset="-128"/>
                <a:ea typeface="メイリオ" pitchFamily="50" charset="-128"/>
              </a:rPr>
              <a:t>この助成金での「</a:t>
            </a:r>
            <a:r>
              <a:rPr lang="ja-JP" altLang="en-US" sz="1300" dirty="0">
                <a:latin typeface="メイリオ" pitchFamily="50" charset="-128"/>
                <a:ea typeface="メイリオ" pitchFamily="50" charset="-128"/>
              </a:rPr>
              <a:t>中小企業事業主」の範囲は、以下のとおりです。</a:t>
            </a:r>
            <a:endParaRPr lang="ja-JP" altLang="en-US" sz="1300" dirty="0"/>
          </a:p>
        </p:txBody>
      </p:sp>
      <p:graphicFrame>
        <p:nvGraphicFramePr>
          <p:cNvPr id="8" name="表 7"/>
          <p:cNvGraphicFramePr>
            <a:graphicFrameLocks noGrp="1"/>
          </p:cNvGraphicFramePr>
          <p:nvPr>
            <p:extLst>
              <p:ext uri="{D42A27DB-BD31-4B8C-83A1-F6EECF244321}">
                <p14:modId xmlns:p14="http://schemas.microsoft.com/office/powerpoint/2010/main" val="3160633706"/>
              </p:ext>
            </p:extLst>
          </p:nvPr>
        </p:nvGraphicFramePr>
        <p:xfrm>
          <a:off x="278423" y="6398601"/>
          <a:ext cx="6668494" cy="1648238"/>
        </p:xfrm>
        <a:graphic>
          <a:graphicData uri="http://schemas.openxmlformats.org/drawingml/2006/table">
            <a:tbl>
              <a:tblPr>
                <a:effectLst/>
                <a:tableStyleId>{616DA210-FB5B-4158-B5E0-FEB733F419BA}</a:tableStyleId>
              </a:tblPr>
              <a:tblGrid>
                <a:gridCol w="1914096">
                  <a:extLst>
                    <a:ext uri="{9D8B030D-6E8A-4147-A177-3AD203B41FA5}">
                      <a16:colId xmlns:a16="http://schemas.microsoft.com/office/drawing/2014/main" val="20000"/>
                    </a:ext>
                  </a:extLst>
                </a:gridCol>
                <a:gridCol w="2438458">
                  <a:extLst>
                    <a:ext uri="{9D8B030D-6E8A-4147-A177-3AD203B41FA5}">
                      <a16:colId xmlns:a16="http://schemas.microsoft.com/office/drawing/2014/main" val="20001"/>
                    </a:ext>
                  </a:extLst>
                </a:gridCol>
                <a:gridCol w="351012">
                  <a:extLst>
                    <a:ext uri="{9D8B030D-6E8A-4147-A177-3AD203B41FA5}">
                      <a16:colId xmlns:a16="http://schemas.microsoft.com/office/drawing/2014/main" val="20002"/>
                    </a:ext>
                  </a:extLst>
                </a:gridCol>
                <a:gridCol w="1964928">
                  <a:extLst>
                    <a:ext uri="{9D8B030D-6E8A-4147-A177-3AD203B41FA5}">
                      <a16:colId xmlns:a16="http://schemas.microsoft.com/office/drawing/2014/main" val="20003"/>
                    </a:ext>
                  </a:extLst>
                </a:gridCol>
              </a:tblGrid>
              <a:tr h="292711">
                <a:tc>
                  <a:txBody>
                    <a:bodyPr/>
                    <a:lstStyle/>
                    <a:p>
                      <a:pPr marL="0" marR="0" indent="0" algn="ctr" defTabSz="914110" rtl="0" eaLnBrk="1" fontAlgn="auto" latinLnBrk="0" hangingPunct="1">
                        <a:lnSpc>
                          <a:spcPct val="100000"/>
                        </a:lnSpc>
                        <a:spcBef>
                          <a:spcPts val="0"/>
                        </a:spcBef>
                        <a:spcAft>
                          <a:spcPts val="0"/>
                        </a:spcAft>
                        <a:buClrTx/>
                        <a:buSzTx/>
                        <a:buFontTx/>
                        <a:buNone/>
                        <a:tabLst/>
                        <a:defRPr/>
                      </a:pPr>
                      <a:endParaRPr lang="ja-JP" altLang="ja-JP" sz="1100" b="1" kern="100" dirty="0" smtClean="0">
                        <a:solidFill>
                          <a:srgbClr val="3366FF"/>
                        </a:solidFill>
                        <a:latin typeface="メイリオ" pitchFamily="50" charset="-128"/>
                        <a:ea typeface="メイリオ" pitchFamily="50" charset="-128"/>
                        <a:cs typeface="Times New Roman"/>
                      </a:endParaRPr>
                    </a:p>
                  </a:txBody>
                  <a:tcPr marL="0" marR="0" marT="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ctr" defTabSz="914110" rtl="0" eaLnBrk="1" fontAlgn="auto" latinLnBrk="0" hangingPunct="1">
                        <a:lnSpc>
                          <a:spcPts val="1320"/>
                        </a:lnSpc>
                        <a:spcBef>
                          <a:spcPts val="0"/>
                        </a:spcBef>
                        <a:spcAft>
                          <a:spcPts val="0"/>
                        </a:spcAft>
                        <a:buClrTx/>
                        <a:buSzTx/>
                        <a:buFontTx/>
                        <a:buNone/>
                        <a:tabLst/>
                        <a:defRPr/>
                      </a:pPr>
                      <a:r>
                        <a:rPr kumimoji="1" lang="ja-JP" altLang="en-US" sz="1100" b="1" kern="100" dirty="0" smtClean="0">
                          <a:solidFill>
                            <a:schemeClr val="bg1"/>
                          </a:solidFill>
                          <a:latin typeface="メイリオ" pitchFamily="50" charset="-128"/>
                          <a:ea typeface="メイリオ" pitchFamily="50" charset="-128"/>
                        </a:rPr>
                        <a:t>資本金の額・出資の総額</a:t>
                      </a:r>
                      <a:endParaRPr kumimoji="1" lang="ja-JP" altLang="ja-JP" sz="1100" b="1" kern="100" dirty="0" smtClean="0">
                        <a:solidFill>
                          <a:schemeClr val="bg1"/>
                        </a:solidFill>
                        <a:latin typeface="メイリオ" pitchFamily="50" charset="-128"/>
                        <a:ea typeface="メイリオ" pitchFamily="50" charset="-128"/>
                        <a:cs typeface="Times New Roman"/>
                      </a:endParaRPr>
                    </a:p>
                  </a:txBody>
                  <a:tcPr marL="55423" marR="55423" marT="3755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endParaRPr lang="ja-JP" altLang="ja-JP" sz="1100" b="1" kern="100" dirty="0">
                        <a:solidFill>
                          <a:schemeClr val="bg1"/>
                        </a:solidFill>
                        <a:latin typeface="メイリオ" pitchFamily="50" charset="-128"/>
                        <a:ea typeface="メイリオ" pitchFamily="50" charset="-128"/>
                        <a:cs typeface="Times New Roman"/>
                      </a:endParaRPr>
                    </a:p>
                  </a:txBody>
                  <a:tcPr marL="48006" marR="48006"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r>
                        <a:rPr kumimoji="1" lang="ja-JP" altLang="en-US" sz="1100" b="1" kern="100" dirty="0" smtClean="0">
                          <a:solidFill>
                            <a:schemeClr val="bg1"/>
                          </a:solidFill>
                          <a:latin typeface="メイリオ" pitchFamily="50" charset="-128"/>
                          <a:ea typeface="メイリオ" pitchFamily="50" charset="-128"/>
                          <a:cs typeface="+mn-cs"/>
                        </a:rPr>
                        <a:t>常時雇用する労働者の数</a:t>
                      </a:r>
                      <a:endParaRPr kumimoji="1" lang="ja-JP" altLang="ja-JP" sz="1100" b="1" kern="100" dirty="0">
                        <a:solidFill>
                          <a:schemeClr val="bg1"/>
                        </a:solidFill>
                        <a:latin typeface="メイリオ" pitchFamily="50" charset="-128"/>
                        <a:ea typeface="メイリオ" pitchFamily="50" charset="-128"/>
                        <a:cs typeface="+mn-cs"/>
                      </a:endParaRPr>
                    </a:p>
                  </a:txBody>
                  <a:tcPr marL="48006" marR="48006"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319948">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小売業（飲食店を含む）</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buFont typeface="Wingdings" pitchFamily="2" charset="2"/>
                        <a:buNone/>
                      </a:pPr>
                      <a:r>
                        <a:rPr lang="ja-JP" altLang="en-US" sz="1100" kern="100" dirty="0" smtClean="0">
                          <a:latin typeface="メイリオ" pitchFamily="50" charset="-128"/>
                          <a:ea typeface="メイリオ" pitchFamily="50" charset="-128"/>
                        </a:rPr>
                        <a:t>または</a:t>
                      </a:r>
                      <a:endParaRPr lang="en-US" altLang="ja-JP" sz="1100" b="0" kern="100" dirty="0" smtClean="0">
                        <a:solidFill>
                          <a:schemeClr val="tx1"/>
                        </a:solidFill>
                        <a:latin typeface="メイリオ" pitchFamily="50" charset="-128"/>
                        <a:ea typeface="メイリオ" pitchFamily="50" charset="-128"/>
                      </a:endParaRPr>
                    </a:p>
                  </a:txBody>
                  <a:tcPr marL="96012" marR="96012"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buFont typeface="Wingdings" pitchFamily="2" charset="2"/>
                        <a:buNone/>
                      </a:pPr>
                      <a:r>
                        <a:rPr lang="ja-JP" altLang="en-US" sz="1100" kern="100" dirty="0" smtClean="0">
                          <a:solidFill>
                            <a:schemeClr val="tx1"/>
                          </a:solidFill>
                          <a:latin typeface="メイリオ" pitchFamily="50" charset="-128"/>
                          <a:ea typeface="メイリオ" pitchFamily="50" charset="-128"/>
                        </a:rPr>
                        <a:t>　</a:t>
                      </a:r>
                      <a:r>
                        <a:rPr lang="en-US" altLang="ja-JP" sz="1100" kern="100" dirty="0" smtClean="0">
                          <a:solidFill>
                            <a:schemeClr val="tx1"/>
                          </a:solidFill>
                          <a:latin typeface="メイリオ" pitchFamily="50" charset="-128"/>
                          <a:ea typeface="メイリオ" pitchFamily="50" charset="-128"/>
                        </a:rPr>
                        <a:t>50</a:t>
                      </a:r>
                      <a:r>
                        <a:rPr lang="ja-JP" altLang="en-US" sz="1100" kern="100" dirty="0" smtClean="0">
                          <a:solidFill>
                            <a:schemeClr val="tx1"/>
                          </a:solidFill>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サービス業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卸売業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１億円以下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その他の業種</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３億円以下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300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294278" y="8154851"/>
            <a:ext cx="6652639" cy="1116124"/>
          </a:xfrm>
          <a:prstGeom prst="rect">
            <a:avLst/>
          </a:prstGeom>
          <a:noFill/>
        </p:spPr>
        <p:txBody>
          <a:bodyPr wrap="square" rtlCol="0">
            <a:noAutofit/>
          </a:bodyPr>
          <a:lstStyle/>
          <a:p>
            <a:pPr marL="171450" indent="-171450">
              <a:lnSpc>
                <a:spcPts val="1500"/>
              </a:lnSpc>
              <a:spcAft>
                <a:spcPts val="400"/>
              </a:spcAft>
              <a:buFont typeface="メイリオ" panose="020B0604030504040204" pitchFamily="50" charset="-128"/>
              <a:buChar cha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各種申請書類は、原則、管轄労働局等に来所し提出してください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71450">
              <a:lnSpc>
                <a:spcPts val="1500"/>
              </a:lnSpc>
              <a:spcAft>
                <a:spcPts val="400"/>
              </a:spcAft>
              <a:buFont typeface="メイリオ" panose="020B0604030504040204" pitchFamily="50" charset="-128"/>
              <a:buChar char="☆"/>
            </a:pP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添付</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書類は、原本から転記及び別途作成したものではなく、根拠法令に基づき、実際に使用者</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が事業場ごとに</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調製し記入しているもの、または原本を複写機等の機材を用いて複写した</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ものを提出してください（原本から加工・転記したものや別途作成された書類と確認された場合はその書類は無効となります）</a:t>
            </a: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400"/>
              </a:spcAft>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5</a:t>
            </a:r>
            <a:endParaRPr lang="ja-JP" altLang="en-US" sz="1600" dirty="0">
              <a:solidFill>
                <a:schemeClr val="tx1"/>
              </a:solidFill>
            </a:endParaRPr>
          </a:p>
        </p:txBody>
      </p:sp>
    </p:spTree>
    <p:extLst>
      <p:ext uri="{BB962C8B-B14F-4D97-AF65-F5344CB8AC3E}">
        <p14:creationId xmlns:p14="http://schemas.microsoft.com/office/powerpoint/2010/main" val="2701513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rot="16200000">
            <a:off x="229802" y="580284"/>
            <a:ext cx="6654140" cy="6681594"/>
          </a:xfrm>
          <a:prstGeom prst="rect">
            <a:avLst/>
          </a:prstGeom>
          <a:noFill/>
        </p:spPr>
        <p:txBody>
          <a:bodyPr vert="eaVert" wrap="square" rtlCol="0">
            <a:noAutofit/>
          </a:bodyPr>
          <a:lstStyle/>
          <a:p>
            <a:pPr>
              <a:lnSpc>
                <a:spcPts val="1400"/>
              </a:lnSpc>
              <a:spcAft>
                <a:spcPts val="600"/>
              </a:spcAft>
            </a:pPr>
            <a:r>
              <a:rPr lang="ja-JP" altLang="en-US" sz="1200" dirty="0" smtClean="0">
                <a:solidFill>
                  <a:prstClr val="black"/>
                </a:solidFill>
                <a:latin typeface="メイリオ" pitchFamily="50" charset="-128"/>
                <a:ea typeface="メイリオ" pitchFamily="50" charset="-128"/>
                <a:cs typeface="メイリオ" panose="020B0604030504040204" pitchFamily="50" charset="-128"/>
              </a:rPr>
              <a:t>１訓練コースにつき以下の額を支給します。</a:t>
            </a:r>
          </a:p>
          <a:p>
            <a:pPr>
              <a:lnSpc>
                <a:spcPts val="400"/>
              </a:lnSpc>
            </a:pPr>
            <a:endParaRPr lang="en-US" altLang="ja-JP" sz="1600" dirty="0">
              <a:solidFill>
                <a:prstClr val="black"/>
              </a:solidFill>
              <a:latin typeface="メイリオ" pitchFamily="50" charset="-128"/>
              <a:ea typeface="メイリオ" pitchFamily="50" charset="-128"/>
              <a:cs typeface="メイリオ" panose="020B0604030504040204" pitchFamily="50" charset="-128"/>
            </a:endParaRPr>
          </a:p>
          <a:p>
            <a:pPr>
              <a:lnSpc>
                <a:spcPts val="24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a:t>
            </a:r>
            <a:r>
              <a:rPr lang="en-US" altLang="ja-JP" sz="1600" b="1" dirty="0" smtClean="0">
                <a:solidFill>
                  <a:prstClr val="black"/>
                </a:solidFill>
                <a:latin typeface="メイリオ" pitchFamily="50" charset="-128"/>
                <a:ea typeface="メイリオ" pitchFamily="50" charset="-128"/>
                <a:cs typeface="メイリオ" panose="020B0604030504040204" pitchFamily="50" charset="-128"/>
              </a:rPr>
              <a:t>Off-JT</a:t>
            </a: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分の支給額</a:t>
            </a:r>
          </a:p>
          <a:p>
            <a:pPr>
              <a:lnSpc>
                <a:spcPts val="1600"/>
              </a:lnSpc>
            </a:pPr>
            <a:endParaRPr lang="en-US" altLang="ja-JP" sz="16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r>
              <a:rPr lang="ja-JP" altLang="en-US" sz="1600" dirty="0">
                <a:solidFill>
                  <a:prstClr val="black"/>
                </a:solidFill>
                <a:latin typeface="メイリオ" pitchFamily="50" charset="-128"/>
                <a:ea typeface="メイリオ" pitchFamily="50" charset="-128"/>
                <a:cs typeface="メイリオ" panose="020B0604030504040204" pitchFamily="50" charset="-128"/>
              </a:rPr>
              <a:t>　　</a:t>
            </a:r>
            <a:r>
              <a:rPr lang="ja-JP" altLang="en-US" sz="1600" dirty="0" smtClean="0">
                <a:solidFill>
                  <a:prstClr val="black"/>
                </a:solidFill>
                <a:latin typeface="メイリオ" pitchFamily="50" charset="-128"/>
                <a:ea typeface="メイリオ" pitchFamily="50" charset="-128"/>
                <a:cs typeface="メイリオ" panose="020B0604030504040204" pitchFamily="50" charset="-128"/>
              </a:rPr>
              <a:t>　</a:t>
            </a:r>
            <a:endParaRPr lang="en-US" altLang="ja-JP" sz="16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r>
              <a:rPr lang="ja-JP" altLang="en-US" sz="1000" dirty="0">
                <a:solidFill>
                  <a:prstClr val="black"/>
                </a:solidFill>
                <a:latin typeface="メイリオ" pitchFamily="50" charset="-128"/>
                <a:ea typeface="メイリオ" pitchFamily="50" charset="-128"/>
                <a:cs typeface="メイリオ" panose="020B0604030504040204" pitchFamily="50" charset="-128"/>
              </a:rPr>
              <a:t>　　　　　</a:t>
            </a:r>
            <a:r>
              <a:rPr lang="en-US" altLang="ja-JP" sz="1000" dirty="0">
                <a:solidFill>
                  <a:prstClr val="black"/>
                </a:solidFill>
                <a:latin typeface="メイリオ" pitchFamily="50" charset="-128"/>
                <a:ea typeface="メイリオ" pitchFamily="50" charset="-128"/>
                <a:cs typeface="メイリオ" panose="020B0604030504040204" pitchFamily="50" charset="-128"/>
              </a:rPr>
              <a:t> </a:t>
            </a: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600"/>
              </a:lnSpc>
            </a:pP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500"/>
              </a:lnSpc>
            </a:pP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  </a:t>
            </a:r>
          </a:p>
          <a:p>
            <a:pPr>
              <a:lnSpc>
                <a:spcPts val="1500"/>
              </a:lnSpc>
            </a:pPr>
            <a:r>
              <a:rPr lang="ja-JP" altLang="en-US" sz="1000" dirty="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 </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１ １</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人１時間当たり。</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１人当たりの助成時間数は</a:t>
            </a:r>
            <a:r>
              <a:rPr lang="en-US" altLang="ja-JP" sz="1000" u="sng" dirty="0" smtClean="0">
                <a:solidFill>
                  <a:prstClr val="black"/>
                </a:solidFill>
                <a:latin typeface="メイリオ" pitchFamily="50" charset="-128"/>
                <a:ea typeface="メイリオ" pitchFamily="50" charset="-128"/>
                <a:cs typeface="メイリオ" panose="020B0604030504040204" pitchFamily="50" charset="-128"/>
              </a:rPr>
              <a:t>1,200</a:t>
            </a:r>
            <a:r>
              <a:rPr lang="ja-JP" altLang="en-US" sz="1000" u="sng" dirty="0">
                <a:solidFill>
                  <a:prstClr val="black"/>
                </a:solidFill>
                <a:latin typeface="メイリオ" pitchFamily="50" charset="-128"/>
                <a:ea typeface="メイリオ" pitchFamily="50" charset="-128"/>
                <a:cs typeface="メイリオ" panose="020B0604030504040204" pitchFamily="50" charset="-128"/>
              </a:rPr>
              <a:t>時間（中長期的キャリア形成訓練は</a:t>
            </a:r>
            <a:r>
              <a:rPr lang="en-US" altLang="ja-JP" sz="1000" u="sng" dirty="0">
                <a:solidFill>
                  <a:prstClr val="black"/>
                </a:solidFill>
                <a:latin typeface="メイリオ" pitchFamily="50" charset="-128"/>
                <a:ea typeface="メイリオ" pitchFamily="50" charset="-128"/>
                <a:cs typeface="メイリオ" panose="020B0604030504040204" pitchFamily="50" charset="-128"/>
              </a:rPr>
              <a:t>1,600</a:t>
            </a:r>
            <a:r>
              <a:rPr lang="ja-JP" altLang="en-US" sz="1000" u="sng" dirty="0" smtClean="0">
                <a:solidFill>
                  <a:prstClr val="black"/>
                </a:solidFill>
                <a:latin typeface="メイリオ" pitchFamily="50" charset="-128"/>
                <a:ea typeface="メイリオ" pitchFamily="50" charset="-128"/>
                <a:cs typeface="メイリオ" panose="020B0604030504040204" pitchFamily="50" charset="-128"/>
              </a:rPr>
              <a:t>時間）</a:t>
            </a:r>
            <a:r>
              <a:rPr lang="ja-JP" altLang="en-US" sz="1000" u="sng" dirty="0">
                <a:solidFill>
                  <a:prstClr val="black"/>
                </a:solidFill>
                <a:latin typeface="メイリオ" pitchFamily="50" charset="-128"/>
                <a:ea typeface="メイリオ" pitchFamily="50" charset="-128"/>
                <a:cs typeface="メイリオ" panose="020B0604030504040204" pitchFamily="50" charset="-128"/>
              </a:rPr>
              <a:t>を限度</a:t>
            </a:r>
            <a:endParaRPr lang="en-US" altLang="ja-JP" sz="1000" u="sng" dirty="0">
              <a:solidFill>
                <a:prstClr val="black"/>
              </a:solidFill>
              <a:latin typeface="メイリオ" pitchFamily="50" charset="-128"/>
              <a:ea typeface="メイリオ" pitchFamily="50" charset="-128"/>
              <a:cs typeface="メイリオ" panose="020B0604030504040204" pitchFamily="50" charset="-128"/>
            </a:endParaRPr>
          </a:p>
          <a:p>
            <a:pPr>
              <a:lnSpc>
                <a:spcPts val="1500"/>
              </a:lnSpc>
            </a:pPr>
            <a:r>
              <a:rPr lang="ja-JP" altLang="en-US" sz="1000" dirty="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 </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２ </a:t>
            </a:r>
            <a:r>
              <a:rPr lang="ja-JP" altLang="en-US" sz="1000" u="sng" dirty="0" smtClean="0">
                <a:solidFill>
                  <a:prstClr val="black"/>
                </a:solidFill>
                <a:latin typeface="メイリオ" pitchFamily="50" charset="-128"/>
                <a:ea typeface="メイリオ" pitchFamily="50" charset="-128"/>
                <a:cs typeface="メイリオ" panose="020B0604030504040204" pitchFamily="50" charset="-128"/>
              </a:rPr>
              <a:t>事業</a:t>
            </a:r>
            <a:r>
              <a:rPr lang="ja-JP" altLang="en-US" sz="1000" u="sng" dirty="0">
                <a:solidFill>
                  <a:prstClr val="black"/>
                </a:solidFill>
                <a:latin typeface="メイリオ" pitchFamily="50" charset="-128"/>
                <a:ea typeface="メイリオ" pitchFamily="50" charset="-128"/>
                <a:cs typeface="メイリオ" panose="020B0604030504040204" pitchFamily="50" charset="-128"/>
              </a:rPr>
              <a:t>主が負担した実費が上記を下回る場合は実費を</a:t>
            </a:r>
            <a:r>
              <a:rPr lang="ja-JP" altLang="en-US" sz="1000" u="sng" dirty="0" smtClean="0">
                <a:solidFill>
                  <a:prstClr val="black"/>
                </a:solidFill>
                <a:latin typeface="メイリオ" pitchFamily="50" charset="-128"/>
                <a:ea typeface="メイリオ" pitchFamily="50" charset="-128"/>
                <a:cs typeface="メイリオ" panose="020B0604030504040204" pitchFamily="50" charset="-128"/>
              </a:rPr>
              <a:t>限度</a:t>
            </a:r>
            <a:endParaRPr lang="en-US" altLang="ja-JP" sz="1000" u="sng" dirty="0" smtClean="0">
              <a:solidFill>
                <a:prstClr val="black"/>
              </a:solidFill>
              <a:latin typeface="メイリオ" pitchFamily="50" charset="-128"/>
              <a:ea typeface="メイリオ" pitchFamily="50" charset="-128"/>
              <a:cs typeface="メイリオ" panose="020B0604030504040204" pitchFamily="50" charset="-128"/>
            </a:endParaRPr>
          </a:p>
          <a:p>
            <a:pPr marL="180975" indent="-180975">
              <a:lnSpc>
                <a:spcPts val="1500"/>
              </a:lnSpc>
            </a:pP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３ 育児休業中訓練</a:t>
            </a:r>
            <a:r>
              <a:rPr lang="ja-JP" altLang="en-US" sz="1000" dirty="0" smtClean="0">
                <a:latin typeface="メイリオ" pitchFamily="50" charset="-128"/>
                <a:ea typeface="メイリオ" pitchFamily="50" charset="-128"/>
                <a:cs typeface="メイリオ" panose="020B0604030504040204" pitchFamily="50" charset="-128"/>
              </a:rPr>
              <a:t>、一般教育訓練・特定一般教育訓練指定講座の通信制のみの訓練</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は経費助成のみ（「</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20</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時間以上</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100</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時間未満」</a:t>
            </a:r>
            <a:r>
              <a:rPr lang="ja-JP" altLang="en-US" sz="1000" dirty="0">
                <a:solidFill>
                  <a:prstClr val="black"/>
                </a:solidFill>
                <a:latin typeface="メイリオ" pitchFamily="50" charset="-128"/>
                <a:ea typeface="メイリオ" pitchFamily="50" charset="-128"/>
                <a:cs typeface="メイリオ" panose="020B0604030504040204" pitchFamily="50" charset="-128"/>
              </a:rPr>
              <a:t>の区分</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で支給）</a:t>
            </a: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marL="180975" indent="-180975">
              <a:lnSpc>
                <a:spcPts val="1500"/>
              </a:lnSpc>
            </a:pPr>
            <a:r>
              <a:rPr lang="ja-JP" altLang="en-US" sz="1000" dirty="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 </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４ 有期実習型訓練後に、キャリアアップ助成金（正社員化コース）の支給要件を満たす正規雇用労働者等に転換された場合、経費助成は中長期的キャリア形成訓練と同じ区分</a:t>
            </a:r>
            <a:endParaRPr lang="en-US" altLang="ja-JP" sz="1000" dirty="0" smtClean="0">
              <a:solidFill>
                <a:prstClr val="black"/>
              </a:solidFill>
              <a:latin typeface="メイリオ" pitchFamily="50" charset="-128"/>
              <a:ea typeface="メイリオ" pitchFamily="50" charset="-128"/>
              <a:cs typeface="メイリオ" panose="020B0604030504040204" pitchFamily="50" charset="-128"/>
            </a:endParaRPr>
          </a:p>
          <a:p>
            <a:pPr marL="85725" indent="-85725">
              <a:lnSpc>
                <a:spcPts val="1500"/>
              </a:lnSpc>
            </a:pPr>
            <a:r>
              <a:rPr lang="en-US" altLang="ja-JP" sz="1000" dirty="0">
                <a:solidFill>
                  <a:prstClr val="black"/>
                </a:solidFill>
                <a:latin typeface="メイリオ" pitchFamily="50" charset="-128"/>
                <a:ea typeface="メイリオ" pitchFamily="50" charset="-128"/>
                <a:cs typeface="メイリオ" panose="020B0604030504040204" pitchFamily="50" charset="-128"/>
              </a:rPr>
              <a:t> </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５</a:t>
            </a:r>
            <a:r>
              <a:rPr lang="ja-JP" altLang="en-US" sz="1000" dirty="0">
                <a:solidFill>
                  <a:prstClr val="black"/>
                </a:solidFill>
                <a:latin typeface="メイリオ" pitchFamily="50" charset="-128"/>
                <a:ea typeface="メイリオ" pitchFamily="50" charset="-128"/>
                <a:cs typeface="メイリオ" panose="020B0604030504040204" pitchFamily="50" charset="-128"/>
              </a:rPr>
              <a:t> </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育児休業中訓練である場合は「</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20</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時間以上」を「</a:t>
            </a:r>
            <a:r>
              <a:rPr lang="en-US" altLang="ja-JP" sz="1000" dirty="0" smtClean="0">
                <a:solidFill>
                  <a:prstClr val="black"/>
                </a:solidFill>
                <a:latin typeface="メイリオ" pitchFamily="50" charset="-128"/>
                <a:ea typeface="メイリオ" pitchFamily="50" charset="-128"/>
                <a:cs typeface="メイリオ" panose="020B0604030504040204" pitchFamily="50" charset="-128"/>
              </a:rPr>
              <a:t>10</a:t>
            </a:r>
            <a:r>
              <a:rPr lang="ja-JP" altLang="en-US" sz="1000" dirty="0" smtClean="0">
                <a:solidFill>
                  <a:prstClr val="black"/>
                </a:solidFill>
                <a:latin typeface="メイリオ" pitchFamily="50" charset="-128"/>
                <a:ea typeface="メイリオ" pitchFamily="50" charset="-128"/>
                <a:cs typeface="メイリオ" panose="020B0604030504040204" pitchFamily="50" charset="-128"/>
              </a:rPr>
              <a:t>時間以上」と読み替える</a:t>
            </a:r>
            <a:endParaRPr lang="en-US" altLang="ja-JP" sz="1000" dirty="0">
              <a:solidFill>
                <a:prstClr val="black"/>
              </a:solidFill>
              <a:latin typeface="メイリオ" pitchFamily="50" charset="-128"/>
              <a:ea typeface="メイリオ" pitchFamily="50" charset="-128"/>
              <a:cs typeface="メイリオ" panose="020B0604030504040204" pitchFamily="50" charset="-128"/>
            </a:endParaRPr>
          </a:p>
          <a:p>
            <a:pPr>
              <a:lnSpc>
                <a:spcPts val="1200"/>
              </a:lnSpc>
            </a:pPr>
            <a:endParaRPr lang="en-US" altLang="ja-JP" sz="1600" dirty="0" smtClean="0">
              <a:solidFill>
                <a:prstClr val="black"/>
              </a:solidFill>
              <a:latin typeface="メイリオ" pitchFamily="50" charset="-128"/>
              <a:ea typeface="メイリオ" pitchFamily="50" charset="-128"/>
              <a:cs typeface="メイリオ" panose="020B0604030504040204" pitchFamily="50" charset="-128"/>
            </a:endParaRPr>
          </a:p>
          <a:p>
            <a:pPr>
              <a:lnSpc>
                <a:spcPts val="1700"/>
              </a:lnSpc>
            </a:pP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a:t>
            </a:r>
            <a:r>
              <a:rPr lang="en-US" altLang="ja-JP" sz="1600" b="1" dirty="0" smtClean="0">
                <a:solidFill>
                  <a:prstClr val="black"/>
                </a:solidFill>
                <a:latin typeface="メイリオ" pitchFamily="50" charset="-128"/>
                <a:ea typeface="メイリオ" pitchFamily="50" charset="-128"/>
                <a:cs typeface="メイリオ" panose="020B0604030504040204" pitchFamily="50" charset="-128"/>
              </a:rPr>
              <a:t>OJT</a:t>
            </a:r>
            <a:r>
              <a:rPr lang="ja-JP" altLang="en-US" sz="1600" b="1" dirty="0">
                <a:solidFill>
                  <a:prstClr val="black"/>
                </a:solidFill>
                <a:latin typeface="メイリオ" pitchFamily="50" charset="-128"/>
                <a:ea typeface="メイリオ" pitchFamily="50" charset="-128"/>
                <a:cs typeface="メイリオ" panose="020B0604030504040204" pitchFamily="50" charset="-128"/>
              </a:rPr>
              <a:t>分の支給</a:t>
            </a:r>
            <a:r>
              <a:rPr lang="ja-JP" altLang="en-US" sz="1600" b="1" dirty="0" smtClean="0">
                <a:solidFill>
                  <a:prstClr val="black"/>
                </a:solidFill>
                <a:latin typeface="メイリオ" pitchFamily="50" charset="-128"/>
                <a:ea typeface="メイリオ" pitchFamily="50" charset="-128"/>
                <a:cs typeface="メイリオ" panose="020B0604030504040204" pitchFamily="50" charset="-128"/>
              </a:rPr>
              <a:t>額</a:t>
            </a:r>
            <a:r>
              <a:rPr lang="ja-JP" altLang="en-US" sz="1400" dirty="0">
                <a:latin typeface="メイリオ" pitchFamily="50" charset="-128"/>
                <a:ea typeface="メイリオ" pitchFamily="50" charset="-128"/>
                <a:cs typeface="メイリオ" panose="020B0604030504040204" pitchFamily="50" charset="-128"/>
              </a:rPr>
              <a:t>　　　　　　　　　　　　　　</a:t>
            </a:r>
            <a:r>
              <a:rPr lang="en-US" altLang="ja-JP" sz="1400" dirty="0">
                <a:latin typeface="メイリオ" pitchFamily="50" charset="-128"/>
                <a:ea typeface="メイリオ" pitchFamily="50" charset="-128"/>
                <a:cs typeface="メイリオ" panose="020B0604030504040204" pitchFamily="50" charset="-128"/>
              </a:rPr>
              <a:t> </a:t>
            </a:r>
            <a:endParaRPr lang="en-US" altLang="ja-JP" sz="1400" dirty="0" smtClean="0">
              <a:latin typeface="メイリオ" pitchFamily="50" charset="-128"/>
              <a:ea typeface="メイリオ" pitchFamily="50" charset="-128"/>
              <a:cs typeface="メイリオ" panose="020B0604030504040204" pitchFamily="50" charset="-128"/>
            </a:endParaRPr>
          </a:p>
          <a:p>
            <a:pPr>
              <a:lnSpc>
                <a:spcPts val="1400"/>
              </a:lnSpc>
            </a:pPr>
            <a:endParaRPr lang="en-US" altLang="ja-JP" sz="1400" dirty="0">
              <a:latin typeface="メイリオ" pitchFamily="50" charset="-128"/>
              <a:ea typeface="メイリオ" pitchFamily="50" charset="-128"/>
              <a:cs typeface="メイリオ" panose="020B0604030504040204" pitchFamily="50" charset="-128"/>
            </a:endParaRPr>
          </a:p>
          <a:p>
            <a:pPr>
              <a:lnSpc>
                <a:spcPts val="1400"/>
              </a:lnSpc>
            </a:pPr>
            <a:endParaRPr lang="en-US" altLang="ja-JP" sz="1400" dirty="0" smtClean="0">
              <a:latin typeface="メイリオ" pitchFamily="50" charset="-128"/>
              <a:ea typeface="メイリオ" pitchFamily="50" charset="-128"/>
              <a:cs typeface="メイリオ" panose="020B0604030504040204" pitchFamily="50" charset="-128"/>
            </a:endParaRPr>
          </a:p>
          <a:p>
            <a:pPr>
              <a:lnSpc>
                <a:spcPts val="1400"/>
              </a:lnSpc>
            </a:pPr>
            <a:endParaRPr lang="en-US" altLang="ja-JP" sz="1400" dirty="0">
              <a:latin typeface="メイリオ" pitchFamily="50" charset="-128"/>
              <a:ea typeface="メイリオ" pitchFamily="50" charset="-128"/>
              <a:cs typeface="メイリオ" panose="020B0604030504040204" pitchFamily="50" charset="-128"/>
            </a:endParaRPr>
          </a:p>
          <a:p>
            <a:pPr>
              <a:lnSpc>
                <a:spcPts val="1400"/>
              </a:lnSpc>
            </a:pPr>
            <a:endParaRPr lang="en-US" altLang="ja-JP" sz="1400" dirty="0" smtClean="0">
              <a:latin typeface="メイリオ" pitchFamily="50" charset="-128"/>
              <a:ea typeface="メイリオ" pitchFamily="50" charset="-128"/>
              <a:cs typeface="メイリオ" panose="020B0604030504040204" pitchFamily="50" charset="-128"/>
            </a:endParaRPr>
          </a:p>
          <a:p>
            <a:pPr>
              <a:lnSpc>
                <a:spcPts val="1400"/>
              </a:lnSpc>
            </a:pPr>
            <a:endParaRPr lang="en-US" altLang="ja-JP" sz="1400" dirty="0">
              <a:latin typeface="メイリオ" pitchFamily="50" charset="-128"/>
              <a:ea typeface="メイリオ" pitchFamily="50" charset="-128"/>
              <a:cs typeface="メイリオ" panose="020B0604030504040204" pitchFamily="50" charset="-128"/>
            </a:endParaRPr>
          </a:p>
          <a:p>
            <a:pPr>
              <a:lnSpc>
                <a:spcPts val="1400"/>
              </a:lnSpc>
            </a:pPr>
            <a:endParaRPr lang="en-US" altLang="ja-JP" sz="1000" dirty="0" smtClean="0">
              <a:latin typeface="メイリオ" pitchFamily="50" charset="-128"/>
              <a:ea typeface="メイリオ" pitchFamily="50" charset="-128"/>
              <a:cs typeface="メイリオ" panose="020B0604030504040204" pitchFamily="50" charset="-128"/>
            </a:endParaRPr>
          </a:p>
          <a:p>
            <a:pPr>
              <a:lnSpc>
                <a:spcPts val="1400"/>
              </a:lnSpc>
            </a:pPr>
            <a:endParaRPr lang="en-US" altLang="ja-JP" sz="1000" dirty="0">
              <a:latin typeface="メイリオ" pitchFamily="50" charset="-128"/>
              <a:ea typeface="メイリオ" pitchFamily="50" charset="-128"/>
              <a:cs typeface="メイリオ" panose="020B0604030504040204" pitchFamily="50" charset="-128"/>
            </a:endParaRPr>
          </a:p>
          <a:p>
            <a:pPr>
              <a:lnSpc>
                <a:spcPts val="1400"/>
              </a:lnSpc>
            </a:pPr>
            <a:endParaRPr lang="en-US" altLang="ja-JP" sz="1000" dirty="0" smtClean="0">
              <a:latin typeface="メイリオ" pitchFamily="50" charset="-128"/>
              <a:ea typeface="メイリオ" pitchFamily="50" charset="-128"/>
              <a:cs typeface="メイリオ" panose="020B0604030504040204" pitchFamily="50" charset="-128"/>
            </a:endParaRPr>
          </a:p>
          <a:p>
            <a:pPr marL="180975" indent="-180975">
              <a:lnSpc>
                <a:spcPts val="700"/>
              </a:lnSpc>
              <a:spcBef>
                <a:spcPts val="400"/>
              </a:spcBef>
            </a:pPr>
            <a:r>
              <a:rPr lang="ja-JP" altLang="en-US" sz="1000" dirty="0">
                <a:latin typeface="メイリオ" pitchFamily="50" charset="-128"/>
                <a:ea typeface="メイリオ" pitchFamily="50" charset="-128"/>
                <a:cs typeface="メイリオ" panose="020B0604030504040204" pitchFamily="50" charset="-128"/>
              </a:rPr>
              <a:t> </a:t>
            </a:r>
            <a:r>
              <a:rPr lang="ja-JP" altLang="en-US" sz="1000" dirty="0" smtClean="0">
                <a:latin typeface="メイリオ" pitchFamily="50" charset="-128"/>
                <a:ea typeface="メイリオ" pitchFamily="50" charset="-128"/>
                <a:cs typeface="メイリオ" panose="020B0604030504040204" pitchFamily="50" charset="-128"/>
              </a:rPr>
              <a:t> </a:t>
            </a:r>
            <a:endParaRPr lang="en-US" altLang="ja-JP" sz="1000" dirty="0" smtClean="0">
              <a:latin typeface="メイリオ" pitchFamily="50" charset="-128"/>
              <a:ea typeface="メイリオ" pitchFamily="50" charset="-128"/>
              <a:cs typeface="メイリオ" panose="020B0604030504040204" pitchFamily="50" charset="-128"/>
            </a:endParaRPr>
          </a:p>
          <a:p>
            <a:pPr marL="357188" indent="-357188">
              <a:lnSpc>
                <a:spcPts val="1500"/>
              </a:lnSpc>
            </a:pPr>
            <a:r>
              <a:rPr lang="ja-JP" altLang="en-US" sz="1000" dirty="0">
                <a:latin typeface="メイリオ" pitchFamily="50" charset="-128"/>
                <a:ea typeface="メイリオ" pitchFamily="50" charset="-128"/>
                <a:cs typeface="メイリオ" panose="020B0604030504040204" pitchFamily="50" charset="-128"/>
              </a:rPr>
              <a:t> </a:t>
            </a:r>
            <a:r>
              <a:rPr lang="ja-JP" altLang="en-US" sz="1000" dirty="0" smtClean="0">
                <a:latin typeface="メイリオ" pitchFamily="50" charset="-128"/>
                <a:ea typeface="メイリオ" pitchFamily="50" charset="-128"/>
                <a:cs typeface="メイリオ" panose="020B0604030504040204" pitchFamily="50" charset="-128"/>
              </a:rPr>
              <a:t> </a:t>
            </a:r>
            <a:r>
              <a:rPr lang="en-US" altLang="ja-JP" sz="1000" dirty="0" smtClean="0">
                <a:latin typeface="メイリオ" pitchFamily="50" charset="-128"/>
                <a:ea typeface="メイリオ" pitchFamily="50" charset="-128"/>
                <a:cs typeface="メイリオ" panose="020B0604030504040204" pitchFamily="50" charset="-128"/>
              </a:rPr>
              <a:t>※</a:t>
            </a:r>
            <a:r>
              <a:rPr lang="ja-JP" altLang="en-US" sz="1000" dirty="0" smtClean="0">
                <a:latin typeface="メイリオ" pitchFamily="50" charset="-128"/>
                <a:ea typeface="メイリオ" pitchFamily="50" charset="-128"/>
                <a:cs typeface="メイリオ" panose="020B0604030504040204" pitchFamily="50" charset="-128"/>
              </a:rPr>
              <a:t>６ １人１時間当たり。１人</a:t>
            </a:r>
            <a:r>
              <a:rPr lang="ja-JP" altLang="en-US" sz="1000" dirty="0">
                <a:latin typeface="メイリオ" pitchFamily="50" charset="-128"/>
                <a:ea typeface="メイリオ" pitchFamily="50" charset="-128"/>
                <a:cs typeface="メイリオ" panose="020B0604030504040204" pitchFamily="50" charset="-128"/>
              </a:rPr>
              <a:t>当たりの助成時間数は</a:t>
            </a:r>
            <a:r>
              <a:rPr lang="en-US" altLang="ja-JP" sz="1000" dirty="0">
                <a:latin typeface="メイリオ" pitchFamily="50" charset="-128"/>
                <a:ea typeface="メイリオ" pitchFamily="50" charset="-128"/>
                <a:cs typeface="メイリオ" panose="020B0604030504040204" pitchFamily="50" charset="-128"/>
              </a:rPr>
              <a:t>680</a:t>
            </a:r>
            <a:r>
              <a:rPr lang="ja-JP" altLang="en-US" sz="1000" dirty="0">
                <a:latin typeface="メイリオ" pitchFamily="50" charset="-128"/>
                <a:ea typeface="メイリオ" pitchFamily="50" charset="-128"/>
                <a:cs typeface="メイリオ" panose="020B0604030504040204" pitchFamily="50" charset="-128"/>
              </a:rPr>
              <a:t>時間を</a:t>
            </a:r>
            <a:r>
              <a:rPr lang="ja-JP" altLang="en-US" sz="1000" dirty="0" smtClean="0">
                <a:latin typeface="メイリオ" pitchFamily="50" charset="-128"/>
                <a:ea typeface="メイリオ" pitchFamily="50" charset="-128"/>
                <a:cs typeface="メイリオ" panose="020B0604030504040204" pitchFamily="50" charset="-128"/>
              </a:rPr>
              <a:t>限度（中小企業担い手育成訓練は</a:t>
            </a:r>
            <a:r>
              <a:rPr lang="en-US" altLang="ja-JP" sz="1000" dirty="0" smtClean="0">
                <a:latin typeface="メイリオ" pitchFamily="50" charset="-128"/>
                <a:ea typeface="メイリオ" pitchFamily="50" charset="-128"/>
                <a:cs typeface="メイリオ" panose="020B0604030504040204" pitchFamily="50" charset="-128"/>
              </a:rPr>
              <a:t>1</a:t>
            </a:r>
            <a:r>
              <a:rPr lang="en-US" altLang="ja-JP" sz="1000" dirty="0">
                <a:latin typeface="メイリオ" pitchFamily="50" charset="-128"/>
                <a:ea typeface="メイリオ" pitchFamily="50" charset="-128"/>
                <a:cs typeface="メイリオ" panose="020B0604030504040204" pitchFamily="50" charset="-128"/>
              </a:rPr>
              <a:t>,</a:t>
            </a:r>
            <a:r>
              <a:rPr lang="en-US" altLang="ja-JP" sz="1000" dirty="0" smtClean="0">
                <a:latin typeface="メイリオ" pitchFamily="50" charset="-128"/>
                <a:ea typeface="メイリオ" pitchFamily="50" charset="-128"/>
                <a:cs typeface="メイリオ" panose="020B0604030504040204" pitchFamily="50" charset="-128"/>
              </a:rPr>
              <a:t>020</a:t>
            </a:r>
            <a:r>
              <a:rPr lang="ja-JP" altLang="en-US" sz="1000" dirty="0" smtClean="0">
                <a:latin typeface="メイリオ" pitchFamily="50" charset="-128"/>
                <a:ea typeface="メイリオ" pitchFamily="50" charset="-128"/>
                <a:cs typeface="メイリオ" panose="020B0604030504040204" pitchFamily="50" charset="-128"/>
              </a:rPr>
              <a:t>時間（訓練計画届に記載される資格等を取得できない場合は</a:t>
            </a:r>
            <a:r>
              <a:rPr lang="en-US" altLang="ja-JP" sz="1000" dirty="0" smtClean="0">
                <a:latin typeface="メイリオ" pitchFamily="50" charset="-128"/>
                <a:ea typeface="メイリオ" pitchFamily="50" charset="-128"/>
                <a:cs typeface="メイリオ" panose="020B0604030504040204" pitchFamily="50" charset="-128"/>
              </a:rPr>
              <a:t>680</a:t>
            </a:r>
            <a:r>
              <a:rPr lang="ja-JP" altLang="en-US" sz="1000" dirty="0" smtClean="0">
                <a:latin typeface="メイリオ" pitchFamily="50" charset="-128"/>
                <a:ea typeface="メイリオ" pitchFamily="50" charset="-128"/>
                <a:cs typeface="メイリオ" panose="020B0604030504040204" pitchFamily="50" charset="-128"/>
              </a:rPr>
              <a:t>時間）を限度）</a:t>
            </a:r>
            <a:endParaRPr lang="en-US" altLang="ja-JP" sz="1100" b="1" dirty="0" smtClean="0">
              <a:latin typeface="メイリオ" pitchFamily="50" charset="-128"/>
              <a:ea typeface="メイリオ" pitchFamily="50" charset="-128"/>
              <a:cs typeface="メイリオ" panose="020B0604030504040204" pitchFamily="50" charset="-128"/>
            </a:endParaRPr>
          </a:p>
          <a:p>
            <a:pPr>
              <a:lnSpc>
                <a:spcPts val="1000"/>
              </a:lnSpc>
            </a:pPr>
            <a:endParaRPr lang="en-US" altLang="ja-JP" sz="1100" b="1" dirty="0" smtClean="0">
              <a:latin typeface="メイリオ" pitchFamily="50" charset="-128"/>
              <a:ea typeface="メイリオ" pitchFamily="50" charset="-128"/>
              <a:cs typeface="メイリオ" panose="020B0604030504040204" pitchFamily="50" charset="-128"/>
            </a:endParaRPr>
          </a:p>
          <a:p>
            <a:pPr>
              <a:lnSpc>
                <a:spcPts val="1700"/>
              </a:lnSpc>
            </a:pPr>
            <a:r>
              <a:rPr lang="ja-JP" altLang="en-US" sz="1100" b="1" dirty="0" smtClean="0">
                <a:latin typeface="メイリオ" pitchFamily="50" charset="-128"/>
                <a:ea typeface="メイリオ" pitchFamily="50" charset="-128"/>
                <a:cs typeface="メイリオ" panose="020B0604030504040204" pitchFamily="50" charset="-128"/>
              </a:rPr>
              <a:t>＜</a:t>
            </a:r>
            <a:r>
              <a:rPr lang="ja-JP" altLang="en-US" sz="1100" b="1" dirty="0">
                <a:latin typeface="メイリオ" pitchFamily="50" charset="-128"/>
                <a:ea typeface="メイリオ" pitchFamily="50" charset="-128"/>
                <a:cs typeface="メイリオ" panose="020B0604030504040204" pitchFamily="50" charset="-128"/>
              </a:rPr>
              <a:t>１年度１事業所当たりの支給限度</a:t>
            </a:r>
            <a:r>
              <a:rPr lang="ja-JP" altLang="en-US" sz="1100" b="1" dirty="0" smtClean="0">
                <a:latin typeface="メイリオ" pitchFamily="50" charset="-128"/>
                <a:ea typeface="メイリオ" pitchFamily="50" charset="-128"/>
                <a:cs typeface="メイリオ" panose="020B0604030504040204" pitchFamily="50" charset="-128"/>
              </a:rPr>
              <a:t>額は</a:t>
            </a:r>
            <a:r>
              <a:rPr lang="en-US" altLang="ja-JP" sz="1100" b="1" dirty="0" smtClean="0">
                <a:latin typeface="メイリオ" pitchFamily="50" charset="-128"/>
                <a:ea typeface="メイリオ" pitchFamily="50" charset="-128"/>
                <a:cs typeface="メイリオ" panose="020B0604030504040204" pitchFamily="50" charset="-128"/>
              </a:rPr>
              <a:t>1,000</a:t>
            </a:r>
            <a:r>
              <a:rPr lang="ja-JP" altLang="en-US" sz="1100" b="1" dirty="0" smtClean="0">
                <a:latin typeface="メイリオ" pitchFamily="50" charset="-128"/>
                <a:ea typeface="メイリオ" pitchFamily="50" charset="-128"/>
                <a:cs typeface="メイリオ" panose="020B0604030504040204" pitchFamily="50" charset="-128"/>
              </a:rPr>
              <a:t>万</a:t>
            </a:r>
            <a:r>
              <a:rPr lang="ja-JP" altLang="en-US" sz="1100" b="1" dirty="0">
                <a:latin typeface="メイリオ" pitchFamily="50" charset="-128"/>
                <a:ea typeface="メイリオ" pitchFamily="50" charset="-128"/>
                <a:cs typeface="メイリオ" panose="020B0604030504040204" pitchFamily="50" charset="-128"/>
              </a:rPr>
              <a:t>円（支給申請日を基準） </a:t>
            </a:r>
            <a:r>
              <a:rPr lang="ja-JP" altLang="en-US" sz="1100" b="1" dirty="0" smtClean="0">
                <a:latin typeface="メイリオ" pitchFamily="50" charset="-128"/>
                <a:ea typeface="メイリオ"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85738" indent="-185738">
              <a:lnSpc>
                <a:spcPts val="1700"/>
              </a:lnSpc>
            </a:pPr>
            <a:r>
              <a:rPr lang="ja-JP" altLang="en-US" sz="1100" dirty="0" smtClean="0">
                <a:solidFill>
                  <a:prstClr val="black"/>
                </a:solidFill>
                <a:latin typeface="メイリオ" pitchFamily="50" charset="-128"/>
                <a:ea typeface="メイリオ"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受講者</a:t>
            </a:r>
            <a:r>
              <a:rPr lang="ja-JP" altLang="en-US" sz="1100" dirty="0">
                <a:solidFill>
                  <a:prstClr val="black"/>
                </a:solidFill>
                <a:latin typeface="メイリオ" panose="020B0604030504040204" pitchFamily="50" charset="-128"/>
                <a:ea typeface="メイリオ" panose="020B0604030504040204" pitchFamily="50" charset="-128"/>
              </a:rPr>
              <a:t>が計画時間数（有期実習型訓練、中小企業等担い手育成訓練の場合は</a:t>
            </a:r>
            <a:r>
              <a:rPr lang="en-US" altLang="ja-JP" sz="1100" dirty="0">
                <a:solidFill>
                  <a:prstClr val="black"/>
                </a:solidFill>
                <a:latin typeface="メイリオ" panose="020B0604030504040204" pitchFamily="50" charset="-128"/>
                <a:ea typeface="メイリオ" panose="020B0604030504040204" pitchFamily="50" charset="-128"/>
              </a:rPr>
              <a:t>OJT</a:t>
            </a:r>
            <a:r>
              <a:rPr lang="ja-JP" altLang="en-US" sz="1100" dirty="0">
                <a:solidFill>
                  <a:prstClr val="black"/>
                </a:solidFill>
                <a:latin typeface="メイリオ" panose="020B0604030504040204" pitchFamily="50" charset="-128"/>
                <a:ea typeface="メイリオ" panose="020B0604030504040204" pitchFamily="50" charset="-128"/>
              </a:rPr>
              <a:t>と</a:t>
            </a:r>
            <a:r>
              <a:rPr lang="en-US" altLang="ja-JP" sz="1100" dirty="0">
                <a:solidFill>
                  <a:prstClr val="black"/>
                </a:solidFill>
                <a:latin typeface="メイリオ" panose="020B0604030504040204" pitchFamily="50" charset="-128"/>
                <a:ea typeface="メイリオ" panose="020B0604030504040204" pitchFamily="50" charset="-128"/>
              </a:rPr>
              <a:t>Off-JT</a:t>
            </a:r>
            <a:r>
              <a:rPr lang="ja-JP" altLang="en-US" sz="1100" dirty="0">
                <a:solidFill>
                  <a:prstClr val="black"/>
                </a:solidFill>
                <a:latin typeface="メイリオ" panose="020B0604030504040204" pitchFamily="50" charset="-128"/>
                <a:ea typeface="メイリオ" panose="020B0604030504040204" pitchFamily="50" charset="-128"/>
              </a:rPr>
              <a:t>それぞれの</a:t>
            </a:r>
            <a:r>
              <a:rPr lang="ja-JP" altLang="en-US" sz="1100" dirty="0" smtClean="0">
                <a:solidFill>
                  <a:prstClr val="black"/>
                </a:solidFill>
                <a:latin typeface="メイリオ" panose="020B0604030504040204" pitchFamily="50" charset="-128"/>
                <a:ea typeface="メイリオ" panose="020B0604030504040204" pitchFamily="50" charset="-128"/>
              </a:rPr>
              <a:t>計画</a:t>
            </a:r>
            <a:r>
              <a:rPr lang="ja-JP" altLang="en-US" sz="1100" dirty="0">
                <a:solidFill>
                  <a:prstClr val="black"/>
                </a:solidFill>
                <a:latin typeface="メイリオ" panose="020B0604030504040204" pitchFamily="50" charset="-128"/>
                <a:ea typeface="メイリオ" panose="020B0604030504040204" pitchFamily="50" charset="-128"/>
              </a:rPr>
              <a:t>時間数）の８割以上を受講していない場合は支給されません</a:t>
            </a:r>
            <a:r>
              <a:rPr lang="ja-JP" altLang="en-US" sz="1100" dirty="0" smtClean="0">
                <a:solidFill>
                  <a:prstClr val="black"/>
                </a:solidFill>
                <a:latin typeface="メイリオ" panose="020B0604030504040204" pitchFamily="50" charset="-128"/>
                <a:ea typeface="メイリオ" panose="020B0604030504040204" pitchFamily="50" charset="-128"/>
              </a:rPr>
              <a:t>。</a:t>
            </a:r>
            <a:endParaRPr lang="en-US" altLang="ja-JP" sz="1100" b="1" dirty="0">
              <a:latin typeface="メイリオ" pitchFamily="50" charset="-128"/>
              <a:ea typeface="メイリオ" pitchFamily="50" charset="-128"/>
              <a:cs typeface="メイリオ" panose="020B0604030504040204" pitchFamily="50" charset="-128"/>
            </a:endParaRPr>
          </a:p>
          <a:p>
            <a:pPr>
              <a:lnSpc>
                <a:spcPts val="1700"/>
              </a:lnSpc>
            </a:pPr>
            <a:r>
              <a:rPr lang="ja-JP" altLang="en-US" sz="1100" dirty="0" smtClean="0">
                <a:solidFill>
                  <a:prstClr val="black"/>
                </a:solidFill>
                <a:latin typeface="メイリオ" pitchFamily="50" charset="-128"/>
                <a:ea typeface="メイリオ" pitchFamily="50" charset="-128"/>
                <a:cs typeface="メイリオ" panose="020B0604030504040204" pitchFamily="50" charset="-128"/>
              </a:rPr>
              <a:t>＊ </a:t>
            </a:r>
            <a:r>
              <a:rPr lang="ja-JP" altLang="en-US" sz="1100" dirty="0">
                <a:latin typeface="メイリオ" pitchFamily="50" charset="-128"/>
                <a:ea typeface="メイリオ" pitchFamily="50" charset="-128"/>
                <a:cs typeface="メイリオ" panose="020B0604030504040204" pitchFamily="50" charset="-128"/>
              </a:rPr>
              <a:t>企業</a:t>
            </a:r>
            <a:r>
              <a:rPr lang="ja-JP" altLang="en-US" sz="1100" dirty="0" smtClean="0">
                <a:latin typeface="メイリオ" pitchFamily="50" charset="-128"/>
                <a:ea typeface="メイリオ" pitchFamily="50" charset="-128"/>
                <a:cs typeface="メイリオ" panose="020B0604030504040204" pitchFamily="50" charset="-128"/>
              </a:rPr>
              <a:t>規模（中小企業・大企業）は</a:t>
            </a:r>
            <a:r>
              <a:rPr lang="ja-JP" altLang="en-US" sz="1100" dirty="0">
                <a:latin typeface="メイリオ" pitchFamily="50" charset="-128"/>
                <a:ea typeface="メイリオ" pitchFamily="50" charset="-128"/>
                <a:cs typeface="メイリオ" panose="020B0604030504040204" pitchFamily="50" charset="-128"/>
              </a:rPr>
              <a:t>訓練計画届の提出時の内容で決定</a:t>
            </a:r>
            <a:r>
              <a:rPr lang="ja-JP" altLang="en-US" sz="1100" dirty="0" smtClean="0">
                <a:latin typeface="メイリオ" pitchFamily="50" charset="-128"/>
                <a:ea typeface="メイリオ" pitchFamily="50" charset="-128"/>
                <a:cs typeface="メイリオ" panose="020B0604030504040204" pitchFamily="50" charset="-128"/>
              </a:rPr>
              <a:t>します。</a:t>
            </a:r>
            <a:endParaRPr lang="ja-JP" altLang="en-US" sz="1100" dirty="0">
              <a:latin typeface="メイリオ" pitchFamily="50" charset="-128"/>
              <a:ea typeface="メイリオ" pitchFamily="50" charset="-128"/>
              <a:cs typeface="メイリオ" panose="020B0604030504040204" pitchFamily="50" charset="-128"/>
            </a:endParaRPr>
          </a:p>
          <a:p>
            <a:pPr>
              <a:lnSpc>
                <a:spcPts val="1700"/>
              </a:lnSpc>
            </a:pPr>
            <a:r>
              <a:rPr lang="ja-JP" altLang="en-US" sz="1100" dirty="0">
                <a:latin typeface="メイリオ" pitchFamily="50" charset="-128"/>
                <a:ea typeface="メイリオ" pitchFamily="50" charset="-128"/>
                <a:cs typeface="メイリオ" panose="020B0604030504040204" pitchFamily="50" charset="-128"/>
              </a:rPr>
              <a:t>    </a:t>
            </a:r>
            <a:r>
              <a:rPr lang="ja-JP" altLang="en-US" sz="1100" dirty="0" smtClean="0">
                <a:latin typeface="メイリオ" pitchFamily="50" charset="-128"/>
                <a:ea typeface="メイリオ" pitchFamily="50" charset="-128"/>
                <a:cs typeface="メイリオ" panose="020B0604030504040204" pitchFamily="50" charset="-128"/>
              </a:rPr>
              <a:t>（</a:t>
            </a:r>
            <a:r>
              <a:rPr lang="ja-JP" altLang="en-US" sz="1100" dirty="0">
                <a:latin typeface="メイリオ" pitchFamily="50" charset="-128"/>
                <a:ea typeface="メイリオ" pitchFamily="50" charset="-128"/>
                <a:cs typeface="メイリオ" panose="020B0604030504040204" pitchFamily="50" charset="-128"/>
              </a:rPr>
              <a:t>訓練計画届の提出後に企業規模が変更になった場合でも助成額の変更は行いません）</a:t>
            </a:r>
            <a:endParaRPr lang="en-US" altLang="ja-JP" sz="1100" dirty="0">
              <a:latin typeface="メイリオ" pitchFamily="50" charset="-128"/>
              <a:ea typeface="メイリオ" pitchFamily="50" charset="-128"/>
              <a:cs typeface="メイリオ" panose="020B0604030504040204" pitchFamily="50" charset="-128"/>
            </a:endParaRPr>
          </a:p>
          <a:p>
            <a:pPr marL="182563" indent="-182563">
              <a:lnSpc>
                <a:spcPts val="1700"/>
              </a:lnSpc>
              <a:defRPr/>
            </a:pPr>
            <a:r>
              <a:rPr lang="ja-JP" altLang="en-US" sz="1100" dirty="0" smtClean="0">
                <a:latin typeface="メイリオ" pitchFamily="50" charset="-128"/>
                <a:ea typeface="メイリオ" pitchFamily="50" charset="-128"/>
                <a:cs typeface="メイリオ" panose="020B0604030504040204" pitchFamily="50" charset="-128"/>
              </a:rPr>
              <a:t>＊ </a:t>
            </a:r>
            <a:r>
              <a:rPr lang="ja-JP" altLang="en-US" sz="1100" dirty="0">
                <a:latin typeface="メイリオ" pitchFamily="50" charset="-128"/>
                <a:ea typeface="メイリオ" pitchFamily="50" charset="-128"/>
                <a:cs typeface="メイリオ" panose="020B0604030504040204" pitchFamily="50" charset="-128"/>
              </a:rPr>
              <a:t>同一事業主に</a:t>
            </a:r>
            <a:r>
              <a:rPr lang="ja-JP" altLang="en-US" sz="1100" dirty="0" smtClean="0">
                <a:latin typeface="メイリオ" pitchFamily="50" charset="-128"/>
                <a:ea typeface="メイリオ" pitchFamily="50" charset="-128"/>
                <a:cs typeface="メイリオ" panose="020B0604030504040204" pitchFamily="50" charset="-128"/>
              </a:rPr>
              <a:t>対して支給対象</a:t>
            </a:r>
            <a:r>
              <a:rPr lang="ja-JP" altLang="en-US" sz="1100" dirty="0">
                <a:latin typeface="メイリオ" pitchFamily="50" charset="-128"/>
                <a:ea typeface="メイリオ" pitchFamily="50" charset="-128"/>
                <a:cs typeface="メイリオ" panose="020B0604030504040204" pitchFamily="50" charset="-128"/>
              </a:rPr>
              <a:t>となる</a:t>
            </a:r>
            <a:r>
              <a:rPr lang="ja-JP" altLang="en-US" sz="1100" dirty="0" smtClean="0">
                <a:latin typeface="メイリオ" pitchFamily="50" charset="-128"/>
                <a:ea typeface="メイリオ" pitchFamily="50" charset="-128"/>
                <a:cs typeface="メイリオ" panose="020B0604030504040204" pitchFamily="50" charset="-128"/>
              </a:rPr>
              <a:t>一般職業訓練、育児</a:t>
            </a:r>
            <a:r>
              <a:rPr lang="ja-JP" altLang="en-US" sz="1100" dirty="0">
                <a:latin typeface="メイリオ" pitchFamily="50" charset="-128"/>
                <a:ea typeface="メイリオ" pitchFamily="50" charset="-128"/>
                <a:cs typeface="メイリオ" panose="020B0604030504040204" pitchFamily="50" charset="-128"/>
              </a:rPr>
              <a:t>休業中</a:t>
            </a:r>
            <a:r>
              <a:rPr lang="ja-JP" altLang="en-US" sz="1100" dirty="0" smtClean="0">
                <a:latin typeface="メイリオ" pitchFamily="50" charset="-128"/>
                <a:ea typeface="メイリオ" pitchFamily="50" charset="-128"/>
                <a:cs typeface="メイリオ" panose="020B0604030504040204" pitchFamily="50" charset="-128"/>
              </a:rPr>
              <a:t>訓練及び中小</a:t>
            </a:r>
            <a:r>
              <a:rPr lang="ja-JP" altLang="en-US" sz="1100" dirty="0">
                <a:latin typeface="メイリオ" pitchFamily="50" charset="-128"/>
                <a:ea typeface="メイリオ" pitchFamily="50" charset="-128"/>
                <a:cs typeface="メイリオ" panose="020B0604030504040204" pitchFamily="50" charset="-128"/>
              </a:rPr>
              <a:t>企業等担い手育成訓練の</a:t>
            </a:r>
            <a:r>
              <a:rPr lang="ja-JP" altLang="en-US" sz="1100" dirty="0" smtClean="0">
                <a:latin typeface="メイリオ" pitchFamily="50" charset="-128"/>
                <a:ea typeface="メイリオ" pitchFamily="50" charset="-128"/>
                <a:cs typeface="メイリオ" panose="020B0604030504040204" pitchFamily="50" charset="-128"/>
              </a:rPr>
              <a:t>実施は</a:t>
            </a:r>
            <a:r>
              <a:rPr lang="ja-JP" altLang="en-US" sz="1100" dirty="0">
                <a:latin typeface="メイリオ" pitchFamily="50" charset="-128"/>
                <a:ea typeface="メイリオ" pitchFamily="50" charset="-128"/>
                <a:cs typeface="メイリオ" panose="020B0604030504040204" pitchFamily="50" charset="-128"/>
              </a:rPr>
              <a:t>、同一労働者に</a:t>
            </a:r>
            <a:r>
              <a:rPr lang="ja-JP" altLang="en-US" sz="1100" dirty="0" smtClean="0">
                <a:latin typeface="メイリオ" pitchFamily="50" charset="-128"/>
                <a:ea typeface="メイリオ" pitchFamily="50" charset="-128"/>
                <a:cs typeface="メイリオ" panose="020B0604030504040204" pitchFamily="50" charset="-128"/>
              </a:rPr>
              <a:t>対して１年度当たり１回のみです（訓練開始日を基準）。</a:t>
            </a:r>
            <a:endParaRPr lang="en-US" altLang="ja-JP" sz="1100" dirty="0">
              <a:latin typeface="メイリオ" pitchFamily="50" charset="-128"/>
              <a:ea typeface="メイリオ" pitchFamily="50" charset="-128"/>
              <a:cs typeface="メイリオ" panose="020B0604030504040204" pitchFamily="50" charset="-128"/>
            </a:endParaRPr>
          </a:p>
          <a:p>
            <a:pPr marL="185738" indent="-185738">
              <a:lnSpc>
                <a:spcPts val="1700"/>
              </a:lnSpc>
              <a:defRPr/>
            </a:pPr>
            <a:r>
              <a:rPr lang="ja-JP" altLang="en-US" sz="1100" dirty="0" smtClean="0">
                <a:latin typeface="メイリオ" pitchFamily="50" charset="-128"/>
                <a:ea typeface="メイリオ" pitchFamily="50" charset="-128"/>
                <a:cs typeface="メイリオ" panose="020B0604030504040204" pitchFamily="50" charset="-128"/>
              </a:rPr>
              <a:t>＊ </a:t>
            </a:r>
            <a:r>
              <a:rPr lang="ja-JP" altLang="en-US" sz="1100" dirty="0">
                <a:latin typeface="メイリオ" pitchFamily="50" charset="-128"/>
                <a:ea typeface="メイリオ" pitchFamily="50" charset="-128"/>
                <a:cs typeface="メイリオ" panose="020B0604030504040204" pitchFamily="50" charset="-128"/>
              </a:rPr>
              <a:t>同一事業主に</a:t>
            </a:r>
            <a:r>
              <a:rPr lang="ja-JP" altLang="en-US" sz="1100" dirty="0" smtClean="0">
                <a:latin typeface="メイリオ" pitchFamily="50" charset="-128"/>
                <a:ea typeface="メイリオ" pitchFamily="50" charset="-128"/>
                <a:cs typeface="メイリオ" panose="020B0604030504040204" pitchFamily="50" charset="-128"/>
              </a:rPr>
              <a:t>対して支給対象</a:t>
            </a:r>
            <a:r>
              <a:rPr lang="ja-JP" altLang="en-US" sz="1100" dirty="0">
                <a:latin typeface="メイリオ" pitchFamily="50" charset="-128"/>
                <a:ea typeface="メイリオ" pitchFamily="50" charset="-128"/>
                <a:cs typeface="メイリオ" panose="020B0604030504040204" pitchFamily="50" charset="-128"/>
              </a:rPr>
              <a:t>となる有期実習型</a:t>
            </a:r>
            <a:r>
              <a:rPr lang="ja-JP" altLang="en-US" sz="1100" dirty="0" smtClean="0">
                <a:latin typeface="メイリオ" pitchFamily="50" charset="-128"/>
                <a:ea typeface="メイリオ" pitchFamily="50" charset="-128"/>
                <a:cs typeface="メイリオ" panose="020B0604030504040204" pitchFamily="50" charset="-128"/>
              </a:rPr>
              <a:t>訓練及び中長期的キャリア</a:t>
            </a:r>
            <a:r>
              <a:rPr lang="ja-JP" altLang="en-US" sz="1100" dirty="0">
                <a:latin typeface="メイリオ" pitchFamily="50" charset="-128"/>
                <a:ea typeface="メイリオ" pitchFamily="50" charset="-128"/>
                <a:cs typeface="メイリオ" panose="020B0604030504040204" pitchFamily="50" charset="-128"/>
              </a:rPr>
              <a:t>形成訓練は、同一労働者</a:t>
            </a:r>
            <a:r>
              <a:rPr lang="ja-JP" altLang="en-US" sz="1100" dirty="0" smtClean="0">
                <a:latin typeface="メイリオ" pitchFamily="50" charset="-128"/>
                <a:ea typeface="メイリオ" pitchFamily="50" charset="-128"/>
                <a:cs typeface="メイリオ" panose="020B0604030504040204" pitchFamily="50" charset="-128"/>
              </a:rPr>
              <a:t>に対して</a:t>
            </a:r>
            <a:r>
              <a:rPr lang="ja-JP" altLang="en-US" sz="1100" dirty="0">
                <a:latin typeface="メイリオ" pitchFamily="50" charset="-128"/>
                <a:ea typeface="メイリオ" pitchFamily="50" charset="-128"/>
                <a:cs typeface="メイリオ" panose="020B0604030504040204" pitchFamily="50" charset="-128"/>
              </a:rPr>
              <a:t>１回のみ</a:t>
            </a:r>
            <a:r>
              <a:rPr lang="ja-JP" altLang="en-US" sz="1100" dirty="0" smtClean="0">
                <a:latin typeface="メイリオ" pitchFamily="50" charset="-128"/>
                <a:ea typeface="メイリオ" pitchFamily="50" charset="-128"/>
                <a:cs typeface="メイリオ" panose="020B0604030504040204" pitchFamily="50" charset="-128"/>
              </a:rPr>
              <a:t>です。</a:t>
            </a:r>
            <a:endParaRPr lang="en-US" altLang="ja-JP" sz="1100" dirty="0">
              <a:latin typeface="メイリオ" pitchFamily="50" charset="-128"/>
              <a:ea typeface="メイリオ" pitchFamily="50" charset="-128"/>
              <a:cs typeface="メイリオ" panose="020B0604030504040204" pitchFamily="50" charset="-128"/>
            </a:endParaRPr>
          </a:p>
          <a:p>
            <a:pPr marL="185738" indent="-185738">
              <a:lnSpc>
                <a:spcPts val="1700"/>
              </a:lnSpc>
              <a:defRPr/>
            </a:pPr>
            <a:r>
              <a:rPr lang="ja-JP" altLang="en-US" sz="1100" dirty="0" smtClean="0">
                <a:latin typeface="メイリオ" pitchFamily="50" charset="-128"/>
                <a:ea typeface="メイリオ" pitchFamily="50" charset="-128"/>
                <a:cs typeface="メイリオ" panose="020B0604030504040204" pitchFamily="50" charset="-128"/>
              </a:rPr>
              <a:t>＊ </a:t>
            </a:r>
            <a:r>
              <a:rPr lang="ja-JP" altLang="en-US" sz="1100" dirty="0">
                <a:latin typeface="メイリオ" pitchFamily="50" charset="-128"/>
                <a:ea typeface="メイリオ" pitchFamily="50" charset="-128"/>
                <a:cs typeface="メイリオ" panose="020B0604030504040204" pitchFamily="50" charset="-128"/>
              </a:rPr>
              <a:t>同一の対象労働者に対して、同一の年度に一般職業訓練、有期実習型訓練</a:t>
            </a:r>
            <a:r>
              <a:rPr lang="ja-JP" altLang="en-US" sz="1100" dirty="0" smtClean="0">
                <a:latin typeface="メイリオ" pitchFamily="50" charset="-128"/>
                <a:ea typeface="メイリオ" pitchFamily="50" charset="-128"/>
                <a:cs typeface="メイリオ" panose="020B0604030504040204" pitchFamily="50" charset="-128"/>
              </a:rPr>
              <a:t>、中小企業等担い手育成訓練及び中長期的</a:t>
            </a:r>
            <a:r>
              <a:rPr lang="ja-JP" altLang="en-US" sz="1100" dirty="0">
                <a:latin typeface="メイリオ" pitchFamily="50" charset="-128"/>
                <a:ea typeface="メイリオ" pitchFamily="50" charset="-128"/>
                <a:cs typeface="メイリオ" panose="020B0604030504040204" pitchFamily="50" charset="-128"/>
              </a:rPr>
              <a:t>キャリア形成</a:t>
            </a:r>
            <a:r>
              <a:rPr lang="ja-JP" altLang="en-US" sz="1100" dirty="0" smtClean="0">
                <a:latin typeface="メイリオ" pitchFamily="50" charset="-128"/>
                <a:ea typeface="メイリオ" pitchFamily="50" charset="-128"/>
                <a:cs typeface="メイリオ" panose="020B0604030504040204" pitchFamily="50" charset="-128"/>
              </a:rPr>
              <a:t>訓練の</a:t>
            </a:r>
            <a:r>
              <a:rPr lang="ja-JP" altLang="en-US" sz="1100" dirty="0">
                <a:latin typeface="メイリオ" pitchFamily="50" charset="-128"/>
                <a:ea typeface="メイリオ" pitchFamily="50" charset="-128"/>
                <a:cs typeface="メイリオ" panose="020B0604030504040204" pitchFamily="50" charset="-128"/>
              </a:rPr>
              <a:t>実施及び育児休業中訓練を支援することは</a:t>
            </a:r>
            <a:r>
              <a:rPr lang="ja-JP" altLang="en-US" sz="1100" dirty="0" smtClean="0">
                <a:latin typeface="メイリオ" pitchFamily="50" charset="-128"/>
                <a:ea typeface="メイリオ" pitchFamily="50" charset="-128"/>
                <a:cs typeface="メイリオ" panose="020B0604030504040204" pitchFamily="50" charset="-128"/>
              </a:rPr>
              <a:t>できません（訓練開始日を基準）。</a:t>
            </a:r>
            <a:endParaRPr lang="ja-JP" altLang="en-US" sz="1100" dirty="0">
              <a:latin typeface="メイリオ" pitchFamily="50" charset="-128"/>
              <a:ea typeface="メイリオ" pitchFamily="50" charset="-128"/>
              <a:cs typeface="メイリオ" panose="020B0604030504040204" pitchFamily="50" charset="-128"/>
            </a:endParaRPr>
          </a:p>
        </p:txBody>
      </p:sp>
      <p:sp>
        <p:nvSpPr>
          <p:cNvPr id="13" name="角丸四角形 12"/>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３</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支給額</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5671728" y="1038192"/>
            <a:ext cx="4608512" cy="347907"/>
          </a:xfrm>
          <a:prstGeom prst="rect">
            <a:avLst/>
          </a:prstGeom>
          <a:noFill/>
        </p:spPr>
        <p:txBody>
          <a:bodyPr wrap="square" rtlCol="0">
            <a:noAutofit/>
          </a:bodyPr>
          <a:lstStyle/>
          <a:p>
            <a:r>
              <a:rPr lang="ja-JP" altLang="en-US" sz="1050" dirty="0" smtClean="0">
                <a:latin typeface="HGPｺﾞｼｯｸM" panose="020B0600000000000000" pitchFamily="50" charset="-128"/>
                <a:ea typeface="HGPｺﾞｼｯｸM" panose="020B0600000000000000" pitchFamily="50" charset="-128"/>
                <a:cs typeface="メイリオ" pitchFamily="50" charset="-128"/>
              </a:rPr>
              <a:t>（　）内は大企業の額</a:t>
            </a:r>
            <a:endParaRPr lang="ja-JP" altLang="en-US" sz="1050" baseline="30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28837272"/>
              </p:ext>
            </p:extLst>
          </p:nvPr>
        </p:nvGraphicFramePr>
        <p:xfrm>
          <a:off x="324085" y="1278087"/>
          <a:ext cx="6573583" cy="2456764"/>
        </p:xfrm>
        <a:graphic>
          <a:graphicData uri="http://schemas.openxmlformats.org/drawingml/2006/table">
            <a:tbl>
              <a:tblPr/>
              <a:tblGrid>
                <a:gridCol w="1799473">
                  <a:extLst>
                    <a:ext uri="{9D8B030D-6E8A-4147-A177-3AD203B41FA5}">
                      <a16:colId xmlns:a16="http://schemas.microsoft.com/office/drawing/2014/main" val="20000"/>
                    </a:ext>
                  </a:extLst>
                </a:gridCol>
                <a:gridCol w="881374">
                  <a:extLst>
                    <a:ext uri="{9D8B030D-6E8A-4147-A177-3AD203B41FA5}">
                      <a16:colId xmlns:a16="http://schemas.microsoft.com/office/drawing/2014/main" val="20002"/>
                    </a:ext>
                  </a:extLst>
                </a:gridCol>
                <a:gridCol w="881374">
                  <a:extLst>
                    <a:ext uri="{9D8B030D-6E8A-4147-A177-3AD203B41FA5}">
                      <a16:colId xmlns:a16="http://schemas.microsoft.com/office/drawing/2014/main" val="20003"/>
                    </a:ext>
                  </a:extLst>
                </a:gridCol>
                <a:gridCol w="1082296">
                  <a:extLst>
                    <a:ext uri="{9D8B030D-6E8A-4147-A177-3AD203B41FA5}">
                      <a16:colId xmlns:a16="http://schemas.microsoft.com/office/drawing/2014/main" val="20004"/>
                    </a:ext>
                  </a:extLst>
                </a:gridCol>
                <a:gridCol w="937520">
                  <a:extLst>
                    <a:ext uri="{9D8B030D-6E8A-4147-A177-3AD203B41FA5}">
                      <a16:colId xmlns:a16="http://schemas.microsoft.com/office/drawing/2014/main" val="20005"/>
                    </a:ext>
                  </a:extLst>
                </a:gridCol>
                <a:gridCol w="991546">
                  <a:extLst>
                    <a:ext uri="{9D8B030D-6E8A-4147-A177-3AD203B41FA5}">
                      <a16:colId xmlns:a16="http://schemas.microsoft.com/office/drawing/2014/main" val="3917319342"/>
                    </a:ext>
                  </a:extLst>
                </a:gridCol>
              </a:tblGrid>
              <a:tr h="453880">
                <a:tc rowSpan="2">
                  <a:txBody>
                    <a:bodyPr/>
                    <a:lstStyle/>
                    <a:p>
                      <a:pPr marL="0" marR="0" indent="0" algn="ctr" defTabSz="995690" rtl="0" eaLnBrk="1" fontAlgn="ctr"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支給対象となる訓練</a:t>
                      </a:r>
                      <a:r>
                        <a:rPr kumimoji="1" lang="ja-JP" altLang="en-US" sz="1050" b="0" dirty="0" smtClean="0">
                          <a:solidFill>
                            <a:schemeClr val="tx1"/>
                          </a:solidFill>
                          <a:latin typeface="メイリオ" pitchFamily="50" charset="-128"/>
                          <a:ea typeface="メイリオ" pitchFamily="50" charset="-128"/>
                        </a:rPr>
                        <a:t>　</a:t>
                      </a:r>
                      <a:endParaRPr lang="ja-JP"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2034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marL="0" marR="0" lvl="0" indent="0" algn="ctr" defTabSz="995549" rtl="0" eaLnBrk="1" fontAlgn="ctr" latinLnBrk="0" hangingPunct="1">
                        <a:lnSpc>
                          <a:spcPts val="1000"/>
                        </a:lnSpc>
                        <a:spcBef>
                          <a:spcPts val="0"/>
                        </a:spcBef>
                        <a:spcAft>
                          <a:spcPts val="0"/>
                        </a:spcAft>
                        <a:buClrTx/>
                        <a:buSzTx/>
                        <a:buFontTx/>
                        <a:buNone/>
                        <a:tabLst/>
                        <a:defRPr/>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賃金助成</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10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3">
                  <a:txBody>
                    <a:bodyPr/>
                    <a:lstStyle/>
                    <a:p>
                      <a:pPr algn="ctr" fontAlgn="ctr">
                        <a:lnSpc>
                          <a:spcPts val="1000"/>
                        </a:lnSpc>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zh-TW" altLang="en-US" sz="10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en-US" altLang="ja-JP" sz="8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10000"/>
                  </a:ext>
                </a:extLst>
              </a:tr>
              <a:tr h="526720">
                <a:tc vMerge="1">
                  <a:txBody>
                    <a:bodyPr/>
                    <a:lstStyle/>
                    <a:p>
                      <a:endParaRPr kumimoji="1" lang="ja-JP" altLang="en-US"/>
                    </a:p>
                  </a:txBody>
                  <a:tcPr/>
                </a:tc>
                <a:tc>
                  <a:txBody>
                    <a:bodyPr/>
                    <a:lstStyle/>
                    <a:p>
                      <a:pPr algn="ctr" fontAlgn="ctr">
                        <a:lnSpc>
                          <a:spcPts val="1000"/>
                        </a:lnSpc>
                      </a:pPr>
                      <a:endParaRPr lang="zh-TW" altLang="en-US" sz="8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fontAlgn="ctr">
                        <a:lnSpc>
                          <a:spcPts val="13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nSpc>
                          <a:spcPts val="1300"/>
                        </a:lnSpc>
                      </a:pP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a:t>
                      </a:r>
                      <a:r>
                        <a:rPr lang="ja-JP" altLang="en-US" sz="800" b="0" i="0" u="none" strike="noStrike" spc="-13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spc="-13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spc="-13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a:t>
                      </a:r>
                      <a:endParaRPr kumimoji="1" lang="ja-JP" altLang="en-US" sz="1000" dirty="0"/>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ctr" latinLnBrk="0" hangingPunct="1">
                        <a:lnSpc>
                          <a:spcPts val="1300"/>
                        </a:lnSpc>
                        <a:spcBef>
                          <a:spcPts val="0"/>
                        </a:spcBef>
                        <a:spcAft>
                          <a:spcPts val="0"/>
                        </a:spcAft>
                        <a:buClrTx/>
                        <a:buSzTx/>
                        <a:buFontTx/>
                        <a:buNone/>
                        <a:tabLst/>
                        <a:defRPr/>
                      </a:pP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a:t>
                      </a:r>
                      <a:endParaRPr kumimoji="1" lang="ja-JP" altLang="en-US" sz="1000" dirty="0" smtClean="0"/>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marL="0" marR="0" lvl="0" indent="0" algn="ctr" defTabSz="995549" rtl="0" eaLnBrk="1" fontAlgn="ctr" latinLnBrk="0" hangingPunct="1">
                        <a:lnSpc>
                          <a:spcPts val="1000"/>
                        </a:lnSpc>
                        <a:spcBef>
                          <a:spcPts val="0"/>
                        </a:spcBef>
                        <a:spcAft>
                          <a:spcPts val="0"/>
                        </a:spcAft>
                        <a:buClrTx/>
                        <a:buSzTx/>
                        <a:buFontTx/>
                        <a:buNone/>
                        <a:tabLst/>
                        <a:defRPr/>
                      </a:pP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a:t>
                      </a:r>
                      <a:endParaRPr kumimoji="1" lang="ja-JP" altLang="en-US" sz="1000" dirty="0" smtClean="0"/>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10001"/>
                  </a:ext>
                </a:extLst>
              </a:tr>
              <a:tr h="534408">
                <a:tc>
                  <a:txBody>
                    <a:bodyPr/>
                    <a:lstStyle/>
                    <a:p>
                      <a:pPr algn="l" fontAlgn="ct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一般職業訓練</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500"/>
                        </a:lnSpc>
                      </a:pP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lang="en-US" altLang="ja-JP" sz="1000" b="0" i="0" u="none" strike="noStrike"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rowSpan="3">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475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（７万円）</a:t>
                      </a: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9708">
                <a:tc>
                  <a:txBody>
                    <a:bodyPr/>
                    <a:lstStyle/>
                    <a:p>
                      <a:pPr algn="l" fontAlgn="ctr"/>
                      <a:r>
                        <a:rPr lang="ja-JP" altLang="en-US" sz="1050" b="0" i="0" u="none" strike="no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中長期的キャリア形成訓練</a:t>
                      </a:r>
                      <a:endParaRPr lang="zh-TW"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vMerge="1">
                  <a:txBody>
                    <a:bodyPr/>
                    <a:lstStyle/>
                    <a:p>
                      <a:pPr algn="ctr" fontAlgn="ct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ctr" defTabSz="1001908" rtl="0" eaLnBrk="1" fontAlgn="ctr"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zh-TW" altLang="en-US" sz="12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2048">
                <a:tc>
                  <a:txBody>
                    <a:bodyPr/>
                    <a:lstStyle/>
                    <a:p>
                      <a:pPr algn="l" fontAlgn="ct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a:t>
                      </a:r>
                      <a:endParaRPr lang="zh-TW"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vMerge="1">
                  <a:txBody>
                    <a:bodyPr/>
                    <a:lstStyle/>
                    <a:p>
                      <a:pPr marL="0" marR="0" lvl="0" indent="0" algn="ctr" defTabSz="995549" rtl="0" eaLnBrk="1" fontAlgn="ctr"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ctr" defTabSz="1001908" rtl="0" eaLnBrk="1" fontAlgn="ctr" latinLnBrk="0" hangingPunct="1">
                        <a:lnSpc>
                          <a:spcPct val="100000"/>
                        </a:lnSpc>
                        <a:spcBef>
                          <a:spcPts val="0"/>
                        </a:spcBef>
                        <a:spcAft>
                          <a:spcPts val="0"/>
                        </a:spcAft>
                        <a:buClrTx/>
                        <a:buSzTx/>
                        <a:buFontTx/>
                        <a:buNone/>
                        <a:tabLst/>
                        <a:defRPr/>
                      </a:pPr>
                      <a:endParaRPr lang="zh-TW"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9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81363" marB="4068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45681873"/>
              </p:ext>
            </p:extLst>
          </p:nvPr>
        </p:nvGraphicFramePr>
        <p:xfrm>
          <a:off x="324085" y="5536375"/>
          <a:ext cx="3565790" cy="1460773"/>
        </p:xfrm>
        <a:graphic>
          <a:graphicData uri="http://schemas.openxmlformats.org/drawingml/2006/table">
            <a:tbl>
              <a:tblPr/>
              <a:tblGrid>
                <a:gridCol w="1798526">
                  <a:extLst>
                    <a:ext uri="{9D8B030D-6E8A-4147-A177-3AD203B41FA5}">
                      <a16:colId xmlns:a16="http://schemas.microsoft.com/office/drawing/2014/main" val="2423543922"/>
                    </a:ext>
                  </a:extLst>
                </a:gridCol>
                <a:gridCol w="903168">
                  <a:extLst>
                    <a:ext uri="{9D8B030D-6E8A-4147-A177-3AD203B41FA5}">
                      <a16:colId xmlns:a16="http://schemas.microsoft.com/office/drawing/2014/main" val="3387912932"/>
                    </a:ext>
                  </a:extLst>
                </a:gridCol>
                <a:gridCol w="864096">
                  <a:extLst>
                    <a:ext uri="{9D8B030D-6E8A-4147-A177-3AD203B41FA5}">
                      <a16:colId xmlns:a16="http://schemas.microsoft.com/office/drawing/2014/main" val="1292044080"/>
                    </a:ext>
                  </a:extLst>
                </a:gridCol>
              </a:tblGrid>
              <a:tr h="453880">
                <a:tc rowSpan="2">
                  <a:txBody>
                    <a:bodyPr/>
                    <a:lstStyle/>
                    <a:p>
                      <a:pPr marL="0" marR="0" indent="0" algn="ctr" defTabSz="995690" rtl="0" eaLnBrk="1" fontAlgn="ctr"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支給対象となる訓練</a:t>
                      </a:r>
                      <a:r>
                        <a:rPr kumimoji="1" lang="ja-JP" altLang="en-US" sz="1050" b="0" dirty="0" smtClean="0">
                          <a:solidFill>
                            <a:schemeClr val="tx1"/>
                          </a:solidFill>
                          <a:latin typeface="メイリオ" pitchFamily="50" charset="-128"/>
                          <a:ea typeface="メイリオ" pitchFamily="50" charset="-128"/>
                        </a:rPr>
                        <a:t>　</a:t>
                      </a:r>
                      <a:endParaRPr lang="ja-JP" altLang="en-US" sz="105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2034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gridSpan="2">
                  <a:txBody>
                    <a:bodyPr/>
                    <a:lstStyle/>
                    <a:p>
                      <a:pPr algn="ctr" fontAlgn="ctr">
                        <a:lnSpc>
                          <a:spcPts val="1000"/>
                        </a:lnSpc>
                      </a:pPr>
                      <a:r>
                        <a:rPr lang="ja-JP" altLang="en-US" sz="1200" b="1"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実施助成</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CFF"/>
                    </a:solidFill>
                  </a:tcPr>
                </a:tc>
                <a:tc hMerge="1">
                  <a:txBody>
                    <a:bodyPr/>
                    <a:lstStyle/>
                    <a:p>
                      <a:pPr algn="ctr" fontAlgn="ctr">
                        <a:lnSpc>
                          <a:spcPts val="1000"/>
                        </a:lnSpc>
                      </a:pPr>
                      <a:endParaRPr lang="zh-TW" altLang="en-US" sz="9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879185307"/>
                  </a:ext>
                </a:extLst>
              </a:tr>
              <a:tr h="495401">
                <a:tc vMerge="1">
                  <a:txBody>
                    <a:bodyPr/>
                    <a:lstStyle/>
                    <a:p>
                      <a:endParaRPr kumimoji="1" lang="ja-JP" altLang="en-US"/>
                    </a:p>
                  </a:txBody>
                  <a:tcPr/>
                </a:tc>
                <a:tc>
                  <a:txBody>
                    <a:bodyPr/>
                    <a:lstStyle/>
                    <a:p>
                      <a:pPr algn="ctr" fontAlgn="ctr">
                        <a:lnSpc>
                          <a:spcPts val="1000"/>
                        </a:lnSpc>
                      </a:pPr>
                      <a:endParaRPr lang="zh-TW" altLang="en-US" sz="8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fontAlgn="ctr">
                        <a:lnSpc>
                          <a:spcPts val="1300"/>
                        </a:lnSpc>
                      </a:pPr>
                      <a:r>
                        <a:rPr lang="ja-JP"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生産性要件を満たす場合</a:t>
                      </a:r>
                      <a:endParaRPr lang="zh-TW" altLang="en-US" sz="10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2034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368084656"/>
                  </a:ext>
                </a:extLst>
              </a:tr>
              <a:tr h="511492">
                <a:tc>
                  <a:txBody>
                    <a:bodyPr/>
                    <a:lstStyle/>
                    <a:p>
                      <a:pPr algn="l" fontAlgn="ctr">
                        <a:lnSpc>
                          <a:spcPts val="1500"/>
                        </a:lnSpc>
                      </a:pP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endParaRPr lang="en-US" altLang="ja-JP"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ctr">
                        <a:lnSpc>
                          <a:spcPts val="1500"/>
                        </a:lnSpc>
                      </a:pPr>
                      <a:r>
                        <a:rPr lang="ja-JP" altLang="en-US" sz="105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中小企業等担い手育成訓練</a:t>
                      </a:r>
                      <a:endParaRPr lang="en-US" altLang="ja-JP" sz="1050" b="0" i="0" u="none" strike="noStrike"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100190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665</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960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200" b="0" i="0" u="none" strike="noStrike"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(840</a:t>
                      </a:r>
                      <a:r>
                        <a:rPr lang="ja-JP"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2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721" marR="36721" marT="40681"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0192089"/>
                  </a:ext>
                </a:extLst>
              </a:tr>
            </a:tbl>
          </a:graphicData>
        </a:graphic>
      </p:graphicFrame>
      <p:sp>
        <p:nvSpPr>
          <p:cNvPr id="20" name="テキスト ボックス 19"/>
          <p:cNvSpPr txBox="1"/>
          <p:nvPr/>
        </p:nvSpPr>
        <p:spPr>
          <a:xfrm>
            <a:off x="2677598" y="5274531"/>
            <a:ext cx="4608512" cy="347907"/>
          </a:xfrm>
          <a:prstGeom prst="rect">
            <a:avLst/>
          </a:prstGeom>
          <a:noFill/>
        </p:spPr>
        <p:txBody>
          <a:bodyPr wrap="square" rtlCol="0">
            <a:noAutofit/>
          </a:bodyPr>
          <a:lstStyle/>
          <a:p>
            <a:r>
              <a:rPr lang="ja-JP" altLang="en-US" sz="1050" dirty="0" smtClean="0">
                <a:latin typeface="HGPｺﾞｼｯｸM" panose="020B0600000000000000" pitchFamily="50" charset="-128"/>
                <a:ea typeface="HGPｺﾞｼｯｸM" panose="020B0600000000000000" pitchFamily="50" charset="-128"/>
                <a:cs typeface="メイリオ" pitchFamily="50" charset="-128"/>
              </a:rPr>
              <a:t>（　）内は大企業の額</a:t>
            </a:r>
            <a:endParaRPr lang="ja-JP" altLang="en-US" sz="1050" baseline="30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11" name="スライド番号プレースホルダ 1"/>
          <p:cNvSpPr txBox="1">
            <a:spLocks/>
          </p:cNvSpPr>
          <p:nvPr/>
        </p:nvSpPr>
        <p:spPr>
          <a:xfrm>
            <a:off x="3276414" y="9995313"/>
            <a:ext cx="680475" cy="450673"/>
          </a:xfrm>
          <a:prstGeom prst="rect">
            <a:avLst/>
          </a:prstGeom>
        </p:spPr>
        <p:txBody>
          <a:bodyPr vert="horz" lIns="99555" tIns="49777" rIns="99555" bIns="49777"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smtClean="0">
                <a:solidFill>
                  <a:schemeClr val="tx1"/>
                </a:solidFill>
              </a:rPr>
              <a:t>6</a:t>
            </a:r>
            <a:endParaRPr lang="ja-JP" altLang="en-US" sz="1600" dirty="0">
              <a:solidFill>
                <a:schemeClr val="tx1"/>
              </a:solidFill>
            </a:endParaRPr>
          </a:p>
        </p:txBody>
      </p:sp>
    </p:spTree>
    <p:extLst>
      <p:ext uri="{BB962C8B-B14F-4D97-AF65-F5344CB8AC3E}">
        <p14:creationId xmlns:p14="http://schemas.microsoft.com/office/powerpoint/2010/main" val="3597186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テキスト ボックス 138"/>
          <p:cNvSpPr txBox="1"/>
          <p:nvPr/>
        </p:nvSpPr>
        <p:spPr>
          <a:xfrm>
            <a:off x="292483" y="6354248"/>
            <a:ext cx="6476319" cy="2003112"/>
          </a:xfrm>
          <a:prstGeom prst="rect">
            <a:avLst/>
          </a:prstGeom>
          <a:noFill/>
        </p:spPr>
        <p:txBody>
          <a:bodyPr wrap="square" rtlCol="0">
            <a:spAutoFit/>
          </a:bodyPr>
          <a:lstStyle/>
          <a:p>
            <a:pPr marL="180975" indent="-180975" algn="just">
              <a:lnSpc>
                <a:spcPts val="1500"/>
              </a:lnSpc>
              <a:spcBef>
                <a:spcPts val="2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生産性要件」の具体的な計算</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方法＞</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p>
            <a:pPr marL="447675" indent="-447675" algn="just">
              <a:lnSpc>
                <a:spcPts val="1500"/>
              </a:lnSpc>
              <a:spcBef>
                <a:spcPts val="2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生産性要件を算定するための「生産性要件算定シート」を厚生労働省のホームページに掲載しています。</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これをダウンロード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し、該当する勘定科目の額を損益</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計算書や総勘定元帳の各項目から転記することにより生産性を算定できます。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700"/>
              </a:lnSpc>
              <a:spcBef>
                <a:spcPts val="400"/>
              </a:spcBef>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ダウンロードはこちらから↓</a:t>
            </a:r>
            <a:endParaRPr lang="ja-JP" altLang="en-US" sz="1400" dirty="0"/>
          </a:p>
          <a:p>
            <a:pPr algn="ctr">
              <a:lnSpc>
                <a:spcPts val="1500"/>
              </a:lnSpc>
              <a:spcBef>
                <a:spcPts val="200"/>
              </a:spcBef>
            </a:pPr>
            <a:r>
              <a:rPr lang="en-US" altLang="ja-JP" sz="1400" dirty="0">
                <a:solidFill>
                  <a:srgbClr val="FFCC00"/>
                </a:solidFill>
                <a:hlinkClick r:id="rId2"/>
              </a:rPr>
              <a:t>http://</a:t>
            </a:r>
            <a:r>
              <a:rPr lang="en-US" altLang="ja-JP" sz="1400" dirty="0" smtClean="0">
                <a:solidFill>
                  <a:srgbClr val="FFCC00"/>
                </a:solidFill>
                <a:hlinkClick r:id="rId2"/>
              </a:rPr>
              <a:t>www.mhlw.go.jp/stf/seisakunitsuite/bunya/0000137393.html</a:t>
            </a:r>
            <a:endParaRPr lang="en-US" altLang="ja-JP" sz="1200" dirty="0" smtClean="0">
              <a:solidFill>
                <a:srgbClr val="FFCC00"/>
              </a:solidFill>
            </a:endParaRPr>
          </a:p>
          <a:p>
            <a:pPr marL="447675" indent="-447675" algn="just">
              <a:lnSpc>
                <a:spcPts val="1500"/>
              </a:lnSpc>
              <a:spcBef>
                <a:spcPts val="4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100" dirty="0" smtClean="0">
                <a:latin typeface="メイリオ" pitchFamily="50" charset="-128"/>
                <a:ea typeface="メイリオ" pitchFamily="50" charset="-128"/>
                <a:cs typeface="Times New Roman" pitchFamily="18" charset="0"/>
              </a:rPr>
              <a:t>なお、生産性要件に係る支給申請に当たっては、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生産性要件算定シート</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1100" dirty="0" smtClean="0">
                <a:latin typeface="メイリオ" pitchFamily="50" charset="-128"/>
                <a:ea typeface="メイリオ" pitchFamily="50" charset="-128"/>
                <a:cs typeface="Times New Roman" pitchFamily="18" charset="0"/>
              </a:rPr>
              <a:t>各勘定科目の額の証拠書類（「</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損益計算書」、「総勘定元帳」など、個人事業主の方は確定申告書</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の「青色申告決算書」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「収支内訳書」など）の提出が必要となります。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2" name="角丸四角形 141"/>
          <p:cNvSpPr/>
          <p:nvPr/>
        </p:nvSpPr>
        <p:spPr>
          <a:xfrm>
            <a:off x="278423" y="738027"/>
            <a:ext cx="6668494" cy="7812868"/>
          </a:xfrm>
          <a:prstGeom prst="roundRect">
            <a:avLst>
              <a:gd name="adj" fmla="val 1609"/>
            </a:avLst>
          </a:prstGeom>
          <a:noFill/>
          <a:ln w="3175">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a:lnSpc>
                <a:spcPts val="800"/>
              </a:lnSpc>
            </a:pPr>
            <a:endParaRPr lang="en-US" altLang="ja-JP" sz="1100" dirty="0" smtClean="0">
              <a:solidFill>
                <a:srgbClr val="FFCC00"/>
              </a:solidFill>
              <a:latin typeface="メイリオ" pitchFamily="50" charset="-128"/>
              <a:ea typeface="メイリオ" pitchFamily="50" charset="-128"/>
            </a:endParaRPr>
          </a:p>
          <a:p>
            <a:pPr>
              <a:lnSpc>
                <a:spcPts val="1200"/>
              </a:lnSpc>
            </a:pPr>
            <a:endParaRPr lang="en-US" altLang="ja-JP" sz="1000" b="1" dirty="0" smtClean="0">
              <a:solidFill>
                <a:srgbClr val="FFCC00"/>
              </a:solidFill>
              <a:latin typeface="メイリオ" pitchFamily="50" charset="-128"/>
              <a:ea typeface="メイリオ" pitchFamily="50" charset="-128"/>
            </a:endParaRPr>
          </a:p>
        </p:txBody>
      </p:sp>
      <p:sp>
        <p:nvSpPr>
          <p:cNvPr id="11" name="スライド番号プレースホルダ 1"/>
          <p:cNvSpPr txBox="1">
            <a:spLocks/>
          </p:cNvSpPr>
          <p:nvPr/>
        </p:nvSpPr>
        <p:spPr>
          <a:xfrm>
            <a:off x="3272432" y="9900422"/>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7</a:t>
            </a:fld>
            <a:endParaRPr lang="ja-JP" altLang="en-US" sz="1600" dirty="0">
              <a:solidFill>
                <a:prstClr val="black"/>
              </a:solidFill>
            </a:endParaRPr>
          </a:p>
        </p:txBody>
      </p:sp>
      <p:sp>
        <p:nvSpPr>
          <p:cNvPr id="126" name="テキスト ボックス 6"/>
          <p:cNvSpPr txBox="1">
            <a:spLocks noChangeArrowheads="1"/>
          </p:cNvSpPr>
          <p:nvPr/>
        </p:nvSpPr>
        <p:spPr bwMode="auto">
          <a:xfrm>
            <a:off x="300303" y="799334"/>
            <a:ext cx="6468499" cy="5465599"/>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lnSpc>
                <a:spcPts val="1500"/>
              </a:lnSpc>
              <a:spcBef>
                <a:spcPct val="0"/>
              </a:spcBef>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における生産性向上の取組みを支援するため</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生産性</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を向上</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させた企業が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労働関係助成金を利用する場合、その助成額または助成率を割増します。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具体的には、申請する企業が以下の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「生産性要件」</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を満たしている場合に助成額を増額加算します。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lnSpc>
                <a:spcPts val="1300"/>
              </a:lnSpc>
              <a:spcBef>
                <a:spcPct val="0"/>
              </a:spcBef>
              <a:buNone/>
              <a:defRPr/>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261938"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（１）訓練開始日が属する会計年度の前年度の生産性とその３年度後の会計年度の生産性を比べて６％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以上伸びて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5250" algn="just" eaLnBrk="1" hangingPunct="1">
              <a:lnSpc>
                <a:spcPts val="1500"/>
              </a:lnSpc>
              <a:spcBef>
                <a:spcPts val="200"/>
              </a:spcBef>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生産性」は次の計算式によって計算します。　</a:t>
            </a:r>
            <a:endParaRPr lang="en-US" altLang="ja-JP" sz="1100" b="1" u="sng"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ts val="200"/>
              </a:spcBef>
              <a:buFontTx/>
              <a:buNone/>
              <a:defRPr/>
            </a:pP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361950" algn="just" eaLnBrk="1" hangingPunct="1">
              <a:lnSpc>
                <a:spcPts val="1500"/>
              </a:lnSpc>
              <a:spcBef>
                <a:spcPts val="200"/>
              </a:spcBef>
              <a:buFontTx/>
              <a:buNone/>
              <a:defRP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付加価値とは、企業の場合、営業利益＋人件費＋減価償却費＋動産・不動産賃借料＋租税公課、の式で算定されますが、企業会計基準を用いることができない事業所については、管轄の都道府県労働局にお問い合わせ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444500" indent="-263525" algn="just" eaLnBrk="1" hangingPunct="1">
              <a:lnSpc>
                <a:spcPts val="1500"/>
              </a:lnSpc>
              <a:spcBef>
                <a:spcPts val="200"/>
              </a:spcBef>
              <a:buFontTx/>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　生産性の算定要素である「人件費」について、「従業員給与」のみを算定することとし、</a:t>
            </a:r>
            <a:r>
              <a:rPr lang="ja-JP" altLang="en-US" sz="1100" b="1" u="sng" dirty="0" smtClean="0">
                <a:latin typeface="メイリオ" panose="020B0604030504040204" pitchFamily="50" charset="-128"/>
                <a:ea typeface="メイリオ" panose="020B0604030504040204" pitchFamily="50" charset="-128"/>
                <a:cs typeface="メイリオ" panose="020B0604030504040204" pitchFamily="50" charset="-128"/>
              </a:rPr>
              <a:t>役員報酬等は含めない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こととしています。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ct val="0"/>
              </a:spcBef>
              <a:buFontTx/>
              <a:buNone/>
              <a:defRPr/>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274638" algn="just" eaLnBrk="1" hangingPunct="1">
              <a:lnSpc>
                <a:spcPts val="1500"/>
              </a:lnSpc>
              <a:spcBef>
                <a:spcPct val="0"/>
              </a:spcBef>
              <a:buFontTx/>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２）生産性の対象となる事業所において、生産性要件を伸び率を算定する期間（訓練開始日が属する会計年度の前年度の初日からその３年度後の会計年度の末日までの期間）について、雇用する雇用保険法第４条に規定する被保険者（雇用保険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条第１項に規定する「短期雇用特例被保険者」及び同法第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条第１項に規定する「日雇労働被保険者」を除く。）を事業主都合で解雇等（退職勧奨含む。）していないこと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lgn="just" eaLnBrk="1" hangingPunct="1">
              <a:lnSpc>
                <a:spcPts val="1500"/>
              </a:lnSpc>
              <a:spcBef>
                <a:spcPct val="0"/>
              </a:spcBef>
              <a:buFontTx/>
              <a:buNone/>
              <a:defRPr/>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180975" algn="just" eaLnBrk="1" hangingPunct="1">
              <a:lnSpc>
                <a:spcPts val="1500"/>
              </a:lnSpc>
              <a:spcBef>
                <a:spcPct val="0"/>
              </a:spcBef>
              <a:buFontTx/>
              <a:buNone/>
              <a:defRPr/>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＜「生産性要件」を満たした場合の支給申請期間＞</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180975" algn="just" eaLnBrk="1" hangingPunct="1">
              <a:lnSpc>
                <a:spcPts val="1500"/>
              </a:lnSpc>
              <a:spcBef>
                <a:spcPct val="0"/>
              </a:spcBef>
              <a:buFont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訓練開始日が属する会計年度の</a:t>
            </a: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前年度の初日からその３年度後の会計年度の</a:t>
            </a:r>
            <a:r>
              <a:rPr lang="ja-JP" altLang="en-US" sz="1100" u="sng" dirty="0" smtClean="0">
                <a:latin typeface="メイリオ" panose="020B0604030504040204" pitchFamily="50" charset="-128"/>
                <a:ea typeface="メイリオ" panose="020B0604030504040204" pitchFamily="50" charset="-128"/>
                <a:cs typeface="メイリオ" panose="020B0604030504040204" pitchFamily="50" charset="-128"/>
              </a:rPr>
              <a:t>末日の翌日から起算して５か月以内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に、割増助成分のみ別途申請。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180975" algn="just" eaLnBrk="1" hangingPunct="1">
              <a:lnSpc>
                <a:spcPts val="1500"/>
              </a:lnSpc>
              <a:spcBef>
                <a:spcPct val="0"/>
              </a:spcBef>
              <a:buFontTx/>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年度開始の訓練の場合、</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会計年度の末日の翌日から起算して５か月以内</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9" name="グループ化 128"/>
          <p:cNvGrpSpPr/>
          <p:nvPr/>
        </p:nvGrpSpPr>
        <p:grpSpPr>
          <a:xfrm>
            <a:off x="1610377" y="2538227"/>
            <a:ext cx="5542878" cy="687748"/>
            <a:chOff x="255807" y="1857801"/>
            <a:chExt cx="5445350" cy="532354"/>
          </a:xfrm>
        </p:grpSpPr>
        <p:sp>
          <p:nvSpPr>
            <p:cNvPr id="130" name="テキスト ボックス 2"/>
            <p:cNvSpPr txBox="1"/>
            <p:nvPr/>
          </p:nvSpPr>
          <p:spPr>
            <a:xfrm>
              <a:off x="255807" y="1958107"/>
              <a:ext cx="1186468" cy="43204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生産性゠</a:t>
              </a:r>
            </a:p>
          </p:txBody>
        </p:sp>
        <p:sp>
          <p:nvSpPr>
            <p:cNvPr id="131" name="正方形/長方形 130"/>
            <p:cNvSpPr/>
            <p:nvPr/>
          </p:nvSpPr>
          <p:spPr>
            <a:xfrm>
              <a:off x="916635" y="1857801"/>
              <a:ext cx="4784522" cy="202500"/>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付加価値（</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2" name="直線コネクタ 131"/>
            <p:cNvCxnSpPr/>
            <p:nvPr/>
          </p:nvCxnSpPr>
          <p:spPr>
            <a:xfrm>
              <a:off x="904903" y="2038103"/>
              <a:ext cx="2295736" cy="9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p:cNvSpPr/>
            <p:nvPr/>
          </p:nvSpPr>
          <p:spPr>
            <a:xfrm>
              <a:off x="1331081" y="2046204"/>
              <a:ext cx="1428656" cy="202500"/>
            </a:xfrm>
            <a:prstGeom prst="rect">
              <a:avLst/>
            </a:prstGeom>
          </p:spPr>
          <p:txBody>
            <a:bodyPr wrap="none">
              <a:spAutoFit/>
            </a:bodyPr>
            <a:lstStyle/>
            <a:p>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雇用保険被保険者数</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9" name="角丸四角形 18"/>
          <p:cNvSpPr/>
          <p:nvPr/>
        </p:nvSpPr>
        <p:spPr>
          <a:xfrm>
            <a:off x="123957" y="305979"/>
            <a:ext cx="3444092" cy="450673"/>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r>
              <a:rPr lang="ja-JP" altLang="en-US" sz="1600" b="1" dirty="0" smtClean="0">
                <a:solidFill>
                  <a:schemeClr val="tx2"/>
                </a:solidFill>
                <a:latin typeface="メイリオ" pitchFamily="50" charset="-128"/>
                <a:ea typeface="メイリオ" pitchFamily="50" charset="-128"/>
                <a:cs typeface="メイリオ" pitchFamily="50" charset="-128"/>
              </a:rPr>
              <a:t>○ 生産性要件とは </a:t>
            </a:r>
            <a:endParaRPr lang="ja-JP" altLang="en-US" sz="1600" b="1" dirty="0">
              <a:solidFill>
                <a:schemeClr val="tx2"/>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5632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08062" y="125960"/>
            <a:ext cx="6984000" cy="452229"/>
          </a:xfrm>
          <a:prstGeom prst="roundRect">
            <a:avLst/>
          </a:prstGeom>
          <a:solidFill>
            <a:schemeClr val="accent4"/>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400" b="1" dirty="0" smtClean="0">
                <a:solidFill>
                  <a:prstClr val="white"/>
                </a:solidFill>
                <a:latin typeface="メイリオ" pitchFamily="50" charset="-128"/>
                <a:ea typeface="メイリオ" pitchFamily="50" charset="-128"/>
                <a:cs typeface="メイリオ" pitchFamily="50" charset="-128"/>
              </a:rPr>
              <a:t>４</a:t>
            </a:r>
            <a:r>
              <a:rPr lang="en-US" altLang="ja-JP" sz="2400" b="1" dirty="0" smtClean="0">
                <a:solidFill>
                  <a:prstClr val="white"/>
                </a:solidFill>
                <a:latin typeface="メイリオ" pitchFamily="50" charset="-128"/>
                <a:ea typeface="メイリオ" pitchFamily="50" charset="-128"/>
                <a:cs typeface="メイリオ" pitchFamily="50" charset="-128"/>
              </a:rPr>
              <a:t> </a:t>
            </a:r>
            <a:r>
              <a:rPr lang="ja-JP" altLang="en-US" sz="2400" b="1" dirty="0" smtClean="0">
                <a:solidFill>
                  <a:prstClr val="white"/>
                </a:solidFill>
                <a:latin typeface="メイリオ" pitchFamily="50" charset="-128"/>
                <a:ea typeface="メイリオ" pitchFamily="50" charset="-128"/>
                <a:cs typeface="メイリオ" pitchFamily="50" charset="-128"/>
              </a:rPr>
              <a:t>対象となる訓練</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9" name="スライド番号プレースホルダ 1"/>
          <p:cNvSpPr txBox="1">
            <a:spLocks/>
          </p:cNvSpPr>
          <p:nvPr/>
        </p:nvSpPr>
        <p:spPr>
          <a:xfrm>
            <a:off x="3327147" y="9891868"/>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8</a:t>
            </a:fld>
            <a:endParaRPr lang="ja-JP" altLang="en-US" sz="1600" dirty="0">
              <a:solidFill>
                <a:prstClr val="black"/>
              </a:solidFill>
            </a:endParaRPr>
          </a:p>
        </p:txBody>
      </p:sp>
      <p:sp>
        <p:nvSpPr>
          <p:cNvPr id="10" name="正方形/長方形 9"/>
          <p:cNvSpPr/>
          <p:nvPr/>
        </p:nvSpPr>
        <p:spPr>
          <a:xfrm>
            <a:off x="144065" y="594012"/>
            <a:ext cx="6876763" cy="540059"/>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marL="177800" indent="-177800" algn="just">
              <a:lnSpc>
                <a:spcPts val="1600"/>
              </a:lnSpc>
            </a:pPr>
            <a:r>
              <a:rPr lang="ja-JP" altLang="en-US" sz="1200" dirty="0" smtClean="0">
                <a:solidFill>
                  <a:prstClr val="black"/>
                </a:solidFill>
                <a:latin typeface="メイリオ" panose="020B0604030504040204" pitchFamily="50" charset="-128"/>
                <a:ea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rPr>
              <a:t>有期契約労働者等</a:t>
            </a:r>
            <a:r>
              <a:rPr lang="ja-JP" altLang="en-US" sz="1200" dirty="0" smtClean="0">
                <a:solidFill>
                  <a:prstClr val="black"/>
                </a:solidFill>
                <a:latin typeface="メイリオ" panose="020B0604030504040204" pitchFamily="50" charset="-128"/>
                <a:ea typeface="メイリオ" panose="020B0604030504040204" pitchFamily="50" charset="-128"/>
              </a:rPr>
              <a:t>に対し、</a:t>
            </a:r>
            <a:r>
              <a:rPr lang="ja-JP" altLang="en-US" sz="1200" b="1" dirty="0" smtClean="0">
                <a:solidFill>
                  <a:prstClr val="black"/>
                </a:solidFill>
                <a:latin typeface="メイリオ" panose="020B0604030504040204" pitchFamily="50" charset="-128"/>
                <a:ea typeface="メイリオ" panose="020B0604030504040204" pitchFamily="50" charset="-128"/>
              </a:rPr>
              <a:t>正規雇用労働者等に転換、または処遇を改善</a:t>
            </a:r>
            <a:r>
              <a:rPr lang="ja-JP" altLang="en-US" sz="1200" dirty="0" smtClean="0">
                <a:solidFill>
                  <a:prstClr val="black"/>
                </a:solidFill>
                <a:latin typeface="メイリオ" panose="020B0604030504040204" pitchFamily="50" charset="-128"/>
                <a:ea typeface="メイリオ" panose="020B0604030504040204" pitchFamily="50" charset="-128"/>
              </a:rPr>
              <a:t>することを目指して実施するもので、以下①～③のいずれかの訓練です。</a:t>
            </a:r>
            <a:endParaRPr lang="ja-JP" altLang="en-US" sz="1200" dirty="0">
              <a:solidFill>
                <a:prstClr val="black"/>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537774193"/>
              </p:ext>
            </p:extLst>
          </p:nvPr>
        </p:nvGraphicFramePr>
        <p:xfrm>
          <a:off x="313941" y="4482443"/>
          <a:ext cx="6706888" cy="5544616"/>
        </p:xfrm>
        <a:graphic>
          <a:graphicData uri="http://schemas.openxmlformats.org/drawingml/2006/table">
            <a:tbl>
              <a:tblPr firstRow="1" bandRow="1">
                <a:tableStyleId>{5940675A-B579-460E-94D1-54222C63F5DA}</a:tableStyleId>
              </a:tblPr>
              <a:tblGrid>
                <a:gridCol w="229871">
                  <a:extLst>
                    <a:ext uri="{9D8B030D-6E8A-4147-A177-3AD203B41FA5}">
                      <a16:colId xmlns:a16="http://schemas.microsoft.com/office/drawing/2014/main" val="20000"/>
                    </a:ext>
                  </a:extLst>
                </a:gridCol>
                <a:gridCol w="287116">
                  <a:extLst>
                    <a:ext uri="{9D8B030D-6E8A-4147-A177-3AD203B41FA5}">
                      <a16:colId xmlns:a16="http://schemas.microsoft.com/office/drawing/2014/main" val="20001"/>
                    </a:ext>
                  </a:extLst>
                </a:gridCol>
                <a:gridCol w="173229">
                  <a:extLst>
                    <a:ext uri="{9D8B030D-6E8A-4147-A177-3AD203B41FA5}">
                      <a16:colId xmlns:a16="http://schemas.microsoft.com/office/drawing/2014/main" val="20002"/>
                    </a:ext>
                  </a:extLst>
                </a:gridCol>
                <a:gridCol w="6016672">
                  <a:extLst>
                    <a:ext uri="{9D8B030D-6E8A-4147-A177-3AD203B41FA5}">
                      <a16:colId xmlns:a16="http://schemas.microsoft.com/office/drawing/2014/main" val="20003"/>
                    </a:ext>
                  </a:extLst>
                </a:gridCol>
              </a:tblGrid>
              <a:tr h="1451133">
                <a:tc gridSpan="4">
                  <a:txBody>
                    <a:bodyPr/>
                    <a:lstStyle/>
                    <a:p>
                      <a:pPr marL="0" marR="0" indent="0" algn="l" defTabSz="914400" rtl="0" eaLnBrk="1" fontAlgn="auto" latinLnBrk="0" hangingPunct="1">
                        <a:lnSpc>
                          <a:spcPts val="1300"/>
                        </a:lnSpc>
                        <a:spcBef>
                          <a:spcPts val="0"/>
                        </a:spcBef>
                        <a:spcAft>
                          <a:spcPts val="0"/>
                        </a:spcAft>
                        <a:buClrTx/>
                        <a:buSzTx/>
                        <a:buFont typeface="Wingdings" pitchFamily="2" charset="2"/>
                        <a:buNone/>
                        <a:tabLst/>
                        <a:defRPr/>
                      </a:pP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➀ 一般職業訓練</a:t>
                      </a:r>
                      <a:endParaRPr lang="en-US" altLang="ja-JP"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800"/>
                        </a:lnSpc>
                        <a:spcBef>
                          <a:spcPts val="0"/>
                        </a:spcBef>
                        <a:spcAft>
                          <a:spcPts val="0"/>
                        </a:spcAft>
                        <a:buClrTx/>
                        <a:buSzTx/>
                        <a:buFont typeface="Wingdings" pitchFamily="2" charset="2"/>
                        <a:buNone/>
                        <a:tabLst/>
                        <a:defRPr/>
                      </a:pPr>
                      <a:endParaRPr lang="en-US" altLang="ja-JP" sz="1400" b="1"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300"/>
                        </a:lnSpc>
                        <a:spcBef>
                          <a:spcPts val="0"/>
                        </a:spcBef>
                        <a:spcAft>
                          <a:spcPts val="0"/>
                        </a:spcAft>
                        <a:buClrTx/>
                        <a:buSzTx/>
                        <a:buFont typeface="Wingdings" pitchFamily="2" charset="2"/>
                        <a:buNone/>
                        <a:tabLst/>
                        <a:defRPr/>
                      </a:pPr>
                      <a:r>
                        <a:rPr lang="ja-JP" altLang="en-US" sz="1200" b="1" dirty="0" smtClean="0">
                          <a:solidFill>
                            <a:schemeClr val="tx1"/>
                          </a:solidFill>
                          <a:latin typeface="HGPｺﾞｼｯｸM" panose="020B0600000000000000" pitchFamily="50" charset="-128"/>
                          <a:ea typeface="HGPｺﾞｼｯｸM" panose="020B0600000000000000"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rPr>
                        <a:t>○ </a:t>
                      </a:r>
                      <a:r>
                        <a:rPr lang="en-US" altLang="ja-JP" sz="1200" b="0" dirty="0" smtClean="0">
                          <a:solidFill>
                            <a:schemeClr val="tx1"/>
                          </a:solidFill>
                          <a:latin typeface="メイリオ" panose="020B0604030504040204" pitchFamily="50" charset="-128"/>
                          <a:ea typeface="メイリオ" panose="020B0604030504040204" pitchFamily="50" charset="-128"/>
                        </a:rPr>
                        <a:t>Off-JT</a:t>
                      </a:r>
                      <a:r>
                        <a:rPr lang="ja-JP" altLang="en-US" sz="1200" b="0" dirty="0" smtClean="0">
                          <a:solidFill>
                            <a:schemeClr val="tx1"/>
                          </a:solidFill>
                          <a:latin typeface="メイリオ" panose="020B0604030504040204" pitchFamily="50" charset="-128"/>
                          <a:ea typeface="メイリオ" panose="020B0604030504040204" pitchFamily="50" charset="-128"/>
                        </a:rPr>
                        <a:t>であって、次の</a:t>
                      </a:r>
                      <a:r>
                        <a:rPr lang="en-US" altLang="ja-JP" sz="1200" b="0" dirty="0" smtClean="0">
                          <a:solidFill>
                            <a:schemeClr val="tx1"/>
                          </a:solidFill>
                          <a:latin typeface="メイリオ" panose="020B0604030504040204" pitchFamily="50" charset="-128"/>
                          <a:ea typeface="メイリオ" panose="020B0604030504040204" pitchFamily="50" charset="-128"/>
                        </a:rPr>
                        <a:t>(1)</a:t>
                      </a:r>
                      <a:r>
                        <a:rPr lang="ja-JP" altLang="en-US" sz="1200" b="0" dirty="0" smtClean="0">
                          <a:solidFill>
                            <a:schemeClr val="tx1"/>
                          </a:solidFill>
                          <a:latin typeface="メイリオ" panose="020B0604030504040204" pitchFamily="50" charset="-128"/>
                          <a:ea typeface="メイリオ" panose="020B0604030504040204" pitchFamily="50" charset="-128"/>
                        </a:rPr>
                        <a:t>から</a:t>
                      </a:r>
                      <a:r>
                        <a:rPr lang="en-US" altLang="ja-JP" sz="1200" b="0" dirty="0" smtClean="0">
                          <a:solidFill>
                            <a:schemeClr val="tx1"/>
                          </a:solidFill>
                          <a:latin typeface="メイリオ" panose="020B0604030504040204" pitchFamily="50" charset="-128"/>
                          <a:ea typeface="メイリオ" panose="020B0604030504040204" pitchFamily="50" charset="-128"/>
                        </a:rPr>
                        <a:t>(4)</a:t>
                      </a:r>
                      <a:r>
                        <a:rPr lang="ja-JP" altLang="en-US" sz="1200" b="0" dirty="0" smtClean="0">
                          <a:solidFill>
                            <a:schemeClr val="tx1"/>
                          </a:solidFill>
                          <a:latin typeface="メイリオ" panose="020B0604030504040204" pitchFamily="50" charset="-128"/>
                          <a:ea typeface="メイリオ" panose="020B0604030504040204" pitchFamily="50" charset="-128"/>
                        </a:rPr>
                        <a:t>のすべてに該当する職業訓練</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600"/>
                        </a:lnSpc>
                        <a:spcBef>
                          <a:spcPts val="0"/>
                        </a:spcBef>
                        <a:spcAft>
                          <a:spcPts val="0"/>
                        </a:spcAft>
                        <a:buClrTx/>
                        <a:buSzTx/>
                        <a:buFont typeface="Wingdings" pitchFamily="2" charset="2"/>
                        <a:buNone/>
                        <a:tabLst/>
                        <a:defRPr/>
                      </a:pPr>
                      <a:endParaRPr lang="en-US" altLang="ja-JP" sz="800" b="0"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 typeface="Wingdings" pitchFamily="2" charset="2"/>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rPr>
                        <a:t>　</a:t>
                      </a:r>
                      <a:r>
                        <a:rPr lang="en-US" altLang="ja-JP" sz="1200" b="0" dirty="0" smtClean="0">
                          <a:solidFill>
                            <a:schemeClr val="tx1"/>
                          </a:solidFill>
                          <a:latin typeface="メイリオ" panose="020B0604030504040204" pitchFamily="50" charset="-128"/>
                          <a:ea typeface="メイリオ" panose="020B0604030504040204" pitchFamily="50" charset="-128"/>
                        </a:rPr>
                        <a:t>(1) </a:t>
                      </a:r>
                      <a:r>
                        <a:rPr lang="ja-JP" altLang="en-US" sz="1200" b="0" dirty="0" smtClean="0">
                          <a:solidFill>
                            <a:schemeClr val="tx1"/>
                          </a:solidFill>
                          <a:latin typeface="メイリオ" panose="020B0604030504040204" pitchFamily="50" charset="-128"/>
                          <a:ea typeface="メイリオ" panose="020B0604030504040204" pitchFamily="50" charset="-128"/>
                        </a:rPr>
                        <a:t>１コース当たり</a:t>
                      </a:r>
                      <a:r>
                        <a:rPr lang="en-US" altLang="ja-JP" sz="1200" b="0" u="none" dirty="0" smtClean="0">
                          <a:solidFill>
                            <a:schemeClr val="tx1"/>
                          </a:solidFill>
                          <a:latin typeface="メイリオ" panose="020B0604030504040204" pitchFamily="50" charset="-128"/>
                          <a:ea typeface="メイリオ" panose="020B0604030504040204" pitchFamily="50" charset="-128"/>
                        </a:rPr>
                        <a:t>1</a:t>
                      </a:r>
                      <a:r>
                        <a:rPr lang="ja-JP" altLang="en-US" sz="1200" b="0" u="none" dirty="0" smtClean="0">
                          <a:solidFill>
                            <a:schemeClr val="tx1"/>
                          </a:solidFill>
                          <a:latin typeface="メイリオ" panose="020B0604030504040204" pitchFamily="50" charset="-128"/>
                          <a:ea typeface="メイリオ" panose="020B0604030504040204" pitchFamily="50" charset="-128"/>
                        </a:rPr>
                        <a:t>年以内の実施期間であること</a:t>
                      </a:r>
                      <a:endParaRPr lang="en-US" altLang="ja-JP" sz="1200" b="0" u="none"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 typeface="Wingdings" pitchFamily="2" charset="2"/>
                        <a:buNone/>
                        <a:tabLst/>
                        <a:defRPr/>
                      </a:pPr>
                      <a:r>
                        <a:rPr lang="ja-JP" altLang="en-US" sz="1200" b="0" u="none" dirty="0" smtClean="0">
                          <a:solidFill>
                            <a:schemeClr val="tx1"/>
                          </a:solidFill>
                          <a:latin typeface="メイリオ" panose="020B0604030504040204" pitchFamily="50" charset="-128"/>
                          <a:ea typeface="メイリオ" panose="020B0604030504040204" pitchFamily="50" charset="-128"/>
                        </a:rPr>
                        <a:t>　</a:t>
                      </a:r>
                      <a:r>
                        <a:rPr lang="en-US" altLang="ja-JP" sz="1200" b="0" u="none" dirty="0" smtClean="0">
                          <a:solidFill>
                            <a:schemeClr val="tx1"/>
                          </a:solidFill>
                          <a:latin typeface="メイリオ" panose="020B0604030504040204" pitchFamily="50" charset="-128"/>
                          <a:ea typeface="メイリオ" panose="020B0604030504040204" pitchFamily="50" charset="-128"/>
                        </a:rPr>
                        <a:t>(2) </a:t>
                      </a:r>
                      <a:r>
                        <a:rPr lang="ja-JP" altLang="en-US" sz="1200" b="0" u="none" dirty="0" smtClean="0">
                          <a:solidFill>
                            <a:schemeClr val="tx1"/>
                          </a:solidFill>
                          <a:latin typeface="メイリオ" panose="020B0604030504040204" pitchFamily="50" charset="-128"/>
                          <a:ea typeface="メイリオ" panose="020B0604030504040204" pitchFamily="50" charset="-128"/>
                        </a:rPr>
                        <a:t>１コース当たり</a:t>
                      </a:r>
                      <a:r>
                        <a:rPr lang="en-US" altLang="ja-JP" sz="1200" b="0" u="none" dirty="0" smtClean="0">
                          <a:solidFill>
                            <a:schemeClr val="tx1"/>
                          </a:solidFill>
                          <a:latin typeface="メイリオ" panose="020B0604030504040204" pitchFamily="50" charset="-128"/>
                          <a:ea typeface="メイリオ" panose="020B0604030504040204" pitchFamily="50" charset="-128"/>
                        </a:rPr>
                        <a:t>20</a:t>
                      </a:r>
                      <a:r>
                        <a:rPr lang="ja-JP" altLang="en-US" sz="1200" b="0" u="none" dirty="0" smtClean="0">
                          <a:solidFill>
                            <a:schemeClr val="tx1"/>
                          </a:solidFill>
                          <a:latin typeface="メイリオ" panose="020B0604030504040204" pitchFamily="50" charset="-128"/>
                          <a:ea typeface="メイリオ" panose="020B0604030504040204" pitchFamily="50" charset="-128"/>
                        </a:rPr>
                        <a:t>時間以上の訓練時間数で</a:t>
                      </a:r>
                      <a:r>
                        <a:rPr lang="ja-JP" altLang="en-US" sz="1200" b="0" dirty="0" smtClean="0">
                          <a:solidFill>
                            <a:schemeClr val="tx1"/>
                          </a:solidFill>
                          <a:latin typeface="メイリオ" panose="020B0604030504040204" pitchFamily="50" charset="-128"/>
                          <a:ea typeface="メイリオ" panose="020B0604030504040204" pitchFamily="50" charset="-128"/>
                        </a:rPr>
                        <a:t>あること</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 typeface="Wingdings" pitchFamily="2" charset="2"/>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rPr>
                        <a:t>　</a:t>
                      </a:r>
                      <a:r>
                        <a:rPr lang="en-US" altLang="ja-JP" sz="1200" b="0" dirty="0" smtClean="0">
                          <a:solidFill>
                            <a:schemeClr val="tx1"/>
                          </a:solidFill>
                          <a:latin typeface="メイリオ" panose="020B0604030504040204" pitchFamily="50" charset="-128"/>
                          <a:ea typeface="メイリオ" panose="020B0604030504040204" pitchFamily="50" charset="-128"/>
                        </a:rPr>
                        <a:t>(3) </a:t>
                      </a:r>
                      <a:r>
                        <a:rPr lang="ja-JP" altLang="en-US" sz="1200" b="0" dirty="0" smtClean="0">
                          <a:solidFill>
                            <a:schemeClr val="tx1"/>
                          </a:solidFill>
                          <a:latin typeface="メイリオ" panose="020B0604030504040204" pitchFamily="50" charset="-128"/>
                          <a:ea typeface="メイリオ" panose="020B0604030504040204" pitchFamily="50" charset="-128"/>
                        </a:rPr>
                        <a:t>通信制のみの職業訓練の場合は、一般教育訓練・特定一般教育訓練の指定講座であること</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 typeface="Wingdings" pitchFamily="2" charset="2"/>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rPr>
                        <a:t>　</a:t>
                      </a:r>
                      <a:r>
                        <a:rPr lang="en-US" altLang="ja-JP" sz="1200" b="0" dirty="0" smtClean="0">
                          <a:solidFill>
                            <a:schemeClr val="tx1"/>
                          </a:solidFill>
                          <a:latin typeface="メイリオ" panose="020B0604030504040204" pitchFamily="50" charset="-128"/>
                          <a:ea typeface="メイリオ" panose="020B0604030504040204" pitchFamily="50" charset="-128"/>
                        </a:rPr>
                        <a:t>(4) </a:t>
                      </a:r>
                      <a:r>
                        <a:rPr lang="ja-JP" altLang="en-US" sz="1200" b="0" dirty="0" smtClean="0">
                          <a:solidFill>
                            <a:schemeClr val="tx1"/>
                          </a:solidFill>
                          <a:latin typeface="メイリオ" panose="020B0604030504040204" pitchFamily="50" charset="-128"/>
                          <a:ea typeface="メイリオ" panose="020B0604030504040204" pitchFamily="50" charset="-128"/>
                        </a:rPr>
                        <a:t>次の</a:t>
                      </a:r>
                      <a:r>
                        <a:rPr lang="en-US" altLang="ja-JP" sz="1200" b="0" dirty="0" smtClean="0">
                          <a:solidFill>
                            <a:schemeClr val="tx1"/>
                          </a:solidFill>
                          <a:latin typeface="メイリオ" panose="020B0604030504040204" pitchFamily="50" charset="-128"/>
                          <a:ea typeface="メイリオ" panose="020B0604030504040204" pitchFamily="50" charset="-128"/>
                        </a:rPr>
                        <a:t>1</a:t>
                      </a:r>
                      <a:r>
                        <a:rPr lang="ja-JP" altLang="en-US" sz="1200" b="0" dirty="0" smtClean="0">
                          <a:solidFill>
                            <a:schemeClr val="tx1"/>
                          </a:solidFill>
                          <a:latin typeface="メイリオ" panose="020B0604030504040204" pitchFamily="50" charset="-128"/>
                          <a:ea typeface="メイリオ" panose="020B0604030504040204" pitchFamily="50" charset="-128"/>
                        </a:rPr>
                        <a:t>～</a:t>
                      </a:r>
                      <a:r>
                        <a:rPr lang="en-US" altLang="ja-JP" sz="1200" b="0" dirty="0" smtClean="0">
                          <a:solidFill>
                            <a:schemeClr val="tx1"/>
                          </a:solidFill>
                          <a:latin typeface="メイリオ" panose="020B0604030504040204" pitchFamily="50" charset="-128"/>
                          <a:ea typeface="メイリオ" panose="020B0604030504040204" pitchFamily="50" charset="-128"/>
                        </a:rPr>
                        <a:t>3</a:t>
                      </a:r>
                      <a:r>
                        <a:rPr lang="ja-JP" altLang="en-US" sz="1200" b="0" dirty="0" smtClean="0">
                          <a:solidFill>
                            <a:schemeClr val="tx1"/>
                          </a:solidFill>
                          <a:latin typeface="メイリオ" panose="020B0604030504040204" pitchFamily="50" charset="-128"/>
                          <a:ea typeface="メイリオ" panose="020B0604030504040204" pitchFamily="50" charset="-128"/>
                        </a:rPr>
                        <a:t>のいずれかに該当する訓練であること</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500"/>
                        </a:lnSpc>
                        <a:spcBef>
                          <a:spcPts val="0"/>
                        </a:spcBef>
                        <a:spcAft>
                          <a:spcPts val="0"/>
                        </a:spcAft>
                        <a:buClrTx/>
                        <a:buSzTx/>
                        <a:buFont typeface="Wingdings" pitchFamily="2" charset="2"/>
                        <a:buNone/>
                        <a:tabLst/>
                        <a:defRPr/>
                      </a:pPr>
                      <a:endParaRPr lang="ja-JP" altLang="en-US" sz="1100" b="0" dirty="0" smtClean="0">
                        <a:solidFill>
                          <a:schemeClr val="tx1"/>
                        </a:solidFill>
                        <a:latin typeface="HGPｺﾞｼｯｸM" panose="020B0600000000000000" pitchFamily="50" charset="-128"/>
                        <a:ea typeface="HGPｺﾞｼｯｸM" panose="020B0600000000000000" pitchFamily="50" charset="-128"/>
                      </a:endParaRPr>
                    </a:p>
                  </a:txBody>
                  <a:tcPr marL="49140" marR="49140" marT="75104" marB="1877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ts val="500"/>
                        </a:lnSpc>
                        <a:spcBef>
                          <a:spcPts val="0"/>
                        </a:spcBef>
                        <a:spcAft>
                          <a:spcPts val="0"/>
                        </a:spcAft>
                        <a:buClrTx/>
                        <a:buSzTx/>
                        <a:buFont typeface="Wingdings" pitchFamily="2" charset="2"/>
                        <a:buNone/>
                        <a:tabLst/>
                        <a:defRPr/>
                      </a:pPr>
                      <a:endParaRPr lang="ja-JP" altLang="en-US" sz="1100" b="0" dirty="0" smtClean="0">
                        <a:solidFill>
                          <a:schemeClr val="tx1"/>
                        </a:solidFill>
                        <a:latin typeface="HGPｺﾞｼｯｸM" panose="020B0600000000000000" pitchFamily="50" charset="-128"/>
                        <a:ea typeface="HGPｺﾞｼｯｸM" panose="020B0600000000000000" pitchFamily="50" charset="-128"/>
                      </a:endParaRPr>
                    </a:p>
                  </a:txBody>
                  <a:tcPr marL="49140" marR="49140" marT="75104" marB="1877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402">
                <a:tc rowSpan="8">
                  <a:txBody>
                    <a:bodyPr/>
                    <a:lstStyle/>
                    <a:p>
                      <a:pPr algn="ct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47691"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tcPr>
                </a:tc>
                <a:tc rowSpan="6">
                  <a:txBody>
                    <a:bodyPr/>
                    <a:lstStyle/>
                    <a:p>
                      <a:pPr algn="ctr"/>
                      <a:r>
                        <a:rPr kumimoji="1" lang="ja-JP" altLang="en-US" sz="1100" dirty="0" smtClean="0">
                          <a:solidFill>
                            <a:schemeClr val="tx1"/>
                          </a:solidFill>
                          <a:latin typeface="HGPｺﾞｼｯｸM" panose="020B0600000000000000" pitchFamily="50" charset="-128"/>
                          <a:ea typeface="HGPｺﾞｼｯｸM" panose="020B0600000000000000" pitchFamily="50" charset="-128"/>
                        </a:rPr>
                        <a:t>１</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47691"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r>
                        <a:rPr lang="ja-JP" altLang="en-US" sz="1050" dirty="0" smtClean="0">
                          <a:solidFill>
                            <a:schemeClr val="tx1"/>
                          </a:solidFill>
                          <a:latin typeface="HGSｺﾞｼｯｸM" panose="020B0600000000000000" pitchFamily="50" charset="-128"/>
                          <a:ea typeface="HGSｺﾞｼｯｸM" panose="020B0600000000000000" pitchFamily="50" charset="-128"/>
                        </a:rPr>
                        <a:t>訓練実施事業主以外が設置する施設に依頼して行われる訓練（講師の</a:t>
                      </a:r>
                      <a:r>
                        <a:rPr lang="ja-JP" altLang="en-US" sz="1050" u="none" strike="noStrike" baseline="0" dirty="0" smtClean="0">
                          <a:solidFill>
                            <a:schemeClr val="tx1"/>
                          </a:solidFill>
                          <a:latin typeface="HGSｺﾞｼｯｸM" panose="020B0600000000000000" pitchFamily="50" charset="-128"/>
                          <a:ea typeface="HGSｺﾞｼｯｸM" panose="020B0600000000000000" pitchFamily="50" charset="-128"/>
                        </a:rPr>
                        <a:t>派遣</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も</a:t>
                      </a:r>
                      <a:r>
                        <a:rPr lang="ja-JP" altLang="en-US" sz="1050" dirty="0" smtClean="0">
                          <a:solidFill>
                            <a:schemeClr val="tx1"/>
                          </a:solidFill>
                          <a:latin typeface="HGSｺﾞｼｯｸM" panose="020B0600000000000000" pitchFamily="50" charset="-128"/>
                          <a:ea typeface="HGSｺﾞｼｯｸM" panose="020B0600000000000000" pitchFamily="50" charset="-128"/>
                        </a:rPr>
                        <a:t>含む）であり、</a:t>
                      </a:r>
                      <a:endParaRPr lang="en-US" altLang="ja-JP" sz="1050" dirty="0" smtClean="0">
                        <a:solidFill>
                          <a:schemeClr val="tx1"/>
                        </a:solidFill>
                        <a:latin typeface="HGSｺﾞｼｯｸM" panose="020B0600000000000000" pitchFamily="50" charset="-128"/>
                        <a:ea typeface="HGSｺﾞｼｯｸM" panose="020B0600000000000000" pitchFamily="50" charset="-128"/>
                      </a:endParaRPr>
                    </a:p>
                    <a:p>
                      <a:r>
                        <a:rPr lang="ja-JP" altLang="en-US" sz="1050" dirty="0" smtClean="0">
                          <a:solidFill>
                            <a:schemeClr val="tx1"/>
                          </a:solidFill>
                          <a:latin typeface="HGSｺﾞｼｯｸM" panose="020B0600000000000000" pitchFamily="50" charset="-128"/>
                          <a:ea typeface="HGSｺﾞｼｯｸM" panose="020B0600000000000000" pitchFamily="50" charset="-128"/>
                        </a:rPr>
                        <a:t>次のａから</a:t>
                      </a:r>
                      <a:r>
                        <a:rPr lang="en-US" altLang="ja-JP" sz="1050" dirty="0" smtClean="0">
                          <a:solidFill>
                            <a:schemeClr val="tx1"/>
                          </a:solidFill>
                          <a:latin typeface="HGSｺﾞｼｯｸM" panose="020B0600000000000000" pitchFamily="50" charset="-128"/>
                          <a:ea typeface="HGSｺﾞｼｯｸM" panose="020B0600000000000000" pitchFamily="50" charset="-128"/>
                        </a:rPr>
                        <a:t>d</a:t>
                      </a:r>
                      <a:r>
                        <a:rPr lang="ja-JP" altLang="en-US" sz="1050" dirty="0" smtClean="0">
                          <a:solidFill>
                            <a:schemeClr val="tx1"/>
                          </a:solidFill>
                          <a:latin typeface="HGSｺﾞｼｯｸM" panose="020B0600000000000000" pitchFamily="50" charset="-128"/>
                          <a:ea typeface="HGSｺﾞｼｯｸM" panose="020B0600000000000000" pitchFamily="50" charset="-128"/>
                        </a:rPr>
                        <a:t>に掲げる施設に委託して行う事業外訓練または</a:t>
                      </a:r>
                      <a:r>
                        <a:rPr lang="en-US" altLang="ja-JP" sz="1050" dirty="0" smtClean="0">
                          <a:solidFill>
                            <a:schemeClr val="tx1"/>
                          </a:solidFill>
                          <a:latin typeface="HGSｺﾞｼｯｸM" panose="020B0600000000000000" pitchFamily="50" charset="-128"/>
                          <a:ea typeface="HGSｺﾞｼｯｸM" panose="020B0600000000000000" pitchFamily="50" charset="-128"/>
                        </a:rPr>
                        <a:t>e </a:t>
                      </a:r>
                      <a:r>
                        <a:rPr lang="ja-JP" altLang="en-US" sz="1050" dirty="0" smtClean="0">
                          <a:solidFill>
                            <a:schemeClr val="tx1"/>
                          </a:solidFill>
                          <a:latin typeface="HGSｺﾞｼｯｸM" panose="020B0600000000000000" pitchFamily="50" charset="-128"/>
                          <a:ea typeface="HGSｺﾞｼｯｸM" panose="020B0600000000000000" pitchFamily="50" charset="-128"/>
                        </a:rPr>
                        <a:t>の事業内訓練</a:t>
                      </a:r>
                      <a:endParaRPr lang="en-US" altLang="ja-JP" sz="1050" dirty="0" smtClean="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426342">
                <a:tc vMerge="1">
                  <a:txBody>
                    <a:bodyPr/>
                    <a:lstStyle/>
                    <a:p>
                      <a:endParaRPr kumimoji="1" lang="ja-JP" altLang="en-US"/>
                    </a:p>
                  </a:txBody>
                  <a:tcPr/>
                </a:tc>
                <a:tc vMerge="1">
                  <a:txBody>
                    <a:bodyPr/>
                    <a:lstStyle/>
                    <a:p>
                      <a:pPr algn="ctr"/>
                      <a:endParaRPr kumimoji="1" lang="ja-JP" altLang="en-US" sz="1200" dirty="0">
                        <a:latin typeface="メイリオ" pitchFamily="50" charset="-128"/>
                        <a:ea typeface="メイリオ" pitchFamily="50" charset="-128"/>
                      </a:endParaRPr>
                    </a:p>
                  </a:txBody>
                  <a:tcPr anchor="ctr">
                    <a:lnT w="12700" cap="flat" cmpd="sng" algn="ctr">
                      <a:noFill/>
                      <a:prstDash val="solid"/>
                      <a:round/>
                      <a:headEnd type="none" w="med" len="med"/>
                      <a:tailEnd type="none" w="med" len="med"/>
                    </a:lnT>
                  </a:tcPr>
                </a:tc>
                <a:tc>
                  <a:txBody>
                    <a:bodyPr/>
                    <a:lstStyle/>
                    <a:p>
                      <a:pPr algn="ctr"/>
                      <a:r>
                        <a:rPr kumimoji="1" lang="en-US" altLang="ja-JP" sz="1050" dirty="0" smtClean="0">
                          <a:solidFill>
                            <a:schemeClr val="tx1"/>
                          </a:solidFill>
                          <a:latin typeface="HGSｺﾞｼｯｸM" panose="020B0600000000000000" pitchFamily="50" charset="-128"/>
                          <a:ea typeface="HGSｺﾞｼｯｸM" panose="020B0600000000000000" pitchFamily="50" charset="-128"/>
                        </a:rPr>
                        <a:t>a</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48006" marR="48006"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ja-JP" altLang="en-US" sz="1050" dirty="0" smtClean="0">
                          <a:solidFill>
                            <a:schemeClr val="tx1"/>
                          </a:solidFill>
                          <a:latin typeface="HGSｺﾞｼｯｸM" panose="020B0600000000000000" pitchFamily="50" charset="-128"/>
                          <a:ea typeface="HGSｺﾞｼｯｸM" panose="020B0600000000000000" pitchFamily="50" charset="-128"/>
                        </a:rPr>
                        <a:t>公共職業能力開発施設、職業能力開発総合大学校、職業能力開発促進法（昭和</a:t>
                      </a:r>
                      <a:r>
                        <a:rPr lang="en-US" altLang="ja-JP" sz="1050" dirty="0" smtClean="0">
                          <a:solidFill>
                            <a:schemeClr val="tx1"/>
                          </a:solidFill>
                          <a:latin typeface="HGSｺﾞｼｯｸM" panose="020B0600000000000000" pitchFamily="50" charset="-128"/>
                          <a:ea typeface="HGSｺﾞｼｯｸM" panose="020B0600000000000000" pitchFamily="50" charset="-128"/>
                        </a:rPr>
                        <a:t>44</a:t>
                      </a:r>
                      <a:r>
                        <a:rPr lang="ja-JP" altLang="en-US" sz="1050" dirty="0" smtClean="0">
                          <a:solidFill>
                            <a:schemeClr val="tx1"/>
                          </a:solidFill>
                          <a:latin typeface="HGSｺﾞｼｯｸM" panose="020B0600000000000000" pitchFamily="50" charset="-128"/>
                          <a:ea typeface="HGSｺﾞｼｯｸM" panose="020B0600000000000000" pitchFamily="50" charset="-128"/>
                        </a:rPr>
                        <a:t>年法律第</a:t>
                      </a:r>
                      <a:r>
                        <a:rPr lang="en-US" altLang="ja-JP" sz="1050" dirty="0" smtClean="0">
                          <a:solidFill>
                            <a:schemeClr val="tx1"/>
                          </a:solidFill>
                          <a:latin typeface="HGSｺﾞｼｯｸM" panose="020B0600000000000000" pitchFamily="50" charset="-128"/>
                          <a:ea typeface="HGSｺﾞｼｯｸM" panose="020B0600000000000000" pitchFamily="50" charset="-128"/>
                        </a:rPr>
                        <a:t>64</a:t>
                      </a:r>
                      <a:r>
                        <a:rPr lang="ja-JP" altLang="en-US" sz="1050" dirty="0" smtClean="0">
                          <a:solidFill>
                            <a:schemeClr val="tx1"/>
                          </a:solidFill>
                          <a:latin typeface="HGSｺﾞｼｯｸM" panose="020B0600000000000000" pitchFamily="50" charset="-128"/>
                          <a:ea typeface="HGSｺﾞｼｯｸM" panose="020B0600000000000000" pitchFamily="50" charset="-128"/>
                        </a:rPr>
                        <a:t>号）第</a:t>
                      </a:r>
                      <a:r>
                        <a:rPr lang="en-US" altLang="ja-JP" sz="1050" dirty="0" smtClean="0">
                          <a:solidFill>
                            <a:schemeClr val="tx1"/>
                          </a:solidFill>
                          <a:latin typeface="HGSｺﾞｼｯｸM" panose="020B0600000000000000" pitchFamily="50" charset="-128"/>
                          <a:ea typeface="HGSｺﾞｼｯｸM" panose="020B0600000000000000" pitchFamily="50" charset="-128"/>
                        </a:rPr>
                        <a:t>15</a:t>
                      </a:r>
                      <a:r>
                        <a:rPr lang="ja-JP" altLang="en-US" sz="1050" dirty="0" smtClean="0">
                          <a:solidFill>
                            <a:schemeClr val="tx1"/>
                          </a:solidFill>
                          <a:latin typeface="HGSｺﾞｼｯｸM" panose="020B0600000000000000" pitchFamily="50" charset="-128"/>
                          <a:ea typeface="HGSｺﾞｼｯｸM" panose="020B0600000000000000" pitchFamily="50" charset="-128"/>
                        </a:rPr>
                        <a:t>条の７第１項ただし書に規定する職業訓練を行う施設</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6342">
                <a:tc vMerge="1">
                  <a:txBody>
                    <a:bodyPr/>
                    <a:lstStyle/>
                    <a:p>
                      <a:endParaRPr kumimoji="1" lang="ja-JP" altLang="en-US"/>
                    </a:p>
                  </a:txBody>
                  <a:tcPr/>
                </a:tc>
                <a:tc vMerge="1">
                  <a:txBody>
                    <a:bodyPr/>
                    <a:lstStyle/>
                    <a:p>
                      <a:endParaRPr kumimoji="1" lang="ja-JP" altLang="en-US" sz="1200" dirty="0">
                        <a:latin typeface="メイリオ" pitchFamily="50" charset="-128"/>
                        <a:ea typeface="メイリオ" pitchFamily="50" charset="-128"/>
                      </a:endParaRPr>
                    </a:p>
                  </a:txBody>
                  <a:tcPr anchor="ctr"/>
                </a:tc>
                <a:tc>
                  <a:txBody>
                    <a:bodyPr/>
                    <a:lstStyle/>
                    <a:p>
                      <a:pPr algn="ctr"/>
                      <a:r>
                        <a:rPr kumimoji="1" lang="en-US" altLang="ja-JP" sz="1050" dirty="0" smtClean="0">
                          <a:solidFill>
                            <a:schemeClr val="tx1"/>
                          </a:solidFill>
                          <a:latin typeface="HGSｺﾞｼｯｸM" panose="020B0600000000000000" pitchFamily="50" charset="-128"/>
                          <a:ea typeface="HGSｺﾞｼｯｸM" panose="020B0600000000000000" pitchFamily="50" charset="-128"/>
                        </a:rPr>
                        <a:t>b</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48006" marR="48006"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各種学校等［学校教育法（昭和</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22</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年法律第</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26</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号）第</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124</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条の専修学校もしくは同法第</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134</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条の各種学校</a:t>
                      </a:r>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、またはこれと同程度の水準の教育訓練を行うことができるもの</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をいう］</a:t>
                      </a:r>
                      <a:endParaRPr kumimoji="1" lang="ja-JP" altLang="en-US" sz="1050" strike="noStrike" dirty="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6342">
                <a:tc vMerge="1">
                  <a:txBody>
                    <a:bodyPr/>
                    <a:lstStyle/>
                    <a:p>
                      <a:endParaRPr kumimoji="1" lang="ja-JP" altLang="en-US"/>
                    </a:p>
                  </a:txBody>
                  <a:tcPr/>
                </a:tc>
                <a:tc vMerge="1">
                  <a:txBody>
                    <a:bodyPr/>
                    <a:lstStyle/>
                    <a:p>
                      <a:endParaRPr kumimoji="1" lang="ja-JP" altLang="en-US" sz="1200" dirty="0">
                        <a:latin typeface="メイリオ" pitchFamily="50" charset="-128"/>
                        <a:ea typeface="メイリオ" pitchFamily="50" charset="-128"/>
                      </a:endParaRPr>
                    </a:p>
                  </a:txBody>
                  <a:tcPr anchor="ctr"/>
                </a:tc>
                <a:tc>
                  <a:txBody>
                    <a:bodyPr/>
                    <a:lstStyle/>
                    <a:p>
                      <a:pPr algn="ctr"/>
                      <a:r>
                        <a:rPr kumimoji="1" lang="en-US" altLang="ja-JP" sz="1050" dirty="0" smtClean="0">
                          <a:solidFill>
                            <a:schemeClr val="tx1"/>
                          </a:solidFill>
                          <a:latin typeface="HGSｺﾞｼｯｸM" panose="020B0600000000000000" pitchFamily="50" charset="-128"/>
                          <a:ea typeface="HGSｺﾞｼｯｸM" panose="020B0600000000000000" pitchFamily="50" charset="-128"/>
                        </a:rPr>
                        <a:t>c</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48006" marR="48006"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その他（</a:t>
                      </a:r>
                      <a:r>
                        <a:rPr lang="en-US" altLang="ja-JP" sz="1050" strike="noStrike" baseline="0" dirty="0" err="1" smtClean="0">
                          <a:solidFill>
                            <a:schemeClr val="tx1"/>
                          </a:solidFill>
                          <a:latin typeface="HGSｺﾞｼｯｸM" panose="020B0600000000000000" pitchFamily="50" charset="-128"/>
                          <a:ea typeface="HGSｺﾞｼｯｸM" panose="020B0600000000000000" pitchFamily="50" charset="-128"/>
                        </a:rPr>
                        <a:t>a,b</a:t>
                      </a:r>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以外）</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職業に関する知識、技能もしくは技術を習得させ、または向上させることを目的とする教育訓練を行う団体の設置する施設</a:t>
                      </a:r>
                      <a:endParaRPr kumimoji="1" lang="ja-JP" altLang="en-US" sz="1050" strike="noStrike" dirty="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2634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dirty="0" smtClean="0">
                          <a:solidFill>
                            <a:schemeClr val="tx1"/>
                          </a:solidFill>
                          <a:latin typeface="HGSｺﾞｼｯｸM" panose="020B0600000000000000" pitchFamily="50" charset="-128"/>
                          <a:ea typeface="HGSｺﾞｼｯｸM" panose="020B0600000000000000" pitchFamily="50" charset="-128"/>
                        </a:rPr>
                        <a:t>d</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48006" marR="48006"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その他（</a:t>
                      </a:r>
                      <a:r>
                        <a:rPr kumimoji="1" lang="en-US" altLang="ja-JP" sz="1050" strike="noStrike" baseline="0" dirty="0" smtClean="0">
                          <a:solidFill>
                            <a:schemeClr val="tx1"/>
                          </a:solidFill>
                          <a:latin typeface="HGSｺﾞｼｯｸM" panose="020B0600000000000000" pitchFamily="50" charset="-128"/>
                          <a:ea typeface="HGSｺﾞｼｯｸM" panose="020B0600000000000000" pitchFamily="50" charset="-128"/>
                        </a:rPr>
                        <a:t>a</a:t>
                      </a:r>
                      <a:r>
                        <a:rPr kumimoji="1"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a:t>
                      </a:r>
                      <a:r>
                        <a:rPr kumimoji="1" lang="en-US" altLang="ja-JP" sz="1050" strike="noStrike" baseline="0" dirty="0" smtClean="0">
                          <a:solidFill>
                            <a:schemeClr val="tx1"/>
                          </a:solidFill>
                          <a:latin typeface="HGSｺﾞｼｯｸM" panose="020B0600000000000000" pitchFamily="50" charset="-128"/>
                          <a:ea typeface="HGSｺﾞｼｯｸM" panose="020B0600000000000000" pitchFamily="50" charset="-128"/>
                        </a:rPr>
                        <a:t>c</a:t>
                      </a:r>
                      <a:r>
                        <a:rPr kumimoji="1"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以外）</a:t>
                      </a:r>
                      <a:r>
                        <a:rPr kumimoji="1"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助成金の支給を受けようとする事業主以外の事業主、または事業主団体の設置する施設</a:t>
                      </a:r>
                      <a:endParaRPr kumimoji="1" lang="ja-JP" altLang="en-US" sz="1050" strike="noStrike" dirty="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04769">
                <a:tc vMerge="1">
                  <a:txBody>
                    <a:bodyPr/>
                    <a:lstStyle/>
                    <a:p>
                      <a:endParaRPr kumimoji="1" lang="ja-JP" altLang="en-US"/>
                    </a:p>
                  </a:txBody>
                  <a:tcPr/>
                </a:tc>
                <a:tc vMerge="1">
                  <a:txBody>
                    <a:bodyPr/>
                    <a:lstStyle/>
                    <a:p>
                      <a:endParaRPr kumimoji="1" lang="ja-JP" altLang="en-US" sz="1200" dirty="0">
                        <a:latin typeface="メイリオ" pitchFamily="50" charset="-128"/>
                        <a:ea typeface="メイリオ" pitchFamily="50" charset="-128"/>
                      </a:endParaRPr>
                    </a:p>
                  </a:txBody>
                  <a:tcPr anchor="ctr"/>
                </a:tc>
                <a:tc>
                  <a:txBody>
                    <a:bodyPr/>
                    <a:lstStyle/>
                    <a:p>
                      <a:pPr algn="ctr"/>
                      <a:r>
                        <a:rPr kumimoji="1" lang="en-US" altLang="ja-JP" sz="1050" dirty="0" err="1" smtClean="0">
                          <a:solidFill>
                            <a:schemeClr val="tx1"/>
                          </a:solidFill>
                          <a:latin typeface="HGSｺﾞｼｯｸM" panose="020B0600000000000000" pitchFamily="50" charset="-128"/>
                          <a:ea typeface="HGSｺﾞｼｯｸM" panose="020B0600000000000000" pitchFamily="50" charset="-128"/>
                        </a:rPr>
                        <a:t>e</a:t>
                      </a:r>
                      <a:endParaRPr kumimoji="1" lang="ja-JP" altLang="en-US" sz="1050" dirty="0">
                        <a:solidFill>
                          <a:schemeClr val="tx1"/>
                        </a:solidFill>
                        <a:latin typeface="HGSｺﾞｼｯｸM" panose="020B0600000000000000" pitchFamily="50" charset="-128"/>
                        <a:ea typeface="HGSｺﾞｼｯｸM" panose="020B0600000000000000" pitchFamily="50" charset="-128"/>
                      </a:endParaRPr>
                    </a:p>
                  </a:txBody>
                  <a:tcPr marL="48006" marR="48006"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外部講師の活用や社外の場所で行われる訓練で、</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事業主が企画し主催</a:t>
                      </a:r>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したもの</a:t>
                      </a:r>
                      <a:endParaRPr kumimoji="1" lang="ja-JP" altLang="en-US" sz="1050" strike="noStrike" baseline="0" dirty="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2351">
                <a:tc vMerge="1">
                  <a:txBody>
                    <a:bodyPr/>
                    <a:lstStyle/>
                    <a:p>
                      <a:pPr algn="ct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100" dirty="0" smtClean="0">
                          <a:solidFill>
                            <a:schemeClr val="tx1"/>
                          </a:solidFill>
                          <a:latin typeface="HGPｺﾞｼｯｸM" panose="020B0600000000000000" pitchFamily="50" charset="-128"/>
                          <a:ea typeface="HGPｺﾞｼｯｸM" panose="020B0600000000000000" pitchFamily="50" charset="-128"/>
                        </a:rPr>
                        <a:t>２</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l"/>
                      <a:r>
                        <a:rPr lang="ja-JP" altLang="en-US" sz="1050" dirty="0" smtClean="0">
                          <a:solidFill>
                            <a:schemeClr val="tx1"/>
                          </a:solidFill>
                          <a:latin typeface="HGSｺﾞｼｯｸM" panose="020B0600000000000000" pitchFamily="50" charset="-128"/>
                          <a:ea typeface="HGSｺﾞｼｯｸM" panose="020B0600000000000000" pitchFamily="50" charset="-128"/>
                        </a:rPr>
                        <a:t>都道府県知事から認定を受けた認定職業訓練（職業能力開発促進法第</a:t>
                      </a:r>
                      <a:r>
                        <a:rPr lang="en-US" altLang="ja-JP" sz="1050" dirty="0" smtClean="0">
                          <a:solidFill>
                            <a:schemeClr val="tx1"/>
                          </a:solidFill>
                          <a:latin typeface="HGSｺﾞｼｯｸM" panose="020B0600000000000000" pitchFamily="50" charset="-128"/>
                          <a:ea typeface="HGSｺﾞｼｯｸM" panose="020B0600000000000000" pitchFamily="50" charset="-128"/>
                        </a:rPr>
                        <a:t>24</a:t>
                      </a:r>
                      <a:r>
                        <a:rPr lang="ja-JP" altLang="en-US" sz="1050" dirty="0" smtClean="0">
                          <a:solidFill>
                            <a:schemeClr val="tx1"/>
                          </a:solidFill>
                          <a:latin typeface="HGSｺﾞｼｯｸM" panose="020B0600000000000000" pitchFamily="50" charset="-128"/>
                          <a:ea typeface="HGSｺﾞｼｯｸM" panose="020B0600000000000000" pitchFamily="50" charset="-128"/>
                        </a:rPr>
                        <a:t>条に規定する認定職業訓練をいう）</a:t>
                      </a:r>
                      <a:endParaRPr lang="en-US" altLang="ja-JP" sz="1050" baseline="0" dirty="0" smtClean="0">
                        <a:solidFill>
                          <a:schemeClr val="tx1"/>
                        </a:solidFill>
                        <a:latin typeface="HGSｺﾞｼｯｸM" panose="020B0600000000000000" pitchFamily="50" charset="-128"/>
                        <a:ea typeface="HGS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メイリオ" pitchFamily="50" charset="-128"/>
                        <a:ea typeface="メイリオ" pitchFamily="50" charset="-128"/>
                      </a:endParaRPr>
                    </a:p>
                  </a:txBody>
                  <a:tcPr anchor="ctr"/>
                </a:tc>
                <a:extLst>
                  <a:ext uri="{0D108BD9-81ED-4DB2-BD59-A6C34878D82A}">
                    <a16:rowId xmlns:a16="http://schemas.microsoft.com/office/drawing/2014/main" val="10007"/>
                  </a:ext>
                </a:extLst>
              </a:tr>
              <a:tr h="1132593">
                <a:tc vMerge="1">
                  <a:txBody>
                    <a:bodyPr/>
                    <a:lstStyle/>
                    <a:p>
                      <a:pPr algn="ct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100" dirty="0" smtClean="0">
                          <a:solidFill>
                            <a:schemeClr val="tx1"/>
                          </a:solidFill>
                          <a:latin typeface="HGPｺﾞｼｯｸM" panose="020B0600000000000000" pitchFamily="50" charset="-128"/>
                          <a:ea typeface="HGPｺﾞｼｯｸM" panose="020B0600000000000000" pitchFamily="50" charset="-128"/>
                        </a:rPr>
                        <a:t>３</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a:txBody>
                  <a:tcPr marL="96012" marR="96012" marT="47691" marB="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１及び２以外の事業内訓練であって、専修学校専門課程教員、職業訓練指導員免許取得者もしくは１級の技能検定に合格した者またはこれらと同等以上の能力（訓練開始日前におけるその分野の職務での実務経験（資格試験合格者が資格者団体登録前に義務付けられている研修期間（弁護士（裁判所法第</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66</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条）、公認会計士（公認会計士法第</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16</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条）、社会保険労務士（社会保険労務士法第３条））及び税理士試験合格後の税理士法第３条に定める実務経験期間を含む。）が通算して</a:t>
                      </a:r>
                      <a:r>
                        <a:rPr lang="en-US" altLang="ja-JP" sz="1050" strike="noStrike" dirty="0" smtClean="0">
                          <a:solidFill>
                            <a:schemeClr val="tx1"/>
                          </a:solidFill>
                          <a:latin typeface="HGSｺﾞｼｯｸM" panose="020B0600000000000000" pitchFamily="50" charset="-128"/>
                          <a:ea typeface="HGSｺﾞｼｯｸM" panose="020B0600000000000000" pitchFamily="50" charset="-128"/>
                        </a:rPr>
                        <a:t>10</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年以上）を有する者</a:t>
                      </a:r>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により</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実施</a:t>
                      </a:r>
                      <a:r>
                        <a:rPr lang="ja-JP" altLang="en-US" sz="1050" strike="noStrike" baseline="0" dirty="0" smtClean="0">
                          <a:solidFill>
                            <a:schemeClr val="tx1"/>
                          </a:solidFill>
                          <a:latin typeface="HGSｺﾞｼｯｸM" panose="020B0600000000000000" pitchFamily="50" charset="-128"/>
                          <a:ea typeface="HGSｺﾞｼｯｸM" panose="020B0600000000000000" pitchFamily="50" charset="-128"/>
                        </a:rPr>
                        <a:t>される</a:t>
                      </a:r>
                      <a:r>
                        <a:rPr lang="ja-JP" altLang="en-US" sz="1050" strike="noStrike" dirty="0" smtClean="0">
                          <a:solidFill>
                            <a:schemeClr val="tx1"/>
                          </a:solidFill>
                          <a:latin typeface="HGSｺﾞｼｯｸM" panose="020B0600000000000000" pitchFamily="50" charset="-128"/>
                          <a:ea typeface="HGSｺﾞｼｯｸM" panose="020B0600000000000000" pitchFamily="50" charset="-128"/>
                        </a:rPr>
                        <a:t>職業訓練</a:t>
                      </a:r>
                      <a:endParaRPr lang="en-US" altLang="ja-JP" sz="1050" strike="noStrike" dirty="0" smtClean="0">
                        <a:solidFill>
                          <a:schemeClr val="tx1"/>
                        </a:solidFill>
                        <a:latin typeface="HGSｺﾞｼｯｸM" panose="020B0600000000000000" pitchFamily="50" charset="-128"/>
                        <a:ea typeface="HGSｺﾞｼｯｸM" panose="020B0600000000000000" pitchFamily="50" charset="-128"/>
                      </a:endParaRPr>
                    </a:p>
                  </a:txBody>
                  <a:tcPr marL="96012" marR="96012" marT="47691"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itchFamily="50" charset="-128"/>
                        <a:ea typeface="メイリオ" pitchFamily="50" charset="-128"/>
                      </a:endParaRPr>
                    </a:p>
                  </a:txBody>
                  <a:tcPr anchor="ctr"/>
                </a:tc>
                <a:extLst>
                  <a:ext uri="{0D108BD9-81ED-4DB2-BD59-A6C34878D82A}">
                    <a16:rowId xmlns:a16="http://schemas.microsoft.com/office/drawing/2014/main" val="10008"/>
                  </a:ext>
                </a:extLst>
              </a:tr>
            </a:tbl>
          </a:graphicData>
        </a:graphic>
      </p:graphicFrame>
      <p:sp>
        <p:nvSpPr>
          <p:cNvPr id="11" name="正方形/長方形 10"/>
          <p:cNvSpPr/>
          <p:nvPr/>
        </p:nvSpPr>
        <p:spPr>
          <a:xfrm>
            <a:off x="252078" y="2934271"/>
            <a:ext cx="6706888" cy="792088"/>
          </a:xfrm>
          <a:prstGeom prst="rect">
            <a:avLst/>
          </a:prstGeom>
          <a:noFill/>
          <a:ln w="3175">
            <a:noFill/>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ctr"/>
          <a:lstStyle/>
          <a:p>
            <a:pPr marL="180975" indent="-180975">
              <a:spcBef>
                <a:spcPts val="200"/>
              </a:spcBef>
            </a:pPr>
            <a:r>
              <a:rPr lang="en-US" altLang="ja-JP" sz="1000" dirty="0" smtClean="0">
                <a:solidFill>
                  <a:prstClr val="black"/>
                </a:solidFill>
                <a:latin typeface="HGSｺﾞｼｯｸM" panose="020B0600000000000000" pitchFamily="50" charset="-128"/>
                <a:ea typeface="HGSｺﾞｼｯｸM" panose="020B0600000000000000" pitchFamily="50" charset="-128"/>
              </a:rPr>
              <a:t>※ </a:t>
            </a:r>
            <a:r>
              <a:rPr lang="ja-JP" altLang="en-US" sz="1000" dirty="0" smtClean="0">
                <a:solidFill>
                  <a:prstClr val="black"/>
                </a:solidFill>
                <a:latin typeface="HGSｺﾞｼｯｸM" panose="020B0600000000000000" pitchFamily="50" charset="-128"/>
                <a:ea typeface="HGSｺﾞｼｯｸM" panose="020B0600000000000000" pitchFamily="50" charset="-128"/>
              </a:rPr>
              <a:t>訓練に付随する内容については、原則、支給対象としません。ただし、訓練と訓練の間にとる小休止については</a:t>
            </a:r>
            <a:r>
              <a:rPr lang="en-US" altLang="ja-JP" sz="1000" dirty="0" smtClean="0">
                <a:solidFill>
                  <a:prstClr val="black"/>
                </a:solidFill>
                <a:latin typeface="HGSｺﾞｼｯｸM" panose="020B0600000000000000" pitchFamily="50" charset="-128"/>
                <a:ea typeface="HGSｺﾞｼｯｸM" panose="020B0600000000000000" pitchFamily="50" charset="-128"/>
              </a:rPr>
              <a:t>1</a:t>
            </a:r>
            <a:r>
              <a:rPr lang="ja-JP" altLang="en-US" sz="1000" dirty="0" smtClean="0">
                <a:solidFill>
                  <a:prstClr val="black"/>
                </a:solidFill>
                <a:latin typeface="HGSｺﾞｼｯｸM" panose="020B0600000000000000" pitchFamily="50" charset="-128"/>
                <a:ea typeface="HGSｺﾞｼｯｸM" panose="020B0600000000000000" pitchFamily="50" charset="-128"/>
              </a:rPr>
              <a:t>日</a:t>
            </a:r>
            <a:r>
              <a:rPr lang="en-US" altLang="ja-JP" sz="1000" dirty="0" smtClean="0">
                <a:solidFill>
                  <a:prstClr val="black"/>
                </a:solidFill>
                <a:latin typeface="HGSｺﾞｼｯｸM" panose="020B0600000000000000" pitchFamily="50" charset="-128"/>
                <a:ea typeface="HGSｺﾞｼｯｸM" panose="020B0600000000000000" pitchFamily="50" charset="-128"/>
              </a:rPr>
              <a:t>1</a:t>
            </a:r>
            <a:r>
              <a:rPr lang="ja-JP" altLang="en-US" sz="1000" dirty="0" smtClean="0">
                <a:solidFill>
                  <a:prstClr val="black"/>
                </a:solidFill>
                <a:latin typeface="HGSｺﾞｼｯｸM" panose="020B0600000000000000" pitchFamily="50" charset="-128"/>
                <a:ea typeface="HGSｺﾞｼｯｸM" panose="020B0600000000000000" pitchFamily="50" charset="-128"/>
              </a:rPr>
              <a:t>時間まで、開講式、閉講式、オリエンテーション、能力評価などについては、次の①の訓練は合計１時間まで、②及び③の訓練は合計</a:t>
            </a:r>
            <a:r>
              <a:rPr lang="en-US" altLang="ja-JP" sz="1000" dirty="0" smtClean="0">
                <a:solidFill>
                  <a:prstClr val="black"/>
                </a:solidFill>
                <a:latin typeface="HGSｺﾞｼｯｸM" panose="020B0600000000000000" pitchFamily="50" charset="-128"/>
                <a:ea typeface="HGSｺﾞｼｯｸM" panose="020B0600000000000000" pitchFamily="50" charset="-128"/>
              </a:rPr>
              <a:t>10</a:t>
            </a:r>
            <a:r>
              <a:rPr lang="ja-JP" altLang="en-US" sz="1000" dirty="0" smtClean="0">
                <a:solidFill>
                  <a:prstClr val="black"/>
                </a:solidFill>
                <a:latin typeface="HGSｺﾞｼｯｸM" panose="020B0600000000000000" pitchFamily="50" charset="-128"/>
                <a:ea typeface="HGSｺﾞｼｯｸM" panose="020B0600000000000000" pitchFamily="50" charset="-128"/>
              </a:rPr>
              <a:t>時間までは訓練時間数に含めることができます。</a:t>
            </a:r>
            <a:endParaRPr lang="en-US" altLang="ja-JP" sz="1000" dirty="0" smtClean="0">
              <a:solidFill>
                <a:prstClr val="black"/>
              </a:solidFill>
              <a:latin typeface="HGSｺﾞｼｯｸM" panose="020B0600000000000000" pitchFamily="50" charset="-128"/>
              <a:ea typeface="HGSｺﾞｼｯｸM" panose="020B0600000000000000" pitchFamily="50" charset="-128"/>
            </a:endParaRPr>
          </a:p>
          <a:p>
            <a:pPr marL="180975" indent="-180975">
              <a:spcBef>
                <a:spcPts val="200"/>
              </a:spcBef>
            </a:pPr>
            <a:r>
              <a:rPr lang="en-US" altLang="ja-JP" sz="1000" dirty="0">
                <a:solidFill>
                  <a:prstClr val="black"/>
                </a:solidFill>
                <a:latin typeface="HGSｺﾞｼｯｸM" panose="020B0600000000000000" pitchFamily="50" charset="-128"/>
                <a:ea typeface="HGSｺﾞｼｯｸM" panose="020B0600000000000000" pitchFamily="50" charset="-128"/>
              </a:rPr>
              <a:t>※ </a:t>
            </a:r>
            <a:r>
              <a:rPr lang="ja-JP" altLang="en-US" sz="1000" dirty="0">
                <a:solidFill>
                  <a:prstClr val="black"/>
                </a:solidFill>
                <a:latin typeface="HGSｺﾞｼｯｸM" panose="020B0600000000000000" pitchFamily="50" charset="-128"/>
                <a:ea typeface="HGSｺﾞｼｯｸM" panose="020B0600000000000000" pitchFamily="50" charset="-128"/>
              </a:rPr>
              <a:t>受講する対象労働者数は事業所の体制や規模などを踏まえ、適正な設定をお願いします。</a:t>
            </a:r>
            <a:endParaRPr lang="ja-JP" altLang="en-US" sz="1000" dirty="0" smtClean="0">
              <a:solidFill>
                <a:prstClr val="black"/>
              </a:solidFill>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217124" y="1062063"/>
            <a:ext cx="6926124" cy="536137"/>
          </a:xfrm>
          <a:prstGeom prst="rect">
            <a:avLst/>
          </a:prstGeom>
          <a:noFill/>
        </p:spPr>
        <p:txBody>
          <a:bodyPr wrap="square" rtlCol="0">
            <a:noAutofit/>
          </a:bodyPr>
          <a:lstStyle/>
          <a:p>
            <a:pPr marL="266700" indent="-266700" defTabSz="914400">
              <a:lnSpc>
                <a:spcPts val="2000"/>
              </a:lnSpc>
              <a:defRPr/>
            </a:pP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➀ </a:t>
            </a:r>
            <a:r>
              <a:rPr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一般職業訓練</a:t>
            </a:r>
            <a:r>
              <a:rPr lang="ja-JP" altLang="en-US" sz="11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1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1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休業中</a:t>
            </a:r>
            <a:r>
              <a:rPr lang="ja-JP" altLang="en-US" sz="11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訓練、中長期的キャリア形成訓練を</a:t>
            </a:r>
            <a:r>
              <a:rPr lang="ja-JP" altLang="en-US" sz="11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含む）</a:t>
            </a:r>
            <a:endParaRPr lang="en-US" altLang="ja-JP" sz="11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defTabSz="914400">
              <a:lnSpc>
                <a:spcPts val="2000"/>
              </a:lnSpc>
              <a:defRPr/>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➁ </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有期実習型訓練</a:t>
            </a:r>
            <a:r>
              <a:rPr lang="ja-JP" altLang="en-US" sz="11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（ジョブ</a:t>
            </a:r>
            <a:r>
              <a:rPr lang="ja-JP" altLang="en-US"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カードを</a:t>
            </a:r>
            <a:r>
              <a:rPr lang="ja-JP" altLang="en-US"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活用した</a:t>
            </a:r>
            <a:r>
              <a:rPr lang="en-US" altLang="ja-JP"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1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を組み合わせた３～６か月の職業訓練</a:t>
            </a:r>
            <a:r>
              <a:rPr lang="ja-JP" altLang="en-US" sz="11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defTabSz="914400">
              <a:lnSpc>
                <a:spcPts val="2000"/>
              </a:lnSpc>
              <a:defRPr/>
            </a:pPr>
            <a:r>
              <a:rPr lang="ja-JP" altLang="en-US" sz="12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③ 中小企業等担い手育成訓練</a:t>
            </a:r>
            <a:r>
              <a:rPr lang="ja-JP" altLang="en-US" sz="1100" b="1" spc="-7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（業界団体を活用した、</a:t>
            </a:r>
            <a:r>
              <a:rPr lang="en-US" altLang="ja-JP" sz="1100" b="1" spc="-7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100" b="1" spc="-7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100" b="1" spc="-7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100" b="1" spc="-7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を組み合わせた最大３年の職業訓練）</a:t>
            </a:r>
            <a:endParaRPr lang="en-US" altLang="ja-JP" sz="1100" b="1" spc="-7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2822037921"/>
              </p:ext>
            </p:extLst>
          </p:nvPr>
        </p:nvGraphicFramePr>
        <p:xfrm>
          <a:off x="313941" y="1962163"/>
          <a:ext cx="6707939" cy="985784"/>
        </p:xfrm>
        <a:graphic>
          <a:graphicData uri="http://schemas.openxmlformats.org/drawingml/2006/table">
            <a:tbl>
              <a:tblPr firstRow="1" bandRow="1">
                <a:tableStyleId>{5940675A-B579-460E-94D1-54222C63F5DA}</a:tableStyleId>
              </a:tblPr>
              <a:tblGrid>
                <a:gridCol w="1056833">
                  <a:extLst>
                    <a:ext uri="{9D8B030D-6E8A-4147-A177-3AD203B41FA5}">
                      <a16:colId xmlns:a16="http://schemas.microsoft.com/office/drawing/2014/main" val="20000"/>
                    </a:ext>
                  </a:extLst>
                </a:gridCol>
                <a:gridCol w="5651106">
                  <a:extLst>
                    <a:ext uri="{9D8B030D-6E8A-4147-A177-3AD203B41FA5}">
                      <a16:colId xmlns:a16="http://schemas.microsoft.com/office/drawing/2014/main" val="20001"/>
                    </a:ext>
                  </a:extLst>
                </a:gridCol>
              </a:tblGrid>
              <a:tr h="476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latin typeface="メイリオ" pitchFamily="50" charset="-128"/>
                          <a:ea typeface="メイリオ" pitchFamily="50" charset="-128"/>
                        </a:rPr>
                        <a:t>Off-JT</a:t>
                      </a:r>
                    </a:p>
                  </a:txBody>
                  <a:tcPr marL="75600" marR="75600" marT="47691" marB="47691"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nSpc>
                          <a:spcPts val="1600"/>
                        </a:lnSpc>
                      </a:pPr>
                      <a:r>
                        <a:rPr lang="ja-JP" altLang="en-US" sz="1100" dirty="0" smtClean="0">
                          <a:solidFill>
                            <a:schemeClr val="tx1"/>
                          </a:solidFill>
                          <a:latin typeface="メイリオ" pitchFamily="50" charset="-128"/>
                          <a:ea typeface="メイリオ" pitchFamily="50" charset="-128"/>
                        </a:rPr>
                        <a:t>生産ラインまたは就労の場における通常の生産活動と区別して業務の遂行の過程外で行われる（事業内または事業外の）職業訓練のこと</a:t>
                      </a:r>
                      <a:endParaRPr kumimoji="1" lang="ja-JP" altLang="en-US" sz="1100" dirty="0">
                        <a:solidFill>
                          <a:schemeClr val="tx1"/>
                        </a:solidFill>
                      </a:endParaRPr>
                    </a:p>
                  </a:txBody>
                  <a:tcPr marL="37800" marR="37800" marT="47691" marB="4769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76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latin typeface="メイリオ" pitchFamily="50" charset="-128"/>
                          <a:ea typeface="メイリオ" pitchFamily="50" charset="-128"/>
                        </a:rPr>
                        <a:t>OJT</a:t>
                      </a:r>
                    </a:p>
                  </a:txBody>
                  <a:tcPr marL="96012" marR="96012" marT="47691" marB="47691"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nSpc>
                          <a:spcPts val="1600"/>
                        </a:lnSpc>
                      </a:pPr>
                      <a:r>
                        <a:rPr lang="ja-JP" altLang="en-US" sz="1100" dirty="0" smtClean="0">
                          <a:solidFill>
                            <a:schemeClr val="tx1"/>
                          </a:solidFill>
                          <a:latin typeface="メイリオ" pitchFamily="50" charset="-128"/>
                          <a:ea typeface="メイリオ" pitchFamily="50" charset="-128"/>
                        </a:rPr>
                        <a:t>適格な指導者の指導の下、事業主が行う業務の遂行の過程内における実務を通じた実践的な技能及びこれに関する知識の習得に係る職業訓練のこと</a:t>
                      </a:r>
                      <a:endParaRPr kumimoji="1" lang="ja-JP" altLang="en-US" sz="1100" dirty="0">
                        <a:solidFill>
                          <a:schemeClr val="tx1"/>
                        </a:solidFill>
                      </a:endParaRPr>
                    </a:p>
                  </a:txBody>
                  <a:tcPr marL="37800" marR="37800" marT="47691" marB="47691"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349946" y="3726359"/>
            <a:ext cx="6706888" cy="684076"/>
          </a:xfrm>
          <a:prstGeom prst="rect">
            <a:avLst/>
          </a:prstGeom>
          <a:noFill/>
          <a:ln w="3175">
            <a:solidFill>
              <a:schemeClr val="tx1"/>
            </a:solidFill>
            <a:prstDash val="dash"/>
          </a:ln>
        </p:spPr>
        <p:style>
          <a:lnRef idx="2">
            <a:schemeClr val="dk1"/>
          </a:lnRef>
          <a:fillRef idx="1">
            <a:schemeClr val="lt1"/>
          </a:fillRef>
          <a:effectRef idx="0">
            <a:schemeClr val="dk1"/>
          </a:effectRef>
          <a:fontRef idx="minor">
            <a:schemeClr val="dk1"/>
          </a:fontRef>
        </p:style>
        <p:txBody>
          <a:bodyPr lIns="99555" tIns="49777" rIns="99555" bIns="49777" rtlCol="0" anchor="ctr"/>
          <a:lstStyle/>
          <a:p>
            <a:pPr marL="180975" indent="-180975">
              <a:spcBef>
                <a:spcPts val="200"/>
              </a:spcBef>
            </a:pPr>
            <a:r>
              <a:rPr lang="en-US" altLang="ja-JP" sz="1100"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以下の訓練は</a:t>
            </a:r>
            <a:r>
              <a:rPr lang="ja-JP" altLang="en-US" sz="1100" b="1" u="sng" dirty="0" smtClean="0">
                <a:solidFill>
                  <a:srgbClr val="FF0000"/>
                </a:solidFill>
                <a:latin typeface="メイリオ" panose="020B0604030504040204" pitchFamily="50" charset="-128"/>
                <a:ea typeface="メイリオ" panose="020B0604030504040204" pitchFamily="50" charset="-128"/>
              </a:rPr>
              <a:t>支給対象外</a:t>
            </a:r>
            <a:r>
              <a:rPr lang="ja-JP" altLang="en-US" sz="1100" dirty="0" smtClean="0">
                <a:solidFill>
                  <a:prstClr val="black"/>
                </a:solidFill>
                <a:latin typeface="メイリオ" panose="020B0604030504040204" pitchFamily="50" charset="-128"/>
                <a:ea typeface="メイリオ" panose="020B0604030504040204" pitchFamily="50" charset="-128"/>
              </a:rPr>
              <a:t>ですので、</a:t>
            </a:r>
            <a:r>
              <a:rPr lang="ja-JP" altLang="en-US" sz="1100" b="1" dirty="0" smtClean="0">
                <a:solidFill>
                  <a:prstClr val="black"/>
                </a:solidFill>
                <a:latin typeface="メイリオ" panose="020B0604030504040204" pitchFamily="50" charset="-128"/>
                <a:ea typeface="メイリオ" panose="020B0604030504040204" pitchFamily="50" charset="-128"/>
              </a:rPr>
              <a:t>訓練カリキュラムから除外してください。</a:t>
            </a:r>
            <a:endParaRPr lang="en-US" altLang="ja-JP" sz="1100" b="1" dirty="0" smtClean="0">
              <a:solidFill>
                <a:prstClr val="black"/>
              </a:solidFill>
              <a:latin typeface="メイリオ" panose="020B0604030504040204" pitchFamily="50" charset="-128"/>
              <a:ea typeface="メイリオ" panose="020B0604030504040204" pitchFamily="50" charset="-128"/>
            </a:endParaRPr>
          </a:p>
          <a:p>
            <a:pPr marL="180975" indent="-180975">
              <a:spcBef>
                <a:spcPts val="200"/>
              </a:spcBef>
            </a:pPr>
            <a:r>
              <a:rPr lang="ja-JP" altLang="en-US" sz="1100" b="1" dirty="0" smtClean="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・法令において事業主に対し実施が義務付けられている労働安全衛生法に基づく講習等（</a:t>
            </a:r>
            <a:r>
              <a:rPr lang="en-US" altLang="ja-JP" sz="1100" dirty="0" smtClean="0">
                <a:solidFill>
                  <a:prstClr val="black"/>
                </a:solidFill>
                <a:latin typeface="メイリオ" panose="020B0604030504040204" pitchFamily="50" charset="-128"/>
                <a:ea typeface="メイリオ" panose="020B0604030504040204" pitchFamily="50" charset="-128"/>
              </a:rPr>
              <a:t>P24</a:t>
            </a:r>
            <a:r>
              <a:rPr lang="ja-JP" altLang="en-US" sz="1100" dirty="0" smtClean="0">
                <a:solidFill>
                  <a:prstClr val="black"/>
                </a:solidFill>
                <a:latin typeface="メイリオ" panose="020B0604030504040204" pitchFamily="50" charset="-128"/>
                <a:ea typeface="メイリオ" panose="020B0604030504040204" pitchFamily="50" charset="-128"/>
              </a:rPr>
              <a:t>参照）</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80975" indent="-180975">
              <a:spcBef>
                <a:spcPts val="200"/>
              </a:spcBef>
            </a:pPr>
            <a:r>
              <a:rPr lang="ja-JP" altLang="en-US" sz="1100" dirty="0" smtClean="0">
                <a:solidFill>
                  <a:prstClr val="black"/>
                </a:solidFill>
                <a:latin typeface="メイリオ" panose="020B0604030504040204" pitchFamily="50" charset="-128"/>
                <a:ea typeface="メイリオ" panose="020B0604030504040204" pitchFamily="50" charset="-128"/>
              </a:rPr>
              <a:t>　・派遣元事業主による派遣労働者への教育訓練（入職時から毎年</a:t>
            </a:r>
            <a:r>
              <a:rPr lang="en-US" altLang="ja-JP" sz="1100" dirty="0" smtClean="0">
                <a:solidFill>
                  <a:prstClr val="black"/>
                </a:solidFill>
                <a:latin typeface="メイリオ" panose="020B0604030504040204" pitchFamily="50" charset="-128"/>
                <a:ea typeface="メイリオ" panose="020B0604030504040204" pitchFamily="50" charset="-128"/>
              </a:rPr>
              <a:t>8</a:t>
            </a:r>
            <a:r>
              <a:rPr lang="ja-JP" altLang="en-US" sz="1100" dirty="0" smtClean="0">
                <a:solidFill>
                  <a:prstClr val="black"/>
                </a:solidFill>
                <a:latin typeface="メイリオ" panose="020B0604030504040204" pitchFamily="50" charset="-128"/>
                <a:ea typeface="メイリオ" panose="020B0604030504040204" pitchFamily="50" charset="-128"/>
              </a:rPr>
              <a:t>時間）</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1514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534949227"/>
              </p:ext>
            </p:extLst>
          </p:nvPr>
        </p:nvGraphicFramePr>
        <p:xfrm>
          <a:off x="767903" y="4014391"/>
          <a:ext cx="5892887" cy="1440160"/>
        </p:xfrm>
        <a:graphic>
          <a:graphicData uri="http://schemas.openxmlformats.org/drawingml/2006/table">
            <a:tbl>
              <a:tblPr firstRow="1" bandRow="1">
                <a:tableStyleId>{7E9639D4-E3E2-4D34-9284-5A2195B3D0D7}</a:tableStyleId>
              </a:tblPr>
              <a:tblGrid>
                <a:gridCol w="5892887">
                  <a:extLst>
                    <a:ext uri="{9D8B030D-6E8A-4147-A177-3AD203B41FA5}">
                      <a16:colId xmlns:a16="http://schemas.microsoft.com/office/drawing/2014/main" val="20000"/>
                    </a:ext>
                  </a:extLst>
                </a:gridCol>
              </a:tblGrid>
              <a:tr h="286962">
                <a:tc>
                  <a:txBody>
                    <a:bodyPr/>
                    <a:lstStyle/>
                    <a:p>
                      <a:pPr marL="266700" marR="0" lvl="0" indent="-266700" algn="l" defTabSz="995549" rtl="0" eaLnBrk="1" fontAlgn="auto" latinLnBrk="0" hangingPunct="1">
                        <a:lnSpc>
                          <a:spcPts val="5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9525" cap="flat" cmpd="sng" algn="ctr">
                      <a:noFill/>
                      <a:prstDash val="solid"/>
                    </a:lnL>
                    <a:lnR w="9525" cap="flat" cmpd="sng" algn="ctr">
                      <a:noFill/>
                      <a:prstDash val="solid"/>
                    </a:lnR>
                    <a:lnT w="9525" cap="flat" cmpd="sng" algn="ctr">
                      <a:noFill/>
                      <a:prstDash val="solid"/>
                    </a:lnT>
                    <a:noFill/>
                  </a:tcPr>
                </a:tc>
                <a:extLst>
                  <a:ext uri="{0D108BD9-81ED-4DB2-BD59-A6C34878D82A}">
                    <a16:rowId xmlns:a16="http://schemas.microsoft.com/office/drawing/2014/main" val="10000"/>
                  </a:ext>
                </a:extLst>
              </a:tr>
              <a:tr h="1153198">
                <a:tc>
                  <a:txBody>
                    <a:bodyPr/>
                    <a:lstStyle/>
                    <a:p>
                      <a:endPar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a:lnSpc>
                          <a:spcPts val="1400"/>
                        </a:lnSpc>
                      </a:pP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　雇用保険法施行規則（昭和</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50</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年労働省令第３号）第</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101</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条の</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2</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の</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7</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第</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2</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号に基づき中長期的なキャリア形成に資する専門的かつ実践的な教育訓練として厚生労働大臣が指定する講座が対象となります。</a:t>
                      </a:r>
                      <a:endPar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a:lnSpc>
                          <a:spcPts val="1400"/>
                        </a:lnSpc>
                      </a:pP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　詳しくは下記</a:t>
                      </a:r>
                      <a:r>
                        <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URL</a:t>
                      </a:r>
                      <a:r>
                        <a:rPr kumimoji="1" lang="ja-JP" altLang="en-US" sz="1000" dirty="0" smtClean="0">
                          <a:latin typeface="HGPｺﾞｼｯｸM" panose="020B0600000000000000" pitchFamily="50" charset="-128"/>
                          <a:ea typeface="HGPｺﾞｼｯｸM" panose="020B0600000000000000" pitchFamily="50" charset="-128"/>
                          <a:cs typeface="メイリオ" panose="020B0604030504040204" pitchFamily="50" charset="-128"/>
                        </a:rPr>
                        <a:t>をご確認ください。</a:t>
                      </a:r>
                      <a:endParaRPr kumimoji="1" lang="en-US" altLang="ja-JP" sz="1000" dirty="0" smtClean="0">
                        <a:latin typeface="HGPｺﾞｼｯｸM" panose="020B0600000000000000" pitchFamily="50" charset="-128"/>
                        <a:ea typeface="HGPｺﾞｼｯｸM" panose="020B0600000000000000" pitchFamily="50" charset="-128"/>
                        <a:cs typeface="メイリオ" panose="020B0604030504040204" pitchFamily="50" charset="-128"/>
                      </a:endParaRPr>
                    </a:p>
                    <a:p>
                      <a:pPr>
                        <a:lnSpc>
                          <a:spcPts val="1400"/>
                        </a:lnSpc>
                      </a:pPr>
                      <a:r>
                        <a:rPr kumimoji="1" lang="ja-JP" altLang="en-US" sz="100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rPr>
                        <a:t>　　</a:t>
                      </a:r>
                      <a:r>
                        <a:rPr kumimoji="1" lang="en-US" altLang="ja-JP" sz="100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hlinkClick r:id="rId2"/>
                        </a:rPr>
                        <a:t>http://www.mhlw.go.jp/stf/seisakunitsuite/bunya/koyou_roudou/jinzaikaihatsu/kyouiku_senmon.html</a:t>
                      </a:r>
                      <a:endParaRPr kumimoji="1" lang="en-US" altLang="ja-JP" sz="100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endParaRPr>
                    </a:p>
                    <a:p>
                      <a:pPr>
                        <a:lnSpc>
                          <a:spcPts val="1400"/>
                        </a:lnSpc>
                      </a:pPr>
                      <a:endParaRPr kumimoji="1" lang="en-US" altLang="ja-JP" sz="1000" dirty="0" smtClean="0">
                        <a:solidFill>
                          <a:srgbClr val="0000FF"/>
                        </a:solidFill>
                        <a:latin typeface="HGPｺﾞｼｯｸM" panose="020B0600000000000000" pitchFamily="50" charset="-128"/>
                        <a:ea typeface="HGPｺﾞｼｯｸM" panose="020B0600000000000000" pitchFamily="50" charset="-128"/>
                        <a:cs typeface="メイリオ"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8" name="正方形/長方形 7"/>
          <p:cNvSpPr/>
          <p:nvPr/>
        </p:nvSpPr>
        <p:spPr>
          <a:xfrm>
            <a:off x="646392" y="4122403"/>
            <a:ext cx="1873938" cy="324036"/>
          </a:xfrm>
          <a:prstGeom prst="rect">
            <a:avLst/>
          </a:prstGeom>
          <a:solidFill>
            <a:schemeClr val="accent5"/>
          </a:solidFill>
          <a:ln>
            <a:noFill/>
          </a:ln>
        </p:spPr>
        <p:style>
          <a:lnRef idx="2">
            <a:schemeClr val="dk1"/>
          </a:lnRef>
          <a:fillRef idx="1">
            <a:schemeClr val="lt1"/>
          </a:fillRef>
          <a:effectRef idx="0">
            <a:schemeClr val="dk1"/>
          </a:effectRef>
          <a:fontRef idx="minor">
            <a:schemeClr val="dk1"/>
          </a:fontRef>
        </p:style>
        <p:txBody>
          <a:bodyPr rtlCol="0" anchor="ctr" anchorCtr="1"/>
          <a:lstStyle/>
          <a:p>
            <a:r>
              <a:rPr lang="ja-JP" altLang="en-US" sz="1200" b="1" dirty="0" smtClean="0">
                <a:solidFill>
                  <a:prstClr val="white"/>
                </a:solidFill>
                <a:latin typeface="HGSｺﾞｼｯｸM" panose="020B0600000000000000" pitchFamily="50" charset="-128"/>
                <a:ea typeface="HGSｺﾞｼｯｸM" panose="020B0600000000000000" pitchFamily="50" charset="-128"/>
                <a:cs typeface="メイリオ" panose="020B0604030504040204" pitchFamily="50" charset="-128"/>
              </a:rPr>
              <a:t>専門実践教育訓練とは</a:t>
            </a:r>
            <a:endParaRPr lang="ja-JP" altLang="en-US" sz="1200" b="1" dirty="0">
              <a:solidFill>
                <a:prstClr val="white"/>
              </a:solidFill>
              <a:latin typeface="HGSｺﾞｼｯｸM" panose="020B0600000000000000" pitchFamily="50" charset="-128"/>
              <a:ea typeface="HGSｺﾞｼｯｸM" panose="020B0600000000000000"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141811243"/>
              </p:ext>
            </p:extLst>
          </p:nvPr>
        </p:nvGraphicFramePr>
        <p:xfrm>
          <a:off x="216074" y="5550347"/>
          <a:ext cx="6768752" cy="4495700"/>
        </p:xfrm>
        <a:graphic>
          <a:graphicData uri="http://schemas.openxmlformats.org/drawingml/2006/table">
            <a:tbl>
              <a:tblPr firstRow="1" bandRow="1">
                <a:tableStyleId>{5940675A-B579-460E-94D1-54222C63F5DA}</a:tableStyleId>
              </a:tblPr>
              <a:tblGrid>
                <a:gridCol w="6768752">
                  <a:extLst>
                    <a:ext uri="{9D8B030D-6E8A-4147-A177-3AD203B41FA5}">
                      <a16:colId xmlns:a16="http://schemas.microsoft.com/office/drawing/2014/main" val="20000"/>
                    </a:ext>
                  </a:extLst>
                </a:gridCol>
              </a:tblGrid>
              <a:tr h="4329832">
                <a:tc>
                  <a:txBody>
                    <a:bodyPr/>
                    <a:lstStyle/>
                    <a:p>
                      <a:endParaRPr lang="en-US" altLang="ja-JP" sz="500" b="0" dirty="0" smtClean="0">
                        <a:solidFill>
                          <a:schemeClr val="tx1"/>
                        </a:solidFill>
                        <a:latin typeface="HGPｺﾞｼｯｸM" panose="020B0600000000000000" pitchFamily="50" charset="-128"/>
                        <a:ea typeface="HGPｺﾞｼｯｸM" panose="020B0600000000000000" pitchFamily="50" charset="-128"/>
                      </a:endParaRPr>
                    </a:p>
                    <a:p>
                      <a:r>
                        <a:rPr lang="ja-JP" altLang="en-US" sz="1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➁ 有期実習型訓練</a:t>
                      </a:r>
                      <a:endParaRPr lang="en-US" altLang="ja-JP" sz="1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600"/>
                        </a:lnSpc>
                        <a:spcBef>
                          <a:spcPts val="0"/>
                        </a:spcBef>
                        <a:spcAft>
                          <a:spcPts val="0"/>
                        </a:spcAft>
                        <a:buClrTx/>
                        <a:buSzTx/>
                        <a:buFont typeface="Wingdings" pitchFamily="2" charset="2"/>
                        <a:buNone/>
                        <a:tabLst/>
                        <a:defRPr/>
                      </a:pPr>
                      <a:endParaRPr kumimoji="1" lang="en-US" altLang="ja-JP" sz="1400" b="0"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357188" indent="-357188">
                        <a:lnSpc>
                          <a:spcPts val="1800"/>
                        </a:lnSpc>
                      </a:pPr>
                      <a:r>
                        <a:rPr kumimoji="1" lang="ja-JP" altLang="en-US" sz="1400" b="0" kern="1200" dirty="0" smtClean="0">
                          <a:solidFill>
                            <a:schemeClr val="tx1"/>
                          </a:solidFill>
                          <a:latin typeface="HGPｺﾞｼｯｸM" panose="020B0600000000000000" pitchFamily="50" charset="-128"/>
                          <a:ea typeface="HGPｺﾞｼｯｸM" panose="020B0600000000000000" pitchFamily="50" charset="-128"/>
                          <a:cs typeface="+mn-cs"/>
                        </a:rPr>
                        <a:t> ○　</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正社員経験が</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少ない有期契約労働者等を</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対象に、正規雇用労働者等への転換を目指す「➀一般職業訓練」</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(4)</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に規定する</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Off-JT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と適格な指導者の指導の下で行う</a:t>
                      </a:r>
                      <a:r>
                        <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rPr>
                        <a:t>OJT</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mn-cs"/>
                        </a:rPr>
                        <a:t>を組み合わせて実施する職業訓練（管轄労働局長が訓練基準に適合する旨の確認を行った職業訓練）</a:t>
                      </a:r>
                      <a:endParaRPr kumimoji="1" lang="en-US" altLang="ja-JP" sz="1200" b="0" kern="1200" dirty="0" smtClean="0">
                        <a:solidFill>
                          <a:schemeClr val="tx1"/>
                        </a:solidFill>
                        <a:latin typeface="メイリオ" panose="020B0604030504040204" pitchFamily="50" charset="-128"/>
                        <a:ea typeface="メイリオ" panose="020B0604030504040204" pitchFamily="50" charset="-128"/>
                        <a:cs typeface="+mn-cs"/>
                      </a:endParaRPr>
                    </a:p>
                    <a:p>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0975" indent="-95250">
                        <a:lnSpc>
                          <a:spcPts val="1500"/>
                        </a:lnSpc>
                        <a:spcAft>
                          <a:spcPts val="400"/>
                        </a:spcAft>
                        <a:buFont typeface="Wingdings" pitchFamily="2" charset="2"/>
                        <a:buNone/>
                      </a:pP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主な訓練基準</a:t>
                      </a:r>
                      <a:r>
                        <a:rPr lang="en-US" altLang="ja-JP" sz="1100" b="0" dirty="0" smtClean="0">
                          <a:solidFill>
                            <a:schemeClr val="tx1"/>
                          </a:solidFill>
                          <a:latin typeface="メイリオ" panose="020B0604030504040204" pitchFamily="50" charset="-128"/>
                          <a:ea typeface="メイリオ" panose="020B0604030504040204" pitchFamily="50" charset="-128"/>
                        </a:rPr>
                        <a:t>】</a:t>
                      </a:r>
                      <a:r>
                        <a:rPr lang="ja-JP" altLang="en-US" sz="1100" b="0" dirty="0" smtClean="0">
                          <a:solidFill>
                            <a:schemeClr val="tx1"/>
                          </a:solidFill>
                          <a:latin typeface="メイリオ" panose="020B0604030504040204" pitchFamily="50" charset="-128"/>
                          <a:ea typeface="メイリオ" panose="020B0604030504040204" pitchFamily="50" charset="-128"/>
                        </a:rPr>
                        <a:t>（</a:t>
                      </a:r>
                      <a:r>
                        <a:rPr lang="ja-JP" altLang="en-US" sz="1100" b="0" u="none" dirty="0" smtClean="0">
                          <a:solidFill>
                            <a:schemeClr val="tx1"/>
                          </a:solidFill>
                          <a:latin typeface="メイリオ" panose="020B0604030504040204" pitchFamily="50" charset="-128"/>
                          <a:ea typeface="メイリオ" panose="020B0604030504040204" pitchFamily="50" charset="-128"/>
                        </a:rPr>
                        <a:t>訓練基準に適合する訓練カリキュラムを作成する必要があります（</a:t>
                      </a:r>
                      <a:r>
                        <a:rPr lang="en-US" altLang="ja-JP" sz="1100" b="0" u="none" dirty="0" smtClean="0">
                          <a:solidFill>
                            <a:schemeClr val="tx1"/>
                          </a:solidFill>
                          <a:latin typeface="メイリオ" panose="020B0604030504040204" pitchFamily="50" charset="-128"/>
                          <a:ea typeface="メイリオ" panose="020B0604030504040204" pitchFamily="50" charset="-128"/>
                        </a:rPr>
                        <a:t>P16</a:t>
                      </a:r>
                      <a:r>
                        <a:rPr lang="ja-JP" altLang="en-US" sz="1100" b="0" u="none" dirty="0" err="1" smtClean="0">
                          <a:solidFill>
                            <a:schemeClr val="tx1"/>
                          </a:solidFill>
                          <a:latin typeface="メイリオ" panose="020B0604030504040204" pitchFamily="50" charset="-128"/>
                          <a:ea typeface="メイリオ" panose="020B0604030504040204" pitchFamily="50" charset="-128"/>
                        </a:rPr>
                        <a:t>、</a:t>
                      </a:r>
                      <a:r>
                        <a:rPr lang="en-US" altLang="ja-JP" sz="1100" b="0" u="none" dirty="0" smtClean="0">
                          <a:solidFill>
                            <a:schemeClr val="tx1"/>
                          </a:solidFill>
                          <a:latin typeface="メイリオ" panose="020B0604030504040204" pitchFamily="50" charset="-128"/>
                          <a:ea typeface="メイリオ" panose="020B0604030504040204" pitchFamily="50" charset="-128"/>
                        </a:rPr>
                        <a:t>17</a:t>
                      </a:r>
                      <a:r>
                        <a:rPr lang="ja-JP" altLang="en-US" sz="1100" b="0" u="none" dirty="0" smtClean="0">
                          <a:solidFill>
                            <a:schemeClr val="tx1"/>
                          </a:solidFill>
                          <a:latin typeface="メイリオ" panose="020B0604030504040204" pitchFamily="50" charset="-128"/>
                          <a:ea typeface="メイリオ" panose="020B0604030504040204" pitchFamily="50" charset="-128"/>
                        </a:rPr>
                        <a:t>参照））</a:t>
                      </a:r>
                      <a:endParaRPr lang="en-US" altLang="ja-JP" sz="1100" b="0" u="none" dirty="0" smtClean="0">
                        <a:solidFill>
                          <a:schemeClr val="tx1"/>
                        </a:solidFill>
                        <a:latin typeface="メイリオ" panose="020B0604030504040204" pitchFamily="50" charset="-128"/>
                        <a:ea typeface="メイリオ" panose="020B0604030504040204" pitchFamily="50" charset="-128"/>
                      </a:endParaRPr>
                    </a:p>
                    <a:p>
                      <a:pPr marL="360000" lvl="1" indent="-171450">
                        <a:lnSpc>
                          <a:spcPts val="15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企業での</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と教育訓練機関などで行われる</a:t>
                      </a:r>
                      <a:r>
                        <a:rPr lang="en-US" altLang="ja-JP" sz="1100" b="0" dirty="0" smtClean="0">
                          <a:solidFill>
                            <a:schemeClr val="tx1"/>
                          </a:solidFill>
                          <a:latin typeface="メイリオ" panose="020B0604030504040204" pitchFamily="50" charset="-128"/>
                          <a:ea typeface="メイリオ" panose="020B0604030504040204" pitchFamily="50" charset="-128"/>
                        </a:rPr>
                        <a:t>Off-JT</a:t>
                      </a:r>
                      <a:r>
                        <a:rPr lang="ja-JP" altLang="en-US" sz="1100" b="0" dirty="0" smtClean="0">
                          <a:solidFill>
                            <a:schemeClr val="tx1"/>
                          </a:solidFill>
                          <a:latin typeface="メイリオ" panose="020B0604030504040204" pitchFamily="50" charset="-128"/>
                          <a:ea typeface="メイリオ" panose="020B0604030504040204" pitchFamily="50" charset="-128"/>
                        </a:rPr>
                        <a:t>を効果的に組み合わせて実施する訓練であること </a:t>
                      </a:r>
                    </a:p>
                    <a:p>
                      <a:pPr marL="360000" lvl="1" indent="-171450">
                        <a:lnSpc>
                          <a:spcPts val="15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実施期間が３か月以上６か月以下であること</a:t>
                      </a:r>
                    </a:p>
                    <a:p>
                      <a:pPr marL="360000" lvl="1" indent="-171450">
                        <a:lnSpc>
                          <a:spcPts val="15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総訓練時間が</a:t>
                      </a:r>
                      <a:r>
                        <a:rPr lang="en-US" altLang="ja-JP" sz="1100" b="0" dirty="0" smtClean="0">
                          <a:solidFill>
                            <a:schemeClr val="tx1"/>
                          </a:solidFill>
                          <a:latin typeface="メイリオ" panose="020B0604030504040204" pitchFamily="50" charset="-128"/>
                          <a:ea typeface="メイリオ" panose="020B0604030504040204" pitchFamily="50" charset="-128"/>
                        </a:rPr>
                        <a:t>6</a:t>
                      </a:r>
                      <a:r>
                        <a:rPr lang="ja-JP" altLang="en-US" sz="1100" b="0" dirty="0" smtClean="0">
                          <a:solidFill>
                            <a:schemeClr val="tx1"/>
                          </a:solidFill>
                          <a:latin typeface="メイリオ" panose="020B0604030504040204" pitchFamily="50" charset="-128"/>
                          <a:ea typeface="メイリオ" panose="020B0604030504040204" pitchFamily="50" charset="-128"/>
                        </a:rPr>
                        <a:t>か月当たりの時間数に換算して</a:t>
                      </a:r>
                      <a:r>
                        <a:rPr lang="en-US" altLang="ja-JP" sz="1100" b="0" dirty="0" smtClean="0">
                          <a:solidFill>
                            <a:schemeClr val="tx1"/>
                          </a:solidFill>
                          <a:latin typeface="メイリオ" panose="020B0604030504040204" pitchFamily="50" charset="-128"/>
                          <a:ea typeface="メイリオ" panose="020B0604030504040204" pitchFamily="50" charset="-128"/>
                        </a:rPr>
                        <a:t>425</a:t>
                      </a:r>
                      <a:r>
                        <a:rPr lang="ja-JP" altLang="en-US" sz="1100" b="0" dirty="0" smtClean="0">
                          <a:solidFill>
                            <a:schemeClr val="tx1"/>
                          </a:solidFill>
                          <a:latin typeface="メイリオ" panose="020B0604030504040204" pitchFamily="50" charset="-128"/>
                          <a:ea typeface="メイリオ" panose="020B0604030504040204" pitchFamily="50" charset="-128"/>
                        </a:rPr>
                        <a:t>時間以上であること</a:t>
                      </a:r>
                    </a:p>
                    <a:p>
                      <a:pPr marL="360000" lvl="1" indent="-171450">
                        <a:lnSpc>
                          <a:spcPts val="15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総訓練時間に占める</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の割合が１割以上９割以下であること</a:t>
                      </a:r>
                    </a:p>
                    <a:p>
                      <a:pPr marL="360000" lvl="1" indent="-171450">
                        <a:lnSpc>
                          <a:spcPts val="1500"/>
                        </a:lnSpc>
                        <a:spcAft>
                          <a:spcPts val="400"/>
                        </a:spcAft>
                        <a:buFont typeface="Arial" panose="020B0604020202020204" pitchFamily="34" charset="0"/>
                        <a:buChar char="•"/>
                      </a:pPr>
                      <a:r>
                        <a:rPr lang="ja-JP" altLang="en-US" sz="1100" b="0" dirty="0" smtClean="0">
                          <a:solidFill>
                            <a:schemeClr val="tx1"/>
                          </a:solidFill>
                          <a:latin typeface="メイリオ" panose="020B0604030504040204" pitchFamily="50" charset="-128"/>
                          <a:ea typeface="メイリオ" panose="020B0604030504040204" pitchFamily="50" charset="-128"/>
                        </a:rPr>
                        <a:t>訓練修了後にジョブ・カード様式３－３－１－１：企業実習・</a:t>
                      </a:r>
                      <a:r>
                        <a:rPr lang="en-US" altLang="ja-JP" sz="1100" b="0" dirty="0" smtClean="0">
                          <a:solidFill>
                            <a:schemeClr val="tx1"/>
                          </a:solidFill>
                          <a:latin typeface="メイリオ" panose="020B0604030504040204" pitchFamily="50" charset="-128"/>
                          <a:ea typeface="メイリオ" panose="020B0604030504040204" pitchFamily="50" charset="-128"/>
                        </a:rPr>
                        <a:t>OJT</a:t>
                      </a:r>
                      <a:r>
                        <a:rPr lang="ja-JP" altLang="en-US" sz="1100" b="0" dirty="0" smtClean="0">
                          <a:solidFill>
                            <a:schemeClr val="tx1"/>
                          </a:solidFill>
                          <a:latin typeface="メイリオ" panose="020B0604030504040204" pitchFamily="50" charset="-128"/>
                          <a:ea typeface="メイリオ" panose="020B0604030504040204" pitchFamily="50" charset="-128"/>
                        </a:rPr>
                        <a:t>用により職業能力の評価を実施すること（</a:t>
                      </a:r>
                      <a:r>
                        <a:rPr lang="en-US" altLang="ja-JP" sz="1100" b="0" dirty="0" smtClean="0">
                          <a:solidFill>
                            <a:schemeClr val="tx1"/>
                          </a:solidFill>
                          <a:latin typeface="メイリオ" panose="020B0604030504040204" pitchFamily="50" charset="-128"/>
                          <a:ea typeface="メイリオ" panose="020B0604030504040204" pitchFamily="50" charset="-128"/>
                        </a:rPr>
                        <a:t>P18</a:t>
                      </a:r>
                      <a:r>
                        <a:rPr lang="ja-JP" altLang="en-US" sz="1100" b="0" dirty="0" smtClean="0">
                          <a:solidFill>
                            <a:schemeClr val="tx1"/>
                          </a:solidFill>
                          <a:latin typeface="メイリオ" panose="020B0604030504040204" pitchFamily="50" charset="-128"/>
                          <a:ea typeface="メイリオ" panose="020B0604030504040204" pitchFamily="50" charset="-128"/>
                        </a:rPr>
                        <a:t>参照）</a:t>
                      </a: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メイリオ" panose="020B0604030504040204" pitchFamily="50" charset="-128"/>
                        <a:ea typeface="メイリオ" panose="020B0604030504040204" pitchFamily="50" charset="-128"/>
                      </a:endParaRPr>
                    </a:p>
                    <a:p>
                      <a:pPr marL="188550" lvl="1" indent="0">
                        <a:lnSpc>
                          <a:spcPct val="100000"/>
                        </a:lnSpc>
                        <a:spcAft>
                          <a:spcPts val="400"/>
                        </a:spcAft>
                        <a:buFont typeface="Arial" panose="020B0604020202020204" pitchFamily="34" charset="0"/>
                        <a:buNone/>
                      </a:pPr>
                      <a:r>
                        <a:rPr lang="en-US" altLang="ja-JP" sz="1100" b="0" u="sng" dirty="0" smtClean="0">
                          <a:solidFill>
                            <a:schemeClr val="tx1"/>
                          </a:solidFill>
                          <a:latin typeface="HGSｺﾞｼｯｸM" panose="020B0600000000000000" pitchFamily="50" charset="-128"/>
                          <a:ea typeface="HGSｺﾞｼｯｸM" panose="020B0600000000000000" pitchFamily="50" charset="-128"/>
                        </a:rPr>
                        <a:t>OJT</a:t>
                      </a:r>
                      <a:r>
                        <a:rPr lang="ja-JP" altLang="en-US" sz="1100" b="0" u="sng" dirty="0" smtClean="0">
                          <a:solidFill>
                            <a:schemeClr val="tx1"/>
                          </a:solidFill>
                          <a:latin typeface="HGSｺﾞｼｯｸM" panose="020B0600000000000000" pitchFamily="50" charset="-128"/>
                          <a:ea typeface="HGSｺﾞｼｯｸM" panose="020B0600000000000000" pitchFamily="50" charset="-128"/>
                        </a:rPr>
                        <a:t>の「適格な指導者」とは</a:t>
                      </a:r>
                      <a:endParaRPr lang="en-US" altLang="ja-JP" sz="1100" b="0" u="sng" dirty="0" smtClean="0">
                        <a:solidFill>
                          <a:schemeClr val="tx1"/>
                        </a:solidFill>
                        <a:latin typeface="HGSｺﾞｼｯｸM" panose="020B0600000000000000" pitchFamily="50" charset="-128"/>
                        <a:ea typeface="HGSｺﾞｼｯｸM" panose="020B0600000000000000" pitchFamily="50" charset="-128"/>
                      </a:endParaRPr>
                    </a:p>
                    <a:p>
                      <a:pPr marL="357188" lvl="1" indent="0">
                        <a:lnSpc>
                          <a:spcPct val="100000"/>
                        </a:lnSpc>
                        <a:spcAft>
                          <a:spcPts val="400"/>
                        </a:spcAft>
                        <a:buFont typeface="Arial" panose="020B0604020202020204" pitchFamily="34" charset="0"/>
                        <a:buNone/>
                      </a:pPr>
                      <a:r>
                        <a:rPr lang="ja-JP" altLang="en-US" sz="1100" b="0" dirty="0" smtClean="0">
                          <a:solidFill>
                            <a:schemeClr val="tx1"/>
                          </a:solidFill>
                          <a:latin typeface="HGPｺﾞｼｯｸM" panose="020B0600000000000000" pitchFamily="50" charset="-128"/>
                          <a:ea typeface="HGPｺﾞｼｯｸM" panose="020B0600000000000000" pitchFamily="50" charset="-128"/>
                        </a:rPr>
                        <a:t>職業訓練実施日における出勤状況・出退勤時刻を確認できる訓練担当者（事業主、役員等訓練実施事業所の事業により報酬を受けている者、または従業員として当該事業所から賃金を受けている者）をいいます</a:t>
                      </a: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188550" lvl="1" indent="0">
                        <a:lnSpc>
                          <a:spcPct val="100000"/>
                        </a:lnSpc>
                        <a:spcAft>
                          <a:spcPts val="400"/>
                        </a:spcAft>
                        <a:buFont typeface="Arial" panose="020B0604020202020204" pitchFamily="34" charset="0"/>
                        <a:buNone/>
                      </a:pP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marL="360000" lvl="1" indent="-171450">
                        <a:lnSpc>
                          <a:spcPct val="100000"/>
                        </a:lnSpc>
                        <a:spcAft>
                          <a:spcPts val="400"/>
                        </a:spcAft>
                        <a:buFont typeface="HGPｺﾞｼｯｸM" panose="020B0600000000000000" pitchFamily="50" charset="-128"/>
                        <a:buChar char="※"/>
                      </a:pPr>
                      <a:r>
                        <a:rPr lang="ja-JP" altLang="en-US" sz="1100" b="0" baseline="0" dirty="0" smtClean="0">
                          <a:solidFill>
                            <a:schemeClr val="tx1"/>
                          </a:solidFill>
                          <a:latin typeface="HGPｺﾞｼｯｸM" panose="020B0600000000000000" pitchFamily="50" charset="-128"/>
                          <a:ea typeface="HGPｺﾞｼｯｸM" panose="020B0600000000000000" pitchFamily="50" charset="-128"/>
                        </a:rPr>
                        <a:t> </a:t>
                      </a:r>
                      <a:r>
                        <a:rPr lang="ja-JP" altLang="en-US" sz="1100" b="0" dirty="0" smtClean="0">
                          <a:solidFill>
                            <a:schemeClr val="tx1"/>
                          </a:solidFill>
                          <a:latin typeface="HGPｺﾞｼｯｸM" panose="020B0600000000000000" pitchFamily="50" charset="-128"/>
                          <a:ea typeface="HGPｺﾞｼｯｸM" panose="020B0600000000000000" pitchFamily="50" charset="-128"/>
                        </a:rPr>
                        <a:t>有期実習型訓練には、有期契約労働者等を新たに雇用して訓練を実施する場合（基本型）、既に雇用している有期契約労働者等に訓練を実施する場合（キャリアアップ型）、紹介予定派遣（派遣法第２条第６号の紹介予定派遣をいう）による派遣労働者に訓練を実施する場合（派遣型）の訓練類型があります</a:t>
                      </a:r>
                      <a:endParaRPr lang="en-US" altLang="ja-JP" sz="1100" b="0" dirty="0" smtClean="0">
                        <a:solidFill>
                          <a:schemeClr val="tx1"/>
                        </a:solidFill>
                        <a:latin typeface="HGPｺﾞｼｯｸM" panose="020B0600000000000000" pitchFamily="50" charset="-128"/>
                        <a:ea typeface="HGPｺﾞｼｯｸM" panose="020B0600000000000000" pitchFamily="50" charset="-128"/>
                      </a:endParaRPr>
                    </a:p>
                  </a:txBody>
                  <a:tcPr marL="49140" marR="49140" marT="75104" marB="18776"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288082" y="2052173"/>
            <a:ext cx="6659524" cy="2106234"/>
          </a:xfrm>
          <a:prstGeom prst="rect">
            <a:avLst/>
          </a:prstGeom>
          <a:noFill/>
        </p:spPr>
        <p:txBody>
          <a:bodyPr wrap="square" rtlCol="0">
            <a:noAutofit/>
          </a:bodyPr>
          <a:lstStyle/>
          <a:p>
            <a:r>
              <a:rPr lang="ja-JP" altLang="en-US" sz="1400" b="1"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中長期的</a:t>
            </a:r>
            <a:r>
              <a:rPr lang="ja-JP" altLang="en-US"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キャリア形成</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訓練の場合</a:t>
            </a:r>
            <a:endParaRPr lang="en-US" altLang="ja-JP"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00">
              <a:lnSpc>
                <a:spcPts val="600"/>
              </a:lnSpc>
              <a:defRPr/>
            </a:pP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marL="540000" indent="-285750">
              <a:lnSpc>
                <a:spcPts val="1600"/>
              </a:lnSpc>
              <a:buFont typeface="メイリオ" panose="020B0604030504040204" pitchFamily="50" charset="-128"/>
              <a:buChar char="⃝"/>
            </a:pPr>
            <a:r>
              <a:rPr lang="ja-JP" altLang="en-US" sz="1200" dirty="0" smtClean="0">
                <a:solidFill>
                  <a:prstClr val="black"/>
                </a:solidFill>
                <a:latin typeface="メイリオ" panose="020B0604030504040204" pitchFamily="50" charset="-128"/>
                <a:ea typeface="メイリオ" panose="020B0604030504040204" pitchFamily="50" charset="-128"/>
              </a:rPr>
              <a:t>一般職業訓練として、専門実践教育訓練を活用する職業訓練である場合</a:t>
            </a:r>
            <a:r>
              <a:rPr lang="ja-JP" altLang="en-US" sz="1200" dirty="0">
                <a:solidFill>
                  <a:prstClr val="black"/>
                </a:solidFill>
                <a:latin typeface="メイリオ" panose="020B0604030504040204" pitchFamily="50" charset="-128"/>
                <a:ea typeface="メイリオ" panose="020B0604030504040204" pitchFamily="50" charset="-128"/>
              </a:rPr>
              <a:t>には</a:t>
            </a:r>
            <a:r>
              <a:rPr lang="ja-JP" altLang="en-US" sz="1200" dirty="0" smtClean="0">
                <a:solidFill>
                  <a:prstClr val="black"/>
                </a:solidFill>
                <a:latin typeface="メイリオ" panose="020B0604030504040204" pitchFamily="50" charset="-128"/>
                <a:ea typeface="メイリオ" panose="020B0604030504040204" pitchFamily="50" charset="-128"/>
              </a:rPr>
              <a:t>、以下の点について一般職業訓練の要件と異なります</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54250">
              <a:lnSpc>
                <a:spcPts val="1600"/>
              </a:lnSpc>
            </a:pPr>
            <a:r>
              <a:rPr lang="ja-JP" altLang="en-US" sz="1400" dirty="0" smtClean="0">
                <a:solidFill>
                  <a:prstClr val="black"/>
                </a:solidFill>
                <a:latin typeface="メイリオ" panose="020B0604030504040204" pitchFamily="50" charset="-128"/>
                <a:ea typeface="メイリオ" panose="020B0604030504040204" pitchFamily="50" charset="-128"/>
              </a:rPr>
              <a:t>　</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smtClean="0">
                <a:solidFill>
                  <a:prstClr val="black"/>
                </a:solidFill>
                <a:latin typeface="メイリオ" panose="020B0604030504040204" pitchFamily="50" charset="-128"/>
                <a:ea typeface="メイリオ" panose="020B0604030504040204" pitchFamily="50" charset="-128"/>
              </a:rPr>
              <a:t>➀</a:t>
            </a:r>
            <a:r>
              <a:rPr lang="ja-JP" altLang="en-US" sz="1200" dirty="0">
                <a:solidFill>
                  <a:prstClr val="black"/>
                </a:solidFill>
                <a:latin typeface="メイリオ" panose="020B0604030504040204" pitchFamily="50" charset="-128"/>
                <a:ea typeface="メイリオ" panose="020B0604030504040204" pitchFamily="50" charset="-128"/>
              </a:rPr>
              <a:t>一般職業訓練の</a:t>
            </a:r>
            <a:r>
              <a:rPr lang="en-US" altLang="ja-JP" sz="1200" dirty="0" smtClean="0">
                <a:solidFill>
                  <a:prstClr val="black"/>
                </a:solidFill>
                <a:latin typeface="メイリオ" panose="020B0604030504040204" pitchFamily="50" charset="-128"/>
                <a:ea typeface="メイリオ" panose="020B0604030504040204" pitchFamily="50" charset="-128"/>
              </a:rPr>
              <a:t>(1)</a:t>
            </a:r>
            <a:r>
              <a:rPr lang="ja-JP" altLang="en-US" sz="1200" dirty="0" smtClean="0">
                <a:solidFill>
                  <a:prstClr val="black"/>
                </a:solidFill>
                <a:latin typeface="メイリオ" panose="020B0604030504040204" pitchFamily="50" charset="-128"/>
                <a:ea typeface="メイリオ" panose="020B0604030504040204" pitchFamily="50" charset="-128"/>
              </a:rPr>
              <a:t>に</a:t>
            </a:r>
            <a:r>
              <a:rPr lang="ja-JP" altLang="en-US" sz="1200" dirty="0">
                <a:solidFill>
                  <a:prstClr val="black"/>
                </a:solidFill>
                <a:latin typeface="メイリオ" panose="020B0604030504040204" pitchFamily="50" charset="-128"/>
                <a:ea typeface="メイリオ" panose="020B0604030504040204" pitchFamily="50" charset="-128"/>
              </a:rPr>
              <a:t>ついては</a:t>
            </a:r>
            <a:r>
              <a:rPr lang="ja-JP" altLang="en-US" sz="1200" dirty="0" smtClean="0">
                <a:solidFill>
                  <a:prstClr val="black"/>
                </a:solidFill>
                <a:latin typeface="メイリオ" panose="020B0604030504040204" pitchFamily="50" charset="-128"/>
                <a:ea typeface="メイリオ" panose="020B0604030504040204" pitchFamily="50" charset="-128"/>
              </a:rPr>
              <a:t>、専門実践教育訓練指定講座であれば、実施期間は一年以内に限らない</a:t>
            </a:r>
            <a:endParaRPr lang="en-US" altLang="ja-JP" sz="1200" dirty="0">
              <a:solidFill>
                <a:prstClr val="black"/>
              </a:solidFill>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a:solidFill>
                  <a:prstClr val="black"/>
                </a:solidFill>
                <a:latin typeface="メイリオ" panose="020B0604030504040204" pitchFamily="50" charset="-128"/>
                <a:ea typeface="メイリオ" panose="020B0604030504040204" pitchFamily="50" charset="-128"/>
              </a:rPr>
              <a:t>➀一般職業訓練の</a:t>
            </a:r>
            <a:r>
              <a:rPr lang="en-US" altLang="ja-JP" sz="1200" dirty="0">
                <a:solidFill>
                  <a:prstClr val="black"/>
                </a:solidFill>
                <a:latin typeface="メイリオ" panose="020B0604030504040204" pitchFamily="50" charset="-128"/>
                <a:ea typeface="メイリオ" panose="020B0604030504040204" pitchFamily="50" charset="-128"/>
              </a:rPr>
              <a:t>(3)</a:t>
            </a:r>
            <a:r>
              <a:rPr lang="ja-JP" altLang="en-US" sz="1200" dirty="0">
                <a:solidFill>
                  <a:prstClr val="black"/>
                </a:solidFill>
                <a:latin typeface="メイリオ" panose="020B0604030504040204" pitchFamily="50" charset="-128"/>
                <a:ea typeface="メイリオ" panose="020B0604030504040204" pitchFamily="50" charset="-128"/>
              </a:rPr>
              <a:t>については、</a:t>
            </a:r>
            <a:r>
              <a:rPr lang="ja-JP" altLang="en-US" sz="1200" u="sng" dirty="0">
                <a:latin typeface="メイリオ" panose="020B0604030504040204" pitchFamily="50" charset="-128"/>
                <a:ea typeface="メイリオ" panose="020B0604030504040204" pitchFamily="50" charset="-128"/>
              </a:rPr>
              <a:t>専門実践教育訓練指定</a:t>
            </a:r>
            <a:r>
              <a:rPr lang="ja-JP" altLang="en-US" sz="1200" u="sng" dirty="0" smtClean="0">
                <a:latin typeface="メイリオ" panose="020B0604030504040204" pitchFamily="50" charset="-128"/>
                <a:ea typeface="メイリオ" panose="020B0604030504040204" pitchFamily="50" charset="-128"/>
              </a:rPr>
              <a:t>講座の通信制が対象となる</a:t>
            </a:r>
            <a:endParaRPr lang="en-US" altLang="ja-JP" sz="1200" u="sng" dirty="0" smtClean="0">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a:solidFill>
                  <a:prstClr val="black"/>
                </a:solidFill>
                <a:latin typeface="メイリオ" panose="020B0604030504040204" pitchFamily="50" charset="-128"/>
                <a:ea typeface="メイリオ" panose="020B0604030504040204" pitchFamily="50" charset="-128"/>
              </a:rPr>
              <a:t>➀一般職業訓練の</a:t>
            </a:r>
            <a:r>
              <a:rPr lang="en-US" altLang="ja-JP" sz="1200" dirty="0" smtClean="0">
                <a:solidFill>
                  <a:prstClr val="black"/>
                </a:solidFill>
                <a:latin typeface="メイリオ" panose="020B0604030504040204" pitchFamily="50" charset="-128"/>
                <a:ea typeface="メイリオ" panose="020B0604030504040204" pitchFamily="50" charset="-128"/>
              </a:rPr>
              <a:t>(4)</a:t>
            </a:r>
            <a:r>
              <a:rPr lang="ja-JP" altLang="en-US" sz="1200" dirty="0">
                <a:solidFill>
                  <a:prstClr val="black"/>
                </a:solidFill>
                <a:latin typeface="メイリオ" panose="020B0604030504040204" pitchFamily="50" charset="-128"/>
                <a:ea typeface="メイリオ" panose="020B0604030504040204" pitchFamily="50" charset="-128"/>
              </a:rPr>
              <a:t>については</a:t>
            </a:r>
            <a:r>
              <a:rPr lang="ja-JP" altLang="en-US" sz="1200" dirty="0" smtClean="0">
                <a:solidFill>
                  <a:prstClr val="black"/>
                </a:solidFill>
                <a:latin typeface="メイリオ" panose="020B0604030504040204" pitchFamily="50" charset="-128"/>
                <a:ea typeface="メイリオ" panose="020B0604030504040204" pitchFamily="50" charset="-128"/>
              </a:rPr>
              <a:t>、専門実践教育訓練指定講座であること</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464025" lvl="2"/>
            <a:endParaRPr lang="en-US" altLang="ja-JP" sz="1200" dirty="0">
              <a:solidFill>
                <a:prstClr val="black"/>
              </a:solidFill>
              <a:latin typeface="メイリオ" panose="020B0604030504040204" pitchFamily="50" charset="-128"/>
              <a:ea typeface="メイリオ" panose="020B0604030504040204" pitchFamily="50" charset="-128"/>
            </a:endParaRPr>
          </a:p>
          <a:p>
            <a:pPr marL="464025" lvl="2"/>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専門実践教育訓練の指定期間内に受講を開始する必要があります</a:t>
            </a:r>
            <a:endParaRPr lang="en-US" altLang="ja-JP" sz="1050" dirty="0" smtClean="0">
              <a:solidFill>
                <a:prstClr val="black"/>
              </a:solidFill>
              <a:latin typeface="メイリオ" panose="020B0604030504040204" pitchFamily="50" charset="-128"/>
              <a:ea typeface="メイリオ" panose="020B0604030504040204" pitchFamily="50" charset="-128"/>
            </a:endParaRPr>
          </a:p>
        </p:txBody>
      </p:sp>
      <p:sp>
        <p:nvSpPr>
          <p:cNvPr id="9" name="スライド番号プレースホルダ 1"/>
          <p:cNvSpPr txBox="1">
            <a:spLocks/>
          </p:cNvSpPr>
          <p:nvPr/>
        </p:nvSpPr>
        <p:spPr>
          <a:xfrm>
            <a:off x="3277606" y="9916506"/>
            <a:ext cx="680475" cy="450673"/>
          </a:xfrm>
          <a:prstGeom prst="rect">
            <a:avLst/>
          </a:prstGeom>
        </p:spPr>
        <p:txBody>
          <a:bodyPr vert="horz" lIns="99555" tIns="49777" rIns="99555" bIns="49777" rtlCol="0" anchor="ctr"/>
          <a:lstStyle/>
          <a:p>
            <a:pPr algn="ctr">
              <a:defRPr/>
            </a:pPr>
            <a:fld id="{5257D7FA-C634-4D74-AC8F-65C7EB806FB4}" type="slidenum">
              <a:rPr lang="ja-JP" altLang="en-US" sz="1600">
                <a:solidFill>
                  <a:prstClr val="black"/>
                </a:solidFill>
              </a:rPr>
              <a:pPr algn="ctr">
                <a:defRPr/>
              </a:pPr>
              <a:t>9</a:t>
            </a:fld>
            <a:endParaRPr lang="ja-JP" altLang="en-US" sz="1600" dirty="0">
              <a:solidFill>
                <a:prstClr val="black"/>
              </a:solidFill>
            </a:endParaRPr>
          </a:p>
        </p:txBody>
      </p:sp>
      <p:sp>
        <p:nvSpPr>
          <p:cNvPr id="11" name="テキスト ボックス 10"/>
          <p:cNvSpPr txBox="1"/>
          <p:nvPr/>
        </p:nvSpPr>
        <p:spPr>
          <a:xfrm>
            <a:off x="216074" y="197967"/>
            <a:ext cx="6659524" cy="1872208"/>
          </a:xfrm>
          <a:prstGeom prst="rect">
            <a:avLst/>
          </a:prstGeom>
          <a:noFill/>
        </p:spPr>
        <p:txBody>
          <a:bodyPr wrap="square" rtlCol="0">
            <a:noAutofit/>
          </a:bodyPr>
          <a:lstStyle/>
          <a:p>
            <a:r>
              <a:rPr lang="ja-JP" altLang="en-US" sz="1400" b="1" dirty="0" smtClean="0">
                <a:solidFill>
                  <a:prstClr val="black"/>
                </a:solidFill>
                <a:latin typeface="HGPｺﾞｼｯｸM" panose="020B0600000000000000" pitchFamily="50" charset="-128"/>
                <a:ea typeface="HGPｺﾞｼｯｸM" panose="020B0600000000000000" pitchFamily="50" charset="-128"/>
              </a:rPr>
              <a:t>　 </a:t>
            </a:r>
            <a:r>
              <a:rPr lang="ja-JP" altLang="en-US" sz="14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育児休業中訓練の場合</a:t>
            </a:r>
            <a:endParaRPr lang="en-US" altLang="ja-JP" sz="14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00">
              <a:lnSpc>
                <a:spcPts val="600"/>
              </a:lnSpc>
              <a:defRPr/>
            </a:pPr>
            <a:endParaRPr lang="en-US" altLang="ja-JP" sz="1400" b="1" dirty="0">
              <a:solidFill>
                <a:prstClr val="black"/>
              </a:solidFill>
              <a:latin typeface="HGPｺﾞｼｯｸM" panose="020B0600000000000000" pitchFamily="50" charset="-128"/>
              <a:ea typeface="HGPｺﾞｼｯｸM" panose="020B0600000000000000" pitchFamily="50" charset="-128"/>
            </a:endParaRPr>
          </a:p>
          <a:p>
            <a:pPr marL="540000" lvl="1" indent="-285750">
              <a:lnSpc>
                <a:spcPts val="1600"/>
              </a:lnSpc>
              <a:buFont typeface="メイリオ" panose="020B0604030504040204" pitchFamily="50" charset="-128"/>
              <a:buChar char="⃝"/>
            </a:pPr>
            <a:r>
              <a:rPr lang="ja-JP" altLang="en-US" sz="1200" dirty="0" smtClean="0">
                <a:solidFill>
                  <a:prstClr val="black"/>
                </a:solidFill>
                <a:latin typeface="メイリオ" panose="020B0604030504040204" pitchFamily="50" charset="-128"/>
                <a:ea typeface="メイリオ" panose="020B0604030504040204" pitchFamily="50" charset="-128"/>
              </a:rPr>
              <a:t>一般職業訓練</a:t>
            </a:r>
            <a:r>
              <a:rPr lang="ja-JP" altLang="en-US" sz="1200" dirty="0">
                <a:solidFill>
                  <a:prstClr val="black"/>
                </a:solidFill>
                <a:latin typeface="メイリオ" panose="020B0604030504040204" pitchFamily="50" charset="-128"/>
                <a:ea typeface="メイリオ" panose="020B0604030504040204" pitchFamily="50" charset="-128"/>
              </a:rPr>
              <a:t>として</a:t>
            </a:r>
            <a:r>
              <a:rPr lang="ja-JP" altLang="en-US" sz="1200" dirty="0" smtClean="0">
                <a:solidFill>
                  <a:prstClr val="black"/>
                </a:solidFill>
                <a:latin typeface="メイリオ" panose="020B0604030504040204" pitchFamily="50" charset="-128"/>
                <a:ea typeface="メイリオ" panose="020B0604030504040204" pitchFamily="50" charset="-128"/>
              </a:rPr>
              <a:t>、労働者の自発的な申し出により</a:t>
            </a:r>
            <a:r>
              <a:rPr lang="ja-JP" altLang="en-US" sz="1200" u="sng" dirty="0" smtClean="0">
                <a:solidFill>
                  <a:prstClr val="black"/>
                </a:solidFill>
                <a:latin typeface="メイリオ" panose="020B0604030504040204" pitchFamily="50" charset="-128"/>
                <a:ea typeface="メイリオ" panose="020B0604030504040204" pitchFamily="50" charset="-128"/>
              </a:rPr>
              <a:t>育児休業期間中</a:t>
            </a:r>
            <a:r>
              <a:rPr lang="ja-JP" altLang="en-US" sz="1200" dirty="0" smtClean="0">
                <a:solidFill>
                  <a:prstClr val="black"/>
                </a:solidFill>
                <a:latin typeface="メイリオ" panose="020B0604030504040204" pitchFamily="50" charset="-128"/>
                <a:ea typeface="メイリオ" panose="020B0604030504040204" pitchFamily="50" charset="-128"/>
              </a:rPr>
              <a:t>に実施する職業訓練を行う場合には、以下の点について一般職業訓練と要件が異なります</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54250" lvl="1">
              <a:lnSpc>
                <a:spcPts val="1600"/>
              </a:lnSpc>
            </a:pP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marL="749775" lvl="2" indent="-285750">
              <a:lnSpc>
                <a:spcPts val="1600"/>
              </a:lnSpc>
              <a:buFont typeface="Arial" panose="020B0604020202020204" pitchFamily="34" charset="0"/>
              <a:buChar char="•"/>
            </a:pPr>
            <a:r>
              <a:rPr lang="ja-JP" altLang="en-US" sz="1200" dirty="0" smtClean="0">
                <a:solidFill>
                  <a:prstClr val="black"/>
                </a:solidFill>
                <a:latin typeface="メイリオ" panose="020B0604030504040204" pitchFamily="50" charset="-128"/>
                <a:ea typeface="メイリオ" panose="020B0604030504040204" pitchFamily="50" charset="-128"/>
              </a:rPr>
              <a:t>➀一般職業訓練の</a:t>
            </a:r>
            <a:r>
              <a:rPr lang="en-US" altLang="ja-JP" sz="1200" dirty="0" smtClean="0">
                <a:solidFill>
                  <a:prstClr val="black"/>
                </a:solidFill>
                <a:latin typeface="メイリオ" panose="020B0604030504040204" pitchFamily="50" charset="-128"/>
                <a:ea typeface="メイリオ" panose="020B0604030504040204" pitchFamily="50" charset="-128"/>
              </a:rPr>
              <a:t>(2)</a:t>
            </a:r>
            <a:r>
              <a:rPr lang="ja-JP" altLang="en-US" sz="1200" dirty="0" smtClean="0">
                <a:solidFill>
                  <a:prstClr val="black"/>
                </a:solidFill>
                <a:latin typeface="メイリオ" panose="020B0604030504040204" pitchFamily="50" charset="-128"/>
                <a:ea typeface="メイリオ" panose="020B0604030504040204" pitchFamily="50" charset="-128"/>
              </a:rPr>
              <a:t>については、</a:t>
            </a:r>
            <a:r>
              <a:rPr lang="en-US" altLang="ja-JP" sz="1200" u="sng" dirty="0" smtClean="0">
                <a:solidFill>
                  <a:prstClr val="black"/>
                </a:solidFill>
                <a:latin typeface="メイリオ" panose="020B0604030504040204" pitchFamily="50" charset="-128"/>
                <a:ea typeface="メイリオ" panose="020B0604030504040204" pitchFamily="50" charset="-128"/>
              </a:rPr>
              <a:t>10</a:t>
            </a:r>
            <a:r>
              <a:rPr lang="ja-JP" altLang="en-US" sz="1200" u="sng" dirty="0" smtClean="0">
                <a:solidFill>
                  <a:prstClr val="black"/>
                </a:solidFill>
                <a:latin typeface="メイリオ" panose="020B0604030504040204" pitchFamily="50" charset="-128"/>
                <a:ea typeface="メイリオ" panose="020B0604030504040204" pitchFamily="50" charset="-128"/>
              </a:rPr>
              <a:t>時間以上</a:t>
            </a:r>
            <a:r>
              <a:rPr lang="ja-JP" altLang="en-US" sz="1200" dirty="0" smtClean="0">
                <a:solidFill>
                  <a:prstClr val="black"/>
                </a:solidFill>
                <a:latin typeface="メイリオ" panose="020B0604030504040204" pitchFamily="50" charset="-128"/>
                <a:ea typeface="メイリオ" panose="020B0604030504040204" pitchFamily="50" charset="-128"/>
              </a:rPr>
              <a:t>の訓練時間であること</a:t>
            </a:r>
            <a:endParaRPr lang="en-US" altLang="ja-JP" sz="1200" dirty="0">
              <a:solidFill>
                <a:prstClr val="black"/>
              </a:solidFill>
              <a:latin typeface="メイリオ" panose="020B0604030504040204" pitchFamily="50" charset="-128"/>
              <a:ea typeface="メイリオ" panose="020B0604030504040204" pitchFamily="50" charset="-128"/>
            </a:endParaRPr>
          </a:p>
          <a:p>
            <a:pPr marL="749775" lvl="2" indent="-285750">
              <a:lnSpc>
                <a:spcPts val="1600"/>
              </a:lnSpc>
              <a:buFont typeface="Arial" panose="020B0604020202020204" pitchFamily="34" charset="0"/>
              <a:buChar char="•"/>
            </a:pPr>
            <a:r>
              <a:rPr lang="ja-JP" altLang="en-US" sz="1200" dirty="0">
                <a:solidFill>
                  <a:prstClr val="black"/>
                </a:solidFill>
                <a:latin typeface="メイリオ" panose="020B0604030504040204" pitchFamily="50" charset="-128"/>
                <a:ea typeface="メイリオ" panose="020B0604030504040204" pitchFamily="50" charset="-128"/>
              </a:rPr>
              <a:t>➀一般職業訓練の</a:t>
            </a:r>
            <a:r>
              <a:rPr lang="en-US" altLang="ja-JP" sz="1200" dirty="0">
                <a:solidFill>
                  <a:prstClr val="black"/>
                </a:solidFill>
                <a:latin typeface="メイリオ" panose="020B0604030504040204" pitchFamily="50" charset="-128"/>
                <a:ea typeface="メイリオ" panose="020B0604030504040204" pitchFamily="50" charset="-128"/>
              </a:rPr>
              <a:t>(3)</a:t>
            </a:r>
            <a:r>
              <a:rPr lang="ja-JP" altLang="en-US" sz="1200" dirty="0">
                <a:solidFill>
                  <a:prstClr val="black"/>
                </a:solidFill>
                <a:latin typeface="メイリオ" panose="020B0604030504040204" pitchFamily="50" charset="-128"/>
                <a:ea typeface="メイリオ" panose="020B0604030504040204" pitchFamily="50" charset="-128"/>
              </a:rPr>
              <a:t>については</a:t>
            </a:r>
            <a:r>
              <a:rPr lang="ja-JP" altLang="en-US" sz="1200" dirty="0" smtClean="0">
                <a:solidFill>
                  <a:prstClr val="black"/>
                </a:solidFill>
                <a:latin typeface="メイリオ" panose="020B0604030504040204" pitchFamily="50" charset="-128"/>
                <a:ea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rPr>
              <a:t>一般教育訓練・特定一般</a:t>
            </a:r>
            <a:r>
              <a:rPr lang="ja-JP" altLang="en-US" sz="1200" u="sng" dirty="0">
                <a:latin typeface="メイリオ" panose="020B0604030504040204" pitchFamily="50" charset="-128"/>
                <a:ea typeface="メイリオ" panose="020B0604030504040204" pitchFamily="50" charset="-128"/>
              </a:rPr>
              <a:t>教育訓練指定講座以外</a:t>
            </a:r>
            <a:r>
              <a:rPr lang="ja-JP" altLang="en-US" sz="1200" u="sng" dirty="0" smtClean="0">
                <a:latin typeface="メイリオ" panose="020B0604030504040204" pitchFamily="50" charset="-128"/>
                <a:ea typeface="メイリオ" panose="020B0604030504040204" pitchFamily="50" charset="-128"/>
              </a:rPr>
              <a:t>の</a:t>
            </a:r>
            <a:r>
              <a:rPr lang="ja-JP" altLang="en-US" sz="1200" u="sng" dirty="0" smtClean="0">
                <a:solidFill>
                  <a:prstClr val="black"/>
                </a:solidFill>
                <a:latin typeface="メイリオ" panose="020B0604030504040204" pitchFamily="50" charset="-128"/>
                <a:ea typeface="メイリオ" panose="020B0604030504040204" pitchFamily="50" charset="-128"/>
              </a:rPr>
              <a:t>通信制</a:t>
            </a:r>
            <a:r>
              <a:rPr lang="ja-JP" altLang="en-US" sz="1200" u="sng" dirty="0">
                <a:solidFill>
                  <a:prstClr val="black"/>
                </a:solidFill>
                <a:latin typeface="メイリオ" panose="020B0604030504040204" pitchFamily="50" charset="-128"/>
                <a:ea typeface="メイリオ" panose="020B0604030504040204" pitchFamily="50" charset="-128"/>
              </a:rPr>
              <a:t>も</a:t>
            </a:r>
            <a:r>
              <a:rPr lang="ja-JP" altLang="en-US" sz="1200" u="sng" dirty="0" smtClean="0">
                <a:solidFill>
                  <a:prstClr val="black"/>
                </a:solidFill>
                <a:latin typeface="メイリオ" panose="020B0604030504040204" pitchFamily="50" charset="-128"/>
                <a:ea typeface="メイリオ" panose="020B0604030504040204" pitchFamily="50" charset="-128"/>
              </a:rPr>
              <a:t>対象</a:t>
            </a:r>
            <a:r>
              <a:rPr lang="ja-JP" altLang="en-US" sz="1200" dirty="0" smtClean="0">
                <a:solidFill>
                  <a:prstClr val="black"/>
                </a:solidFill>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訓練修了時に訓練受講者が訓練を受講することによって修得した職業能力の評価が行われるものに限る</a:t>
            </a:r>
            <a:r>
              <a:rPr lang="ja-JP" altLang="en-US" sz="1200" dirty="0" smtClean="0">
                <a:solidFill>
                  <a:prstClr val="black"/>
                </a:solidFill>
                <a:latin typeface="メイリオ" panose="020B0604030504040204" pitchFamily="50" charset="-128"/>
                <a:ea typeface="メイリオ" panose="020B0604030504040204" pitchFamily="50" charset="-128"/>
              </a:rPr>
              <a:t>）</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66700" indent="-266700"/>
            <a:endParaRPr lang="en-US" altLang="ja-JP" sz="1200" dirty="0">
              <a:solidFill>
                <a:prstClr val="black"/>
              </a:solidFill>
              <a:latin typeface="HGPｺﾞｼｯｸM" panose="020B0600000000000000" pitchFamily="50" charset="-128"/>
              <a:ea typeface="HGPｺﾞｼｯｸM" panose="020B0600000000000000" pitchFamily="50" charset="-128"/>
            </a:endParaRPr>
          </a:p>
          <a:p>
            <a:pPr marL="266700" indent="-266700"/>
            <a:endParaRPr lang="en-US" altLang="ja-JP" sz="1400" b="1" dirty="0" smtClean="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113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9B5E8"/>
        </a:solidFill>
        <a:ln w="15875">
          <a:solidFill>
            <a:schemeClr val="tx1"/>
          </a:solidFill>
        </a:ln>
      </a:spPr>
      <a:bodyPr lIns="99555" tIns="108000" rIns="99555" bIns="0" rtlCol="0" anchor="ctr"/>
      <a:lstStyle>
        <a:defPPr algn="ctr">
          <a:lnSpc>
            <a:spcPts val="1200"/>
          </a:lnSpc>
          <a:defRPr sz="1600" b="1" dirty="0">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txDef>
      <a:spPr>
        <a:noFill/>
      </a:spPr>
      <a:bodyPr wrap="square" rtlCol="0">
        <a:no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3FAFE2B-9F13-4B76-B039-F0AB7EF27B94}">
  <ds:schemaRefs>
    <ds:schemaRef ds:uri="http://www.w3.org/XML/1998/namespace"/>
    <ds:schemaRef ds:uri="http://purl.org/dc/elements/1.1/"/>
    <ds:schemaRef ds:uri="http://purl.org/dc/terms/"/>
    <ds:schemaRef ds:uri="http://purl.org/dc/dcmitype/"/>
    <ds:schemaRef ds:uri="http://schemas.microsoft.com/office/2006/documentManagement/types"/>
    <ds:schemaRef ds:uri="8B97BE19-CDDD-400E-817A-CFDD13F7EC12"/>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0676E753-A7A2-49E7-9B3F-531238E82461}">
  <ds:schemaRefs>
    <ds:schemaRef ds:uri="http://schemas.microsoft.com/sharepoint/v3/contenttype/forms"/>
  </ds:schemaRefs>
</ds:datastoreItem>
</file>

<file path=customXml/itemProps3.xml><?xml version="1.0" encoding="utf-8"?>
<ds:datastoreItem xmlns:ds="http://schemas.openxmlformats.org/officeDocument/2006/customXml" ds:itemID="{0C837EE5-5BB3-426C-8F7E-E6B8544A82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63264</TotalTime>
  <Words>9566</Words>
  <PresentationFormat>ユーザー設定</PresentationFormat>
  <Paragraphs>1348</Paragraphs>
  <Slides>32</Slides>
  <Notes>6</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32</vt:i4>
      </vt:variant>
    </vt:vector>
  </HeadingPairs>
  <TitlesOfParts>
    <vt:vector size="46" baseType="lpstr">
      <vt:lpstr>HGPｺﾞｼｯｸM</vt:lpstr>
      <vt:lpstr>HGP創英角ｺﾞｼｯｸUB</vt:lpstr>
      <vt:lpstr>HGSｺﾞｼｯｸE</vt:lpstr>
      <vt:lpstr>HGSｺﾞｼｯｸM</vt:lpstr>
      <vt:lpstr>HGｺﾞｼｯｸM</vt:lpstr>
      <vt:lpstr>HG丸ｺﾞｼｯｸM-PRO</vt:lpstr>
      <vt:lpstr>ＭＳ Ｐゴシック</vt:lpstr>
      <vt:lpstr>ＭＳ Ｐ明朝</vt:lpstr>
      <vt:lpstr>メイリオ</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2019-02-12T08:58:47Z</cp:lastPrinted>
  <dcterms:created xsi:type="dcterms:W3CDTF">2010-09-08T01:46:13Z</dcterms:created>
  <dcterms:modified xsi:type="dcterms:W3CDTF">2019-08-22T01:06:03Z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0x0101002DA299AC048A4B8EA9C1D19079C1A322006212C04DD7123F44A870EF21BAA5EAF3</vt:lpwstr>
  </property>
</Properties>
</file>