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59" r:id="rId5"/>
    <p:sldId id="258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71" r:id="rId14"/>
    <p:sldId id="269" r:id="rId15"/>
    <p:sldId id="270" r:id="rId16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1E871-9794-4D32-A7BF-4D5B0F964663}" v="33" dt="2023-06-26T23:39:18.468"/>
    <p1510:client id="{FE177299-3BF8-482B-9E4E-E865F6D3D242}" v="36" dt="2023-06-27T01:10:41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石丸 とし子(ishimaru-toshiko.d14)" userId="47c20940-1cac-4f42-ae08-ec45f4a151bb" providerId="ADAL" clId="{FE177299-3BF8-482B-9E4E-E865F6D3D242}"/>
    <pc:docChg chg="undo custSel addSld delSld modSld modNotesMaster">
      <pc:chgData name="石丸 とし子(ishimaru-toshiko.d14)" userId="47c20940-1cac-4f42-ae08-ec45f4a151bb" providerId="ADAL" clId="{FE177299-3BF8-482B-9E4E-E865F6D3D242}" dt="2023-06-27T01:10:41.271" v="177"/>
      <pc:docMkLst>
        <pc:docMk/>
      </pc:docMkLst>
      <pc:sldChg chg="modSp mod">
        <pc:chgData name="石丸 とし子(ishimaru-toshiko.d14)" userId="47c20940-1cac-4f42-ae08-ec45f4a151bb" providerId="ADAL" clId="{FE177299-3BF8-482B-9E4E-E865F6D3D242}" dt="2023-06-26T23:57:01.743" v="61" actId="6549"/>
        <pc:sldMkLst>
          <pc:docMk/>
          <pc:sldMk cId="1650667154" sldId="262"/>
        </pc:sldMkLst>
        <pc:spChg chg="mod">
          <ac:chgData name="石丸 とし子(ishimaru-toshiko.d14)" userId="47c20940-1cac-4f42-ae08-ec45f4a151bb" providerId="ADAL" clId="{FE177299-3BF8-482B-9E4E-E865F6D3D242}" dt="2023-06-26T23:55:13.890" v="60" actId="27636"/>
          <ac:spMkLst>
            <pc:docMk/>
            <pc:sldMk cId="1650667154" sldId="262"/>
            <ac:spMk id="3" creationId="{93D84A8C-46CE-88BD-8CCC-30B17F21ECEA}"/>
          </ac:spMkLst>
        </pc:spChg>
        <pc:spChg chg="mod">
          <ac:chgData name="石丸 とし子(ishimaru-toshiko.d14)" userId="47c20940-1cac-4f42-ae08-ec45f4a151bb" providerId="ADAL" clId="{FE177299-3BF8-482B-9E4E-E865F6D3D242}" dt="2023-06-26T23:57:01.743" v="61" actId="6549"/>
          <ac:spMkLst>
            <pc:docMk/>
            <pc:sldMk cId="1650667154" sldId="262"/>
            <ac:spMk id="7" creationId="{5E9203B1-6F26-B599-E0A6-5E5D0ED7B2C0}"/>
          </ac:spMkLst>
        </pc:spChg>
      </pc:sldChg>
      <pc:sldChg chg="modSp mod">
        <pc:chgData name="石丸 とし子(ishimaru-toshiko.d14)" userId="47c20940-1cac-4f42-ae08-ec45f4a151bb" providerId="ADAL" clId="{FE177299-3BF8-482B-9E4E-E865F6D3D242}" dt="2023-06-26T23:57:32.863" v="65"/>
        <pc:sldMkLst>
          <pc:docMk/>
          <pc:sldMk cId="3544302514" sldId="265"/>
        </pc:sldMkLst>
        <pc:graphicFrameChg chg="mod modGraphic">
          <ac:chgData name="石丸 とし子(ishimaru-toshiko.d14)" userId="47c20940-1cac-4f42-ae08-ec45f4a151bb" providerId="ADAL" clId="{FE177299-3BF8-482B-9E4E-E865F6D3D242}" dt="2023-06-26T23:57:32.863" v="65"/>
          <ac:graphicFrameMkLst>
            <pc:docMk/>
            <pc:sldMk cId="3544302514" sldId="265"/>
            <ac:graphicFrameMk id="3" creationId="{CA8900E6-D397-2EE5-62B5-C23E441BDECE}"/>
          </ac:graphicFrameMkLst>
        </pc:graphicFrameChg>
      </pc:sldChg>
      <pc:sldChg chg="modSp mod">
        <pc:chgData name="石丸 とし子(ishimaru-toshiko.d14)" userId="47c20940-1cac-4f42-ae08-ec45f4a151bb" providerId="ADAL" clId="{FE177299-3BF8-482B-9E4E-E865F6D3D242}" dt="2023-06-27T01:10:41.271" v="177"/>
        <pc:sldMkLst>
          <pc:docMk/>
          <pc:sldMk cId="2563920623" sldId="266"/>
        </pc:sldMkLst>
        <pc:graphicFrameChg chg="mod modGraphic">
          <ac:chgData name="石丸 とし子(ishimaru-toshiko.d14)" userId="47c20940-1cac-4f42-ae08-ec45f4a151bb" providerId="ADAL" clId="{FE177299-3BF8-482B-9E4E-E865F6D3D242}" dt="2023-06-27T01:10:41.271" v="177"/>
          <ac:graphicFrameMkLst>
            <pc:docMk/>
            <pc:sldMk cId="2563920623" sldId="266"/>
            <ac:graphicFrameMk id="2" creationId="{C2E31A77-44CF-1B59-D8E0-0895921C878E}"/>
          </ac:graphicFrameMkLst>
        </pc:graphicFrameChg>
      </pc:sldChg>
      <pc:sldChg chg="modSp del mod">
        <pc:chgData name="石丸 とし子(ishimaru-toshiko.d14)" userId="47c20940-1cac-4f42-ae08-ec45f4a151bb" providerId="ADAL" clId="{FE177299-3BF8-482B-9E4E-E865F6D3D242}" dt="2023-06-27T00:59:42.807" v="164" actId="2696"/>
        <pc:sldMkLst>
          <pc:docMk/>
          <pc:sldMk cId="1419367366" sldId="268"/>
        </pc:sldMkLst>
        <pc:picChg chg="ord">
          <ac:chgData name="石丸 とし子(ishimaru-toshiko.d14)" userId="47c20940-1cac-4f42-ae08-ec45f4a151bb" providerId="ADAL" clId="{FE177299-3BF8-482B-9E4E-E865F6D3D242}" dt="2023-06-27T00:00:10.957" v="85" actId="167"/>
          <ac:picMkLst>
            <pc:docMk/>
            <pc:sldMk cId="1419367366" sldId="268"/>
            <ac:picMk id="11" creationId="{65B58CCE-D0A4-8C51-05F5-C7FCFA6C2933}"/>
          </ac:picMkLst>
        </pc:picChg>
      </pc:sldChg>
      <pc:sldChg chg="delSp mod">
        <pc:chgData name="石丸 とし子(ishimaru-toshiko.d14)" userId="47c20940-1cac-4f42-ae08-ec45f4a151bb" providerId="ADAL" clId="{FE177299-3BF8-482B-9E4E-E865F6D3D242}" dt="2023-06-27T01:00:03.466" v="165" actId="478"/>
        <pc:sldMkLst>
          <pc:docMk/>
          <pc:sldMk cId="3888849160" sldId="270"/>
        </pc:sldMkLst>
        <pc:spChg chg="del">
          <ac:chgData name="石丸 とし子(ishimaru-toshiko.d14)" userId="47c20940-1cac-4f42-ae08-ec45f4a151bb" providerId="ADAL" clId="{FE177299-3BF8-482B-9E4E-E865F6D3D242}" dt="2023-06-27T01:00:03.466" v="165" actId="478"/>
          <ac:spMkLst>
            <pc:docMk/>
            <pc:sldMk cId="3888849160" sldId="270"/>
            <ac:spMk id="4" creationId="{7900CE42-BF1A-C9D3-072D-7AED7843B4E8}"/>
          </ac:spMkLst>
        </pc:spChg>
      </pc:sldChg>
      <pc:sldChg chg="addSp delSp modSp add mod">
        <pc:chgData name="石丸 とし子(ishimaru-toshiko.d14)" userId="47c20940-1cac-4f42-ae08-ec45f4a151bb" providerId="ADAL" clId="{FE177299-3BF8-482B-9E4E-E865F6D3D242}" dt="2023-06-27T00:56:48.971" v="163" actId="14100"/>
        <pc:sldMkLst>
          <pc:docMk/>
          <pc:sldMk cId="2827152102" sldId="271"/>
        </pc:sldMkLst>
        <pc:graphicFrameChg chg="add del mod modGraphic">
          <ac:chgData name="石丸 とし子(ishimaru-toshiko.d14)" userId="47c20940-1cac-4f42-ae08-ec45f4a151bb" providerId="ADAL" clId="{FE177299-3BF8-482B-9E4E-E865F6D3D242}" dt="2023-06-27T00:27:43.184" v="110" actId="478"/>
          <ac:graphicFrameMkLst>
            <pc:docMk/>
            <pc:sldMk cId="2827152102" sldId="271"/>
            <ac:graphicFrameMk id="4" creationId="{45DB29CA-93A3-11FF-AB5D-548D4C6917BD}"/>
          </ac:graphicFrameMkLst>
        </pc:graphicFrameChg>
        <pc:graphicFrameChg chg="add del mod modGraphic">
          <ac:chgData name="石丸 とし子(ishimaru-toshiko.d14)" userId="47c20940-1cac-4f42-ae08-ec45f4a151bb" providerId="ADAL" clId="{FE177299-3BF8-482B-9E4E-E865F6D3D242}" dt="2023-06-27T00:35:26.014" v="119" actId="478"/>
          <ac:graphicFrameMkLst>
            <pc:docMk/>
            <pc:sldMk cId="2827152102" sldId="271"/>
            <ac:graphicFrameMk id="6" creationId="{1F5B042F-E85A-A2EA-6FF9-20D65A11DBDE}"/>
          </ac:graphicFrameMkLst>
        </pc:graphicFrameChg>
        <pc:graphicFrameChg chg="add del mod modGraphic">
          <ac:chgData name="石丸 とし子(ishimaru-toshiko.d14)" userId="47c20940-1cac-4f42-ae08-ec45f4a151bb" providerId="ADAL" clId="{FE177299-3BF8-482B-9E4E-E865F6D3D242}" dt="2023-06-27T00:42:57.043" v="126" actId="478"/>
          <ac:graphicFrameMkLst>
            <pc:docMk/>
            <pc:sldMk cId="2827152102" sldId="271"/>
            <ac:graphicFrameMk id="7" creationId="{E6CEBEFE-6CB1-147B-F02A-56D09FA4DBBF}"/>
          </ac:graphicFrameMkLst>
        </pc:graphicFrameChg>
        <pc:graphicFrameChg chg="add del mod modGraphic">
          <ac:chgData name="石丸 とし子(ishimaru-toshiko.d14)" userId="47c20940-1cac-4f42-ae08-ec45f4a151bb" providerId="ADAL" clId="{FE177299-3BF8-482B-9E4E-E865F6D3D242}" dt="2023-06-27T00:43:33.379" v="130" actId="478"/>
          <ac:graphicFrameMkLst>
            <pc:docMk/>
            <pc:sldMk cId="2827152102" sldId="271"/>
            <ac:graphicFrameMk id="8" creationId="{36779BD4-0091-1029-840A-31A5CDFE3AC1}"/>
          </ac:graphicFrameMkLst>
        </pc:graphicFrameChg>
        <pc:graphicFrameChg chg="add del mod">
          <ac:chgData name="石丸 とし子(ishimaru-toshiko.d14)" userId="47c20940-1cac-4f42-ae08-ec45f4a151bb" providerId="ADAL" clId="{FE177299-3BF8-482B-9E4E-E865F6D3D242}" dt="2023-06-27T00:44:34.872" v="132" actId="478"/>
          <ac:graphicFrameMkLst>
            <pc:docMk/>
            <pc:sldMk cId="2827152102" sldId="271"/>
            <ac:graphicFrameMk id="9" creationId="{76D5A516-C228-6ED6-89EB-B2D0C02F101B}"/>
          </ac:graphicFrameMkLst>
        </pc:graphicFrameChg>
        <pc:graphicFrameChg chg="add del mod modGraphic">
          <ac:chgData name="石丸 とし子(ishimaru-toshiko.d14)" userId="47c20940-1cac-4f42-ae08-ec45f4a151bb" providerId="ADAL" clId="{FE177299-3BF8-482B-9E4E-E865F6D3D242}" dt="2023-06-27T00:48:29.768" v="142" actId="478"/>
          <ac:graphicFrameMkLst>
            <pc:docMk/>
            <pc:sldMk cId="2827152102" sldId="271"/>
            <ac:graphicFrameMk id="10" creationId="{F4C1507E-4471-2F6F-66E7-30A45F4BC3CC}"/>
          </ac:graphicFrameMkLst>
        </pc:graphicFrameChg>
        <pc:graphicFrameChg chg="add del mod modGraphic">
          <ac:chgData name="石丸 とし子(ishimaru-toshiko.d14)" userId="47c20940-1cac-4f42-ae08-ec45f4a151bb" providerId="ADAL" clId="{FE177299-3BF8-482B-9E4E-E865F6D3D242}" dt="2023-06-27T00:49:55.835" v="152" actId="478"/>
          <ac:graphicFrameMkLst>
            <pc:docMk/>
            <pc:sldMk cId="2827152102" sldId="271"/>
            <ac:graphicFrameMk id="12" creationId="{7C48FAFE-14F1-5FD7-0BFB-682621368955}"/>
          </ac:graphicFrameMkLst>
        </pc:graphicFrameChg>
        <pc:graphicFrameChg chg="add del mod modGraphic">
          <ac:chgData name="石丸 とし子(ishimaru-toshiko.d14)" userId="47c20940-1cac-4f42-ae08-ec45f4a151bb" providerId="ADAL" clId="{FE177299-3BF8-482B-9E4E-E865F6D3D242}" dt="2023-06-27T00:55:46.934" v="157" actId="478"/>
          <ac:graphicFrameMkLst>
            <pc:docMk/>
            <pc:sldMk cId="2827152102" sldId="271"/>
            <ac:graphicFrameMk id="13" creationId="{A6355CC5-9CAB-7C3F-44EA-2833C62F61CA}"/>
          </ac:graphicFrameMkLst>
        </pc:graphicFrameChg>
        <pc:graphicFrameChg chg="add del mod">
          <ac:chgData name="石丸 とし子(ishimaru-toshiko.d14)" userId="47c20940-1cac-4f42-ae08-ec45f4a151bb" providerId="ADAL" clId="{FE177299-3BF8-482B-9E4E-E865F6D3D242}" dt="2023-06-27T00:56:04.379" v="159" actId="478"/>
          <ac:graphicFrameMkLst>
            <pc:docMk/>
            <pc:sldMk cId="2827152102" sldId="271"/>
            <ac:graphicFrameMk id="14" creationId="{8AE97AC3-AEB8-0363-168F-01AC0571D648}"/>
          </ac:graphicFrameMkLst>
        </pc:graphicFrameChg>
        <pc:graphicFrameChg chg="add mod modGraphic">
          <ac:chgData name="石丸 とし子(ishimaru-toshiko.d14)" userId="47c20940-1cac-4f42-ae08-ec45f4a151bb" providerId="ADAL" clId="{FE177299-3BF8-482B-9E4E-E865F6D3D242}" dt="2023-06-27T00:56:48.971" v="163" actId="14100"/>
          <ac:graphicFrameMkLst>
            <pc:docMk/>
            <pc:sldMk cId="2827152102" sldId="271"/>
            <ac:graphicFrameMk id="15" creationId="{C19B625C-5DA2-BBC3-1500-DB24DF6FC3BF}"/>
          </ac:graphicFrameMkLst>
        </pc:graphicFrameChg>
        <pc:picChg chg="del">
          <ac:chgData name="石丸 とし子(ishimaru-toshiko.d14)" userId="47c20940-1cac-4f42-ae08-ec45f4a151bb" providerId="ADAL" clId="{FE177299-3BF8-482B-9E4E-E865F6D3D242}" dt="2023-06-27T00:27:00.388" v="103" actId="478"/>
          <ac:picMkLst>
            <pc:docMk/>
            <pc:sldMk cId="2827152102" sldId="271"/>
            <ac:picMk id="11" creationId="{65B58CCE-D0A4-8C51-05F5-C7FCFA6C2933}"/>
          </ac:picMkLst>
        </pc:picChg>
      </pc:sldChg>
      <pc:sldChg chg="addSp delSp modSp new add del mod">
        <pc:chgData name="石丸 とし子(ishimaru-toshiko.d14)" userId="47c20940-1cac-4f42-ae08-ec45f4a151bb" providerId="ADAL" clId="{FE177299-3BF8-482B-9E4E-E865F6D3D242}" dt="2023-06-27T00:25:58.624" v="101" actId="2696"/>
        <pc:sldMkLst>
          <pc:docMk/>
          <pc:sldMk cId="3394815261" sldId="271"/>
        </pc:sldMkLst>
        <pc:graphicFrameChg chg="add del mod modGraphic">
          <ac:chgData name="石丸 とし子(ishimaru-toshiko.d14)" userId="47c20940-1cac-4f42-ae08-ec45f4a151bb" providerId="ADAL" clId="{FE177299-3BF8-482B-9E4E-E865F6D3D242}" dt="2023-06-27T00:18:23.314" v="93" actId="478"/>
          <ac:graphicFrameMkLst>
            <pc:docMk/>
            <pc:sldMk cId="3394815261" sldId="271"/>
            <ac:graphicFrameMk id="4" creationId="{AC32CB0B-B9AB-3360-8305-67C8354CE2F0}"/>
          </ac:graphicFrameMkLst>
        </pc:graphicFrameChg>
        <pc:graphicFrameChg chg="add del mod">
          <ac:chgData name="石丸 とし子(ishimaru-toshiko.d14)" userId="47c20940-1cac-4f42-ae08-ec45f4a151bb" providerId="ADAL" clId="{FE177299-3BF8-482B-9E4E-E865F6D3D242}" dt="2023-06-27T00:20:39.057" v="95" actId="478"/>
          <ac:graphicFrameMkLst>
            <pc:docMk/>
            <pc:sldMk cId="3394815261" sldId="271"/>
            <ac:graphicFrameMk id="5" creationId="{CABD99A6-FFA7-8A6B-294C-0B75B7A1417D}"/>
          </ac:graphicFrameMkLst>
        </pc:graphicFrameChg>
        <pc:graphicFrameChg chg="add del mod">
          <ac:chgData name="石丸 とし子(ishimaru-toshiko.d14)" userId="47c20940-1cac-4f42-ae08-ec45f4a151bb" providerId="ADAL" clId="{FE177299-3BF8-482B-9E4E-E865F6D3D242}" dt="2023-06-27T00:25:30.836" v="100" actId="478"/>
          <ac:graphicFrameMkLst>
            <pc:docMk/>
            <pc:sldMk cId="3394815261" sldId="271"/>
            <ac:graphicFrameMk id="6" creationId="{C59691CA-199D-8417-9D0A-B40B229BEC46}"/>
          </ac:graphicFrameMkLst>
        </pc:graphicFrameChg>
        <pc:picChg chg="add del mod">
          <ac:chgData name="石丸 とし子(ishimaru-toshiko.d14)" userId="47c20940-1cac-4f42-ae08-ec45f4a151bb" providerId="ADAL" clId="{FE177299-3BF8-482B-9E4E-E865F6D3D242}" dt="2023-06-27T00:01:53.184" v="89" actId="478"/>
          <ac:picMkLst>
            <pc:docMk/>
            <pc:sldMk cId="3394815261" sldId="271"/>
            <ac:picMk id="3" creationId="{4FBEA319-5D35-036E-EB69-E00B8F941E9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dirty="0"/>
              <a:t>製造量　</a:t>
            </a:r>
            <a:r>
              <a:rPr lang="en-US" altLang="ja-JP" sz="2000" dirty="0"/>
              <a:t>ton</a:t>
            </a:r>
            <a:endParaRPr lang="ja-JP" alt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白玉粉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Sheet1!$B$9:$M$9</c:f>
              <c:strCache>
                <c:ptCount val="12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  <c:pt idx="8">
                  <c:v>12月</c:v>
                </c:pt>
                <c:pt idx="9">
                  <c:v>1月</c:v>
                </c:pt>
                <c:pt idx="10">
                  <c:v>2月</c:v>
                </c:pt>
                <c:pt idx="11">
                  <c:v>3月</c:v>
                </c:pt>
              </c:strCache>
            </c:strRef>
          </c:cat>
          <c:val>
            <c:numRef>
              <c:f>Sheet1!$B$10:$M$10</c:f>
              <c:numCache>
                <c:formatCode>#,##0_);[Red]\(#,##0\)</c:formatCode>
                <c:ptCount val="12"/>
                <c:pt idx="0">
                  <c:v>25</c:v>
                </c:pt>
                <c:pt idx="1">
                  <c:v>17.795999999999999</c:v>
                </c:pt>
                <c:pt idx="2">
                  <c:v>22.81</c:v>
                </c:pt>
                <c:pt idx="3">
                  <c:v>24.638000000000002</c:v>
                </c:pt>
                <c:pt idx="4">
                  <c:v>23.998799999999999</c:v>
                </c:pt>
                <c:pt idx="5">
                  <c:v>28.225000000000001</c:v>
                </c:pt>
                <c:pt idx="6">
                  <c:v>25.527000000000001</c:v>
                </c:pt>
                <c:pt idx="7">
                  <c:v>23.08</c:v>
                </c:pt>
                <c:pt idx="8">
                  <c:v>23.365599999999997</c:v>
                </c:pt>
                <c:pt idx="9">
                  <c:v>25.276</c:v>
                </c:pt>
                <c:pt idx="10">
                  <c:v>24.9</c:v>
                </c:pt>
                <c:pt idx="11">
                  <c:v>30.1402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5-4D1F-A438-C4FFEC808625}"/>
            </c:ext>
          </c:extLst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韓国餅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Sheet1!$B$9:$M$9</c:f>
              <c:strCache>
                <c:ptCount val="12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  <c:pt idx="8">
                  <c:v>12月</c:v>
                </c:pt>
                <c:pt idx="9">
                  <c:v>1月</c:v>
                </c:pt>
                <c:pt idx="10">
                  <c:v>2月</c:v>
                </c:pt>
                <c:pt idx="11">
                  <c:v>3月</c:v>
                </c:pt>
              </c:strCache>
            </c:strRef>
          </c:cat>
          <c:val>
            <c:numRef>
              <c:f>Sheet1!$B$11:$M$11</c:f>
              <c:numCache>
                <c:formatCode>#,##0_);[Red]\(#,##0\)</c:formatCode>
                <c:ptCount val="12"/>
                <c:pt idx="0">
                  <c:v>14.505000000000001</c:v>
                </c:pt>
                <c:pt idx="1">
                  <c:v>14.425000000000001</c:v>
                </c:pt>
                <c:pt idx="2">
                  <c:v>13.61</c:v>
                </c:pt>
                <c:pt idx="3">
                  <c:v>11.654999999999999</c:v>
                </c:pt>
                <c:pt idx="4">
                  <c:v>18.085000000000001</c:v>
                </c:pt>
                <c:pt idx="5">
                  <c:v>14.225</c:v>
                </c:pt>
                <c:pt idx="6">
                  <c:v>14.824999999999999</c:v>
                </c:pt>
                <c:pt idx="7">
                  <c:v>17.114999999999998</c:v>
                </c:pt>
                <c:pt idx="8">
                  <c:v>19.408000000000001</c:v>
                </c:pt>
                <c:pt idx="9">
                  <c:v>21.715</c:v>
                </c:pt>
                <c:pt idx="10">
                  <c:v>11.49</c:v>
                </c:pt>
                <c:pt idx="11">
                  <c:v>14.465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5-4D1F-A438-C4FFEC808625}"/>
            </c:ext>
          </c:extLst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白玉餅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Sheet1!$B$9:$M$9</c:f>
              <c:strCache>
                <c:ptCount val="12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  <c:pt idx="8">
                  <c:v>12月</c:v>
                </c:pt>
                <c:pt idx="9">
                  <c:v>1月</c:v>
                </c:pt>
                <c:pt idx="10">
                  <c:v>2月</c:v>
                </c:pt>
                <c:pt idx="11">
                  <c:v>3月</c:v>
                </c:pt>
              </c:strCache>
            </c:strRef>
          </c:cat>
          <c:val>
            <c:numRef>
              <c:f>Sheet1!$B$12:$M$12</c:f>
              <c:numCache>
                <c:formatCode>#,##0_);[Red]\(#,##0\)</c:formatCode>
                <c:ptCount val="12"/>
                <c:pt idx="0">
                  <c:v>4.101</c:v>
                </c:pt>
                <c:pt idx="1">
                  <c:v>1.756</c:v>
                </c:pt>
                <c:pt idx="2">
                  <c:v>1.27</c:v>
                </c:pt>
                <c:pt idx="3">
                  <c:v>2.3650000000000002</c:v>
                </c:pt>
                <c:pt idx="4">
                  <c:v>1.9359999999999999</c:v>
                </c:pt>
                <c:pt idx="5">
                  <c:v>3.2783950000000002</c:v>
                </c:pt>
                <c:pt idx="6">
                  <c:v>3.6909999999999998</c:v>
                </c:pt>
                <c:pt idx="7">
                  <c:v>3.6509999999999998</c:v>
                </c:pt>
                <c:pt idx="8">
                  <c:v>5.8440000000000003</c:v>
                </c:pt>
                <c:pt idx="9">
                  <c:v>2.528</c:v>
                </c:pt>
                <c:pt idx="10">
                  <c:v>4.8171099999999996</c:v>
                </c:pt>
                <c:pt idx="11">
                  <c:v>3.5129999999999999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85-4D1F-A438-C4FFEC808625}"/>
            </c:ext>
          </c:extLst>
        </c:ser>
        <c:ser>
          <c:idx val="3"/>
          <c:order val="3"/>
          <c:tx>
            <c:strRef>
              <c:f>Sheet1!$A$13</c:f>
              <c:strCache>
                <c:ptCount val="1"/>
                <c:pt idx="0">
                  <c:v>福もち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Sheet1!$B$9:$M$9</c:f>
              <c:strCache>
                <c:ptCount val="12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  <c:pt idx="8">
                  <c:v>12月</c:v>
                </c:pt>
                <c:pt idx="9">
                  <c:v>1月</c:v>
                </c:pt>
                <c:pt idx="10">
                  <c:v>2月</c:v>
                </c:pt>
                <c:pt idx="11">
                  <c:v>3月</c:v>
                </c:pt>
              </c:strCache>
            </c:strRef>
          </c:cat>
          <c:val>
            <c:numRef>
              <c:f>Sheet1!$B$13:$M$13</c:f>
              <c:numCache>
                <c:formatCode>#,##0_);[Red]\(#,##0\)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2.06</c:v>
                </c:pt>
                <c:pt idx="4">
                  <c:v>0</c:v>
                </c:pt>
                <c:pt idx="5">
                  <c:v>0</c:v>
                </c:pt>
                <c:pt idx="6">
                  <c:v>4.708005</c:v>
                </c:pt>
                <c:pt idx="7">
                  <c:v>7.6589999999999998</c:v>
                </c:pt>
                <c:pt idx="8">
                  <c:v>5.444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85-4D1F-A438-C4FFEC808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5903072"/>
        <c:axId val="1225902592"/>
      </c:barChart>
      <c:catAx>
        <c:axId val="12259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25902592"/>
        <c:crosses val="autoZero"/>
        <c:auto val="1"/>
        <c:lblAlgn val="ctr"/>
        <c:lblOffset val="100"/>
        <c:noMultiLvlLbl val="0"/>
      </c:catAx>
      <c:valAx>
        <c:axId val="122590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259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/>
              <a:t>新潟県と事業所内の最低賃金推移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新潟県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782233204864023E-2"/>
                  <c:y val="6.003159557661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F-4E37-9377-B150578BD73B}"/>
                </c:ext>
              </c:extLst>
            </c:dLbl>
            <c:dLbl>
              <c:idx val="2"/>
              <c:layout>
                <c:manualLayout>
                  <c:x val="-6.6833745182400869E-3"/>
                  <c:y val="5.0552922590837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7F-4E37-9377-B150578BD73B}"/>
                </c:ext>
              </c:extLst>
            </c:dLbl>
            <c:dLbl>
              <c:idx val="4"/>
              <c:layout>
                <c:manualLayout>
                  <c:x val="2.2277915060800288E-3"/>
                  <c:y val="5.05529225908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7F-4E37-9377-B150578BD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Sheet1!$B$29:$G$29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</c:v>
                </c:pt>
              </c:strCache>
            </c:strRef>
          </c:cat>
          <c:val>
            <c:numRef>
              <c:f>Sheet1!$B$30:$G$30</c:f>
              <c:numCache>
                <c:formatCode>General</c:formatCode>
                <c:ptCount val="6"/>
                <c:pt idx="0">
                  <c:v>803</c:v>
                </c:pt>
                <c:pt idx="1">
                  <c:v>830</c:v>
                </c:pt>
                <c:pt idx="2">
                  <c:v>831</c:v>
                </c:pt>
                <c:pt idx="3">
                  <c:v>859</c:v>
                </c:pt>
                <c:pt idx="4">
                  <c:v>890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7F-4E37-9377-B150578BD73B}"/>
            </c:ext>
          </c:extLst>
        </c:ser>
        <c:ser>
          <c:idx val="1"/>
          <c:order val="1"/>
          <c:tx>
            <c:strRef>
              <c:f>Sheet1!$A$31</c:f>
              <c:strCache>
                <c:ptCount val="1"/>
                <c:pt idx="0">
                  <c:v>事業所内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7872455603360493E-2"/>
                  <c:y val="-4.7393364928909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7F-4E37-9377-B150578BD73B}"/>
                </c:ext>
              </c:extLst>
            </c:dLbl>
            <c:dLbl>
              <c:idx val="2"/>
              <c:layout>
                <c:manualLayout>
                  <c:x val="-5.1239204639840663E-2"/>
                  <c:y val="-6.003159557661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7F-4E37-9377-B150578BD73B}"/>
                </c:ext>
              </c:extLst>
            </c:dLbl>
            <c:dLbl>
              <c:idx val="3"/>
              <c:layout>
                <c:manualLayout>
                  <c:x val="-6.6833745182400872E-2"/>
                  <c:y val="-3.4755134281200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7F-4E37-9377-B150578BD73B}"/>
                </c:ext>
              </c:extLst>
            </c:dLbl>
            <c:dLbl>
              <c:idx val="4"/>
              <c:layout>
                <c:manualLayout>
                  <c:x val="-4.0100247109440518E-2"/>
                  <c:y val="-4.1074249605055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7F-4E37-9377-B150578BD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Sheet1!$B$29:$G$29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</c:v>
                </c:pt>
              </c:strCache>
            </c:strRef>
          </c:cat>
          <c:val>
            <c:numRef>
              <c:f>Sheet1!$B$31:$G$31</c:f>
              <c:numCache>
                <c:formatCode>General</c:formatCode>
                <c:ptCount val="6"/>
                <c:pt idx="0">
                  <c:v>820</c:v>
                </c:pt>
                <c:pt idx="1">
                  <c:v>830</c:v>
                </c:pt>
                <c:pt idx="2">
                  <c:v>831</c:v>
                </c:pt>
                <c:pt idx="3">
                  <c:v>891</c:v>
                </c:pt>
                <c:pt idx="4">
                  <c:v>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87F-4E37-9377-B150578BD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5967088"/>
        <c:axId val="1595967568"/>
      </c:lineChart>
      <c:catAx>
        <c:axId val="15959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95967568"/>
        <c:crosses val="autoZero"/>
        <c:auto val="1"/>
        <c:lblAlgn val="ctr"/>
        <c:lblOffset val="100"/>
        <c:noMultiLvlLbl val="0"/>
      </c:catAx>
      <c:valAx>
        <c:axId val="159596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959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202998642450515"/>
          <c:y val="0.5264609222425396"/>
          <c:w val="0.35288217456307663"/>
          <c:h val="6.4782127352564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8BE17-A740-4CA2-92C1-07F60BE84201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E4F11-8F32-43E0-9201-8A8D57ABB0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40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1B346C-1CA0-1DAD-4377-F7B9EBE10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8275205-13B5-207C-C921-5894E358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AD571F-55B7-957B-82DA-E67CD284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C540-0613-416C-9B55-7E0373D87124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DABB1D-9D09-FD34-DCCD-E1D1E0BE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42E9A7-E249-22EC-5186-1BD19DC8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C18E-4A19-470C-BC38-1842A947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06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3483A6-11A8-41B5-8483-5D475A30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5A01CC-F47B-E589-BF0B-06B7BF402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0A1260-EBB6-E76B-7EA4-DC7A5042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A83-1E78-45A9-A415-939226357B40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28ABC0-62DC-697D-49BD-05A9A678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30BDE0-12FA-576D-D2F5-A6246424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C18E-4A19-470C-BC38-1842A947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98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159D5B4-BB44-975B-41CB-4B61D5047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3687C4-26A4-85C1-9D77-06372339D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5C0E43-38CB-0468-CAD0-511363A8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E00B-4635-4839-BC8C-875984DCE866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51B6B6-C1C4-F9EA-A61F-00E3D416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78E554-6072-25BB-9F80-E8667775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C18E-4A19-470C-BC38-1842A947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7A2EA-C261-700F-59AB-A710DE39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B7EC20-AE7F-3415-8715-62CEB3936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4AFA95-99DA-1E85-A86B-9DBA88F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9A0B-5E2A-4CFE-9735-AAB01B183F8F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38C67C-8A56-64DA-AF27-63236FB3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1967FB-EF01-E759-9BF9-358B5F14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C18E-4A19-470C-BC38-1842A947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00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0D7F2D-49E7-3157-291C-2E4FB2FB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C0B753-368A-2E25-67E2-E7ECB14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4735B3-6525-C03E-F8FC-91AF94DB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5C7F-AD5C-4E60-83F2-04192CE4E827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E34C78-74EC-1D69-4BAE-BB2AD2CF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A33D6F-6012-7C35-3043-18DA365C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C18E-4A19-470C-BC38-1842A947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22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CB6C2E-7D27-DCB8-DAF1-A521647A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BE305A-2B21-E757-F2A0-0EF511359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37B8FD-EF38-841B-9442-2745FC12B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0DFE1B-22E0-0749-444B-5733D5C7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D1A9-4C9F-4EA9-9218-44379332373E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F49F07-7DFD-6DFB-794A-6758FF9B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8A542A-29E4-1BC0-A66C-30A8D993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C18E-4A19-470C-BC38-1842A947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71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ABE94-6112-DC49-851F-97D87A2C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E10855-4566-BE9F-1AC8-8A2C127CF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9CAC39-5B40-A7F3-C33E-4064FF905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85C453-CFEC-72A8-3C01-BD2F787A5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17652D7-D437-F8AC-D3A3-9370B4D08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F90BBE-6533-E2D9-D8D5-E14D9781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61B-7BCD-4BAB-85AE-1960336CC462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1F6587B-EC50-BE3F-E48B-503FABC5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35E1639-962A-C23F-1FEA-2F82419D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C18E-4A19-470C-BC38-1842A947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0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7FA3C7-9AE4-9E34-7B66-120B3FDD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F34C5DF-BE04-C7E6-0CBC-FC9A81A0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745F-C999-4F3B-83BA-F19CC5B14DBF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2E662C-66F1-05FF-E775-C4500278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7AC4B6-D1D8-A8F9-8F11-0C71F24C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C18E-4A19-470C-BC38-1842A947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52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48CC01-3A8C-9130-9D25-C28CCE35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D4E8-3A56-40CA-A0DD-DAA8E974E3F0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03D158-5FD2-4CBC-46CD-D9D8F632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EC3452-528E-59B7-2BBF-87021C5E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C18E-4A19-470C-BC38-1842A947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37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8545AA-7C24-360B-8247-A24D015A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A590DA-9B16-6364-5D64-AA5FE96B8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1E9948-5E37-DDEA-AC9C-4F005AC61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564751-4563-1F78-C19D-BD539C83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19F7-158E-420A-BA43-B9475EA4B7D5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D3CBE7-A918-343C-B933-08B26A8E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FF18C2-EDEE-2A71-41E6-2CEFE635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C18E-4A19-470C-BC38-1842A947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64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D845B5-27E9-1B1F-101C-830656DC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6A2EA10-C882-C436-B8B5-5BFF35B1E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5CA938-66DA-937C-9129-CACDF1337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D154CD-3AEB-4D84-C654-7C3D62F1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3EFA-0576-47CA-A593-62B4D17DC7CD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E3CA4B-25C4-1015-D59D-9E846435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FAA150-F337-2799-5751-82F685D6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C18E-4A19-470C-BC38-1842A947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50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6E6CB6E-2A65-D371-89D3-D65A675C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01D453-46ED-FC43-AB0E-D7629D09E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301F04-13A3-CD6F-6175-B592C04CD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49F0-EB4A-473B-A069-ABD758AE41EA}" type="datetime1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1A3FE3-7429-B16F-2CB6-DB9E0C22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604F79-1D7E-CDAE-1AA1-12ADA407B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C18E-4A19-470C-BC38-1842A947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46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ACA545-B72E-5442-68B0-1658C6615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5" y="215998"/>
            <a:ext cx="5059679" cy="653644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業務改善助成金事例発表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809" y="984738"/>
            <a:ext cx="4514337" cy="442763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3182" y="5642563"/>
            <a:ext cx="7687593" cy="8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CA8900E6-D397-2EE5-62B5-C23E441B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25126"/>
              </p:ext>
            </p:extLst>
          </p:nvPr>
        </p:nvGraphicFramePr>
        <p:xfrm>
          <a:off x="1730326" y="1448972"/>
          <a:ext cx="9668636" cy="476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131">
                  <a:extLst>
                    <a:ext uri="{9D8B030D-6E8A-4147-A177-3AD203B41FA5}">
                      <a16:colId xmlns:a16="http://schemas.microsoft.com/office/drawing/2014/main" val="1044531851"/>
                    </a:ext>
                  </a:extLst>
                </a:gridCol>
                <a:gridCol w="1658422">
                  <a:extLst>
                    <a:ext uri="{9D8B030D-6E8A-4147-A177-3AD203B41FA5}">
                      <a16:colId xmlns:a16="http://schemas.microsoft.com/office/drawing/2014/main" val="1113517160"/>
                    </a:ext>
                  </a:extLst>
                </a:gridCol>
                <a:gridCol w="1658422">
                  <a:extLst>
                    <a:ext uri="{9D8B030D-6E8A-4147-A177-3AD203B41FA5}">
                      <a16:colId xmlns:a16="http://schemas.microsoft.com/office/drawing/2014/main" val="3507871402"/>
                    </a:ext>
                  </a:extLst>
                </a:gridCol>
                <a:gridCol w="1752860">
                  <a:extLst>
                    <a:ext uri="{9D8B030D-6E8A-4147-A177-3AD203B41FA5}">
                      <a16:colId xmlns:a16="http://schemas.microsoft.com/office/drawing/2014/main" val="3471951340"/>
                    </a:ext>
                  </a:extLst>
                </a:gridCol>
                <a:gridCol w="1752860">
                  <a:extLst>
                    <a:ext uri="{9D8B030D-6E8A-4147-A177-3AD203B41FA5}">
                      <a16:colId xmlns:a16="http://schemas.microsoft.com/office/drawing/2014/main" val="3700698322"/>
                    </a:ext>
                  </a:extLst>
                </a:gridCol>
                <a:gridCol w="1186941">
                  <a:extLst>
                    <a:ext uri="{9D8B030D-6E8A-4147-A177-3AD203B41FA5}">
                      <a16:colId xmlns:a16="http://schemas.microsoft.com/office/drawing/2014/main" val="1623893416"/>
                    </a:ext>
                  </a:extLst>
                </a:gridCol>
              </a:tblGrid>
              <a:tr h="36658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 dirty="0">
                          <a:effectLst/>
                        </a:rPr>
                        <a:t>事業場内</a:t>
                      </a:r>
                      <a:endParaRPr lang="ja-JP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u="none" strike="noStrike">
                          <a:effectLst/>
                        </a:rPr>
                        <a:t>831</a:t>
                      </a:r>
                      <a:endParaRPr lang="en-US" altLang="ja-JP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円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extLst>
                  <a:ext uri="{0D108BD9-81ED-4DB2-BD59-A6C34878D82A}">
                    <a16:rowId xmlns:a16="http://schemas.microsoft.com/office/drawing/2014/main" val="2222695644"/>
                  </a:ext>
                </a:extLst>
              </a:tr>
              <a:tr h="36658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extLst>
                  <a:ext uri="{0D108BD9-81ED-4DB2-BD59-A6C34878D82A}">
                    <a16:rowId xmlns:a16="http://schemas.microsoft.com/office/drawing/2014/main" val="2832300596"/>
                  </a:ext>
                </a:extLst>
              </a:tr>
              <a:tr h="36658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zh-TW" altLang="en-US" sz="2200" u="none" strike="noStrike">
                          <a:effectLst/>
                        </a:rPr>
                        <a:t>新潟県最低賃金　</a:t>
                      </a:r>
                      <a:r>
                        <a:rPr lang="en-US" altLang="zh-TW" sz="2200" u="none" strike="noStrike">
                          <a:effectLst/>
                        </a:rPr>
                        <a:t>2021</a:t>
                      </a:r>
                      <a:r>
                        <a:rPr lang="zh-TW" altLang="en-US" sz="2200" u="none" strike="noStrike">
                          <a:effectLst/>
                        </a:rPr>
                        <a:t>年</a:t>
                      </a:r>
                      <a:r>
                        <a:rPr lang="en-US" altLang="zh-TW" sz="2200" u="none" strike="noStrike">
                          <a:effectLst/>
                        </a:rPr>
                        <a:t>10</a:t>
                      </a:r>
                      <a:r>
                        <a:rPr lang="zh-TW" altLang="en-US" sz="2200" u="none" strike="noStrike">
                          <a:effectLst/>
                        </a:rPr>
                        <a:t>月～　</a:t>
                      </a:r>
                      <a:r>
                        <a:rPr lang="en-US" altLang="zh-TW" sz="2200" u="none" strike="noStrike">
                          <a:effectLst/>
                        </a:rPr>
                        <a:t>859</a:t>
                      </a:r>
                      <a:r>
                        <a:rPr lang="zh-TW" altLang="en-US" sz="2200" u="none" strike="noStrike">
                          <a:effectLst/>
                        </a:rPr>
                        <a:t>円　　</a:t>
                      </a:r>
                      <a:r>
                        <a:rPr lang="en-US" altLang="zh-TW" sz="2200" u="none" strike="noStrike">
                          <a:effectLst/>
                        </a:rPr>
                        <a:t>831</a:t>
                      </a:r>
                      <a:r>
                        <a:rPr lang="zh-TW" altLang="en-US" sz="2200" u="none" strike="noStrike">
                          <a:effectLst/>
                        </a:rPr>
                        <a:t>円＋</a:t>
                      </a:r>
                      <a:r>
                        <a:rPr lang="en-US" altLang="zh-TW" sz="2200" u="none" strike="noStrike">
                          <a:effectLst/>
                        </a:rPr>
                        <a:t>28</a:t>
                      </a:r>
                      <a:r>
                        <a:rPr lang="zh-TW" altLang="en-US" sz="2200" u="none" strike="noStrike">
                          <a:effectLst/>
                        </a:rPr>
                        <a:t>円</a:t>
                      </a:r>
                      <a:endParaRPr lang="zh-TW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338958"/>
                  </a:ext>
                </a:extLst>
              </a:tr>
              <a:tr h="36658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extLst>
                  <a:ext uri="{0D108BD9-81ED-4DB2-BD59-A6C34878D82A}">
                    <a16:rowId xmlns:a16="http://schemas.microsoft.com/office/drawing/2014/main" val="110932228"/>
                  </a:ext>
                </a:extLst>
              </a:tr>
              <a:tr h="3665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ニーダー架台、作業台、ホッパー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extLst>
                  <a:ext uri="{0D108BD9-81ED-4DB2-BD59-A6C34878D82A}">
                    <a16:rowId xmlns:a16="http://schemas.microsoft.com/office/drawing/2014/main" val="2133181769"/>
                  </a:ext>
                </a:extLst>
              </a:tr>
              <a:tr h="36658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設置費用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u="none" strike="noStrike">
                          <a:effectLst/>
                        </a:rPr>
                        <a:t>691,000</a:t>
                      </a:r>
                      <a:endParaRPr lang="en-US" altLang="ja-JP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X4/5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u="none" strike="noStrike" dirty="0">
                          <a:effectLst/>
                        </a:rPr>
                        <a:t>552,000</a:t>
                      </a:r>
                      <a:endParaRPr lang="en-US" altLang="ja-JP" sz="2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 dirty="0">
                          <a:effectLst/>
                        </a:rPr>
                        <a:t>助成額</a:t>
                      </a:r>
                      <a:endParaRPr lang="ja-JP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extLst>
                  <a:ext uri="{0D108BD9-81ED-4DB2-BD59-A6C34878D82A}">
                    <a16:rowId xmlns:a16="http://schemas.microsoft.com/office/drawing/2014/main" val="2742953411"/>
                  </a:ext>
                </a:extLst>
              </a:tr>
              <a:tr h="36658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extLst>
                  <a:ext uri="{0D108BD9-81ED-4DB2-BD59-A6C34878D82A}">
                    <a16:rowId xmlns:a16="http://schemas.microsoft.com/office/drawing/2014/main" val="4124950313"/>
                  </a:ext>
                </a:extLst>
              </a:tr>
              <a:tr h="36658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賃上げ別　助成額　　時給</a:t>
                      </a:r>
                      <a:r>
                        <a:rPr lang="en-US" altLang="ja-JP" sz="2200" u="none" strike="noStrike">
                          <a:effectLst/>
                        </a:rPr>
                        <a:t>900</a:t>
                      </a:r>
                      <a:r>
                        <a:rPr lang="ja-JP" altLang="en-US" sz="2200" u="none" strike="noStrike">
                          <a:effectLst/>
                        </a:rPr>
                        <a:t>円未満の事業所　</a:t>
                      </a:r>
                      <a:r>
                        <a:rPr lang="en-US" altLang="ja-JP" sz="2200" u="none" strike="noStrike">
                          <a:effectLst/>
                        </a:rPr>
                        <a:t>4</a:t>
                      </a:r>
                      <a:r>
                        <a:rPr lang="ja-JP" altLang="en-US" sz="2200" u="none" strike="noStrike">
                          <a:effectLst/>
                        </a:rPr>
                        <a:t>／５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181557"/>
                  </a:ext>
                </a:extLst>
              </a:tr>
              <a:tr h="3665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u="none" strike="noStrike">
                          <a:effectLst/>
                        </a:rPr>
                        <a:t>20</a:t>
                      </a:r>
                      <a:r>
                        <a:rPr lang="ja-JP" altLang="en-US" sz="2200" u="none" strike="noStrike">
                          <a:effectLst/>
                        </a:rPr>
                        <a:t>円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u="none" strike="noStrike">
                          <a:effectLst/>
                        </a:rPr>
                        <a:t>20</a:t>
                      </a:r>
                      <a:r>
                        <a:rPr lang="ja-JP" altLang="en-US" sz="2200" u="none" strike="noStrike">
                          <a:effectLst/>
                        </a:rPr>
                        <a:t>万円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TW" altLang="en-US" sz="2200" u="none" strike="noStrike">
                          <a:effectLst/>
                        </a:rPr>
                        <a:t>現状　新潟県最低賃金　</a:t>
                      </a:r>
                      <a:r>
                        <a:rPr lang="en-US" altLang="zh-TW" sz="2200" u="none" strike="noStrike">
                          <a:effectLst/>
                        </a:rPr>
                        <a:t>831</a:t>
                      </a:r>
                      <a:r>
                        <a:rPr lang="zh-TW" altLang="en-US" sz="2200" u="none" strike="noStrike">
                          <a:effectLst/>
                        </a:rPr>
                        <a:t>円</a:t>
                      </a:r>
                      <a:endParaRPr lang="zh-TW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09540"/>
                  </a:ext>
                </a:extLst>
              </a:tr>
              <a:tr h="3665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u="none" strike="noStrike">
                          <a:effectLst/>
                        </a:rPr>
                        <a:t>30</a:t>
                      </a:r>
                      <a:r>
                        <a:rPr lang="ja-JP" altLang="en-US" sz="2200" u="none" strike="noStrike">
                          <a:effectLst/>
                        </a:rPr>
                        <a:t>円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u="none" strike="noStrike">
                          <a:effectLst/>
                        </a:rPr>
                        <a:t>30</a:t>
                      </a:r>
                      <a:r>
                        <a:rPr lang="ja-JP" altLang="en-US" sz="2200" u="none" strike="noStrike">
                          <a:effectLst/>
                        </a:rPr>
                        <a:t>万円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extLst>
                  <a:ext uri="{0D108BD9-81ED-4DB2-BD59-A6C34878D82A}">
                    <a16:rowId xmlns:a16="http://schemas.microsoft.com/office/drawing/2014/main" val="3244656793"/>
                  </a:ext>
                </a:extLst>
              </a:tr>
              <a:tr h="3665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u="none" strike="noStrike">
                          <a:effectLst/>
                        </a:rPr>
                        <a:t>45</a:t>
                      </a:r>
                      <a:r>
                        <a:rPr lang="ja-JP" altLang="en-US" sz="2200" u="none" strike="noStrike">
                          <a:effectLst/>
                        </a:rPr>
                        <a:t>円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u="none" strike="noStrike">
                          <a:effectLst/>
                        </a:rPr>
                        <a:t>45</a:t>
                      </a:r>
                      <a:r>
                        <a:rPr lang="ja-JP" altLang="en-US" sz="2200" u="none" strike="noStrike">
                          <a:effectLst/>
                        </a:rPr>
                        <a:t>万円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2200" u="none" strike="noStrike">
                          <a:effectLst/>
                        </a:rPr>
                        <a:t>10</a:t>
                      </a:r>
                      <a:r>
                        <a:rPr lang="ja-JP" altLang="en-US" sz="2200" u="none" strike="noStrike">
                          <a:effectLst/>
                        </a:rPr>
                        <a:t>月に</a:t>
                      </a:r>
                      <a:r>
                        <a:rPr lang="en-US" altLang="ja-JP" sz="2200" u="none" strike="noStrike">
                          <a:effectLst/>
                        </a:rPr>
                        <a:t>28</a:t>
                      </a:r>
                      <a:r>
                        <a:rPr lang="ja-JP" altLang="en-US" sz="2200" u="none" strike="noStrike">
                          <a:effectLst/>
                        </a:rPr>
                        <a:t>円ＵＰは必須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178555"/>
                  </a:ext>
                </a:extLst>
              </a:tr>
              <a:tr h="3665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u="none" strike="noStrike">
                          <a:effectLst/>
                        </a:rPr>
                        <a:t>60</a:t>
                      </a:r>
                      <a:r>
                        <a:rPr lang="ja-JP" altLang="en-US" sz="2200" u="none" strike="noStrike">
                          <a:effectLst/>
                        </a:rPr>
                        <a:t>円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u="none" strike="noStrike">
                          <a:effectLst/>
                        </a:rPr>
                        <a:t>60</a:t>
                      </a:r>
                      <a:r>
                        <a:rPr lang="ja-JP" altLang="en-US" sz="2200" u="none" strike="noStrike">
                          <a:effectLst/>
                        </a:rPr>
                        <a:t>万円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extLst>
                  <a:ext uri="{0D108BD9-81ED-4DB2-BD59-A6C34878D82A}">
                    <a16:rowId xmlns:a16="http://schemas.microsoft.com/office/drawing/2014/main" val="2899166977"/>
                  </a:ext>
                </a:extLst>
              </a:tr>
              <a:tr h="3665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u="none" strike="noStrike">
                          <a:effectLst/>
                        </a:rPr>
                        <a:t>90</a:t>
                      </a:r>
                      <a:r>
                        <a:rPr lang="ja-JP" altLang="en-US" sz="2200" u="none" strike="noStrike">
                          <a:effectLst/>
                        </a:rPr>
                        <a:t>円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u="none" strike="noStrike">
                          <a:effectLst/>
                        </a:rPr>
                        <a:t>90</a:t>
                      </a:r>
                      <a:r>
                        <a:rPr lang="ja-JP" altLang="en-US" sz="2200" u="none" strike="noStrike">
                          <a:effectLst/>
                        </a:rPr>
                        <a:t>万円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>
                          <a:effectLst/>
                        </a:rPr>
                        <a:t>　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u="none" strike="noStrike" dirty="0">
                          <a:effectLst/>
                        </a:rPr>
                        <a:t>　</a:t>
                      </a:r>
                      <a:endParaRPr lang="ja-JP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9097" marR="19097" marT="19097" marB="0" anchor="ctr"/>
                </a:tc>
                <a:extLst>
                  <a:ext uri="{0D108BD9-81ED-4DB2-BD59-A6C34878D82A}">
                    <a16:rowId xmlns:a16="http://schemas.microsoft.com/office/drawing/2014/main" val="2793443400"/>
                  </a:ext>
                </a:extLst>
              </a:tr>
            </a:tbl>
          </a:graphicData>
        </a:graphic>
      </p:graphicFrame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656C0C2-B6FD-A93E-A061-7153BB82A345}"/>
              </a:ext>
            </a:extLst>
          </p:cNvPr>
          <p:cNvCxnSpPr/>
          <p:nvPr/>
        </p:nvCxnSpPr>
        <p:spPr>
          <a:xfrm>
            <a:off x="454856" y="1094725"/>
            <a:ext cx="11066584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>
            <a:extLst>
              <a:ext uri="{FF2B5EF4-FFF2-40B4-BE49-F238E27FC236}">
                <a16:creationId xmlns:a16="http://schemas.microsoft.com/office/drawing/2014/main" id="{C7F3D1D9-A06A-9ED7-4A35-787A2C26D6C5}"/>
              </a:ext>
            </a:extLst>
          </p:cNvPr>
          <p:cNvSpPr txBox="1">
            <a:spLocks/>
          </p:cNvSpPr>
          <p:nvPr/>
        </p:nvSpPr>
        <p:spPr>
          <a:xfrm>
            <a:off x="670560" y="441081"/>
            <a:ext cx="6801554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助成金の活用　賃金上げ幅の試算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DF789D-4754-84EB-F5F1-F73EC2A2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400" dirty="0"/>
              <a:t>９</a:t>
            </a:r>
          </a:p>
        </p:txBody>
      </p:sp>
    </p:spTree>
    <p:extLst>
      <p:ext uri="{BB962C8B-B14F-4D97-AF65-F5344CB8AC3E}">
        <p14:creationId xmlns:p14="http://schemas.microsoft.com/office/powerpoint/2010/main" val="354430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C2E31A77-44CF-1B59-D8E0-0895921C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29959"/>
              </p:ext>
            </p:extLst>
          </p:nvPr>
        </p:nvGraphicFramePr>
        <p:xfrm>
          <a:off x="770076" y="1265796"/>
          <a:ext cx="10905069" cy="4944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878">
                  <a:extLst>
                    <a:ext uri="{9D8B030D-6E8A-4147-A177-3AD203B41FA5}">
                      <a16:colId xmlns:a16="http://schemas.microsoft.com/office/drawing/2014/main" val="1923356912"/>
                    </a:ext>
                  </a:extLst>
                </a:gridCol>
                <a:gridCol w="1666272">
                  <a:extLst>
                    <a:ext uri="{9D8B030D-6E8A-4147-A177-3AD203B41FA5}">
                      <a16:colId xmlns:a16="http://schemas.microsoft.com/office/drawing/2014/main" val="3221890367"/>
                    </a:ext>
                  </a:extLst>
                </a:gridCol>
                <a:gridCol w="1601489">
                  <a:extLst>
                    <a:ext uri="{9D8B030D-6E8A-4147-A177-3AD203B41FA5}">
                      <a16:colId xmlns:a16="http://schemas.microsoft.com/office/drawing/2014/main" val="2078127534"/>
                    </a:ext>
                  </a:extLst>
                </a:gridCol>
                <a:gridCol w="1101052">
                  <a:extLst>
                    <a:ext uri="{9D8B030D-6E8A-4147-A177-3AD203B41FA5}">
                      <a16:colId xmlns:a16="http://schemas.microsoft.com/office/drawing/2014/main" val="3280993787"/>
                    </a:ext>
                  </a:extLst>
                </a:gridCol>
                <a:gridCol w="1634622">
                  <a:extLst>
                    <a:ext uri="{9D8B030D-6E8A-4147-A177-3AD203B41FA5}">
                      <a16:colId xmlns:a16="http://schemas.microsoft.com/office/drawing/2014/main" val="1616490704"/>
                    </a:ext>
                  </a:extLst>
                </a:gridCol>
                <a:gridCol w="1633878">
                  <a:extLst>
                    <a:ext uri="{9D8B030D-6E8A-4147-A177-3AD203B41FA5}">
                      <a16:colId xmlns:a16="http://schemas.microsoft.com/office/drawing/2014/main" val="2165806541"/>
                    </a:ext>
                  </a:extLst>
                </a:gridCol>
                <a:gridCol w="1633878">
                  <a:extLst>
                    <a:ext uri="{9D8B030D-6E8A-4147-A177-3AD203B41FA5}">
                      <a16:colId xmlns:a16="http://schemas.microsoft.com/office/drawing/2014/main" val="1188291383"/>
                    </a:ext>
                  </a:extLst>
                </a:gridCol>
              </a:tblGrid>
              <a:tr h="35617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45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円</a:t>
                      </a:r>
                      <a:r>
                        <a:rPr lang="en-US" sz="1800" u="none" strike="noStrike">
                          <a:effectLst/>
                        </a:rPr>
                        <a:t>ＵＰ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実質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17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円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34,272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円</a:t>
                      </a:r>
                      <a:r>
                        <a:rPr lang="en-US" altLang="ja-JP" sz="1800" u="none" strike="noStrike">
                          <a:effectLst/>
                        </a:rPr>
                        <a:t>/</a:t>
                      </a:r>
                      <a:r>
                        <a:rPr lang="ja-JP" altLang="en-US" sz="1800" u="none" strike="noStrike">
                          <a:effectLst/>
                        </a:rPr>
                        <a:t>年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extLst>
                  <a:ext uri="{0D108BD9-81ED-4DB2-BD59-A6C34878D82A}">
                    <a16:rowId xmlns:a16="http://schemas.microsoft.com/office/drawing/2014/main" val="2974291429"/>
                  </a:ext>
                </a:extLst>
              </a:tr>
              <a:tr h="35617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60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円</a:t>
                      </a:r>
                      <a:r>
                        <a:rPr lang="en-US" sz="1800" u="none" strike="noStrike">
                          <a:effectLst/>
                        </a:rPr>
                        <a:t>ＵＰ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実質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32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円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64,512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円</a:t>
                      </a:r>
                      <a:r>
                        <a:rPr lang="en-US" altLang="ja-JP" sz="1800" u="none" strike="noStrike">
                          <a:effectLst/>
                        </a:rPr>
                        <a:t>/</a:t>
                      </a:r>
                      <a:r>
                        <a:rPr lang="ja-JP" altLang="en-US" sz="1800" u="none" strike="noStrike">
                          <a:effectLst/>
                        </a:rPr>
                        <a:t>年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extLst>
                  <a:ext uri="{0D108BD9-81ED-4DB2-BD59-A6C34878D82A}">
                    <a16:rowId xmlns:a16="http://schemas.microsoft.com/office/drawing/2014/main" val="1239481791"/>
                  </a:ext>
                </a:extLst>
              </a:tr>
              <a:tr h="35617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extLst>
                  <a:ext uri="{0D108BD9-81ED-4DB2-BD59-A6C34878D82A}">
                    <a16:rowId xmlns:a16="http://schemas.microsoft.com/office/drawing/2014/main" val="1463026722"/>
                  </a:ext>
                </a:extLst>
              </a:tr>
              <a:tr h="4675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45</a:t>
                      </a:r>
                      <a:r>
                        <a:rPr lang="ja-JP" altLang="en-US" sz="1800" u="none" strike="noStrike" dirty="0">
                          <a:effectLst/>
                        </a:rPr>
                        <a:t>円コースの場合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①事業費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691,000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extLst>
                  <a:ext uri="{0D108BD9-81ED-4DB2-BD59-A6C34878D82A}">
                    <a16:rowId xmlns:a16="http://schemas.microsoft.com/office/drawing/2014/main" val="3042338250"/>
                  </a:ext>
                </a:extLst>
              </a:tr>
              <a:tr h="356178"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u="none" strike="noStrike">
                          <a:effectLst/>
                        </a:rPr>
                        <a:t>改定後時給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876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②補助額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450,000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extLst>
                  <a:ext uri="{0D108BD9-81ED-4DB2-BD59-A6C34878D82A}">
                    <a16:rowId xmlns:a16="http://schemas.microsoft.com/office/drawing/2014/main" val="2547367998"/>
                  </a:ext>
                </a:extLst>
              </a:tr>
              <a:tr h="35617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③賃金負担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34,272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年額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extLst>
                  <a:ext uri="{0D108BD9-81ED-4DB2-BD59-A6C34878D82A}">
                    <a16:rowId xmlns:a16="http://schemas.microsoft.com/office/drawing/2014/main" val="1911531335"/>
                  </a:ext>
                </a:extLst>
              </a:tr>
              <a:tr h="6355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u="none" strike="noStrike">
                          <a:effectLst/>
                        </a:rPr>
                        <a:t>実質負担額①ー②＋③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275,272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extLst>
                  <a:ext uri="{0D108BD9-81ED-4DB2-BD59-A6C34878D82A}">
                    <a16:rowId xmlns:a16="http://schemas.microsoft.com/office/drawing/2014/main" val="3066300579"/>
                  </a:ext>
                </a:extLst>
              </a:tr>
              <a:tr h="35617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extLst>
                  <a:ext uri="{0D108BD9-81ED-4DB2-BD59-A6C34878D82A}">
                    <a16:rowId xmlns:a16="http://schemas.microsoft.com/office/drawing/2014/main" val="3190456925"/>
                  </a:ext>
                </a:extLst>
              </a:tr>
              <a:tr h="35617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60</a:t>
                      </a:r>
                      <a:r>
                        <a:rPr lang="ja-JP" altLang="en-US" sz="1800" u="none" strike="noStrike" dirty="0">
                          <a:effectLst/>
                        </a:rPr>
                        <a:t>円コースの場合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①事業費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691,000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extLst>
                  <a:ext uri="{0D108BD9-81ED-4DB2-BD59-A6C34878D82A}">
                    <a16:rowId xmlns:a16="http://schemas.microsoft.com/office/drawing/2014/main" val="1900076728"/>
                  </a:ext>
                </a:extLst>
              </a:tr>
              <a:tr h="356178"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u="none" strike="noStrike">
                          <a:effectLst/>
                        </a:rPr>
                        <a:t>改定後時給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891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②補助額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552,000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extLst>
                  <a:ext uri="{0D108BD9-81ED-4DB2-BD59-A6C34878D82A}">
                    <a16:rowId xmlns:a16="http://schemas.microsoft.com/office/drawing/2014/main" val="381818106"/>
                  </a:ext>
                </a:extLst>
              </a:tr>
              <a:tr h="35617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③賃金負担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64,512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年額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extLst>
                  <a:ext uri="{0D108BD9-81ED-4DB2-BD59-A6C34878D82A}">
                    <a16:rowId xmlns:a16="http://schemas.microsoft.com/office/drawing/2014/main" val="953871267"/>
                  </a:ext>
                </a:extLst>
              </a:tr>
              <a:tr h="6355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u="none" strike="noStrike">
                          <a:effectLst/>
                        </a:rPr>
                        <a:t>実質負担額①ー②＋③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203, 512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5872" marR="15872" marT="15872" marB="0" anchor="ctr"/>
                </a:tc>
                <a:extLst>
                  <a:ext uri="{0D108BD9-81ED-4DB2-BD59-A6C34878D82A}">
                    <a16:rowId xmlns:a16="http://schemas.microsoft.com/office/drawing/2014/main" val="2584433413"/>
                  </a:ext>
                </a:extLst>
              </a:tr>
            </a:tbl>
          </a:graphicData>
        </a:graphic>
      </p:graphicFrame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C1088A2-09EE-F796-07EF-E3080449EE25}"/>
              </a:ext>
            </a:extLst>
          </p:cNvPr>
          <p:cNvCxnSpPr/>
          <p:nvPr/>
        </p:nvCxnSpPr>
        <p:spPr>
          <a:xfrm>
            <a:off x="454856" y="1094725"/>
            <a:ext cx="11066584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1">
            <a:extLst>
              <a:ext uri="{FF2B5EF4-FFF2-40B4-BE49-F238E27FC236}">
                <a16:creationId xmlns:a16="http://schemas.microsoft.com/office/drawing/2014/main" id="{53AE4895-FF04-4EC9-0689-413287E71359}"/>
              </a:ext>
            </a:extLst>
          </p:cNvPr>
          <p:cNvSpPr txBox="1">
            <a:spLocks/>
          </p:cNvSpPr>
          <p:nvPr/>
        </p:nvSpPr>
        <p:spPr>
          <a:xfrm>
            <a:off x="670560" y="441081"/>
            <a:ext cx="6801554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助成金の活用　賃金上げ幅の試算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D45746-9B1D-C0C5-EC5C-59361747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400" dirty="0"/>
              <a:t>１０</a:t>
            </a:r>
          </a:p>
        </p:txBody>
      </p:sp>
    </p:spTree>
    <p:extLst>
      <p:ext uri="{BB962C8B-B14F-4D97-AF65-F5344CB8AC3E}">
        <p14:creationId xmlns:p14="http://schemas.microsoft.com/office/powerpoint/2010/main" val="256392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12C3FECA-2D49-6CFC-FC7E-E64E9E06D4E5}"/>
              </a:ext>
            </a:extLst>
          </p:cNvPr>
          <p:cNvCxnSpPr/>
          <p:nvPr/>
        </p:nvCxnSpPr>
        <p:spPr>
          <a:xfrm>
            <a:off x="454856" y="1094725"/>
            <a:ext cx="11066584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937C4490-C7AF-CDA8-2BCF-DC8BF6921CD1}"/>
              </a:ext>
            </a:extLst>
          </p:cNvPr>
          <p:cNvSpPr txBox="1">
            <a:spLocks/>
          </p:cNvSpPr>
          <p:nvPr/>
        </p:nvSpPr>
        <p:spPr>
          <a:xfrm>
            <a:off x="670560" y="441081"/>
            <a:ext cx="6801554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助成金の活用の効果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530608F-D260-B9DE-0202-9986CDCC6ADC}"/>
              </a:ext>
            </a:extLst>
          </p:cNvPr>
          <p:cNvSpPr txBox="1">
            <a:spLocks/>
          </p:cNvSpPr>
          <p:nvPr/>
        </p:nvSpPr>
        <p:spPr>
          <a:xfrm>
            <a:off x="918495" y="1405717"/>
            <a:ext cx="9986066" cy="50223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・設備費　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691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千円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・最低賃金引上げ　＋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60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　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対象者は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名のため　年額約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120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千円増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総支出　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81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１千円　　　助成額５５２千円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実質負担２５９千円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中古設備の設置費用、改造費用なども助成対象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活用の幅は広い　メリット有り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006630-B686-9573-92E1-B326FB95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400" dirty="0"/>
              <a:t>１１</a:t>
            </a:r>
          </a:p>
        </p:txBody>
      </p:sp>
    </p:spTree>
    <p:extLst>
      <p:ext uri="{BB962C8B-B14F-4D97-AF65-F5344CB8AC3E}">
        <p14:creationId xmlns:p14="http://schemas.microsoft.com/office/powerpoint/2010/main" val="323747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8EACB59-375A-818B-5245-A6A0BBE55074}"/>
              </a:ext>
            </a:extLst>
          </p:cNvPr>
          <p:cNvCxnSpPr/>
          <p:nvPr/>
        </p:nvCxnSpPr>
        <p:spPr>
          <a:xfrm>
            <a:off x="454856" y="1094725"/>
            <a:ext cx="11066584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86ADEA56-D93A-67C6-0CD9-E82E58D79CD9}"/>
              </a:ext>
            </a:extLst>
          </p:cNvPr>
          <p:cNvSpPr txBox="1">
            <a:spLocks/>
          </p:cNvSpPr>
          <p:nvPr/>
        </p:nvSpPr>
        <p:spPr>
          <a:xfrm>
            <a:off x="670559" y="441081"/>
            <a:ext cx="7040425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年当時と令和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年の助成額比較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E21416-3BD5-FF30-6A79-819B1802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400" dirty="0"/>
              <a:t>１２</a:t>
            </a: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C19B625C-5DA2-BBC3-1500-DB24DF6FC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33601"/>
              </p:ext>
            </p:extLst>
          </p:nvPr>
        </p:nvGraphicFramePr>
        <p:xfrm>
          <a:off x="1375719" y="1411938"/>
          <a:ext cx="7442460" cy="5004976"/>
        </p:xfrm>
        <a:graphic>
          <a:graphicData uri="http://schemas.openxmlformats.org/drawingml/2006/table">
            <a:tbl>
              <a:tblPr/>
              <a:tblGrid>
                <a:gridCol w="2266296">
                  <a:extLst>
                    <a:ext uri="{9D8B030D-6E8A-4147-A177-3AD203B41FA5}">
                      <a16:colId xmlns:a16="http://schemas.microsoft.com/office/drawing/2014/main" val="3713021066"/>
                    </a:ext>
                  </a:extLst>
                </a:gridCol>
                <a:gridCol w="2588082">
                  <a:extLst>
                    <a:ext uri="{9D8B030D-6E8A-4147-A177-3AD203B41FA5}">
                      <a16:colId xmlns:a16="http://schemas.microsoft.com/office/drawing/2014/main" val="3733009509"/>
                    </a:ext>
                  </a:extLst>
                </a:gridCol>
                <a:gridCol w="2588082">
                  <a:extLst>
                    <a:ext uri="{9D8B030D-6E8A-4147-A177-3AD203B41FA5}">
                      <a16:colId xmlns:a16="http://schemas.microsoft.com/office/drawing/2014/main" val="30592219"/>
                    </a:ext>
                  </a:extLst>
                </a:gridCol>
              </a:tblGrid>
              <a:tr h="576112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助成額比較</a:t>
                      </a:r>
                    </a:p>
                  </a:txBody>
                  <a:tcPr marL="1957" marR="1957" marT="195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957" marR="1957" marT="19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957" marR="1957" marT="19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091609"/>
                  </a:ext>
                </a:extLst>
              </a:tr>
              <a:tr h="553608">
                <a:tc rowSpan="2">
                  <a:txBody>
                    <a:bodyPr/>
                    <a:lstStyle/>
                    <a:p>
                      <a:pPr algn="ctr" fontAlgn="ctr"/>
                      <a:b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コース区分</a:t>
                      </a:r>
                    </a:p>
                  </a:txBody>
                  <a:tcPr marL="1957" marR="1957" marT="195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助成上限（引き上げる労働者数</a:t>
                      </a:r>
                      <a:r>
                        <a:rPr lang="en-US" altLang="ja-JP" sz="1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名の場合）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8064"/>
                  </a:ext>
                </a:extLst>
              </a:tr>
              <a:tr h="55360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令和３年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令和５年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01328"/>
                  </a:ext>
                </a:extLst>
              </a:tr>
              <a:tr h="5536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２０円コース</a:t>
                      </a:r>
                    </a:p>
                  </a:txBody>
                  <a:tcPr marL="1957" marR="1957" marT="195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２０万円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743505"/>
                  </a:ext>
                </a:extLst>
              </a:tr>
              <a:tr h="5536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３０円コース</a:t>
                      </a:r>
                    </a:p>
                  </a:txBody>
                  <a:tcPr marL="1957" marR="1957" marT="195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３０万円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６０万円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499337"/>
                  </a:ext>
                </a:extLst>
              </a:tr>
              <a:tr h="5536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４５円コース</a:t>
                      </a:r>
                    </a:p>
                  </a:txBody>
                  <a:tcPr marL="1957" marR="1957" marT="195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４５万円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８０万円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878833"/>
                  </a:ext>
                </a:extLst>
              </a:tr>
              <a:tr h="5536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６０円コース</a:t>
                      </a:r>
                    </a:p>
                  </a:txBody>
                  <a:tcPr marL="1957" marR="1957" marT="195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６０万円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１１０万円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827054"/>
                  </a:ext>
                </a:extLst>
              </a:tr>
              <a:tr h="5536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９０円コース</a:t>
                      </a:r>
                    </a:p>
                  </a:txBody>
                  <a:tcPr marL="1957" marR="1957" marT="195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９０万円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１７０万円</a:t>
                      </a:r>
                    </a:p>
                  </a:txBody>
                  <a:tcPr marL="1957" marR="1957" marT="19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057039"/>
                  </a:ext>
                </a:extLst>
              </a:tr>
              <a:tr h="55360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令和５年３０人未満の事業者</a:t>
                      </a:r>
                    </a:p>
                  </a:txBody>
                  <a:tcPr marL="1957" marR="1957" marT="195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48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15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F2A849B-17C4-5127-A328-E485772DD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7" t="22894" r="31693" b="7482"/>
          <a:stretch/>
        </p:blipFill>
        <p:spPr>
          <a:xfrm>
            <a:off x="731518" y="1255563"/>
            <a:ext cx="7891977" cy="560243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C62F31F-0F1B-9D3B-E390-2140E8DC0059}"/>
              </a:ext>
            </a:extLst>
          </p:cNvPr>
          <p:cNvCxnSpPr/>
          <p:nvPr/>
        </p:nvCxnSpPr>
        <p:spPr>
          <a:xfrm>
            <a:off x="454856" y="1094725"/>
            <a:ext cx="11066584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>
            <a:extLst>
              <a:ext uri="{FF2B5EF4-FFF2-40B4-BE49-F238E27FC236}">
                <a16:creationId xmlns:a16="http://schemas.microsoft.com/office/drawing/2014/main" id="{9A0C0881-54D1-28E6-AB6D-49BEBD56CFD4}"/>
              </a:ext>
            </a:extLst>
          </p:cNvPr>
          <p:cNvSpPr txBox="1">
            <a:spLocks/>
          </p:cNvSpPr>
          <p:nvPr/>
        </p:nvSpPr>
        <p:spPr>
          <a:xfrm>
            <a:off x="670559" y="441081"/>
            <a:ext cx="10485121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　最低賃金引き上げ前に！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831C67B3-F14C-8F83-77A6-3BBE0D6FFD39}"/>
              </a:ext>
            </a:extLst>
          </p:cNvPr>
          <p:cNvSpPr txBox="1">
            <a:spLocks/>
          </p:cNvSpPr>
          <p:nvPr/>
        </p:nvSpPr>
        <p:spPr>
          <a:xfrm>
            <a:off x="7774219" y="1971904"/>
            <a:ext cx="4417781" cy="4674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最低賃金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事業所内：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891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新潟県　：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890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今年も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円以上の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ＵＰは必須？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原料の張り込み工程の設備改善を申請予定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82B339-76AF-DFC0-1E98-C95DDCA1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400" dirty="0"/>
              <a:t>１３</a:t>
            </a:r>
          </a:p>
        </p:txBody>
      </p:sp>
    </p:spTree>
    <p:extLst>
      <p:ext uri="{BB962C8B-B14F-4D97-AF65-F5344CB8AC3E}">
        <p14:creationId xmlns:p14="http://schemas.microsoft.com/office/powerpoint/2010/main" val="217788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煙が出ている&#10;&#10;中程度の精度で自動的に生成された説明">
            <a:extLst>
              <a:ext uri="{FF2B5EF4-FFF2-40B4-BE49-F238E27FC236}">
                <a16:creationId xmlns:a16="http://schemas.microsoft.com/office/drawing/2014/main" id="{14A0117E-F6A5-2EDE-F0AD-731A34AD2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r="22551"/>
          <a:stretch/>
        </p:blipFill>
        <p:spPr>
          <a:xfrm rot="5400000">
            <a:off x="2453846" y="-1007556"/>
            <a:ext cx="6806010" cy="882112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7D26278-DD6B-82C4-2250-3361569FF4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1354" y="5786103"/>
            <a:ext cx="8866059" cy="1019908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FA5A9FDC-1370-BC2F-D281-DC2813ACB1FF}"/>
              </a:ext>
            </a:extLst>
          </p:cNvPr>
          <p:cNvSpPr txBox="1">
            <a:spLocks/>
          </p:cNvSpPr>
          <p:nvPr/>
        </p:nvSpPr>
        <p:spPr>
          <a:xfrm>
            <a:off x="2752578" y="4999013"/>
            <a:ext cx="7040425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ご清聴　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388884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136198C6-2901-9364-4AA2-2BA1EE9DC2B3}"/>
              </a:ext>
            </a:extLst>
          </p:cNvPr>
          <p:cNvSpPr txBox="1">
            <a:spLocks/>
          </p:cNvSpPr>
          <p:nvPr/>
        </p:nvSpPr>
        <p:spPr>
          <a:xfrm>
            <a:off x="595533" y="441081"/>
            <a:ext cx="3062067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会社概要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179C102-6B7B-93E6-9D0B-A1DFC07793BE}"/>
              </a:ext>
            </a:extLst>
          </p:cNvPr>
          <p:cNvCxnSpPr/>
          <p:nvPr/>
        </p:nvCxnSpPr>
        <p:spPr>
          <a:xfrm>
            <a:off x="454856" y="1094725"/>
            <a:ext cx="11066584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>
            <a:extLst>
              <a:ext uri="{FF2B5EF4-FFF2-40B4-BE49-F238E27FC236}">
                <a16:creationId xmlns:a16="http://schemas.microsoft.com/office/drawing/2014/main" id="{B37D3DD6-1F67-A628-1DD2-87B459B3E362}"/>
              </a:ext>
            </a:extLst>
          </p:cNvPr>
          <p:cNvSpPr txBox="1">
            <a:spLocks/>
          </p:cNvSpPr>
          <p:nvPr/>
        </p:nvSpPr>
        <p:spPr>
          <a:xfrm>
            <a:off x="1943687" y="1720230"/>
            <a:ext cx="8607082" cy="46966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会社名：越後しらたま本舗株式会社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所在地：新潟市南区新飯田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659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従業員数：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事業内容：食品製造業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製造品目：白玉粉、白玉餅、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韓国餅（トック・トッポギ）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ECB211-12E6-4D26-43C1-4B418414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400" dirty="0"/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119795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51448B3-EE04-637A-C613-C0393FB2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23" t="36690" r="9538" b="5973"/>
          <a:stretch/>
        </p:blipFill>
        <p:spPr>
          <a:xfrm>
            <a:off x="1580270" y="98385"/>
            <a:ext cx="8506265" cy="7048808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C3D1A6-18D2-080A-944C-D2A8D810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800" dirty="0"/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301846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AF8746-A191-ACC3-8078-D1E6D37A67CA}"/>
              </a:ext>
            </a:extLst>
          </p:cNvPr>
          <p:cNvSpPr txBox="1">
            <a:spLocks/>
          </p:cNvSpPr>
          <p:nvPr/>
        </p:nvSpPr>
        <p:spPr>
          <a:xfrm>
            <a:off x="670560" y="441081"/>
            <a:ext cx="6801554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白玉粉・白玉餅の製造フロー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E0F9BEA-F916-2E8B-DCA9-28141C2C39C3}"/>
              </a:ext>
            </a:extLst>
          </p:cNvPr>
          <p:cNvCxnSpPr/>
          <p:nvPr/>
        </p:nvCxnSpPr>
        <p:spPr>
          <a:xfrm>
            <a:off x="454856" y="1094725"/>
            <a:ext cx="11066584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50E6E1F5-3C73-F9A1-9D9A-E5C3CC347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2" t="27990" r="13694" b="15757"/>
          <a:stretch/>
        </p:blipFill>
        <p:spPr>
          <a:xfrm>
            <a:off x="22842" y="1310185"/>
            <a:ext cx="12169158" cy="4437611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11084429-7851-D455-8CD1-158AB4FE6CD3}"/>
              </a:ext>
            </a:extLst>
          </p:cNvPr>
          <p:cNvSpPr txBox="1">
            <a:spLocks/>
          </p:cNvSpPr>
          <p:nvPr/>
        </p:nvSpPr>
        <p:spPr>
          <a:xfrm>
            <a:off x="454856" y="4865230"/>
            <a:ext cx="1455831" cy="32091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水挽・脱水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8E040604-30FF-B547-011A-48117B8E640C}"/>
              </a:ext>
            </a:extLst>
          </p:cNvPr>
          <p:cNvSpPr txBox="1">
            <a:spLocks/>
          </p:cNvSpPr>
          <p:nvPr/>
        </p:nvSpPr>
        <p:spPr>
          <a:xfrm>
            <a:off x="4016923" y="3023220"/>
            <a:ext cx="4785885" cy="40578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粉砕　　　　　　　　熱風乾燥　　　　　白玉粉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32E773F-76D2-A585-7CA0-FFE9866E8ADB}"/>
              </a:ext>
            </a:extLst>
          </p:cNvPr>
          <p:cNvSpPr txBox="1">
            <a:spLocks/>
          </p:cNvSpPr>
          <p:nvPr/>
        </p:nvSpPr>
        <p:spPr>
          <a:xfrm>
            <a:off x="4113560" y="5142035"/>
            <a:ext cx="1045293" cy="40578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混合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9FDE64E4-1E2E-DA43-102E-351DA3BECBF4}"/>
              </a:ext>
            </a:extLst>
          </p:cNvPr>
          <p:cNvSpPr txBox="1">
            <a:spLocks/>
          </p:cNvSpPr>
          <p:nvPr/>
        </p:nvSpPr>
        <p:spPr>
          <a:xfrm>
            <a:off x="5646091" y="5179325"/>
            <a:ext cx="1527547" cy="40578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充填・加熱殺菌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061CE37-00BC-31CA-31E9-3E20E1F31A9D}"/>
              </a:ext>
            </a:extLst>
          </p:cNvPr>
          <p:cNvSpPr txBox="1">
            <a:spLocks/>
          </p:cNvSpPr>
          <p:nvPr/>
        </p:nvSpPr>
        <p:spPr>
          <a:xfrm>
            <a:off x="7533937" y="5179325"/>
            <a:ext cx="1277968" cy="40578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白玉餅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82958DE8-8493-6D47-BE6E-097A0037F943}"/>
              </a:ext>
            </a:extLst>
          </p:cNvPr>
          <p:cNvSpPr txBox="1">
            <a:spLocks/>
          </p:cNvSpPr>
          <p:nvPr/>
        </p:nvSpPr>
        <p:spPr>
          <a:xfrm>
            <a:off x="10153934" y="4929417"/>
            <a:ext cx="1779716" cy="40578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商品包装・検品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DA18E7-6624-27B7-3381-3DB829F9DEB8}"/>
              </a:ext>
            </a:extLst>
          </p:cNvPr>
          <p:cNvSpPr/>
          <p:nvPr/>
        </p:nvSpPr>
        <p:spPr>
          <a:xfrm>
            <a:off x="3466531" y="3575713"/>
            <a:ext cx="1965278" cy="197210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折線 12">
            <a:extLst>
              <a:ext uri="{FF2B5EF4-FFF2-40B4-BE49-F238E27FC236}">
                <a16:creationId xmlns:a16="http://schemas.microsoft.com/office/drawing/2014/main" id="{E76B3CA0-5E9B-8A3E-3659-552CA694D175}"/>
              </a:ext>
            </a:extLst>
          </p:cNvPr>
          <p:cNvSpPr/>
          <p:nvPr/>
        </p:nvSpPr>
        <p:spPr>
          <a:xfrm>
            <a:off x="2497541" y="2388358"/>
            <a:ext cx="491319" cy="1040642"/>
          </a:xfrm>
          <a:prstGeom prst="ben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矢印: 折線 13">
            <a:extLst>
              <a:ext uri="{FF2B5EF4-FFF2-40B4-BE49-F238E27FC236}">
                <a16:creationId xmlns:a16="http://schemas.microsoft.com/office/drawing/2014/main" id="{635CB87A-A6FD-A7AE-F587-2D5C764C7676}"/>
              </a:ext>
            </a:extLst>
          </p:cNvPr>
          <p:cNvSpPr/>
          <p:nvPr/>
        </p:nvSpPr>
        <p:spPr>
          <a:xfrm flipV="1">
            <a:off x="2497541" y="3575713"/>
            <a:ext cx="491319" cy="925773"/>
          </a:xfrm>
          <a:prstGeom prst="bentArrow">
            <a:avLst>
              <a:gd name="adj1" fmla="val 25000"/>
              <a:gd name="adj2" fmla="val 25000"/>
              <a:gd name="adj3" fmla="val 27778"/>
              <a:gd name="adj4" fmla="val 3541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23AC7C-48A6-D687-6CAF-FCF40386FEA3}"/>
              </a:ext>
            </a:extLst>
          </p:cNvPr>
          <p:cNvSpPr/>
          <p:nvPr/>
        </p:nvSpPr>
        <p:spPr>
          <a:xfrm>
            <a:off x="2110153" y="3429000"/>
            <a:ext cx="491319" cy="1467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631519A3-E55F-766E-EB55-98B06096B10E}"/>
              </a:ext>
            </a:extLst>
          </p:cNvPr>
          <p:cNvSpPr/>
          <p:nvPr/>
        </p:nvSpPr>
        <p:spPr>
          <a:xfrm>
            <a:off x="9523828" y="3429000"/>
            <a:ext cx="491319" cy="29893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CEA4626D-BFDF-404F-1288-792D4743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4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86796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DE4D332-EC09-0188-CFA9-D85100869EA7}"/>
              </a:ext>
            </a:extLst>
          </p:cNvPr>
          <p:cNvSpPr txBox="1">
            <a:spLocks/>
          </p:cNvSpPr>
          <p:nvPr/>
        </p:nvSpPr>
        <p:spPr>
          <a:xfrm>
            <a:off x="595533" y="441081"/>
            <a:ext cx="8603058" cy="6536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今回実施した業務改善の概要　（令和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年度）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E3ADE4B-F1B1-FF4C-3DED-7BF668A5C88F}"/>
              </a:ext>
            </a:extLst>
          </p:cNvPr>
          <p:cNvCxnSpPr/>
          <p:nvPr/>
        </p:nvCxnSpPr>
        <p:spPr>
          <a:xfrm>
            <a:off x="454856" y="1094725"/>
            <a:ext cx="11066584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1">
            <a:extLst>
              <a:ext uri="{FF2B5EF4-FFF2-40B4-BE49-F238E27FC236}">
                <a16:creationId xmlns:a16="http://schemas.microsoft.com/office/drawing/2014/main" id="{743D2857-E9A5-01D8-BAF1-A0654F2E37EB}"/>
              </a:ext>
            </a:extLst>
          </p:cNvPr>
          <p:cNvSpPr txBox="1">
            <a:spLocks/>
          </p:cNvSpPr>
          <p:nvPr/>
        </p:nvSpPr>
        <p:spPr>
          <a:xfrm>
            <a:off x="525194" y="1498154"/>
            <a:ext cx="10925907" cy="505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製　　品：やわらか福餅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　　程：混合工程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導入設備：既存ミキサーの容量を大型化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効　　果：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台使っていたミキサーを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台に集約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混合工程作業者も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名から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名に削減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事業所内の最低賃金を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60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円アップ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023C1D-8B96-947E-E945-0A214867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400" dirty="0"/>
              <a:t>４</a:t>
            </a:r>
          </a:p>
        </p:txBody>
      </p:sp>
    </p:spTree>
    <p:extLst>
      <p:ext uri="{BB962C8B-B14F-4D97-AF65-F5344CB8AC3E}">
        <p14:creationId xmlns:p14="http://schemas.microsoft.com/office/powerpoint/2010/main" val="102748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12C21CBC-6DFA-E1A3-D5E3-D3662345B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681888"/>
              </p:ext>
            </p:extLst>
          </p:nvPr>
        </p:nvGraphicFramePr>
        <p:xfrm>
          <a:off x="1674125" y="1023583"/>
          <a:ext cx="8843749" cy="567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969B79A-B29E-157F-1629-43784385A8F1}"/>
              </a:ext>
            </a:extLst>
          </p:cNvPr>
          <p:cNvCxnSpPr/>
          <p:nvPr/>
        </p:nvCxnSpPr>
        <p:spPr>
          <a:xfrm>
            <a:off x="454856" y="1094725"/>
            <a:ext cx="11066584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1">
            <a:extLst>
              <a:ext uri="{FF2B5EF4-FFF2-40B4-BE49-F238E27FC236}">
                <a16:creationId xmlns:a16="http://schemas.microsoft.com/office/drawing/2014/main" id="{4E65AA1A-9A96-B4C3-380D-7B29021C0A76}"/>
              </a:ext>
            </a:extLst>
          </p:cNvPr>
          <p:cNvSpPr txBox="1">
            <a:spLocks/>
          </p:cNvSpPr>
          <p:nvPr/>
        </p:nvSpPr>
        <p:spPr>
          <a:xfrm>
            <a:off x="670559" y="441081"/>
            <a:ext cx="8051409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課題①　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月から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月繁忙期の人員確保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C4554B7-6D74-BE2F-E560-26FDF13AE39C}"/>
              </a:ext>
            </a:extLst>
          </p:cNvPr>
          <p:cNvSpPr/>
          <p:nvPr/>
        </p:nvSpPr>
        <p:spPr>
          <a:xfrm>
            <a:off x="6250675" y="1897039"/>
            <a:ext cx="2320119" cy="107124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1092DC7-B3F3-287E-3A2E-48E640AB216B}"/>
              </a:ext>
            </a:extLst>
          </p:cNvPr>
          <p:cNvSpPr txBox="1">
            <a:spLocks/>
          </p:cNvSpPr>
          <p:nvPr/>
        </p:nvSpPr>
        <p:spPr>
          <a:xfrm>
            <a:off x="2221541" y="1549294"/>
            <a:ext cx="4164107" cy="854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福餅の製造には人数がかる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製造時期が工場の繁忙期と重なる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EA2BEA3-483B-9334-F3E6-1322CFAC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400" dirty="0"/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186404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55B95E6-4894-5E1D-EB63-01852CCAE77B}"/>
              </a:ext>
            </a:extLst>
          </p:cNvPr>
          <p:cNvCxnSpPr/>
          <p:nvPr/>
        </p:nvCxnSpPr>
        <p:spPr>
          <a:xfrm>
            <a:off x="454856" y="1094725"/>
            <a:ext cx="11066584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93D84A8C-46CE-88BD-8CCC-30B17F21ECEA}"/>
              </a:ext>
            </a:extLst>
          </p:cNvPr>
          <p:cNvSpPr txBox="1">
            <a:spLocks/>
          </p:cNvSpPr>
          <p:nvPr/>
        </p:nvSpPr>
        <p:spPr>
          <a:xfrm>
            <a:off x="670560" y="441081"/>
            <a:ext cx="11219928" cy="6536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課題②助成金活用のためには事業所内の最低賃金</a:t>
            </a:r>
            <a:r>
              <a:rPr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円以上のＵＰが必須</a:t>
            </a: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3058FAAC-0250-15EA-DACD-28E7EBB407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705873"/>
              </p:ext>
            </p:extLst>
          </p:nvPr>
        </p:nvGraphicFramePr>
        <p:xfrm>
          <a:off x="1266718" y="1419224"/>
          <a:ext cx="7781748" cy="533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矢印: 上 5">
            <a:extLst>
              <a:ext uri="{FF2B5EF4-FFF2-40B4-BE49-F238E27FC236}">
                <a16:creationId xmlns:a16="http://schemas.microsoft.com/office/drawing/2014/main" id="{AB55006D-F09F-46A7-5251-443E9F1E4F5D}"/>
              </a:ext>
            </a:extLst>
          </p:cNvPr>
          <p:cNvSpPr/>
          <p:nvPr/>
        </p:nvSpPr>
        <p:spPr>
          <a:xfrm>
            <a:off x="5157592" y="2402006"/>
            <a:ext cx="409433" cy="135112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E9203B1-6F26-B599-E0A6-5E5D0ED7B2C0}"/>
              </a:ext>
            </a:extLst>
          </p:cNvPr>
          <p:cNvSpPr txBox="1">
            <a:spLocks/>
          </p:cNvSpPr>
          <p:nvPr/>
        </p:nvSpPr>
        <p:spPr>
          <a:xfrm>
            <a:off x="6206444" y="3637838"/>
            <a:ext cx="5684044" cy="438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助成金を活用して　時給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60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円アップ＋設備改善を実施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6CA7786A-09BC-9EC4-8019-D61A1227CF81}"/>
              </a:ext>
            </a:extLst>
          </p:cNvPr>
          <p:cNvSpPr txBox="1">
            <a:spLocks/>
          </p:cNvSpPr>
          <p:nvPr/>
        </p:nvSpPr>
        <p:spPr>
          <a:xfrm>
            <a:off x="8019321" y="1522910"/>
            <a:ext cx="3231747" cy="1351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2021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時給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円アップは必須条件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大型ニーダーを譲り受けることができたが、設備改修が必要</a:t>
            </a:r>
          </a:p>
        </p:txBody>
      </p:sp>
      <p:sp>
        <p:nvSpPr>
          <p:cNvPr id="10" name="矢印: 上 9">
            <a:extLst>
              <a:ext uri="{FF2B5EF4-FFF2-40B4-BE49-F238E27FC236}">
                <a16:creationId xmlns:a16="http://schemas.microsoft.com/office/drawing/2014/main" id="{C042327E-E4C9-5141-9B74-8059CFA022B4}"/>
              </a:ext>
            </a:extLst>
          </p:cNvPr>
          <p:cNvSpPr/>
          <p:nvPr/>
        </p:nvSpPr>
        <p:spPr>
          <a:xfrm flipV="1">
            <a:off x="9225761" y="2948249"/>
            <a:ext cx="409433" cy="575801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B547ABD-2B3A-96DB-3456-1974B42A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400" dirty="0"/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165066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9D45231B-DD99-A4AD-BC2F-6501917EB76B}"/>
              </a:ext>
            </a:extLst>
          </p:cNvPr>
          <p:cNvCxnSpPr/>
          <p:nvPr/>
        </p:nvCxnSpPr>
        <p:spPr>
          <a:xfrm>
            <a:off x="454856" y="1094725"/>
            <a:ext cx="11066584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14305BFB-683C-7F5D-3222-E5D06090B875}"/>
              </a:ext>
            </a:extLst>
          </p:cNvPr>
          <p:cNvSpPr txBox="1">
            <a:spLocks/>
          </p:cNvSpPr>
          <p:nvPr/>
        </p:nvSpPr>
        <p:spPr>
          <a:xfrm>
            <a:off x="670560" y="441081"/>
            <a:ext cx="6801554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福餅製造時の配員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B75FF851-A7A3-ECBF-B983-A0A415D8A0C7}"/>
              </a:ext>
            </a:extLst>
          </p:cNvPr>
          <p:cNvSpPr txBox="1">
            <a:spLocks/>
          </p:cNvSpPr>
          <p:nvPr/>
        </p:nvSpPr>
        <p:spPr>
          <a:xfrm>
            <a:off x="1193496" y="1559652"/>
            <a:ext cx="1770114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洗米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E2665D8-609A-270C-A146-E1C6BF3DCAD2}"/>
              </a:ext>
            </a:extLst>
          </p:cNvPr>
          <p:cNvSpPr txBox="1">
            <a:spLocks/>
          </p:cNvSpPr>
          <p:nvPr/>
        </p:nvSpPr>
        <p:spPr>
          <a:xfrm>
            <a:off x="743120" y="2597131"/>
            <a:ext cx="2670867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水挽・圧搾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B13B123-CAB1-0985-F825-1A3FECD710DE}"/>
              </a:ext>
            </a:extLst>
          </p:cNvPr>
          <p:cNvSpPr txBox="1">
            <a:spLocks/>
          </p:cNvSpPr>
          <p:nvPr/>
        </p:nvSpPr>
        <p:spPr>
          <a:xfrm>
            <a:off x="782016" y="3695406"/>
            <a:ext cx="2670867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混合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BF79803-CEF3-EA26-9EC7-4601C4B1DC19}"/>
              </a:ext>
            </a:extLst>
          </p:cNvPr>
          <p:cNvSpPr txBox="1">
            <a:spLocks/>
          </p:cNvSpPr>
          <p:nvPr/>
        </p:nvSpPr>
        <p:spPr>
          <a:xfrm>
            <a:off x="782015" y="4813976"/>
            <a:ext cx="2670867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充填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C4AD135-F5C0-DD58-D610-47BAED021B8C}"/>
              </a:ext>
            </a:extLst>
          </p:cNvPr>
          <p:cNvSpPr txBox="1">
            <a:spLocks/>
          </p:cNvSpPr>
          <p:nvPr/>
        </p:nvSpPr>
        <p:spPr>
          <a:xfrm>
            <a:off x="729470" y="5912251"/>
            <a:ext cx="2670867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加熱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2A4D1E24-B2D4-8740-53EF-AC0A63919A82}"/>
              </a:ext>
            </a:extLst>
          </p:cNvPr>
          <p:cNvSpPr txBox="1">
            <a:spLocks/>
          </p:cNvSpPr>
          <p:nvPr/>
        </p:nvSpPr>
        <p:spPr>
          <a:xfrm>
            <a:off x="4325886" y="1559652"/>
            <a:ext cx="1770114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0FF9936-0D7A-E63C-416D-278D29A8BF67}"/>
              </a:ext>
            </a:extLst>
          </p:cNvPr>
          <p:cNvSpPr txBox="1">
            <a:spLocks/>
          </p:cNvSpPr>
          <p:nvPr/>
        </p:nvSpPr>
        <p:spPr>
          <a:xfrm>
            <a:off x="4325886" y="2523021"/>
            <a:ext cx="1770114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87B4600D-666F-13A0-6732-A7F0FF24178A}"/>
              </a:ext>
            </a:extLst>
          </p:cNvPr>
          <p:cNvSpPr txBox="1">
            <a:spLocks/>
          </p:cNvSpPr>
          <p:nvPr/>
        </p:nvSpPr>
        <p:spPr>
          <a:xfrm>
            <a:off x="4325886" y="3695406"/>
            <a:ext cx="1770114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２名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8031E120-B22D-AE32-E43B-9A7B72BA6DC6}"/>
              </a:ext>
            </a:extLst>
          </p:cNvPr>
          <p:cNvSpPr txBox="1">
            <a:spLocks/>
          </p:cNvSpPr>
          <p:nvPr/>
        </p:nvSpPr>
        <p:spPr>
          <a:xfrm>
            <a:off x="4325886" y="4813976"/>
            <a:ext cx="1770114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１名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20FBCB2-9780-3395-9BD7-ED3262286BFC}"/>
              </a:ext>
            </a:extLst>
          </p:cNvPr>
          <p:cNvSpPr txBox="1">
            <a:spLocks/>
          </p:cNvSpPr>
          <p:nvPr/>
        </p:nvSpPr>
        <p:spPr>
          <a:xfrm>
            <a:off x="4325886" y="5912251"/>
            <a:ext cx="1770114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３名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EF8B6C56-EA00-B998-F791-6A68176A586B}"/>
              </a:ext>
            </a:extLst>
          </p:cNvPr>
          <p:cNvSpPr/>
          <p:nvPr/>
        </p:nvSpPr>
        <p:spPr>
          <a:xfrm>
            <a:off x="1909999" y="2213296"/>
            <a:ext cx="309807" cy="3097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ED7095DA-0EF4-63CF-7129-3816B07A1953}"/>
              </a:ext>
            </a:extLst>
          </p:cNvPr>
          <p:cNvSpPr/>
          <p:nvPr/>
        </p:nvSpPr>
        <p:spPr>
          <a:xfrm>
            <a:off x="1891572" y="3242313"/>
            <a:ext cx="309807" cy="3097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F2C61A6F-04A7-760A-42F7-18D016B19F5E}"/>
              </a:ext>
            </a:extLst>
          </p:cNvPr>
          <p:cNvSpPr/>
          <p:nvPr/>
        </p:nvSpPr>
        <p:spPr>
          <a:xfrm>
            <a:off x="1909998" y="4349050"/>
            <a:ext cx="309807" cy="3097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762E4EA6-F7B0-4685-353D-760A53605A92}"/>
              </a:ext>
            </a:extLst>
          </p:cNvPr>
          <p:cNvSpPr/>
          <p:nvPr/>
        </p:nvSpPr>
        <p:spPr>
          <a:xfrm>
            <a:off x="1886792" y="5541730"/>
            <a:ext cx="309807" cy="3097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左 17">
            <a:extLst>
              <a:ext uri="{FF2B5EF4-FFF2-40B4-BE49-F238E27FC236}">
                <a16:creationId xmlns:a16="http://schemas.microsoft.com/office/drawing/2014/main" id="{30E3D1BF-069A-E91A-ADCD-FEDED35A0892}"/>
              </a:ext>
            </a:extLst>
          </p:cNvPr>
          <p:cNvSpPr/>
          <p:nvPr/>
        </p:nvSpPr>
        <p:spPr>
          <a:xfrm>
            <a:off x="6237027" y="3735796"/>
            <a:ext cx="893893" cy="47019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526F70DF-BBEB-815A-B48F-B59D0F7F67CE}"/>
              </a:ext>
            </a:extLst>
          </p:cNvPr>
          <p:cNvSpPr txBox="1">
            <a:spLocks/>
          </p:cNvSpPr>
          <p:nvPr/>
        </p:nvSpPr>
        <p:spPr>
          <a:xfrm>
            <a:off x="7472113" y="1559652"/>
            <a:ext cx="3759993" cy="52983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グループ会社内に大型のニーダーが遊休になっており、これを活用すれば、配員を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名に削減できる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但し、設置には架台、作業台の新設、ホッパー改造が必要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助成対象は、新規設備費だけでなく、導入に必要な改修費なども広くカバー</a:t>
            </a: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91C63E13-814A-84A6-BAE9-BE2DED53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400" dirty="0"/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379800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9B28DCE0-3F42-57EB-3AE4-388AC28B96D7}"/>
              </a:ext>
            </a:extLst>
          </p:cNvPr>
          <p:cNvCxnSpPr/>
          <p:nvPr/>
        </p:nvCxnSpPr>
        <p:spPr>
          <a:xfrm>
            <a:off x="454856" y="1094725"/>
            <a:ext cx="11066584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6E9F6E06-5135-9FD7-BF9B-AFE6C6316EFE}"/>
              </a:ext>
            </a:extLst>
          </p:cNvPr>
          <p:cNvSpPr txBox="1">
            <a:spLocks/>
          </p:cNvSpPr>
          <p:nvPr/>
        </p:nvSpPr>
        <p:spPr>
          <a:xfrm>
            <a:off x="670560" y="441081"/>
            <a:ext cx="6801554" cy="653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導入した設備</a:t>
            </a:r>
          </a:p>
        </p:txBody>
      </p:sp>
      <p:pic>
        <p:nvPicPr>
          <p:cNvPr id="5" name="図 4" descr="屋内, テーブル, 座る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C96D1787-F7C9-834A-7E16-964FA2354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865" y="2387071"/>
            <a:ext cx="5109631" cy="3832223"/>
          </a:xfrm>
          <a:prstGeom prst="rect">
            <a:avLst/>
          </a:prstGeom>
        </p:spPr>
      </p:pic>
      <p:pic>
        <p:nvPicPr>
          <p:cNvPr id="7" name="図 6" descr="屋内, 金属, キッチン, 機器 が含まれている画像&#10;&#10;自動的に生成された説明">
            <a:extLst>
              <a:ext uri="{FF2B5EF4-FFF2-40B4-BE49-F238E27FC236}">
                <a16:creationId xmlns:a16="http://schemas.microsoft.com/office/drawing/2014/main" id="{901FC51F-D149-7864-036E-9542EF518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6375" y="2387070"/>
            <a:ext cx="5109634" cy="3832226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B260E9-83AD-6907-5B68-A7A2C91B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ja-JP" altLang="en-US" sz="2400" dirty="0"/>
              <a:t>８</a:t>
            </a:r>
          </a:p>
        </p:txBody>
      </p:sp>
    </p:spTree>
    <p:extLst>
      <p:ext uri="{BB962C8B-B14F-4D97-AF65-F5344CB8AC3E}">
        <p14:creationId xmlns:p14="http://schemas.microsoft.com/office/powerpoint/2010/main" val="50912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756</Words>
  <Application>Microsoft Office PowerPoint</Application>
  <PresentationFormat>ワイド画面</PresentationFormat>
  <Paragraphs>270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HG丸ｺﾞｼｯｸM-PRO</vt:lpstr>
      <vt:lpstr>メイリオ</vt:lpstr>
      <vt:lpstr>游ゴシック</vt:lpstr>
      <vt:lpstr>游ゴシック Light</vt:lpstr>
      <vt:lpstr>Arial</vt:lpstr>
      <vt:lpstr>Office テーマ</vt:lpstr>
      <vt:lpstr>業務改善助成金事例発表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業務改善助成金事例発表</dc:title>
  <dc:creator>大槻 達弥</dc:creator>
  <cp:lastModifiedBy>石丸 とし子(ishimaru-toshiko.d14)</cp:lastModifiedBy>
  <cp:revision>33</cp:revision>
  <cp:lastPrinted>2023-06-27T01:01:36Z</cp:lastPrinted>
  <dcterms:created xsi:type="dcterms:W3CDTF">2023-06-16T20:48:33Z</dcterms:created>
  <dcterms:modified xsi:type="dcterms:W3CDTF">2023-06-27T01:10:44Z</dcterms:modified>
</cp:coreProperties>
</file>