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4"/>
  </p:sldMasterIdLst>
  <p:notesMasterIdLst>
    <p:notesMasterId r:id="rId21"/>
  </p:notesMasterIdLst>
  <p:handoutMasterIdLst>
    <p:handoutMasterId r:id="rId22"/>
  </p:handoutMasterIdLst>
  <p:sldIdLst>
    <p:sldId id="518" r:id="rId5"/>
    <p:sldId id="527" r:id="rId6"/>
    <p:sldId id="525" r:id="rId7"/>
    <p:sldId id="526" r:id="rId8"/>
    <p:sldId id="502" r:id="rId9"/>
    <p:sldId id="503" r:id="rId10"/>
    <p:sldId id="511" r:id="rId11"/>
    <p:sldId id="504" r:id="rId12"/>
    <p:sldId id="510" r:id="rId13"/>
    <p:sldId id="530" r:id="rId14"/>
    <p:sldId id="505" r:id="rId15"/>
    <p:sldId id="506" r:id="rId16"/>
    <p:sldId id="507" r:id="rId17"/>
    <p:sldId id="508" r:id="rId18"/>
    <p:sldId id="528" r:id="rId19"/>
    <p:sldId id="517" r:id="rId20"/>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518"/>
            <p14:sldId id="527"/>
            <p14:sldId id="525"/>
            <p14:sldId id="526"/>
            <p14:sldId id="502"/>
            <p14:sldId id="503"/>
            <p14:sldId id="511"/>
            <p14:sldId id="504"/>
            <p14:sldId id="510"/>
            <p14:sldId id="530"/>
            <p14:sldId id="505"/>
            <p14:sldId id="506"/>
            <p14:sldId id="507"/>
            <p14:sldId id="508"/>
            <p14:sldId id="528"/>
            <p14:sldId id="517"/>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E4E2ED"/>
    <a:srgbClr val="005CAF"/>
    <a:srgbClr val="FDF3B9"/>
    <a:srgbClr val="DB4D6D"/>
    <a:srgbClr val="FEDFE1"/>
    <a:srgbClr val="66BAB7"/>
    <a:srgbClr val="DF637E"/>
    <a:srgbClr val="7EC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34"/>
    <p:restoredTop sz="86395" autoAdjust="0"/>
  </p:normalViewPr>
  <p:slideViewPr>
    <p:cSldViewPr>
      <p:cViewPr varScale="1">
        <p:scale>
          <a:sx n="73" d="100"/>
          <a:sy n="73" d="100"/>
        </p:scale>
        <p:origin x="1044" y="66"/>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51" d="100"/>
          <a:sy n="51" d="100"/>
        </p:scale>
        <p:origin x="297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2023/6/20</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346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a:t>
            </a:fld>
            <a:endParaRPr kumimoji="1" lang="ja-JP" altLang="en-US"/>
          </a:p>
        </p:txBody>
      </p:sp>
    </p:spTree>
    <p:extLst>
      <p:ext uri="{BB962C8B-B14F-4D97-AF65-F5344CB8AC3E}">
        <p14:creationId xmlns:p14="http://schemas.microsoft.com/office/powerpoint/2010/main" val="1353994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11</a:t>
            </a:fld>
            <a:endParaRPr kumimoji="1" lang="ja-JP" altLang="en-US"/>
          </a:p>
        </p:txBody>
      </p:sp>
    </p:spTree>
    <p:extLst>
      <p:ext uri="{BB962C8B-B14F-4D97-AF65-F5344CB8AC3E}">
        <p14:creationId xmlns:p14="http://schemas.microsoft.com/office/powerpoint/2010/main" val="244569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12</a:t>
            </a:fld>
            <a:endParaRPr kumimoji="1" lang="ja-JP" altLang="en-US"/>
          </a:p>
        </p:txBody>
      </p:sp>
    </p:spTree>
    <p:extLst>
      <p:ext uri="{BB962C8B-B14F-4D97-AF65-F5344CB8AC3E}">
        <p14:creationId xmlns:p14="http://schemas.microsoft.com/office/powerpoint/2010/main" val="97422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13</a:t>
            </a:fld>
            <a:endParaRPr kumimoji="1" lang="ja-JP" altLang="en-US"/>
          </a:p>
        </p:txBody>
      </p:sp>
    </p:spTree>
    <p:extLst>
      <p:ext uri="{BB962C8B-B14F-4D97-AF65-F5344CB8AC3E}">
        <p14:creationId xmlns:p14="http://schemas.microsoft.com/office/powerpoint/2010/main" val="2032515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14</a:t>
            </a:fld>
            <a:endParaRPr kumimoji="1" lang="ja-JP" altLang="en-US"/>
          </a:p>
        </p:txBody>
      </p:sp>
    </p:spTree>
    <p:extLst>
      <p:ext uri="{BB962C8B-B14F-4D97-AF65-F5344CB8AC3E}">
        <p14:creationId xmlns:p14="http://schemas.microsoft.com/office/powerpoint/2010/main" val="212943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15</a:t>
            </a:fld>
            <a:endParaRPr kumimoji="1" lang="ja-JP" altLang="en-US"/>
          </a:p>
        </p:txBody>
      </p:sp>
    </p:spTree>
    <p:extLst>
      <p:ext uri="{BB962C8B-B14F-4D97-AF65-F5344CB8AC3E}">
        <p14:creationId xmlns:p14="http://schemas.microsoft.com/office/powerpoint/2010/main" val="63458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16</a:t>
            </a:fld>
            <a:endParaRPr kumimoji="1" lang="ja-JP" altLang="en-US"/>
          </a:p>
        </p:txBody>
      </p:sp>
    </p:spTree>
    <p:extLst>
      <p:ext uri="{BB962C8B-B14F-4D97-AF65-F5344CB8AC3E}">
        <p14:creationId xmlns:p14="http://schemas.microsoft.com/office/powerpoint/2010/main" val="37364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3</a:t>
            </a:fld>
            <a:endParaRPr kumimoji="1" lang="ja-JP" altLang="en-US"/>
          </a:p>
        </p:txBody>
      </p:sp>
    </p:spTree>
    <p:extLst>
      <p:ext uri="{BB962C8B-B14F-4D97-AF65-F5344CB8AC3E}">
        <p14:creationId xmlns:p14="http://schemas.microsoft.com/office/powerpoint/2010/main" val="80696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4</a:t>
            </a:fld>
            <a:endParaRPr kumimoji="1" lang="ja-JP" altLang="en-US"/>
          </a:p>
        </p:txBody>
      </p:sp>
    </p:spTree>
    <p:extLst>
      <p:ext uri="{BB962C8B-B14F-4D97-AF65-F5344CB8AC3E}">
        <p14:creationId xmlns:p14="http://schemas.microsoft.com/office/powerpoint/2010/main" val="300738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5</a:t>
            </a:fld>
            <a:endParaRPr kumimoji="1" lang="ja-JP" altLang="en-US"/>
          </a:p>
        </p:txBody>
      </p:sp>
    </p:spTree>
    <p:extLst>
      <p:ext uri="{BB962C8B-B14F-4D97-AF65-F5344CB8AC3E}">
        <p14:creationId xmlns:p14="http://schemas.microsoft.com/office/powerpoint/2010/main" val="371947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6</a:t>
            </a:fld>
            <a:endParaRPr kumimoji="1" lang="ja-JP" altLang="en-US"/>
          </a:p>
        </p:txBody>
      </p:sp>
    </p:spTree>
    <p:extLst>
      <p:ext uri="{BB962C8B-B14F-4D97-AF65-F5344CB8AC3E}">
        <p14:creationId xmlns:p14="http://schemas.microsoft.com/office/powerpoint/2010/main" val="55724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7</a:t>
            </a:fld>
            <a:endParaRPr kumimoji="1" lang="ja-JP" altLang="en-US"/>
          </a:p>
        </p:txBody>
      </p:sp>
    </p:spTree>
    <p:extLst>
      <p:ext uri="{BB962C8B-B14F-4D97-AF65-F5344CB8AC3E}">
        <p14:creationId xmlns:p14="http://schemas.microsoft.com/office/powerpoint/2010/main" val="38456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8</a:t>
            </a:fld>
            <a:endParaRPr kumimoji="1" lang="ja-JP" altLang="en-US"/>
          </a:p>
        </p:txBody>
      </p:sp>
    </p:spTree>
    <p:extLst>
      <p:ext uri="{BB962C8B-B14F-4D97-AF65-F5344CB8AC3E}">
        <p14:creationId xmlns:p14="http://schemas.microsoft.com/office/powerpoint/2010/main" val="64609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9</a:t>
            </a:fld>
            <a:endParaRPr kumimoji="1" lang="ja-JP" altLang="en-US"/>
          </a:p>
        </p:txBody>
      </p:sp>
    </p:spTree>
    <p:extLst>
      <p:ext uri="{BB962C8B-B14F-4D97-AF65-F5344CB8AC3E}">
        <p14:creationId xmlns:p14="http://schemas.microsoft.com/office/powerpoint/2010/main" val="1395332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10</a:t>
            </a:fld>
            <a:endParaRPr kumimoji="1" lang="ja-JP" altLang="en-US"/>
          </a:p>
        </p:txBody>
      </p:sp>
    </p:spTree>
    <p:extLst>
      <p:ext uri="{BB962C8B-B14F-4D97-AF65-F5344CB8AC3E}">
        <p14:creationId xmlns:p14="http://schemas.microsoft.com/office/powerpoint/2010/main" val="1614923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4B28DB8-9EDF-624B-929C-0BA51A4EDC13}"/>
              </a:ext>
            </a:extLst>
          </p:cNvPr>
          <p:cNvSpPr>
            <a:spLocks noGrp="1"/>
          </p:cNvSpPr>
          <p:nvPr>
            <p:ph type="body" sz="quarter" idx="4294967295"/>
          </p:nvPr>
        </p:nvSpPr>
        <p:spPr>
          <a:xfrm>
            <a:off x="2743200" y="4043363"/>
            <a:ext cx="5181600" cy="732508"/>
          </a:xfrm>
        </p:spPr>
        <p:txBody>
          <a:bodyPr wrap="square" lIns="251999">
            <a:spAutoFit/>
          </a:bodyPr>
          <a:lstStyle/>
          <a:p>
            <a:pPr marL="0" indent="0">
              <a:buNone/>
            </a:pPr>
            <a:r>
              <a:rPr lang="ja-JP" altLang="en-US" sz="1800" dirty="0" smtClean="0">
                <a:latin typeface="游ゴシック" panose="020B0400000000000000" pitchFamily="50" charset="-128"/>
                <a:ea typeface="游ゴシック" panose="020B0400000000000000" pitchFamily="50" charset="-128"/>
              </a:rPr>
              <a:t>　厚生</a:t>
            </a:r>
            <a:r>
              <a:rPr lang="ja-JP" altLang="en-US" sz="1800" dirty="0">
                <a:latin typeface="游ゴシック" panose="020B0400000000000000" pitchFamily="50" charset="-128"/>
                <a:ea typeface="游ゴシック" panose="020B0400000000000000" pitchFamily="50" charset="-128"/>
              </a:rPr>
              <a:t>労働省 </a:t>
            </a:r>
            <a:r>
              <a:rPr lang="ja-JP" altLang="en-US" sz="1800" dirty="0" smtClean="0">
                <a:latin typeface="游ゴシック" panose="020B0400000000000000" pitchFamily="50" charset="-128"/>
                <a:ea typeface="游ゴシック" panose="020B0400000000000000" pitchFamily="50" charset="-128"/>
              </a:rPr>
              <a:t>新潟労働局職業安定部</a:t>
            </a:r>
            <a:r>
              <a:rPr lang="ja-JP" altLang="en-US" dirty="0">
                <a:latin typeface="游ゴシック" panose="020B0400000000000000" pitchFamily="50" charset="-128"/>
                <a:ea typeface="游ゴシック" panose="020B0400000000000000" pitchFamily="50" charset="-128"/>
              </a:rPr>
              <a:t/>
            </a:r>
            <a:br>
              <a:rPr lang="ja-JP" altLang="en-US" dirty="0">
                <a:latin typeface="游ゴシック" panose="020B0400000000000000" pitchFamily="50" charset="-128"/>
                <a:ea typeface="游ゴシック" panose="020B0400000000000000" pitchFamily="50" charset="-128"/>
              </a:rPr>
            </a:br>
            <a:endParaRPr lang="en-US" altLang="ja-JP" dirty="0">
              <a:latin typeface="游ゴシック" panose="020B0400000000000000" pitchFamily="50" charset="-128"/>
              <a:ea typeface="游ゴシック" panose="020B0400000000000000" pitchFamily="50" charset="-128"/>
            </a:endParaRPr>
          </a:p>
        </p:txBody>
      </p:sp>
      <p:sp>
        <p:nvSpPr>
          <p:cNvPr id="3" name="タイトル 2">
            <a:extLst>
              <a:ext uri="{FF2B5EF4-FFF2-40B4-BE49-F238E27FC236}">
                <a16:creationId xmlns:a16="http://schemas.microsoft.com/office/drawing/2014/main" id="{DA90BFFC-6042-8E40-B059-C6BCAB127E1E}"/>
              </a:ext>
            </a:extLst>
          </p:cNvPr>
          <p:cNvSpPr>
            <a:spLocks noGrp="1"/>
          </p:cNvSpPr>
          <p:nvPr>
            <p:ph type="title" idx="4294967295"/>
          </p:nvPr>
        </p:nvSpPr>
        <p:spPr>
          <a:xfrm>
            <a:off x="2362200" y="2514600"/>
            <a:ext cx="6019800" cy="779463"/>
          </a:xfrm>
        </p:spPr>
        <p:txBody>
          <a:bodyPr/>
          <a:lstStyle/>
          <a:p>
            <a:pPr algn="ctr"/>
            <a:r>
              <a:rPr kumimoji="1" lang="ja-JP" altLang="en-US" sz="2800" dirty="0" smtClean="0">
                <a:solidFill>
                  <a:schemeClr val="tx1"/>
                </a:solidFill>
                <a:latin typeface="游ゴシック" panose="020B0400000000000000" pitchFamily="50" charset="-128"/>
                <a:ea typeface="游ゴシック" panose="020B0400000000000000" pitchFamily="50" charset="-128"/>
              </a:rPr>
              <a:t>人材開発支援助成金について</a:t>
            </a:r>
            <a:endParaRPr kumimoji="1" lang="ja-JP" altLang="en-US" sz="28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05869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10134600" cy="589709"/>
          </a:xfrm>
        </p:spPr>
        <p:txBody>
          <a:bodyPr/>
          <a:lstStyle/>
          <a:p>
            <a:r>
              <a:rPr lang="ja-JP" altLang="en-US" dirty="0" smtClean="0"/>
              <a:t>具体的な活用事例⑥　事業展開等リスキリング支援コース</a:t>
            </a:r>
            <a:endParaRPr lang="ja-JP" altLang="en-US" sz="1200" dirty="0"/>
          </a:p>
        </p:txBody>
      </p:sp>
      <p:sp>
        <p:nvSpPr>
          <p:cNvPr id="3" name="正方形/長方形 2"/>
          <p:cNvSpPr/>
          <p:nvPr/>
        </p:nvSpPr>
        <p:spPr>
          <a:xfrm>
            <a:off x="304801" y="914401"/>
            <a:ext cx="9372599" cy="4208245"/>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23134" y="3153384"/>
            <a:ext cx="4081325" cy="1420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　</a:t>
            </a:r>
            <a:r>
              <a:rPr lang="ja-JP" altLang="en-US" sz="1600" dirty="0" smtClean="0">
                <a:solidFill>
                  <a:schemeClr val="tx1"/>
                </a:solidFill>
                <a:latin typeface="游ゴシック" panose="020B0400000000000000" pitchFamily="50" charset="-128"/>
                <a:ea typeface="游ゴシック" panose="020B0400000000000000" pitchFamily="50" charset="-128"/>
              </a:rPr>
              <a:t>授業料</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a:t>
            </a:r>
            <a:r>
              <a:rPr lang="en-US" altLang="ja-JP" sz="1600" dirty="0" smtClean="0">
                <a:solidFill>
                  <a:schemeClr val="tx1"/>
                </a:solidFill>
                <a:latin typeface="游ゴシック" panose="020B0400000000000000" pitchFamily="50" charset="-128"/>
                <a:ea typeface="游ゴシック" panose="020B0400000000000000" pitchFamily="50" charset="-128"/>
              </a:rPr>
              <a:t>250,000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r>
              <a:rPr lang="en-US" altLang="ja-JP" sz="1600" dirty="0" smtClean="0">
                <a:solidFill>
                  <a:schemeClr val="tx1"/>
                </a:solidFill>
                <a:latin typeface="游ゴシック" panose="020B0400000000000000" pitchFamily="50" charset="-128"/>
                <a:ea typeface="游ゴシック" panose="020B0400000000000000" pitchFamily="50" charset="-128"/>
              </a:rPr>
              <a:t>×4</a:t>
            </a:r>
            <a:r>
              <a:rPr lang="ja-JP" altLang="en-US" sz="1600" dirty="0" smtClean="0">
                <a:solidFill>
                  <a:schemeClr val="tx1"/>
                </a:solidFill>
                <a:latin typeface="游ゴシック" panose="020B0400000000000000" pitchFamily="50" charset="-128"/>
                <a:ea typeface="游ゴシック" panose="020B0400000000000000" pitchFamily="50" charset="-128"/>
              </a:rPr>
              <a:t>名＝</a:t>
            </a:r>
            <a:r>
              <a:rPr lang="en-US" altLang="ja-JP" sz="1600" dirty="0" smtClean="0">
                <a:solidFill>
                  <a:schemeClr val="tx1"/>
                </a:solidFill>
                <a:latin typeface="游ゴシック" panose="020B0400000000000000" pitchFamily="50" charset="-128"/>
                <a:ea typeface="游ゴシック" panose="020B0400000000000000" pitchFamily="50" charset="-128"/>
              </a:rPr>
              <a:t>1.000.000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　</a:t>
            </a:r>
            <a:r>
              <a:rPr lang="en-US" altLang="ja-JP" sz="1600" dirty="0" smtClean="0">
                <a:solidFill>
                  <a:schemeClr val="tx1"/>
                </a:solidFill>
                <a:latin typeface="游ゴシック" panose="020B0400000000000000" pitchFamily="50" charset="-128"/>
                <a:ea typeface="游ゴシック" panose="020B0400000000000000" pitchFamily="50" charset="-128"/>
              </a:rPr>
              <a:t>OFF-JT</a:t>
            </a:r>
            <a:r>
              <a:rPr lang="ja-JP" altLang="en-US" sz="1600" dirty="0" smtClean="0">
                <a:solidFill>
                  <a:schemeClr val="tx1"/>
                </a:solidFill>
                <a:latin typeface="游ゴシック" panose="020B0400000000000000" pitchFamily="50" charset="-128"/>
                <a:ea typeface="游ゴシック" panose="020B0400000000000000" pitchFamily="50" charset="-128"/>
              </a:rPr>
              <a:t>の時間数の賃金（</a:t>
            </a:r>
            <a:r>
              <a:rPr lang="en-US" altLang="ja-JP" sz="1600" dirty="0" smtClean="0">
                <a:solidFill>
                  <a:schemeClr val="tx1"/>
                </a:solidFill>
                <a:latin typeface="游ゴシック" panose="020B0400000000000000" pitchFamily="50" charset="-128"/>
                <a:ea typeface="游ゴシック" panose="020B0400000000000000" pitchFamily="50" charset="-128"/>
              </a:rPr>
              <a:t>30</a:t>
            </a:r>
            <a:r>
              <a:rPr lang="ja-JP" altLang="en-US" sz="1600" dirty="0" smtClean="0">
                <a:solidFill>
                  <a:schemeClr val="tx1"/>
                </a:solidFill>
                <a:latin typeface="游ゴシック" panose="020B0400000000000000" pitchFamily="50" charset="-128"/>
                <a:ea typeface="游ゴシック" panose="020B0400000000000000" pitchFamily="50" charset="-128"/>
              </a:rPr>
              <a:t>時間</a:t>
            </a:r>
            <a:r>
              <a:rPr lang="en-US" altLang="ja-JP" sz="1600" dirty="0" smtClean="0">
                <a:solidFill>
                  <a:schemeClr val="tx1"/>
                </a:solidFill>
                <a:latin typeface="游ゴシック" panose="020B0400000000000000" pitchFamily="50" charset="-128"/>
                <a:ea typeface="游ゴシック" panose="020B0400000000000000" pitchFamily="50" charset="-128"/>
              </a:rPr>
              <a:t>×4</a:t>
            </a:r>
            <a:r>
              <a:rPr lang="ja-JP" altLang="en-US" sz="1600" dirty="0" smtClean="0">
                <a:solidFill>
                  <a:schemeClr val="tx1"/>
                </a:solidFill>
                <a:latin typeface="游ゴシック" panose="020B0400000000000000" pitchFamily="50" charset="-128"/>
                <a:ea typeface="游ゴシック" panose="020B0400000000000000" pitchFamily="50" charset="-128"/>
              </a:rPr>
              <a:t>人）　　</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a:t>
            </a:r>
            <a:r>
              <a:rPr lang="en-US" altLang="ja-JP" sz="1600" dirty="0" smtClean="0">
                <a:solidFill>
                  <a:schemeClr val="tx1"/>
                </a:solidFill>
                <a:latin typeface="游ゴシック" panose="020B0400000000000000" pitchFamily="50" charset="-128"/>
                <a:ea typeface="游ゴシック" panose="020B0400000000000000" pitchFamily="50" charset="-128"/>
              </a:rPr>
              <a:t>144,000</a:t>
            </a:r>
            <a:r>
              <a:rPr lang="ja-JP" altLang="en-US" sz="1600" dirty="0" smtClean="0">
                <a:solidFill>
                  <a:schemeClr val="tx1"/>
                </a:solidFill>
                <a:latin typeface="游ゴシック" panose="020B0400000000000000" pitchFamily="50" charset="-128"/>
                <a:ea typeface="游ゴシック" panose="020B0400000000000000" pitchFamily="50" charset="-128"/>
              </a:rPr>
              <a:t>円（時給</a:t>
            </a:r>
            <a:r>
              <a:rPr lang="en-US" altLang="ja-JP" sz="1600" dirty="0" smtClean="0">
                <a:solidFill>
                  <a:schemeClr val="tx1"/>
                </a:solidFill>
                <a:latin typeface="游ゴシック" panose="020B0400000000000000" pitchFamily="50" charset="-128"/>
                <a:ea typeface="游ゴシック" panose="020B0400000000000000" pitchFamily="50" charset="-128"/>
              </a:rPr>
              <a:t>1,200</a:t>
            </a:r>
            <a:r>
              <a:rPr lang="ja-JP" altLang="en-US" sz="1600" dirty="0" smtClean="0">
                <a:solidFill>
                  <a:schemeClr val="tx1"/>
                </a:solidFill>
                <a:latin typeface="游ゴシック" panose="020B0400000000000000" pitchFamily="50" charset="-128"/>
                <a:ea typeface="游ゴシック" panose="020B0400000000000000" pitchFamily="50" charset="-128"/>
              </a:rPr>
              <a:t>円と仮定）</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b="1" dirty="0" smtClean="0">
                <a:solidFill>
                  <a:schemeClr val="tx1"/>
                </a:solidFill>
                <a:latin typeface="游ゴシック" panose="020B0400000000000000" pitchFamily="50" charset="-128"/>
                <a:ea typeface="游ゴシック" panose="020B0400000000000000" pitchFamily="50" charset="-128"/>
              </a:rPr>
              <a:t>　</a:t>
            </a:r>
            <a:r>
              <a:rPr lang="ja-JP" altLang="en-US" sz="1600" b="1" u="sng" dirty="0" smtClean="0">
                <a:solidFill>
                  <a:schemeClr val="tx1"/>
                </a:solidFill>
                <a:latin typeface="游ゴシック" panose="020B0400000000000000" pitchFamily="50" charset="-128"/>
                <a:ea typeface="游ゴシック" panose="020B0400000000000000" pitchFamily="50" charset="-128"/>
              </a:rPr>
              <a:t>所要経費　</a:t>
            </a:r>
            <a:r>
              <a:rPr lang="en-US" altLang="ja-JP" sz="1600" b="1" u="sng" dirty="0" smtClean="0">
                <a:solidFill>
                  <a:schemeClr val="tx1"/>
                </a:solidFill>
                <a:latin typeface="游ゴシック" panose="020B0400000000000000" pitchFamily="50" charset="-128"/>
                <a:ea typeface="游ゴシック" panose="020B0400000000000000" pitchFamily="50" charset="-128"/>
              </a:rPr>
              <a:t>1,144,000</a:t>
            </a:r>
            <a:r>
              <a:rPr lang="ja-JP" altLang="en-US" sz="1600" b="1" u="sng" dirty="0" smtClean="0">
                <a:solidFill>
                  <a:schemeClr val="tx1"/>
                </a:solidFill>
                <a:latin typeface="游ゴシック" panose="020B0400000000000000" pitchFamily="50" charset="-128"/>
                <a:ea typeface="游ゴシック" panose="020B0400000000000000" pitchFamily="50" charset="-128"/>
              </a:rPr>
              <a:t>円</a:t>
            </a:r>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078796" y="3241337"/>
            <a:ext cx="4457453" cy="1781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経費助成　</a:t>
            </a:r>
            <a:r>
              <a:rPr lang="en-US" altLang="ja-JP" sz="1600" dirty="0" smtClean="0">
                <a:solidFill>
                  <a:schemeClr val="tx1"/>
                </a:solidFill>
                <a:latin typeface="游ゴシック" panose="020B0400000000000000" pitchFamily="50" charset="-128"/>
                <a:ea typeface="游ゴシック" panose="020B0400000000000000" pitchFamily="50" charset="-128"/>
              </a:rPr>
              <a:t>1.000.000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r>
              <a:rPr lang="en-US" altLang="ja-JP" sz="1600" dirty="0" smtClean="0">
                <a:solidFill>
                  <a:schemeClr val="tx1"/>
                </a:solidFill>
                <a:latin typeface="游ゴシック" panose="020B0400000000000000" pitchFamily="50" charset="-128"/>
                <a:ea typeface="游ゴシック" panose="020B0400000000000000" pitchFamily="50" charset="-128"/>
              </a:rPr>
              <a:t>×75</a:t>
            </a:r>
            <a:r>
              <a:rPr lang="ja-JP" altLang="en-US" sz="1600" dirty="0" smtClean="0">
                <a:solidFill>
                  <a:schemeClr val="tx1"/>
                </a:solidFill>
                <a:latin typeface="游ゴシック" panose="020B0400000000000000" pitchFamily="50" charset="-128"/>
                <a:ea typeface="游ゴシック" panose="020B0400000000000000" pitchFamily="50" charset="-128"/>
              </a:rPr>
              <a:t>％＝</a:t>
            </a:r>
            <a:r>
              <a:rPr lang="en-US" altLang="ja-JP" sz="1600" dirty="0" smtClean="0">
                <a:solidFill>
                  <a:schemeClr val="tx1"/>
                </a:solidFill>
                <a:latin typeface="游ゴシック" panose="020B0400000000000000" pitchFamily="50" charset="-128"/>
                <a:ea typeface="游ゴシック" panose="020B0400000000000000" pitchFamily="50" charset="-128"/>
              </a:rPr>
              <a:t>750.000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賃金助成　</a:t>
            </a:r>
            <a:r>
              <a:rPr lang="en-US" altLang="ja-JP" sz="1600" dirty="0" smtClean="0">
                <a:solidFill>
                  <a:schemeClr val="tx1"/>
                </a:solidFill>
                <a:latin typeface="游ゴシック" panose="020B0400000000000000" pitchFamily="50" charset="-128"/>
                <a:ea typeface="游ゴシック" panose="020B0400000000000000" pitchFamily="50" charset="-128"/>
              </a:rPr>
              <a:t>30</a:t>
            </a:r>
            <a:r>
              <a:rPr lang="ja-JP" altLang="en-US" sz="1600" dirty="0" smtClean="0">
                <a:solidFill>
                  <a:schemeClr val="tx1"/>
                </a:solidFill>
                <a:latin typeface="游ゴシック" panose="020B0400000000000000" pitchFamily="50" charset="-128"/>
                <a:ea typeface="游ゴシック" panose="020B0400000000000000" pitchFamily="50" charset="-128"/>
              </a:rPr>
              <a:t>時間</a:t>
            </a:r>
            <a:r>
              <a:rPr lang="en-US" altLang="ja-JP" sz="1600" dirty="0" smtClean="0">
                <a:solidFill>
                  <a:schemeClr val="tx1"/>
                </a:solidFill>
                <a:latin typeface="游ゴシック" panose="020B0400000000000000" pitchFamily="50" charset="-128"/>
                <a:ea typeface="游ゴシック" panose="020B0400000000000000" pitchFamily="50" charset="-128"/>
              </a:rPr>
              <a:t>×4</a:t>
            </a:r>
            <a:r>
              <a:rPr lang="ja-JP" altLang="en-US" sz="1600" dirty="0" smtClean="0">
                <a:solidFill>
                  <a:schemeClr val="tx1"/>
                </a:solidFill>
                <a:latin typeface="游ゴシック" panose="020B0400000000000000" pitchFamily="50" charset="-128"/>
                <a:ea typeface="游ゴシック" panose="020B0400000000000000" pitchFamily="50" charset="-128"/>
              </a:rPr>
              <a:t>名</a:t>
            </a:r>
            <a:r>
              <a:rPr lang="en-US" altLang="ja-JP" sz="1600" dirty="0" smtClean="0">
                <a:solidFill>
                  <a:schemeClr val="tx1"/>
                </a:solidFill>
                <a:latin typeface="游ゴシック" panose="020B0400000000000000" pitchFamily="50" charset="-128"/>
                <a:ea typeface="游ゴシック" panose="020B0400000000000000" pitchFamily="50" charset="-128"/>
              </a:rPr>
              <a:t>×960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r>
              <a:rPr lang="en-US" altLang="ja-JP" sz="1600" dirty="0" smtClean="0">
                <a:solidFill>
                  <a:schemeClr val="tx1"/>
                </a:solidFill>
                <a:latin typeface="游ゴシック" panose="020B0400000000000000" pitchFamily="50" charset="-128"/>
                <a:ea typeface="游ゴシック" panose="020B0400000000000000" pitchFamily="50" charset="-128"/>
              </a:rPr>
              <a:t>115.200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b="1" u="sng" dirty="0" smtClean="0">
                <a:solidFill>
                  <a:schemeClr val="tx1"/>
                </a:solidFill>
                <a:latin typeface="游ゴシック" panose="020B0400000000000000" pitchFamily="50" charset="-128"/>
                <a:ea typeface="游ゴシック" panose="020B0400000000000000" pitchFamily="50" charset="-128"/>
              </a:rPr>
              <a:t>助成金総額　</a:t>
            </a:r>
            <a:r>
              <a:rPr lang="en-US" altLang="ja-JP" sz="1600" b="1" u="sng" dirty="0" smtClean="0">
                <a:solidFill>
                  <a:schemeClr val="tx1"/>
                </a:solidFill>
                <a:latin typeface="游ゴシック" panose="020B0400000000000000" pitchFamily="50" charset="-128"/>
                <a:ea typeface="游ゴシック" panose="020B0400000000000000" pitchFamily="50" charset="-128"/>
              </a:rPr>
              <a:t>865,200</a:t>
            </a:r>
            <a:r>
              <a:rPr lang="ja-JP" altLang="en-US" sz="1600" b="1" u="sng" dirty="0" smtClean="0">
                <a:solidFill>
                  <a:schemeClr val="tx1"/>
                </a:solidFill>
                <a:latin typeface="游ゴシック" panose="020B0400000000000000" pitchFamily="50" charset="-128"/>
                <a:ea typeface="游ゴシック" panose="020B0400000000000000" pitchFamily="50" charset="-128"/>
              </a:rPr>
              <a:t>円</a:t>
            </a:r>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a:p>
            <a:endParaRPr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675080" y="1547401"/>
            <a:ext cx="8889472" cy="1346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　</a:t>
            </a:r>
            <a:r>
              <a:rPr lang="en-US" altLang="ja-JP" sz="1600" dirty="0">
                <a:solidFill>
                  <a:schemeClr val="tx1"/>
                </a:solidFill>
                <a:latin typeface="游ゴシック" panose="020B0400000000000000" pitchFamily="50" charset="-128"/>
                <a:ea typeface="游ゴシック" panose="020B0400000000000000" pitchFamily="50" charset="-128"/>
              </a:rPr>
              <a:t>1</a:t>
            </a:r>
            <a:r>
              <a:rPr lang="ja-JP" altLang="en-US" sz="1600" dirty="0">
                <a:solidFill>
                  <a:schemeClr val="tx1"/>
                </a:solidFill>
                <a:latin typeface="游ゴシック" panose="020B0400000000000000" pitchFamily="50" charset="-128"/>
                <a:ea typeface="游ゴシック" panose="020B0400000000000000" pitchFamily="50" charset="-128"/>
              </a:rPr>
              <a:t>年後に先端技術</a:t>
            </a:r>
            <a:r>
              <a:rPr lang="en-US" altLang="ja-JP" sz="1600" dirty="0">
                <a:solidFill>
                  <a:schemeClr val="tx1"/>
                </a:solidFill>
                <a:latin typeface="游ゴシック" panose="020B0400000000000000" pitchFamily="50" charset="-128"/>
                <a:ea typeface="游ゴシック" panose="020B0400000000000000" pitchFamily="50" charset="-128"/>
              </a:rPr>
              <a:t>(</a:t>
            </a:r>
            <a:r>
              <a:rPr lang="en-US" altLang="ja-JP" sz="1600" dirty="0" err="1">
                <a:solidFill>
                  <a:schemeClr val="tx1"/>
                </a:solidFill>
                <a:latin typeface="游ゴシック" panose="020B0400000000000000" pitchFamily="50" charset="-128"/>
                <a:ea typeface="游ゴシック" panose="020B0400000000000000" pitchFamily="50" charset="-128"/>
              </a:rPr>
              <a:t>IoT</a:t>
            </a:r>
            <a:r>
              <a:rPr lang="ja-JP" altLang="en-US" sz="1600" dirty="0">
                <a:solidFill>
                  <a:schemeClr val="tx1"/>
                </a:solidFill>
                <a:latin typeface="游ゴシック" panose="020B0400000000000000" pitchFamily="50" charset="-128"/>
                <a:ea typeface="游ゴシック" panose="020B0400000000000000" pitchFamily="50" charset="-128"/>
              </a:rPr>
              <a:t>や画像</a:t>
            </a:r>
            <a:r>
              <a:rPr lang="en-US" altLang="ja-JP" sz="1600" dirty="0">
                <a:solidFill>
                  <a:schemeClr val="tx1"/>
                </a:solidFill>
                <a:latin typeface="游ゴシック" panose="020B0400000000000000" pitchFamily="50" charset="-128"/>
                <a:ea typeface="游ゴシック" panose="020B0400000000000000" pitchFamily="50" charset="-128"/>
              </a:rPr>
              <a:t>AI)</a:t>
            </a:r>
            <a:r>
              <a:rPr lang="ja-JP" altLang="en-US" sz="1600" dirty="0">
                <a:solidFill>
                  <a:schemeClr val="tx1"/>
                </a:solidFill>
                <a:latin typeface="游ゴシック" panose="020B0400000000000000" pitchFamily="50" charset="-128"/>
                <a:ea typeface="游ゴシック" panose="020B0400000000000000" pitchFamily="50" charset="-128"/>
              </a:rPr>
              <a:t>を活用した安全監視のためのシステムを設計・開発・販売する事業を新たに立ち上げたいが、現在は対応できる人材が足りない</a:t>
            </a:r>
            <a:r>
              <a:rPr lang="ja-JP" altLang="en-US" sz="1600" dirty="0" smtClean="0">
                <a:solidFill>
                  <a:schemeClr val="tx1"/>
                </a:solidFill>
                <a:latin typeface="游ゴシック" panose="020B0400000000000000" pitchFamily="50" charset="-128"/>
                <a:ea typeface="游ゴシック" panose="020B0400000000000000" pitchFamily="50" charset="-128"/>
              </a:rPr>
              <a:t>。</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このため、ＡＩ技術の基礎及び応用が学べる訓練を受講させることにした。</a:t>
            </a:r>
            <a:endParaRPr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23134" y="1066462"/>
            <a:ext cx="3301768"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情報通信</a:t>
            </a:r>
            <a:r>
              <a:rPr lang="ja-JP" altLang="en-US" sz="1600" b="1" dirty="0" smtClean="0">
                <a:solidFill>
                  <a:schemeClr val="tx1"/>
                </a:solidFill>
                <a:latin typeface="游ゴシック" panose="020B0400000000000000" pitchFamily="50" charset="-128"/>
                <a:ea typeface="游ゴシック" panose="020B0400000000000000" pitchFamily="50" charset="-128"/>
              </a:rPr>
              <a:t>会社</a:t>
            </a:r>
            <a:r>
              <a:rPr lang="en-US" altLang="ja-JP" sz="1600" b="1" dirty="0" smtClean="0">
                <a:solidFill>
                  <a:schemeClr val="tx1"/>
                </a:solidFill>
                <a:latin typeface="游ゴシック" panose="020B0400000000000000" pitchFamily="50" charset="-128"/>
                <a:ea typeface="游ゴシック" panose="020B0400000000000000" pitchFamily="50" charset="-128"/>
              </a:rPr>
              <a:t>F</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a:t>
            </a:r>
            <a:r>
              <a:rPr kumimoji="1" lang="ja-JP" altLang="en-US" sz="1600" b="1" dirty="0">
                <a:solidFill>
                  <a:schemeClr val="tx1"/>
                </a:solidFill>
                <a:latin typeface="游ゴシック" panose="020B0400000000000000" pitchFamily="50" charset="-128"/>
                <a:ea typeface="游ゴシック" panose="020B0400000000000000" pitchFamily="50" charset="-128"/>
              </a:rPr>
              <a:t>中小企業</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765048" y="3032164"/>
            <a:ext cx="4009037" cy="161793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4969030" y="3048149"/>
            <a:ext cx="4567219" cy="160195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4880860" y="2719497"/>
            <a:ext cx="1146224"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助成額</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23134" y="2725107"/>
            <a:ext cx="1146224"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所要経費</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425035" y="5465605"/>
            <a:ext cx="8833244" cy="1163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●新規事業立ち上げの際の初期投資額等の軽減が期待できる。</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●専門的なスキルを身に付けることで、従業員の生産性の向上が期待できる。</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solidFill>
                <a:latin typeface="游ゴシック" panose="020B0400000000000000" pitchFamily="50" charset="-128"/>
                <a:ea typeface="游ゴシック" panose="020B0400000000000000" pitchFamily="50" charset="-128"/>
              </a:rPr>
              <a:t>●デジタル・</a:t>
            </a:r>
            <a:r>
              <a:rPr kumimoji="1" lang="en-US" altLang="ja-JP" sz="1600" dirty="0" smtClean="0">
                <a:solidFill>
                  <a:schemeClr val="tx1"/>
                </a:solidFill>
                <a:latin typeface="游ゴシック" panose="020B0400000000000000" pitchFamily="50" charset="-128"/>
                <a:ea typeface="游ゴシック" panose="020B0400000000000000" pitchFamily="50" charset="-128"/>
              </a:rPr>
              <a:t>DX</a:t>
            </a:r>
            <a:r>
              <a:rPr kumimoji="1" lang="ja-JP" altLang="en-US" sz="1600" dirty="0" smtClean="0">
                <a:solidFill>
                  <a:schemeClr val="tx1"/>
                </a:solidFill>
                <a:latin typeface="游ゴシック" panose="020B0400000000000000" pitchFamily="50" charset="-128"/>
                <a:ea typeface="游ゴシック" panose="020B0400000000000000" pitchFamily="50" charset="-128"/>
              </a:rPr>
              <a:t>化、グリーン・カーボンニュートラル化にも対応。</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8" name="角丸四角形 17"/>
          <p:cNvSpPr/>
          <p:nvPr/>
        </p:nvSpPr>
        <p:spPr>
          <a:xfrm>
            <a:off x="4457090" y="1078702"/>
            <a:ext cx="4890498" cy="406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a:solidFill>
                  <a:srgbClr val="FF0000"/>
                </a:solidFill>
                <a:latin typeface="游ゴシック" panose="020B0400000000000000" pitchFamily="50" charset="-128"/>
                <a:ea typeface="游ゴシック" panose="020B0400000000000000" pitchFamily="50" charset="-128"/>
              </a:rPr>
              <a:t>新規事業を進める際の初期投資の軽減！</a:t>
            </a:r>
          </a:p>
        </p:txBody>
      </p:sp>
      <p:sp>
        <p:nvSpPr>
          <p:cNvPr id="20" name="正方形/長方形 19"/>
          <p:cNvSpPr/>
          <p:nvPr/>
        </p:nvSpPr>
        <p:spPr>
          <a:xfrm>
            <a:off x="320020" y="5274707"/>
            <a:ext cx="3098675"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游ゴシック" panose="020B0400000000000000" pitchFamily="50" charset="-128"/>
                <a:ea typeface="游ゴシック" panose="020B0400000000000000" pitchFamily="50" charset="-128"/>
              </a:rPr>
              <a:t>利用に当たってのポイント！</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2879051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助成金活用までの流れ</a:t>
            </a:r>
            <a:endParaRPr lang="ja-JP" altLang="en-US" dirty="0"/>
          </a:p>
        </p:txBody>
      </p:sp>
      <p:sp>
        <p:nvSpPr>
          <p:cNvPr id="5" name="正方形/長方形 4"/>
          <p:cNvSpPr/>
          <p:nvPr/>
        </p:nvSpPr>
        <p:spPr>
          <a:xfrm>
            <a:off x="152400" y="1024870"/>
            <a:ext cx="4648200" cy="360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smtClean="0">
                <a:solidFill>
                  <a:schemeClr val="tx1"/>
                </a:solidFill>
                <a:latin typeface="游ゴシック" panose="020B0400000000000000" pitchFamily="50" charset="-128"/>
                <a:ea typeface="游ゴシック" panose="020B0400000000000000" pitchFamily="50" charset="-128"/>
              </a:rPr>
              <a:t>Step</a:t>
            </a:r>
            <a:r>
              <a:rPr kumimoji="1" lang="ja-JP" altLang="en-US" b="1" dirty="0" smtClean="0">
                <a:solidFill>
                  <a:schemeClr val="tx1"/>
                </a:solidFill>
                <a:latin typeface="游ゴシック" panose="020B0400000000000000" pitchFamily="50" charset="-128"/>
                <a:ea typeface="游ゴシック" panose="020B0400000000000000" pitchFamily="50" charset="-128"/>
              </a:rPr>
              <a:t>１　事業内計画の作成等</a:t>
            </a: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cxnSp>
        <p:nvCxnSpPr>
          <p:cNvPr id="9" name="直線コネクタ 8"/>
          <p:cNvCxnSpPr/>
          <p:nvPr/>
        </p:nvCxnSpPr>
        <p:spPr>
          <a:xfrm>
            <a:off x="228600" y="14478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28600" y="1446409"/>
            <a:ext cx="9563100" cy="442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　</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「職業能力開発推進者」</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を選任し、</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「事業内職業能力開発計画」</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を作成することが必要です。</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181855" y="3142946"/>
            <a:ext cx="4648200" cy="55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smtClean="0">
                <a:solidFill>
                  <a:schemeClr val="tx1"/>
                </a:solidFill>
                <a:latin typeface="游ゴシック" panose="020B0400000000000000" pitchFamily="50" charset="-128"/>
                <a:ea typeface="游ゴシック" panose="020B0400000000000000" pitchFamily="50" charset="-128"/>
              </a:rPr>
              <a:t>Step</a:t>
            </a:r>
            <a:r>
              <a:rPr kumimoji="1" lang="ja-JP" altLang="en-US" b="1" dirty="0" smtClean="0">
                <a:solidFill>
                  <a:schemeClr val="tx1"/>
                </a:solidFill>
                <a:latin typeface="游ゴシック" panose="020B0400000000000000" pitchFamily="50" charset="-128"/>
                <a:ea typeface="游ゴシック" panose="020B0400000000000000" pitchFamily="50" charset="-128"/>
              </a:rPr>
              <a:t>３　計画届の申請</a:t>
            </a: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cxnSp>
        <p:nvCxnSpPr>
          <p:cNvPr id="13" name="直線コネクタ 12"/>
          <p:cNvCxnSpPr/>
          <p:nvPr/>
        </p:nvCxnSpPr>
        <p:spPr>
          <a:xfrm>
            <a:off x="231039" y="362458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23221" y="3696272"/>
            <a:ext cx="9563100" cy="604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kumimoji="1" lang="ja-JP" altLang="en-US" sz="1600" dirty="0" smtClean="0">
                <a:solidFill>
                  <a:schemeClr val="tx1"/>
                </a:solidFill>
                <a:latin typeface="游ゴシック" panose="020B0400000000000000" pitchFamily="50" charset="-128"/>
                <a:ea typeface="游ゴシック" panose="020B0400000000000000" pitchFamily="50" charset="-128"/>
              </a:rPr>
              <a:t>■　</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「訓練実施計画届」と「年間職業能力開発計画」を作成</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し、</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訓練開始日から起算して１ヶ月前まで</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に必要書類を都道府県労働局に提出することが必要です。</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5" name="正方形/長方形 14"/>
          <p:cNvSpPr/>
          <p:nvPr/>
        </p:nvSpPr>
        <p:spPr>
          <a:xfrm>
            <a:off x="189475" y="1977679"/>
            <a:ext cx="4648200" cy="318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smtClean="0">
                <a:solidFill>
                  <a:schemeClr val="tx1"/>
                </a:solidFill>
                <a:latin typeface="游ゴシック" panose="020B0400000000000000" pitchFamily="50" charset="-128"/>
                <a:ea typeface="游ゴシック" panose="020B0400000000000000" pitchFamily="50" charset="-128"/>
              </a:rPr>
              <a:t>Step</a:t>
            </a:r>
            <a:r>
              <a:rPr kumimoji="1" lang="ja-JP" altLang="en-US" b="1" dirty="0" smtClean="0">
                <a:solidFill>
                  <a:schemeClr val="tx1"/>
                </a:solidFill>
                <a:latin typeface="游ゴシック" panose="020B0400000000000000" pitchFamily="50" charset="-128"/>
                <a:ea typeface="游ゴシック" panose="020B0400000000000000" pitchFamily="50" charset="-128"/>
              </a:rPr>
              <a:t>２　制度導入</a:t>
            </a: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cxnSp>
        <p:nvCxnSpPr>
          <p:cNvPr id="16" name="直線コネクタ 15"/>
          <p:cNvCxnSpPr/>
          <p:nvPr/>
        </p:nvCxnSpPr>
        <p:spPr>
          <a:xfrm>
            <a:off x="258055" y="2295827"/>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27511" y="4310055"/>
            <a:ext cx="4648200" cy="55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smtClean="0">
                <a:solidFill>
                  <a:schemeClr val="tx1"/>
                </a:solidFill>
                <a:latin typeface="游ゴシック" panose="020B0400000000000000" pitchFamily="50" charset="-128"/>
                <a:ea typeface="游ゴシック" panose="020B0400000000000000" pitchFamily="50" charset="-128"/>
              </a:rPr>
              <a:t>Step</a:t>
            </a:r>
            <a:r>
              <a:rPr kumimoji="1" lang="ja-JP" altLang="en-US" b="1" dirty="0" smtClean="0">
                <a:solidFill>
                  <a:schemeClr val="tx1"/>
                </a:solidFill>
                <a:latin typeface="游ゴシック" panose="020B0400000000000000" pitchFamily="50" charset="-128"/>
                <a:ea typeface="游ゴシック" panose="020B0400000000000000" pitchFamily="50" charset="-128"/>
              </a:rPr>
              <a:t>４　訓練実施</a:t>
            </a: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cxnSp>
        <p:nvCxnSpPr>
          <p:cNvPr id="18" name="直線コネクタ 17"/>
          <p:cNvCxnSpPr/>
          <p:nvPr/>
        </p:nvCxnSpPr>
        <p:spPr>
          <a:xfrm>
            <a:off x="303711" y="486492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23221" y="2397997"/>
            <a:ext cx="9563100" cy="721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kumimoji="1" lang="ja-JP" altLang="en-US" sz="1600" dirty="0" smtClean="0">
                <a:solidFill>
                  <a:schemeClr val="tx1"/>
                </a:solidFill>
                <a:latin typeface="游ゴシック" panose="020B0400000000000000" pitchFamily="50" charset="-128"/>
                <a:ea typeface="游ゴシック" panose="020B0400000000000000" pitchFamily="50" charset="-128"/>
              </a:rPr>
              <a:t>■　「自発的職業能力開発訓練」と「長期教育訓練休暇等制度」の助成の場合は、就業規則等に制度を定めることが必要</a:t>
            </a:r>
            <a:r>
              <a:rPr kumimoji="1" lang="ja-JP" altLang="en-US" sz="1600" smtClean="0">
                <a:solidFill>
                  <a:schemeClr val="tx1"/>
                </a:solidFill>
                <a:latin typeface="游ゴシック" panose="020B0400000000000000" pitchFamily="50" charset="-128"/>
                <a:ea typeface="游ゴシック" panose="020B0400000000000000" pitchFamily="50" charset="-128"/>
              </a:rPr>
              <a:t>です。（長期教育訓練休暇等制度の場合は、計画届提出後に制度導入することが必要です。）</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21" name="正方形/長方形 20"/>
          <p:cNvSpPr/>
          <p:nvPr/>
        </p:nvSpPr>
        <p:spPr>
          <a:xfrm>
            <a:off x="224246" y="4936616"/>
            <a:ext cx="9563100" cy="604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kumimoji="1" lang="ja-JP" altLang="en-US" sz="1600" dirty="0" smtClean="0">
                <a:solidFill>
                  <a:schemeClr val="tx1"/>
                </a:solidFill>
                <a:latin typeface="游ゴシック" panose="020B0400000000000000" pitchFamily="50" charset="-128"/>
                <a:ea typeface="游ゴシック" panose="020B0400000000000000" pitchFamily="50" charset="-128"/>
              </a:rPr>
              <a:t>■　「年間職業能力開発計画」に基づき訓練を実施します。なお、計画を変更して訓練を実施する場合は、あらかじめ「訓練実施計画変更届」を提出することが必要です。</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22" name="正方形/長方形 21"/>
          <p:cNvSpPr/>
          <p:nvPr/>
        </p:nvSpPr>
        <p:spPr>
          <a:xfrm>
            <a:off x="293914" y="5548326"/>
            <a:ext cx="2296886" cy="55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smtClean="0">
                <a:solidFill>
                  <a:schemeClr val="tx1"/>
                </a:solidFill>
                <a:latin typeface="游ゴシック" panose="020B0400000000000000" pitchFamily="50" charset="-128"/>
                <a:ea typeface="游ゴシック" panose="020B0400000000000000" pitchFamily="50" charset="-128"/>
              </a:rPr>
              <a:t>Step</a:t>
            </a:r>
            <a:r>
              <a:rPr kumimoji="1" lang="ja-JP" altLang="en-US" b="1" dirty="0" smtClean="0">
                <a:solidFill>
                  <a:schemeClr val="tx1"/>
                </a:solidFill>
                <a:latin typeface="游ゴシック" panose="020B0400000000000000" pitchFamily="50" charset="-128"/>
                <a:ea typeface="游ゴシック" panose="020B0400000000000000" pitchFamily="50" charset="-128"/>
              </a:rPr>
              <a:t>５　支給申請</a:t>
            </a: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cxnSp>
        <p:nvCxnSpPr>
          <p:cNvPr id="23" name="直線コネクタ 22"/>
          <p:cNvCxnSpPr/>
          <p:nvPr/>
        </p:nvCxnSpPr>
        <p:spPr>
          <a:xfrm>
            <a:off x="303711" y="60198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59080" y="6066180"/>
            <a:ext cx="9563100" cy="604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r>
              <a:rPr kumimoji="1" lang="ja-JP" altLang="en-US" sz="1600" dirty="0" smtClean="0">
                <a:solidFill>
                  <a:schemeClr val="tx1"/>
                </a:solidFill>
                <a:latin typeface="游ゴシック" panose="020B0400000000000000" pitchFamily="50" charset="-128"/>
                <a:ea typeface="游ゴシック" panose="020B0400000000000000" pitchFamily="50" charset="-128"/>
              </a:rPr>
              <a:t>■　</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訓練計画に記載されている訓練終了日の翌日から起算して２ヶ月以内に</a:t>
            </a:r>
            <a:r>
              <a:rPr kumimoji="1" lang="ja-JP" altLang="en-US" sz="1600" dirty="0" smtClean="0">
                <a:solidFill>
                  <a:schemeClr val="tx1"/>
                </a:solidFill>
                <a:latin typeface="游ゴシック" panose="020B0400000000000000" pitchFamily="50" charset="-128"/>
                <a:ea typeface="游ゴシック" panose="020B0400000000000000" pitchFamily="50" charset="-128"/>
              </a:rPr>
              <a:t>、支給申請書と必要な書類を労働局へ提出してください。</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25" name="正方形/長方形 24"/>
          <p:cNvSpPr/>
          <p:nvPr/>
        </p:nvSpPr>
        <p:spPr>
          <a:xfrm>
            <a:off x="7031083" y="960397"/>
            <a:ext cx="2743200" cy="360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solidFill>
                  <a:srgbClr val="FF0000"/>
                </a:solidFill>
                <a:latin typeface="游ゴシック" panose="020B0400000000000000" pitchFamily="50" charset="-128"/>
                <a:ea typeface="游ゴシック" panose="020B0400000000000000" pitchFamily="50" charset="-128"/>
              </a:rPr>
              <a:t>※</a:t>
            </a:r>
            <a:r>
              <a:rPr kumimoji="1" lang="ja-JP" altLang="en-US" sz="1600" b="1" dirty="0" smtClean="0">
                <a:solidFill>
                  <a:srgbClr val="FF0000"/>
                </a:solidFill>
                <a:latin typeface="游ゴシック" panose="020B0400000000000000" pitchFamily="50" charset="-128"/>
                <a:ea typeface="游ゴシック" panose="020B0400000000000000" pitchFamily="50" charset="-128"/>
              </a:rPr>
              <a:t>詳細は次ページへ</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0" name="角丸四角形吹き出し 9"/>
          <p:cNvSpPr/>
          <p:nvPr/>
        </p:nvSpPr>
        <p:spPr>
          <a:xfrm>
            <a:off x="3172359" y="3136766"/>
            <a:ext cx="2895600" cy="383465"/>
          </a:xfrm>
          <a:prstGeom prst="wedgeRoundRectCallout">
            <a:avLst>
              <a:gd name="adj1" fmla="val -66848"/>
              <a:gd name="adj2" fmla="val 1964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游ゴシック" panose="020B0400000000000000" pitchFamily="50" charset="-128"/>
                <a:ea typeface="游ゴシック" panose="020B0400000000000000" pitchFamily="50" charset="-128"/>
              </a:rPr>
              <a:t>１ヶ月前までに計画を提出！</a:t>
            </a:r>
          </a:p>
        </p:txBody>
      </p:sp>
      <p:sp>
        <p:nvSpPr>
          <p:cNvPr id="26" name="角丸四角形吹き出し 25"/>
          <p:cNvSpPr/>
          <p:nvPr/>
        </p:nvSpPr>
        <p:spPr>
          <a:xfrm>
            <a:off x="3025139" y="4390064"/>
            <a:ext cx="2895600" cy="383465"/>
          </a:xfrm>
          <a:prstGeom prst="wedgeRoundRectCallout">
            <a:avLst>
              <a:gd name="adj1" fmla="val -66848"/>
              <a:gd name="adj2" fmla="val 1964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游ゴシック" panose="020B0400000000000000" pitchFamily="50" charset="-128"/>
                <a:ea typeface="游ゴシック" panose="020B0400000000000000" pitchFamily="50" charset="-128"/>
              </a:rPr>
              <a:t>計画に基づき訓練を実施！</a:t>
            </a:r>
          </a:p>
        </p:txBody>
      </p:sp>
      <p:sp>
        <p:nvSpPr>
          <p:cNvPr id="27" name="正方形/長方形 26"/>
          <p:cNvSpPr/>
          <p:nvPr/>
        </p:nvSpPr>
        <p:spPr>
          <a:xfrm>
            <a:off x="2113525" y="1918462"/>
            <a:ext cx="5067300" cy="360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rgbClr val="FF0000"/>
                </a:solidFill>
                <a:latin typeface="游ゴシック" panose="020B0400000000000000" pitchFamily="50" charset="-128"/>
                <a:ea typeface="游ゴシック" panose="020B0400000000000000" pitchFamily="50" charset="-128"/>
              </a:rPr>
              <a:t>（自発的職業能力開発訓練・長期教育訓練休暇等制度のみ）</a:t>
            </a:r>
            <a:endParaRPr kumimoji="1" lang="ja-JP" altLang="en-US" sz="1400" b="1" dirty="0">
              <a:solidFill>
                <a:srgbClr val="FF0000"/>
              </a:solidFill>
              <a:latin typeface="游ゴシック" panose="020B0400000000000000" pitchFamily="50" charset="-128"/>
              <a:ea typeface="游ゴシック" panose="020B0400000000000000" pitchFamily="50" charset="-128"/>
            </a:endParaRPr>
          </a:p>
        </p:txBody>
      </p:sp>
      <p:sp>
        <p:nvSpPr>
          <p:cNvPr id="28" name="角丸四角形吹き出し 27"/>
          <p:cNvSpPr/>
          <p:nvPr/>
        </p:nvSpPr>
        <p:spPr>
          <a:xfrm>
            <a:off x="3025139" y="5587757"/>
            <a:ext cx="2895600" cy="383465"/>
          </a:xfrm>
          <a:prstGeom prst="wedgeRoundRectCallout">
            <a:avLst>
              <a:gd name="adj1" fmla="val -66848"/>
              <a:gd name="adj2" fmla="val 1964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游ゴシック" panose="020B0400000000000000" pitchFamily="50" charset="-128"/>
                <a:ea typeface="游ゴシック" panose="020B0400000000000000" pitchFamily="50" charset="-128"/>
              </a:rPr>
              <a:t>終了後２ヶ月以内に支給申請！</a:t>
            </a:r>
          </a:p>
        </p:txBody>
      </p:sp>
      <p:sp>
        <p:nvSpPr>
          <p:cNvPr id="29" name="角丸四角形吹き出し 28"/>
          <p:cNvSpPr/>
          <p:nvPr/>
        </p:nvSpPr>
        <p:spPr>
          <a:xfrm>
            <a:off x="3886200" y="953174"/>
            <a:ext cx="3157946" cy="383465"/>
          </a:xfrm>
          <a:prstGeom prst="wedgeRoundRectCallout">
            <a:avLst>
              <a:gd name="adj1" fmla="val -66848"/>
              <a:gd name="adj2" fmla="val 1964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游ゴシック" panose="020B0400000000000000" pitchFamily="50" charset="-128"/>
                <a:ea typeface="游ゴシック" panose="020B0400000000000000" pitchFamily="50" charset="-128"/>
              </a:rPr>
              <a:t>事業内職業能力開発計画等を作成</a:t>
            </a: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1842115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事業内職業能力開発計画・職業能力開発推進者について①</a:t>
            </a:r>
            <a:endParaRPr lang="ja-JP" altLang="en-US" dirty="0"/>
          </a:p>
        </p:txBody>
      </p:sp>
      <p:sp>
        <p:nvSpPr>
          <p:cNvPr id="4" name="正方形/長方形 3"/>
          <p:cNvSpPr/>
          <p:nvPr/>
        </p:nvSpPr>
        <p:spPr>
          <a:xfrm>
            <a:off x="457200" y="1828800"/>
            <a:ext cx="9067800" cy="141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游ゴシック" panose="020B0400000000000000" pitchFamily="50" charset="-128"/>
                <a:ea typeface="游ゴシック" panose="020B0400000000000000" pitchFamily="50" charset="-128"/>
              </a:rPr>
              <a:t>職業能力開発促進法において、</a:t>
            </a:r>
            <a:r>
              <a:rPr kumimoji="1" lang="ja-JP" altLang="en-US" sz="2000" b="1" u="sng" dirty="0" smtClean="0">
                <a:solidFill>
                  <a:schemeClr val="tx1"/>
                </a:solidFill>
                <a:latin typeface="游ゴシック" panose="020B0400000000000000" pitchFamily="50" charset="-128"/>
                <a:ea typeface="游ゴシック" panose="020B0400000000000000" pitchFamily="50" charset="-128"/>
              </a:rPr>
              <a:t>事業</a:t>
            </a:r>
            <a:r>
              <a:rPr kumimoji="1" lang="ja-JP" altLang="en-US" sz="2000" b="1" u="sng" dirty="0">
                <a:solidFill>
                  <a:schemeClr val="tx1"/>
                </a:solidFill>
                <a:latin typeface="游ゴシック" panose="020B0400000000000000" pitchFamily="50" charset="-128"/>
                <a:ea typeface="游ゴシック" panose="020B0400000000000000" pitchFamily="50" charset="-128"/>
              </a:rPr>
              <a:t>主は、労働者の職業能力の開発及び向上が段階的に行われるよう、事業内に「職業能力開発推進者」を選任すること、「事業内職業能力開発計画」を策定することに努めなければ</a:t>
            </a:r>
            <a:r>
              <a:rPr kumimoji="1" lang="ja-JP" altLang="en-US" sz="2000" b="1" u="sng" dirty="0" smtClean="0">
                <a:solidFill>
                  <a:schemeClr val="tx1"/>
                </a:solidFill>
                <a:latin typeface="游ゴシック" panose="020B0400000000000000" pitchFamily="50" charset="-128"/>
                <a:ea typeface="游ゴシック" panose="020B0400000000000000" pitchFamily="50" charset="-128"/>
              </a:rPr>
              <a:t>ならない</a:t>
            </a:r>
            <a:r>
              <a:rPr kumimoji="1" lang="ja-JP" altLang="en-US" sz="2000" dirty="0" smtClean="0">
                <a:solidFill>
                  <a:schemeClr val="tx1"/>
                </a:solidFill>
                <a:latin typeface="游ゴシック" panose="020B0400000000000000" pitchFamily="50" charset="-128"/>
                <a:ea typeface="游ゴシック" panose="020B0400000000000000" pitchFamily="50" charset="-128"/>
              </a:rPr>
              <a:t>ということが定められています。</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sp>
        <p:nvSpPr>
          <p:cNvPr id="15" name="正方形/長方形 14"/>
          <p:cNvSpPr/>
          <p:nvPr/>
        </p:nvSpPr>
        <p:spPr>
          <a:xfrm>
            <a:off x="457200" y="4764830"/>
            <a:ext cx="9220200" cy="103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游ゴシック" panose="020B0400000000000000" pitchFamily="50" charset="-128"/>
                <a:ea typeface="游ゴシック" panose="020B0400000000000000" pitchFamily="50" charset="-128"/>
              </a:rPr>
              <a:t>人材開発支援助成金は、法律で定められた努力義務を遵守している企業を積極的に支援していく助成金のため、職業能力開発推進者の選任と、事業内職業能力開発計画の策定が必要。</a:t>
            </a:r>
            <a:endParaRPr kumimoji="1" lang="en-US" altLang="ja-JP" sz="2000" dirty="0" smtClean="0">
              <a:solidFill>
                <a:schemeClr val="tx1"/>
              </a:solidFill>
              <a:latin typeface="游ゴシック" panose="020B0400000000000000" pitchFamily="50" charset="-128"/>
              <a:ea typeface="游ゴシック" panose="020B0400000000000000" pitchFamily="50" charset="-128"/>
            </a:endParaRPr>
          </a:p>
        </p:txBody>
      </p:sp>
      <p:sp>
        <p:nvSpPr>
          <p:cNvPr id="2" name="下矢印 1"/>
          <p:cNvSpPr/>
          <p:nvPr/>
        </p:nvSpPr>
        <p:spPr>
          <a:xfrm>
            <a:off x="4038600" y="3546225"/>
            <a:ext cx="1141911" cy="9144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406870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事業内職業能力開発計画・職業能力開発推進者について②</a:t>
            </a:r>
            <a:endParaRPr lang="ja-JP" altLang="en-US" dirty="0"/>
          </a:p>
        </p:txBody>
      </p:sp>
      <p:sp>
        <p:nvSpPr>
          <p:cNvPr id="13" name="角丸四角形 12"/>
          <p:cNvSpPr/>
          <p:nvPr/>
        </p:nvSpPr>
        <p:spPr>
          <a:xfrm>
            <a:off x="450208" y="1066800"/>
            <a:ext cx="3588391" cy="6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ysClr val="windowText" lastClr="000000"/>
                </a:solidFill>
                <a:latin typeface="游ゴシック" panose="020B0400000000000000" pitchFamily="50" charset="-128"/>
                <a:ea typeface="游ゴシック" panose="020B0400000000000000" pitchFamily="50" charset="-128"/>
              </a:rPr>
              <a:t>職業能力開発推進者とは？</a:t>
            </a:r>
          </a:p>
        </p:txBody>
      </p:sp>
      <p:sp>
        <p:nvSpPr>
          <p:cNvPr id="9" name="正方形/長方形 8"/>
          <p:cNvSpPr/>
          <p:nvPr/>
        </p:nvSpPr>
        <p:spPr>
          <a:xfrm>
            <a:off x="648067" y="1676400"/>
            <a:ext cx="8244839" cy="761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游ゴシック" panose="020B0400000000000000" pitchFamily="50" charset="-128"/>
                <a:ea typeface="游ゴシック" panose="020B0400000000000000" pitchFamily="50" charset="-128"/>
              </a:rPr>
              <a:t>●社内で職業能力開発の取組を推進するキーパーソンです。</a:t>
            </a:r>
            <a:endParaRPr kumimoji="1" lang="en-US" altLang="ja-JP" dirty="0" smtClean="0">
              <a:solidFill>
                <a:schemeClr val="tx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648066" y="2274900"/>
            <a:ext cx="8244839" cy="1149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游ゴシック" panose="020B0400000000000000" pitchFamily="50" charset="-128"/>
                <a:ea typeface="游ゴシック" panose="020B0400000000000000" pitchFamily="50" charset="-128"/>
              </a:rPr>
              <a:t>●具体的には、</a:t>
            </a:r>
            <a:endParaRPr kumimoji="1" lang="en-US" altLang="ja-JP" dirty="0" smtClean="0">
              <a:solidFill>
                <a:schemeClr val="tx1"/>
              </a:solidFill>
              <a:latin typeface="游ゴシック" panose="020B0400000000000000" pitchFamily="50" charset="-128"/>
              <a:ea typeface="游ゴシック" panose="020B0400000000000000" pitchFamily="50" charset="-128"/>
            </a:endParaRPr>
          </a:p>
          <a:p>
            <a:r>
              <a:rPr kumimoji="1" lang="ja-JP" altLang="en-US" dirty="0" smtClean="0">
                <a:solidFill>
                  <a:schemeClr val="tx1"/>
                </a:solidFill>
                <a:latin typeface="游ゴシック" panose="020B0400000000000000" pitchFamily="50" charset="-128"/>
                <a:ea typeface="游ゴシック" panose="020B0400000000000000" pitchFamily="50" charset="-128"/>
              </a:rPr>
              <a:t>　・事業内職業能力開発計画の作成・実施</a:t>
            </a:r>
            <a:endParaRPr kumimoji="1" lang="en-US" altLang="ja-JP" dirty="0" smtClean="0">
              <a:solidFill>
                <a:schemeClr val="tx1"/>
              </a:solidFill>
              <a:latin typeface="游ゴシック" panose="020B0400000000000000" pitchFamily="50" charset="-128"/>
              <a:ea typeface="游ゴシック" panose="020B0400000000000000" pitchFamily="50" charset="-128"/>
            </a:endParaRPr>
          </a:p>
          <a:p>
            <a:r>
              <a:rPr kumimoji="1" lang="ja-JP" altLang="en-US" dirty="0" smtClean="0">
                <a:solidFill>
                  <a:schemeClr val="tx1"/>
                </a:solidFill>
                <a:latin typeface="游ゴシック" panose="020B0400000000000000" pitchFamily="50" charset="-128"/>
                <a:ea typeface="游ゴシック" panose="020B0400000000000000" pitchFamily="50" charset="-128"/>
              </a:rPr>
              <a:t>　・職業能力開発に関する労働者への相談・指導　などを行います。</a:t>
            </a:r>
            <a:endParaRPr kumimoji="1" lang="en-US" altLang="ja-JP" dirty="0" smtClean="0">
              <a:solidFill>
                <a:schemeClr val="tx1"/>
              </a:solidFill>
              <a:latin typeface="游ゴシック" panose="020B0400000000000000" pitchFamily="50" charset="-128"/>
              <a:ea typeface="游ゴシック" panose="020B0400000000000000" pitchFamily="50" charset="-128"/>
            </a:endParaRPr>
          </a:p>
        </p:txBody>
      </p:sp>
      <p:sp>
        <p:nvSpPr>
          <p:cNvPr id="15" name="正方形/長方形 14"/>
          <p:cNvSpPr/>
          <p:nvPr/>
        </p:nvSpPr>
        <p:spPr>
          <a:xfrm>
            <a:off x="450208" y="3490949"/>
            <a:ext cx="4042244" cy="440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（推進員の選任に当たってのポイント）</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16" name="正方形/長方形 15"/>
          <p:cNvSpPr/>
          <p:nvPr/>
        </p:nvSpPr>
        <p:spPr>
          <a:xfrm>
            <a:off x="619089" y="4010226"/>
            <a:ext cx="8753510" cy="874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●推進者は、事業内職業能力開発計画の作成・実施や労働者への適切な相談・指導が行えるよう、</a:t>
            </a:r>
            <a:r>
              <a:rPr kumimoji="1" lang="ja-JP" altLang="en-US" sz="1600" b="1" u="sng" dirty="0" smtClean="0">
                <a:solidFill>
                  <a:schemeClr val="tx1"/>
                </a:solidFill>
                <a:latin typeface="游ゴシック" panose="020B0400000000000000" pitchFamily="50" charset="-128"/>
                <a:ea typeface="游ゴシック" panose="020B0400000000000000" pitchFamily="50" charset="-128"/>
              </a:rPr>
              <a:t>従業員の職業能力開発および向上に関する企画や訓練の実施に関する権限を有する者</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を選任してください。（例：教育訓練部門の部課長、労務・人事担当部課長など）</a:t>
            </a:r>
            <a:endParaRPr kumimoji="1" lang="en-US" altLang="ja-JP" sz="1600" b="1" dirty="0" smtClean="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518160" y="4969717"/>
            <a:ext cx="5654039" cy="494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u="sng" dirty="0" smtClean="0">
                <a:solidFill>
                  <a:schemeClr val="tx1"/>
                </a:solidFill>
                <a:latin typeface="游ゴシック" panose="020B0400000000000000" pitchFamily="50" charset="-128"/>
                <a:ea typeface="游ゴシック" panose="020B0400000000000000" pitchFamily="50" charset="-128"/>
              </a:rPr>
              <a:t>●事業所ごとに１名以上</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の推進者</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を選任してください。</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619090" y="5501027"/>
            <a:ext cx="8829710" cy="820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solidFill>
                <a:latin typeface="游ゴシック" panose="020B0400000000000000" pitchFamily="50" charset="-128"/>
                <a:ea typeface="游ゴシック" panose="020B0400000000000000" pitchFamily="50" charset="-128"/>
              </a:rPr>
              <a:t>※</a:t>
            </a:r>
            <a:r>
              <a:rPr kumimoji="1" lang="ja-JP" altLang="en-US" sz="1600" dirty="0" smtClean="0">
                <a:solidFill>
                  <a:schemeClr val="tx1"/>
                </a:solidFill>
                <a:latin typeface="游ゴシック" panose="020B0400000000000000" pitchFamily="50" charset="-128"/>
                <a:ea typeface="游ゴシック" panose="020B0400000000000000" pitchFamily="50" charset="-128"/>
              </a:rPr>
              <a:t>　ただし、常時雇用する労働者が</a:t>
            </a:r>
            <a:r>
              <a:rPr kumimoji="1" lang="en-US" altLang="ja-JP" sz="1600" dirty="0" smtClean="0">
                <a:solidFill>
                  <a:schemeClr val="tx1"/>
                </a:solidFill>
                <a:latin typeface="游ゴシック" panose="020B0400000000000000" pitchFamily="50" charset="-128"/>
                <a:ea typeface="游ゴシック" panose="020B0400000000000000" pitchFamily="50" charset="-128"/>
              </a:rPr>
              <a:t>100</a:t>
            </a:r>
            <a:r>
              <a:rPr kumimoji="1" lang="ja-JP" altLang="en-US" sz="1600" dirty="0" smtClean="0">
                <a:solidFill>
                  <a:schemeClr val="tx1"/>
                </a:solidFill>
                <a:latin typeface="游ゴシック" panose="020B0400000000000000" pitchFamily="50" charset="-128"/>
                <a:ea typeface="游ゴシック" panose="020B0400000000000000" pitchFamily="50" charset="-128"/>
              </a:rPr>
              <a:t>人以下の事業所であって、その事業所に適任者がいない場合などは、本社とその事業所の推進者を兼ねて選任できます。また、複数の事業主が共同して職業訓練を行う場合は、複数の事業所の推進者を兼ねて選任することができます。</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450208" y="3393471"/>
            <a:ext cx="9227191" cy="3048000"/>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13</a:t>
            </a:fld>
            <a:endParaRPr lang="en-US" dirty="0"/>
          </a:p>
        </p:txBody>
      </p:sp>
      <p:sp>
        <p:nvSpPr>
          <p:cNvPr id="4" name="角丸四角形吹き出し 3"/>
          <p:cNvSpPr/>
          <p:nvPr/>
        </p:nvSpPr>
        <p:spPr>
          <a:xfrm>
            <a:off x="4648198" y="3480786"/>
            <a:ext cx="4244705" cy="505382"/>
          </a:xfrm>
          <a:prstGeom prst="wedgeRoundRectCallout">
            <a:avLst>
              <a:gd name="adj1" fmla="val -62994"/>
              <a:gd name="adj2" fmla="val -2564"/>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smtClean="0">
                <a:solidFill>
                  <a:srgbClr val="FF0000"/>
                </a:solidFill>
                <a:latin typeface="游ゴシック" panose="020B0400000000000000" pitchFamily="50" charset="-128"/>
                <a:ea typeface="游ゴシック" panose="020B0400000000000000" pitchFamily="50" charset="-128"/>
              </a:rPr>
              <a:t>特別な資格が必要な訳ではありません。</a:t>
            </a:r>
          </a:p>
        </p:txBody>
      </p:sp>
    </p:spTree>
    <p:extLst>
      <p:ext uri="{BB962C8B-B14F-4D97-AF65-F5344CB8AC3E}">
        <p14:creationId xmlns:p14="http://schemas.microsoft.com/office/powerpoint/2010/main" val="1862683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事業内職業能力開発計画・職業能力開発推進者について③</a:t>
            </a:r>
            <a:endParaRPr lang="ja-JP" altLang="en-US" dirty="0"/>
          </a:p>
        </p:txBody>
      </p:sp>
      <p:sp>
        <p:nvSpPr>
          <p:cNvPr id="13" name="角丸四角形 12"/>
          <p:cNvSpPr/>
          <p:nvPr/>
        </p:nvSpPr>
        <p:spPr>
          <a:xfrm>
            <a:off x="304800" y="1047354"/>
            <a:ext cx="3733800" cy="6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ysClr val="windowText" lastClr="000000"/>
                </a:solidFill>
                <a:latin typeface="游ゴシック" panose="020B0400000000000000" pitchFamily="50" charset="-128"/>
                <a:ea typeface="游ゴシック" panose="020B0400000000000000" pitchFamily="50" charset="-128"/>
              </a:rPr>
              <a:t>事業内職業能力開発計画とは？</a:t>
            </a:r>
          </a:p>
        </p:txBody>
      </p:sp>
      <p:sp>
        <p:nvSpPr>
          <p:cNvPr id="14" name="正方形/長方形 13"/>
          <p:cNvSpPr/>
          <p:nvPr/>
        </p:nvSpPr>
        <p:spPr>
          <a:xfrm>
            <a:off x="457200" y="1709057"/>
            <a:ext cx="830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游ゴシック" panose="020B0400000000000000" pitchFamily="50" charset="-128"/>
                <a:ea typeface="游ゴシック" panose="020B0400000000000000" pitchFamily="50" charset="-128"/>
              </a:rPr>
              <a:t>●自社の人材育成の基本的な方針などが記載された計画のことです。</a:t>
            </a: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457200" y="2357202"/>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游ゴシック" panose="020B0400000000000000" pitchFamily="50" charset="-128"/>
                <a:ea typeface="游ゴシック" panose="020B0400000000000000" pitchFamily="50" charset="-128"/>
              </a:rPr>
              <a:t>●決まった様式や記載内容の定めは特にありません。形ではなく、会社の独自性が分かりやすく表現されていること、従業員に正しく伝えられるものであることが重要です。</a:t>
            </a: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457200" y="3547456"/>
            <a:ext cx="472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①　次の基本項目を参考に作成してください。</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492034" y="4054730"/>
            <a:ext cx="5908766"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　経営理念・経営方針に基づく人材育成の基本的方針・目標</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492034" y="4486101"/>
            <a:ext cx="5908766"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　昇進昇格、人事効果等に関する事項</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496388" y="4917472"/>
            <a:ext cx="5908766"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　職務に必要な職業能力等に関する事項</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492034" y="5415047"/>
            <a:ext cx="5908766"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　教育訓練体系（図、表など）</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457200" y="5935482"/>
            <a:ext cx="6248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②　労働組合（または労働者の代表）の意見を聞いて作成する。</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5" name="正方形/長方形 14"/>
          <p:cNvSpPr/>
          <p:nvPr/>
        </p:nvSpPr>
        <p:spPr>
          <a:xfrm>
            <a:off x="455023" y="3075957"/>
            <a:ext cx="472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游ゴシック" panose="020B0400000000000000" pitchFamily="50" charset="-128"/>
                <a:ea typeface="游ゴシック" panose="020B0400000000000000" pitchFamily="50" charset="-128"/>
              </a:rPr>
              <a:t>（計画作成のポイント）</a:t>
            </a: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304800" y="3075957"/>
            <a:ext cx="6553200" cy="3553443"/>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6" name="角丸四角形吹き出し 15"/>
          <p:cNvSpPr/>
          <p:nvPr/>
        </p:nvSpPr>
        <p:spPr>
          <a:xfrm>
            <a:off x="6620353" y="3724102"/>
            <a:ext cx="2980847" cy="1838498"/>
          </a:xfrm>
          <a:prstGeom prst="wedgeRoundRectCallout">
            <a:avLst>
              <a:gd name="adj1" fmla="val -66848"/>
              <a:gd name="adj2" fmla="val 1964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bg1"/>
                </a:solidFill>
                <a:latin typeface="游ゴシック" panose="020B0400000000000000" pitchFamily="50" charset="-128"/>
                <a:ea typeface="游ゴシック" panose="020B0400000000000000" pitchFamily="50" charset="-128"/>
              </a:rPr>
              <a:t>現在未作成の場合は、次頁の記載例を参考に作成した上で、順次見直しながら充実させていくことをお勧めします。</a:t>
            </a: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929228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事業内職業能力開発計画・職業能力開発推進者について④</a:t>
            </a:r>
            <a:endParaRPr lang="ja-JP" altLang="en-US" dirty="0"/>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15</a:t>
            </a:fld>
            <a:endParaRPr lang="en-US" dirty="0"/>
          </a:p>
        </p:txBody>
      </p:sp>
      <p:sp>
        <p:nvSpPr>
          <p:cNvPr id="3" name="正方形/長方形 2"/>
          <p:cNvSpPr/>
          <p:nvPr/>
        </p:nvSpPr>
        <p:spPr>
          <a:xfrm>
            <a:off x="381001" y="928422"/>
            <a:ext cx="9164826" cy="5488682"/>
          </a:xfrm>
          <a:prstGeom prst="rect">
            <a:avLst/>
          </a:prstGeom>
          <a:ln>
            <a:solidFill>
              <a:schemeClr val="tx1"/>
            </a:solidFill>
          </a:ln>
        </p:spPr>
        <p:txBody>
          <a:bodyPr wrap="square">
            <a:spAutoFit/>
          </a:bodyPr>
          <a:lstStyle/>
          <a:p>
            <a:pPr algn="ctr">
              <a:spcAft>
                <a:spcPts val="600"/>
              </a:spcAft>
            </a:pPr>
            <a:r>
              <a:rPr lang="ja-JP" altLang="ja-JP" sz="1400" b="1" dirty="0">
                <a:latin typeface="HGSｺﾞｼｯｸM" panose="020B0600000000000000" pitchFamily="50" charset="-128"/>
                <a:ea typeface="HGSｺﾞｼｯｸM" panose="020B0600000000000000" pitchFamily="50" charset="-128"/>
              </a:rPr>
              <a:t>事業内職業能力開発計画（記載例）</a:t>
            </a:r>
            <a:endParaRPr lang="ja-JP" altLang="ja-JP" sz="1400" dirty="0">
              <a:latin typeface="HGSｺﾞｼｯｸM" panose="020B0600000000000000" pitchFamily="50" charset="-128"/>
              <a:ea typeface="HGSｺﾞｼｯｸM" panose="020B0600000000000000" pitchFamily="50" charset="-128"/>
            </a:endParaRPr>
          </a:p>
          <a:p>
            <a:pPr algn="r"/>
            <a:r>
              <a:rPr lang="en-US" altLang="ja-JP" sz="1400" dirty="0">
                <a:latin typeface="HGSｺﾞｼｯｸM" panose="020B0600000000000000" pitchFamily="50" charset="-128"/>
                <a:ea typeface="HGSｺﾞｼｯｸM" panose="020B0600000000000000" pitchFamily="50" charset="-128"/>
              </a:rPr>
              <a:t> </a:t>
            </a:r>
            <a:r>
              <a:rPr lang="ja-JP" altLang="ja-JP" sz="1400" dirty="0" smtClean="0">
                <a:latin typeface="HGSｺﾞｼｯｸM" panose="020B0600000000000000" pitchFamily="50" charset="-128"/>
                <a:ea typeface="HGSｺﾞｼｯｸM" panose="020B0600000000000000" pitchFamily="50" charset="-128"/>
              </a:rPr>
              <a:t>令和</a:t>
            </a:r>
            <a:r>
              <a:rPr lang="ja-JP" altLang="ja-JP" sz="1400" dirty="0">
                <a:latin typeface="HGSｺﾞｼｯｸM" panose="020B0600000000000000" pitchFamily="50" charset="-128"/>
                <a:ea typeface="HGSｺﾞｼｯｸM" panose="020B0600000000000000" pitchFamily="50" charset="-128"/>
              </a:rPr>
              <a:t>○年○月作成</a:t>
            </a:r>
          </a:p>
          <a:p>
            <a:pPr algn="r"/>
            <a:r>
              <a:rPr lang="ja-JP" altLang="ja-JP" sz="1400" dirty="0">
                <a:latin typeface="HGSｺﾞｼｯｸM" panose="020B0600000000000000" pitchFamily="50" charset="-128"/>
                <a:ea typeface="HGSｺﾞｼｯｸM" panose="020B0600000000000000" pitchFamily="50" charset="-128"/>
              </a:rPr>
              <a:t>○○株式会社</a:t>
            </a:r>
            <a:endParaRPr lang="en-US" altLang="ja-JP" sz="1400" dirty="0">
              <a:latin typeface="HGSｺﾞｼｯｸM" panose="020B0600000000000000" pitchFamily="50" charset="-128"/>
              <a:ea typeface="HGSｺﾞｼｯｸM" panose="020B0600000000000000" pitchFamily="50" charset="-128"/>
            </a:endParaRPr>
          </a:p>
          <a:p>
            <a:pPr>
              <a:spcBef>
                <a:spcPts val="600"/>
              </a:spcBef>
            </a:pPr>
            <a:r>
              <a:rPr lang="ja-JP" altLang="ja-JP" sz="1400" b="1" dirty="0" smtClean="0">
                <a:latin typeface="HGSｺﾞｼｯｸM" panose="020B0600000000000000" pitchFamily="50" charset="-128"/>
                <a:ea typeface="HGSｺﾞｼｯｸM" panose="020B0600000000000000" pitchFamily="50" charset="-128"/>
              </a:rPr>
              <a:t>１</a:t>
            </a:r>
            <a:r>
              <a:rPr lang="ja-JP" altLang="ja-JP" sz="1400" b="1" dirty="0">
                <a:latin typeface="HGSｺﾞｼｯｸM" panose="020B0600000000000000" pitchFamily="50" charset="-128"/>
                <a:ea typeface="HGSｺﾞｼｯｸM" panose="020B0600000000000000" pitchFamily="50" charset="-128"/>
              </a:rPr>
              <a:t>．経営理念及び経営方針に関する事項</a:t>
            </a:r>
            <a:endParaRPr lang="en-US" altLang="ja-JP" sz="1400" b="1" dirty="0">
              <a:latin typeface="HGSｺﾞｼｯｸM" panose="020B0600000000000000" pitchFamily="50" charset="-128"/>
              <a:ea typeface="HGSｺﾞｼｯｸM" panose="020B0600000000000000" pitchFamily="50" charset="-128"/>
            </a:endParaRPr>
          </a:p>
          <a:p>
            <a:pPr>
              <a:lnSpc>
                <a:spcPts val="417"/>
              </a:lnSpc>
            </a:pPr>
            <a:endParaRPr lang="ja-JP" altLang="ja-JP" sz="1400"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ja-JP" sz="1400" dirty="0">
                <a:latin typeface="HGSｺﾞｼｯｸM" panose="020B0600000000000000" pitchFamily="50" charset="-128"/>
                <a:ea typeface="HGSｺﾞｼｯｸM" panose="020B0600000000000000" pitchFamily="50" charset="-128"/>
              </a:rPr>
              <a:t>（経営理念）</a:t>
            </a:r>
          </a:p>
          <a:p>
            <a:pPr marL="746821" indent="-553078">
              <a:tabLst>
                <a:tab pos="374238" algn="l"/>
              </a:tabLst>
            </a:pPr>
            <a:r>
              <a:rPr lang="ja-JP" altLang="ja-JP" sz="1400" dirty="0">
                <a:latin typeface="HGSｺﾞｼｯｸM" panose="020B0600000000000000" pitchFamily="50" charset="-128"/>
                <a:ea typeface="HGSｺﾞｼｯｸM" panose="020B0600000000000000" pitchFamily="50" charset="-128"/>
              </a:rPr>
              <a:t>＜例＞製品を通じて社会に必要とされる企業（法令遵守・品質経営・環境経営）であること。</a:t>
            </a:r>
          </a:p>
          <a:p>
            <a:r>
              <a:rPr lang="ja-JP" altLang="en-US" sz="1400" dirty="0">
                <a:latin typeface="HGSｺﾞｼｯｸM" panose="020B0600000000000000" pitchFamily="50" charset="-128"/>
                <a:ea typeface="HGSｺﾞｼｯｸM" panose="020B0600000000000000" pitchFamily="50" charset="-128"/>
              </a:rPr>
              <a:t>　</a:t>
            </a:r>
            <a:r>
              <a:rPr lang="ja-JP" altLang="ja-JP" sz="1400" dirty="0">
                <a:latin typeface="HGSｺﾞｼｯｸM" panose="020B0600000000000000" pitchFamily="50" charset="-128"/>
                <a:ea typeface="HGSｺﾞｼｯｸM" panose="020B0600000000000000" pitchFamily="50" charset="-128"/>
              </a:rPr>
              <a:t>（経営方針）</a:t>
            </a:r>
          </a:p>
          <a:p>
            <a:pPr indent="193743"/>
            <a:r>
              <a:rPr lang="ja-JP" altLang="ja-JP" sz="1400" dirty="0">
                <a:latin typeface="HGSｺﾞｼｯｸM" panose="020B0600000000000000" pitchFamily="50" charset="-128"/>
                <a:ea typeface="HGSｺﾞｼｯｸM" panose="020B0600000000000000" pitchFamily="50" charset="-128"/>
              </a:rPr>
              <a:t>＜例＞よりよいものをお客様に提供する。</a:t>
            </a:r>
          </a:p>
          <a:p>
            <a:pPr>
              <a:spcBef>
                <a:spcPts val="1200"/>
              </a:spcBef>
            </a:pPr>
            <a:r>
              <a:rPr lang="en-US" altLang="ja-JP" sz="1400" dirty="0">
                <a:latin typeface="HGSｺﾞｼｯｸM" panose="020B0600000000000000" pitchFamily="50" charset="-128"/>
                <a:ea typeface="HGSｺﾞｼｯｸM" panose="020B0600000000000000" pitchFamily="50" charset="-128"/>
              </a:rPr>
              <a:t>  </a:t>
            </a:r>
            <a:r>
              <a:rPr lang="ja-JP" altLang="ja-JP" sz="1400" b="1" dirty="0" smtClean="0">
                <a:latin typeface="HGSｺﾞｼｯｸM" panose="020B0600000000000000" pitchFamily="50" charset="-128"/>
                <a:ea typeface="HGSｺﾞｼｯｸM" panose="020B0600000000000000" pitchFamily="50" charset="-128"/>
              </a:rPr>
              <a:t>２</a:t>
            </a:r>
            <a:r>
              <a:rPr lang="ja-JP" altLang="ja-JP" sz="1400" b="1" dirty="0">
                <a:latin typeface="HGSｺﾞｼｯｸM" panose="020B0600000000000000" pitchFamily="50" charset="-128"/>
                <a:ea typeface="HGSｺﾞｼｯｸM" panose="020B0600000000000000" pitchFamily="50" charset="-128"/>
              </a:rPr>
              <a:t>．職業に必要な基礎的な能力の開発及び向上を促進するための措置に関する事項並びに職業能力の開発</a:t>
            </a:r>
            <a:r>
              <a:rPr lang="ja-JP" altLang="ja-JP" sz="1400" b="1" dirty="0" smtClean="0">
                <a:latin typeface="HGSｺﾞｼｯｸM" panose="020B0600000000000000" pitchFamily="50" charset="-128"/>
                <a:ea typeface="HGSｺﾞｼｯｸM" panose="020B0600000000000000" pitchFamily="50" charset="-128"/>
              </a:rPr>
              <a:t>及び</a:t>
            </a:r>
            <a:endParaRPr lang="en-US" altLang="ja-JP" sz="1400" b="1" dirty="0" smtClean="0">
              <a:latin typeface="HGSｺﾞｼｯｸM" panose="020B0600000000000000" pitchFamily="50" charset="-128"/>
              <a:ea typeface="HGSｺﾞｼｯｸM" panose="020B0600000000000000" pitchFamily="50" charset="-128"/>
            </a:endParaRPr>
          </a:p>
          <a:p>
            <a:r>
              <a:rPr lang="ja-JP" altLang="en-US" sz="1400" b="1" dirty="0">
                <a:latin typeface="HGSｺﾞｼｯｸM" panose="020B0600000000000000" pitchFamily="50" charset="-128"/>
                <a:ea typeface="HGSｺﾞｼｯｸM" panose="020B0600000000000000" pitchFamily="50" charset="-128"/>
              </a:rPr>
              <a:t>　</a:t>
            </a:r>
            <a:r>
              <a:rPr lang="ja-JP" altLang="en-US" sz="1400" b="1" dirty="0" smtClean="0">
                <a:latin typeface="HGSｺﾞｼｯｸM" panose="020B0600000000000000" pitchFamily="50" charset="-128"/>
                <a:ea typeface="HGSｺﾞｼｯｸM" panose="020B0600000000000000" pitchFamily="50" charset="-128"/>
              </a:rPr>
              <a:t>　</a:t>
            </a:r>
            <a:r>
              <a:rPr lang="ja-JP" altLang="ja-JP" sz="1400" b="1" dirty="0" smtClean="0">
                <a:latin typeface="HGSｺﾞｼｯｸM" panose="020B0600000000000000" pitchFamily="50" charset="-128"/>
                <a:ea typeface="HGSｺﾞｼｯｸM" panose="020B0600000000000000" pitchFamily="50" charset="-128"/>
              </a:rPr>
              <a:t>向上</a:t>
            </a:r>
            <a:r>
              <a:rPr lang="ja-JP" altLang="ja-JP" sz="1400" b="1" dirty="0">
                <a:latin typeface="HGSｺﾞｼｯｸM" panose="020B0600000000000000" pitchFamily="50" charset="-128"/>
                <a:ea typeface="HGSｺﾞｼｯｸM" panose="020B0600000000000000" pitchFamily="50" charset="-128"/>
              </a:rPr>
              <a:t>を促進するための措置に関する事項</a:t>
            </a:r>
            <a:endParaRPr lang="en-US" altLang="ja-JP" sz="1400" b="1" dirty="0">
              <a:latin typeface="HGSｺﾞｼｯｸM" panose="020B0600000000000000" pitchFamily="50" charset="-128"/>
              <a:ea typeface="HGSｺﾞｼｯｸM" panose="020B0600000000000000" pitchFamily="50" charset="-128"/>
            </a:endParaRPr>
          </a:p>
          <a:p>
            <a:pPr marL="374238" indent="-374238">
              <a:lnSpc>
                <a:spcPts val="417"/>
              </a:lnSpc>
            </a:pPr>
            <a:endParaRPr lang="ja-JP" altLang="ja-JP" sz="1400"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ja-JP" sz="1400" dirty="0">
                <a:latin typeface="HGSｺﾞｼｯｸM" panose="020B0600000000000000" pitchFamily="50" charset="-128"/>
                <a:ea typeface="HGSｺﾞｼｯｸM" panose="020B0600000000000000" pitchFamily="50" charset="-128"/>
              </a:rPr>
              <a:t>（人事育成の基本方針や目標）</a:t>
            </a:r>
          </a:p>
          <a:p>
            <a:pPr indent="193743"/>
            <a:r>
              <a:rPr lang="ja-JP" altLang="ja-JP" sz="1400" dirty="0">
                <a:latin typeface="HGSｺﾞｼｯｸM" panose="020B0600000000000000" pitchFamily="50" charset="-128"/>
                <a:ea typeface="HGSｺﾞｼｯｸM" panose="020B0600000000000000" pitchFamily="50" charset="-128"/>
              </a:rPr>
              <a:t>＜例１＞自ら専門性を磨き、高い職務能力を持った人材を育成する。</a:t>
            </a:r>
            <a:endParaRPr lang="en-US" altLang="ja-JP" sz="1400" dirty="0">
              <a:latin typeface="HGSｺﾞｼｯｸM" panose="020B0600000000000000" pitchFamily="50" charset="-128"/>
              <a:ea typeface="HGSｺﾞｼｯｸM" panose="020B0600000000000000" pitchFamily="50" charset="-128"/>
            </a:endParaRPr>
          </a:p>
          <a:p>
            <a:pPr>
              <a:lnSpc>
                <a:spcPts val="417"/>
              </a:lnSpc>
            </a:pPr>
            <a:endParaRPr lang="ja-JP" altLang="ja-JP" sz="1400" dirty="0">
              <a:latin typeface="HGSｺﾞｼｯｸM" panose="020B0600000000000000" pitchFamily="50" charset="-128"/>
              <a:ea typeface="HGSｺﾞｼｯｸM" panose="020B0600000000000000" pitchFamily="50" charset="-128"/>
            </a:endParaRPr>
          </a:p>
          <a:p>
            <a:pPr indent="193743"/>
            <a:r>
              <a:rPr lang="ja-JP" altLang="ja-JP" sz="1400" dirty="0">
                <a:latin typeface="HGSｺﾞｼｯｸM" panose="020B0600000000000000" pitchFamily="50" charset="-128"/>
                <a:ea typeface="HGSｺﾞｼｯｸM" panose="020B0600000000000000" pitchFamily="50" charset="-128"/>
              </a:rPr>
              <a:t>＜例２＞品質向上のため、積極的に挑戦できる人材を育成する。</a:t>
            </a:r>
            <a:endParaRPr lang="en-US" altLang="ja-JP" sz="1400" dirty="0">
              <a:latin typeface="HGSｺﾞｼｯｸM" panose="020B0600000000000000" pitchFamily="50" charset="-128"/>
              <a:ea typeface="HGSｺﾞｼｯｸM" panose="020B0600000000000000" pitchFamily="50" charset="-128"/>
            </a:endParaRPr>
          </a:p>
          <a:p>
            <a:pPr>
              <a:lnSpc>
                <a:spcPts val="417"/>
              </a:lnSpc>
            </a:pPr>
            <a:endParaRPr lang="ja-JP" altLang="ja-JP" sz="1400" dirty="0">
              <a:latin typeface="HGSｺﾞｼｯｸM" panose="020B0600000000000000" pitchFamily="50" charset="-128"/>
              <a:ea typeface="HGSｺﾞｼｯｸM" panose="020B0600000000000000" pitchFamily="50" charset="-128"/>
            </a:endParaRPr>
          </a:p>
          <a:p>
            <a:pPr indent="193743"/>
            <a:r>
              <a:rPr lang="ja-JP" altLang="ja-JP" sz="1400" dirty="0">
                <a:latin typeface="HGSｺﾞｼｯｸM" panose="020B0600000000000000" pitchFamily="50" charset="-128"/>
                <a:ea typeface="HGSｺﾞｼｯｸM" panose="020B0600000000000000" pitchFamily="50" charset="-128"/>
              </a:rPr>
              <a:t>＜例３＞目標のため今何をすべきかを考え実践できる人材を育成する。</a:t>
            </a:r>
            <a:endParaRPr lang="en-US" altLang="ja-JP" sz="1400" dirty="0">
              <a:latin typeface="HGSｺﾞｼｯｸM" panose="020B0600000000000000" pitchFamily="50" charset="-128"/>
              <a:ea typeface="HGSｺﾞｼｯｸM" panose="020B0600000000000000" pitchFamily="50" charset="-128"/>
            </a:endParaRPr>
          </a:p>
          <a:p>
            <a:pPr indent="193743">
              <a:lnSpc>
                <a:spcPts val="417"/>
              </a:lnSpc>
            </a:pPr>
            <a:endParaRPr lang="en-US" altLang="ja-JP" sz="1400" dirty="0">
              <a:latin typeface="HGSｺﾞｼｯｸM" panose="020B0600000000000000" pitchFamily="50" charset="-128"/>
              <a:ea typeface="HGSｺﾞｼｯｸM" panose="020B0600000000000000" pitchFamily="50" charset="-128"/>
            </a:endParaRPr>
          </a:p>
          <a:p>
            <a:pPr marL="837896" lvl="0" indent="-644154" defTabSz="1001908">
              <a:defRPr/>
            </a:pPr>
            <a:r>
              <a:rPr lang="ja-JP" altLang="ja-JP" sz="1400" dirty="0">
                <a:latin typeface="HGSｺﾞｼｯｸM" panose="020B0600000000000000" pitchFamily="50" charset="-128"/>
                <a:ea typeface="HGSｺﾞｼｯｸM" panose="020B0600000000000000" pitchFamily="50" charset="-128"/>
              </a:rPr>
              <a:t>＜例</a:t>
            </a:r>
            <a:r>
              <a:rPr lang="ja-JP" altLang="en-US" sz="1400" dirty="0">
                <a:latin typeface="HGSｺﾞｼｯｸM" panose="020B0600000000000000" pitchFamily="50" charset="-128"/>
                <a:ea typeface="HGSｺﾞｼｯｸM" panose="020B0600000000000000" pitchFamily="50" charset="-128"/>
              </a:rPr>
              <a:t>４</a:t>
            </a:r>
            <a:r>
              <a:rPr lang="ja-JP" altLang="ja-JP" sz="1400" dirty="0">
                <a:latin typeface="HGSｺﾞｼｯｸM" panose="020B0600000000000000" pitchFamily="50" charset="-128"/>
                <a:ea typeface="HGSｺﾞｼｯｸM" panose="020B0600000000000000" pitchFamily="50" charset="-128"/>
              </a:rPr>
              <a:t>＞全社員に対して管理職等がキャリアコンサルティングを入社から３年ごとに行う</a:t>
            </a:r>
            <a:r>
              <a:rPr lang="ja-JP" altLang="en-US" sz="1400" dirty="0" smtClean="0">
                <a:latin typeface="HGSｺﾞｼｯｸM" panose="020B0600000000000000" pitchFamily="50" charset="-128"/>
                <a:ea typeface="HGSｺﾞｼｯｸM" panose="020B0600000000000000" pitchFamily="50" charset="-128"/>
              </a:rPr>
              <a:t>。</a:t>
            </a:r>
            <a:endParaRPr lang="en-US" altLang="ja-JP" sz="1400" dirty="0" smtClean="0">
              <a:latin typeface="HGSｺﾞｼｯｸM" panose="020B0600000000000000" pitchFamily="50" charset="-128"/>
              <a:ea typeface="HGSｺﾞｼｯｸM" panose="020B0600000000000000" pitchFamily="50" charset="-128"/>
            </a:endParaRPr>
          </a:p>
          <a:p>
            <a:pPr marL="837896" lvl="0" indent="-644154" defTabSz="1001908">
              <a:defRPr/>
            </a:pPr>
            <a:r>
              <a:rPr lang="ja-JP" altLang="en-US" sz="1400" dirty="0">
                <a:latin typeface="HGSｺﾞｼｯｸM" panose="020B0600000000000000" pitchFamily="50" charset="-128"/>
                <a:ea typeface="HGSｺﾞｼｯｸM" panose="020B0600000000000000" pitchFamily="50" charset="-128"/>
              </a:rPr>
              <a:t>　</a:t>
            </a:r>
            <a:r>
              <a:rPr lang="ja-JP" altLang="en-US" sz="1400" dirty="0" smtClean="0">
                <a:latin typeface="HGSｺﾞｼｯｸM" panose="020B0600000000000000" pitchFamily="50" charset="-128"/>
                <a:ea typeface="HGSｺﾞｼｯｸM" panose="020B0600000000000000" pitchFamily="50" charset="-128"/>
              </a:rPr>
              <a:t>　　　</a:t>
            </a:r>
            <a:r>
              <a:rPr lang="ja-JP" altLang="ja-JP" sz="1400" dirty="0" smtClean="0">
                <a:latin typeface="HGSｺﾞｼｯｸM" panose="020B0600000000000000" pitchFamily="50" charset="-128"/>
                <a:ea typeface="HGSｺﾞｼｯｸM" panose="020B0600000000000000" pitchFamily="50" charset="-128"/>
              </a:rPr>
              <a:t>また</a:t>
            </a:r>
            <a:r>
              <a:rPr lang="ja-JP" altLang="ja-JP" sz="1400" dirty="0">
                <a:latin typeface="HGSｺﾞｼｯｸM" panose="020B0600000000000000" pitchFamily="50" charset="-128"/>
                <a:ea typeface="HGSｺﾞｼｯｸM" panose="020B0600000000000000" pitchFamily="50" charset="-128"/>
              </a:rPr>
              <a:t>、その際外部のキャリアコンサルティングを受ける場合は、必要な費用は会社が全額負担する。</a:t>
            </a:r>
            <a:endParaRPr lang="en-US" altLang="ja-JP" sz="1400" dirty="0">
              <a:latin typeface="HGSｺﾞｼｯｸM" panose="020B0600000000000000" pitchFamily="50" charset="-128"/>
              <a:ea typeface="HGSｺﾞｼｯｸM" panose="020B0600000000000000" pitchFamily="50" charset="-128"/>
            </a:endParaRPr>
          </a:p>
          <a:p>
            <a:pPr>
              <a:spcBef>
                <a:spcPts val="1200"/>
              </a:spcBef>
            </a:pPr>
            <a:r>
              <a:rPr lang="ja-JP" altLang="ja-JP" sz="1400" b="1" dirty="0" smtClean="0">
                <a:latin typeface="HGSｺﾞｼｯｸM" panose="020B0600000000000000" pitchFamily="50" charset="-128"/>
                <a:ea typeface="HGSｺﾞｼｯｸM" panose="020B0600000000000000" pitchFamily="50" charset="-128"/>
              </a:rPr>
              <a:t>３</a:t>
            </a:r>
            <a:r>
              <a:rPr lang="ja-JP" altLang="ja-JP" sz="1400" b="1" dirty="0">
                <a:latin typeface="HGSｺﾞｼｯｸM" panose="020B0600000000000000" pitchFamily="50" charset="-128"/>
                <a:ea typeface="HGSｺﾞｼｯｸM" panose="020B0600000000000000" pitchFamily="50" charset="-128"/>
              </a:rPr>
              <a:t>．その他の事項（任意）</a:t>
            </a:r>
            <a:endParaRPr lang="en-US" altLang="ja-JP" sz="1400" b="1" dirty="0">
              <a:latin typeface="HGSｺﾞｼｯｸM" panose="020B0600000000000000" pitchFamily="50" charset="-128"/>
              <a:ea typeface="HGSｺﾞｼｯｸM" panose="020B0600000000000000" pitchFamily="50" charset="-128"/>
            </a:endParaRPr>
          </a:p>
          <a:p>
            <a:pPr>
              <a:lnSpc>
                <a:spcPts val="417"/>
              </a:lnSpc>
            </a:pPr>
            <a:endParaRPr lang="en-US" altLang="ja-JP" sz="1400"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ja-JP" sz="1400" dirty="0">
                <a:latin typeface="HGSｺﾞｼｯｸM" panose="020B0600000000000000" pitchFamily="50" charset="-128"/>
                <a:ea typeface="HGSｺﾞｼｯｸM" panose="020B0600000000000000" pitchFamily="50" charset="-128"/>
              </a:rPr>
              <a:t>（雇用管理方針など）</a:t>
            </a:r>
          </a:p>
          <a:p>
            <a:pPr marL="837896" indent="-644154"/>
            <a:r>
              <a:rPr lang="ja-JP" altLang="ja-JP" sz="1400" dirty="0">
                <a:latin typeface="HGSｺﾞｼｯｸM" panose="020B0600000000000000" pitchFamily="50" charset="-128"/>
                <a:ea typeface="HGSｺﾞｼｯｸM" panose="020B0600000000000000" pitchFamily="50" charset="-128"/>
              </a:rPr>
              <a:t>＜例１＞一人ひとりが、やりがいを持って職務に取り組めるよう、適正や要望を尊重して職務配置を行う。</a:t>
            </a:r>
            <a:endParaRPr lang="en-US" altLang="ja-JP" sz="1400" dirty="0">
              <a:latin typeface="HGSｺﾞｼｯｸM" panose="020B0600000000000000" pitchFamily="50" charset="-128"/>
              <a:ea typeface="HGSｺﾞｼｯｸM" panose="020B0600000000000000" pitchFamily="50" charset="-128"/>
            </a:endParaRPr>
          </a:p>
          <a:p>
            <a:pPr marL="837896" indent="-644154">
              <a:lnSpc>
                <a:spcPts val="417"/>
              </a:lnSpc>
            </a:pPr>
            <a:endParaRPr lang="ja-JP" altLang="ja-JP" sz="1400" dirty="0">
              <a:latin typeface="HGSｺﾞｼｯｸM" panose="020B0600000000000000" pitchFamily="50" charset="-128"/>
              <a:ea typeface="HGSｺﾞｼｯｸM" panose="020B0600000000000000" pitchFamily="50" charset="-128"/>
            </a:endParaRPr>
          </a:p>
          <a:p>
            <a:pPr marL="837896" indent="-644154"/>
            <a:r>
              <a:rPr lang="ja-JP" altLang="ja-JP" sz="1400" dirty="0">
                <a:latin typeface="HGSｺﾞｼｯｸM" panose="020B0600000000000000" pitchFamily="50" charset="-128"/>
                <a:ea typeface="HGSｺﾞｼｯｸM" panose="020B0600000000000000" pitchFamily="50" charset="-128"/>
              </a:rPr>
              <a:t>＜例２＞職種や配置転換等を行う際は、必要な訓練を施すとともに転換後のフォローアップを行う。</a:t>
            </a:r>
            <a:endParaRPr lang="en-US" altLang="ja-JP" sz="1400" dirty="0">
              <a:latin typeface="HGSｺﾞｼｯｸM" panose="020B0600000000000000" pitchFamily="50" charset="-128"/>
              <a:ea typeface="HGSｺﾞｼｯｸM" panose="020B0600000000000000" pitchFamily="50" charset="-128"/>
            </a:endParaRPr>
          </a:p>
          <a:p>
            <a:pPr marL="837896" indent="-644154">
              <a:lnSpc>
                <a:spcPts val="417"/>
              </a:lnSpc>
            </a:pPr>
            <a:endParaRPr lang="en-US" altLang="ja-JP" sz="1400" dirty="0">
              <a:latin typeface="HGSｺﾞｼｯｸM" panose="020B0600000000000000" pitchFamily="50" charset="-128"/>
              <a:ea typeface="HGSｺﾞｼｯｸM" panose="020B0600000000000000" pitchFamily="50" charset="-128"/>
            </a:endParaRPr>
          </a:p>
          <a:p>
            <a:pPr marL="837896" indent="-644154"/>
            <a:r>
              <a:rPr lang="ja-JP" altLang="ja-JP" sz="1400" dirty="0">
                <a:latin typeface="HGSｺﾞｼｯｸM" panose="020B0600000000000000" pitchFamily="50" charset="-128"/>
                <a:ea typeface="HGSｺﾞｼｯｸM" panose="020B0600000000000000" pitchFamily="50" charset="-128"/>
              </a:rPr>
              <a:t>＜例３＞訓練実施後の評価を行い、従業員の処遇改善に努める</a:t>
            </a:r>
            <a:r>
              <a:rPr lang="ja-JP" altLang="ja-JP" sz="1400" dirty="0" smtClean="0">
                <a:latin typeface="HGSｺﾞｼｯｸM" panose="020B0600000000000000" pitchFamily="50" charset="-128"/>
                <a:ea typeface="HGSｺﾞｼｯｸM" panose="020B0600000000000000" pitchFamily="50" charset="-128"/>
              </a:rPr>
              <a:t>。</a:t>
            </a:r>
            <a:endParaRPr lang="ja-JP" altLang="ja-JP" sz="14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765331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各種お問い合わせ先について</a:t>
            </a:r>
            <a:endParaRPr lang="ja-JP" altLang="en-US" dirty="0"/>
          </a:p>
        </p:txBody>
      </p:sp>
      <p:sp>
        <p:nvSpPr>
          <p:cNvPr id="3" name="正方形/長方形 2"/>
          <p:cNvSpPr/>
          <p:nvPr/>
        </p:nvSpPr>
        <p:spPr>
          <a:xfrm>
            <a:off x="533399" y="1600200"/>
            <a:ext cx="9074727"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smtClean="0">
                <a:solidFill>
                  <a:schemeClr val="tx1"/>
                </a:solidFill>
                <a:latin typeface="游ゴシック" panose="020B0400000000000000" pitchFamily="50" charset="-128"/>
                <a:ea typeface="游ゴシック" panose="020B0400000000000000" pitchFamily="50" charset="-128"/>
              </a:rPr>
              <a:t>人材開発支援助成金の活用については、新潟労働局助成金センターへ</a:t>
            </a:r>
            <a:endParaRPr kumimoji="1" lang="en-US" altLang="ja-JP" sz="2200" b="1"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2200" b="1" dirty="0" smtClean="0">
                <a:solidFill>
                  <a:schemeClr val="tx1"/>
                </a:solidFill>
                <a:latin typeface="游ゴシック" panose="020B0400000000000000" pitchFamily="50" charset="-128"/>
                <a:ea typeface="游ゴシック" panose="020B0400000000000000" pitchFamily="50" charset="-128"/>
              </a:rPr>
              <a:t>お問い合わせください。</a:t>
            </a:r>
            <a:endParaRPr kumimoji="1" lang="ja-JP" altLang="en-US" sz="2200" b="1" dirty="0">
              <a:solidFill>
                <a:schemeClr val="tx1"/>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16</a:t>
            </a:fld>
            <a:endParaRPr lang="en-US" dirty="0"/>
          </a:p>
        </p:txBody>
      </p:sp>
      <p:sp>
        <p:nvSpPr>
          <p:cNvPr id="6" name="正方形/長方形 5"/>
          <p:cNvSpPr/>
          <p:nvPr/>
        </p:nvSpPr>
        <p:spPr>
          <a:xfrm>
            <a:off x="3884417" y="4800600"/>
            <a:ext cx="5715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smtClean="0">
                <a:solidFill>
                  <a:schemeClr val="tx1"/>
                </a:solidFill>
                <a:latin typeface="游ゴシック" panose="020B0400000000000000" pitchFamily="50" charset="-128"/>
                <a:ea typeface="游ゴシック" panose="020B0400000000000000" pitchFamily="50" charset="-128"/>
              </a:rPr>
              <a:t>新潟労働局　職業対策課　助成金センター</a:t>
            </a:r>
            <a:endParaRPr kumimoji="1" lang="en-US" altLang="ja-JP" sz="2200" b="1"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2000" dirty="0" smtClean="0">
                <a:solidFill>
                  <a:schemeClr val="tx1"/>
                </a:solidFill>
                <a:latin typeface="游ゴシック" panose="020B0400000000000000" pitchFamily="50" charset="-128"/>
                <a:ea typeface="游ゴシック" panose="020B0400000000000000" pitchFamily="50" charset="-128"/>
              </a:rPr>
              <a:t>〒</a:t>
            </a:r>
            <a:r>
              <a:rPr kumimoji="1" lang="en-US" altLang="ja-JP" sz="2000" dirty="0" smtClean="0">
                <a:solidFill>
                  <a:schemeClr val="tx1"/>
                </a:solidFill>
                <a:latin typeface="游ゴシック" panose="020B0400000000000000" pitchFamily="50" charset="-128"/>
                <a:ea typeface="游ゴシック" panose="020B0400000000000000" pitchFamily="50" charset="-128"/>
              </a:rPr>
              <a:t>950-0965</a:t>
            </a:r>
          </a:p>
          <a:p>
            <a:r>
              <a:rPr kumimoji="1" lang="ja-JP" altLang="en-US" sz="2000" dirty="0" smtClean="0">
                <a:solidFill>
                  <a:schemeClr val="tx1"/>
                </a:solidFill>
                <a:latin typeface="游ゴシック" panose="020B0400000000000000" pitchFamily="50" charset="-128"/>
                <a:ea typeface="游ゴシック" panose="020B0400000000000000" pitchFamily="50" charset="-128"/>
              </a:rPr>
              <a:t>新潟市中央区新光町</a:t>
            </a:r>
            <a:r>
              <a:rPr kumimoji="1" lang="en-US" altLang="ja-JP" sz="2000" dirty="0" smtClean="0">
                <a:solidFill>
                  <a:schemeClr val="tx1"/>
                </a:solidFill>
                <a:latin typeface="游ゴシック" panose="020B0400000000000000" pitchFamily="50" charset="-128"/>
                <a:ea typeface="游ゴシック" panose="020B0400000000000000" pitchFamily="50" charset="-128"/>
              </a:rPr>
              <a:t>16-4</a:t>
            </a:r>
            <a:r>
              <a:rPr kumimoji="1" lang="ja-JP" altLang="en-US" sz="2000" dirty="0" smtClean="0">
                <a:solidFill>
                  <a:schemeClr val="tx1"/>
                </a:solidFill>
                <a:latin typeface="游ゴシック" panose="020B0400000000000000" pitchFamily="50" charset="-128"/>
                <a:ea typeface="游ゴシック" panose="020B0400000000000000" pitchFamily="50" charset="-128"/>
              </a:rPr>
              <a:t>　荏原新潟ビル１</a:t>
            </a:r>
            <a:r>
              <a:rPr kumimoji="1" lang="en-US" altLang="ja-JP" sz="2000" dirty="0" smtClean="0">
                <a:solidFill>
                  <a:schemeClr val="tx1"/>
                </a:solidFill>
                <a:latin typeface="游ゴシック" panose="020B0400000000000000" pitchFamily="50" charset="-128"/>
                <a:ea typeface="游ゴシック" panose="020B0400000000000000" pitchFamily="50" charset="-128"/>
              </a:rPr>
              <a:t>F</a:t>
            </a:r>
          </a:p>
          <a:p>
            <a:r>
              <a:rPr kumimoji="1" lang="ja-JP" altLang="en-US" sz="2000" dirty="0" smtClean="0">
                <a:solidFill>
                  <a:schemeClr val="tx1"/>
                </a:solidFill>
                <a:latin typeface="游ゴシック" panose="020B0400000000000000" pitchFamily="50" charset="-128"/>
                <a:ea typeface="游ゴシック" panose="020B0400000000000000" pitchFamily="50" charset="-128"/>
              </a:rPr>
              <a:t> 電話 </a:t>
            </a:r>
            <a:r>
              <a:rPr kumimoji="1" lang="en-US" altLang="ja-JP" sz="2000" dirty="0" smtClean="0">
                <a:solidFill>
                  <a:schemeClr val="tx1"/>
                </a:solidFill>
                <a:latin typeface="游ゴシック" panose="020B0400000000000000" pitchFamily="50" charset="-128"/>
                <a:ea typeface="游ゴシック" panose="020B0400000000000000" pitchFamily="50" charset="-128"/>
              </a:rPr>
              <a:t>025</a:t>
            </a:r>
            <a:r>
              <a:rPr kumimoji="1" lang="ja-JP" altLang="en-US" sz="2000" dirty="0" smtClean="0">
                <a:solidFill>
                  <a:schemeClr val="tx1"/>
                </a:solidFill>
                <a:latin typeface="游ゴシック" panose="020B0400000000000000" pitchFamily="50" charset="-128"/>
                <a:ea typeface="游ゴシック" panose="020B0400000000000000" pitchFamily="50" charset="-128"/>
              </a:rPr>
              <a:t>（</a:t>
            </a:r>
            <a:r>
              <a:rPr kumimoji="1" lang="en-US" altLang="ja-JP" sz="2000" dirty="0" smtClean="0">
                <a:solidFill>
                  <a:schemeClr val="tx1"/>
                </a:solidFill>
                <a:latin typeface="游ゴシック" panose="020B0400000000000000" pitchFamily="50" charset="-128"/>
                <a:ea typeface="游ゴシック" panose="020B0400000000000000" pitchFamily="50" charset="-128"/>
              </a:rPr>
              <a:t>278</a:t>
            </a:r>
            <a:r>
              <a:rPr kumimoji="1" lang="ja-JP" altLang="en-US" sz="2000" dirty="0" smtClean="0">
                <a:solidFill>
                  <a:schemeClr val="tx1"/>
                </a:solidFill>
                <a:latin typeface="游ゴシック" panose="020B0400000000000000" pitchFamily="50" charset="-128"/>
                <a:ea typeface="游ゴシック" panose="020B0400000000000000" pitchFamily="50" charset="-128"/>
              </a:rPr>
              <a:t>）</a:t>
            </a:r>
            <a:r>
              <a:rPr kumimoji="1" lang="en-US" altLang="ja-JP" sz="2000" dirty="0" smtClean="0">
                <a:solidFill>
                  <a:schemeClr val="tx1"/>
                </a:solidFill>
                <a:latin typeface="游ゴシック" panose="020B0400000000000000" pitchFamily="50" charset="-128"/>
                <a:ea typeface="游ゴシック" panose="020B0400000000000000" pitchFamily="50" charset="-128"/>
              </a:rPr>
              <a:t>7181</a:t>
            </a:r>
            <a:r>
              <a:rPr kumimoji="1" lang="ja-JP" altLang="en-US" sz="2000" dirty="0" smtClean="0">
                <a:solidFill>
                  <a:schemeClr val="tx1"/>
                </a:solidFill>
                <a:latin typeface="游ゴシック" panose="020B0400000000000000" pitchFamily="50" charset="-128"/>
                <a:ea typeface="游ゴシック" panose="020B0400000000000000" pitchFamily="50" charset="-128"/>
              </a:rPr>
              <a:t>　</a:t>
            </a:r>
            <a:r>
              <a:rPr kumimoji="1" lang="en-US" altLang="ja-JP" sz="2000" dirty="0" smtClean="0">
                <a:solidFill>
                  <a:schemeClr val="tx1"/>
                </a:solidFill>
                <a:latin typeface="游ゴシック" panose="020B0400000000000000" pitchFamily="50" charset="-128"/>
                <a:ea typeface="游ゴシック" panose="020B0400000000000000" pitchFamily="50" charset="-128"/>
              </a:rPr>
              <a:t>FAX 025</a:t>
            </a:r>
            <a:r>
              <a:rPr kumimoji="1" lang="ja-JP" altLang="en-US" sz="2000" dirty="0" smtClean="0">
                <a:solidFill>
                  <a:schemeClr val="tx1"/>
                </a:solidFill>
                <a:latin typeface="游ゴシック" panose="020B0400000000000000" pitchFamily="50" charset="-128"/>
                <a:ea typeface="游ゴシック" panose="020B0400000000000000" pitchFamily="50" charset="-128"/>
              </a:rPr>
              <a:t>（</a:t>
            </a:r>
            <a:r>
              <a:rPr kumimoji="1" lang="en-US" altLang="ja-JP" sz="2000" dirty="0" smtClean="0">
                <a:solidFill>
                  <a:schemeClr val="tx1"/>
                </a:solidFill>
                <a:latin typeface="游ゴシック" panose="020B0400000000000000" pitchFamily="50" charset="-128"/>
                <a:ea typeface="游ゴシック" panose="020B0400000000000000" pitchFamily="50" charset="-128"/>
              </a:rPr>
              <a:t>278</a:t>
            </a:r>
            <a:r>
              <a:rPr kumimoji="1" lang="ja-JP" altLang="en-US" sz="2000" dirty="0" smtClean="0">
                <a:solidFill>
                  <a:schemeClr val="tx1"/>
                </a:solidFill>
                <a:latin typeface="游ゴシック" panose="020B0400000000000000" pitchFamily="50" charset="-128"/>
                <a:ea typeface="游ゴシック" panose="020B0400000000000000" pitchFamily="50" charset="-128"/>
              </a:rPr>
              <a:t>）</a:t>
            </a:r>
            <a:r>
              <a:rPr kumimoji="1" lang="en-US" altLang="ja-JP" sz="2000" dirty="0" smtClean="0">
                <a:solidFill>
                  <a:schemeClr val="tx1"/>
                </a:solidFill>
                <a:latin typeface="游ゴシック" panose="020B0400000000000000" pitchFamily="50" charset="-128"/>
                <a:ea typeface="游ゴシック" panose="020B0400000000000000" pitchFamily="50" charset="-128"/>
              </a:rPr>
              <a:t>7137</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55141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8600" y="990240"/>
            <a:ext cx="9444995" cy="181081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8" name="正方形/長方形 17"/>
          <p:cNvSpPr/>
          <p:nvPr/>
        </p:nvSpPr>
        <p:spPr>
          <a:xfrm>
            <a:off x="232404" y="2987821"/>
            <a:ext cx="9441191" cy="3758045"/>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　人材開発支援助成金について</a:t>
            </a:r>
            <a:endParaRPr lang="ja-JP" altLang="en-US" dirty="0"/>
          </a:p>
        </p:txBody>
      </p:sp>
      <p:sp>
        <p:nvSpPr>
          <p:cNvPr id="22" name="正方形/長方形 21"/>
          <p:cNvSpPr/>
          <p:nvPr/>
        </p:nvSpPr>
        <p:spPr>
          <a:xfrm>
            <a:off x="495300" y="1521824"/>
            <a:ext cx="9067800" cy="1144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游ゴシック" panose="020B0400000000000000" pitchFamily="50" charset="-128"/>
                <a:ea typeface="游ゴシック" panose="020B0400000000000000" pitchFamily="50" charset="-128"/>
              </a:rPr>
              <a:t>事業主等が雇用する労働者</a:t>
            </a:r>
            <a:r>
              <a:rPr lang="ja-JP" altLang="en-US" sz="2000" b="1" dirty="0">
                <a:solidFill>
                  <a:schemeClr val="tx1"/>
                </a:solidFill>
                <a:latin typeface="游ゴシック" panose="020B0400000000000000" pitchFamily="50" charset="-128"/>
                <a:ea typeface="游ゴシック" panose="020B0400000000000000" pitchFamily="50" charset="-128"/>
              </a:rPr>
              <a:t>に</a:t>
            </a:r>
            <a:r>
              <a:rPr lang="ja-JP" altLang="en-US" sz="2000" b="1" dirty="0" smtClean="0">
                <a:solidFill>
                  <a:schemeClr val="tx1"/>
                </a:solidFill>
                <a:latin typeface="游ゴシック" panose="020B0400000000000000" pitchFamily="50" charset="-128"/>
                <a:ea typeface="游ゴシック" panose="020B0400000000000000" pitchFamily="50" charset="-128"/>
              </a:rPr>
              <a:t>対して、その職務に関連した専門的な知識及び技能の習得</a:t>
            </a:r>
            <a:r>
              <a:rPr lang="ja-JP" altLang="en-US" sz="2000" b="1" dirty="0" smtClean="0">
                <a:solidFill>
                  <a:schemeClr val="tx1"/>
                </a:solidFill>
                <a:latin typeface="游ゴシック" panose="020B0400000000000000" pitchFamily="50" charset="-128"/>
                <a:ea typeface="游ゴシック" panose="020B0400000000000000" pitchFamily="50" charset="-128"/>
              </a:rPr>
              <a:t>をさせる</a:t>
            </a:r>
            <a:r>
              <a:rPr lang="ja-JP" altLang="en-US" sz="2000" b="1" dirty="0" smtClean="0">
                <a:solidFill>
                  <a:schemeClr val="tx1"/>
                </a:solidFill>
                <a:latin typeface="游ゴシック" panose="020B0400000000000000" pitchFamily="50" charset="-128"/>
                <a:ea typeface="游ゴシック" panose="020B0400000000000000" pitchFamily="50" charset="-128"/>
              </a:rPr>
              <a:t>ため職業訓練等を計画に沿って実施</a:t>
            </a:r>
            <a:r>
              <a:rPr lang="ja-JP" altLang="en-US" sz="2000" b="1" dirty="0">
                <a:solidFill>
                  <a:schemeClr val="tx1"/>
                </a:solidFill>
                <a:latin typeface="游ゴシック" panose="020B0400000000000000" pitchFamily="50" charset="-128"/>
                <a:ea typeface="游ゴシック" panose="020B0400000000000000" pitchFamily="50" charset="-128"/>
              </a:rPr>
              <a:t>した場合に、訓練経費や訓練期間中の賃金の一部等を助成する制度</a:t>
            </a:r>
            <a:r>
              <a:rPr lang="ja-JP" altLang="en-US" sz="2000" dirty="0" smtClean="0">
                <a:solidFill>
                  <a:schemeClr val="tx1"/>
                </a:solidFill>
                <a:latin typeface="游ゴシック" panose="020B0400000000000000" pitchFamily="50" charset="-128"/>
                <a:ea typeface="游ゴシック" panose="020B0400000000000000" pitchFamily="50" charset="-128"/>
              </a:rPr>
              <a:t>。</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228600" y="990239"/>
            <a:ext cx="3429000" cy="63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游ゴシック" panose="020B0400000000000000" pitchFamily="50" charset="-128"/>
                <a:ea typeface="游ゴシック" panose="020B0400000000000000" pitchFamily="50" charset="-128"/>
              </a:rPr>
              <a:t>人材開発支援助成金とは？</a:t>
            </a:r>
            <a:endParaRPr kumimoji="1" lang="ja-JP" altLang="en-US" sz="2000" b="1"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380999" y="3020288"/>
            <a:ext cx="9292595" cy="63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游ゴシック" panose="020B0400000000000000" pitchFamily="50" charset="-128"/>
                <a:ea typeface="游ゴシック" panose="020B0400000000000000" pitchFamily="50" charset="-128"/>
              </a:rPr>
              <a:t>〇 「人への投資」を加速化するために、国民の方からの提案をもとに、令和</a:t>
            </a:r>
            <a:r>
              <a:rPr kumimoji="1" lang="en-US" altLang="ja-JP" sz="1600" b="1" dirty="0" smtClean="0">
                <a:solidFill>
                  <a:schemeClr val="tx1"/>
                </a:solidFill>
                <a:latin typeface="游ゴシック" panose="020B0400000000000000" pitchFamily="50" charset="-128"/>
                <a:ea typeface="游ゴシック" panose="020B0400000000000000" pitchFamily="50" charset="-128"/>
              </a:rPr>
              <a:t>4</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年度から新たな</a:t>
            </a:r>
            <a:endParaRPr kumimoji="1" lang="en-US" altLang="ja-JP" sz="1600" b="1"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600" b="1" dirty="0" smtClean="0">
                <a:solidFill>
                  <a:schemeClr val="tx1"/>
                </a:solidFill>
                <a:latin typeface="游ゴシック" panose="020B0400000000000000" pitchFamily="50" charset="-128"/>
                <a:ea typeface="游ゴシック" panose="020B0400000000000000" pitchFamily="50" charset="-128"/>
              </a:rPr>
              <a:t> 「人への投資促進コース」を設ける。（令和</a:t>
            </a:r>
            <a:r>
              <a:rPr kumimoji="1" lang="en-US" altLang="ja-JP" sz="1600" b="1" dirty="0" smtClean="0">
                <a:solidFill>
                  <a:schemeClr val="tx1"/>
                </a:solidFill>
                <a:latin typeface="游ゴシック" panose="020B0400000000000000" pitchFamily="50" charset="-128"/>
                <a:ea typeface="游ゴシック" panose="020B0400000000000000" pitchFamily="50" charset="-128"/>
              </a:rPr>
              <a:t>8</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年度までの期間限定）</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2</a:t>
            </a:fld>
            <a:endParaRPr lang="en-US" dirty="0"/>
          </a:p>
        </p:txBody>
      </p:sp>
      <p:sp>
        <p:nvSpPr>
          <p:cNvPr id="24" name="正方形/長方形 23"/>
          <p:cNvSpPr/>
          <p:nvPr/>
        </p:nvSpPr>
        <p:spPr>
          <a:xfrm>
            <a:off x="380999" y="3836103"/>
            <a:ext cx="9292595" cy="1060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r>
              <a:rPr kumimoji="1" lang="ja-JP" altLang="en-US" sz="1600" b="1" dirty="0" smtClean="0">
                <a:solidFill>
                  <a:schemeClr val="tx1"/>
                </a:solidFill>
                <a:latin typeface="游ゴシック" panose="020B0400000000000000" pitchFamily="50" charset="-128"/>
                <a:ea typeface="游ゴシック" panose="020B0400000000000000" pitchFamily="50" charset="-128"/>
              </a:rPr>
              <a:t>〇  新製品</a:t>
            </a:r>
            <a:r>
              <a:rPr kumimoji="1" lang="ja-JP" altLang="en-US" sz="1600" b="1" dirty="0">
                <a:solidFill>
                  <a:schemeClr val="tx1"/>
                </a:solidFill>
                <a:latin typeface="游ゴシック" panose="020B0400000000000000" pitchFamily="50" charset="-128"/>
                <a:ea typeface="游ゴシック" panose="020B0400000000000000" pitchFamily="50" charset="-128"/>
              </a:rPr>
              <a:t>の製造や新サービスの提供</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等に</a:t>
            </a:r>
            <a:r>
              <a:rPr kumimoji="1" lang="ja-JP" altLang="en-US" sz="1600" b="1" dirty="0">
                <a:solidFill>
                  <a:schemeClr val="tx1"/>
                </a:solidFill>
                <a:latin typeface="游ゴシック" panose="020B0400000000000000" pitchFamily="50" charset="-128"/>
                <a:ea typeface="游ゴシック" panose="020B0400000000000000" pitchFamily="50" charset="-128"/>
              </a:rPr>
              <a:t>より新たな分野に展開する、または、</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デジタル化・グリーン・カーボンニュートラル化と</a:t>
            </a:r>
            <a:r>
              <a:rPr kumimoji="1" lang="ja-JP" altLang="en-US" sz="1600" b="1" dirty="0">
                <a:solidFill>
                  <a:schemeClr val="tx1"/>
                </a:solidFill>
                <a:latin typeface="游ゴシック" panose="020B0400000000000000" pitchFamily="50" charset="-128"/>
                <a:ea typeface="游ゴシック" panose="020B0400000000000000" pitchFamily="50" charset="-128"/>
              </a:rPr>
              <a:t>いった成長分野の技術を</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取り入れ、業務</a:t>
            </a:r>
            <a:r>
              <a:rPr kumimoji="1" lang="ja-JP" altLang="en-US" sz="1600" b="1" dirty="0">
                <a:solidFill>
                  <a:schemeClr val="tx1"/>
                </a:solidFill>
                <a:latin typeface="游ゴシック" panose="020B0400000000000000" pitchFamily="50" charset="-128"/>
                <a:ea typeface="游ゴシック" panose="020B0400000000000000" pitchFamily="50" charset="-128"/>
              </a:rPr>
              <a:t>の効率化等を図る</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ための人材</a:t>
            </a:r>
            <a:r>
              <a:rPr kumimoji="1" lang="ja-JP" altLang="en-US" sz="1600" b="1" dirty="0">
                <a:solidFill>
                  <a:schemeClr val="tx1"/>
                </a:solidFill>
                <a:latin typeface="游ゴシック" panose="020B0400000000000000" pitchFamily="50" charset="-128"/>
                <a:ea typeface="游ゴシック" panose="020B0400000000000000" pitchFamily="50" charset="-128"/>
              </a:rPr>
              <a:t>の</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育成に</a:t>
            </a:r>
            <a:r>
              <a:rPr kumimoji="1" lang="ja-JP" altLang="en-US" sz="1600" b="1" dirty="0">
                <a:solidFill>
                  <a:schemeClr val="tx1"/>
                </a:solidFill>
                <a:latin typeface="游ゴシック" panose="020B0400000000000000" pitchFamily="50" charset="-128"/>
                <a:ea typeface="游ゴシック" panose="020B0400000000000000" pitchFamily="50" charset="-128"/>
              </a:rPr>
              <a:t>取り組む事業主</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を支援するため、令和</a:t>
            </a:r>
            <a:r>
              <a:rPr kumimoji="1" lang="en-US" altLang="ja-JP" sz="1600" b="1" dirty="0" smtClean="0">
                <a:solidFill>
                  <a:schemeClr val="tx1"/>
                </a:solidFill>
                <a:latin typeface="游ゴシック" panose="020B0400000000000000" pitchFamily="50" charset="-128"/>
                <a:ea typeface="游ゴシック" panose="020B0400000000000000" pitchFamily="50" charset="-128"/>
              </a:rPr>
              <a:t>4</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年</a:t>
            </a:r>
            <a:r>
              <a:rPr kumimoji="1" lang="en-US" altLang="ja-JP" sz="1600" b="1" dirty="0" smtClean="0">
                <a:solidFill>
                  <a:schemeClr val="tx1"/>
                </a:solidFill>
                <a:latin typeface="游ゴシック" panose="020B0400000000000000" pitchFamily="50" charset="-128"/>
                <a:ea typeface="游ゴシック" panose="020B0400000000000000" pitchFamily="50" charset="-128"/>
              </a:rPr>
              <a:t>12</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月から「事業展開等リスキリング支援コース」を設ける。</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27" name="正方形/長方形 26"/>
          <p:cNvSpPr/>
          <p:nvPr/>
        </p:nvSpPr>
        <p:spPr>
          <a:xfrm>
            <a:off x="359228" y="5044083"/>
            <a:ext cx="9270825" cy="1423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r>
              <a:rPr kumimoji="1" lang="ja-JP" altLang="en-US" sz="1600" b="1" dirty="0" smtClean="0">
                <a:solidFill>
                  <a:schemeClr val="tx1"/>
                </a:solidFill>
                <a:latin typeface="游ゴシック" panose="020B0400000000000000" pitchFamily="50" charset="-128"/>
                <a:ea typeface="游ゴシック" panose="020B0400000000000000" pitchFamily="50" charset="-128"/>
              </a:rPr>
              <a:t>〇  令和</a:t>
            </a:r>
            <a:r>
              <a:rPr kumimoji="1" lang="en-US" altLang="ja-JP" sz="1600" b="1" dirty="0" smtClean="0">
                <a:solidFill>
                  <a:schemeClr val="tx1"/>
                </a:solidFill>
                <a:latin typeface="游ゴシック" panose="020B0400000000000000" pitchFamily="50" charset="-128"/>
                <a:ea typeface="游ゴシック" panose="020B0400000000000000" pitchFamily="50" charset="-128"/>
              </a:rPr>
              <a:t>5</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年</a:t>
            </a:r>
            <a:r>
              <a:rPr kumimoji="1" lang="en-US" altLang="ja-JP" sz="1600" b="1" dirty="0" smtClean="0">
                <a:solidFill>
                  <a:schemeClr val="tx1"/>
                </a:solidFill>
                <a:latin typeface="游ゴシック" panose="020B0400000000000000" pitchFamily="50" charset="-128"/>
                <a:ea typeface="游ゴシック" panose="020B0400000000000000" pitchFamily="50" charset="-128"/>
              </a:rPr>
              <a:t>4</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月から従来の「特定訓練コース」「一般訓練コース」「特別育成訓練コース」を統合し新たに「人材育成支援コース」を設ける。</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marL="179388" indent="-179388">
              <a:spcBef>
                <a:spcPts val="600"/>
              </a:spcBef>
            </a:pPr>
            <a:r>
              <a:rPr kumimoji="1" lang="ja-JP" altLang="en-US" sz="1600" b="1" dirty="0" smtClean="0">
                <a:solidFill>
                  <a:schemeClr val="tx1"/>
                </a:solidFill>
                <a:latin typeface="游ゴシック" panose="020B0400000000000000" pitchFamily="50" charset="-128"/>
                <a:ea typeface="游ゴシック" panose="020B0400000000000000" pitchFamily="50" charset="-128"/>
              </a:rPr>
              <a:t>　</a:t>
            </a:r>
            <a:r>
              <a:rPr kumimoji="1" lang="ja-JP" altLang="en-US" sz="1600" dirty="0" smtClean="0">
                <a:solidFill>
                  <a:schemeClr val="tx1"/>
                </a:solidFill>
                <a:latin typeface="游ゴシック" panose="020B0400000000000000" pitchFamily="50" charset="-128"/>
                <a:ea typeface="游ゴシック" panose="020B0400000000000000" pitchFamily="50" charset="-128"/>
              </a:rPr>
              <a:t>・有期実習型訓練を除き、雇用形態を問わず訓練の受講が可能となった。</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a:p>
            <a:pPr marL="179388" indent="-179388"/>
            <a:r>
              <a:rPr kumimoji="1" lang="ja-JP" altLang="en-US" sz="1600" dirty="0">
                <a:solidFill>
                  <a:schemeClr val="tx1"/>
                </a:solidFill>
                <a:latin typeface="游ゴシック" panose="020B0400000000000000" pitchFamily="50" charset="-128"/>
                <a:ea typeface="游ゴシック" panose="020B0400000000000000" pitchFamily="50" charset="-128"/>
              </a:rPr>
              <a:t>　</a:t>
            </a:r>
            <a:r>
              <a:rPr kumimoji="1" lang="ja-JP" altLang="en-US" sz="1600" dirty="0" smtClean="0">
                <a:solidFill>
                  <a:schemeClr val="tx1"/>
                </a:solidFill>
                <a:latin typeface="游ゴシック" panose="020B0400000000000000" pitchFamily="50" charset="-128"/>
                <a:ea typeface="游ゴシック" panose="020B0400000000000000" pitchFamily="50" charset="-128"/>
              </a:rPr>
              <a:t>・</a:t>
            </a:r>
            <a:r>
              <a:rPr kumimoji="1" lang="en-US" altLang="ja-JP" sz="1600" dirty="0" smtClean="0">
                <a:solidFill>
                  <a:schemeClr val="tx1"/>
                </a:solidFill>
                <a:latin typeface="游ゴシック" panose="020B0400000000000000" pitchFamily="50" charset="-128"/>
                <a:ea typeface="游ゴシック" panose="020B0400000000000000" pitchFamily="50" charset="-128"/>
              </a:rPr>
              <a:t>OFF-JT</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の最低訓練時間は</a:t>
            </a:r>
            <a:r>
              <a:rPr kumimoji="1" lang="en-US" altLang="ja-JP" sz="1600" dirty="0" smtClean="0">
                <a:solidFill>
                  <a:schemeClr val="tx1"/>
                </a:solidFill>
                <a:latin typeface="游ゴシック" panose="020B0400000000000000" pitchFamily="50" charset="-128"/>
                <a:ea typeface="游ゴシック" panose="020B0400000000000000" pitchFamily="50" charset="-128"/>
              </a:rPr>
              <a:t>10</a:t>
            </a:r>
            <a:r>
              <a:rPr kumimoji="1" lang="ja-JP" altLang="en-US" sz="1600" dirty="0" smtClean="0">
                <a:solidFill>
                  <a:schemeClr val="tx1"/>
                </a:solidFill>
                <a:latin typeface="游ゴシック" panose="020B0400000000000000" pitchFamily="50" charset="-128"/>
                <a:ea typeface="游ゴシック" panose="020B0400000000000000" pitchFamily="50" charset="-128"/>
              </a:rPr>
              <a:t>時間以上に統一された。</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a:p>
            <a:pPr marL="179388" indent="-179388"/>
            <a:r>
              <a:rPr kumimoji="1" lang="ja-JP" altLang="en-US" sz="1600" dirty="0">
                <a:solidFill>
                  <a:schemeClr val="tx1"/>
                </a:solidFill>
                <a:latin typeface="游ゴシック" panose="020B0400000000000000" pitchFamily="50" charset="-128"/>
                <a:ea typeface="游ゴシック" panose="020B0400000000000000" pitchFamily="50" charset="-128"/>
              </a:rPr>
              <a:t>　</a:t>
            </a:r>
            <a:r>
              <a:rPr kumimoji="1" lang="ja-JP" altLang="en-US" sz="1600" dirty="0" smtClean="0">
                <a:solidFill>
                  <a:schemeClr val="tx1"/>
                </a:solidFill>
                <a:latin typeface="游ゴシック" panose="020B0400000000000000" pitchFamily="50" charset="-128"/>
                <a:ea typeface="游ゴシック" panose="020B0400000000000000" pitchFamily="50" charset="-128"/>
              </a:rPr>
              <a:t>・有期契約労働者を正社員化した場合の助成率は、引き続き高率助成としています。</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96531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訓練コースの内容</a:t>
            </a:r>
            <a:endParaRPr lang="ja-JP" altLang="en-US" dirty="0"/>
          </a:p>
        </p:txBody>
      </p:sp>
      <p:sp>
        <p:nvSpPr>
          <p:cNvPr id="6" name="角丸四角形 5"/>
          <p:cNvSpPr/>
          <p:nvPr/>
        </p:nvSpPr>
        <p:spPr>
          <a:xfrm>
            <a:off x="2971800" y="164961"/>
            <a:ext cx="4745237" cy="58970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詳細は新潟労働局</a:t>
            </a:r>
            <a:r>
              <a:rPr kumimoji="1" lang="en-US" altLang="ja-JP" sz="1600" b="1" dirty="0" smtClean="0">
                <a:solidFill>
                  <a:sysClr val="windowText" lastClr="000000"/>
                </a:solidFill>
                <a:latin typeface="游ゴシック" panose="020B0400000000000000" pitchFamily="50" charset="-128"/>
                <a:ea typeface="游ゴシック" panose="020B0400000000000000" pitchFamily="50" charset="-128"/>
              </a:rPr>
              <a:t>HP</a:t>
            </a: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等をご参照ください。</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3</a:t>
            </a:fld>
            <a:endParaRPr lang="en-US" dirty="0"/>
          </a:p>
        </p:txBody>
      </p:sp>
      <p:graphicFrame>
        <p:nvGraphicFramePr>
          <p:cNvPr id="22" name="表 21"/>
          <p:cNvGraphicFramePr>
            <a:graphicFrameLocks noGrp="1"/>
          </p:cNvGraphicFramePr>
          <p:nvPr>
            <p:extLst>
              <p:ext uri="{D42A27DB-BD31-4B8C-83A1-F6EECF244321}">
                <p14:modId xmlns:p14="http://schemas.microsoft.com/office/powerpoint/2010/main" val="3328721884"/>
              </p:ext>
            </p:extLst>
          </p:nvPr>
        </p:nvGraphicFramePr>
        <p:xfrm>
          <a:off x="260648" y="1004272"/>
          <a:ext cx="9285179" cy="5472728"/>
        </p:xfrm>
        <a:graphic>
          <a:graphicData uri="http://schemas.openxmlformats.org/drawingml/2006/table">
            <a:tbl>
              <a:tblPr firstRow="1" bandRow="1">
                <a:tableStyleId>{5940675A-B579-460E-94D1-54222C63F5DA}</a:tableStyleId>
              </a:tblPr>
              <a:tblGrid>
                <a:gridCol w="9285179">
                  <a:extLst>
                    <a:ext uri="{9D8B030D-6E8A-4147-A177-3AD203B41FA5}">
                      <a16:colId xmlns:a16="http://schemas.microsoft.com/office/drawing/2014/main" val="20000"/>
                    </a:ext>
                  </a:extLst>
                </a:gridCol>
              </a:tblGrid>
              <a:tr h="394855">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支給対象となる訓練等</a:t>
                      </a:r>
                    </a:p>
                  </a:txBody>
                  <a:tcPr marL="44704" marR="44704" marT="2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10000"/>
                  </a:ext>
                </a:extLst>
              </a:tr>
              <a:tr h="251272">
                <a:tc>
                  <a:txBody>
                    <a:bodyPr/>
                    <a:lstStyle/>
                    <a:p>
                      <a:pPr algn="l"/>
                      <a:r>
                        <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人材育成支援コース</a:t>
                      </a:r>
                      <a:endParaRPr kumimoji="1" lang="ja-JP" altLang="en-US" sz="12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3827" marR="43827" marT="21913" marB="219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1"/>
                  </a:ext>
                </a:extLst>
              </a:tr>
              <a:tr h="582718">
                <a:tc>
                  <a:txBody>
                    <a:bodyPr/>
                    <a:lstStyle/>
                    <a:p>
                      <a:pPr marL="0" marR="0" indent="0" algn="l" defTabSz="1001908"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時間以上の</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OFF-JT</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、新卒者等のために実施する</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OFF-JT</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を組み合わせた訓練、有期契約労働者等の正社員転換を目的として実施</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1001908"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OFF-JT</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を組み合わせた訓練について助成</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4704" marR="44704" marT="2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272">
                <a:tc>
                  <a:txBody>
                    <a:bodyPr/>
                    <a:lstStyle/>
                    <a:p>
                      <a:pPr algn="l"/>
                      <a:r>
                        <a:rPr kumimoji="1" lang="en-US" altLang="ja-JP" sz="1200" b="1"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教育訓練休暇等付与コース</a:t>
                      </a:r>
                      <a:endParaRPr kumimoji="1" lang="ja-JP" altLang="en-US" sz="1200" b="1"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3827" marR="43827" marT="21913" marB="219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5"/>
                  </a:ext>
                </a:extLst>
              </a:tr>
              <a:tr h="487411">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有給教育訓練休暇制度を導入し、労働者がその休暇を取得して訓練を受けた場合に</a:t>
                      </a: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助成</a:t>
                      </a:r>
                      <a:endParaRPr kumimoji="1" lang="en-US" altLang="ja-JP"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3827" marR="43827" marT="21913" marB="219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1272">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人への投資促進コース</a:t>
                      </a:r>
                      <a:endParaRPr kumimoji="1"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3827" marR="43827" marT="21913" marB="219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4048731362"/>
                  </a:ext>
                </a:extLst>
              </a:tr>
              <a:tr h="510728">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・高度デジタル人材訓練／成長分野等人材訓練</a:t>
                      </a:r>
                      <a:endParaRPr kumimoji="1" lang="en-US" altLang="ja-JP"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高度デジタル人材の育成のための訓練や大学院での訓練について助成</a:t>
                      </a:r>
                    </a:p>
                  </a:txBody>
                  <a:tcPr marL="43827" marR="43827" marT="21913" marB="219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5480089"/>
                  </a:ext>
                </a:extLst>
              </a:tr>
              <a:tr h="533400">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・情報技術分野認定実習併用職業訓練</a:t>
                      </a:r>
                      <a:endParaRPr kumimoji="1" lang="en-US" altLang="ja-JP"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分野未経験者の即戦力化のための</a:t>
                      </a:r>
                      <a:r>
                        <a:rPr kumimoji="1" lang="en-US" altLang="ja-JP"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kumimoji="1" lang="en-US" altLang="ja-JP"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OFF-JT</a:t>
                      </a: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を組み合わせた訓練について助成</a:t>
                      </a:r>
                    </a:p>
                  </a:txBody>
                  <a:tcPr marL="43827" marR="43827" marT="21913" marB="219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762294"/>
                  </a:ext>
                </a:extLst>
              </a:tr>
              <a:tr h="427823">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・定額制訓練</a:t>
                      </a:r>
                      <a:endParaRPr kumimoji="1" lang="en-US" altLang="ja-JP"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サブスクリプション型の研修サービスによる訓練について助成</a:t>
                      </a:r>
                    </a:p>
                  </a:txBody>
                  <a:tcPr marL="43827" marR="43827" marT="21913" marB="219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126645"/>
                  </a:ext>
                </a:extLst>
              </a:tr>
              <a:tr h="486577">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・自発的職業能力開発訓練</a:t>
                      </a:r>
                      <a:endParaRPr kumimoji="1" lang="en-US" altLang="ja-JP"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労働者が自発的に受講した訓練費用を負担する事業主に対して助成</a:t>
                      </a:r>
                    </a:p>
                  </a:txBody>
                  <a:tcPr marL="43827" marR="43827" marT="21913" marB="219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2669802"/>
                  </a:ext>
                </a:extLst>
              </a:tr>
              <a:tr h="589913">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・長期教育訓練休暇等制度</a:t>
                      </a:r>
                      <a:endParaRPr kumimoji="1" lang="en-US" altLang="ja-JP"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長期教育訓練休暇制度や教育訓練短時間勤務等制度を導入し、労働者がその休暇を取得して</a:t>
                      </a:r>
                      <a:endParaRPr kumimoji="1" lang="en-US" altLang="ja-JP"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訓練を受けた場合に助成</a:t>
                      </a:r>
                    </a:p>
                  </a:txBody>
                  <a:tcPr marL="43827" marR="43827" marT="21913" marB="219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806470"/>
                  </a:ext>
                </a:extLst>
              </a:tr>
              <a:tr h="251272">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事業展開等リスキリング支援コース</a:t>
                      </a:r>
                      <a:endParaRPr kumimoji="1"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3827" marR="43827" marT="21913" marB="219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916064214"/>
                  </a:ext>
                </a:extLst>
              </a:tr>
              <a:tr h="454215">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事業展開等に伴い新たな分野で必要となる知識や技能を習得させるための訓練を実施した場合に助成</a:t>
                      </a:r>
                    </a:p>
                  </a:txBody>
                  <a:tcPr marL="43827" marR="43827" marT="21913" marB="219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4038285"/>
                  </a:ext>
                </a:extLst>
              </a:tr>
            </a:tbl>
          </a:graphicData>
        </a:graphic>
      </p:graphicFrame>
    </p:spTree>
    <p:extLst>
      <p:ext uri="{BB962C8B-B14F-4D97-AF65-F5344CB8AC3E}">
        <p14:creationId xmlns:p14="http://schemas.microsoft.com/office/powerpoint/2010/main" val="768229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具体的な助成内容</a:t>
            </a:r>
            <a:endParaRPr lang="ja-JP" altLang="en-US" dirty="0"/>
          </a:p>
        </p:txBody>
      </p:sp>
      <p:sp>
        <p:nvSpPr>
          <p:cNvPr id="4" name="角丸四角形 3"/>
          <p:cNvSpPr/>
          <p:nvPr/>
        </p:nvSpPr>
        <p:spPr>
          <a:xfrm>
            <a:off x="2819400" y="139943"/>
            <a:ext cx="4495800" cy="58970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ysClr val="windowText" lastClr="000000"/>
                </a:solidFill>
                <a:latin typeface="游ゴシック" panose="020B0400000000000000" pitchFamily="50" charset="-128"/>
                <a:ea typeface="游ゴシック" panose="020B0400000000000000" pitchFamily="50" charset="-128"/>
              </a:rPr>
              <a:t>詳細は新潟労働局</a:t>
            </a:r>
            <a:r>
              <a:rPr kumimoji="1" lang="en-US" altLang="ja-JP" sz="1600" b="1" dirty="0">
                <a:solidFill>
                  <a:sysClr val="windowText" lastClr="000000"/>
                </a:solidFill>
                <a:latin typeface="游ゴシック" panose="020B0400000000000000" pitchFamily="50" charset="-128"/>
                <a:ea typeface="游ゴシック" panose="020B0400000000000000" pitchFamily="50" charset="-128"/>
              </a:rPr>
              <a:t>HP</a:t>
            </a:r>
            <a:r>
              <a:rPr kumimoji="1" lang="ja-JP" altLang="en-US" sz="1600" b="1" dirty="0">
                <a:solidFill>
                  <a:sysClr val="windowText" lastClr="000000"/>
                </a:solidFill>
                <a:latin typeface="游ゴシック" panose="020B0400000000000000" pitchFamily="50" charset="-128"/>
                <a:ea typeface="游ゴシック" panose="020B0400000000000000" pitchFamily="50" charset="-128"/>
              </a:rPr>
              <a:t>等をご参照ください。</a:t>
            </a:r>
            <a:endPar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380998" y="6293911"/>
            <a:ext cx="9334502" cy="335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游ゴシック" panose="020B0400000000000000" pitchFamily="50" charset="-128"/>
                <a:ea typeface="游ゴシック" panose="020B0400000000000000" pitchFamily="50" charset="-128"/>
              </a:rPr>
              <a:t>＊１事業所あたりの上限額、受講者一人当たりの限度額、限度日数／時間、受講回数等の制限もあり。</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4</a:t>
            </a:fld>
            <a:endParaRPr lang="en-US" dirty="0"/>
          </a:p>
        </p:txBody>
      </p:sp>
      <p:graphicFrame>
        <p:nvGraphicFramePr>
          <p:cNvPr id="14" name="表 13">
            <a:extLst>
              <a:ext uri="{FF2B5EF4-FFF2-40B4-BE49-F238E27FC236}">
                <a16:creationId xmlns:a16="http://schemas.microsoft.com/office/drawing/2014/main" id="{DE72A77A-BAB3-4B5F-A12E-6BDB280BBA1D}"/>
              </a:ext>
            </a:extLst>
          </p:cNvPr>
          <p:cNvGraphicFramePr>
            <a:graphicFrameLocks noGrp="1"/>
          </p:cNvGraphicFramePr>
          <p:nvPr>
            <p:extLst>
              <p:ext uri="{D42A27DB-BD31-4B8C-83A1-F6EECF244321}">
                <p14:modId xmlns:p14="http://schemas.microsoft.com/office/powerpoint/2010/main" val="46521856"/>
              </p:ext>
            </p:extLst>
          </p:nvPr>
        </p:nvGraphicFramePr>
        <p:xfrm>
          <a:off x="380998" y="1066798"/>
          <a:ext cx="9164828" cy="5010911"/>
        </p:xfrm>
        <a:graphic>
          <a:graphicData uri="http://schemas.openxmlformats.org/drawingml/2006/table">
            <a:tbl>
              <a:tblPr/>
              <a:tblGrid>
                <a:gridCol w="402567">
                  <a:extLst>
                    <a:ext uri="{9D8B030D-6E8A-4147-A177-3AD203B41FA5}">
                      <a16:colId xmlns:a16="http://schemas.microsoft.com/office/drawing/2014/main" val="20000"/>
                    </a:ext>
                  </a:extLst>
                </a:gridCol>
                <a:gridCol w="2493035">
                  <a:extLst>
                    <a:ext uri="{9D8B030D-6E8A-4147-A177-3AD203B41FA5}">
                      <a16:colId xmlns:a16="http://schemas.microsoft.com/office/drawing/2014/main" val="2121211955"/>
                    </a:ext>
                  </a:extLst>
                </a:gridCol>
                <a:gridCol w="914400">
                  <a:extLst>
                    <a:ext uri="{9D8B030D-6E8A-4147-A177-3AD203B41FA5}">
                      <a16:colId xmlns:a16="http://schemas.microsoft.com/office/drawing/2014/main" val="4199662566"/>
                    </a:ext>
                  </a:extLst>
                </a:gridCol>
                <a:gridCol w="1905000">
                  <a:extLst>
                    <a:ext uri="{9D8B030D-6E8A-4147-A177-3AD203B41FA5}">
                      <a16:colId xmlns:a16="http://schemas.microsoft.com/office/drawing/2014/main" val="20002"/>
                    </a:ext>
                  </a:extLst>
                </a:gridCol>
                <a:gridCol w="1932273">
                  <a:extLst>
                    <a:ext uri="{9D8B030D-6E8A-4147-A177-3AD203B41FA5}">
                      <a16:colId xmlns:a16="http://schemas.microsoft.com/office/drawing/2014/main" val="20004"/>
                    </a:ext>
                  </a:extLst>
                </a:gridCol>
                <a:gridCol w="1517553">
                  <a:extLst>
                    <a:ext uri="{9D8B030D-6E8A-4147-A177-3AD203B41FA5}">
                      <a16:colId xmlns:a16="http://schemas.microsoft.com/office/drawing/2014/main" val="20006"/>
                    </a:ext>
                  </a:extLst>
                </a:gridCol>
              </a:tblGrid>
              <a:tr h="503120">
                <a:tc gridSpan="3">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支給対象となる訓練等</a:t>
                      </a:r>
                      <a:r>
                        <a:rPr kumimoji="1" lang="ja-JP" altLang="en-US" sz="1100" b="1" dirty="0">
                          <a:solidFill>
                            <a:schemeClr val="tx1"/>
                          </a:solidFill>
                          <a:latin typeface="メイリオ" pitchFamily="50" charset="-128"/>
                          <a:ea typeface="メイリオ" pitchFamily="50" charset="-128"/>
                        </a:rPr>
                        <a:t>　</a:t>
                      </a:r>
                      <a:endParaRPr lang="ja-JP" altLang="en-US" sz="1100" b="1"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97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1500"/>
                        </a:lnSpc>
                      </a:pPr>
                      <a:r>
                        <a:rPr lang="ja-JP" altLang="en-US" sz="1100" b="1"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賃金助成額</a:t>
                      </a:r>
                      <a:endParaRPr lang="ja-JP" altLang="en-US" sz="1100" b="1" i="0" u="none" strike="noStrike"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ctr" defTabSz="1001908" rtl="0" eaLnBrk="1" fontAlgn="ctr" latinLnBrk="0" hangingPunct="1">
                        <a:lnSpc>
                          <a:spcPts val="15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時間当たり）</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9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fontAlgn="ctr">
                        <a:lnSpc>
                          <a:spcPts val="1000"/>
                        </a:lnSpc>
                      </a:pPr>
                      <a:r>
                        <a:rPr lang="ja-JP" altLang="en-US" sz="1100" b="1"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経費助成率</a:t>
                      </a:r>
                      <a:endParaRPr lang="en-US" altLang="ja-JP" sz="1100" b="1" i="0" u="none" strike="noStrike"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fontAlgn="ctr">
                        <a:lnSpc>
                          <a:spcPts val="1500"/>
                        </a:lnSpc>
                      </a:pPr>
                      <a:r>
                        <a:rPr lang="en-US" altLang="ja-JP" sz="1100" b="1"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OJT</a:t>
                      </a:r>
                      <a:r>
                        <a:rPr lang="ja-JP" altLang="en-US" sz="1100" b="1"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実施助成額</a:t>
                      </a:r>
                    </a:p>
                    <a:p>
                      <a:pPr marL="0" marR="0" indent="0" algn="ctr" defTabSz="995690" rtl="0" eaLnBrk="1" fontAlgn="ctr" latinLnBrk="0" hangingPunct="1">
                        <a:lnSpc>
                          <a:spcPts val="1500"/>
                        </a:lnSpc>
                        <a:spcBef>
                          <a:spcPts val="0"/>
                        </a:spcBef>
                        <a:spcAft>
                          <a:spcPts val="0"/>
                        </a:spcAft>
                        <a:buClrTx/>
                        <a:buSzTx/>
                        <a:buFontTx/>
                        <a:buNone/>
                        <a:tabLst/>
                        <a:defRPr/>
                      </a:pPr>
                      <a:r>
                        <a:rPr kumimoji="1" lang="ja-JP" altLang="en-US" sz="1100" b="0" i="0" u="none" strike="noStrik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0" i="0" u="none" strike="noStrik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sz="1100" b="0" i="0" u="none" strike="noStrik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0" i="0" u="none" strike="noStrik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コース当たり）</a:t>
                      </a:r>
                      <a:endParaRPr kumimoji="1" lang="zh-TW" altLang="en-US" sz="1100" b="0" i="0" u="none" strike="noStrik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9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10000"/>
                  </a:ext>
                </a:extLst>
              </a:tr>
              <a:tr h="472474">
                <a:tc rowSpan="5">
                  <a:txBody>
                    <a:bodyPr/>
                    <a:lstStyle/>
                    <a:p>
                      <a:pPr algn="l" fontAlgn="ctr"/>
                      <a:r>
                        <a:rPr lang="en-US" altLang="ja-JP" sz="1200" b="1"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1</a:t>
                      </a:r>
                      <a:r>
                        <a:rPr lang="ja-JP" altLang="en-US" sz="1200" b="1"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人材育成支援コース</a:t>
                      </a:r>
                      <a:endParaRPr lang="en-US" altLang="ja-JP" sz="1200" b="1" i="0" u="none" strike="noStrike" baseline="4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vert="eaVert"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人材育成訓練</a:t>
                      </a:r>
                      <a:endParaRPr kumimoji="1" lang="ja-JP" altLang="en-US" sz="1100" dirty="0"/>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001908"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OFF-JT</a:t>
                      </a: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1001908"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760</a:t>
                      </a:r>
                      <a:r>
                        <a:rPr lang="ja-JP" altLang="en-US"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380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0" i="0" u="none" strike="noStrike"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endParaRPr lang="en-US" altLang="ja-JP" sz="1100" b="0" i="0" u="none" strike="noStrike"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rPr>
                        <a:t>60</a:t>
                      </a:r>
                      <a:r>
                        <a:rPr lang="ja-JP" altLang="en-US" sz="1100" b="0" i="0" u="none" strike="noStrike" dirty="0">
                          <a:solidFill>
                            <a:schemeClr val="tx1"/>
                          </a:solidFill>
                          <a:latin typeface="メイリオ" panose="020B0604030504040204" pitchFamily="50" charset="-128"/>
                          <a:ea typeface="メイリオ" panose="020B0604030504040204" pitchFamily="50" charset="-128"/>
                        </a:rPr>
                        <a:t>％</a:t>
                      </a:r>
                      <a:r>
                        <a:rPr lang="en-US" altLang="ja-JP" sz="1100" b="0" i="0" u="none" strike="noStrike" baseline="30000" dirty="0">
                          <a:solidFill>
                            <a:schemeClr val="tx1"/>
                          </a:solidFill>
                          <a:latin typeface="メイリオ" panose="020B0604030504040204" pitchFamily="50" charset="-128"/>
                          <a:ea typeface="メイリオ" panose="020B0604030504040204" pitchFamily="50" charset="-128"/>
                        </a:rPr>
                        <a:t>※</a:t>
                      </a:r>
                      <a:r>
                        <a:rPr lang="ja-JP" altLang="en-US" sz="1100" b="0" i="0" u="none" strike="noStrike" baseline="30000" dirty="0" smtClean="0">
                          <a:solidFill>
                            <a:schemeClr val="tx1"/>
                          </a:solidFill>
                          <a:latin typeface="メイリオ" panose="020B0604030504040204" pitchFamily="50" charset="-128"/>
                          <a:ea typeface="メイリオ" panose="020B0604030504040204" pitchFamily="50" charset="-128"/>
                        </a:rPr>
                        <a:t>２　</a:t>
                      </a: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rPr>
                        <a:t>70</a:t>
                      </a:r>
                      <a:r>
                        <a:rPr lang="ja-JP" altLang="en-US" sz="1100" b="0" i="0" u="none" strike="noStrike" dirty="0">
                          <a:solidFill>
                            <a:schemeClr val="tx1"/>
                          </a:solidFill>
                          <a:latin typeface="メイリオ" panose="020B0604030504040204" pitchFamily="50" charset="-128"/>
                          <a:ea typeface="メイリオ" panose="020B0604030504040204" pitchFamily="50" charset="-128"/>
                        </a:rPr>
                        <a:t>％</a:t>
                      </a:r>
                      <a:r>
                        <a:rPr lang="en-US" altLang="ja-JP" sz="1100" b="0" i="0" u="none" strike="noStrike" baseline="30000" dirty="0">
                          <a:solidFill>
                            <a:schemeClr val="tx1"/>
                          </a:solidFill>
                          <a:latin typeface="メイリオ" panose="020B0604030504040204" pitchFamily="50" charset="-128"/>
                          <a:ea typeface="メイリオ" panose="020B0604030504040204" pitchFamily="50" charset="-128"/>
                        </a:rPr>
                        <a:t>※</a:t>
                      </a:r>
                      <a:r>
                        <a:rPr lang="ja-JP" altLang="en-US" sz="1100" b="0" i="0" u="none" strike="noStrike" baseline="30000" dirty="0">
                          <a:solidFill>
                            <a:schemeClr val="tx1"/>
                          </a:solidFill>
                          <a:latin typeface="メイリオ" panose="020B0604030504040204" pitchFamily="50" charset="-128"/>
                          <a:ea typeface="メイリオ" panose="020B0604030504040204" pitchFamily="50" charset="-128"/>
                        </a:rPr>
                        <a:t>３</a:t>
                      </a:r>
                      <a:endParaRPr lang="en-US" altLang="ja-JP" sz="1100" b="0" i="0" u="none" strike="noStrike" baseline="30000" dirty="0">
                        <a:solidFill>
                          <a:schemeClr val="tx1"/>
                        </a:solidFill>
                        <a:latin typeface="メイリオ" panose="020B0604030504040204" pitchFamily="50" charset="-128"/>
                        <a:ea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2953">
                <a:tc vMerge="1">
                  <a:txBody>
                    <a:bodyPr/>
                    <a:lstStyle/>
                    <a:p>
                      <a:pPr algn="l" fontAlgn="ctr"/>
                      <a:endParaRPr lang="en-US" altLang="ja-JP" sz="1100" b="1" i="0" u="none" strike="noStrike" baseline="4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25422" marR="25422" marT="28164"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rowSpan="2">
                  <a:txBody>
                    <a:bodyPr/>
                    <a:lstStyle/>
                    <a:p>
                      <a:r>
                        <a:rPr kumimoji="1" lang="ja-JP" altLang="en-US" sz="1100" dirty="0">
                          <a:latin typeface="メイリオ" panose="020B0604030504040204" pitchFamily="50" charset="-128"/>
                          <a:ea typeface="メイリオ" panose="020B0604030504040204" pitchFamily="50" charset="-128"/>
                        </a:rPr>
                        <a:t>認定実習併用職業訓練</a:t>
                      </a: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OFF-JT</a:t>
                      </a: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1001908"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760</a:t>
                      </a:r>
                      <a:r>
                        <a:rPr lang="ja-JP" altLang="en-US"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380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986252"/>
                  </a:ext>
                </a:extLst>
              </a:tr>
              <a:tr h="322953">
                <a:tc vMerge="1">
                  <a:txBody>
                    <a:bodyPr/>
                    <a:lstStyle/>
                    <a:p>
                      <a:endParaRPr kumimoji="1" lang="ja-JP" altLang="en-US"/>
                    </a:p>
                  </a:txBody>
                  <a:tcPr/>
                </a:tc>
                <a:tc vMerge="1">
                  <a:txBody>
                    <a:bodyPr/>
                    <a:lstStyle/>
                    <a:p>
                      <a:endParaRPr kumimoji="1" lang="ja-JP" altLang="en-US" sz="1100" dirty="0">
                        <a:latin typeface="メイリオ" panose="020B0604030504040204" pitchFamily="50" charset="-128"/>
                        <a:ea typeface="メイリオ" panose="020B0604030504040204" pitchFamily="50" charset="-128"/>
                      </a:endParaRPr>
                    </a:p>
                  </a:txBody>
                  <a:tcPr marL="25422" marR="25422" marT="28164" marB="0" anchor="ctr">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OJT</a:t>
                      </a: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278244"/>
                  </a:ext>
                </a:extLst>
              </a:tr>
              <a:tr h="322953">
                <a:tc vMerge="1">
                  <a:txBody>
                    <a:bodyPr/>
                    <a:lstStyle/>
                    <a:p>
                      <a:endParaRPr kumimoji="1" lang="ja-JP" altLang="en-US"/>
                    </a:p>
                  </a:txBody>
                  <a:tcPr/>
                </a:tc>
                <a:tc rowSpan="2">
                  <a:txBody>
                    <a:bodyPr/>
                    <a:lstStyle/>
                    <a:p>
                      <a:r>
                        <a:rPr kumimoji="1" lang="ja-JP" altLang="en-US" sz="1100" dirty="0">
                          <a:latin typeface="メイリオ" panose="020B0604030504040204" pitchFamily="50" charset="-128"/>
                          <a:ea typeface="メイリオ" panose="020B0604030504040204" pitchFamily="50" charset="-128"/>
                        </a:rPr>
                        <a:t>有期実習型訓練</a:t>
                      </a: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OFF-JT</a:t>
                      </a: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1001908"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760</a:t>
                      </a:r>
                      <a:r>
                        <a:rPr lang="ja-JP" altLang="en-US"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380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0" i="0" u="none" strike="noStrike"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p>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rPr>
                        <a:t>70</a:t>
                      </a:r>
                      <a:r>
                        <a:rPr lang="ja-JP" altLang="en-US" sz="1100" b="0" i="0" u="none" strike="noStrike" dirty="0">
                          <a:solidFill>
                            <a:schemeClr val="tx1"/>
                          </a:solidFill>
                          <a:latin typeface="メイリオ" panose="020B0604030504040204" pitchFamily="50" charset="-128"/>
                          <a:ea typeface="メイリオ" panose="020B0604030504040204" pitchFamily="50" charset="-128"/>
                        </a:rPr>
                        <a:t>％</a:t>
                      </a:r>
                      <a:r>
                        <a:rPr lang="en-US" altLang="ja-JP" sz="1100" b="0" i="0" u="none" strike="noStrike" baseline="30000" dirty="0">
                          <a:solidFill>
                            <a:schemeClr val="tx1"/>
                          </a:solidFill>
                          <a:latin typeface="メイリオ" panose="020B0604030504040204" pitchFamily="50" charset="-128"/>
                          <a:ea typeface="メイリオ" panose="020B0604030504040204" pitchFamily="50" charset="-128"/>
                        </a:rPr>
                        <a:t>※</a:t>
                      </a:r>
                      <a:r>
                        <a:rPr lang="ja-JP" altLang="en-US" sz="1100" b="0" i="0" u="none" strike="noStrike" baseline="30000" dirty="0">
                          <a:solidFill>
                            <a:schemeClr val="tx1"/>
                          </a:solidFill>
                          <a:latin typeface="メイリオ" panose="020B0604030504040204" pitchFamily="50" charset="-128"/>
                          <a:ea typeface="メイリオ" panose="020B0604030504040204" pitchFamily="50" charset="-128"/>
                        </a:rPr>
                        <a:t>３</a:t>
                      </a:r>
                      <a:endParaRPr lang="en-US" altLang="ja-JP" sz="1100" b="0" i="0" u="none" strike="noStrike" baseline="30000" dirty="0">
                        <a:solidFill>
                          <a:schemeClr val="tx1"/>
                        </a:solidFill>
                        <a:latin typeface="メイリオ" panose="020B0604030504040204" pitchFamily="50" charset="-128"/>
                        <a:ea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5390033"/>
                  </a:ext>
                </a:extLst>
              </a:tr>
              <a:tr h="322953">
                <a:tc vMerge="1">
                  <a:txBody>
                    <a:bodyPr/>
                    <a:lstStyle/>
                    <a:p>
                      <a:pPr algn="l" fontAlgn="ctr"/>
                      <a:endParaRPr lang="en-US" altLang="ja-JP" sz="1100" b="1" i="0" u="none" strike="noStrike" baseline="4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25422" marR="25422" marT="28164"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vMerge="1">
                  <a:txBody>
                    <a:bodyPr/>
                    <a:lstStyle/>
                    <a:p>
                      <a:r>
                        <a:rPr kumimoji="1" lang="ja-JP" altLang="en-US" sz="1100" dirty="0">
                          <a:latin typeface="メイリオ" panose="020B0604030504040204" pitchFamily="50" charset="-128"/>
                          <a:ea typeface="メイリオ" panose="020B0604030504040204" pitchFamily="50" charset="-128"/>
                        </a:rPr>
                        <a:t>有期実習型訓練</a:t>
                      </a:r>
                    </a:p>
                  </a:txBody>
                  <a:tcPr marL="25422" marR="25422" marT="2816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OJT</a:t>
                      </a: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９万円）</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686856"/>
                  </a:ext>
                </a:extLst>
              </a:tr>
              <a:tr h="221257">
                <a:tc gridSpan="3">
                  <a:txBody>
                    <a:bodyPr/>
                    <a:lstStyle/>
                    <a:p>
                      <a:pPr algn="l" fontAlgn="ctr"/>
                      <a:r>
                        <a:rPr lang="ja-JP" altLang="en-US" sz="1200" b="1"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教育訓練休暇等付与コース</a:t>
                      </a:r>
                      <a:endParaRPr lang="en-US" altLang="ja-JP" sz="1200" b="1" i="0" u="none" strike="noStrike"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38996" marB="19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3827" marR="43827" marT="21913" marB="21913"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TW"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3827" marR="43827" marT="21913" marB="2191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3827" marR="43827" marT="21913" marB="2191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2953">
                <a:tc rowSpan="8">
                  <a:txBody>
                    <a:bodyPr/>
                    <a:lstStyle/>
                    <a:p>
                      <a:pPr algn="l" fontAlgn="ctr"/>
                      <a:r>
                        <a:rPr lang="en-US" altLang="ja-JP" sz="1200" b="1"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3</a:t>
                      </a:r>
                      <a:r>
                        <a:rPr lang="ja-JP" altLang="en-US" sz="1200" b="1"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r>
                        <a:rPr lang="ja-JP" altLang="en-US" sz="1200" b="1"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への投資促進コース</a:t>
                      </a:r>
                      <a:endParaRPr lang="en-US" altLang="ja-JP" sz="1200" b="1" i="0" u="none" strike="no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38996" marB="19498" vert="eaVert"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ctr"/>
                      <a:r>
                        <a:rPr lang="ja-JP" altLang="en-US" sz="1100" b="0" i="0" u="none"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高度デジタル人材訓練</a:t>
                      </a:r>
                      <a:endPar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38996" marB="1949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OFF-JT</a:t>
                      </a:r>
                      <a:endParaRPr kumimoji="1" lang="ja-JP" altLang="en-US" sz="1100" dirty="0">
                        <a:latin typeface="メイリオ" panose="020B0604030504040204" pitchFamily="50" charset="-128"/>
                        <a:ea typeface="メイリオ" panose="020B0604030504040204" pitchFamily="50" charset="-128"/>
                      </a:endParaRP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960</a:t>
                      </a:r>
                      <a:r>
                        <a:rPr lang="ja-JP" altLang="en-US"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480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5763"/>
                  </a:ext>
                </a:extLst>
              </a:tr>
              <a:tr h="221257">
                <a:tc vMerge="1">
                  <a:txBody>
                    <a:bodyPr/>
                    <a:lstStyle/>
                    <a:p>
                      <a:pPr algn="l" fontAlgn="ctr"/>
                      <a:endParaRPr lang="en-US" altLang="ja-JP" sz="9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721" marR="36721" marT="81363" marB="40681"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成長分野等人材訓練</a:t>
                      </a:r>
                      <a:endPar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38996" marB="1949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OFF-JT</a:t>
                      </a:r>
                      <a:endParaRPr kumimoji="1" lang="ja-JP" altLang="en-US" sz="1100" dirty="0">
                        <a:latin typeface="メイリオ" panose="020B0604030504040204" pitchFamily="50" charset="-128"/>
                        <a:ea typeface="メイリオ" panose="020B0604030504040204" pitchFamily="50" charset="-128"/>
                      </a:endParaRP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960</a:t>
                      </a:r>
                      <a:r>
                        <a:rPr lang="ja-JP" altLang="en-US"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1100" b="0" i="0" u="none" strike="noStrike"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endParaRPr lang="zh-TW" altLang="en-US" sz="1100" b="0" i="0" u="none" strike="noStrike"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279846"/>
                  </a:ext>
                </a:extLst>
              </a:tr>
              <a:tr h="322953">
                <a:tc vMerge="1">
                  <a:txBody>
                    <a:bodyPr/>
                    <a:lstStyle/>
                    <a:p>
                      <a:pPr algn="l" fontAlgn="ctr"/>
                      <a:endParaRPr lang="en-US" altLang="ja-JP" sz="9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721" marR="36721" marT="81363" marB="40681"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rowSpan="2">
                  <a:txBody>
                    <a:bodyPr/>
                    <a:lstStyle/>
                    <a:p>
                      <a:pPr algn="l"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情報技術分野認定実習併用</a:t>
                      </a:r>
                      <a:endPar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職業訓練</a:t>
                      </a:r>
                      <a:endPar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38996" marB="1949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OFF-JT</a:t>
                      </a:r>
                      <a:endParaRPr kumimoji="1" lang="ja-JP" altLang="en-US" sz="1100" dirty="0">
                        <a:latin typeface="メイリオ" panose="020B0604030504040204" pitchFamily="50" charset="-128"/>
                        <a:ea typeface="メイリオ" panose="020B0604030504040204" pitchFamily="50" charset="-128"/>
                      </a:endParaRP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760</a:t>
                      </a:r>
                      <a:r>
                        <a:rPr lang="ja-JP" altLang="en-US"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380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1811295"/>
                  </a:ext>
                </a:extLst>
              </a:tr>
              <a:tr h="322953">
                <a:tc vMerge="1">
                  <a:txBody>
                    <a:bodyPr/>
                    <a:lstStyle/>
                    <a:p>
                      <a:pPr algn="l" fontAlgn="ctr"/>
                      <a:endParaRPr lang="en-US" altLang="ja-JP" sz="9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721" marR="36721" marT="81363" marB="40681"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vMerge="1">
                  <a:txBody>
                    <a:bodyPr/>
                    <a:lstStyle/>
                    <a:p>
                      <a:pPr algn="l" fontAlgn="ctr"/>
                      <a:endParaRPr lang="en-US" altLang="ja-JP" sz="9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721" marR="36721" marT="81363" marB="4068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OJT</a:t>
                      </a:r>
                      <a:endParaRPr kumimoji="1" lang="ja-JP" altLang="en-US" sz="1100" dirty="0">
                        <a:latin typeface="メイリオ" panose="020B0604030504040204" pitchFamily="50" charset="-128"/>
                        <a:ea typeface="メイリオ" panose="020B0604030504040204" pitchFamily="50" charset="-128"/>
                      </a:endParaRP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4667838"/>
                  </a:ext>
                </a:extLst>
              </a:tr>
              <a:tr h="221257">
                <a:tc vMerge="1">
                  <a:txBody>
                    <a:bodyPr/>
                    <a:lstStyle/>
                    <a:p>
                      <a:pPr algn="l" fontAlgn="ctr"/>
                      <a:endParaRPr lang="en-US" altLang="ja-JP" sz="9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721" marR="36721" marT="81363" marB="40681"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定額制訓練</a:t>
                      </a:r>
                      <a:endPar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38996" marB="1949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OFF-JT</a:t>
                      </a:r>
                      <a:endParaRPr kumimoji="1" lang="ja-JP" altLang="en-US" sz="1100" dirty="0">
                        <a:latin typeface="メイリオ" panose="020B0604030504040204" pitchFamily="50" charset="-128"/>
                        <a:ea typeface="メイリオ" panose="020B0604030504040204" pitchFamily="50" charset="-128"/>
                      </a:endParaRP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3783050"/>
                  </a:ext>
                </a:extLst>
              </a:tr>
              <a:tr h="221257">
                <a:tc vMerge="1">
                  <a:txBody>
                    <a:bodyPr/>
                    <a:lstStyle/>
                    <a:p>
                      <a:pPr algn="l" fontAlgn="ctr"/>
                      <a:endParaRPr lang="en-US" altLang="ja-JP" sz="9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721" marR="36721" marT="81363" marB="40681"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自発的職業能力開発訓練</a:t>
                      </a:r>
                      <a:endPar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38996" marB="1949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OFF-JT</a:t>
                      </a:r>
                      <a:endParaRPr kumimoji="1" lang="ja-JP" altLang="en-US" sz="1100" dirty="0">
                        <a:latin typeface="メイリオ" panose="020B0604030504040204" pitchFamily="50" charset="-128"/>
                        <a:ea typeface="メイリオ" panose="020B0604030504040204" pitchFamily="50" charset="-128"/>
                      </a:endParaRPr>
                    </a:p>
                  </a:txBody>
                  <a:tcPr marL="17600" marR="17600" marT="19498"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2736902"/>
                  </a:ext>
                </a:extLst>
              </a:tr>
              <a:tr h="221257">
                <a:tc vMerge="1">
                  <a:txBody>
                    <a:bodyPr/>
                    <a:lstStyle/>
                    <a:p>
                      <a:pPr algn="l" fontAlgn="ctr"/>
                      <a:endParaRPr lang="en-US" altLang="ja-JP" sz="9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721" marR="36721" marT="81363" marB="40681"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gridSpan="2">
                  <a:txBody>
                    <a:bodyPr/>
                    <a:lstStyle/>
                    <a:p>
                      <a:pPr algn="l"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長期教育訓練休暇制度</a:t>
                      </a:r>
                      <a:endPar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38996" marB="19498"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a:txBody>
                    <a:bodyPr/>
                    <a:lstStyle/>
                    <a:p>
                      <a:pPr algn="ctr" fontAlgn="ct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6,000</a:t>
                      </a:r>
                      <a:r>
                        <a:rPr lang="ja-JP" altLang="en-US"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3688917"/>
                  </a:ext>
                </a:extLst>
              </a:tr>
              <a:tr h="221257">
                <a:tc vMerge="1">
                  <a:txBody>
                    <a:bodyPr/>
                    <a:lstStyle/>
                    <a:p>
                      <a:pPr algn="ctr" fontAlgn="ctr"/>
                      <a:endParaRPr lang="en-US" altLang="ja-JP" sz="9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721" marR="36721" marT="81363" marB="40681" vert="eaVert"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gridSpan="2">
                  <a:txBody>
                    <a:bodyPr/>
                    <a:lstStyle/>
                    <a:p>
                      <a:pPr algn="l"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教育訓練短時間勤務等制度</a:t>
                      </a:r>
                      <a:endParaRPr lang="en-US" altLang="ja-JP" sz="1100" b="0" i="0" u="none" strike="noStrike"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38996" marB="19498"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a:txBody>
                    <a:bodyPr/>
                    <a:lstStyle/>
                    <a:p>
                      <a:pPr algn="ctr"/>
                      <a:r>
                        <a:rPr lang="ja-JP" altLang="en-US" sz="1100" dirty="0">
                          <a:latin typeface="メイリオ" panose="020B0604030504040204" pitchFamily="50" charset="-128"/>
                          <a:ea typeface="メイリオ" panose="020B0604030504040204" pitchFamily="50" charset="-128"/>
                        </a:rPr>
                        <a:t>－</a:t>
                      </a:r>
                    </a:p>
                  </a:txBody>
                  <a:tcPr marL="17600" marR="17600" marT="19498"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1949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0817330"/>
                  </a:ext>
                </a:extLst>
              </a:tr>
              <a:tr h="370777">
                <a:tc gridSpan="2">
                  <a:txBody>
                    <a:bodyPr/>
                    <a:lstStyle/>
                    <a:p>
                      <a:pPr algn="l" fontAlgn="ctr"/>
                      <a:r>
                        <a:rPr lang="ja-JP" altLang="en-US" sz="1200" b="1"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1"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i="0" u="none"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事業展開等リスキリング</a:t>
                      </a:r>
                      <a:r>
                        <a:rPr lang="ja-JP" altLang="en-US" sz="1200" b="1"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支援コース</a:t>
                      </a:r>
                      <a:endParaRPr lang="zh-TW" altLang="en-US" sz="1200" b="1" i="0" u="none" strike="no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7600" marR="17600" marT="38996" marB="19498"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00190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OFF-JT</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marL="17600" marR="17600" marT="38996" marB="19498"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altLang="ja-JP"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960</a:t>
                      </a:r>
                      <a:r>
                        <a:rPr lang="ja-JP" altLang="en-US" sz="1100" b="0" i="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480</a:t>
                      </a: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p>
                  </a:txBody>
                  <a:tcPr marL="43827" marR="43827" marT="21913" marB="21913"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TW"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75</a:t>
                      </a:r>
                      <a:r>
                        <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TW"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marL="43827" marR="43827" marT="21913" marB="2191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3827" marR="43827" marT="21913" marB="2191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7836258"/>
                  </a:ext>
                </a:extLst>
              </a:tr>
            </a:tbl>
          </a:graphicData>
        </a:graphic>
      </p:graphicFrame>
      <p:sp>
        <p:nvSpPr>
          <p:cNvPr id="15" name="正方形/長方形 14">
            <a:extLst>
              <a:ext uri="{FF2B5EF4-FFF2-40B4-BE49-F238E27FC236}">
                <a16:creationId xmlns:a16="http://schemas.microsoft.com/office/drawing/2014/main" id="{B45844E5-47A1-4D05-8A3E-097854696B28}"/>
              </a:ext>
            </a:extLst>
          </p:cNvPr>
          <p:cNvSpPr/>
          <p:nvPr/>
        </p:nvSpPr>
        <p:spPr>
          <a:xfrm>
            <a:off x="6405169" y="853551"/>
            <a:ext cx="3140657" cy="261610"/>
          </a:xfrm>
          <a:prstGeom prst="rect">
            <a:avLst/>
          </a:prstGeom>
        </p:spPr>
        <p:txBody>
          <a:bodyPr wrap="square">
            <a:spAutoFit/>
          </a:bodyPr>
          <a:lstStyle/>
          <a:p>
            <a:r>
              <a:rPr lang="ja-JP" altLang="en-US" sz="1100" dirty="0" smtClean="0">
                <a:latin typeface="メイリオ"/>
                <a:ea typeface="メイリオ"/>
                <a:cs typeface="メイリオ"/>
              </a:rPr>
              <a:t>（</a:t>
            </a:r>
            <a:r>
              <a:rPr lang="ja-JP" altLang="en-US" sz="1100" dirty="0">
                <a:latin typeface="メイリオ"/>
                <a:ea typeface="メイリオ"/>
                <a:cs typeface="メイリオ"/>
              </a:rPr>
              <a:t>　）内は中小企業以外の助成額・助成率</a:t>
            </a:r>
            <a:endParaRPr lang="ja-JP" altLang="ja-JP" sz="1100" dirty="0">
              <a:latin typeface="Arial"/>
            </a:endParaRPr>
          </a:p>
        </p:txBody>
      </p:sp>
      <p:sp>
        <p:nvSpPr>
          <p:cNvPr id="16" name="テキスト ボックス 15">
            <a:extLst>
              <a:ext uri="{FF2B5EF4-FFF2-40B4-BE49-F238E27FC236}">
                <a16:creationId xmlns:a16="http://schemas.microsoft.com/office/drawing/2014/main" id="{56AA069E-10DF-4F72-B6EB-8945F43E488A}"/>
              </a:ext>
            </a:extLst>
          </p:cNvPr>
          <p:cNvSpPr txBox="1"/>
          <p:nvPr/>
        </p:nvSpPr>
        <p:spPr>
          <a:xfrm>
            <a:off x="380998" y="6110366"/>
            <a:ext cx="9164828" cy="246221"/>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１ 正規雇用労働者等へ訓練を実施した場合の助成率。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２ 非正規雇用を維持した場合の助成率。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３ 正社員化した場合の助成率</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01238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具体的な活用事例①　　人材</a:t>
            </a:r>
            <a:r>
              <a:rPr lang="ja-JP" altLang="en-US" dirty="0" smtClean="0"/>
              <a:t>育成支援コース</a:t>
            </a:r>
            <a:r>
              <a:rPr lang="ja-JP" altLang="en-US" dirty="0"/>
              <a:t>（</a:t>
            </a:r>
            <a:r>
              <a:rPr lang="ja-JP" altLang="en-US" dirty="0" smtClean="0"/>
              <a:t>人材育成訓練）</a:t>
            </a:r>
            <a:endParaRPr lang="ja-JP" altLang="en-US" dirty="0"/>
          </a:p>
        </p:txBody>
      </p:sp>
      <p:sp>
        <p:nvSpPr>
          <p:cNvPr id="12" name="正方形/長方形 11"/>
          <p:cNvSpPr/>
          <p:nvPr/>
        </p:nvSpPr>
        <p:spPr>
          <a:xfrm>
            <a:off x="240404" y="983105"/>
            <a:ext cx="9441191" cy="3436495"/>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97843" y="3022313"/>
            <a:ext cx="4009037" cy="131132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正方形/長方形 14"/>
          <p:cNvSpPr/>
          <p:nvPr/>
        </p:nvSpPr>
        <p:spPr>
          <a:xfrm>
            <a:off x="735361" y="3205837"/>
            <a:ext cx="4114214" cy="775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游ゴシック" panose="020B0400000000000000" pitchFamily="50" charset="-128"/>
                <a:ea typeface="游ゴシック" panose="020B0400000000000000" pitchFamily="50" charset="-128"/>
              </a:rPr>
              <a:t>介護職員初任者研修（</a:t>
            </a:r>
            <a:r>
              <a:rPr lang="en-US" altLang="ja-JP" sz="1400" dirty="0" smtClean="0">
                <a:solidFill>
                  <a:schemeClr val="tx1"/>
                </a:solidFill>
                <a:latin typeface="游ゴシック" panose="020B0400000000000000" pitchFamily="50" charset="-128"/>
                <a:ea typeface="游ゴシック" panose="020B0400000000000000" pitchFamily="50" charset="-128"/>
              </a:rPr>
              <a:t>2</a:t>
            </a:r>
            <a:r>
              <a:rPr lang="ja-JP" altLang="en-US" sz="1400" dirty="0" smtClean="0">
                <a:solidFill>
                  <a:schemeClr val="tx1"/>
                </a:solidFill>
                <a:latin typeface="游ゴシック" panose="020B0400000000000000" pitchFamily="50" charset="-128"/>
                <a:ea typeface="游ゴシック" panose="020B0400000000000000" pitchFamily="50" charset="-128"/>
              </a:rPr>
              <a:t>名分）　</a:t>
            </a:r>
            <a:r>
              <a:rPr lang="en-US" altLang="ja-JP" sz="1400" dirty="0" smtClean="0">
                <a:solidFill>
                  <a:schemeClr val="tx1"/>
                </a:solidFill>
                <a:latin typeface="游ゴシック" panose="020B0400000000000000" pitchFamily="50" charset="-128"/>
                <a:ea typeface="游ゴシック" panose="020B0400000000000000" pitchFamily="50" charset="-128"/>
              </a:rPr>
              <a:t>176,000</a:t>
            </a:r>
            <a:r>
              <a:rPr lang="ja-JP" altLang="en-US" sz="1400" dirty="0" smtClean="0">
                <a:solidFill>
                  <a:schemeClr val="tx1"/>
                </a:solidFill>
                <a:latin typeface="游ゴシック" panose="020B0400000000000000" pitchFamily="50" charset="-128"/>
                <a:ea typeface="游ゴシック" panose="020B0400000000000000" pitchFamily="50" charset="-128"/>
              </a:rPr>
              <a:t>円</a:t>
            </a:r>
            <a:endParaRPr lang="en-US" altLang="ja-JP" sz="1400" dirty="0" smtClean="0">
              <a:solidFill>
                <a:schemeClr val="tx1"/>
              </a:solidFill>
              <a:latin typeface="游ゴシック" panose="020B0400000000000000" pitchFamily="50" charset="-128"/>
              <a:ea typeface="游ゴシック" panose="020B0400000000000000" pitchFamily="50" charset="-128"/>
            </a:endParaRPr>
          </a:p>
          <a:p>
            <a:r>
              <a:rPr kumimoji="1" lang="en-US" altLang="ja-JP" sz="1400" dirty="0" smtClean="0">
                <a:solidFill>
                  <a:schemeClr val="tx1"/>
                </a:solidFill>
                <a:latin typeface="游ゴシック" panose="020B0400000000000000" pitchFamily="50" charset="-128"/>
                <a:ea typeface="游ゴシック" panose="020B0400000000000000" pitchFamily="50" charset="-128"/>
              </a:rPr>
              <a:t>Off-JT</a:t>
            </a:r>
            <a:r>
              <a:rPr kumimoji="1" lang="ja-JP" altLang="en-US" sz="1400" dirty="0" smtClean="0">
                <a:solidFill>
                  <a:schemeClr val="tx1"/>
                </a:solidFill>
                <a:latin typeface="游ゴシック" panose="020B0400000000000000" pitchFamily="50" charset="-128"/>
                <a:ea typeface="游ゴシック" panose="020B0400000000000000" pitchFamily="50" charset="-128"/>
              </a:rPr>
              <a:t>の時間数（</a:t>
            </a:r>
            <a:r>
              <a:rPr kumimoji="1" lang="en-US" altLang="ja-JP" sz="1400" dirty="0" smtClean="0">
                <a:solidFill>
                  <a:schemeClr val="tx1"/>
                </a:solidFill>
                <a:latin typeface="游ゴシック" panose="020B0400000000000000" pitchFamily="50" charset="-128"/>
                <a:ea typeface="游ゴシック" panose="020B0400000000000000" pitchFamily="50" charset="-128"/>
              </a:rPr>
              <a:t>91</a:t>
            </a:r>
            <a:r>
              <a:rPr kumimoji="1" lang="ja-JP" altLang="en-US" sz="1400" dirty="0" smtClean="0">
                <a:solidFill>
                  <a:schemeClr val="tx1"/>
                </a:solidFill>
                <a:latin typeface="游ゴシック" panose="020B0400000000000000" pitchFamily="50" charset="-128"/>
                <a:ea typeface="游ゴシック" panose="020B0400000000000000" pitchFamily="50" charset="-128"/>
              </a:rPr>
              <a:t>時間）の賃金（</a:t>
            </a:r>
            <a:r>
              <a:rPr kumimoji="1" lang="en-US" altLang="ja-JP" sz="1400" dirty="0" smtClean="0">
                <a:solidFill>
                  <a:schemeClr val="tx1"/>
                </a:solidFill>
                <a:latin typeface="游ゴシック" panose="020B0400000000000000" pitchFamily="50" charset="-128"/>
                <a:ea typeface="游ゴシック" panose="020B0400000000000000" pitchFamily="50" charset="-128"/>
              </a:rPr>
              <a:t>2</a:t>
            </a:r>
            <a:r>
              <a:rPr kumimoji="1" lang="ja-JP" altLang="en-US" sz="1400" dirty="0" smtClean="0">
                <a:solidFill>
                  <a:schemeClr val="tx1"/>
                </a:solidFill>
                <a:latin typeface="游ゴシック" panose="020B0400000000000000" pitchFamily="50" charset="-128"/>
                <a:ea typeface="游ゴシック" panose="020B0400000000000000" pitchFamily="50" charset="-128"/>
              </a:rPr>
              <a:t>名分）</a:t>
            </a:r>
            <a:endParaRPr kumimoji="1" lang="en-US" altLang="ja-JP" sz="1400" dirty="0" smtClean="0">
              <a:solidFill>
                <a:schemeClr val="tx1"/>
              </a:solidFill>
              <a:latin typeface="游ゴシック" panose="020B0400000000000000" pitchFamily="50" charset="-128"/>
              <a:ea typeface="游ゴシック" panose="020B0400000000000000" pitchFamily="50" charset="-128"/>
            </a:endParaRPr>
          </a:p>
          <a:p>
            <a:r>
              <a:rPr kumimoji="1" lang="en-US" altLang="ja-JP" sz="1400" dirty="0" smtClean="0">
                <a:solidFill>
                  <a:schemeClr val="tx1"/>
                </a:solidFill>
                <a:latin typeface="游ゴシック" panose="020B0400000000000000" pitchFamily="50" charset="-128"/>
                <a:ea typeface="游ゴシック" panose="020B0400000000000000" pitchFamily="50" charset="-128"/>
              </a:rPr>
              <a:t>218,400</a:t>
            </a:r>
            <a:r>
              <a:rPr kumimoji="1" lang="ja-JP" altLang="en-US" sz="1400" dirty="0" smtClean="0">
                <a:solidFill>
                  <a:schemeClr val="tx1"/>
                </a:solidFill>
                <a:latin typeface="游ゴシック" panose="020B0400000000000000" pitchFamily="50" charset="-128"/>
                <a:ea typeface="游ゴシック" panose="020B0400000000000000" pitchFamily="50" charset="-128"/>
              </a:rPr>
              <a:t>円（時給</a:t>
            </a:r>
            <a:r>
              <a:rPr kumimoji="1" lang="en-US" altLang="ja-JP" sz="1400" dirty="0" smtClean="0">
                <a:solidFill>
                  <a:schemeClr val="tx1"/>
                </a:solidFill>
                <a:latin typeface="游ゴシック" panose="020B0400000000000000" pitchFamily="50" charset="-128"/>
                <a:ea typeface="游ゴシック" panose="020B0400000000000000" pitchFamily="50" charset="-128"/>
              </a:rPr>
              <a:t>1,200</a:t>
            </a:r>
            <a:r>
              <a:rPr kumimoji="1" lang="ja-JP" altLang="en-US" sz="1400" dirty="0" smtClean="0">
                <a:solidFill>
                  <a:schemeClr val="tx1"/>
                </a:solidFill>
                <a:latin typeface="游ゴシック" panose="020B0400000000000000" pitchFamily="50" charset="-128"/>
                <a:ea typeface="游ゴシック" panose="020B0400000000000000" pitchFamily="50" charset="-128"/>
              </a:rPr>
              <a:t>円と仮定）</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16" name="正方形/長方形 15"/>
          <p:cNvSpPr/>
          <p:nvPr/>
        </p:nvSpPr>
        <p:spPr>
          <a:xfrm>
            <a:off x="744070" y="3946955"/>
            <a:ext cx="4114214" cy="38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u="sng" dirty="0" smtClean="0">
                <a:solidFill>
                  <a:schemeClr val="tx1"/>
                </a:solidFill>
                <a:latin typeface="游ゴシック" panose="020B0400000000000000" pitchFamily="50" charset="-128"/>
                <a:ea typeface="游ゴシック" panose="020B0400000000000000" pitchFamily="50" charset="-128"/>
              </a:rPr>
              <a:t>所要経費　</a:t>
            </a:r>
            <a:r>
              <a:rPr kumimoji="1" lang="en-US" altLang="ja-JP" sz="1600" b="1" u="sng" dirty="0" smtClean="0">
                <a:solidFill>
                  <a:schemeClr val="tx1"/>
                </a:solidFill>
                <a:latin typeface="游ゴシック" panose="020B0400000000000000" pitchFamily="50" charset="-128"/>
                <a:ea typeface="游ゴシック" panose="020B0400000000000000" pitchFamily="50" charset="-128"/>
              </a:rPr>
              <a:t>394,400</a:t>
            </a:r>
            <a:r>
              <a:rPr kumimoji="1" lang="ja-JP" altLang="en-US" sz="1600" b="1" u="sng" dirty="0" smtClean="0">
                <a:solidFill>
                  <a:schemeClr val="tx1"/>
                </a:solidFill>
                <a:latin typeface="游ゴシック" panose="020B0400000000000000" pitchFamily="50" charset="-128"/>
                <a:ea typeface="游ゴシック" panose="020B0400000000000000" pitchFamily="50" charset="-128"/>
              </a:rPr>
              <a:t>円</a:t>
            </a:r>
            <a:endParaRPr kumimoji="1" lang="ja-JP" altLang="en-US" sz="1600" b="1" u="sng"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5066910" y="3124895"/>
            <a:ext cx="4114214" cy="77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游ゴシック" panose="020B0400000000000000" pitchFamily="50" charset="-128"/>
                <a:ea typeface="游ゴシック" panose="020B0400000000000000" pitchFamily="50" charset="-128"/>
              </a:rPr>
              <a:t>経費助成　</a:t>
            </a:r>
            <a:r>
              <a:rPr lang="en-US" altLang="ja-JP" sz="1400" dirty="0" smtClean="0">
                <a:solidFill>
                  <a:schemeClr val="tx1"/>
                </a:solidFill>
                <a:latin typeface="游ゴシック" panose="020B0400000000000000" pitchFamily="50" charset="-128"/>
                <a:ea typeface="游ゴシック" panose="020B0400000000000000" pitchFamily="50" charset="-128"/>
              </a:rPr>
              <a:t>176,000</a:t>
            </a:r>
            <a:r>
              <a:rPr lang="ja-JP" altLang="en-US" sz="1400" dirty="0" smtClean="0">
                <a:solidFill>
                  <a:schemeClr val="tx1"/>
                </a:solidFill>
                <a:latin typeface="游ゴシック" panose="020B0400000000000000" pitchFamily="50" charset="-128"/>
                <a:ea typeface="游ゴシック" panose="020B0400000000000000" pitchFamily="50" charset="-128"/>
              </a:rPr>
              <a:t>円</a:t>
            </a:r>
            <a:r>
              <a:rPr lang="en-US" altLang="ja-JP" sz="1400" dirty="0" smtClean="0">
                <a:solidFill>
                  <a:schemeClr val="tx1"/>
                </a:solidFill>
                <a:latin typeface="游ゴシック" panose="020B0400000000000000" pitchFamily="50" charset="-128"/>
                <a:ea typeface="游ゴシック" panose="020B0400000000000000" pitchFamily="50" charset="-128"/>
              </a:rPr>
              <a:t>×45%</a:t>
            </a:r>
            <a:r>
              <a:rPr lang="ja-JP" altLang="en-US" sz="1400" dirty="0" smtClean="0">
                <a:solidFill>
                  <a:schemeClr val="tx1"/>
                </a:solidFill>
                <a:latin typeface="游ゴシック" panose="020B0400000000000000" pitchFamily="50" charset="-128"/>
                <a:ea typeface="游ゴシック" panose="020B0400000000000000" pitchFamily="50" charset="-128"/>
              </a:rPr>
              <a:t>＝</a:t>
            </a:r>
            <a:r>
              <a:rPr lang="en-US" altLang="ja-JP" sz="1400" dirty="0" smtClean="0">
                <a:solidFill>
                  <a:schemeClr val="tx1"/>
                </a:solidFill>
                <a:latin typeface="游ゴシック" panose="020B0400000000000000" pitchFamily="50" charset="-128"/>
                <a:ea typeface="游ゴシック" panose="020B0400000000000000" pitchFamily="50" charset="-128"/>
              </a:rPr>
              <a:t>79,200</a:t>
            </a:r>
            <a:r>
              <a:rPr lang="ja-JP" altLang="en-US" sz="1400" dirty="0" smtClean="0">
                <a:solidFill>
                  <a:schemeClr val="tx1"/>
                </a:solidFill>
                <a:latin typeface="游ゴシック" panose="020B0400000000000000" pitchFamily="50" charset="-128"/>
                <a:ea typeface="游ゴシック" panose="020B0400000000000000" pitchFamily="50" charset="-128"/>
              </a:rPr>
              <a:t>円</a:t>
            </a:r>
            <a:endParaRPr lang="en-US" altLang="ja-JP" sz="140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400" dirty="0">
                <a:solidFill>
                  <a:schemeClr val="tx1"/>
                </a:solidFill>
                <a:latin typeface="游ゴシック" panose="020B0400000000000000" pitchFamily="50" charset="-128"/>
                <a:ea typeface="游ゴシック" panose="020B0400000000000000" pitchFamily="50" charset="-128"/>
              </a:rPr>
              <a:t>賃金</a:t>
            </a:r>
            <a:r>
              <a:rPr kumimoji="1" lang="ja-JP" altLang="en-US" sz="1400" dirty="0" smtClean="0">
                <a:solidFill>
                  <a:schemeClr val="tx1"/>
                </a:solidFill>
                <a:latin typeface="游ゴシック" panose="020B0400000000000000" pitchFamily="50" charset="-128"/>
                <a:ea typeface="游ゴシック" panose="020B0400000000000000" pitchFamily="50" charset="-128"/>
              </a:rPr>
              <a:t>助成　</a:t>
            </a:r>
            <a:r>
              <a:rPr kumimoji="1" lang="en-US" altLang="ja-JP" sz="1400" dirty="0" smtClean="0">
                <a:solidFill>
                  <a:schemeClr val="tx1"/>
                </a:solidFill>
                <a:latin typeface="游ゴシック" panose="020B0400000000000000" pitchFamily="50" charset="-128"/>
                <a:ea typeface="游ゴシック" panose="020B0400000000000000" pitchFamily="50" charset="-128"/>
              </a:rPr>
              <a:t>760</a:t>
            </a:r>
            <a:r>
              <a:rPr kumimoji="1" lang="ja-JP" altLang="en-US" sz="1400" dirty="0" smtClean="0">
                <a:solidFill>
                  <a:schemeClr val="tx1"/>
                </a:solidFill>
                <a:latin typeface="游ゴシック" panose="020B0400000000000000" pitchFamily="50" charset="-128"/>
                <a:ea typeface="游ゴシック" panose="020B0400000000000000" pitchFamily="50" charset="-128"/>
              </a:rPr>
              <a:t>円</a:t>
            </a:r>
            <a:r>
              <a:rPr kumimoji="1" lang="en-US" altLang="ja-JP" sz="1400" dirty="0" smtClean="0">
                <a:solidFill>
                  <a:schemeClr val="tx1"/>
                </a:solidFill>
                <a:latin typeface="游ゴシック" panose="020B0400000000000000" pitchFamily="50" charset="-128"/>
                <a:ea typeface="游ゴシック" panose="020B0400000000000000" pitchFamily="50" charset="-128"/>
              </a:rPr>
              <a:t>×91</a:t>
            </a:r>
            <a:r>
              <a:rPr kumimoji="1" lang="ja-JP" altLang="en-US" sz="1400" dirty="0" smtClean="0">
                <a:solidFill>
                  <a:schemeClr val="tx1"/>
                </a:solidFill>
                <a:latin typeface="游ゴシック" panose="020B0400000000000000" pitchFamily="50" charset="-128"/>
                <a:ea typeface="游ゴシック" panose="020B0400000000000000" pitchFamily="50" charset="-128"/>
              </a:rPr>
              <a:t>時間</a:t>
            </a:r>
            <a:r>
              <a:rPr kumimoji="1" lang="en-US" altLang="ja-JP" sz="1400" dirty="0" smtClean="0">
                <a:solidFill>
                  <a:schemeClr val="tx1"/>
                </a:solidFill>
                <a:latin typeface="游ゴシック" panose="020B0400000000000000" pitchFamily="50" charset="-128"/>
                <a:ea typeface="游ゴシック" panose="020B0400000000000000" pitchFamily="50" charset="-128"/>
              </a:rPr>
              <a:t>×2</a:t>
            </a:r>
            <a:r>
              <a:rPr kumimoji="1" lang="ja-JP" altLang="en-US" sz="1400" dirty="0" smtClean="0">
                <a:solidFill>
                  <a:schemeClr val="tx1"/>
                </a:solidFill>
                <a:latin typeface="游ゴシック" panose="020B0400000000000000" pitchFamily="50" charset="-128"/>
                <a:ea typeface="游ゴシック" panose="020B0400000000000000" pitchFamily="50" charset="-128"/>
              </a:rPr>
              <a:t>名＝</a:t>
            </a:r>
            <a:r>
              <a:rPr kumimoji="1" lang="en-US" altLang="ja-JP" sz="1400" dirty="0" smtClean="0">
                <a:solidFill>
                  <a:schemeClr val="tx1"/>
                </a:solidFill>
                <a:latin typeface="游ゴシック" panose="020B0400000000000000" pitchFamily="50" charset="-128"/>
                <a:ea typeface="游ゴシック" panose="020B0400000000000000" pitchFamily="50" charset="-128"/>
              </a:rPr>
              <a:t>138,300</a:t>
            </a:r>
            <a:r>
              <a:rPr kumimoji="1" lang="ja-JP" altLang="en-US" sz="1400" dirty="0" smtClean="0">
                <a:solidFill>
                  <a:schemeClr val="tx1"/>
                </a:solidFill>
                <a:latin typeface="游ゴシック" panose="020B0400000000000000" pitchFamily="50" charset="-128"/>
                <a:ea typeface="游ゴシック" panose="020B0400000000000000" pitchFamily="50" charset="-128"/>
              </a:rPr>
              <a:t>円</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　</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009630" y="3052322"/>
            <a:ext cx="4171494" cy="128131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1" name="角丸四角形 30"/>
          <p:cNvSpPr/>
          <p:nvPr/>
        </p:nvSpPr>
        <p:spPr>
          <a:xfrm>
            <a:off x="428088" y="1162587"/>
            <a:ext cx="2772312" cy="4069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介護事業所</a:t>
            </a:r>
            <a:r>
              <a:rPr kumimoji="1" lang="en-US" altLang="ja-JP" sz="1600" b="1" dirty="0" smtClean="0">
                <a:solidFill>
                  <a:sysClr val="windowText" lastClr="000000"/>
                </a:solidFill>
                <a:latin typeface="游ゴシック" panose="020B0400000000000000" pitchFamily="50" charset="-128"/>
                <a:ea typeface="游ゴシック" panose="020B0400000000000000" pitchFamily="50" charset="-128"/>
              </a:rPr>
              <a:t>A</a:t>
            </a: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（中小企業）</a:t>
            </a:r>
          </a:p>
        </p:txBody>
      </p:sp>
      <p:sp>
        <p:nvSpPr>
          <p:cNvPr id="33" name="角丸四角形 32"/>
          <p:cNvSpPr/>
          <p:nvPr/>
        </p:nvSpPr>
        <p:spPr>
          <a:xfrm>
            <a:off x="445395" y="2761535"/>
            <a:ext cx="1315693" cy="4069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所要経費</a:t>
            </a:r>
          </a:p>
        </p:txBody>
      </p:sp>
      <p:sp>
        <p:nvSpPr>
          <p:cNvPr id="34" name="角丸四角形 33"/>
          <p:cNvSpPr/>
          <p:nvPr/>
        </p:nvSpPr>
        <p:spPr>
          <a:xfrm>
            <a:off x="4834335" y="2795777"/>
            <a:ext cx="1315693" cy="4069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助成額</a:t>
            </a:r>
          </a:p>
        </p:txBody>
      </p:sp>
      <p:sp>
        <p:nvSpPr>
          <p:cNvPr id="36" name="角丸四角形 35"/>
          <p:cNvSpPr/>
          <p:nvPr/>
        </p:nvSpPr>
        <p:spPr>
          <a:xfrm>
            <a:off x="3577678" y="1214603"/>
            <a:ext cx="5144699" cy="406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smtClean="0">
                <a:solidFill>
                  <a:srgbClr val="FF0000"/>
                </a:solidFill>
                <a:latin typeface="游ゴシック" panose="020B0400000000000000" pitchFamily="50" charset="-128"/>
                <a:ea typeface="游ゴシック" panose="020B0400000000000000" pitchFamily="50" charset="-128"/>
              </a:rPr>
              <a:t>若手職員の資格取得・スキルアップに活用！</a:t>
            </a:r>
          </a:p>
        </p:txBody>
      </p:sp>
      <p:sp>
        <p:nvSpPr>
          <p:cNvPr id="37" name="正方形/長方形 36"/>
          <p:cNvSpPr/>
          <p:nvPr/>
        </p:nvSpPr>
        <p:spPr>
          <a:xfrm>
            <a:off x="559305" y="1719302"/>
            <a:ext cx="9015210" cy="1107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　有料老人ホームや通所介護（デイサービス）、訪問介護（ホームヘルプサービス）など幅広い事業を展開している会社。人手不足のため、</a:t>
            </a:r>
            <a:r>
              <a:rPr lang="ja-JP" altLang="en-US" sz="1600" u="sng" dirty="0" smtClean="0">
                <a:solidFill>
                  <a:schemeClr val="tx1"/>
                </a:solidFill>
                <a:latin typeface="游ゴシック" panose="020B0400000000000000" pitchFamily="50" charset="-128"/>
                <a:ea typeface="游ゴシック" panose="020B0400000000000000" pitchFamily="50" charset="-128"/>
              </a:rPr>
              <a:t>介護未経験の社員</a:t>
            </a:r>
            <a:r>
              <a:rPr lang="en-US" altLang="ja-JP" sz="1600" u="sng" dirty="0" smtClean="0">
                <a:solidFill>
                  <a:schemeClr val="tx1"/>
                </a:solidFill>
                <a:latin typeface="游ゴシック" panose="020B0400000000000000" pitchFamily="50" charset="-128"/>
                <a:ea typeface="游ゴシック" panose="020B0400000000000000" pitchFamily="50" charset="-128"/>
              </a:rPr>
              <a:t>2</a:t>
            </a:r>
            <a:r>
              <a:rPr lang="ja-JP" altLang="en-US" sz="1600" u="sng" dirty="0" smtClean="0">
                <a:solidFill>
                  <a:schemeClr val="tx1"/>
                </a:solidFill>
                <a:latin typeface="游ゴシック" panose="020B0400000000000000" pitchFamily="50" charset="-128"/>
                <a:ea typeface="游ゴシック" panose="020B0400000000000000" pitchFamily="50" charset="-128"/>
              </a:rPr>
              <a:t>名を採用（正規雇用）し、介護職員初任者研修を受けさせた。その間の所要経費の一部に、本助成金を活用している。</a:t>
            </a:r>
            <a:endParaRPr lang="en-US" altLang="ja-JP" sz="1600" u="sng"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600" dirty="0">
                <a:solidFill>
                  <a:schemeClr val="tx1"/>
                </a:solidFill>
                <a:latin typeface="游ゴシック" panose="020B0400000000000000" pitchFamily="50" charset="-128"/>
                <a:ea typeface="游ゴシック" panose="020B0400000000000000" pitchFamily="50" charset="-128"/>
              </a:rPr>
              <a:t>　</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これにより、未経験者の採用も可能となり、以前より若年者の採用がしやすくなった。</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24" name="正方形/長方形 23"/>
          <p:cNvSpPr/>
          <p:nvPr/>
        </p:nvSpPr>
        <p:spPr>
          <a:xfrm>
            <a:off x="332667" y="4488214"/>
            <a:ext cx="5234993"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游ゴシック" panose="020B0400000000000000" pitchFamily="50" charset="-128"/>
                <a:ea typeface="游ゴシック" panose="020B0400000000000000" pitchFamily="50" charset="-128"/>
              </a:rPr>
              <a:t>人材</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育成支援コース</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（人材育成訓練）の主な特徴</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25" name="正方形/長方形 24"/>
          <p:cNvSpPr/>
          <p:nvPr/>
        </p:nvSpPr>
        <p:spPr>
          <a:xfrm>
            <a:off x="275245" y="6369619"/>
            <a:ext cx="6023120"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26" name="正方形/長方形 25"/>
          <p:cNvSpPr/>
          <p:nvPr/>
        </p:nvSpPr>
        <p:spPr>
          <a:xfrm>
            <a:off x="332667" y="4793032"/>
            <a:ext cx="9273035" cy="70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資格取得・キャリアアップのための講習の受講等、幅広い訓練が対象となります。</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solidFill>
                <a:latin typeface="游ゴシック" panose="020B0400000000000000" pitchFamily="50" charset="-128"/>
                <a:ea typeface="游ゴシック" panose="020B0400000000000000" pitchFamily="50" charset="-128"/>
              </a:rPr>
              <a:t>非正規</a:t>
            </a:r>
            <a:r>
              <a:rPr kumimoji="1" lang="ja-JP" altLang="en-US" sz="1600" dirty="0">
                <a:solidFill>
                  <a:schemeClr val="tx1"/>
                </a:solidFill>
                <a:latin typeface="游ゴシック" panose="020B0400000000000000" pitchFamily="50" charset="-128"/>
                <a:ea typeface="游ゴシック" panose="020B0400000000000000" pitchFamily="50" charset="-128"/>
              </a:rPr>
              <a:t>労働</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を正社員</a:t>
            </a:r>
            <a:r>
              <a:rPr kumimoji="1" lang="ja-JP" altLang="en-US" sz="1600" dirty="0">
                <a:solidFill>
                  <a:schemeClr val="tx1"/>
                </a:solidFill>
                <a:latin typeface="游ゴシック" panose="020B0400000000000000" pitchFamily="50" charset="-128"/>
                <a:ea typeface="游ゴシック" panose="020B0400000000000000" pitchFamily="50" charset="-128"/>
              </a:rPr>
              <a:t>化</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した場合等は助成率が高率になります。</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5066235" y="3782588"/>
            <a:ext cx="4290183" cy="38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u="sng" dirty="0" smtClean="0">
                <a:solidFill>
                  <a:schemeClr val="tx1"/>
                </a:solidFill>
                <a:latin typeface="游ゴシック" panose="020B0400000000000000" pitchFamily="50" charset="-128"/>
                <a:ea typeface="游ゴシック" panose="020B0400000000000000" pitchFamily="50" charset="-128"/>
              </a:rPr>
              <a:t>助成金総額　</a:t>
            </a:r>
            <a:r>
              <a:rPr kumimoji="1" lang="en-US" altLang="ja-JP" sz="1600" b="1" u="sng" dirty="0" smtClean="0">
                <a:solidFill>
                  <a:schemeClr val="tx1"/>
                </a:solidFill>
                <a:latin typeface="游ゴシック" panose="020B0400000000000000" pitchFamily="50" charset="-128"/>
                <a:ea typeface="游ゴシック" panose="020B0400000000000000" pitchFamily="50" charset="-128"/>
              </a:rPr>
              <a:t>217,500</a:t>
            </a:r>
            <a:r>
              <a:rPr kumimoji="1" lang="ja-JP" altLang="en-US" sz="1600" b="1" u="sng" dirty="0" smtClean="0">
                <a:solidFill>
                  <a:schemeClr val="tx1"/>
                </a:solidFill>
                <a:latin typeface="游ゴシック" panose="020B0400000000000000" pitchFamily="50" charset="-128"/>
                <a:ea typeface="游ゴシック" panose="020B0400000000000000" pitchFamily="50" charset="-128"/>
              </a:rPr>
              <a:t>円</a:t>
            </a:r>
            <a:r>
              <a:rPr kumimoji="1" lang="ja-JP" altLang="en-US" sz="1400" dirty="0" smtClean="0">
                <a:solidFill>
                  <a:schemeClr val="tx1"/>
                </a:solidFill>
                <a:latin typeface="游ゴシック" panose="020B0400000000000000" pitchFamily="50" charset="-128"/>
                <a:ea typeface="游ゴシック" panose="020B0400000000000000" pitchFamily="50" charset="-128"/>
              </a:rPr>
              <a:t>（</a:t>
            </a:r>
            <a:r>
              <a:rPr kumimoji="1" lang="en-US" altLang="ja-JP" sz="1400" dirty="0" smtClean="0">
                <a:solidFill>
                  <a:schemeClr val="tx1"/>
                </a:solidFill>
                <a:latin typeface="游ゴシック" panose="020B0400000000000000" pitchFamily="50" charset="-128"/>
                <a:ea typeface="游ゴシック" panose="020B0400000000000000" pitchFamily="50" charset="-128"/>
              </a:rPr>
              <a:t>100</a:t>
            </a:r>
            <a:r>
              <a:rPr kumimoji="1" lang="ja-JP" altLang="en-US" sz="1400" dirty="0" smtClean="0">
                <a:solidFill>
                  <a:schemeClr val="tx1"/>
                </a:solidFill>
                <a:latin typeface="游ゴシック" panose="020B0400000000000000" pitchFamily="50" charset="-128"/>
                <a:ea typeface="游ゴシック" panose="020B0400000000000000" pitchFamily="50" charset="-128"/>
              </a:rPr>
              <a:t>円未満切り捨て）</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5</a:t>
            </a:fld>
            <a:endParaRPr lang="en-US" dirty="0"/>
          </a:p>
        </p:txBody>
      </p:sp>
      <p:sp>
        <p:nvSpPr>
          <p:cNvPr id="21" name="正方形/長方形 20"/>
          <p:cNvSpPr/>
          <p:nvPr/>
        </p:nvSpPr>
        <p:spPr>
          <a:xfrm>
            <a:off x="332666" y="5668564"/>
            <a:ext cx="9273035" cy="70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有期契約労働者等の正社員への転換を目的として実施する、</a:t>
            </a:r>
            <a:r>
              <a:rPr kumimoji="1" lang="en-US" altLang="ja-JP" sz="1600" dirty="0" smtClean="0">
                <a:solidFill>
                  <a:schemeClr val="tx1"/>
                </a:solidFill>
                <a:latin typeface="游ゴシック" panose="020B0400000000000000" pitchFamily="50" charset="-128"/>
                <a:ea typeface="游ゴシック" panose="020B0400000000000000" pitchFamily="50" charset="-128"/>
              </a:rPr>
              <a:t>OJT</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と</a:t>
            </a:r>
            <a:r>
              <a:rPr kumimoji="1" lang="en-US" altLang="ja-JP" sz="1600" dirty="0" smtClean="0">
                <a:solidFill>
                  <a:schemeClr val="tx1"/>
                </a:solidFill>
                <a:latin typeface="游ゴシック" panose="020B0400000000000000" pitchFamily="50" charset="-128"/>
                <a:ea typeface="游ゴシック" panose="020B0400000000000000" pitchFamily="50" charset="-128"/>
              </a:rPr>
              <a:t>OFF-JT</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を組み合わせた訓練「有期実習型訓練」もあります。</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22" name="正方形/長方形 21"/>
          <p:cNvSpPr/>
          <p:nvPr/>
        </p:nvSpPr>
        <p:spPr>
          <a:xfrm>
            <a:off x="332666" y="5392774"/>
            <a:ext cx="5234993" cy="435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游ゴシック" panose="020B0400000000000000" pitchFamily="50" charset="-128"/>
                <a:ea typeface="游ゴシック" panose="020B0400000000000000" pitchFamily="50" charset="-128"/>
              </a:rPr>
              <a:t>そ の 他</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70815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具体的な活用事例②　人への投資促進コース（定額制訓練）</a:t>
            </a:r>
            <a:endParaRPr lang="ja-JP" altLang="en-US" dirty="0"/>
          </a:p>
        </p:txBody>
      </p:sp>
      <p:sp>
        <p:nvSpPr>
          <p:cNvPr id="3" name="正方形/長方形 2"/>
          <p:cNvSpPr/>
          <p:nvPr/>
        </p:nvSpPr>
        <p:spPr>
          <a:xfrm>
            <a:off x="318264" y="990600"/>
            <a:ext cx="9282936" cy="3853016"/>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95475" y="3453866"/>
            <a:ext cx="4081325" cy="1148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営業職テクニカルスキル（業務遂行能力）受け放題講座（</a:t>
            </a:r>
            <a:r>
              <a:rPr lang="en-US" altLang="ja-JP" sz="1600" dirty="0" smtClean="0">
                <a:solidFill>
                  <a:schemeClr val="tx1"/>
                </a:solidFill>
                <a:latin typeface="游ゴシック" panose="020B0400000000000000" pitchFamily="50" charset="-128"/>
                <a:ea typeface="游ゴシック" panose="020B0400000000000000" pitchFamily="50" charset="-128"/>
              </a:rPr>
              <a:t>100</a:t>
            </a:r>
            <a:r>
              <a:rPr lang="ja-JP" altLang="en-US" sz="1600" dirty="0" smtClean="0">
                <a:solidFill>
                  <a:schemeClr val="tx1"/>
                </a:solidFill>
                <a:latin typeface="游ゴシック" panose="020B0400000000000000" pitchFamily="50" charset="-128"/>
                <a:ea typeface="游ゴシック" panose="020B0400000000000000" pitchFamily="50" charset="-128"/>
              </a:rPr>
              <a:t>名まで</a:t>
            </a:r>
            <a:r>
              <a:rPr lang="en-US" altLang="ja-JP" sz="1600" dirty="0" smtClean="0">
                <a:solidFill>
                  <a:schemeClr val="tx1"/>
                </a:solidFill>
                <a:latin typeface="游ゴシック" panose="020B0400000000000000" pitchFamily="50" charset="-128"/>
                <a:ea typeface="游ゴシック" panose="020B0400000000000000" pitchFamily="50" charset="-128"/>
              </a:rPr>
              <a:t>4.4</a:t>
            </a:r>
            <a:r>
              <a:rPr lang="ja-JP" altLang="en-US" sz="1600" dirty="0" smtClean="0">
                <a:solidFill>
                  <a:schemeClr val="tx1"/>
                </a:solidFill>
                <a:latin typeface="游ゴシック" panose="020B0400000000000000" pitchFamily="50" charset="-128"/>
                <a:ea typeface="游ゴシック" panose="020B0400000000000000" pitchFamily="50" charset="-128"/>
              </a:rPr>
              <a:t>万円／月）</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費用　</a:t>
            </a:r>
            <a:r>
              <a:rPr lang="en-US" altLang="ja-JP" sz="1600" dirty="0" smtClean="0">
                <a:solidFill>
                  <a:schemeClr val="tx1"/>
                </a:solidFill>
                <a:latin typeface="游ゴシック" panose="020B0400000000000000" pitchFamily="50" charset="-128"/>
                <a:ea typeface="游ゴシック" panose="020B0400000000000000" pitchFamily="50" charset="-128"/>
              </a:rPr>
              <a:t>44,000×12</a:t>
            </a:r>
            <a:r>
              <a:rPr lang="ja-JP" altLang="en-US" sz="1600" dirty="0" smtClean="0">
                <a:solidFill>
                  <a:schemeClr val="tx1"/>
                </a:solidFill>
                <a:latin typeface="游ゴシック" panose="020B0400000000000000" pitchFamily="50" charset="-128"/>
                <a:ea typeface="游ゴシック" panose="020B0400000000000000" pitchFamily="50" charset="-128"/>
              </a:rPr>
              <a:t>ヶ月＝</a:t>
            </a:r>
            <a:r>
              <a:rPr lang="en-US" altLang="ja-JP" sz="1600" dirty="0" smtClean="0">
                <a:solidFill>
                  <a:schemeClr val="tx1"/>
                </a:solidFill>
                <a:latin typeface="游ゴシック" panose="020B0400000000000000" pitchFamily="50" charset="-128"/>
                <a:ea typeface="游ゴシック" panose="020B0400000000000000" pitchFamily="50" charset="-128"/>
              </a:rPr>
              <a:t>528,000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b="1" u="sng" dirty="0" smtClean="0">
                <a:solidFill>
                  <a:schemeClr val="tx1"/>
                </a:solidFill>
                <a:latin typeface="游ゴシック" panose="020B0400000000000000" pitchFamily="50" charset="-128"/>
                <a:ea typeface="游ゴシック" panose="020B0400000000000000" pitchFamily="50" charset="-128"/>
              </a:rPr>
              <a:t>所要経費　</a:t>
            </a:r>
            <a:r>
              <a:rPr lang="en-US" altLang="ja-JP" sz="1600" b="1" u="sng" dirty="0" smtClean="0">
                <a:solidFill>
                  <a:schemeClr val="tx1"/>
                </a:solidFill>
                <a:latin typeface="游ゴシック" panose="020B0400000000000000" pitchFamily="50" charset="-128"/>
                <a:ea typeface="游ゴシック" panose="020B0400000000000000" pitchFamily="50" charset="-128"/>
              </a:rPr>
              <a:t>528,000</a:t>
            </a:r>
            <a:r>
              <a:rPr lang="ja-JP" altLang="en-US" sz="1600" b="1" u="sng" dirty="0" smtClean="0">
                <a:solidFill>
                  <a:schemeClr val="tx1"/>
                </a:solidFill>
                <a:latin typeface="游ゴシック" panose="020B0400000000000000" pitchFamily="50" charset="-128"/>
                <a:ea typeface="游ゴシック" panose="020B0400000000000000" pitchFamily="50" charset="-128"/>
              </a:rPr>
              <a:t>円</a:t>
            </a:r>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5393126" y="3613132"/>
            <a:ext cx="3124200" cy="710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solidFill>
                <a:latin typeface="游ゴシック" panose="020B0400000000000000" pitchFamily="50" charset="-128"/>
                <a:ea typeface="游ゴシック" panose="020B0400000000000000" pitchFamily="50" charset="-128"/>
              </a:rPr>
              <a:t>528,000×60</a:t>
            </a:r>
            <a:r>
              <a:rPr lang="ja-JP" altLang="en-US" sz="1600" dirty="0" smtClean="0">
                <a:solidFill>
                  <a:schemeClr val="tx1"/>
                </a:solidFill>
                <a:latin typeface="游ゴシック" panose="020B0400000000000000" pitchFamily="50" charset="-128"/>
                <a:ea typeface="游ゴシック" panose="020B0400000000000000" pitchFamily="50" charset="-128"/>
              </a:rPr>
              <a:t>％＝</a:t>
            </a:r>
            <a:r>
              <a:rPr lang="en-US" altLang="ja-JP" sz="1600" dirty="0" smtClean="0">
                <a:solidFill>
                  <a:schemeClr val="tx1"/>
                </a:solidFill>
                <a:latin typeface="游ゴシック" panose="020B0400000000000000" pitchFamily="50" charset="-128"/>
                <a:ea typeface="游ゴシック" panose="020B0400000000000000" pitchFamily="50" charset="-128"/>
              </a:rPr>
              <a:t>316,800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b="1" u="sng" dirty="0" smtClean="0">
                <a:solidFill>
                  <a:schemeClr val="tx1"/>
                </a:solidFill>
                <a:latin typeface="游ゴシック" panose="020B0400000000000000" pitchFamily="50" charset="-128"/>
                <a:ea typeface="游ゴシック" panose="020B0400000000000000" pitchFamily="50" charset="-128"/>
              </a:rPr>
              <a:t>助成金総額　</a:t>
            </a:r>
            <a:r>
              <a:rPr lang="en-US" altLang="ja-JP" sz="1600" b="1" u="sng" dirty="0" smtClean="0">
                <a:solidFill>
                  <a:schemeClr val="tx1"/>
                </a:solidFill>
                <a:latin typeface="游ゴシック" panose="020B0400000000000000" pitchFamily="50" charset="-128"/>
                <a:ea typeface="游ゴシック" panose="020B0400000000000000" pitchFamily="50" charset="-128"/>
              </a:rPr>
              <a:t>316,800</a:t>
            </a:r>
            <a:r>
              <a:rPr lang="ja-JP" altLang="en-US" sz="1600" b="1" u="sng" dirty="0" smtClean="0">
                <a:solidFill>
                  <a:schemeClr val="tx1"/>
                </a:solidFill>
                <a:latin typeface="游ゴシック" panose="020B0400000000000000" pitchFamily="50" charset="-128"/>
                <a:ea typeface="游ゴシック" panose="020B0400000000000000" pitchFamily="50" charset="-128"/>
              </a:rPr>
              <a:t>円</a:t>
            </a:r>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552820" y="1544546"/>
            <a:ext cx="8889636" cy="140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　</a:t>
            </a:r>
            <a:r>
              <a:rPr lang="ja-JP" altLang="en-US" sz="1600" dirty="0" smtClean="0">
                <a:solidFill>
                  <a:schemeClr val="tx1"/>
                </a:solidFill>
                <a:latin typeface="游ゴシック" panose="020B0400000000000000" pitchFamily="50" charset="-128"/>
                <a:ea typeface="游ゴシック" panose="020B0400000000000000" pitchFamily="50" charset="-128"/>
              </a:rPr>
              <a:t>従業員から、集合型の研修は移動の負担が大きく、職員によっても繁忙期が異なるため、自分の自由な時間に研修を受講させてほしいという要望があった。</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それを踏まえ、入社５年目以降の営業社員</a:t>
            </a:r>
            <a:r>
              <a:rPr lang="en-US" altLang="ja-JP" sz="1600" dirty="0" smtClean="0">
                <a:solidFill>
                  <a:schemeClr val="tx1"/>
                </a:solidFill>
                <a:latin typeface="游ゴシック" panose="020B0400000000000000" pitchFamily="50" charset="-128"/>
                <a:ea typeface="游ゴシック" panose="020B0400000000000000" pitchFamily="50" charset="-128"/>
              </a:rPr>
              <a:t>30</a:t>
            </a:r>
            <a:r>
              <a:rPr lang="ja-JP" altLang="en-US" sz="1600" dirty="0" smtClean="0">
                <a:solidFill>
                  <a:schemeClr val="tx1"/>
                </a:solidFill>
                <a:latin typeface="游ゴシック" panose="020B0400000000000000" pitchFamily="50" charset="-128"/>
                <a:ea typeface="游ゴシック" panose="020B0400000000000000" pitchFamily="50" charset="-128"/>
              </a:rPr>
              <a:t>名に業務遂行上の一般知識、</a:t>
            </a:r>
            <a:r>
              <a:rPr lang="en-US" altLang="ja-JP" sz="1600" dirty="0" smtClean="0">
                <a:solidFill>
                  <a:schemeClr val="tx1"/>
                </a:solidFill>
                <a:latin typeface="游ゴシック" panose="020B0400000000000000" pitchFamily="50" charset="-128"/>
                <a:ea typeface="游ゴシック" panose="020B0400000000000000" pitchFamily="50" charset="-128"/>
              </a:rPr>
              <a:t>PC</a:t>
            </a:r>
            <a:r>
              <a:rPr lang="ja-JP" altLang="en-US" sz="1600" dirty="0" smtClean="0">
                <a:solidFill>
                  <a:schemeClr val="tx1"/>
                </a:solidFill>
                <a:latin typeface="游ゴシック" panose="020B0400000000000000" pitchFamily="50" charset="-128"/>
                <a:ea typeface="游ゴシック" panose="020B0400000000000000" pitchFamily="50" charset="-128"/>
              </a:rPr>
              <a:t>スキル、</a:t>
            </a:r>
            <a:r>
              <a:rPr lang="en-US" altLang="ja-JP" sz="1600" dirty="0" smtClean="0">
                <a:solidFill>
                  <a:schemeClr val="tx1"/>
                </a:solidFill>
                <a:latin typeface="游ゴシック" panose="020B0400000000000000" pitchFamily="50" charset="-128"/>
                <a:ea typeface="游ゴシック" panose="020B0400000000000000" pitchFamily="50" charset="-128"/>
              </a:rPr>
              <a:t>IT</a:t>
            </a:r>
            <a:r>
              <a:rPr lang="ja-JP" altLang="en-US" sz="1600" dirty="0" smtClean="0">
                <a:solidFill>
                  <a:schemeClr val="tx1"/>
                </a:solidFill>
                <a:latin typeface="游ゴシック" panose="020B0400000000000000" pitchFamily="50" charset="-128"/>
                <a:ea typeface="游ゴシック" panose="020B0400000000000000" pitchFamily="50" charset="-128"/>
              </a:rPr>
              <a:t>スキル、語学などの受け放題の訓練を１年間を通じて業務時間の隙間に取り入れることとした。</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581123" y="1167897"/>
            <a:ext cx="2918035"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生命保険</a:t>
            </a:r>
            <a:r>
              <a:rPr lang="ja-JP" altLang="en-US" sz="1600" b="1" dirty="0" smtClean="0">
                <a:solidFill>
                  <a:schemeClr val="tx1"/>
                </a:solidFill>
                <a:latin typeface="游ゴシック" panose="020B0400000000000000" pitchFamily="50" charset="-128"/>
                <a:ea typeface="游ゴシック" panose="020B0400000000000000" pitchFamily="50" charset="-128"/>
              </a:rPr>
              <a:t>会社</a:t>
            </a:r>
            <a:r>
              <a:rPr lang="en-US" altLang="ja-JP" sz="1600" b="1" dirty="0" smtClean="0">
                <a:solidFill>
                  <a:schemeClr val="tx1"/>
                </a:solidFill>
                <a:latin typeface="游ゴシック" panose="020B0400000000000000" pitchFamily="50" charset="-128"/>
                <a:ea typeface="游ゴシック" panose="020B0400000000000000" pitchFamily="50" charset="-128"/>
              </a:rPr>
              <a:t>B</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（中小企業）</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779942" y="3231957"/>
            <a:ext cx="4009037" cy="141624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5134963" y="3231958"/>
            <a:ext cx="4009037" cy="137015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5059056" y="2964847"/>
            <a:ext cx="1146224"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助成額</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710170" y="3004655"/>
            <a:ext cx="1146224"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所要経費</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552820" y="5179779"/>
            <a:ext cx="8972180" cy="1576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panose="020B0400000000000000" pitchFamily="50" charset="-128"/>
                <a:ea typeface="游ゴシック" panose="020B0400000000000000" pitchFamily="50" charset="-128"/>
              </a:rPr>
              <a:t>●会場や教材を用意する必要がなく、事前準備等を含めた全体コストを低減できる。</a:t>
            </a:r>
          </a:p>
          <a:p>
            <a:pPr marL="179388" indent="-179388"/>
            <a:r>
              <a:rPr kumimoji="1" lang="ja-JP" altLang="en-US" sz="1600" dirty="0" smtClean="0">
                <a:solidFill>
                  <a:schemeClr val="tx1"/>
                </a:solidFill>
                <a:latin typeface="游ゴシック" panose="020B0400000000000000" pitchFamily="50" charset="-128"/>
                <a:ea typeface="游ゴシック" panose="020B0400000000000000" pitchFamily="50" charset="-128"/>
              </a:rPr>
              <a:t>●訓練カリキュラムを事業主自ら考える必要がなく、事業者から提供されている様々なコンテンツの中から従業員個々の状況に合わせて、選択できる。</a:t>
            </a:r>
          </a:p>
          <a:p>
            <a:r>
              <a:rPr kumimoji="1" lang="ja-JP" altLang="en-US" sz="1600" dirty="0" smtClean="0">
                <a:solidFill>
                  <a:schemeClr val="tx1"/>
                </a:solidFill>
                <a:latin typeface="游ゴシック" panose="020B0400000000000000" pitchFamily="50" charset="-128"/>
                <a:ea typeface="游ゴシック" panose="020B0400000000000000" pitchFamily="50" charset="-128"/>
              </a:rPr>
              <a:t>●各従業員の受講状況が把握できる等進捗管理が容易にでき、必要に応じフォローアップも可能。</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〇就業時間内での受講は必要。　　〇賃金</a:t>
            </a:r>
            <a:r>
              <a:rPr lang="ja-JP" altLang="en-US" sz="1600" dirty="0">
                <a:solidFill>
                  <a:schemeClr val="tx1"/>
                </a:solidFill>
                <a:latin typeface="游ゴシック" panose="020B0400000000000000" pitchFamily="50" charset="-128"/>
                <a:ea typeface="游ゴシック" panose="020B0400000000000000" pitchFamily="50" charset="-128"/>
              </a:rPr>
              <a:t>助成はなし</a:t>
            </a:r>
            <a:r>
              <a:rPr lang="ja-JP" altLang="en-US" sz="1600" dirty="0" smtClean="0">
                <a:solidFill>
                  <a:schemeClr val="tx1"/>
                </a:solidFill>
                <a:latin typeface="游ゴシック" panose="020B0400000000000000" pitchFamily="50" charset="-128"/>
                <a:ea typeface="游ゴシック" panose="020B0400000000000000" pitchFamily="50" charset="-128"/>
              </a:rPr>
              <a:t>。</a:t>
            </a:r>
            <a:endParaRPr lang="en-US" altLang="ja-JP" sz="1600" dirty="0">
              <a:solidFill>
                <a:schemeClr val="tx1"/>
              </a:solidFill>
              <a:latin typeface="游ゴシック" panose="020B0400000000000000" pitchFamily="50" charset="-128"/>
              <a:ea typeface="游ゴシック" panose="020B0400000000000000" pitchFamily="50" charset="-128"/>
            </a:endParaRPr>
          </a:p>
        </p:txBody>
      </p:sp>
      <p:sp>
        <p:nvSpPr>
          <p:cNvPr id="25" name="角丸四角形 24"/>
          <p:cNvSpPr/>
          <p:nvPr/>
        </p:nvSpPr>
        <p:spPr>
          <a:xfrm>
            <a:off x="3722749" y="1157432"/>
            <a:ext cx="4965061" cy="406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smtClean="0">
                <a:solidFill>
                  <a:srgbClr val="FF0000"/>
                </a:solidFill>
                <a:latin typeface="游ゴシック" panose="020B0400000000000000" pitchFamily="50" charset="-128"/>
                <a:ea typeface="游ゴシック" panose="020B0400000000000000" pitchFamily="50" charset="-128"/>
              </a:rPr>
              <a:t>余裕のある時間に研修が受講可能に！</a:t>
            </a:r>
          </a:p>
        </p:txBody>
      </p:sp>
      <p:sp>
        <p:nvSpPr>
          <p:cNvPr id="16" name="正方形/長方形 15"/>
          <p:cNvSpPr/>
          <p:nvPr/>
        </p:nvSpPr>
        <p:spPr>
          <a:xfrm>
            <a:off x="254125" y="4913209"/>
            <a:ext cx="4822885"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人へ</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の</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投資促進コース</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（定額制訓練）の主な特徴</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1774114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具体的な活用事例③　人への投資促進コース（定額制訓練）</a:t>
            </a:r>
            <a:endParaRPr lang="ja-JP" altLang="en-US" dirty="0"/>
          </a:p>
        </p:txBody>
      </p:sp>
      <p:sp>
        <p:nvSpPr>
          <p:cNvPr id="3" name="正方形/長方形 2"/>
          <p:cNvSpPr/>
          <p:nvPr/>
        </p:nvSpPr>
        <p:spPr>
          <a:xfrm>
            <a:off x="152400" y="953589"/>
            <a:ext cx="9601200" cy="397048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28467" y="3250560"/>
            <a:ext cx="4081325" cy="1586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　プログラミング等受け放題講座</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　</a:t>
            </a:r>
            <a:r>
              <a:rPr lang="ja-JP" altLang="en-US" sz="1600" dirty="0" smtClean="0">
                <a:solidFill>
                  <a:schemeClr val="tx1"/>
                </a:solidFill>
                <a:latin typeface="游ゴシック" panose="020B0400000000000000" pitchFamily="50" charset="-128"/>
                <a:ea typeface="游ゴシック" panose="020B0400000000000000" pitchFamily="50" charset="-128"/>
              </a:rPr>
              <a:t>　　　　　　（</a:t>
            </a:r>
            <a:r>
              <a:rPr lang="en-US" altLang="ja-JP" sz="1600" dirty="0" smtClean="0">
                <a:solidFill>
                  <a:schemeClr val="tx1"/>
                </a:solidFill>
                <a:latin typeface="游ゴシック" panose="020B0400000000000000" pitchFamily="50" charset="-128"/>
                <a:ea typeface="游ゴシック" panose="020B0400000000000000" pitchFamily="50" charset="-128"/>
              </a:rPr>
              <a:t>50</a:t>
            </a:r>
            <a:r>
              <a:rPr lang="ja-JP" altLang="en-US" sz="1600" dirty="0" smtClean="0">
                <a:solidFill>
                  <a:schemeClr val="tx1"/>
                </a:solidFill>
                <a:latin typeface="游ゴシック" panose="020B0400000000000000" pitchFamily="50" charset="-128"/>
                <a:ea typeface="游ゴシック" panose="020B0400000000000000" pitchFamily="50" charset="-128"/>
              </a:rPr>
              <a:t>名まで</a:t>
            </a:r>
            <a:r>
              <a:rPr lang="en-US" altLang="ja-JP" sz="1600" dirty="0" smtClean="0">
                <a:solidFill>
                  <a:schemeClr val="tx1"/>
                </a:solidFill>
                <a:latin typeface="游ゴシック" panose="020B0400000000000000" pitchFamily="50" charset="-128"/>
                <a:ea typeface="游ゴシック" panose="020B0400000000000000" pitchFamily="50" charset="-128"/>
              </a:rPr>
              <a:t>3.5</a:t>
            </a:r>
            <a:r>
              <a:rPr lang="ja-JP" altLang="en-US" sz="1600" dirty="0" smtClean="0">
                <a:solidFill>
                  <a:schemeClr val="tx1"/>
                </a:solidFill>
                <a:latin typeface="游ゴシック" panose="020B0400000000000000" pitchFamily="50" charset="-128"/>
                <a:ea typeface="游ゴシック" panose="020B0400000000000000" pitchFamily="50" charset="-128"/>
              </a:rPr>
              <a:t>万円／月）</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　</a:t>
            </a:r>
            <a:r>
              <a:rPr lang="ja-JP" altLang="en-US" sz="1600" dirty="0" smtClean="0">
                <a:solidFill>
                  <a:schemeClr val="tx1"/>
                </a:solidFill>
                <a:latin typeface="游ゴシック" panose="020B0400000000000000" pitchFamily="50" charset="-128"/>
                <a:ea typeface="游ゴシック" panose="020B0400000000000000" pitchFamily="50" charset="-128"/>
              </a:rPr>
              <a:t>契約期間：</a:t>
            </a:r>
            <a:r>
              <a:rPr lang="en-US" altLang="ja-JP" sz="1600" dirty="0" smtClean="0">
                <a:solidFill>
                  <a:schemeClr val="tx1"/>
                </a:solidFill>
                <a:latin typeface="游ゴシック" panose="020B0400000000000000" pitchFamily="50" charset="-128"/>
                <a:ea typeface="游ゴシック" panose="020B0400000000000000" pitchFamily="50" charset="-128"/>
              </a:rPr>
              <a:t>R5</a:t>
            </a:r>
            <a:r>
              <a:rPr lang="ja-JP" altLang="en-US" sz="1600" dirty="0" smtClean="0">
                <a:solidFill>
                  <a:schemeClr val="tx1"/>
                </a:solidFill>
                <a:latin typeface="游ゴシック" panose="020B0400000000000000" pitchFamily="50" charset="-128"/>
                <a:ea typeface="游ゴシック" panose="020B0400000000000000" pitchFamily="50" charset="-128"/>
              </a:rPr>
              <a:t>年</a:t>
            </a:r>
            <a:r>
              <a:rPr lang="en-US" altLang="ja-JP" sz="1600" dirty="0" smtClean="0">
                <a:solidFill>
                  <a:schemeClr val="tx1"/>
                </a:solidFill>
                <a:latin typeface="游ゴシック" panose="020B0400000000000000" pitchFamily="50" charset="-128"/>
                <a:ea typeface="游ゴシック" panose="020B0400000000000000" pitchFamily="50" charset="-128"/>
              </a:rPr>
              <a:t>4</a:t>
            </a:r>
            <a:r>
              <a:rPr lang="ja-JP" altLang="en-US" sz="1600" dirty="0" smtClean="0">
                <a:solidFill>
                  <a:schemeClr val="tx1"/>
                </a:solidFill>
                <a:latin typeface="游ゴシック" panose="020B0400000000000000" pitchFamily="50" charset="-128"/>
                <a:ea typeface="游ゴシック" panose="020B0400000000000000" pitchFamily="50" charset="-128"/>
              </a:rPr>
              <a:t>月</a:t>
            </a:r>
            <a:r>
              <a:rPr lang="en-US" altLang="ja-JP" sz="1600" dirty="0" smtClean="0">
                <a:solidFill>
                  <a:schemeClr val="tx1"/>
                </a:solidFill>
                <a:latin typeface="游ゴシック" panose="020B0400000000000000" pitchFamily="50" charset="-128"/>
                <a:ea typeface="游ゴシック" panose="020B0400000000000000" pitchFamily="50" charset="-128"/>
              </a:rPr>
              <a:t>1</a:t>
            </a:r>
            <a:r>
              <a:rPr lang="ja-JP" altLang="en-US" sz="1600" dirty="0" smtClean="0">
                <a:solidFill>
                  <a:schemeClr val="tx1"/>
                </a:solidFill>
                <a:latin typeface="游ゴシック" panose="020B0400000000000000" pitchFamily="50" charset="-128"/>
                <a:ea typeface="游ゴシック" panose="020B0400000000000000" pitchFamily="50" charset="-128"/>
              </a:rPr>
              <a:t>日～Ｒ</a:t>
            </a:r>
            <a:r>
              <a:rPr lang="en-US" altLang="ja-JP" sz="1600" dirty="0" smtClean="0">
                <a:solidFill>
                  <a:schemeClr val="tx1"/>
                </a:solidFill>
                <a:latin typeface="游ゴシック" panose="020B0400000000000000" pitchFamily="50" charset="-128"/>
                <a:ea typeface="游ゴシック" panose="020B0400000000000000" pitchFamily="50" charset="-128"/>
              </a:rPr>
              <a:t>6</a:t>
            </a:r>
            <a:r>
              <a:rPr lang="ja-JP" altLang="en-US" sz="1600" dirty="0" smtClean="0">
                <a:solidFill>
                  <a:schemeClr val="tx1"/>
                </a:solidFill>
                <a:latin typeface="游ゴシック" panose="020B0400000000000000" pitchFamily="50" charset="-128"/>
                <a:ea typeface="游ゴシック" panose="020B0400000000000000" pitchFamily="50" charset="-128"/>
              </a:rPr>
              <a:t>年</a:t>
            </a:r>
            <a:r>
              <a:rPr lang="en-US" altLang="ja-JP" sz="1600" dirty="0" smtClean="0">
                <a:solidFill>
                  <a:schemeClr val="tx1"/>
                </a:solidFill>
                <a:latin typeface="游ゴシック" panose="020B0400000000000000" pitchFamily="50" charset="-128"/>
                <a:ea typeface="游ゴシック" panose="020B0400000000000000" pitchFamily="50" charset="-128"/>
              </a:rPr>
              <a:t>3</a:t>
            </a:r>
            <a:r>
              <a:rPr lang="ja-JP" altLang="en-US" sz="1600" dirty="0" smtClean="0">
                <a:solidFill>
                  <a:schemeClr val="tx1"/>
                </a:solidFill>
                <a:latin typeface="游ゴシック" panose="020B0400000000000000" pitchFamily="50" charset="-128"/>
                <a:ea typeface="游ゴシック" panose="020B0400000000000000" pitchFamily="50" charset="-128"/>
              </a:rPr>
              <a:t>月</a:t>
            </a:r>
            <a:r>
              <a:rPr lang="en-US" altLang="ja-JP" sz="1600" dirty="0" smtClean="0">
                <a:solidFill>
                  <a:schemeClr val="tx1"/>
                </a:solidFill>
                <a:latin typeface="游ゴシック" panose="020B0400000000000000" pitchFamily="50" charset="-128"/>
                <a:ea typeface="游ゴシック" panose="020B0400000000000000" pitchFamily="50" charset="-128"/>
              </a:rPr>
              <a:t>31</a:t>
            </a:r>
            <a:r>
              <a:rPr lang="ja-JP" altLang="en-US" sz="1600" dirty="0" smtClean="0">
                <a:solidFill>
                  <a:schemeClr val="tx1"/>
                </a:solidFill>
                <a:latin typeface="游ゴシック" panose="020B0400000000000000" pitchFamily="50" charset="-128"/>
                <a:ea typeface="游ゴシック" panose="020B0400000000000000" pitchFamily="50" charset="-128"/>
              </a:rPr>
              <a:t>日</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（全契約日数</a:t>
            </a:r>
            <a:r>
              <a:rPr lang="en-US" altLang="ja-JP" sz="1600" dirty="0" smtClean="0">
                <a:solidFill>
                  <a:schemeClr val="tx1"/>
                </a:solidFill>
                <a:latin typeface="游ゴシック" panose="020B0400000000000000" pitchFamily="50" charset="-128"/>
                <a:ea typeface="游ゴシック" panose="020B0400000000000000" pitchFamily="50" charset="-128"/>
              </a:rPr>
              <a:t>366</a:t>
            </a:r>
            <a:r>
              <a:rPr lang="ja-JP" altLang="en-US" sz="1600" dirty="0" smtClean="0">
                <a:solidFill>
                  <a:schemeClr val="tx1"/>
                </a:solidFill>
                <a:latin typeface="游ゴシック" panose="020B0400000000000000" pitchFamily="50" charset="-128"/>
                <a:ea typeface="游ゴシック" panose="020B0400000000000000" pitchFamily="50" charset="-128"/>
              </a:rPr>
              <a:t>日）　</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a:t>
            </a:r>
            <a:r>
              <a:rPr lang="ja-JP" altLang="en-US" sz="1600" b="1" u="sng" dirty="0" smtClean="0">
                <a:solidFill>
                  <a:schemeClr val="tx1"/>
                </a:solidFill>
                <a:latin typeface="游ゴシック" panose="020B0400000000000000" pitchFamily="50" charset="-128"/>
                <a:ea typeface="游ゴシック" panose="020B0400000000000000" pitchFamily="50" charset="-128"/>
              </a:rPr>
              <a:t>所要経費　</a:t>
            </a:r>
            <a:r>
              <a:rPr lang="en-US" altLang="ja-JP" sz="1600" b="1" u="sng" dirty="0" smtClean="0">
                <a:solidFill>
                  <a:schemeClr val="tx1"/>
                </a:solidFill>
                <a:latin typeface="游ゴシック" panose="020B0400000000000000" pitchFamily="50" charset="-128"/>
                <a:ea typeface="游ゴシック" panose="020B0400000000000000" pitchFamily="50" charset="-128"/>
              </a:rPr>
              <a:t>420,000</a:t>
            </a:r>
            <a:r>
              <a:rPr lang="ja-JP" altLang="en-US" sz="1600" b="1" u="sng" dirty="0" smtClean="0">
                <a:solidFill>
                  <a:schemeClr val="tx1"/>
                </a:solidFill>
                <a:latin typeface="游ゴシック" panose="020B0400000000000000" pitchFamily="50" charset="-128"/>
                <a:ea typeface="游ゴシック" panose="020B0400000000000000" pitchFamily="50" charset="-128"/>
              </a:rPr>
              <a:t>円</a:t>
            </a:r>
            <a:r>
              <a:rPr lang="ja-JP" altLang="en-US" sz="1600" dirty="0" smtClean="0">
                <a:solidFill>
                  <a:schemeClr val="tx1"/>
                </a:solidFill>
                <a:latin typeface="游ゴシック" panose="020B0400000000000000" pitchFamily="50" charset="-128"/>
                <a:ea typeface="游ゴシック" panose="020B0400000000000000" pitchFamily="50" charset="-128"/>
              </a:rPr>
              <a:t>（</a:t>
            </a:r>
            <a:r>
              <a:rPr lang="en-US" altLang="ja-JP" sz="1600" dirty="0" smtClean="0">
                <a:solidFill>
                  <a:schemeClr val="tx1"/>
                </a:solidFill>
                <a:latin typeface="游ゴシック" panose="020B0400000000000000" pitchFamily="50" charset="-128"/>
                <a:ea typeface="游ゴシック" panose="020B0400000000000000" pitchFamily="50" charset="-128"/>
              </a:rPr>
              <a:t>3.5</a:t>
            </a:r>
            <a:r>
              <a:rPr lang="ja-JP" altLang="en-US" sz="1600" dirty="0" smtClean="0">
                <a:solidFill>
                  <a:schemeClr val="tx1"/>
                </a:solidFill>
                <a:latin typeface="游ゴシック" panose="020B0400000000000000" pitchFamily="50" charset="-128"/>
                <a:ea typeface="游ゴシック" panose="020B0400000000000000" pitchFamily="50" charset="-128"/>
              </a:rPr>
              <a:t>万</a:t>
            </a:r>
            <a:r>
              <a:rPr lang="en-US" altLang="ja-JP" sz="1600" dirty="0" smtClean="0">
                <a:solidFill>
                  <a:schemeClr val="tx1"/>
                </a:solidFill>
                <a:latin typeface="游ゴシック" panose="020B0400000000000000" pitchFamily="50" charset="-128"/>
                <a:ea typeface="游ゴシック" panose="020B0400000000000000" pitchFamily="50" charset="-128"/>
              </a:rPr>
              <a:t>×12</a:t>
            </a:r>
            <a:r>
              <a:rPr lang="ja-JP" altLang="en-US" sz="1600" dirty="0" smtClean="0">
                <a:solidFill>
                  <a:schemeClr val="tx1"/>
                </a:solidFill>
                <a:latin typeface="游ゴシック" panose="020B0400000000000000" pitchFamily="50" charset="-128"/>
                <a:ea typeface="游ゴシック" panose="020B0400000000000000" pitchFamily="50" charset="-128"/>
              </a:rPr>
              <a:t>月）</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4995114" y="3194679"/>
            <a:ext cx="4510239" cy="1528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助成対象期間　</a:t>
            </a:r>
            <a:r>
              <a:rPr lang="en-US" altLang="ja-JP" sz="1600" dirty="0" smtClean="0">
                <a:solidFill>
                  <a:schemeClr val="tx1"/>
                </a:solidFill>
                <a:latin typeface="游ゴシック" panose="020B0400000000000000" pitchFamily="50" charset="-128"/>
                <a:ea typeface="游ゴシック" panose="020B0400000000000000" pitchFamily="50" charset="-128"/>
              </a:rPr>
              <a:t>R5</a:t>
            </a:r>
            <a:r>
              <a:rPr lang="ja-JP" altLang="en-US" sz="1600" dirty="0" smtClean="0">
                <a:solidFill>
                  <a:schemeClr val="tx1"/>
                </a:solidFill>
                <a:latin typeface="游ゴシック" panose="020B0400000000000000" pitchFamily="50" charset="-128"/>
                <a:ea typeface="游ゴシック" panose="020B0400000000000000" pitchFamily="50" charset="-128"/>
              </a:rPr>
              <a:t>年</a:t>
            </a:r>
            <a:r>
              <a:rPr lang="en-US" altLang="ja-JP" sz="1600" dirty="0" smtClean="0">
                <a:solidFill>
                  <a:schemeClr val="tx1"/>
                </a:solidFill>
                <a:latin typeface="游ゴシック" panose="020B0400000000000000" pitchFamily="50" charset="-128"/>
                <a:ea typeface="游ゴシック" panose="020B0400000000000000" pitchFamily="50" charset="-128"/>
              </a:rPr>
              <a:t>7</a:t>
            </a:r>
            <a:r>
              <a:rPr lang="ja-JP" altLang="en-US" sz="1600" dirty="0" smtClean="0">
                <a:solidFill>
                  <a:schemeClr val="tx1"/>
                </a:solidFill>
                <a:latin typeface="游ゴシック" panose="020B0400000000000000" pitchFamily="50" charset="-128"/>
                <a:ea typeface="游ゴシック" panose="020B0400000000000000" pitchFamily="50" charset="-128"/>
              </a:rPr>
              <a:t>月</a:t>
            </a:r>
            <a:r>
              <a:rPr lang="en-US" altLang="ja-JP" sz="1600" dirty="0" smtClean="0">
                <a:solidFill>
                  <a:schemeClr val="tx1"/>
                </a:solidFill>
                <a:latin typeface="游ゴシック" panose="020B0400000000000000" pitchFamily="50" charset="-128"/>
                <a:ea typeface="游ゴシック" panose="020B0400000000000000" pitchFamily="50" charset="-128"/>
              </a:rPr>
              <a:t>15</a:t>
            </a:r>
            <a:r>
              <a:rPr lang="ja-JP" altLang="en-US" sz="1600" dirty="0" smtClean="0">
                <a:solidFill>
                  <a:schemeClr val="tx1"/>
                </a:solidFill>
                <a:latin typeface="游ゴシック" panose="020B0400000000000000" pitchFamily="50" charset="-128"/>
                <a:ea typeface="游ゴシック" panose="020B0400000000000000" pitchFamily="50" charset="-128"/>
              </a:rPr>
              <a:t>日～</a:t>
            </a:r>
            <a:r>
              <a:rPr lang="en-US" altLang="ja-JP" sz="1600" dirty="0" smtClean="0">
                <a:solidFill>
                  <a:schemeClr val="tx1"/>
                </a:solidFill>
                <a:latin typeface="游ゴシック" panose="020B0400000000000000" pitchFamily="50" charset="-128"/>
                <a:ea typeface="游ゴシック" panose="020B0400000000000000" pitchFamily="50" charset="-128"/>
              </a:rPr>
              <a:t>R6</a:t>
            </a:r>
            <a:r>
              <a:rPr lang="ja-JP" altLang="en-US" sz="1600" dirty="0" smtClean="0">
                <a:solidFill>
                  <a:schemeClr val="tx1"/>
                </a:solidFill>
                <a:latin typeface="游ゴシック" panose="020B0400000000000000" pitchFamily="50" charset="-128"/>
                <a:ea typeface="游ゴシック" panose="020B0400000000000000" pitchFamily="50" charset="-128"/>
              </a:rPr>
              <a:t>年</a:t>
            </a:r>
            <a:r>
              <a:rPr lang="en-US" altLang="ja-JP" sz="1600" dirty="0" smtClean="0">
                <a:solidFill>
                  <a:schemeClr val="tx1"/>
                </a:solidFill>
                <a:latin typeface="游ゴシック" panose="020B0400000000000000" pitchFamily="50" charset="-128"/>
                <a:ea typeface="游ゴシック" panose="020B0400000000000000" pitchFamily="50" charset="-128"/>
              </a:rPr>
              <a:t>3</a:t>
            </a:r>
            <a:r>
              <a:rPr lang="ja-JP" altLang="en-US" sz="1600" dirty="0" smtClean="0">
                <a:solidFill>
                  <a:schemeClr val="tx1"/>
                </a:solidFill>
                <a:latin typeface="游ゴシック" panose="020B0400000000000000" pitchFamily="50" charset="-128"/>
                <a:ea typeface="游ゴシック" panose="020B0400000000000000" pitchFamily="50" charset="-128"/>
              </a:rPr>
              <a:t>月</a:t>
            </a:r>
            <a:r>
              <a:rPr lang="en-US" altLang="ja-JP" sz="1600" dirty="0" smtClean="0">
                <a:solidFill>
                  <a:schemeClr val="tx1"/>
                </a:solidFill>
                <a:latin typeface="游ゴシック" panose="020B0400000000000000" pitchFamily="50" charset="-128"/>
                <a:ea typeface="游ゴシック" panose="020B0400000000000000" pitchFamily="50" charset="-128"/>
              </a:rPr>
              <a:t>31</a:t>
            </a:r>
            <a:r>
              <a:rPr lang="ja-JP" altLang="en-US" sz="1600" dirty="0" smtClean="0">
                <a:solidFill>
                  <a:schemeClr val="tx1"/>
                </a:solidFill>
                <a:latin typeface="游ゴシック" panose="020B0400000000000000" pitchFamily="50" charset="-128"/>
                <a:ea typeface="游ゴシック" panose="020B0400000000000000" pitchFamily="50" charset="-128"/>
              </a:rPr>
              <a:t>日</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（助成対象期間日数</a:t>
            </a:r>
            <a:r>
              <a:rPr lang="en-US" altLang="ja-JP" sz="1600" dirty="0" smtClean="0">
                <a:solidFill>
                  <a:schemeClr val="tx1"/>
                </a:solidFill>
                <a:latin typeface="游ゴシック" panose="020B0400000000000000" pitchFamily="50" charset="-128"/>
                <a:ea typeface="游ゴシック" panose="020B0400000000000000" pitchFamily="50" charset="-128"/>
              </a:rPr>
              <a:t>261</a:t>
            </a:r>
            <a:r>
              <a:rPr lang="ja-JP" altLang="en-US" sz="1600" dirty="0" smtClean="0">
                <a:solidFill>
                  <a:schemeClr val="tx1"/>
                </a:solidFill>
                <a:latin typeface="游ゴシック" panose="020B0400000000000000" pitchFamily="50" charset="-128"/>
                <a:ea typeface="游ゴシック" panose="020B0400000000000000" pitchFamily="50" charset="-128"/>
              </a:rPr>
              <a:t>日）</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経費助成　</a:t>
            </a:r>
            <a:r>
              <a:rPr lang="en-US" altLang="ja-JP" sz="1600" dirty="0" smtClean="0">
                <a:solidFill>
                  <a:schemeClr val="tx1"/>
                </a:solidFill>
                <a:latin typeface="游ゴシック" panose="020B0400000000000000" pitchFamily="50" charset="-128"/>
                <a:ea typeface="游ゴシック" panose="020B0400000000000000" pitchFamily="50" charset="-128"/>
              </a:rPr>
              <a:t>420,000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r>
              <a:rPr lang="en-US" altLang="ja-JP" sz="1600" dirty="0" smtClean="0">
                <a:solidFill>
                  <a:schemeClr val="tx1"/>
                </a:solidFill>
                <a:latin typeface="游ゴシック" panose="020B0400000000000000" pitchFamily="50" charset="-128"/>
                <a:ea typeface="游ゴシック" panose="020B0400000000000000" pitchFamily="50" charset="-128"/>
              </a:rPr>
              <a:t>×</a:t>
            </a:r>
            <a:r>
              <a:rPr lang="ja-JP" altLang="en-US" sz="1600" dirty="0" smtClean="0">
                <a:solidFill>
                  <a:schemeClr val="tx1"/>
                </a:solidFill>
                <a:latin typeface="游ゴシック" panose="020B0400000000000000" pitchFamily="50" charset="-128"/>
                <a:ea typeface="游ゴシック" panose="020B0400000000000000" pitchFamily="50" charset="-128"/>
              </a:rPr>
              <a:t>　　</a:t>
            </a:r>
            <a:r>
              <a:rPr lang="en-US" altLang="ja-JP" sz="1600" dirty="0" smtClean="0">
                <a:solidFill>
                  <a:schemeClr val="tx1"/>
                </a:solidFill>
                <a:latin typeface="游ゴシック" panose="020B0400000000000000" pitchFamily="50" charset="-128"/>
                <a:ea typeface="游ゴシック" panose="020B0400000000000000" pitchFamily="50" charset="-128"/>
              </a:rPr>
              <a:t>×60</a:t>
            </a:r>
            <a:r>
              <a:rPr lang="ja-JP" altLang="en-US" sz="1600" dirty="0" smtClean="0">
                <a:solidFill>
                  <a:schemeClr val="tx1"/>
                </a:solidFill>
                <a:latin typeface="游ゴシック" panose="020B0400000000000000" pitchFamily="50" charset="-128"/>
                <a:ea typeface="游ゴシック" panose="020B0400000000000000" pitchFamily="50" charset="-128"/>
              </a:rPr>
              <a:t>％＝</a:t>
            </a:r>
            <a:r>
              <a:rPr lang="en-US" altLang="ja-JP" sz="1600" dirty="0" smtClean="0">
                <a:solidFill>
                  <a:schemeClr val="tx1"/>
                </a:solidFill>
                <a:latin typeface="游ゴシック" panose="020B0400000000000000" pitchFamily="50" charset="-128"/>
                <a:ea typeface="游ゴシック" panose="020B0400000000000000" pitchFamily="50" charset="-128"/>
              </a:rPr>
              <a:t>179,704</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a:p>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a:p>
            <a:pPr lvl="0"/>
            <a:r>
              <a:rPr lang="ja-JP" altLang="en-US" sz="1600" b="1" u="sng" dirty="0" smtClean="0">
                <a:solidFill>
                  <a:schemeClr val="tx1"/>
                </a:solidFill>
                <a:latin typeface="游ゴシック" panose="020B0400000000000000" pitchFamily="50" charset="-128"/>
                <a:ea typeface="游ゴシック" panose="020B0400000000000000" pitchFamily="50" charset="-128"/>
              </a:rPr>
              <a:t>助成金総額　</a:t>
            </a:r>
            <a:r>
              <a:rPr lang="en-US" altLang="ja-JP" sz="1600" b="1" u="sng" dirty="0" smtClean="0">
                <a:solidFill>
                  <a:schemeClr val="tx1"/>
                </a:solidFill>
                <a:latin typeface="游ゴシック" panose="020B0400000000000000" pitchFamily="50" charset="-128"/>
                <a:ea typeface="游ゴシック" panose="020B0400000000000000" pitchFamily="50" charset="-128"/>
              </a:rPr>
              <a:t>179,700</a:t>
            </a:r>
            <a:r>
              <a:rPr lang="ja-JP" altLang="en-US" sz="1600" b="1" u="sng" dirty="0" smtClean="0">
                <a:solidFill>
                  <a:schemeClr val="tx1"/>
                </a:solidFill>
                <a:latin typeface="游ゴシック" panose="020B0400000000000000" pitchFamily="50" charset="-128"/>
                <a:ea typeface="游ゴシック" panose="020B0400000000000000" pitchFamily="50" charset="-128"/>
              </a:rPr>
              <a:t>円</a:t>
            </a:r>
            <a:r>
              <a:rPr kumimoji="1" lang="ja-JP" altLang="en-US" sz="1400" dirty="0">
                <a:solidFill>
                  <a:srgbClr val="000000"/>
                </a:solidFill>
                <a:latin typeface="游ゴシック" panose="020B0400000000000000" pitchFamily="50" charset="-128"/>
                <a:ea typeface="游ゴシック" panose="020B0400000000000000" pitchFamily="50" charset="-128"/>
              </a:rPr>
              <a:t>（</a:t>
            </a:r>
            <a:r>
              <a:rPr kumimoji="1" lang="en-US" altLang="ja-JP" sz="1400" dirty="0">
                <a:solidFill>
                  <a:srgbClr val="000000"/>
                </a:solidFill>
                <a:latin typeface="游ゴシック" panose="020B0400000000000000" pitchFamily="50" charset="-128"/>
                <a:ea typeface="游ゴシック" panose="020B0400000000000000" pitchFamily="50" charset="-128"/>
              </a:rPr>
              <a:t>100</a:t>
            </a:r>
            <a:r>
              <a:rPr kumimoji="1" lang="ja-JP" altLang="en-US" sz="1400" dirty="0">
                <a:solidFill>
                  <a:srgbClr val="000000"/>
                </a:solidFill>
                <a:latin typeface="游ゴシック" panose="020B0400000000000000" pitchFamily="50" charset="-128"/>
                <a:ea typeface="游ゴシック" panose="020B0400000000000000" pitchFamily="50" charset="-128"/>
              </a:rPr>
              <a:t>円未満切り捨て）</a:t>
            </a:r>
          </a:p>
          <a:p>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369364" y="1448765"/>
            <a:ext cx="9321099" cy="1343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　</a:t>
            </a:r>
            <a:r>
              <a:rPr lang="ja-JP" altLang="en-US" sz="1600" dirty="0" smtClean="0">
                <a:solidFill>
                  <a:schemeClr val="tx1"/>
                </a:solidFill>
                <a:latin typeface="游ゴシック" panose="020B0400000000000000" pitchFamily="50" charset="-128"/>
                <a:ea typeface="游ゴシック" panose="020B0400000000000000" pitchFamily="50" charset="-128"/>
              </a:rPr>
              <a:t>今年度の新入社員</a:t>
            </a:r>
            <a:r>
              <a:rPr lang="en-US" altLang="ja-JP" sz="1600" dirty="0" smtClean="0">
                <a:solidFill>
                  <a:schemeClr val="tx1"/>
                </a:solidFill>
                <a:latin typeface="游ゴシック" panose="020B0400000000000000" pitchFamily="50" charset="-128"/>
                <a:ea typeface="游ゴシック" panose="020B0400000000000000" pitchFamily="50" charset="-128"/>
              </a:rPr>
              <a:t>35</a:t>
            </a:r>
            <a:r>
              <a:rPr lang="ja-JP" altLang="en-US" sz="1600" dirty="0" smtClean="0">
                <a:solidFill>
                  <a:schemeClr val="tx1"/>
                </a:solidFill>
                <a:latin typeface="游ゴシック" panose="020B0400000000000000" pitchFamily="50" charset="-128"/>
                <a:ea typeface="游ゴシック" panose="020B0400000000000000" pitchFamily="50" charset="-128"/>
              </a:rPr>
              <a:t>名に新入社員教育訓練の一環として、Ｒ</a:t>
            </a:r>
            <a:r>
              <a:rPr lang="en-US" altLang="ja-JP" sz="1600" dirty="0" smtClean="0">
                <a:solidFill>
                  <a:schemeClr val="tx1"/>
                </a:solidFill>
                <a:latin typeface="游ゴシック" panose="020B0400000000000000" pitchFamily="50" charset="-128"/>
                <a:ea typeface="游ゴシック" panose="020B0400000000000000" pitchFamily="50" charset="-128"/>
              </a:rPr>
              <a:t>5</a:t>
            </a:r>
            <a:r>
              <a:rPr lang="ja-JP" altLang="en-US" sz="1600" dirty="0" smtClean="0">
                <a:solidFill>
                  <a:schemeClr val="tx1"/>
                </a:solidFill>
                <a:latin typeface="游ゴシック" panose="020B0400000000000000" pitchFamily="50" charset="-128"/>
                <a:ea typeface="游ゴシック" panose="020B0400000000000000" pitchFamily="50" charset="-128"/>
              </a:rPr>
              <a:t>年</a:t>
            </a:r>
            <a:r>
              <a:rPr lang="en-US" altLang="ja-JP" sz="1600" dirty="0" smtClean="0">
                <a:solidFill>
                  <a:schemeClr val="tx1"/>
                </a:solidFill>
                <a:latin typeface="游ゴシック" panose="020B0400000000000000" pitchFamily="50" charset="-128"/>
                <a:ea typeface="游ゴシック" panose="020B0400000000000000" pitchFamily="50" charset="-128"/>
              </a:rPr>
              <a:t>4</a:t>
            </a:r>
            <a:r>
              <a:rPr lang="ja-JP" altLang="en-US" sz="1600" dirty="0" smtClean="0">
                <a:solidFill>
                  <a:schemeClr val="tx1"/>
                </a:solidFill>
                <a:latin typeface="游ゴシック" panose="020B0400000000000000" pitchFamily="50" charset="-128"/>
                <a:ea typeface="游ゴシック" panose="020B0400000000000000" pitchFamily="50" charset="-128"/>
              </a:rPr>
              <a:t>月</a:t>
            </a:r>
            <a:r>
              <a:rPr lang="en-US" altLang="ja-JP" sz="1600" dirty="0" smtClean="0">
                <a:solidFill>
                  <a:schemeClr val="tx1"/>
                </a:solidFill>
                <a:latin typeface="游ゴシック" panose="020B0400000000000000" pitchFamily="50" charset="-128"/>
                <a:ea typeface="游ゴシック" panose="020B0400000000000000" pitchFamily="50" charset="-128"/>
              </a:rPr>
              <a:t>1</a:t>
            </a:r>
            <a:r>
              <a:rPr lang="ja-JP" altLang="en-US" sz="1600" dirty="0" smtClean="0">
                <a:solidFill>
                  <a:schemeClr val="tx1"/>
                </a:solidFill>
                <a:latin typeface="游ゴシック" panose="020B0400000000000000" pitchFamily="50" charset="-128"/>
                <a:ea typeface="游ゴシック" panose="020B0400000000000000" pitchFamily="50" charset="-128"/>
              </a:rPr>
              <a:t>日より</a:t>
            </a:r>
            <a:r>
              <a:rPr lang="en-US" altLang="ja-JP" sz="1600" dirty="0" smtClean="0">
                <a:solidFill>
                  <a:schemeClr val="tx1"/>
                </a:solidFill>
                <a:latin typeface="游ゴシック" panose="020B0400000000000000" pitchFamily="50" charset="-128"/>
                <a:ea typeface="游ゴシック" panose="020B0400000000000000" pitchFamily="50" charset="-128"/>
              </a:rPr>
              <a:t>1</a:t>
            </a:r>
            <a:r>
              <a:rPr lang="ja-JP" altLang="en-US" sz="1600" dirty="0" smtClean="0">
                <a:solidFill>
                  <a:schemeClr val="tx1"/>
                </a:solidFill>
                <a:latin typeface="游ゴシック" panose="020B0400000000000000" pitchFamily="50" charset="-128"/>
                <a:ea typeface="游ゴシック" panose="020B0400000000000000" pitchFamily="50" charset="-128"/>
              </a:rPr>
              <a:t>年契約で、</a:t>
            </a:r>
            <a:r>
              <a:rPr lang="en-US" altLang="ja-JP" sz="1600" dirty="0" smtClean="0">
                <a:solidFill>
                  <a:schemeClr val="tx1"/>
                </a:solidFill>
                <a:latin typeface="游ゴシック" panose="020B0400000000000000" pitchFamily="50" charset="-128"/>
                <a:ea typeface="游ゴシック" panose="020B0400000000000000" pitchFamily="50" charset="-128"/>
              </a:rPr>
              <a:t>e</a:t>
            </a:r>
            <a:r>
              <a:rPr lang="ja-JP" altLang="en-US" sz="1600" dirty="0" smtClean="0">
                <a:solidFill>
                  <a:schemeClr val="tx1"/>
                </a:solidFill>
                <a:latin typeface="游ゴシック" panose="020B0400000000000000" pitchFamily="50" charset="-128"/>
                <a:ea typeface="游ゴシック" panose="020B0400000000000000" pitchFamily="50" charset="-128"/>
              </a:rPr>
              <a:t>ラーニングでプログラミングや</a:t>
            </a:r>
            <a:r>
              <a:rPr lang="en-US" altLang="ja-JP" sz="1600" dirty="0" smtClean="0">
                <a:solidFill>
                  <a:schemeClr val="tx1"/>
                </a:solidFill>
                <a:latin typeface="游ゴシック" panose="020B0400000000000000" pitchFamily="50" charset="-128"/>
                <a:ea typeface="游ゴシック" panose="020B0400000000000000" pitchFamily="50" charset="-128"/>
              </a:rPr>
              <a:t>IT</a:t>
            </a:r>
            <a:r>
              <a:rPr lang="ja-JP" altLang="en-US" sz="1600" dirty="0" smtClean="0">
                <a:solidFill>
                  <a:schemeClr val="tx1"/>
                </a:solidFill>
                <a:latin typeface="游ゴシック" panose="020B0400000000000000" pitchFamily="50" charset="-128"/>
                <a:ea typeface="游ゴシック" panose="020B0400000000000000" pitchFamily="50" charset="-128"/>
              </a:rPr>
              <a:t>パスポートなどの研修を１日</a:t>
            </a:r>
            <a:r>
              <a:rPr lang="ja-JP" altLang="en-US" sz="1600" dirty="0">
                <a:solidFill>
                  <a:schemeClr val="tx1"/>
                </a:solidFill>
                <a:latin typeface="游ゴシック" panose="020B0400000000000000" pitchFamily="50" charset="-128"/>
                <a:ea typeface="游ゴシック" panose="020B0400000000000000" pitchFamily="50" charset="-128"/>
              </a:rPr>
              <a:t>２</a:t>
            </a:r>
            <a:r>
              <a:rPr lang="ja-JP" altLang="en-US" sz="1600" dirty="0" smtClean="0">
                <a:solidFill>
                  <a:schemeClr val="tx1"/>
                </a:solidFill>
                <a:latin typeface="游ゴシック" panose="020B0400000000000000" pitchFamily="50" charset="-128"/>
                <a:ea typeface="游ゴシック" panose="020B0400000000000000" pitchFamily="50" charset="-128"/>
              </a:rPr>
              <a:t>時間（所定労働時間内）で受けさせることとした。</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　</a:t>
            </a:r>
            <a:r>
              <a:rPr lang="ja-JP" altLang="en-US" sz="1600" dirty="0" smtClean="0">
                <a:solidFill>
                  <a:schemeClr val="tx1"/>
                </a:solidFill>
                <a:latin typeface="游ゴシック" panose="020B0400000000000000" pitchFamily="50" charset="-128"/>
                <a:ea typeface="游ゴシック" panose="020B0400000000000000" pitchFamily="50" charset="-128"/>
              </a:rPr>
              <a:t>契約当初はこの助成金のことを知らなかったが、契約済で既に研修が開始していてもこのサービスを活用できると知り、Ｒ</a:t>
            </a:r>
            <a:r>
              <a:rPr lang="en-US" altLang="ja-JP" sz="1600" dirty="0" smtClean="0">
                <a:solidFill>
                  <a:schemeClr val="tx1"/>
                </a:solidFill>
                <a:latin typeface="游ゴシック" panose="020B0400000000000000" pitchFamily="50" charset="-128"/>
                <a:ea typeface="游ゴシック" panose="020B0400000000000000" pitchFamily="50" charset="-128"/>
              </a:rPr>
              <a:t>5</a:t>
            </a:r>
            <a:r>
              <a:rPr lang="ja-JP" altLang="en-US" sz="1600" dirty="0" smtClean="0">
                <a:solidFill>
                  <a:schemeClr val="tx1"/>
                </a:solidFill>
                <a:latin typeface="游ゴシック" panose="020B0400000000000000" pitchFamily="50" charset="-128"/>
                <a:ea typeface="游ゴシック" panose="020B0400000000000000" pitchFamily="50" charset="-128"/>
              </a:rPr>
              <a:t>年</a:t>
            </a:r>
            <a:r>
              <a:rPr lang="en-US" altLang="ja-JP" sz="1600" dirty="0" smtClean="0">
                <a:solidFill>
                  <a:schemeClr val="tx1"/>
                </a:solidFill>
                <a:latin typeface="游ゴシック" panose="020B0400000000000000" pitchFamily="50" charset="-128"/>
                <a:ea typeface="游ゴシック" panose="020B0400000000000000" pitchFamily="50" charset="-128"/>
              </a:rPr>
              <a:t>6</a:t>
            </a:r>
            <a:r>
              <a:rPr lang="ja-JP" altLang="en-US" sz="1600" dirty="0" smtClean="0">
                <a:solidFill>
                  <a:schemeClr val="tx1"/>
                </a:solidFill>
                <a:latin typeface="游ゴシック" panose="020B0400000000000000" pitchFamily="50" charset="-128"/>
                <a:ea typeface="游ゴシック" panose="020B0400000000000000" pitchFamily="50" charset="-128"/>
              </a:rPr>
              <a:t>月</a:t>
            </a:r>
            <a:r>
              <a:rPr lang="en-US" altLang="ja-JP" sz="1600" dirty="0" smtClean="0">
                <a:solidFill>
                  <a:schemeClr val="tx1"/>
                </a:solidFill>
                <a:latin typeface="游ゴシック" panose="020B0400000000000000" pitchFamily="50" charset="-128"/>
                <a:ea typeface="游ゴシック" panose="020B0400000000000000" pitchFamily="50" charset="-128"/>
              </a:rPr>
              <a:t>15</a:t>
            </a:r>
            <a:r>
              <a:rPr lang="ja-JP" altLang="en-US" sz="1600" dirty="0" smtClean="0">
                <a:solidFill>
                  <a:schemeClr val="tx1"/>
                </a:solidFill>
                <a:latin typeface="游ゴシック" panose="020B0400000000000000" pitchFamily="50" charset="-128"/>
                <a:ea typeface="游ゴシック" panose="020B0400000000000000" pitchFamily="50" charset="-128"/>
              </a:rPr>
              <a:t>日に計画届を提出した。</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369364" y="5426417"/>
            <a:ext cx="9161367" cy="37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a:t>
            </a:r>
            <a:r>
              <a:rPr lang="ja-JP" altLang="en-US" sz="1600" b="1" u="sng" dirty="0">
                <a:solidFill>
                  <a:schemeClr val="tx1"/>
                </a:solidFill>
                <a:latin typeface="游ゴシック" panose="020B0400000000000000" pitchFamily="50" charset="-128"/>
                <a:ea typeface="游ゴシック" panose="020B0400000000000000" pitchFamily="50" charset="-128"/>
              </a:rPr>
              <a:t>既</a:t>
            </a:r>
            <a:r>
              <a:rPr lang="ja-JP" altLang="en-US" sz="1600" b="1" u="sng" dirty="0" smtClean="0">
                <a:solidFill>
                  <a:schemeClr val="tx1"/>
                </a:solidFill>
                <a:latin typeface="游ゴシック" panose="020B0400000000000000" pitchFamily="50" charset="-128"/>
                <a:ea typeface="游ゴシック" panose="020B0400000000000000" pitchFamily="50" charset="-128"/>
              </a:rPr>
              <a:t>に契約しているサービスでも活用が可能だが、助成期間は計画届を提出した後。</a:t>
            </a:r>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399844" y="1065056"/>
            <a:ext cx="2918035"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游ゴシック" panose="020B0400000000000000" pitchFamily="50" charset="-128"/>
                <a:ea typeface="游ゴシック" panose="020B0400000000000000" pitchFamily="50" charset="-128"/>
              </a:rPr>
              <a:t>情報通信会社</a:t>
            </a:r>
            <a:r>
              <a:rPr lang="en-US" altLang="ja-JP" sz="1600" b="1" dirty="0" smtClean="0">
                <a:solidFill>
                  <a:schemeClr val="tx1"/>
                </a:solidFill>
                <a:latin typeface="游ゴシック" panose="020B0400000000000000" pitchFamily="50" charset="-128"/>
                <a:ea typeface="游ゴシック" panose="020B0400000000000000" pitchFamily="50" charset="-128"/>
              </a:rPr>
              <a:t>C</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（中小企業）</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685800" y="2971799"/>
            <a:ext cx="3934276" cy="188842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4958576" y="3023109"/>
            <a:ext cx="4691619" cy="181401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4753245" y="2745676"/>
            <a:ext cx="1146224"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助成額</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482352" y="2791397"/>
            <a:ext cx="1146224"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所要経費</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369364" y="5088397"/>
            <a:ext cx="3098675"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游ゴシック" panose="020B0400000000000000" pitchFamily="50" charset="-128"/>
                <a:ea typeface="游ゴシック" panose="020B0400000000000000" pitchFamily="50" charset="-128"/>
              </a:rPr>
              <a:t>利用に当たってのポイント</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25" name="角丸四角形 24"/>
          <p:cNvSpPr/>
          <p:nvPr/>
        </p:nvSpPr>
        <p:spPr>
          <a:xfrm>
            <a:off x="3733800" y="1080953"/>
            <a:ext cx="4965061" cy="406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smtClean="0">
                <a:solidFill>
                  <a:srgbClr val="FF0000"/>
                </a:solidFill>
                <a:latin typeface="游ゴシック" panose="020B0400000000000000" pitchFamily="50" charset="-128"/>
                <a:ea typeface="游ゴシック" panose="020B0400000000000000" pitchFamily="50" charset="-128"/>
              </a:rPr>
              <a:t>既に契約済の研修の助成額の例</a:t>
            </a:r>
          </a:p>
        </p:txBody>
      </p:sp>
      <p:sp>
        <p:nvSpPr>
          <p:cNvPr id="16" name="正方形/長方形 15"/>
          <p:cNvSpPr/>
          <p:nvPr/>
        </p:nvSpPr>
        <p:spPr>
          <a:xfrm>
            <a:off x="369364" y="5774765"/>
            <a:ext cx="9280831" cy="920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●契約済の助成期間は、計画届を提出した日から起算して</a:t>
            </a:r>
            <a:r>
              <a:rPr lang="en-US" altLang="ja-JP" sz="1600" dirty="0" smtClean="0">
                <a:solidFill>
                  <a:schemeClr val="tx1"/>
                </a:solidFill>
                <a:latin typeface="游ゴシック" panose="020B0400000000000000" pitchFamily="50" charset="-128"/>
                <a:ea typeface="游ゴシック" panose="020B0400000000000000" pitchFamily="50" charset="-128"/>
              </a:rPr>
              <a:t>1</a:t>
            </a:r>
            <a:r>
              <a:rPr lang="ja-JP" altLang="en-US" sz="1600" dirty="0" smtClean="0">
                <a:solidFill>
                  <a:schemeClr val="tx1"/>
                </a:solidFill>
                <a:latin typeface="游ゴシック" panose="020B0400000000000000" pitchFamily="50" charset="-128"/>
                <a:ea typeface="游ゴシック" panose="020B0400000000000000" pitchFamily="50" charset="-128"/>
              </a:rPr>
              <a:t>ヵ月後を契約期間の初日とみなし、契約期間の初日とみなした日から最終日の期間となります。その際、助成対象期間日数を全契約日数で除して算出した割合を乗じた上で、該当する助成率を乗じて算出します。</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p:txBody>
      </p:sp>
      <p:grpSp>
        <p:nvGrpSpPr>
          <p:cNvPr id="21" name="グループ化 20"/>
          <p:cNvGrpSpPr/>
          <p:nvPr/>
        </p:nvGrpSpPr>
        <p:grpSpPr>
          <a:xfrm>
            <a:off x="7162800" y="3671896"/>
            <a:ext cx="533400" cy="760208"/>
            <a:chOff x="10820400" y="4635189"/>
            <a:chExt cx="685800" cy="760208"/>
          </a:xfrm>
        </p:grpSpPr>
        <p:sp>
          <p:nvSpPr>
            <p:cNvPr id="2" name="テキスト ボックス 1"/>
            <p:cNvSpPr txBox="1"/>
            <p:nvPr/>
          </p:nvSpPr>
          <p:spPr>
            <a:xfrm>
              <a:off x="10820400" y="4635189"/>
              <a:ext cx="685800" cy="760208"/>
            </a:xfrm>
            <a:prstGeom prst="rect">
              <a:avLst/>
            </a:prstGeom>
            <a:noFill/>
            <a:ln>
              <a:noFill/>
            </a:ln>
          </p:spPr>
          <p:txBody>
            <a:bodyPr wrap="square" rtlCol="0">
              <a:spAutoFit/>
            </a:bodyPr>
            <a:lstStyle/>
            <a:p>
              <a:pPr algn="l">
                <a:lnSpc>
                  <a:spcPct val="120000"/>
                </a:lnSpc>
                <a:spcAft>
                  <a:spcPts val="600"/>
                </a:spcAft>
                <a:buClr>
                  <a:schemeClr val="tx2"/>
                </a:buClr>
              </a:pPr>
              <a:r>
                <a:rPr kumimoji="1" lang="en-US" altLang="ja-JP" sz="1600" dirty="0" smtClean="0">
                  <a:latin typeface="游ゴシック" panose="020B0400000000000000" pitchFamily="50" charset="-128"/>
                  <a:ea typeface="游ゴシック" panose="020B0400000000000000" pitchFamily="50" charset="-128"/>
                </a:rPr>
                <a:t>261</a:t>
              </a:r>
            </a:p>
            <a:p>
              <a:pPr algn="l">
                <a:lnSpc>
                  <a:spcPct val="120000"/>
                </a:lnSpc>
                <a:spcAft>
                  <a:spcPts val="600"/>
                </a:spcAft>
                <a:buClr>
                  <a:schemeClr val="tx2"/>
                </a:buClr>
              </a:pPr>
              <a:r>
                <a:rPr kumimoji="1" lang="en-US" altLang="ja-JP" sz="1600" dirty="0" smtClean="0">
                  <a:latin typeface="游ゴシック" panose="020B0400000000000000" pitchFamily="50" charset="-128"/>
                  <a:ea typeface="游ゴシック" panose="020B0400000000000000" pitchFamily="50" charset="-128"/>
                </a:rPr>
                <a:t>366</a:t>
              </a:r>
              <a:endParaRPr kumimoji="1" lang="ja-JP" altLang="en-US" sz="1600" dirty="0" smtClean="0">
                <a:latin typeface="游ゴシック" panose="020B0400000000000000" pitchFamily="50" charset="-128"/>
                <a:ea typeface="游ゴシック" panose="020B0400000000000000" pitchFamily="50" charset="-128"/>
              </a:endParaRPr>
            </a:p>
          </p:txBody>
        </p:sp>
        <p:cxnSp>
          <p:nvCxnSpPr>
            <p:cNvPr id="7" name="直線コネクタ 6"/>
            <p:cNvCxnSpPr>
              <a:endCxn id="2" idx="3"/>
            </p:cNvCxnSpPr>
            <p:nvPr/>
          </p:nvCxnSpPr>
          <p:spPr>
            <a:xfrm flipV="1">
              <a:off x="10896600" y="5015293"/>
              <a:ext cx="609600" cy="8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4"/>
          <p:cNvSpPr>
            <a:spLocks noGrp="1"/>
          </p:cNvSpPr>
          <p:nvPr>
            <p:ph type="sldNum" sz="quarter" idx="4"/>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3228404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具体的な活用事例④　</a:t>
            </a:r>
            <a:r>
              <a:rPr lang="ja-JP" altLang="en-US" dirty="0"/>
              <a:t>人</a:t>
            </a:r>
            <a:r>
              <a:rPr lang="ja-JP" altLang="en-US" dirty="0" smtClean="0"/>
              <a:t>へ</a:t>
            </a:r>
            <a:r>
              <a:rPr lang="ja-JP" altLang="en-US" dirty="0"/>
              <a:t>の</a:t>
            </a:r>
            <a:r>
              <a:rPr lang="ja-JP" altLang="en-US" dirty="0" smtClean="0"/>
              <a:t>投資促進コース（自発的職業能力開発訓練）</a:t>
            </a:r>
            <a:endParaRPr lang="ja-JP" altLang="en-US" dirty="0"/>
          </a:p>
        </p:txBody>
      </p:sp>
      <p:sp>
        <p:nvSpPr>
          <p:cNvPr id="3" name="正方形/長方形 2"/>
          <p:cNvSpPr/>
          <p:nvPr/>
        </p:nvSpPr>
        <p:spPr>
          <a:xfrm>
            <a:off x="402297" y="928825"/>
            <a:ext cx="9272790" cy="3338375"/>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042166" y="3016939"/>
            <a:ext cx="3907330" cy="10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中小</a:t>
            </a:r>
            <a:r>
              <a:rPr lang="ja-JP" altLang="en-US" sz="1600" dirty="0" smtClean="0">
                <a:solidFill>
                  <a:schemeClr val="tx1"/>
                </a:solidFill>
                <a:latin typeface="游ゴシック" panose="020B0400000000000000" pitchFamily="50" charset="-128"/>
                <a:ea typeface="游ゴシック" panose="020B0400000000000000" pitchFamily="50" charset="-128"/>
              </a:rPr>
              <a:t>企業診断士養成講座</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a:t>
            </a:r>
            <a:r>
              <a:rPr lang="en-US" altLang="ja-JP" sz="1600" dirty="0" smtClean="0">
                <a:solidFill>
                  <a:schemeClr val="tx1"/>
                </a:solidFill>
                <a:latin typeface="游ゴシック" panose="020B0400000000000000" pitchFamily="50" charset="-128"/>
                <a:ea typeface="游ゴシック" panose="020B0400000000000000" pitchFamily="50" charset="-128"/>
              </a:rPr>
              <a:t>400,000</a:t>
            </a:r>
            <a:r>
              <a:rPr lang="ja-JP" altLang="en-US" sz="1600" dirty="0" smtClean="0">
                <a:solidFill>
                  <a:schemeClr val="tx1"/>
                </a:solidFill>
                <a:latin typeface="游ゴシック" panose="020B0400000000000000" pitchFamily="50" charset="-128"/>
                <a:ea typeface="游ゴシック" panose="020B0400000000000000" pitchFamily="50" charset="-128"/>
              </a:rPr>
              <a:t>円　事業主負担</a:t>
            </a:r>
            <a:r>
              <a:rPr lang="en-US" altLang="ja-JP" sz="1600" dirty="0" smtClean="0">
                <a:solidFill>
                  <a:schemeClr val="tx1"/>
                </a:solidFill>
                <a:latin typeface="游ゴシック" panose="020B0400000000000000" pitchFamily="50" charset="-128"/>
                <a:ea typeface="游ゴシック" panose="020B0400000000000000" pitchFamily="50" charset="-128"/>
              </a:rPr>
              <a:t>200,000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b="1" u="sng" dirty="0" smtClean="0">
                <a:solidFill>
                  <a:schemeClr val="tx1"/>
                </a:solidFill>
                <a:latin typeface="游ゴシック" panose="020B0400000000000000" pitchFamily="50" charset="-128"/>
                <a:ea typeface="游ゴシック" panose="020B0400000000000000" pitchFamily="50" charset="-128"/>
              </a:rPr>
              <a:t>所要経費　</a:t>
            </a:r>
            <a:r>
              <a:rPr lang="en-US" altLang="ja-JP" sz="1600" b="1" u="sng" dirty="0" smtClean="0">
                <a:solidFill>
                  <a:schemeClr val="tx1"/>
                </a:solidFill>
                <a:latin typeface="游ゴシック" panose="020B0400000000000000" pitchFamily="50" charset="-128"/>
                <a:ea typeface="游ゴシック" panose="020B0400000000000000" pitchFamily="50" charset="-128"/>
              </a:rPr>
              <a:t>200,000</a:t>
            </a:r>
            <a:r>
              <a:rPr lang="ja-JP" altLang="en-US" sz="1600" b="1" u="sng" dirty="0" smtClean="0">
                <a:solidFill>
                  <a:schemeClr val="tx1"/>
                </a:solidFill>
                <a:latin typeface="游ゴシック" panose="020B0400000000000000" pitchFamily="50" charset="-128"/>
                <a:ea typeface="游ゴシック" panose="020B0400000000000000" pitchFamily="50" charset="-128"/>
              </a:rPr>
              <a:t>円</a:t>
            </a:r>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559332" y="2940239"/>
            <a:ext cx="3738871" cy="10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経費</a:t>
            </a:r>
            <a:r>
              <a:rPr lang="ja-JP" altLang="en-US" sz="1600" dirty="0" smtClean="0">
                <a:solidFill>
                  <a:schemeClr val="tx1"/>
                </a:solidFill>
                <a:latin typeface="游ゴシック" panose="020B0400000000000000" pitchFamily="50" charset="-128"/>
                <a:ea typeface="游ゴシック" panose="020B0400000000000000" pitchFamily="50" charset="-128"/>
              </a:rPr>
              <a:t>助成　</a:t>
            </a:r>
            <a:r>
              <a:rPr lang="en-US" altLang="ja-JP" sz="1600" dirty="0" smtClean="0">
                <a:solidFill>
                  <a:schemeClr val="tx1"/>
                </a:solidFill>
                <a:latin typeface="游ゴシック" panose="020B0400000000000000" pitchFamily="50" charset="-128"/>
                <a:ea typeface="游ゴシック" panose="020B0400000000000000" pitchFamily="50" charset="-128"/>
              </a:rPr>
              <a:t>200,000×45%</a:t>
            </a:r>
            <a:r>
              <a:rPr lang="ja-JP" altLang="en-US" sz="1600" dirty="0" smtClean="0">
                <a:solidFill>
                  <a:schemeClr val="tx1"/>
                </a:solidFill>
                <a:latin typeface="游ゴシック" panose="020B0400000000000000" pitchFamily="50" charset="-128"/>
                <a:ea typeface="游ゴシック" panose="020B0400000000000000" pitchFamily="50" charset="-128"/>
              </a:rPr>
              <a:t>＝</a:t>
            </a:r>
            <a:r>
              <a:rPr lang="en-US" altLang="ja-JP" sz="1600" dirty="0" smtClean="0">
                <a:solidFill>
                  <a:schemeClr val="tx1"/>
                </a:solidFill>
                <a:latin typeface="游ゴシック" panose="020B0400000000000000" pitchFamily="50" charset="-128"/>
                <a:ea typeface="游ゴシック" panose="020B0400000000000000" pitchFamily="50" charset="-128"/>
              </a:rPr>
              <a:t>90,000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b="1" u="sng" dirty="0" smtClean="0">
                <a:solidFill>
                  <a:schemeClr val="tx1"/>
                </a:solidFill>
                <a:latin typeface="游ゴシック" panose="020B0400000000000000" pitchFamily="50" charset="-128"/>
                <a:ea typeface="游ゴシック" panose="020B0400000000000000" pitchFamily="50" charset="-128"/>
              </a:rPr>
              <a:t>助成金総額　</a:t>
            </a:r>
            <a:r>
              <a:rPr lang="en-US" altLang="ja-JP" sz="1600" b="1" u="sng" dirty="0" smtClean="0">
                <a:solidFill>
                  <a:schemeClr val="tx1"/>
                </a:solidFill>
                <a:latin typeface="游ゴシック" panose="020B0400000000000000" pitchFamily="50" charset="-128"/>
                <a:ea typeface="游ゴシック" panose="020B0400000000000000" pitchFamily="50" charset="-128"/>
              </a:rPr>
              <a:t>90,000</a:t>
            </a:r>
            <a:r>
              <a:rPr lang="ja-JP" altLang="en-US" sz="1600" b="1" u="sng" dirty="0" smtClean="0">
                <a:solidFill>
                  <a:schemeClr val="tx1"/>
                </a:solidFill>
                <a:latin typeface="游ゴシック" panose="020B0400000000000000" pitchFamily="50" charset="-128"/>
                <a:ea typeface="游ゴシック" panose="020B0400000000000000" pitchFamily="50" charset="-128"/>
              </a:rPr>
              <a:t>円</a:t>
            </a:r>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615556" y="1582666"/>
            <a:ext cx="8833244" cy="881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　</a:t>
            </a:r>
            <a:r>
              <a:rPr lang="ja-JP" altLang="en-US" sz="1600" dirty="0" smtClean="0">
                <a:solidFill>
                  <a:schemeClr val="tx1"/>
                </a:solidFill>
                <a:latin typeface="游ゴシック" panose="020B0400000000000000" pitchFamily="50" charset="-128"/>
                <a:ea typeface="游ゴシック" panose="020B0400000000000000" pitchFamily="50" charset="-128"/>
              </a:rPr>
              <a:t>従業員から、スキルアップのために休日や業務外の時間を利用して訓練を受講したいが、会社から補助があるとありがたいという声が出ていたことを受け、費用の半額を補助する制度を創設した。</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660632" y="1064017"/>
            <a:ext cx="2183941"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游ゴシック" panose="020B0400000000000000" pitchFamily="50" charset="-128"/>
                <a:ea typeface="游ゴシック" panose="020B0400000000000000" pitchFamily="50" charset="-128"/>
              </a:rPr>
              <a:t>金融業</a:t>
            </a:r>
            <a:r>
              <a:rPr lang="en-US" altLang="ja-JP" sz="1600" b="1" dirty="0" smtClean="0">
                <a:solidFill>
                  <a:schemeClr val="tx1"/>
                </a:solidFill>
                <a:latin typeface="游ゴシック" panose="020B0400000000000000" pitchFamily="50" charset="-128"/>
                <a:ea typeface="游ゴシック" panose="020B0400000000000000" pitchFamily="50" charset="-128"/>
              </a:rPr>
              <a:t>D</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872544" y="2763097"/>
            <a:ext cx="4009037" cy="126384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5409982" y="2782678"/>
            <a:ext cx="4009037" cy="126384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5123490" y="2503038"/>
            <a:ext cx="1146224"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助成額</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804630" y="2564515"/>
            <a:ext cx="1146224"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所要経費</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464959" y="4984412"/>
            <a:ext cx="8833244" cy="385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●労働者が自主的に受講した訓練費用のうち、</a:t>
            </a:r>
            <a:r>
              <a:rPr lang="ja-JP" altLang="en-US" sz="1600" u="sng" dirty="0" smtClean="0">
                <a:solidFill>
                  <a:schemeClr val="tx1"/>
                </a:solidFill>
                <a:latin typeface="游ゴシック" panose="020B0400000000000000" pitchFamily="50" charset="-128"/>
                <a:ea typeface="游ゴシック" panose="020B0400000000000000" pitchFamily="50" charset="-128"/>
              </a:rPr>
              <a:t>２分の１以上を負担する事業主に対する助成。</a:t>
            </a:r>
            <a:endParaRPr kumimoji="1" lang="ja-JP" altLang="en-US" sz="1600" u="sng" dirty="0">
              <a:solidFill>
                <a:schemeClr val="tx1"/>
              </a:solidFill>
              <a:latin typeface="游ゴシック" panose="020B0400000000000000" pitchFamily="50" charset="-128"/>
              <a:ea typeface="游ゴシック" panose="020B0400000000000000" pitchFamily="50" charset="-128"/>
            </a:endParaRPr>
          </a:p>
        </p:txBody>
      </p:sp>
      <p:sp>
        <p:nvSpPr>
          <p:cNvPr id="16" name="正方形/長方形 15"/>
          <p:cNvSpPr/>
          <p:nvPr/>
        </p:nvSpPr>
        <p:spPr>
          <a:xfrm>
            <a:off x="464959" y="5846514"/>
            <a:ext cx="4945023" cy="511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●既に制度を定めて適用実績がある場合も対象可。</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18" name="角丸四角形 17"/>
          <p:cNvSpPr/>
          <p:nvPr/>
        </p:nvSpPr>
        <p:spPr>
          <a:xfrm>
            <a:off x="2989965" y="1075161"/>
            <a:ext cx="4325235" cy="406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smtClean="0">
                <a:solidFill>
                  <a:srgbClr val="FF0000"/>
                </a:solidFill>
                <a:latin typeface="游ゴシック" panose="020B0400000000000000" pitchFamily="50" charset="-128"/>
                <a:ea typeface="游ゴシック" panose="020B0400000000000000" pitchFamily="50" charset="-128"/>
              </a:rPr>
              <a:t>従業員の自発的な能力開発を支援！</a:t>
            </a:r>
          </a:p>
        </p:txBody>
      </p:sp>
      <p:sp>
        <p:nvSpPr>
          <p:cNvPr id="17" name="正方形/長方形 16"/>
          <p:cNvSpPr/>
          <p:nvPr/>
        </p:nvSpPr>
        <p:spPr>
          <a:xfrm>
            <a:off x="378686" y="4481013"/>
            <a:ext cx="6022114"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游ゴシック" panose="020B0400000000000000" pitchFamily="50" charset="-128"/>
                <a:ea typeface="游ゴシック" panose="020B0400000000000000" pitchFamily="50" charset="-128"/>
              </a:rPr>
              <a:t>人への</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投資促進コース</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（自発的職業能力開発訓練）の主な特徴</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21" name="正方形/長方形 20"/>
          <p:cNvSpPr/>
          <p:nvPr/>
        </p:nvSpPr>
        <p:spPr>
          <a:xfrm>
            <a:off x="464959" y="5273501"/>
            <a:ext cx="8833244" cy="757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a:t>
            </a:r>
            <a:r>
              <a:rPr lang="ja-JP" altLang="en-US" sz="1600" u="sng" dirty="0" smtClean="0">
                <a:solidFill>
                  <a:schemeClr val="tx1"/>
                </a:solidFill>
                <a:latin typeface="游ゴシック" panose="020B0400000000000000" pitchFamily="50" charset="-128"/>
                <a:ea typeface="游ゴシック" panose="020B0400000000000000" pitchFamily="50" charset="-128"/>
              </a:rPr>
              <a:t>労働協約又は就業規則に自発的職業能力開発経費負担制度を定めて、その制度に基づき経費を負担した場合</a:t>
            </a:r>
            <a:r>
              <a:rPr lang="ja-JP" altLang="en-US" sz="1600" dirty="0" smtClean="0">
                <a:solidFill>
                  <a:schemeClr val="tx1"/>
                </a:solidFill>
                <a:latin typeface="游ゴシック" panose="020B0400000000000000" pitchFamily="50" charset="-128"/>
                <a:ea typeface="游ゴシック" panose="020B0400000000000000" pitchFamily="50" charset="-128"/>
              </a:rPr>
              <a:t>が助成対象。</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464958" y="6247202"/>
            <a:ext cx="8679041" cy="37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〇就業時間外での受講が必要。　　〇賃金助成はなし。</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2527978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10134600" cy="589709"/>
          </a:xfrm>
        </p:spPr>
        <p:txBody>
          <a:bodyPr/>
          <a:lstStyle/>
          <a:p>
            <a:r>
              <a:rPr lang="ja-JP" altLang="en-US" dirty="0" smtClean="0"/>
              <a:t>具体的な活用事例⑤　人への投資促進コース</a:t>
            </a:r>
            <a:r>
              <a:rPr lang="ja-JP" altLang="en-US" sz="1200" dirty="0" smtClean="0"/>
              <a:t>（長期教育訓練休暇＆自発的職業能力開発訓練）</a:t>
            </a:r>
            <a:endParaRPr lang="ja-JP" altLang="en-US" sz="1200" dirty="0"/>
          </a:p>
        </p:txBody>
      </p:sp>
      <p:sp>
        <p:nvSpPr>
          <p:cNvPr id="3" name="正方形/長方形 2"/>
          <p:cNvSpPr/>
          <p:nvPr/>
        </p:nvSpPr>
        <p:spPr>
          <a:xfrm>
            <a:off x="304801" y="1019781"/>
            <a:ext cx="9372599" cy="4859347"/>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88935" y="3558087"/>
            <a:ext cx="4081325" cy="1636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・入学金・授業料</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a:t>
            </a:r>
            <a:r>
              <a:rPr lang="en-US" altLang="ja-JP" sz="1600" dirty="0" smtClean="0">
                <a:solidFill>
                  <a:schemeClr val="tx1"/>
                </a:solidFill>
                <a:latin typeface="游ゴシック" panose="020B0400000000000000" pitchFamily="50" charset="-128"/>
                <a:ea typeface="游ゴシック" panose="020B0400000000000000" pitchFamily="50" charset="-128"/>
              </a:rPr>
              <a:t>1,353,600</a:t>
            </a:r>
            <a:r>
              <a:rPr lang="ja-JP" altLang="en-US" sz="1600" dirty="0" smtClean="0">
                <a:solidFill>
                  <a:schemeClr val="tx1"/>
                </a:solidFill>
                <a:latin typeface="游ゴシック" panose="020B0400000000000000" pitchFamily="50" charset="-128"/>
                <a:ea typeface="游ゴシック" panose="020B0400000000000000" pitchFamily="50" charset="-128"/>
              </a:rPr>
              <a:t>円　事業主負担</a:t>
            </a:r>
            <a:r>
              <a:rPr lang="en-US" altLang="ja-JP" sz="1600" dirty="0" smtClean="0">
                <a:solidFill>
                  <a:schemeClr val="tx1"/>
                </a:solidFill>
                <a:latin typeface="游ゴシック" panose="020B0400000000000000" pitchFamily="50" charset="-128"/>
                <a:ea typeface="游ゴシック" panose="020B0400000000000000" pitchFamily="50" charset="-128"/>
              </a:rPr>
              <a:t>676,800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・長期教育訓練休暇（有給）を</a:t>
            </a:r>
            <a:r>
              <a:rPr lang="en-US" altLang="ja-JP" sz="1600" dirty="0" smtClean="0">
                <a:solidFill>
                  <a:schemeClr val="tx1"/>
                </a:solidFill>
                <a:latin typeface="游ゴシック" panose="020B0400000000000000" pitchFamily="50" charset="-128"/>
                <a:ea typeface="游ゴシック" panose="020B0400000000000000" pitchFamily="50" charset="-128"/>
              </a:rPr>
              <a:t>150</a:t>
            </a:r>
            <a:r>
              <a:rPr lang="ja-JP" altLang="en-US" sz="1600" dirty="0" smtClean="0">
                <a:solidFill>
                  <a:schemeClr val="tx1"/>
                </a:solidFill>
                <a:latin typeface="游ゴシック" panose="020B0400000000000000" pitchFamily="50" charset="-128"/>
                <a:ea typeface="游ゴシック" panose="020B0400000000000000" pitchFamily="50" charset="-128"/>
              </a:rPr>
              <a:t>日取得</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a:t>
            </a:r>
            <a:r>
              <a:rPr lang="en-US" altLang="ja-JP" sz="1600" dirty="0" smtClean="0">
                <a:solidFill>
                  <a:schemeClr val="tx1"/>
                </a:solidFill>
                <a:latin typeface="游ゴシック" panose="020B0400000000000000" pitchFamily="50" charset="-128"/>
                <a:ea typeface="游ゴシック" panose="020B0400000000000000" pitchFamily="50" charset="-128"/>
              </a:rPr>
              <a:t>1,500,000</a:t>
            </a:r>
            <a:r>
              <a:rPr lang="ja-JP" altLang="en-US" sz="1600" dirty="0" smtClean="0">
                <a:solidFill>
                  <a:schemeClr val="tx1"/>
                </a:solidFill>
                <a:latin typeface="游ゴシック" panose="020B0400000000000000" pitchFamily="50" charset="-128"/>
                <a:ea typeface="游ゴシック" panose="020B0400000000000000" pitchFamily="50" charset="-128"/>
              </a:rPr>
              <a:t>円（日給</a:t>
            </a:r>
            <a:r>
              <a:rPr lang="en-US" altLang="ja-JP" sz="1600" dirty="0" smtClean="0">
                <a:solidFill>
                  <a:schemeClr val="tx1"/>
                </a:solidFill>
                <a:latin typeface="游ゴシック" panose="020B0400000000000000" pitchFamily="50" charset="-128"/>
                <a:ea typeface="游ゴシック" panose="020B0400000000000000" pitchFamily="50" charset="-128"/>
              </a:rPr>
              <a:t>10,000</a:t>
            </a:r>
            <a:r>
              <a:rPr lang="ja-JP" altLang="en-US" sz="1600" dirty="0" smtClean="0">
                <a:solidFill>
                  <a:schemeClr val="tx1"/>
                </a:solidFill>
                <a:latin typeface="游ゴシック" panose="020B0400000000000000" pitchFamily="50" charset="-128"/>
                <a:ea typeface="游ゴシック" panose="020B0400000000000000" pitchFamily="50" charset="-128"/>
              </a:rPr>
              <a:t>円と仮定）</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b="1" dirty="0" smtClean="0">
                <a:solidFill>
                  <a:schemeClr val="tx1"/>
                </a:solidFill>
                <a:latin typeface="游ゴシック" panose="020B0400000000000000" pitchFamily="50" charset="-128"/>
                <a:ea typeface="游ゴシック" panose="020B0400000000000000" pitchFamily="50" charset="-128"/>
              </a:rPr>
              <a:t>　</a:t>
            </a:r>
            <a:r>
              <a:rPr lang="ja-JP" altLang="en-US" sz="1600" b="1" u="sng" dirty="0" smtClean="0">
                <a:solidFill>
                  <a:schemeClr val="tx1"/>
                </a:solidFill>
                <a:latin typeface="游ゴシック" panose="020B0400000000000000" pitchFamily="50" charset="-128"/>
                <a:ea typeface="游ゴシック" panose="020B0400000000000000" pitchFamily="50" charset="-128"/>
              </a:rPr>
              <a:t>所要経費　</a:t>
            </a:r>
            <a:r>
              <a:rPr lang="en-US" altLang="ja-JP" sz="1600" b="1" u="sng" dirty="0" smtClean="0">
                <a:solidFill>
                  <a:schemeClr val="tx1"/>
                </a:solidFill>
                <a:latin typeface="游ゴシック" panose="020B0400000000000000" pitchFamily="50" charset="-128"/>
                <a:ea typeface="游ゴシック" panose="020B0400000000000000" pitchFamily="50" charset="-128"/>
              </a:rPr>
              <a:t>2,176,800</a:t>
            </a:r>
            <a:r>
              <a:rPr lang="ja-JP" altLang="en-US" sz="1600" b="1" u="sng" dirty="0" smtClean="0">
                <a:solidFill>
                  <a:schemeClr val="tx1"/>
                </a:solidFill>
                <a:latin typeface="游ゴシック" panose="020B0400000000000000" pitchFamily="50" charset="-128"/>
                <a:ea typeface="游ゴシック" panose="020B0400000000000000" pitchFamily="50" charset="-128"/>
              </a:rPr>
              <a:t>円</a:t>
            </a:r>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044597" y="3646040"/>
            <a:ext cx="4457453" cy="1929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長期教育訓練休暇</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・制度導入経費助成　</a:t>
            </a:r>
            <a:r>
              <a:rPr lang="en-US" altLang="ja-JP" sz="1600" dirty="0" smtClean="0">
                <a:solidFill>
                  <a:schemeClr val="tx1"/>
                </a:solidFill>
                <a:latin typeface="游ゴシック" panose="020B0400000000000000" pitchFamily="50" charset="-128"/>
                <a:ea typeface="游ゴシック" panose="020B0400000000000000" pitchFamily="50" charset="-128"/>
              </a:rPr>
              <a:t>200,000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・休日取得（</a:t>
            </a:r>
            <a:r>
              <a:rPr lang="en-US" altLang="ja-JP" sz="1600" dirty="0" smtClean="0">
                <a:solidFill>
                  <a:schemeClr val="tx1"/>
                </a:solidFill>
                <a:latin typeface="游ゴシック" panose="020B0400000000000000" pitchFamily="50" charset="-128"/>
                <a:ea typeface="游ゴシック" panose="020B0400000000000000" pitchFamily="50" charset="-128"/>
              </a:rPr>
              <a:t>150</a:t>
            </a:r>
            <a:r>
              <a:rPr lang="ja-JP" altLang="en-US" sz="1600" dirty="0" smtClean="0">
                <a:solidFill>
                  <a:schemeClr val="tx1"/>
                </a:solidFill>
                <a:latin typeface="游ゴシック" panose="020B0400000000000000" pitchFamily="50" charset="-128"/>
                <a:ea typeface="游ゴシック" panose="020B0400000000000000" pitchFamily="50" charset="-128"/>
              </a:rPr>
              <a:t>日）</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賃金助成</a:t>
            </a:r>
            <a:r>
              <a:rPr lang="en-US" altLang="ja-JP" sz="1600" dirty="0" smtClean="0">
                <a:solidFill>
                  <a:schemeClr val="tx1"/>
                </a:solidFill>
                <a:latin typeface="游ゴシック" panose="020B0400000000000000" pitchFamily="50" charset="-128"/>
                <a:ea typeface="游ゴシック" panose="020B0400000000000000" pitchFamily="50" charset="-128"/>
              </a:rPr>
              <a:t>6,000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r>
              <a:rPr lang="en-US" altLang="ja-JP" sz="1600" dirty="0" smtClean="0">
                <a:solidFill>
                  <a:schemeClr val="tx1"/>
                </a:solidFill>
                <a:latin typeface="游ゴシック" panose="020B0400000000000000" pitchFamily="50" charset="-128"/>
                <a:ea typeface="游ゴシック" panose="020B0400000000000000" pitchFamily="50" charset="-128"/>
              </a:rPr>
              <a:t>×150</a:t>
            </a:r>
            <a:r>
              <a:rPr lang="ja-JP" altLang="en-US" sz="1600" dirty="0" smtClean="0">
                <a:solidFill>
                  <a:schemeClr val="tx1"/>
                </a:solidFill>
                <a:latin typeface="游ゴシック" panose="020B0400000000000000" pitchFamily="50" charset="-128"/>
                <a:ea typeface="游ゴシック" panose="020B0400000000000000" pitchFamily="50" charset="-128"/>
              </a:rPr>
              <a:t>日＝</a:t>
            </a:r>
            <a:r>
              <a:rPr lang="en-US" altLang="ja-JP" sz="1600" dirty="0" smtClean="0">
                <a:solidFill>
                  <a:schemeClr val="tx1"/>
                </a:solidFill>
                <a:latin typeface="游ゴシック" panose="020B0400000000000000" pitchFamily="50" charset="-128"/>
                <a:ea typeface="游ゴシック" panose="020B0400000000000000" pitchFamily="50" charset="-128"/>
              </a:rPr>
              <a:t>900,000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自発的職業能力開発訓練</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・経費助成　</a:t>
            </a:r>
            <a:r>
              <a:rPr lang="en-US" altLang="ja-JP" sz="1600" dirty="0" smtClean="0">
                <a:solidFill>
                  <a:schemeClr val="tx1"/>
                </a:solidFill>
                <a:latin typeface="游ゴシック" panose="020B0400000000000000" pitchFamily="50" charset="-128"/>
                <a:ea typeface="游ゴシック" panose="020B0400000000000000" pitchFamily="50" charset="-128"/>
              </a:rPr>
              <a:t>676,800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r>
              <a:rPr lang="en-US" altLang="ja-JP" sz="1600" dirty="0" smtClean="0">
                <a:solidFill>
                  <a:schemeClr val="tx1"/>
                </a:solidFill>
                <a:latin typeface="游ゴシック" panose="020B0400000000000000" pitchFamily="50" charset="-128"/>
                <a:ea typeface="游ゴシック" panose="020B0400000000000000" pitchFamily="50" charset="-128"/>
              </a:rPr>
              <a:t>×45</a:t>
            </a:r>
            <a:r>
              <a:rPr lang="ja-JP" altLang="en-US" sz="1600" dirty="0" smtClean="0">
                <a:solidFill>
                  <a:schemeClr val="tx1"/>
                </a:solidFill>
                <a:latin typeface="游ゴシック" panose="020B0400000000000000" pitchFamily="50" charset="-128"/>
                <a:ea typeface="游ゴシック" panose="020B0400000000000000" pitchFamily="50" charset="-128"/>
              </a:rPr>
              <a:t>％＝</a:t>
            </a:r>
            <a:r>
              <a:rPr lang="en-US" altLang="ja-JP" sz="1600" dirty="0" smtClean="0">
                <a:solidFill>
                  <a:schemeClr val="tx1"/>
                </a:solidFill>
                <a:latin typeface="游ゴシック" panose="020B0400000000000000" pitchFamily="50" charset="-128"/>
                <a:ea typeface="游ゴシック" panose="020B0400000000000000" pitchFamily="50" charset="-128"/>
              </a:rPr>
              <a:t>304,560</a:t>
            </a:r>
            <a:r>
              <a:rPr lang="ja-JP" altLang="en-US" sz="1600" dirty="0" smtClean="0">
                <a:solidFill>
                  <a:schemeClr val="tx1"/>
                </a:solidFill>
                <a:latin typeface="游ゴシック" panose="020B0400000000000000" pitchFamily="50" charset="-128"/>
                <a:ea typeface="游ゴシック" panose="020B0400000000000000" pitchFamily="50" charset="-128"/>
              </a:rPr>
              <a:t>円</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b="1" u="sng" dirty="0" smtClean="0">
                <a:solidFill>
                  <a:schemeClr val="tx1"/>
                </a:solidFill>
                <a:latin typeface="游ゴシック" panose="020B0400000000000000" pitchFamily="50" charset="-128"/>
                <a:ea typeface="游ゴシック" panose="020B0400000000000000" pitchFamily="50" charset="-128"/>
              </a:rPr>
              <a:t>助成金総額　</a:t>
            </a:r>
            <a:r>
              <a:rPr lang="en-US" altLang="ja-JP" sz="1600" b="1" u="sng" dirty="0" smtClean="0">
                <a:solidFill>
                  <a:schemeClr val="tx1"/>
                </a:solidFill>
                <a:latin typeface="游ゴシック" panose="020B0400000000000000" pitchFamily="50" charset="-128"/>
                <a:ea typeface="游ゴシック" panose="020B0400000000000000" pitchFamily="50" charset="-128"/>
              </a:rPr>
              <a:t>1,404,500</a:t>
            </a:r>
            <a:r>
              <a:rPr lang="ja-JP" altLang="en-US" sz="1600" b="1" u="sng" dirty="0" smtClean="0">
                <a:solidFill>
                  <a:schemeClr val="tx1"/>
                </a:solidFill>
                <a:latin typeface="游ゴシック" panose="020B0400000000000000" pitchFamily="50" charset="-128"/>
                <a:ea typeface="游ゴシック" panose="020B0400000000000000" pitchFamily="50" charset="-128"/>
              </a:rPr>
              <a:t>円</a:t>
            </a:r>
            <a:endParaRPr lang="en-US" altLang="ja-JP" sz="1600" b="1" u="sng" dirty="0" smtClean="0">
              <a:solidFill>
                <a:schemeClr val="tx1"/>
              </a:solidFill>
              <a:latin typeface="游ゴシック" panose="020B0400000000000000" pitchFamily="50" charset="-128"/>
              <a:ea typeface="游ゴシック" panose="020B0400000000000000" pitchFamily="50" charset="-128"/>
            </a:endParaRPr>
          </a:p>
          <a:p>
            <a:endParaRPr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612578" y="1700139"/>
            <a:ext cx="8889472" cy="1346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　</a:t>
            </a:r>
            <a:r>
              <a:rPr lang="ja-JP" altLang="en-US" sz="1600" dirty="0" smtClean="0">
                <a:solidFill>
                  <a:schemeClr val="tx1"/>
                </a:solidFill>
                <a:latin typeface="游ゴシック" panose="020B0400000000000000" pitchFamily="50" charset="-128"/>
                <a:ea typeface="游ゴシック" panose="020B0400000000000000" pitchFamily="50" charset="-128"/>
              </a:rPr>
              <a:t>従業員のＣ氏は「地域共生社会」実現のために高度な支援の実践力と研究力を身につけるため、大学院で社会福祉原理論を学びたく、修士課程試験を受け合格。履修期間の２年間を長期教育訓練休暇を利用し大学院に通いたいと上司に相談すると、入学金・授業料を半分負担してくれることになった。</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660632" y="1219200"/>
            <a:ext cx="2329333"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游ゴシック" panose="020B0400000000000000" pitchFamily="50" charset="-128"/>
                <a:ea typeface="游ゴシック" panose="020B0400000000000000" pitchFamily="50" charset="-128"/>
              </a:rPr>
              <a:t>社会福祉協議会</a:t>
            </a:r>
            <a:r>
              <a:rPr kumimoji="1" lang="en-US" altLang="ja-JP" sz="1600" b="1" dirty="0" smtClean="0">
                <a:solidFill>
                  <a:schemeClr val="tx1"/>
                </a:solidFill>
                <a:latin typeface="游ゴシック" panose="020B0400000000000000" pitchFamily="50" charset="-128"/>
                <a:ea typeface="游ゴシック" panose="020B0400000000000000" pitchFamily="50" charset="-128"/>
              </a:rPr>
              <a:t>E</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730849" y="3436866"/>
            <a:ext cx="4009037" cy="212996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4934831" y="3452851"/>
            <a:ext cx="4567219" cy="212281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4846661" y="3124200"/>
            <a:ext cx="1146224"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助成額</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688935" y="3129810"/>
            <a:ext cx="1146224" cy="440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游ゴシック" panose="020B0400000000000000" pitchFamily="50" charset="-128"/>
                <a:ea typeface="游ゴシック" panose="020B0400000000000000" pitchFamily="50" charset="-128"/>
              </a:rPr>
              <a:t>所要経費</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397326" y="6274637"/>
            <a:ext cx="8833244" cy="461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●自発的職業能力開発訓練と長期教育訓練休暇は組み合わせて利用することも可能。</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8" name="角丸四角形 17"/>
          <p:cNvSpPr/>
          <p:nvPr/>
        </p:nvSpPr>
        <p:spPr>
          <a:xfrm>
            <a:off x="2989965" y="1230344"/>
            <a:ext cx="5773035" cy="406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a:solidFill>
                  <a:srgbClr val="FF0000"/>
                </a:solidFill>
                <a:latin typeface="游ゴシック" panose="020B0400000000000000" pitchFamily="50" charset="-128"/>
                <a:ea typeface="游ゴシック" panose="020B0400000000000000" pitchFamily="50" charset="-128"/>
              </a:rPr>
              <a:t>従業員の自発的な能力開発を支援！</a:t>
            </a:r>
          </a:p>
        </p:txBody>
      </p:sp>
      <p:sp>
        <p:nvSpPr>
          <p:cNvPr id="20" name="正方形/長方形 19"/>
          <p:cNvSpPr/>
          <p:nvPr/>
        </p:nvSpPr>
        <p:spPr>
          <a:xfrm>
            <a:off x="304801" y="5931678"/>
            <a:ext cx="3098675"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游ゴシック" panose="020B0400000000000000" pitchFamily="50" charset="-128"/>
                <a:ea typeface="游ゴシック" panose="020B0400000000000000" pitchFamily="50" charset="-128"/>
              </a:rPr>
              <a:t>利用に当たってのポイント！</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2602271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2.xml><?xml version="1.0" encoding="utf-8"?>
<ds:datastoreItem xmlns:ds="http://schemas.openxmlformats.org/officeDocument/2006/customXml" ds:itemID="{2BCEF1F3-83CB-4ED3-A3F4-8761232B3425}">
  <ds:schemaRefs>
    <ds:schemaRef ds:uri="http://purl.org/dc/terms/"/>
    <ds:schemaRef ds:uri="9e542ebf-0f02-4a5b-a3c6-60cb080530a7"/>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16810</TotalTime>
  <Words>3789</Words>
  <Application>Microsoft Office PowerPoint</Application>
  <PresentationFormat>A4 210 x 297 mm</PresentationFormat>
  <Paragraphs>344</Paragraphs>
  <Slides>16</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HGSｺﾞｼｯｸM</vt:lpstr>
      <vt:lpstr>Noto Sans CJK JP DemiLight</vt:lpstr>
      <vt:lpstr>メイリオ</vt:lpstr>
      <vt:lpstr>メイリオ</vt:lpstr>
      <vt:lpstr>游ゴシック</vt:lpstr>
      <vt:lpstr>Arial</vt:lpstr>
      <vt:lpstr>Segoe UI</vt:lpstr>
      <vt:lpstr>Office テーマ</vt:lpstr>
      <vt:lpstr>人材開発支援助成金について</vt:lpstr>
      <vt:lpstr>　人材開発支援助成金について</vt:lpstr>
      <vt:lpstr>訓練コースの内容</vt:lpstr>
      <vt:lpstr>具体的な助成内容</vt:lpstr>
      <vt:lpstr>具体的な活用事例①　　人材育成支援コース（人材育成訓練）</vt:lpstr>
      <vt:lpstr>具体的な活用事例②　人への投資促進コース（定額制訓練）</vt:lpstr>
      <vt:lpstr>具体的な活用事例③　人への投資促進コース（定額制訓練）</vt:lpstr>
      <vt:lpstr>具体的な活用事例④　人への投資促進コース（自発的職業能力開発訓練）</vt:lpstr>
      <vt:lpstr>具体的な活用事例⑤　人への投資促進コース（長期教育訓練休暇＆自発的職業能力開発訓練）</vt:lpstr>
      <vt:lpstr>具体的な活用事例⑥　事業展開等リスキリング支援コース</vt:lpstr>
      <vt:lpstr>助成金活用までの流れ</vt:lpstr>
      <vt:lpstr>事業内職業能力開発計画・職業能力開発推進者について①</vt:lpstr>
      <vt:lpstr>事業内職業能力開発計画・職業能力開発推進者について②</vt:lpstr>
      <vt:lpstr>事業内職業能力開発計画・職業能力開発推進者について③</vt:lpstr>
      <vt:lpstr>事業内職業能力開発計画・職業能力開発推進者について④</vt:lpstr>
      <vt:lpstr>各種お問い合わせ先について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金子新一</cp:lastModifiedBy>
  <cp:revision>859</cp:revision>
  <cp:lastPrinted>2023-06-12T01:21:11Z</cp:lastPrinted>
  <dcterms:created xsi:type="dcterms:W3CDTF">2021-01-07T10:15:48Z</dcterms:created>
  <dcterms:modified xsi:type="dcterms:W3CDTF">2023-06-20T05:49:02Z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