
<file path=[Content_Types].xml><?xml version="1.0" encoding="utf-8"?>
<Types xmlns="http://schemas.openxmlformats.org/package/2006/content-types">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4"/>
  </p:sldMasterIdLst>
  <p:notesMasterIdLst>
    <p:notesMasterId r:id="rId14"/>
  </p:notesMasterIdLst>
  <p:handoutMasterIdLst>
    <p:handoutMasterId r:id="rId15"/>
  </p:handoutMasterIdLst>
  <p:sldIdLst>
    <p:sldId id="518" r:id="rId5"/>
    <p:sldId id="523" r:id="rId6"/>
    <p:sldId id="500" r:id="rId7"/>
    <p:sldId id="524" r:id="rId8"/>
    <p:sldId id="502" r:id="rId9"/>
    <p:sldId id="503" r:id="rId10"/>
    <p:sldId id="511" r:id="rId11"/>
    <p:sldId id="525" r:id="rId12"/>
    <p:sldId id="517" r:id="rId13"/>
  </p:sldIdLst>
  <p:sldSz cx="9906000" cy="6858000" type="A4"/>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レイアウトサンプル" id="{AF6CC579-B67C-2844-BE25-84E40ED98AB0}">
          <p14:sldIdLst>
            <p14:sldId id="518"/>
            <p14:sldId id="523"/>
            <p14:sldId id="500"/>
            <p14:sldId id="524"/>
            <p14:sldId id="502"/>
            <p14:sldId id="503"/>
            <p14:sldId id="511"/>
            <p14:sldId id="525"/>
            <p14:sldId id="517"/>
          </p14:sldIdLst>
        </p14:section>
      </p14:sectionLst>
    </p:ext>
    <p:ext uri="{EFAFB233-063F-42B5-8137-9DF3F51BA10A}">
      <p15:sldGuideLst xmlns:p15="http://schemas.microsoft.com/office/powerpoint/2012/main">
        <p15:guide id="1" orient="horz" pos="1228" userDrawn="1">
          <p15:clr>
            <a:srgbClr val="A4A3A4"/>
          </p15:clr>
        </p15:guide>
        <p15:guide id="2" pos="192" userDrawn="1">
          <p15:clr>
            <a:srgbClr val="A4A3A4"/>
          </p15:clr>
        </p15:guide>
        <p15:guide id="3" pos="3216" userDrawn="1">
          <p15:clr>
            <a:srgbClr val="A4A3A4"/>
          </p15:clr>
        </p15:guide>
        <p15:guide id="4" pos="6068" userDrawn="1">
          <p15:clr>
            <a:srgbClr val="A4A3A4"/>
          </p15:clr>
        </p15:guide>
        <p15:guide id="5" pos="3024" userDrawn="1">
          <p15:clr>
            <a:srgbClr val="A4A3A4"/>
          </p15:clr>
        </p15:guide>
        <p15:guide id="6" pos="4560" userDrawn="1">
          <p15:clr>
            <a:srgbClr val="A4A3A4"/>
          </p15:clr>
        </p15:guide>
        <p15:guide id="7" pos="4735" userDrawn="1">
          <p15:clr>
            <a:srgbClr val="A4A3A4"/>
          </p15:clr>
        </p15:guide>
        <p15:guide id="8" pos="1513" userDrawn="1">
          <p15:clr>
            <a:srgbClr val="A4A3A4"/>
          </p15:clr>
        </p15:guide>
        <p15:guide id="9" pos="1696" userDrawn="1">
          <p15:clr>
            <a:srgbClr val="A4A3A4"/>
          </p15:clr>
        </p15:guide>
        <p15:guide id="10" orient="horz" pos="4127" userDrawn="1">
          <p15:clr>
            <a:srgbClr val="A4A3A4"/>
          </p15:clr>
        </p15:guide>
        <p15:guide id="11" pos="2016" userDrawn="1">
          <p15:clr>
            <a:srgbClr val="A4A3A4"/>
          </p15:clr>
        </p15:guide>
        <p15:guide id="12" pos="2208" userDrawn="1">
          <p15:clr>
            <a:srgbClr val="A4A3A4"/>
          </p15:clr>
        </p15:guide>
        <p15:guide id="13" pos="4051" userDrawn="1">
          <p15:clr>
            <a:srgbClr val="A4A3A4"/>
          </p15:clr>
        </p15:guide>
        <p15:guide id="14" pos="422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8000"/>
    <a:srgbClr val="E4E2ED"/>
    <a:srgbClr val="005CAF"/>
    <a:srgbClr val="FDF3B9"/>
    <a:srgbClr val="DB4D6D"/>
    <a:srgbClr val="FEDFE1"/>
    <a:srgbClr val="66BAB7"/>
    <a:srgbClr val="DF637E"/>
    <a:srgbClr val="7EC4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34"/>
    <p:restoredTop sz="86472" autoAdjust="0"/>
  </p:normalViewPr>
  <p:slideViewPr>
    <p:cSldViewPr>
      <p:cViewPr varScale="1">
        <p:scale>
          <a:sx n="73" d="100"/>
          <a:sy n="73" d="100"/>
        </p:scale>
        <p:origin x="1044" y="66"/>
      </p:cViewPr>
      <p:guideLst>
        <p:guide orient="horz" pos="1228"/>
        <p:guide pos="192"/>
        <p:guide pos="3216"/>
        <p:guide pos="6068"/>
        <p:guide pos="3024"/>
        <p:guide pos="4560"/>
        <p:guide pos="4735"/>
        <p:guide pos="1513"/>
        <p:guide pos="1696"/>
        <p:guide orient="horz" pos="4127"/>
        <p:guide pos="2016"/>
        <p:guide pos="2208"/>
        <p:guide pos="4051"/>
        <p:guide pos="4224"/>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51" d="100"/>
          <a:sy n="51" d="100"/>
        </p:scale>
        <p:origin x="297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4536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B37A305E-D807-3946-A1A4-56C9B77AFB38}" type="datetimeFigureOut">
              <a:rPr kumimoji="1" lang="ja-JP" altLang="en-US" smtClean="0"/>
              <a:t>2023/5/26</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3463"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844F3F95-1DE9-F948-9ABE-A8F6E5B8157B}" type="slidenum">
              <a:rPr kumimoji="1" lang="ja-JP" altLang="en-US" smtClean="0"/>
              <a:t>‹#›</a:t>
            </a:fld>
            <a:endParaRPr kumimoji="1" lang="ja-JP" altLang="en-US"/>
          </a:p>
        </p:txBody>
      </p:sp>
    </p:spTree>
    <p:extLst>
      <p:ext uri="{BB962C8B-B14F-4D97-AF65-F5344CB8AC3E}">
        <p14:creationId xmlns:p14="http://schemas.microsoft.com/office/powerpoint/2010/main" val="2294022621"/>
      </p:ext>
    </p:extLst>
  </p:cSld>
  <p:clrMap bg1="lt1" tx1="dk1" bg2="lt2" tx2="dk2" accent1="accent1" accent2="accent2" accent3="accent3" accent4="accent4" accent5="accent5" accent6="accent6" hlink="hlink" folHlink="folHlink"/>
  <p:notesStyle>
    <a:lvl1pPr marL="0" algn="l" defTabSz="914373" rtl="0" eaLnBrk="1" latinLnBrk="0" hangingPunct="1">
      <a:defRPr kumimoji="1" sz="1200" kern="1200">
        <a:solidFill>
          <a:schemeClr val="tx1"/>
        </a:solidFill>
        <a:latin typeface="+mn-lt"/>
        <a:ea typeface="+mn-ea"/>
        <a:cs typeface="+mn-cs"/>
      </a:defRPr>
    </a:lvl1pPr>
    <a:lvl2pPr marL="457187" algn="l" defTabSz="914373" rtl="0" eaLnBrk="1" latinLnBrk="0" hangingPunct="1">
      <a:defRPr kumimoji="1" sz="1200" kern="1200">
        <a:solidFill>
          <a:schemeClr val="tx1"/>
        </a:solidFill>
        <a:latin typeface="+mn-lt"/>
        <a:ea typeface="+mn-ea"/>
        <a:cs typeface="+mn-cs"/>
      </a:defRPr>
    </a:lvl2pPr>
    <a:lvl3pPr marL="914373" algn="l" defTabSz="914373" rtl="0" eaLnBrk="1" latinLnBrk="0" hangingPunct="1">
      <a:defRPr kumimoji="1" sz="1200" kern="1200">
        <a:solidFill>
          <a:schemeClr val="tx1"/>
        </a:solidFill>
        <a:latin typeface="+mn-lt"/>
        <a:ea typeface="+mn-ea"/>
        <a:cs typeface="+mn-cs"/>
      </a:defRPr>
    </a:lvl3pPr>
    <a:lvl4pPr marL="1371560" algn="l" defTabSz="914373" rtl="0" eaLnBrk="1" latinLnBrk="0" hangingPunct="1">
      <a:defRPr kumimoji="1" sz="1200" kern="1200">
        <a:solidFill>
          <a:schemeClr val="tx1"/>
        </a:solidFill>
        <a:latin typeface="+mn-lt"/>
        <a:ea typeface="+mn-ea"/>
        <a:cs typeface="+mn-cs"/>
      </a:defRPr>
    </a:lvl4pPr>
    <a:lvl5pPr marL="1828747" algn="l" defTabSz="914373" rtl="0" eaLnBrk="1" latinLnBrk="0" hangingPunct="1">
      <a:defRPr kumimoji="1" sz="1200" kern="1200">
        <a:solidFill>
          <a:schemeClr val="tx1"/>
        </a:solidFill>
        <a:latin typeface="+mn-lt"/>
        <a:ea typeface="+mn-ea"/>
        <a:cs typeface="+mn-cs"/>
      </a:defRPr>
    </a:lvl5pPr>
    <a:lvl6pPr marL="2285933" algn="l" defTabSz="914373" rtl="0" eaLnBrk="1" latinLnBrk="0" hangingPunct="1">
      <a:defRPr kumimoji="1" sz="1200" kern="1200">
        <a:solidFill>
          <a:schemeClr val="tx1"/>
        </a:solidFill>
        <a:latin typeface="+mn-lt"/>
        <a:ea typeface="+mn-ea"/>
        <a:cs typeface="+mn-cs"/>
      </a:defRPr>
    </a:lvl6pPr>
    <a:lvl7pPr marL="2743120" algn="l" defTabSz="914373" rtl="0" eaLnBrk="1" latinLnBrk="0" hangingPunct="1">
      <a:defRPr kumimoji="1" sz="1200" kern="1200">
        <a:solidFill>
          <a:schemeClr val="tx1"/>
        </a:solidFill>
        <a:latin typeface="+mn-lt"/>
        <a:ea typeface="+mn-ea"/>
        <a:cs typeface="+mn-cs"/>
      </a:defRPr>
    </a:lvl7pPr>
    <a:lvl8pPr marL="3200307" algn="l" defTabSz="914373" rtl="0" eaLnBrk="1" latinLnBrk="0" hangingPunct="1">
      <a:defRPr kumimoji="1" sz="1200" kern="1200">
        <a:solidFill>
          <a:schemeClr val="tx1"/>
        </a:solidFill>
        <a:latin typeface="+mn-lt"/>
        <a:ea typeface="+mn-ea"/>
        <a:cs typeface="+mn-cs"/>
      </a:defRPr>
    </a:lvl8pPr>
    <a:lvl9pPr marL="3657494" algn="l" defTabSz="914373"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44F3F95-1DE9-F948-9ABE-A8F6E5B8157B}" type="slidenum">
              <a:rPr kumimoji="1" lang="ja-JP" altLang="en-US" smtClean="0"/>
              <a:t>1</a:t>
            </a:fld>
            <a:endParaRPr kumimoji="1" lang="ja-JP" altLang="en-US"/>
          </a:p>
        </p:txBody>
      </p:sp>
    </p:spTree>
    <p:extLst>
      <p:ext uri="{BB962C8B-B14F-4D97-AF65-F5344CB8AC3E}">
        <p14:creationId xmlns:p14="http://schemas.microsoft.com/office/powerpoint/2010/main" val="2529965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44F3F95-1DE9-F948-9ABE-A8F6E5B8157B}" type="slidenum">
              <a:rPr kumimoji="1" lang="ja-JP" altLang="en-US" smtClean="0"/>
              <a:t>2</a:t>
            </a:fld>
            <a:endParaRPr kumimoji="1" lang="ja-JP" altLang="en-US"/>
          </a:p>
        </p:txBody>
      </p:sp>
    </p:spTree>
    <p:extLst>
      <p:ext uri="{BB962C8B-B14F-4D97-AF65-F5344CB8AC3E}">
        <p14:creationId xmlns:p14="http://schemas.microsoft.com/office/powerpoint/2010/main" val="3723819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44F3F95-1DE9-F948-9ABE-A8F6E5B8157B}" type="slidenum">
              <a:rPr kumimoji="1" lang="ja-JP" altLang="en-US" smtClean="0"/>
              <a:t>3</a:t>
            </a:fld>
            <a:endParaRPr kumimoji="1" lang="ja-JP" altLang="en-US"/>
          </a:p>
        </p:txBody>
      </p:sp>
    </p:spTree>
    <p:extLst>
      <p:ext uri="{BB962C8B-B14F-4D97-AF65-F5344CB8AC3E}">
        <p14:creationId xmlns:p14="http://schemas.microsoft.com/office/powerpoint/2010/main" val="521178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44F3F95-1DE9-F948-9ABE-A8F6E5B8157B}" type="slidenum">
              <a:rPr kumimoji="1" lang="ja-JP" altLang="en-US" smtClean="0"/>
              <a:t>4</a:t>
            </a:fld>
            <a:endParaRPr kumimoji="1" lang="ja-JP" altLang="en-US"/>
          </a:p>
        </p:txBody>
      </p:sp>
    </p:spTree>
    <p:extLst>
      <p:ext uri="{BB962C8B-B14F-4D97-AF65-F5344CB8AC3E}">
        <p14:creationId xmlns:p14="http://schemas.microsoft.com/office/powerpoint/2010/main" val="3956383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44F3F95-1DE9-F948-9ABE-A8F6E5B8157B}" type="slidenum">
              <a:rPr kumimoji="1" lang="ja-JP" altLang="en-US" smtClean="0"/>
              <a:t>5</a:t>
            </a:fld>
            <a:endParaRPr kumimoji="1" lang="ja-JP" altLang="en-US"/>
          </a:p>
        </p:txBody>
      </p:sp>
    </p:spTree>
    <p:extLst>
      <p:ext uri="{BB962C8B-B14F-4D97-AF65-F5344CB8AC3E}">
        <p14:creationId xmlns:p14="http://schemas.microsoft.com/office/powerpoint/2010/main" val="3719479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44F3F95-1DE9-F948-9ABE-A8F6E5B8157B}" type="slidenum">
              <a:rPr kumimoji="1" lang="ja-JP" altLang="en-US" smtClean="0"/>
              <a:t>6</a:t>
            </a:fld>
            <a:endParaRPr kumimoji="1" lang="ja-JP" altLang="en-US"/>
          </a:p>
        </p:txBody>
      </p:sp>
    </p:spTree>
    <p:extLst>
      <p:ext uri="{BB962C8B-B14F-4D97-AF65-F5344CB8AC3E}">
        <p14:creationId xmlns:p14="http://schemas.microsoft.com/office/powerpoint/2010/main" val="557244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44F3F95-1DE9-F948-9ABE-A8F6E5B8157B}" type="slidenum">
              <a:rPr kumimoji="1" lang="ja-JP" altLang="en-US" smtClean="0"/>
              <a:t>7</a:t>
            </a:fld>
            <a:endParaRPr kumimoji="1" lang="ja-JP" altLang="en-US"/>
          </a:p>
        </p:txBody>
      </p:sp>
    </p:spTree>
    <p:extLst>
      <p:ext uri="{BB962C8B-B14F-4D97-AF65-F5344CB8AC3E}">
        <p14:creationId xmlns:p14="http://schemas.microsoft.com/office/powerpoint/2010/main" val="384568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44F3F95-1DE9-F948-9ABE-A8F6E5B8157B}" type="slidenum">
              <a:rPr kumimoji="1" lang="ja-JP" altLang="en-US" smtClean="0"/>
              <a:t>9</a:t>
            </a:fld>
            <a:endParaRPr kumimoji="1" lang="ja-JP" altLang="en-US"/>
          </a:p>
        </p:txBody>
      </p:sp>
    </p:spTree>
    <p:extLst>
      <p:ext uri="{BB962C8B-B14F-4D97-AF65-F5344CB8AC3E}">
        <p14:creationId xmlns:p14="http://schemas.microsoft.com/office/powerpoint/2010/main" val="373645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0" y="828000"/>
            <a:ext cx="9907200" cy="55088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563504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dirty="0"/>
              <a:t>マスター テキストの書式設定</a:t>
            </a:r>
          </a:p>
          <a:p>
            <a:pPr marL="0" lvl="0" defTabSz="457200"/>
            <a:r>
              <a:rPr kumimoji="1" lang="ja-JP" altLang="en-US" dirty="0"/>
              <a:t>第 </a:t>
            </a:r>
            <a:r>
              <a:rPr kumimoji="1" lang="en-US" altLang="ja-JP" dirty="0"/>
              <a:t>2 </a:t>
            </a:r>
            <a:r>
              <a:rPr kumimoji="1" lang="ja-JP" altLang="en-US" dirty="0"/>
              <a:t>レベル</a:t>
            </a:r>
          </a:p>
          <a:p>
            <a:pPr marL="0" lvl="0" defTabSz="457200"/>
            <a:r>
              <a:rPr kumimoji="1" lang="ja-JP" altLang="en-US" dirty="0"/>
              <a:t>第 </a:t>
            </a:r>
            <a:r>
              <a:rPr kumimoji="1" lang="en-US" altLang="ja-JP" dirty="0"/>
              <a:t>3 </a:t>
            </a:r>
            <a:r>
              <a:rPr kumimoji="1" lang="ja-JP" altLang="en-US" dirty="0"/>
              <a:t>レベル</a:t>
            </a:r>
          </a:p>
          <a:p>
            <a:pPr marL="0" lvl="0" defTabSz="457200"/>
            <a:r>
              <a:rPr kumimoji="1" lang="ja-JP" altLang="en-US" dirty="0"/>
              <a:t>第 </a:t>
            </a:r>
            <a:r>
              <a:rPr kumimoji="1" lang="en-US" altLang="ja-JP" dirty="0"/>
              <a:t>4 </a:t>
            </a:r>
            <a:r>
              <a:rPr kumimoji="1" lang="ja-JP" altLang="en-US" dirty="0"/>
              <a:t>レベル</a:t>
            </a:r>
          </a:p>
          <a:p>
            <a:pPr marL="0" lvl="0" defTabSz="457200"/>
            <a:r>
              <a:rPr kumimoji="1" lang="ja-JP" altLang="en-US" dirty="0"/>
              <a:t>第 </a:t>
            </a:r>
            <a:r>
              <a:rPr kumimoji="1" lang="en-US" altLang="ja-JP" dirty="0"/>
              <a:t>5 </a:t>
            </a:r>
            <a:r>
              <a:rPr kumimoji="1" lang="ja-JP" altLang="en-US" dirty="0"/>
              <a:t>レベル</a:t>
            </a:r>
          </a:p>
        </p:txBody>
      </p:sp>
      <p:pic>
        <p:nvPicPr>
          <p:cNvPr id="98" name="図 9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1859685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0" lvl="0" defTabSz="457200"/>
            <a:r>
              <a:rPr kumimoji="1" lang="ja-JP" altLang="en-US"/>
              <a:t>第 </a:t>
            </a:r>
            <a:r>
              <a:rPr kumimoji="1" lang="en-US" altLang="ja-JP" dirty="0"/>
              <a:t>2 </a:t>
            </a:r>
            <a:r>
              <a:rPr kumimoji="1" lang="ja-JP" altLang="en-US"/>
              <a:t>レベル</a:t>
            </a:r>
          </a:p>
          <a:p>
            <a:pPr marL="0" lvl="0" defTabSz="457200"/>
            <a:r>
              <a:rPr kumimoji="1" lang="ja-JP" altLang="en-US"/>
              <a:t>第 </a:t>
            </a:r>
            <a:r>
              <a:rPr kumimoji="1" lang="en-US" altLang="ja-JP" dirty="0"/>
              <a:t>3 </a:t>
            </a:r>
            <a:r>
              <a:rPr kumimoji="1" lang="ja-JP" altLang="en-US"/>
              <a:t>レベル</a:t>
            </a:r>
          </a:p>
          <a:p>
            <a:pPr marL="0" lvl="0" defTabSz="457200"/>
            <a:r>
              <a:rPr kumimoji="1" lang="ja-JP" altLang="en-US"/>
              <a:t>第 </a:t>
            </a:r>
            <a:r>
              <a:rPr kumimoji="1" lang="en-US" altLang="ja-JP" dirty="0"/>
              <a:t>4 </a:t>
            </a:r>
            <a:r>
              <a:rPr kumimoji="1" lang="ja-JP" altLang="en-US"/>
              <a:t>レベル</a:t>
            </a:r>
          </a:p>
          <a:p>
            <a:pPr marL="0" lvl="0" defTabSz="457200"/>
            <a:r>
              <a:rPr kumimoji="1" lang="ja-JP" altLang="en-US"/>
              <a:t>第 </a:t>
            </a:r>
            <a:r>
              <a:rPr kumimoji="1" lang="en-US" altLang="ja-JP" dirty="0"/>
              <a:t>5 </a:t>
            </a:r>
            <a:r>
              <a:rPr kumimoji="1" lang="ja-JP" altLang="en-US"/>
              <a:t>レベル</a:t>
            </a: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97" name="図 9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4083261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370235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72960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04203"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6" name="図 5">
            <a:extLst>
              <a:ext uri="{FF2B5EF4-FFF2-40B4-BE49-F238E27FC236}">
                <a16:creationId xmlns:a16="http://schemas.microsoft.com/office/drawing/2014/main" id="{F33F99F1-7032-4F4F-BBFD-0D837F547269}"/>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3253618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12" name="図 11">
            <a:extLst>
              <a:ext uri="{FF2B5EF4-FFF2-40B4-BE49-F238E27FC236}">
                <a16:creationId xmlns:a16="http://schemas.microsoft.com/office/drawing/2014/main" id="{01BCB77C-208D-B54D-A9E6-6C5D999C55B6}"/>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800090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602BD50-DCF9-714C-91DD-D79ACEF746FC}"/>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629133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1" y="5866857"/>
            <a:ext cx="3913874" cy="340093"/>
          </a:xfrm>
        </p:spPr>
        <p:txBody>
          <a:bodyPr wrap="square" lIns="0" tIns="0" rIns="0" bIns="0" anchor="b">
            <a:spAutoFit/>
          </a:bodyPr>
          <a:lstStyle>
            <a:lvl1pPr marL="0" indent="0">
              <a:spcAft>
                <a:spcPts val="400"/>
              </a:spcAft>
              <a:buNone/>
              <a:defRPr lang="ja-JP" altLang="en-US" sz="1700" spc="150" smtClean="0">
                <a:solidFill>
                  <a:schemeClr val="bg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dirty="0"/>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dirty="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dirty="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4878176"/>
            <a:ext cx="2228850" cy="365125"/>
          </a:xfrm>
        </p:spPr>
        <p:txBody>
          <a:bodyPr/>
          <a:lstStyle>
            <a:lvl1pPr algn="l">
              <a:defRPr/>
            </a:lvl1pPr>
          </a:lstStyle>
          <a:p>
            <a:endParaRPr lang="en-US" dirty="0"/>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3" y="6469296"/>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dirty="0"/>
              <a:t>マスター タイトルの書式設定</a:t>
            </a:r>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dirty="0"/>
              <a:t>マスター テキストの</a:t>
            </a:r>
            <a:r>
              <a:rPr kumimoji="1" lang="ja-JP" altLang="en-US"/>
              <a:t>書式設定</a:t>
            </a:r>
            <a:endParaRPr kumimoji="1" lang="ja-JP" altLang="en-US" dirty="0"/>
          </a:p>
        </p:txBody>
      </p:sp>
      <p:grpSp>
        <p:nvGrpSpPr>
          <p:cNvPr id="99" name="グループ化 98"/>
          <p:cNvGrpSpPr/>
          <p:nvPr userDrawn="1"/>
        </p:nvGrpSpPr>
        <p:grpSpPr>
          <a:xfrm>
            <a:off x="5638800" y="6379733"/>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77173" y="317901"/>
            <a:ext cx="4012995" cy="585603"/>
          </a:xfrm>
          <a:prstGeom prst="rect">
            <a:avLst/>
          </a:prstGeom>
        </p:spPr>
      </p:pic>
    </p:spTree>
    <p:extLst>
      <p:ext uri="{BB962C8B-B14F-4D97-AF65-F5344CB8AC3E}">
        <p14:creationId xmlns:p14="http://schemas.microsoft.com/office/powerpoint/2010/main" val="1334731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371426" y="3027"/>
            <a:ext cx="7543800"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362200" y="4042659"/>
            <a:ext cx="7534810" cy="412421"/>
          </a:xfrm>
        </p:spPr>
        <p:txBody>
          <a:bodyPr wrap="square" lIns="288000">
            <a:spAutoFit/>
          </a:bodyPr>
          <a:lstStyle>
            <a:lvl1pPr marL="0" indent="0">
              <a:spcAft>
                <a:spcPts val="400"/>
              </a:spcAft>
              <a:buNone/>
              <a:defRPr lang="ja-JP" altLang="en-US" sz="1600" spc="150" smtClean="0">
                <a:solidFill>
                  <a:schemeClr val="tx1"/>
                </a:solidFill>
              </a:defRPr>
            </a:lvl1pPr>
            <a:lvl2pPr marL="228600" indent="0">
              <a:spcAft>
                <a:spcPts val="400"/>
              </a:spcAft>
              <a:buNone/>
              <a:defRPr lang="ja-JP" altLang="en-US" sz="1600" smtClean="0">
                <a:solidFill>
                  <a:schemeClr val="tx1"/>
                </a:solidFill>
                <a:latin typeface="+mn-lt"/>
                <a:ea typeface="+mn-ea"/>
              </a:defRPr>
            </a:lvl2pPr>
            <a:lvl3pPr marL="685800" indent="0">
              <a:spcAft>
                <a:spcPts val="400"/>
              </a:spcAft>
              <a:buNone/>
              <a:defRPr lang="ja-JP" altLang="en-US" sz="1600" smtClean="0">
                <a:solidFill>
                  <a:schemeClr val="tx1"/>
                </a:solidFill>
                <a:latin typeface="+mn-lt"/>
                <a:ea typeface="+mn-ea"/>
              </a:defRPr>
            </a:lvl3pPr>
            <a:lvl4pPr marL="1143000" indent="0">
              <a:spcAft>
                <a:spcPts val="400"/>
              </a:spcAft>
              <a:buNone/>
              <a:defRPr lang="ja-JP" altLang="en-US" sz="1600" smtClean="0">
                <a:solidFill>
                  <a:schemeClr val="tx1"/>
                </a:solidFill>
                <a:latin typeface="+mn-lt"/>
                <a:ea typeface="+mn-ea"/>
              </a:defRPr>
            </a:lvl4pPr>
            <a:lvl5pPr marL="1600200" indent="0">
              <a:spcAft>
                <a:spcPts val="400"/>
              </a:spcAft>
              <a:buNone/>
              <a:defRPr lang="ja-JP" altLang="en-US" sz="1600">
                <a:solidFill>
                  <a:schemeClr val="tx1"/>
                </a:solidFill>
                <a:latin typeface="+mn-lt"/>
                <a:ea typeface="+mn-ea"/>
              </a:defRPr>
            </a:lvl5pPr>
          </a:lstStyle>
          <a:p>
            <a:pPr marL="0" lvl="0" defTabSz="457200"/>
            <a:r>
              <a:rPr kumimoji="1" lang="ja-JP" altLang="en-US"/>
              <a:t>マスター テキストの書式設定</a:t>
            </a:r>
          </a:p>
        </p:txBody>
      </p:sp>
      <p:pic>
        <p:nvPicPr>
          <p:cNvPr id="11" name="図 10">
            <a:extLst>
              <a:ext uri="{FF2B5EF4-FFF2-40B4-BE49-F238E27FC236}">
                <a16:creationId xmlns:a16="http://schemas.microsoft.com/office/drawing/2014/main" id="{CF91CF97-003A-8047-ADC7-81411BD333F3}"/>
              </a:ext>
            </a:extLst>
          </p:cNvPr>
          <p:cNvPicPr>
            <a:picLocks noChangeAspect="1"/>
          </p:cNvPicPr>
          <p:nvPr userDrawn="1"/>
        </p:nvPicPr>
        <p:blipFill>
          <a:blip r:embed="rId2">
            <a:alphaModFix amt="36000"/>
          </a:blip>
          <a:stretch>
            <a:fillRect/>
          </a:stretch>
        </p:blipFill>
        <p:spPr>
          <a:xfrm>
            <a:off x="5715000" y="6469296"/>
            <a:ext cx="3813317" cy="173332"/>
          </a:xfrm>
          <a:prstGeom prst="rect">
            <a:avLst/>
          </a:prstGeom>
        </p:spPr>
      </p:pic>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dirty="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dirty="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450710" y="6379365"/>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362200" y="1447800"/>
            <a:ext cx="7534810" cy="2304191"/>
          </a:xfrm>
        </p:spPr>
        <p:txBody>
          <a:bodyPr lIns="288000" tIns="180000" rIns="360000" bIns="72000" anchor="b"/>
          <a:lstStyle>
            <a:lvl1pPr>
              <a:defRPr sz="2400">
                <a:solidFill>
                  <a:schemeClr val="tx1"/>
                </a:solidFill>
              </a:defRPr>
            </a:lvl1pPr>
          </a:lstStyle>
          <a:p>
            <a:r>
              <a:rPr kumimoji="1" lang="ja-JP" altLang="en-US" dirty="0"/>
              <a:t>マスター タイトルの書式設定</a:t>
            </a:r>
          </a:p>
        </p:txBody>
      </p:sp>
      <p:grpSp>
        <p:nvGrpSpPr>
          <p:cNvPr id="89" name="グループ化 88"/>
          <p:cNvGrpSpPr/>
          <p:nvPr userDrawn="1"/>
        </p:nvGrpSpPr>
        <p:grpSpPr>
          <a:xfrm rot="16200000">
            <a:off x="-1117606" y="1574806"/>
            <a:ext cx="2819400" cy="126987"/>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2588272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dirty="0"/>
              <a:t>マスター テキストの書式設定</a:t>
            </a:r>
          </a:p>
          <a:p>
            <a:pPr marL="0" lvl="0" defTabSz="457200"/>
            <a:r>
              <a:rPr kumimoji="1" lang="ja-JP" altLang="en-US" dirty="0"/>
              <a:t>第 </a:t>
            </a:r>
            <a:r>
              <a:rPr kumimoji="1" lang="en-US" altLang="ja-JP" dirty="0"/>
              <a:t>2 </a:t>
            </a:r>
            <a:r>
              <a:rPr kumimoji="1" lang="ja-JP" altLang="en-US" dirty="0"/>
              <a:t>レベル</a:t>
            </a:r>
          </a:p>
          <a:p>
            <a:pPr marL="0" lvl="0" defTabSz="457200"/>
            <a:r>
              <a:rPr kumimoji="1" lang="ja-JP" altLang="en-US" dirty="0"/>
              <a:t>第 </a:t>
            </a:r>
            <a:r>
              <a:rPr kumimoji="1" lang="en-US" altLang="ja-JP" dirty="0"/>
              <a:t>3 </a:t>
            </a:r>
            <a:r>
              <a:rPr kumimoji="1" lang="ja-JP" altLang="en-US" dirty="0"/>
              <a:t>レベル</a:t>
            </a:r>
          </a:p>
          <a:p>
            <a:pPr marL="0" lvl="0" defTabSz="457200"/>
            <a:r>
              <a:rPr kumimoji="1" lang="ja-JP" altLang="en-US" dirty="0"/>
              <a:t>第 </a:t>
            </a:r>
            <a:r>
              <a:rPr kumimoji="1" lang="en-US" altLang="ja-JP" dirty="0"/>
              <a:t>4 </a:t>
            </a:r>
            <a:r>
              <a:rPr kumimoji="1" lang="ja-JP" altLang="en-US" dirty="0"/>
              <a:t>レベル</a:t>
            </a:r>
          </a:p>
          <a:p>
            <a:pPr marL="0" lvl="0" defTabSz="457200"/>
            <a:r>
              <a:rPr kumimoji="1" lang="ja-JP" altLang="en-US" dirty="0"/>
              <a:t>第 </a:t>
            </a:r>
            <a:r>
              <a:rPr kumimoji="1" lang="en-US" altLang="ja-JP" dirty="0"/>
              <a:t>5 </a:t>
            </a:r>
            <a:r>
              <a:rPr kumimoji="1" lang="ja-JP" altLang="en-US" dirty="0"/>
              <a:t>レベル</a:t>
            </a:r>
          </a:p>
        </p:txBody>
      </p:sp>
      <p:grpSp>
        <p:nvGrpSpPr>
          <p:cNvPr id="153" name="グループ化 152"/>
          <p:cNvGrpSpPr/>
          <p:nvPr userDrawn="1"/>
        </p:nvGrpSpPr>
        <p:grpSpPr>
          <a:xfrm rot="16200000">
            <a:off x="-1117606" y="1574806"/>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pic>
        <p:nvPicPr>
          <p:cNvPr id="88" name="図 8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167949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906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57200"/>
            <a:r>
              <a:rPr lang="ja-JP" altLang="en-US"/>
              <a:t>マスター タイトルの書式設定</a:t>
            </a:r>
            <a:endParaRPr lang="en-US" dirty="0"/>
          </a:p>
        </p:txBody>
      </p:sp>
      <p:sp>
        <p:nvSpPr>
          <p:cNvPr id="3" name="Text Placeholder 2"/>
          <p:cNvSpPr>
            <a:spLocks noGrp="1"/>
          </p:cNvSpPr>
          <p:nvPr>
            <p:ph type="body" idx="1"/>
          </p:nvPr>
        </p:nvSpPr>
        <p:spPr>
          <a:xfrm>
            <a:off x="360000" y="1879525"/>
            <a:ext cx="9185828" cy="4652184"/>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7306040" y="427034"/>
            <a:ext cx="2228850" cy="365125"/>
          </a:xfrm>
          <a:prstGeom prst="rect">
            <a:avLst/>
          </a:prstGeom>
        </p:spPr>
        <p:txBody>
          <a:bodyPr vert="horz" lIns="0" tIns="0" rIns="0" bIns="0" rtlCol="0" anchor="ctr"/>
          <a:lstStyle>
            <a:lvl1pPr algn="r">
              <a:defRPr sz="1200">
                <a:solidFill>
                  <a:schemeClr val="bg1"/>
                </a:solidFill>
              </a:defRPr>
            </a:lvl1pPr>
          </a:lstStyle>
          <a:p>
            <a:endParaRPr lang="en-US" dirty="0"/>
          </a:p>
        </p:txBody>
      </p:sp>
      <p:sp>
        <p:nvSpPr>
          <p:cNvPr id="5" name="Footer Placeholder 4"/>
          <p:cNvSpPr>
            <a:spLocks noGrp="1"/>
          </p:cNvSpPr>
          <p:nvPr>
            <p:ph type="ftr" sz="quarter" idx="3"/>
          </p:nvPr>
        </p:nvSpPr>
        <p:spPr>
          <a:xfrm>
            <a:off x="5146228" y="6551316"/>
            <a:ext cx="3757975" cy="263263"/>
          </a:xfrm>
          <a:prstGeom prst="rect">
            <a:avLst/>
          </a:prstGeom>
        </p:spPr>
        <p:txBody>
          <a:bodyPr vert="horz" lIns="0" tIns="0" rIns="0" bIns="0" rtlCol="0" anchor="t"/>
          <a:lstStyle>
            <a:lvl1pPr algn="l">
              <a:defRPr sz="900">
                <a:solidFill>
                  <a:schemeClr val="bg2">
                    <a:lumMod val="50000"/>
                  </a:schemeClr>
                </a:solidFill>
              </a:defRPr>
            </a:lvl1pPr>
          </a:lstStyle>
          <a:p>
            <a:endParaRPr lang="en-US" dirty="0"/>
          </a:p>
        </p:txBody>
      </p:sp>
      <p:sp>
        <p:nvSpPr>
          <p:cNvPr id="6" name="Slide Number Placeholder 5"/>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74537902"/>
      </p:ext>
    </p:extLst>
  </p:cSld>
  <p:clrMap bg1="lt1" tx1="dk1" bg2="lt2" tx2="dk2" accent1="accent1" accent2="accent2" accent3="accent3" accent4="accent4" accent5="accent5" accent6="accent6" hlink="hlink" folHlink="folHlink"/>
  <p:sldLayoutIdLst>
    <p:sldLayoutId id="2147483694" r:id="rId1"/>
    <p:sldLayoutId id="2147483698" r:id="rId2"/>
    <p:sldLayoutId id="2147483699" r:id="rId3"/>
    <p:sldLayoutId id="2147483710" r:id="rId4"/>
    <p:sldLayoutId id="2147483711" r:id="rId5"/>
    <p:sldLayoutId id="2147483712" r:id="rId6"/>
    <p:sldLayoutId id="2147483705" r:id="rId7"/>
    <p:sldLayoutId id="2147483709" r:id="rId8"/>
    <p:sldLayoutId id="2147483706" r:id="rId9"/>
    <p:sldLayoutId id="2147483707" r:id="rId10"/>
    <p:sldLayoutId id="2147483708" r:id="rId11"/>
  </p:sldLayoutIdLst>
  <p:hf hdr="0" ftr="0" dt="0"/>
  <p:txStyles>
    <p:titleStyle>
      <a:lvl1pPr algn="l" defTabSz="914400" rtl="0" eaLnBrk="1" latinLnBrk="0" hangingPunct="1">
        <a:lnSpc>
          <a:spcPct val="90000"/>
        </a:lnSpc>
        <a:spcBef>
          <a:spcPct val="0"/>
        </a:spcBef>
        <a:buNone/>
        <a:defRPr kumimoji="1" lang="en-US" altLang="en-US" sz="1814" b="1" i="0" kern="1200" spc="272" dirty="0">
          <a:solidFill>
            <a:schemeClr val="bg1"/>
          </a:solidFill>
          <a:latin typeface="Meiryo" panose="020B0604030504040204" pitchFamily="34" charset="-128"/>
          <a:ea typeface="Meiryo" panose="020B0604030504040204" pitchFamily="34" charset="-128"/>
          <a:cs typeface="+mn-cs"/>
        </a:defRPr>
      </a:lvl1pPr>
    </p:titleStyle>
    <p:body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44B28DB8-9EDF-624B-929C-0BA51A4EDC13}"/>
              </a:ext>
            </a:extLst>
          </p:cNvPr>
          <p:cNvSpPr>
            <a:spLocks noGrp="1"/>
          </p:cNvSpPr>
          <p:nvPr>
            <p:ph type="body" sz="quarter" idx="12"/>
          </p:nvPr>
        </p:nvSpPr>
        <p:spPr>
          <a:xfrm>
            <a:off x="2675990" y="5247281"/>
            <a:ext cx="7230010" cy="772519"/>
          </a:xfrm>
        </p:spPr>
        <p:txBody>
          <a:bodyPr lIns="251999"/>
          <a:lstStyle/>
          <a:p>
            <a:r>
              <a:rPr lang="ja-JP" altLang="en-US" sz="1800" dirty="0">
                <a:latin typeface="游ゴシック" panose="020B0400000000000000" pitchFamily="50" charset="-128"/>
                <a:ea typeface="游ゴシック" panose="020B0400000000000000" pitchFamily="50" charset="-128"/>
              </a:rPr>
              <a:t>厚生労働省 </a:t>
            </a:r>
            <a:r>
              <a:rPr lang="ja-JP" altLang="en-US" sz="1800" dirty="0" smtClean="0">
                <a:latin typeface="游ゴシック" panose="020B0400000000000000" pitchFamily="50" charset="-128"/>
                <a:ea typeface="游ゴシック" panose="020B0400000000000000" pitchFamily="50" charset="-128"/>
              </a:rPr>
              <a:t>新潟労働局職業安定部</a:t>
            </a:r>
            <a:r>
              <a:rPr lang="ja-JP" altLang="en-US" dirty="0">
                <a:latin typeface="游ゴシック" panose="020B0400000000000000" pitchFamily="50" charset="-128"/>
                <a:ea typeface="游ゴシック" panose="020B0400000000000000" pitchFamily="50" charset="-128"/>
              </a:rPr>
              <a:t/>
            </a:r>
            <a:br>
              <a:rPr lang="ja-JP" altLang="en-US" dirty="0">
                <a:latin typeface="游ゴシック" panose="020B0400000000000000" pitchFamily="50" charset="-128"/>
                <a:ea typeface="游ゴシック" panose="020B0400000000000000" pitchFamily="50" charset="-128"/>
              </a:rPr>
            </a:br>
            <a:endParaRPr lang="en-US" altLang="ja-JP" dirty="0">
              <a:latin typeface="游ゴシック" panose="020B0400000000000000" pitchFamily="50" charset="-128"/>
              <a:ea typeface="游ゴシック" panose="020B0400000000000000" pitchFamily="50" charset="-128"/>
            </a:endParaRPr>
          </a:p>
        </p:txBody>
      </p:sp>
      <p:sp>
        <p:nvSpPr>
          <p:cNvPr id="3" name="タイトル 2">
            <a:extLst>
              <a:ext uri="{FF2B5EF4-FFF2-40B4-BE49-F238E27FC236}">
                <a16:creationId xmlns:a16="http://schemas.microsoft.com/office/drawing/2014/main" id="{DA90BFFC-6042-8E40-B059-C6BCAB127E1E}"/>
              </a:ext>
            </a:extLst>
          </p:cNvPr>
          <p:cNvSpPr>
            <a:spLocks noGrp="1"/>
          </p:cNvSpPr>
          <p:nvPr>
            <p:ph type="title"/>
          </p:nvPr>
        </p:nvSpPr>
        <p:spPr>
          <a:xfrm>
            <a:off x="2362200" y="2438400"/>
            <a:ext cx="5562600" cy="780191"/>
          </a:xfrm>
        </p:spPr>
        <p:txBody>
          <a:bodyPr/>
          <a:lstStyle/>
          <a:p>
            <a:pPr algn="ctr"/>
            <a:r>
              <a:rPr kumimoji="1" lang="ja-JP" altLang="en-US" dirty="0" smtClean="0">
                <a:latin typeface="游ゴシック" panose="020B0400000000000000" pitchFamily="50" charset="-128"/>
                <a:ea typeface="游ゴシック" panose="020B0400000000000000" pitchFamily="50" charset="-128"/>
              </a:rPr>
              <a:t>キャリアアップ助成金</a:t>
            </a:r>
            <a:r>
              <a:rPr kumimoji="1" lang="en-US" altLang="ja-JP" dirty="0" smtClean="0">
                <a:latin typeface="游ゴシック" panose="020B0400000000000000" pitchFamily="50" charset="-128"/>
                <a:ea typeface="游ゴシック" panose="020B0400000000000000" pitchFamily="50" charset="-128"/>
              </a:rPr>
              <a:t/>
            </a:r>
            <a:br>
              <a:rPr kumimoji="1" lang="en-US" altLang="ja-JP" dirty="0" smtClean="0">
                <a:latin typeface="游ゴシック" panose="020B0400000000000000" pitchFamily="50" charset="-128"/>
                <a:ea typeface="游ゴシック" panose="020B0400000000000000" pitchFamily="50" charset="-128"/>
              </a:rPr>
            </a:br>
            <a:r>
              <a:rPr lang="ja-JP" altLang="en-US" dirty="0" smtClean="0">
                <a:latin typeface="游ゴシック" panose="020B0400000000000000" pitchFamily="50" charset="-128"/>
                <a:ea typeface="游ゴシック" panose="020B0400000000000000" pitchFamily="50" charset="-128"/>
              </a:rPr>
              <a:t>賃金規定等改定コースにつ</a:t>
            </a:r>
            <a:r>
              <a:rPr kumimoji="1" lang="ja-JP" altLang="en-US" dirty="0" smtClean="0">
                <a:latin typeface="游ゴシック" panose="020B0400000000000000" pitchFamily="50" charset="-128"/>
                <a:ea typeface="游ゴシック" panose="020B0400000000000000" pitchFamily="50" charset="-128"/>
              </a:rPr>
              <a:t>いて</a:t>
            </a:r>
            <a:endParaRPr kumimoji="1" lang="ja-JP" altLang="en-US" dirty="0">
              <a:latin typeface="游ゴシック" panose="020B0400000000000000" pitchFamily="50" charset="-128"/>
              <a:ea typeface="游ゴシック" panose="020B0400000000000000" pitchFamily="50" charset="-128"/>
            </a:endParaRPr>
          </a:p>
        </p:txBody>
      </p:sp>
      <p:sp>
        <p:nvSpPr>
          <p:cNvPr id="4" name="角丸四角形 3"/>
          <p:cNvSpPr/>
          <p:nvPr/>
        </p:nvSpPr>
        <p:spPr>
          <a:xfrm>
            <a:off x="7772400" y="2679605"/>
            <a:ext cx="1905000" cy="53898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ysClr val="windowText" lastClr="000000"/>
                </a:solidFill>
                <a:latin typeface="游ゴシック" panose="020B0400000000000000" pitchFamily="50" charset="-128"/>
                <a:ea typeface="游ゴシック" panose="020B0400000000000000" pitchFamily="50" charset="-128"/>
              </a:rPr>
              <a:t>２０２３年７月６日</a:t>
            </a:r>
            <a:endParaRPr kumimoji="1" lang="en-US" altLang="ja-JP" sz="1200" b="1" dirty="0" smtClean="0">
              <a:solidFill>
                <a:sysClr val="windowText" lastClr="000000"/>
              </a:solidFill>
              <a:latin typeface="游ゴシック" panose="020B0400000000000000" pitchFamily="50" charset="-128"/>
              <a:ea typeface="游ゴシック" panose="020B0400000000000000" pitchFamily="50" charset="-128"/>
            </a:endParaRPr>
          </a:p>
        </p:txBody>
      </p:sp>
      <p:sp>
        <p:nvSpPr>
          <p:cNvPr id="5" name="タイトル 2">
            <a:extLst>
              <a:ext uri="{FF2B5EF4-FFF2-40B4-BE49-F238E27FC236}">
                <a16:creationId xmlns:a16="http://schemas.microsoft.com/office/drawing/2014/main" id="{DA90BFFC-6042-8E40-B059-C6BCAB127E1E}"/>
              </a:ext>
            </a:extLst>
          </p:cNvPr>
          <p:cNvSpPr txBox="1">
            <a:spLocks/>
          </p:cNvSpPr>
          <p:nvPr/>
        </p:nvSpPr>
        <p:spPr>
          <a:xfrm>
            <a:off x="2079171" y="3581400"/>
            <a:ext cx="7293429" cy="780191"/>
          </a:xfrm>
          <a:prstGeom prst="rect">
            <a:avLst/>
          </a:prstGeom>
          <a:noFill/>
          <a:ln w="12700" cap="flat" cmpd="sng" algn="ctr">
            <a:noFill/>
            <a:prstDash val="solid"/>
            <a:miter lim="800000"/>
          </a:ln>
          <a:effectLst/>
        </p:spPr>
        <p:txBody>
          <a:bodyPr lIns="288000" tIns="180000" rIns="360000" bIns="72000" rtlCol="0" anchor="b"/>
          <a:lstStyle>
            <a:lvl1pPr algn="l" defTabSz="914400" rtl="0" eaLnBrk="1" latinLnBrk="0" hangingPunct="1">
              <a:lnSpc>
                <a:spcPct val="90000"/>
              </a:lnSpc>
              <a:spcBef>
                <a:spcPct val="0"/>
              </a:spcBef>
              <a:buNone/>
              <a:defRPr kumimoji="1" lang="en-US" altLang="en-US" sz="2400" b="1" i="0" kern="1200" spc="272">
                <a:solidFill>
                  <a:schemeClr val="tx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ja-JP" altLang="en-US" dirty="0">
                <a:solidFill>
                  <a:schemeClr val="accent2"/>
                </a:solidFill>
                <a:latin typeface="游ゴシック" panose="020B0400000000000000" pitchFamily="50" charset="-128"/>
                <a:ea typeface="游ゴシック" panose="020B0400000000000000" pitchFamily="50" charset="-128"/>
              </a:rPr>
              <a:t>「賃金規定等改定コース」を活用</a:t>
            </a:r>
            <a:r>
              <a:rPr lang="ja-JP" altLang="en-US" dirty="0" smtClean="0">
                <a:solidFill>
                  <a:schemeClr val="accent2"/>
                </a:solidFill>
                <a:latin typeface="游ゴシック" panose="020B0400000000000000" pitchFamily="50" charset="-128"/>
                <a:ea typeface="游ゴシック" panose="020B0400000000000000" pitchFamily="50" charset="-128"/>
              </a:rPr>
              <a:t>して</a:t>
            </a:r>
            <a:endParaRPr lang="en-US" altLang="ja-JP" dirty="0" smtClean="0">
              <a:solidFill>
                <a:schemeClr val="accent2"/>
              </a:solidFill>
              <a:latin typeface="游ゴシック" panose="020B0400000000000000" pitchFamily="50" charset="-128"/>
              <a:ea typeface="游ゴシック" panose="020B0400000000000000" pitchFamily="50" charset="-128"/>
            </a:endParaRPr>
          </a:p>
          <a:p>
            <a:pPr algn="ctr"/>
            <a:r>
              <a:rPr lang="ja-JP" altLang="en-US" dirty="0" smtClean="0">
                <a:solidFill>
                  <a:schemeClr val="accent2"/>
                </a:solidFill>
                <a:latin typeface="游ゴシック" panose="020B0400000000000000" pitchFamily="50" charset="-128"/>
                <a:ea typeface="游ゴシック" panose="020B0400000000000000" pitchFamily="50" charset="-128"/>
              </a:rPr>
              <a:t>従業員</a:t>
            </a:r>
            <a:r>
              <a:rPr lang="ja-JP" altLang="en-US" dirty="0">
                <a:solidFill>
                  <a:schemeClr val="accent2"/>
                </a:solidFill>
                <a:latin typeface="游ゴシック" panose="020B0400000000000000" pitchFamily="50" charset="-128"/>
                <a:ea typeface="游ゴシック" panose="020B0400000000000000" pitchFamily="50" charset="-128"/>
              </a:rPr>
              <a:t>の賃金アップを図りませんか？</a:t>
            </a:r>
          </a:p>
        </p:txBody>
      </p:sp>
    </p:spTree>
    <p:extLst>
      <p:ext uri="{BB962C8B-B14F-4D97-AF65-F5344CB8AC3E}">
        <p14:creationId xmlns:p14="http://schemas.microsoft.com/office/powerpoint/2010/main" val="11058693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28600" y="990240"/>
            <a:ext cx="9444995" cy="1245606"/>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smtClean="0">
              <a:solidFill>
                <a:sysClr val="windowText" lastClr="000000"/>
              </a:solidFill>
            </a:endParaRPr>
          </a:p>
        </p:txBody>
      </p:sp>
      <p:sp>
        <p:nvSpPr>
          <p:cNvPr id="19" name="タイトル 18">
            <a:extLst>
              <a:ext uri="{FF2B5EF4-FFF2-40B4-BE49-F238E27FC236}">
                <a16:creationId xmlns:a16="http://schemas.microsoft.com/office/drawing/2014/main" id="{E4D6BB78-A7D9-FC41-85DD-4C3721700E4E}"/>
              </a:ext>
            </a:extLst>
          </p:cNvPr>
          <p:cNvSpPr>
            <a:spLocks noGrp="1"/>
          </p:cNvSpPr>
          <p:nvPr>
            <p:ph type="title"/>
          </p:nvPr>
        </p:nvSpPr>
        <p:spPr>
          <a:xfrm>
            <a:off x="-152400" y="172291"/>
            <a:ext cx="4800600" cy="589709"/>
          </a:xfrm>
        </p:spPr>
        <p:txBody>
          <a:bodyPr/>
          <a:lstStyle/>
          <a:p>
            <a:r>
              <a:rPr lang="ja-JP" altLang="en-US" dirty="0" smtClean="0"/>
              <a:t>　</a:t>
            </a:r>
            <a:r>
              <a:rPr lang="ja-JP" altLang="en-US" dirty="0"/>
              <a:t>キャリアアップ助成金とは？</a:t>
            </a:r>
          </a:p>
        </p:txBody>
      </p:sp>
      <p:sp>
        <p:nvSpPr>
          <p:cNvPr id="22" name="正方形/長方形 21"/>
          <p:cNvSpPr/>
          <p:nvPr/>
        </p:nvSpPr>
        <p:spPr>
          <a:xfrm>
            <a:off x="289560" y="1078610"/>
            <a:ext cx="9067800" cy="11442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latin typeface="游ゴシック" panose="020B0400000000000000" pitchFamily="50" charset="-128"/>
                <a:ea typeface="游ゴシック" panose="020B0400000000000000" pitchFamily="50" charset="-128"/>
              </a:rPr>
              <a:t>有期雇用労働者、短時間労働者、派遣労働者といった、いわゆる非正規雇用労働者</a:t>
            </a:r>
            <a:r>
              <a:rPr kumimoji="1" lang="ja-JP" altLang="en-US" sz="2000" dirty="0" smtClean="0">
                <a:solidFill>
                  <a:schemeClr val="tx1"/>
                </a:solidFill>
                <a:latin typeface="游ゴシック" panose="020B0400000000000000" pitchFamily="50" charset="-128"/>
                <a:ea typeface="游ゴシック" panose="020B0400000000000000" pitchFamily="50" charset="-128"/>
              </a:rPr>
              <a:t>の企業内</a:t>
            </a:r>
            <a:r>
              <a:rPr kumimoji="1" lang="ja-JP" altLang="en-US" sz="2000" dirty="0">
                <a:solidFill>
                  <a:schemeClr val="tx1"/>
                </a:solidFill>
                <a:latin typeface="游ゴシック" panose="020B0400000000000000" pitchFamily="50" charset="-128"/>
                <a:ea typeface="游ゴシック" panose="020B0400000000000000" pitchFamily="50" charset="-128"/>
              </a:rPr>
              <a:t>での</a:t>
            </a:r>
            <a:r>
              <a:rPr kumimoji="1" lang="ja-JP" altLang="en-US" sz="2000" dirty="0" smtClean="0">
                <a:solidFill>
                  <a:schemeClr val="tx1"/>
                </a:solidFill>
                <a:latin typeface="游ゴシック" panose="020B0400000000000000" pitchFamily="50" charset="-128"/>
                <a:ea typeface="游ゴシック" panose="020B0400000000000000" pitchFamily="50" charset="-128"/>
              </a:rPr>
              <a:t>キャリアアップを促進する</a:t>
            </a:r>
            <a:r>
              <a:rPr kumimoji="1" lang="ja-JP" altLang="en-US" sz="2000" dirty="0">
                <a:solidFill>
                  <a:schemeClr val="tx1"/>
                </a:solidFill>
                <a:latin typeface="游ゴシック" panose="020B0400000000000000" pitchFamily="50" charset="-128"/>
                <a:ea typeface="游ゴシック" panose="020B0400000000000000" pitchFamily="50" charset="-128"/>
              </a:rPr>
              <a:t>ため、</a:t>
            </a:r>
            <a:r>
              <a:rPr kumimoji="1" lang="ja-JP" altLang="en-US" sz="2000" b="1" dirty="0">
                <a:solidFill>
                  <a:srgbClr val="FF0000"/>
                </a:solidFill>
                <a:latin typeface="游ゴシック" panose="020B0400000000000000" pitchFamily="50" charset="-128"/>
                <a:ea typeface="游ゴシック" panose="020B0400000000000000" pitchFamily="50" charset="-128"/>
              </a:rPr>
              <a:t>正社員化、処遇改善の取組を実施</a:t>
            </a:r>
            <a:r>
              <a:rPr kumimoji="1" lang="ja-JP" altLang="en-US" sz="2000" b="1" dirty="0" smtClean="0">
                <a:solidFill>
                  <a:srgbClr val="FF0000"/>
                </a:solidFill>
                <a:latin typeface="游ゴシック" panose="020B0400000000000000" pitchFamily="50" charset="-128"/>
                <a:ea typeface="游ゴシック" panose="020B0400000000000000" pitchFamily="50" charset="-128"/>
              </a:rPr>
              <a:t>した事業</a:t>
            </a:r>
            <a:r>
              <a:rPr kumimoji="1" lang="ja-JP" altLang="en-US" sz="2000" b="1" dirty="0">
                <a:solidFill>
                  <a:srgbClr val="FF0000"/>
                </a:solidFill>
                <a:latin typeface="游ゴシック" panose="020B0400000000000000" pitchFamily="50" charset="-128"/>
                <a:ea typeface="游ゴシック" panose="020B0400000000000000" pitchFamily="50" charset="-128"/>
              </a:rPr>
              <a:t>主に対して助成する制度</a:t>
            </a:r>
            <a:r>
              <a:rPr kumimoji="1" lang="ja-JP" altLang="en-US" sz="2000" dirty="0">
                <a:solidFill>
                  <a:schemeClr val="tx1"/>
                </a:solidFill>
                <a:latin typeface="游ゴシック" panose="020B0400000000000000" pitchFamily="50" charset="-128"/>
                <a:ea typeface="游ゴシック" panose="020B0400000000000000" pitchFamily="50" charset="-128"/>
              </a:rPr>
              <a:t>です。</a:t>
            </a:r>
          </a:p>
        </p:txBody>
      </p:sp>
      <p:sp>
        <p:nvSpPr>
          <p:cNvPr id="3" name="スライド番号プレースホルダー 2"/>
          <p:cNvSpPr>
            <a:spLocks noGrp="1"/>
          </p:cNvSpPr>
          <p:nvPr>
            <p:ph type="sldNum" sz="quarter" idx="4"/>
          </p:nvPr>
        </p:nvSpPr>
        <p:spPr/>
        <p:txBody>
          <a:bodyPr/>
          <a:lstStyle/>
          <a:p>
            <a:fld id="{48F63A3B-78C7-47BE-AE5E-E10140E04643}" type="slidenum">
              <a:rPr lang="en-US" smtClean="0"/>
              <a:pPr/>
              <a:t>2</a:t>
            </a:fld>
            <a:endParaRPr lang="en-US" dirty="0"/>
          </a:p>
        </p:txBody>
      </p:sp>
      <p:sp>
        <p:nvSpPr>
          <p:cNvPr id="27" name="正方形/長方形 26"/>
          <p:cNvSpPr/>
          <p:nvPr/>
        </p:nvSpPr>
        <p:spPr>
          <a:xfrm>
            <a:off x="7162800" y="6265572"/>
            <a:ext cx="2743200" cy="440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latin typeface="游ゴシック" panose="020B0400000000000000" pitchFamily="50" charset="-128"/>
                <a:ea typeface="游ゴシック" panose="020B0400000000000000" pitchFamily="50" charset="-128"/>
              </a:rPr>
              <a:t>合計１，１７１件（前年比</a:t>
            </a:r>
            <a:r>
              <a:rPr kumimoji="1" lang="en-US" altLang="ja-JP" sz="1200" dirty="0" smtClean="0">
                <a:solidFill>
                  <a:schemeClr val="tx1"/>
                </a:solidFill>
                <a:latin typeface="游ゴシック" panose="020B0400000000000000" pitchFamily="50" charset="-128"/>
                <a:ea typeface="游ゴシック" panose="020B0400000000000000" pitchFamily="50" charset="-128"/>
              </a:rPr>
              <a:t>24%</a:t>
            </a:r>
            <a:r>
              <a:rPr kumimoji="1" lang="ja-JP" altLang="en-US" sz="1200" dirty="0" smtClean="0">
                <a:solidFill>
                  <a:schemeClr val="tx1"/>
                </a:solidFill>
                <a:latin typeface="游ゴシック" panose="020B0400000000000000" pitchFamily="50" charset="-128"/>
                <a:ea typeface="游ゴシック" panose="020B0400000000000000" pitchFamily="50" charset="-128"/>
              </a:rPr>
              <a:t>増）</a:t>
            </a:r>
            <a:endParaRPr kumimoji="1" lang="ja-JP" altLang="en-US" sz="1200" dirty="0">
              <a:solidFill>
                <a:schemeClr val="tx1"/>
              </a:solidFill>
              <a:latin typeface="游ゴシック" panose="020B0400000000000000" pitchFamily="50" charset="-128"/>
              <a:ea typeface="游ゴシック" panose="020B0400000000000000" pitchFamily="50" charset="-128"/>
            </a:endParaRPr>
          </a:p>
        </p:txBody>
      </p:sp>
      <p:sp>
        <p:nvSpPr>
          <p:cNvPr id="28" name="角丸四角形 27"/>
          <p:cNvSpPr/>
          <p:nvPr/>
        </p:nvSpPr>
        <p:spPr>
          <a:xfrm>
            <a:off x="327368" y="2829757"/>
            <a:ext cx="2286000" cy="53898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ysClr val="windowText" lastClr="000000"/>
                </a:solidFill>
                <a:latin typeface="游ゴシック" panose="020B0400000000000000" pitchFamily="50" charset="-128"/>
                <a:ea typeface="游ゴシック" panose="020B0400000000000000" pitchFamily="50" charset="-128"/>
              </a:rPr>
              <a:t>正社員化</a:t>
            </a:r>
            <a:endParaRPr kumimoji="1" lang="en-US" altLang="ja-JP" sz="1600" b="1" dirty="0" smtClean="0">
              <a:solidFill>
                <a:sysClr val="windowText" lastClr="000000"/>
              </a:solidFill>
              <a:latin typeface="游ゴシック" panose="020B0400000000000000" pitchFamily="50" charset="-128"/>
              <a:ea typeface="游ゴシック" panose="020B0400000000000000" pitchFamily="50" charset="-128"/>
            </a:endParaRPr>
          </a:p>
          <a:p>
            <a:pPr algn="ctr"/>
            <a:r>
              <a:rPr kumimoji="1" lang="ja-JP" altLang="en-US" sz="1600" b="1" dirty="0" smtClean="0">
                <a:solidFill>
                  <a:sysClr val="windowText" lastClr="000000"/>
                </a:solidFill>
                <a:latin typeface="游ゴシック" panose="020B0400000000000000" pitchFamily="50" charset="-128"/>
                <a:ea typeface="游ゴシック" panose="020B0400000000000000" pitchFamily="50" charset="-128"/>
              </a:rPr>
              <a:t>コース</a:t>
            </a:r>
          </a:p>
        </p:txBody>
      </p:sp>
      <p:sp>
        <p:nvSpPr>
          <p:cNvPr id="29" name="正方形/長方形 28"/>
          <p:cNvSpPr/>
          <p:nvPr/>
        </p:nvSpPr>
        <p:spPr>
          <a:xfrm>
            <a:off x="2643297" y="3501335"/>
            <a:ext cx="4443303" cy="440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游ゴシック" panose="020B0400000000000000" pitchFamily="50" charset="-128"/>
                <a:ea typeface="游ゴシック" panose="020B0400000000000000" pitchFamily="50" charset="-128"/>
              </a:rPr>
              <a:t>障害のある有期雇用労働者等を正規雇用労働者等に転換した事業主に対して助成</a:t>
            </a:r>
            <a:endParaRPr kumimoji="1" lang="ja-JP" altLang="en-US" sz="1400" dirty="0">
              <a:solidFill>
                <a:schemeClr val="tx1"/>
              </a:solidFill>
              <a:latin typeface="游ゴシック" panose="020B0400000000000000" pitchFamily="50" charset="-128"/>
              <a:ea typeface="游ゴシック" panose="020B0400000000000000" pitchFamily="50" charset="-128"/>
            </a:endParaRPr>
          </a:p>
        </p:txBody>
      </p:sp>
      <p:sp>
        <p:nvSpPr>
          <p:cNvPr id="30" name="角丸四角形 29"/>
          <p:cNvSpPr/>
          <p:nvPr/>
        </p:nvSpPr>
        <p:spPr>
          <a:xfrm>
            <a:off x="318109" y="3449729"/>
            <a:ext cx="2286000" cy="53898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ysClr val="windowText" lastClr="000000"/>
                </a:solidFill>
                <a:latin typeface="游ゴシック" panose="020B0400000000000000" pitchFamily="50" charset="-128"/>
                <a:ea typeface="游ゴシック" panose="020B0400000000000000" pitchFamily="50" charset="-128"/>
              </a:rPr>
              <a:t>障害者正社員化</a:t>
            </a:r>
            <a:endParaRPr kumimoji="1" lang="en-US" altLang="ja-JP" sz="1600" b="1" dirty="0" smtClean="0">
              <a:solidFill>
                <a:sysClr val="windowText" lastClr="000000"/>
              </a:solidFill>
              <a:latin typeface="游ゴシック" panose="020B0400000000000000" pitchFamily="50" charset="-128"/>
              <a:ea typeface="游ゴシック" panose="020B0400000000000000" pitchFamily="50" charset="-128"/>
            </a:endParaRPr>
          </a:p>
          <a:p>
            <a:pPr algn="ctr"/>
            <a:r>
              <a:rPr kumimoji="1" lang="ja-JP" altLang="en-US" sz="1600" b="1" dirty="0" smtClean="0">
                <a:solidFill>
                  <a:sysClr val="windowText" lastClr="000000"/>
                </a:solidFill>
                <a:latin typeface="游ゴシック" panose="020B0400000000000000" pitchFamily="50" charset="-128"/>
                <a:ea typeface="游ゴシック" panose="020B0400000000000000" pitchFamily="50" charset="-128"/>
              </a:rPr>
              <a:t>コース</a:t>
            </a:r>
          </a:p>
        </p:txBody>
      </p:sp>
      <p:sp>
        <p:nvSpPr>
          <p:cNvPr id="31" name="正方形/長方形 30"/>
          <p:cNvSpPr/>
          <p:nvPr/>
        </p:nvSpPr>
        <p:spPr>
          <a:xfrm>
            <a:off x="2617722" y="4121307"/>
            <a:ext cx="4468878" cy="440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游ゴシック" panose="020B0400000000000000" pitchFamily="50" charset="-128"/>
                <a:ea typeface="游ゴシック" panose="020B0400000000000000" pitchFamily="50" charset="-128"/>
              </a:rPr>
              <a:t>有期雇用労働者等の賃金規定等を３％以上増額改定し、昇給させた事業主に対して助成</a:t>
            </a:r>
            <a:endParaRPr kumimoji="1" lang="ja-JP" altLang="en-US" sz="1400" dirty="0">
              <a:solidFill>
                <a:schemeClr val="tx1"/>
              </a:solidFill>
              <a:latin typeface="游ゴシック" panose="020B0400000000000000" pitchFamily="50" charset="-128"/>
              <a:ea typeface="游ゴシック" panose="020B0400000000000000" pitchFamily="50" charset="-128"/>
            </a:endParaRPr>
          </a:p>
        </p:txBody>
      </p:sp>
      <p:sp>
        <p:nvSpPr>
          <p:cNvPr id="32" name="角丸四角形 31"/>
          <p:cNvSpPr/>
          <p:nvPr/>
        </p:nvSpPr>
        <p:spPr>
          <a:xfrm>
            <a:off x="292534" y="4069701"/>
            <a:ext cx="2286000" cy="53898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rgbClr val="FF0000"/>
                </a:solidFill>
                <a:latin typeface="游ゴシック" panose="020B0400000000000000" pitchFamily="50" charset="-128"/>
                <a:ea typeface="游ゴシック" panose="020B0400000000000000" pitchFamily="50" charset="-128"/>
              </a:rPr>
              <a:t>賃金規定等改定</a:t>
            </a:r>
            <a:endParaRPr kumimoji="1" lang="en-US" altLang="ja-JP" sz="1600" b="1" dirty="0" smtClean="0">
              <a:solidFill>
                <a:srgbClr val="FF0000"/>
              </a:solidFill>
              <a:latin typeface="游ゴシック" panose="020B0400000000000000" pitchFamily="50" charset="-128"/>
              <a:ea typeface="游ゴシック" panose="020B0400000000000000" pitchFamily="50" charset="-128"/>
            </a:endParaRPr>
          </a:p>
          <a:p>
            <a:pPr algn="ctr"/>
            <a:r>
              <a:rPr kumimoji="1" lang="ja-JP" altLang="en-US" sz="1600" b="1" dirty="0" smtClean="0">
                <a:solidFill>
                  <a:srgbClr val="FF0000"/>
                </a:solidFill>
                <a:latin typeface="游ゴシック" panose="020B0400000000000000" pitchFamily="50" charset="-128"/>
                <a:ea typeface="游ゴシック" panose="020B0400000000000000" pitchFamily="50" charset="-128"/>
              </a:rPr>
              <a:t>コース</a:t>
            </a:r>
          </a:p>
        </p:txBody>
      </p:sp>
      <p:sp>
        <p:nvSpPr>
          <p:cNvPr id="33" name="正方形/長方形 32"/>
          <p:cNvSpPr/>
          <p:nvPr/>
        </p:nvSpPr>
        <p:spPr>
          <a:xfrm>
            <a:off x="2617722" y="4747810"/>
            <a:ext cx="4468878" cy="440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游ゴシック" panose="020B0400000000000000" pitchFamily="50" charset="-128"/>
                <a:ea typeface="游ゴシック" panose="020B0400000000000000" pitchFamily="50" charset="-128"/>
              </a:rPr>
              <a:t>有期雇用労働者等と正規雇用労働者との共通の賃金規定等を新たに規定・適用した事業主に対して助成</a:t>
            </a:r>
            <a:endParaRPr kumimoji="1" lang="ja-JP" altLang="en-US" sz="1400" dirty="0">
              <a:solidFill>
                <a:schemeClr val="tx1"/>
              </a:solidFill>
              <a:latin typeface="游ゴシック" panose="020B0400000000000000" pitchFamily="50" charset="-128"/>
              <a:ea typeface="游ゴシック" panose="020B0400000000000000" pitchFamily="50" charset="-128"/>
            </a:endParaRPr>
          </a:p>
        </p:txBody>
      </p:sp>
      <p:sp>
        <p:nvSpPr>
          <p:cNvPr id="34" name="角丸四角形 33"/>
          <p:cNvSpPr/>
          <p:nvPr/>
        </p:nvSpPr>
        <p:spPr>
          <a:xfrm>
            <a:off x="292534" y="4696204"/>
            <a:ext cx="2286000" cy="53898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ysClr val="windowText" lastClr="000000"/>
                </a:solidFill>
                <a:latin typeface="游ゴシック" panose="020B0400000000000000" pitchFamily="50" charset="-128"/>
                <a:ea typeface="游ゴシック" panose="020B0400000000000000" pitchFamily="50" charset="-128"/>
              </a:rPr>
              <a:t>賃金規定等共通化</a:t>
            </a:r>
            <a:endParaRPr kumimoji="1" lang="en-US" altLang="ja-JP" sz="1600" b="1" dirty="0" smtClean="0">
              <a:solidFill>
                <a:sysClr val="windowText" lastClr="000000"/>
              </a:solidFill>
              <a:latin typeface="游ゴシック" panose="020B0400000000000000" pitchFamily="50" charset="-128"/>
              <a:ea typeface="游ゴシック" panose="020B0400000000000000" pitchFamily="50" charset="-128"/>
            </a:endParaRPr>
          </a:p>
          <a:p>
            <a:pPr algn="ctr"/>
            <a:r>
              <a:rPr kumimoji="1" lang="ja-JP" altLang="en-US" sz="1600" b="1" dirty="0" smtClean="0">
                <a:solidFill>
                  <a:sysClr val="windowText" lastClr="000000"/>
                </a:solidFill>
                <a:latin typeface="游ゴシック" panose="020B0400000000000000" pitchFamily="50" charset="-128"/>
                <a:ea typeface="游ゴシック" panose="020B0400000000000000" pitchFamily="50" charset="-128"/>
              </a:rPr>
              <a:t>コース</a:t>
            </a:r>
          </a:p>
        </p:txBody>
      </p:sp>
      <p:sp>
        <p:nvSpPr>
          <p:cNvPr id="35" name="正方形/長方形 34"/>
          <p:cNvSpPr/>
          <p:nvPr/>
        </p:nvSpPr>
        <p:spPr>
          <a:xfrm>
            <a:off x="2619899" y="5374313"/>
            <a:ext cx="4466701" cy="440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游ゴシック" panose="020B0400000000000000" pitchFamily="50" charset="-128"/>
                <a:ea typeface="游ゴシック" panose="020B0400000000000000" pitchFamily="50" charset="-128"/>
              </a:rPr>
              <a:t>有期雇用労働者等に賞与・退職金制度を導入し、支給または積立てを実施した事業主に対して助成</a:t>
            </a:r>
            <a:endParaRPr kumimoji="1" lang="ja-JP" altLang="en-US" sz="1400" dirty="0">
              <a:solidFill>
                <a:schemeClr val="tx1"/>
              </a:solidFill>
              <a:latin typeface="游ゴシック" panose="020B0400000000000000" pitchFamily="50" charset="-128"/>
              <a:ea typeface="游ゴシック" panose="020B0400000000000000" pitchFamily="50" charset="-128"/>
            </a:endParaRPr>
          </a:p>
        </p:txBody>
      </p:sp>
      <p:sp>
        <p:nvSpPr>
          <p:cNvPr id="36" name="角丸四角形 35"/>
          <p:cNvSpPr/>
          <p:nvPr/>
        </p:nvSpPr>
        <p:spPr>
          <a:xfrm>
            <a:off x="294711" y="5322707"/>
            <a:ext cx="2286000" cy="53898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ysClr val="windowText" lastClr="000000"/>
                </a:solidFill>
                <a:latin typeface="游ゴシック" panose="020B0400000000000000" pitchFamily="50" charset="-128"/>
                <a:ea typeface="游ゴシック" panose="020B0400000000000000" pitchFamily="50" charset="-128"/>
              </a:rPr>
              <a:t>賞与・退職金制度導入</a:t>
            </a:r>
            <a:endParaRPr kumimoji="1" lang="en-US" altLang="ja-JP" sz="1600" b="1" dirty="0" smtClean="0">
              <a:solidFill>
                <a:sysClr val="windowText" lastClr="000000"/>
              </a:solidFill>
              <a:latin typeface="游ゴシック" panose="020B0400000000000000" pitchFamily="50" charset="-128"/>
              <a:ea typeface="游ゴシック" panose="020B0400000000000000" pitchFamily="50" charset="-128"/>
            </a:endParaRPr>
          </a:p>
          <a:p>
            <a:pPr algn="ctr"/>
            <a:r>
              <a:rPr kumimoji="1" lang="ja-JP" altLang="en-US" sz="1600" b="1" dirty="0" smtClean="0">
                <a:solidFill>
                  <a:sysClr val="windowText" lastClr="000000"/>
                </a:solidFill>
                <a:latin typeface="游ゴシック" panose="020B0400000000000000" pitchFamily="50" charset="-128"/>
                <a:ea typeface="游ゴシック" panose="020B0400000000000000" pitchFamily="50" charset="-128"/>
              </a:rPr>
              <a:t>コース</a:t>
            </a:r>
          </a:p>
        </p:txBody>
      </p:sp>
      <p:sp>
        <p:nvSpPr>
          <p:cNvPr id="37" name="正方形/長方形 36"/>
          <p:cNvSpPr/>
          <p:nvPr/>
        </p:nvSpPr>
        <p:spPr>
          <a:xfrm>
            <a:off x="2611191" y="5989620"/>
            <a:ext cx="4475409" cy="546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游ゴシック" panose="020B0400000000000000" pitchFamily="50" charset="-128"/>
                <a:ea typeface="游ゴシック" panose="020B0400000000000000" pitchFamily="50" charset="-128"/>
              </a:rPr>
              <a:t>短時間労働者の週所定労働時間を延長するとともに、処遇の改善を図り、新たに社会保険に適用させた事業主に対して助成</a:t>
            </a:r>
            <a:endParaRPr kumimoji="1" lang="ja-JP" altLang="en-US" sz="1400" dirty="0">
              <a:solidFill>
                <a:schemeClr val="tx1"/>
              </a:solidFill>
              <a:latin typeface="游ゴシック" panose="020B0400000000000000" pitchFamily="50" charset="-128"/>
              <a:ea typeface="游ゴシック" panose="020B0400000000000000" pitchFamily="50" charset="-128"/>
            </a:endParaRPr>
          </a:p>
        </p:txBody>
      </p:sp>
      <p:sp>
        <p:nvSpPr>
          <p:cNvPr id="38" name="角丸四角形 37"/>
          <p:cNvSpPr/>
          <p:nvPr/>
        </p:nvSpPr>
        <p:spPr>
          <a:xfrm>
            <a:off x="286003" y="5938014"/>
            <a:ext cx="2286000" cy="53898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ysClr val="windowText" lastClr="000000"/>
                </a:solidFill>
                <a:latin typeface="游ゴシック" panose="020B0400000000000000" pitchFamily="50" charset="-128"/>
                <a:ea typeface="游ゴシック" panose="020B0400000000000000" pitchFamily="50" charset="-128"/>
              </a:rPr>
              <a:t>短時間労働者労働時間</a:t>
            </a:r>
            <a:endParaRPr kumimoji="1" lang="en-US" altLang="ja-JP" sz="1600" b="1" dirty="0" smtClean="0">
              <a:solidFill>
                <a:sysClr val="windowText" lastClr="000000"/>
              </a:solidFill>
              <a:latin typeface="游ゴシック" panose="020B0400000000000000" pitchFamily="50" charset="-128"/>
              <a:ea typeface="游ゴシック" panose="020B0400000000000000" pitchFamily="50" charset="-128"/>
            </a:endParaRPr>
          </a:p>
          <a:p>
            <a:pPr algn="ctr"/>
            <a:r>
              <a:rPr kumimoji="1" lang="ja-JP" altLang="en-US" sz="1600" b="1" dirty="0" smtClean="0">
                <a:solidFill>
                  <a:sysClr val="windowText" lastClr="000000"/>
                </a:solidFill>
                <a:latin typeface="游ゴシック" panose="020B0400000000000000" pitchFamily="50" charset="-128"/>
                <a:ea typeface="游ゴシック" panose="020B0400000000000000" pitchFamily="50" charset="-128"/>
              </a:rPr>
              <a:t>延長コース</a:t>
            </a:r>
          </a:p>
        </p:txBody>
      </p:sp>
      <p:sp>
        <p:nvSpPr>
          <p:cNvPr id="41" name="角丸四角形 40"/>
          <p:cNvSpPr/>
          <p:nvPr/>
        </p:nvSpPr>
        <p:spPr>
          <a:xfrm>
            <a:off x="4498396" y="152400"/>
            <a:ext cx="4745237" cy="589709"/>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ysClr val="windowText" lastClr="000000"/>
                </a:solidFill>
                <a:latin typeface="+mn-ea"/>
              </a:rPr>
              <a:t>詳細は「キャリアアップ助成金のご案内」</a:t>
            </a:r>
            <a:endParaRPr kumimoji="1" lang="en-US" altLang="ja-JP" sz="1600" b="1" dirty="0" smtClean="0">
              <a:solidFill>
                <a:sysClr val="windowText" lastClr="000000"/>
              </a:solidFill>
              <a:latin typeface="+mn-ea"/>
            </a:endParaRPr>
          </a:p>
          <a:p>
            <a:pPr algn="ctr"/>
            <a:r>
              <a:rPr kumimoji="1" lang="ja-JP" altLang="en-US" sz="1600" b="1" dirty="0" smtClean="0">
                <a:solidFill>
                  <a:sysClr val="windowText" lastClr="000000"/>
                </a:solidFill>
                <a:latin typeface="+mn-ea"/>
              </a:rPr>
              <a:t>パンフレットをご参照ください。</a:t>
            </a:r>
          </a:p>
        </p:txBody>
      </p:sp>
      <p:sp>
        <p:nvSpPr>
          <p:cNvPr id="20" name="正方形/長方形 19"/>
          <p:cNvSpPr/>
          <p:nvPr/>
        </p:nvSpPr>
        <p:spPr>
          <a:xfrm>
            <a:off x="318109" y="2343027"/>
            <a:ext cx="2882291" cy="440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b="1" dirty="0" smtClean="0">
                <a:solidFill>
                  <a:schemeClr val="tx1"/>
                </a:solidFill>
                <a:latin typeface="游ゴシック" panose="020B0400000000000000" pitchFamily="50" charset="-128"/>
                <a:ea typeface="游ゴシック" panose="020B0400000000000000" pitchFamily="50" charset="-128"/>
              </a:rPr>
              <a:t>【</a:t>
            </a:r>
            <a:r>
              <a:rPr kumimoji="1" lang="ja-JP" altLang="en-US" sz="1600" b="1" dirty="0" smtClean="0">
                <a:solidFill>
                  <a:schemeClr val="tx1"/>
                </a:solidFill>
                <a:latin typeface="游ゴシック" panose="020B0400000000000000" pitchFamily="50" charset="-128"/>
                <a:ea typeface="游ゴシック" panose="020B0400000000000000" pitchFamily="50" charset="-128"/>
              </a:rPr>
              <a:t>　各コース概要　</a:t>
            </a:r>
            <a:r>
              <a:rPr kumimoji="1" lang="en-US" altLang="ja-JP" sz="1600" b="1" dirty="0" smtClean="0">
                <a:solidFill>
                  <a:schemeClr val="tx1"/>
                </a:solidFill>
                <a:latin typeface="游ゴシック" panose="020B0400000000000000" pitchFamily="50" charset="-128"/>
                <a:ea typeface="游ゴシック" panose="020B0400000000000000" pitchFamily="50" charset="-128"/>
              </a:rPr>
              <a:t>】</a:t>
            </a:r>
            <a:endParaRPr kumimoji="1" lang="ja-JP" altLang="en-US" sz="1600" b="1" dirty="0">
              <a:solidFill>
                <a:schemeClr val="tx1"/>
              </a:solidFill>
              <a:latin typeface="游ゴシック" panose="020B0400000000000000" pitchFamily="50" charset="-128"/>
              <a:ea typeface="游ゴシック" panose="020B0400000000000000"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1879474040"/>
              </p:ext>
            </p:extLst>
          </p:nvPr>
        </p:nvGraphicFramePr>
        <p:xfrm>
          <a:off x="7143205" y="2286000"/>
          <a:ext cx="2457995" cy="4043358"/>
        </p:xfrm>
        <a:graphic>
          <a:graphicData uri="http://schemas.openxmlformats.org/drawingml/2006/table">
            <a:tbl>
              <a:tblPr firstRow="1" bandRow="1">
                <a:tableStyleId>{5C22544A-7EE6-4342-B048-85BDC9FD1C3A}</a:tableStyleId>
              </a:tblPr>
              <a:tblGrid>
                <a:gridCol w="1391195">
                  <a:extLst>
                    <a:ext uri="{9D8B030D-6E8A-4147-A177-3AD203B41FA5}">
                      <a16:colId xmlns:a16="http://schemas.microsoft.com/office/drawing/2014/main" val="2507157809"/>
                    </a:ext>
                  </a:extLst>
                </a:gridCol>
                <a:gridCol w="1066800">
                  <a:extLst>
                    <a:ext uri="{9D8B030D-6E8A-4147-A177-3AD203B41FA5}">
                      <a16:colId xmlns:a16="http://schemas.microsoft.com/office/drawing/2014/main" val="532057426"/>
                    </a:ext>
                  </a:extLst>
                </a:gridCol>
              </a:tblGrid>
              <a:tr h="398926">
                <a:tc>
                  <a:txBody>
                    <a:bodyPr/>
                    <a:lstStyle/>
                    <a:p>
                      <a:pPr algn="ctr"/>
                      <a:r>
                        <a:rPr kumimoji="1" lang="ja-JP" altLang="en-US" sz="1400" dirty="0" smtClean="0"/>
                        <a:t>令和４年度</a:t>
                      </a:r>
                      <a:endParaRPr kumimoji="1" lang="en-US" altLang="ja-JP" sz="1400" dirty="0" smtClean="0"/>
                    </a:p>
                    <a:p>
                      <a:pPr algn="ctr"/>
                      <a:r>
                        <a:rPr kumimoji="1" lang="ja-JP" altLang="en-US" sz="1400" dirty="0" smtClean="0"/>
                        <a:t>申請実績</a:t>
                      </a:r>
                      <a:endParaRPr kumimoji="1" lang="ja-JP" altLang="en-US" sz="1400" dirty="0"/>
                    </a:p>
                  </a:txBody>
                  <a:tcPr/>
                </a:tc>
                <a:tc>
                  <a:txBody>
                    <a:bodyPr/>
                    <a:lstStyle/>
                    <a:p>
                      <a:pPr algn="ctr"/>
                      <a:r>
                        <a:rPr kumimoji="1" lang="ja-JP" altLang="en-US" sz="1400" dirty="0" smtClean="0"/>
                        <a:t>比 率</a:t>
                      </a:r>
                      <a:endParaRPr kumimoji="1" lang="en-US" altLang="ja-JP" sz="1400" dirty="0" smtClean="0"/>
                    </a:p>
                    <a:p>
                      <a:pPr algn="ctr"/>
                      <a:r>
                        <a:rPr kumimoji="1" lang="ja-JP" altLang="en-US" sz="1400" dirty="0" smtClean="0"/>
                        <a:t>％</a:t>
                      </a:r>
                      <a:endParaRPr kumimoji="1" lang="ja-JP" altLang="en-US" sz="1400" dirty="0"/>
                    </a:p>
                  </a:txBody>
                  <a:tcPr/>
                </a:tc>
                <a:extLst>
                  <a:ext uri="{0D108BD9-81ED-4DB2-BD59-A6C34878D82A}">
                    <a16:rowId xmlns:a16="http://schemas.microsoft.com/office/drawing/2014/main" val="3021104106"/>
                  </a:ext>
                </a:extLst>
              </a:tr>
              <a:tr h="587533">
                <a:tc>
                  <a:txBody>
                    <a:bodyPr/>
                    <a:lstStyle/>
                    <a:p>
                      <a:pPr algn="r"/>
                      <a:endParaRPr kumimoji="1" lang="en-US" altLang="ja-JP" sz="1400" dirty="0" smtClean="0"/>
                    </a:p>
                    <a:p>
                      <a:pPr algn="r"/>
                      <a:r>
                        <a:rPr kumimoji="1" lang="ja-JP" altLang="en-US" sz="1400" dirty="0" smtClean="0"/>
                        <a:t>１，０６９件</a:t>
                      </a:r>
                      <a:endParaRPr kumimoji="1" lang="en-US" altLang="ja-JP" sz="1400" dirty="0" smtClean="0"/>
                    </a:p>
                  </a:txBody>
                  <a:tcPr/>
                </a:tc>
                <a:tc>
                  <a:txBody>
                    <a:bodyPr/>
                    <a:lstStyle/>
                    <a:p>
                      <a:pPr algn="ctr"/>
                      <a:endParaRPr kumimoji="1" lang="en-US" altLang="ja-JP" sz="1400" dirty="0" smtClean="0"/>
                    </a:p>
                    <a:p>
                      <a:pPr algn="ctr"/>
                      <a:r>
                        <a:rPr kumimoji="1" lang="ja-JP" altLang="en-US" sz="1400" dirty="0" smtClean="0"/>
                        <a:t>９１％</a:t>
                      </a:r>
                      <a:endParaRPr kumimoji="1" lang="ja-JP" altLang="en-US" sz="1400" dirty="0"/>
                    </a:p>
                  </a:txBody>
                  <a:tcPr/>
                </a:tc>
                <a:extLst>
                  <a:ext uri="{0D108BD9-81ED-4DB2-BD59-A6C34878D82A}">
                    <a16:rowId xmlns:a16="http://schemas.microsoft.com/office/drawing/2014/main" val="2683158072"/>
                  </a:ext>
                </a:extLst>
              </a:tr>
              <a:tr h="587533">
                <a:tc>
                  <a:txBody>
                    <a:bodyPr/>
                    <a:lstStyle/>
                    <a:p>
                      <a:pPr algn="r"/>
                      <a:endParaRPr kumimoji="1" lang="en-US" altLang="ja-JP" sz="1400" dirty="0" smtClean="0"/>
                    </a:p>
                    <a:p>
                      <a:pPr algn="r"/>
                      <a:r>
                        <a:rPr kumimoji="1" lang="ja-JP" altLang="en-US" sz="1400" dirty="0" smtClean="0"/>
                        <a:t>１０件</a:t>
                      </a:r>
                      <a:endParaRPr kumimoji="1" lang="ja-JP" altLang="en-US" sz="1400" dirty="0"/>
                    </a:p>
                  </a:txBody>
                  <a:tcPr/>
                </a:tc>
                <a:tc>
                  <a:txBody>
                    <a:bodyPr/>
                    <a:lstStyle/>
                    <a:p>
                      <a:pPr algn="ctr"/>
                      <a:endParaRPr kumimoji="1" lang="en-US" altLang="ja-JP" sz="1400" dirty="0" smtClean="0"/>
                    </a:p>
                    <a:p>
                      <a:pPr algn="ctr"/>
                      <a:r>
                        <a:rPr kumimoji="1" lang="ja-JP" altLang="en-US" sz="1400" dirty="0" smtClean="0"/>
                        <a:t>　１％</a:t>
                      </a:r>
                      <a:endParaRPr kumimoji="1" lang="en-US" altLang="ja-JP" sz="1400" dirty="0" smtClean="0"/>
                    </a:p>
                  </a:txBody>
                  <a:tcPr/>
                </a:tc>
                <a:extLst>
                  <a:ext uri="{0D108BD9-81ED-4DB2-BD59-A6C34878D82A}">
                    <a16:rowId xmlns:a16="http://schemas.microsoft.com/office/drawing/2014/main" val="3690868208"/>
                  </a:ext>
                </a:extLst>
              </a:tr>
              <a:tr h="587533">
                <a:tc>
                  <a:txBody>
                    <a:bodyPr/>
                    <a:lstStyle/>
                    <a:p>
                      <a:pPr algn="r"/>
                      <a:endParaRPr kumimoji="1" lang="en-US" altLang="ja-JP" sz="1400" dirty="0" smtClean="0"/>
                    </a:p>
                    <a:p>
                      <a:pPr algn="r"/>
                      <a:r>
                        <a:rPr kumimoji="1" lang="ja-JP" altLang="en-US" sz="1400" dirty="0" smtClean="0"/>
                        <a:t>２３件</a:t>
                      </a:r>
                      <a:endParaRPr kumimoji="1" lang="ja-JP" altLang="en-US" sz="1400" dirty="0"/>
                    </a:p>
                  </a:txBody>
                  <a:tcPr/>
                </a:tc>
                <a:tc>
                  <a:txBody>
                    <a:bodyPr/>
                    <a:lstStyle/>
                    <a:p>
                      <a:pPr algn="ctr"/>
                      <a:endParaRPr kumimoji="1" lang="en-US" altLang="ja-JP" sz="1400" dirty="0" smtClean="0"/>
                    </a:p>
                    <a:p>
                      <a:pPr algn="ctr"/>
                      <a:r>
                        <a:rPr kumimoji="1" lang="ja-JP" altLang="en-US" sz="1400" dirty="0" smtClean="0"/>
                        <a:t>　２％</a:t>
                      </a:r>
                      <a:endParaRPr kumimoji="1" lang="ja-JP" altLang="en-US" sz="1400" dirty="0"/>
                    </a:p>
                  </a:txBody>
                  <a:tcPr/>
                </a:tc>
                <a:extLst>
                  <a:ext uri="{0D108BD9-81ED-4DB2-BD59-A6C34878D82A}">
                    <a16:rowId xmlns:a16="http://schemas.microsoft.com/office/drawing/2014/main" val="2080986725"/>
                  </a:ext>
                </a:extLst>
              </a:tr>
              <a:tr h="587533">
                <a:tc>
                  <a:txBody>
                    <a:bodyPr/>
                    <a:lstStyle/>
                    <a:p>
                      <a:pPr algn="r"/>
                      <a:endParaRPr kumimoji="1" lang="en-US" altLang="ja-JP" sz="1400" dirty="0" smtClean="0"/>
                    </a:p>
                    <a:p>
                      <a:pPr algn="r"/>
                      <a:r>
                        <a:rPr kumimoji="1" lang="ja-JP" altLang="en-US" sz="1400" dirty="0" smtClean="0"/>
                        <a:t>０件</a:t>
                      </a:r>
                      <a:endParaRPr kumimoji="1" lang="ja-JP" altLang="en-US" sz="1400" dirty="0"/>
                    </a:p>
                  </a:txBody>
                  <a:tcPr/>
                </a:tc>
                <a:tc>
                  <a:txBody>
                    <a:bodyPr/>
                    <a:lstStyle/>
                    <a:p>
                      <a:pPr algn="ctr"/>
                      <a:endParaRPr kumimoji="1" lang="en-US" altLang="ja-JP" sz="1400" dirty="0" smtClean="0"/>
                    </a:p>
                    <a:p>
                      <a:pPr algn="ctr"/>
                      <a:r>
                        <a:rPr kumimoji="1" lang="ja-JP" altLang="en-US" sz="1400" dirty="0" smtClean="0"/>
                        <a:t>　</a:t>
                      </a:r>
                      <a:endParaRPr kumimoji="1" lang="ja-JP" altLang="en-US" sz="1400" dirty="0"/>
                    </a:p>
                  </a:txBody>
                  <a:tcPr/>
                </a:tc>
                <a:extLst>
                  <a:ext uri="{0D108BD9-81ED-4DB2-BD59-A6C34878D82A}">
                    <a16:rowId xmlns:a16="http://schemas.microsoft.com/office/drawing/2014/main" val="3847879807"/>
                  </a:ext>
                </a:extLst>
              </a:tr>
              <a:tr h="587533">
                <a:tc>
                  <a:txBody>
                    <a:bodyPr/>
                    <a:lstStyle/>
                    <a:p>
                      <a:pPr algn="r"/>
                      <a:endParaRPr kumimoji="1" lang="en-US" altLang="ja-JP" sz="1400" dirty="0" smtClean="0"/>
                    </a:p>
                    <a:p>
                      <a:pPr algn="r"/>
                      <a:r>
                        <a:rPr kumimoji="1" lang="ja-JP" altLang="en-US" sz="1400" dirty="0" smtClean="0"/>
                        <a:t>１５件</a:t>
                      </a:r>
                      <a:endParaRPr kumimoji="1" lang="ja-JP" altLang="en-US" sz="1400" dirty="0"/>
                    </a:p>
                  </a:txBody>
                  <a:tcPr/>
                </a:tc>
                <a:tc>
                  <a:txBody>
                    <a:bodyPr/>
                    <a:lstStyle/>
                    <a:p>
                      <a:pPr algn="ctr"/>
                      <a:endParaRPr kumimoji="1" lang="en-US" altLang="ja-JP" sz="1400" dirty="0" smtClean="0"/>
                    </a:p>
                    <a:p>
                      <a:pPr algn="ctr"/>
                      <a:r>
                        <a:rPr kumimoji="1" lang="ja-JP" altLang="en-US" sz="1400" dirty="0" smtClean="0"/>
                        <a:t>　１％</a:t>
                      </a:r>
                      <a:endParaRPr kumimoji="1" lang="ja-JP" altLang="en-US" sz="1400" dirty="0"/>
                    </a:p>
                  </a:txBody>
                  <a:tcPr/>
                </a:tc>
                <a:extLst>
                  <a:ext uri="{0D108BD9-81ED-4DB2-BD59-A6C34878D82A}">
                    <a16:rowId xmlns:a16="http://schemas.microsoft.com/office/drawing/2014/main" val="1889464290"/>
                  </a:ext>
                </a:extLst>
              </a:tr>
              <a:tr h="587533">
                <a:tc>
                  <a:txBody>
                    <a:bodyPr/>
                    <a:lstStyle/>
                    <a:p>
                      <a:pPr algn="r"/>
                      <a:endParaRPr kumimoji="1" lang="en-US" altLang="ja-JP" sz="1400" dirty="0" smtClean="0"/>
                    </a:p>
                    <a:p>
                      <a:pPr algn="r"/>
                      <a:r>
                        <a:rPr kumimoji="1" lang="ja-JP" altLang="en-US" sz="1400" dirty="0" smtClean="0"/>
                        <a:t>５４件</a:t>
                      </a:r>
                      <a:endParaRPr kumimoji="1" lang="ja-JP" altLang="en-US" sz="1400" dirty="0"/>
                    </a:p>
                  </a:txBody>
                  <a:tcPr/>
                </a:tc>
                <a:tc>
                  <a:txBody>
                    <a:bodyPr/>
                    <a:lstStyle/>
                    <a:p>
                      <a:pPr algn="ctr"/>
                      <a:endParaRPr kumimoji="1" lang="en-US" altLang="ja-JP" sz="1400" dirty="0" smtClean="0"/>
                    </a:p>
                    <a:p>
                      <a:pPr algn="ctr"/>
                      <a:r>
                        <a:rPr kumimoji="1" lang="ja-JP" altLang="en-US" sz="1400" dirty="0" smtClean="0"/>
                        <a:t>　５％</a:t>
                      </a:r>
                      <a:endParaRPr kumimoji="1" lang="ja-JP" altLang="en-US" sz="1400" dirty="0"/>
                    </a:p>
                  </a:txBody>
                  <a:tcPr/>
                </a:tc>
                <a:extLst>
                  <a:ext uri="{0D108BD9-81ED-4DB2-BD59-A6C34878D82A}">
                    <a16:rowId xmlns:a16="http://schemas.microsoft.com/office/drawing/2014/main" val="176042565"/>
                  </a:ext>
                </a:extLst>
              </a:tr>
            </a:tbl>
          </a:graphicData>
        </a:graphic>
      </p:graphicFrame>
      <p:sp>
        <p:nvSpPr>
          <p:cNvPr id="21" name="正方形/長方形 20"/>
          <p:cNvSpPr/>
          <p:nvPr/>
        </p:nvSpPr>
        <p:spPr>
          <a:xfrm>
            <a:off x="2655153" y="2871841"/>
            <a:ext cx="4488052" cy="440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游ゴシック" panose="020B0400000000000000" pitchFamily="50" charset="-128"/>
                <a:ea typeface="游ゴシック" panose="020B0400000000000000" pitchFamily="50" charset="-128"/>
              </a:rPr>
              <a:t>有期雇用労働者等を正社員化した事業主に対して助成</a:t>
            </a:r>
            <a:endParaRPr kumimoji="1" lang="ja-JP" altLang="en-US" sz="1400"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3879131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 18">
            <a:extLst>
              <a:ext uri="{FF2B5EF4-FFF2-40B4-BE49-F238E27FC236}">
                <a16:creationId xmlns:a16="http://schemas.microsoft.com/office/drawing/2014/main" id="{E4D6BB78-A7D9-FC41-85DD-4C3721700E4E}"/>
              </a:ext>
            </a:extLst>
          </p:cNvPr>
          <p:cNvSpPr>
            <a:spLocks noGrp="1"/>
          </p:cNvSpPr>
          <p:nvPr>
            <p:ph type="title"/>
          </p:nvPr>
        </p:nvSpPr>
        <p:spPr>
          <a:xfrm>
            <a:off x="0" y="152400"/>
            <a:ext cx="9906000" cy="589709"/>
          </a:xfrm>
        </p:spPr>
        <p:txBody>
          <a:bodyPr/>
          <a:lstStyle/>
          <a:p>
            <a:r>
              <a:rPr lang="ja-JP" altLang="en-US" dirty="0"/>
              <a:t>「賃金規定等改定コース」とは？</a:t>
            </a:r>
          </a:p>
        </p:txBody>
      </p:sp>
      <p:sp>
        <p:nvSpPr>
          <p:cNvPr id="2" name="スライド番号プレースホルダー 1"/>
          <p:cNvSpPr>
            <a:spLocks noGrp="1"/>
          </p:cNvSpPr>
          <p:nvPr>
            <p:ph type="sldNum" sz="quarter" idx="4"/>
          </p:nvPr>
        </p:nvSpPr>
        <p:spPr/>
        <p:txBody>
          <a:bodyPr/>
          <a:lstStyle/>
          <a:p>
            <a:fld id="{48F63A3B-78C7-47BE-AE5E-E10140E04643}" type="slidenum">
              <a:rPr lang="en-US" smtClean="0"/>
              <a:pPr/>
              <a:t>3</a:t>
            </a:fld>
            <a:endParaRPr lang="en-US" dirty="0"/>
          </a:p>
        </p:txBody>
      </p:sp>
      <p:sp>
        <p:nvSpPr>
          <p:cNvPr id="14" name="正方形/長方形 13"/>
          <p:cNvSpPr/>
          <p:nvPr/>
        </p:nvSpPr>
        <p:spPr>
          <a:xfrm>
            <a:off x="228600" y="990241"/>
            <a:ext cx="9444995" cy="79663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smtClean="0">
              <a:solidFill>
                <a:sysClr val="windowText" lastClr="000000"/>
              </a:solidFill>
            </a:endParaRPr>
          </a:p>
        </p:txBody>
      </p:sp>
      <p:sp>
        <p:nvSpPr>
          <p:cNvPr id="15" name="正方形/長方形 14"/>
          <p:cNvSpPr/>
          <p:nvPr/>
        </p:nvSpPr>
        <p:spPr>
          <a:xfrm>
            <a:off x="304800" y="914400"/>
            <a:ext cx="9067800" cy="9674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latin typeface="游ゴシック" panose="020B0400000000000000" pitchFamily="50" charset="-128"/>
                <a:ea typeface="游ゴシック" panose="020B0400000000000000" pitchFamily="50" charset="-128"/>
              </a:rPr>
              <a:t>有期</a:t>
            </a:r>
            <a:r>
              <a:rPr lang="ja-JP" altLang="en-US" dirty="0">
                <a:solidFill>
                  <a:schemeClr val="tx1"/>
                </a:solidFill>
                <a:latin typeface="游ゴシック" panose="020B0400000000000000" pitchFamily="50" charset="-128"/>
                <a:ea typeface="游ゴシック" panose="020B0400000000000000" pitchFamily="50" charset="-128"/>
              </a:rPr>
              <a:t>雇用労働者等</a:t>
            </a:r>
            <a:r>
              <a:rPr lang="en-US" altLang="ja-JP" sz="1200" dirty="0">
                <a:solidFill>
                  <a:schemeClr val="tx1"/>
                </a:solidFill>
                <a:latin typeface="游ゴシック" panose="020B0400000000000000" pitchFamily="50" charset="-128"/>
                <a:ea typeface="游ゴシック" panose="020B0400000000000000" pitchFamily="50" charset="-128"/>
              </a:rPr>
              <a:t>※</a:t>
            </a:r>
            <a:r>
              <a:rPr lang="ja-JP" altLang="en-US" sz="1200" dirty="0">
                <a:solidFill>
                  <a:schemeClr val="tx1"/>
                </a:solidFill>
                <a:latin typeface="游ゴシック" panose="020B0400000000000000" pitchFamily="50" charset="-128"/>
                <a:ea typeface="游ゴシック" panose="020B0400000000000000" pitchFamily="50" charset="-128"/>
              </a:rPr>
              <a:t>１</a:t>
            </a:r>
            <a:r>
              <a:rPr lang="ja-JP" altLang="en-US" dirty="0" smtClean="0">
                <a:solidFill>
                  <a:schemeClr val="tx1"/>
                </a:solidFill>
                <a:latin typeface="游ゴシック" panose="020B0400000000000000" pitchFamily="50" charset="-128"/>
                <a:ea typeface="游ゴシック" panose="020B0400000000000000" pitchFamily="50" charset="-128"/>
              </a:rPr>
              <a:t>の基</a:t>
            </a:r>
            <a:r>
              <a:rPr lang="ja-JP" altLang="en-US" dirty="0">
                <a:solidFill>
                  <a:schemeClr val="tx1"/>
                </a:solidFill>
                <a:latin typeface="游ゴシック" panose="020B0400000000000000" pitchFamily="50" charset="-128"/>
                <a:ea typeface="游ゴシック" panose="020B0400000000000000" pitchFamily="50" charset="-128"/>
              </a:rPr>
              <a:t>本給を定める賃金規定等</a:t>
            </a:r>
            <a:r>
              <a:rPr lang="en-US" altLang="ja-JP" sz="1200" dirty="0">
                <a:solidFill>
                  <a:schemeClr val="tx1"/>
                </a:solidFill>
                <a:latin typeface="游ゴシック" panose="020B0400000000000000" pitchFamily="50" charset="-128"/>
                <a:ea typeface="游ゴシック" panose="020B0400000000000000" pitchFamily="50" charset="-128"/>
              </a:rPr>
              <a:t>※</a:t>
            </a:r>
            <a:r>
              <a:rPr lang="ja-JP" altLang="en-US" sz="1200" dirty="0">
                <a:solidFill>
                  <a:schemeClr val="tx1"/>
                </a:solidFill>
                <a:latin typeface="游ゴシック" panose="020B0400000000000000" pitchFamily="50" charset="-128"/>
                <a:ea typeface="游ゴシック" panose="020B0400000000000000" pitchFamily="50" charset="-128"/>
              </a:rPr>
              <a:t>２</a:t>
            </a:r>
            <a:r>
              <a:rPr lang="ja-JP" altLang="en-US" dirty="0">
                <a:solidFill>
                  <a:schemeClr val="tx1"/>
                </a:solidFill>
                <a:latin typeface="游ゴシック" panose="020B0400000000000000" pitchFamily="50" charset="-128"/>
                <a:ea typeface="游ゴシック" panose="020B0400000000000000" pitchFamily="50" charset="-128"/>
              </a:rPr>
              <a:t>を</a:t>
            </a:r>
            <a:r>
              <a:rPr lang="ja-JP" altLang="en-US" b="1" dirty="0">
                <a:solidFill>
                  <a:schemeClr val="tx1"/>
                </a:solidFill>
                <a:latin typeface="游ゴシック" panose="020B0400000000000000" pitchFamily="50" charset="-128"/>
                <a:ea typeface="游ゴシック" panose="020B0400000000000000" pitchFamily="50" charset="-128"/>
              </a:rPr>
              <a:t>３％以上</a:t>
            </a:r>
            <a:r>
              <a:rPr lang="ja-JP" altLang="en-US" dirty="0">
                <a:solidFill>
                  <a:schemeClr val="tx1"/>
                </a:solidFill>
                <a:latin typeface="游ゴシック" panose="020B0400000000000000" pitchFamily="50" charset="-128"/>
                <a:ea typeface="游ゴシック" panose="020B0400000000000000" pitchFamily="50" charset="-128"/>
              </a:rPr>
              <a:t>増額改定し、その規定を適用した事業</a:t>
            </a:r>
            <a:r>
              <a:rPr lang="ja-JP" altLang="en-US" dirty="0" smtClean="0">
                <a:solidFill>
                  <a:schemeClr val="tx1"/>
                </a:solidFill>
                <a:latin typeface="游ゴシック" panose="020B0400000000000000" pitchFamily="50" charset="-128"/>
                <a:ea typeface="游ゴシック" panose="020B0400000000000000" pitchFamily="50" charset="-128"/>
              </a:rPr>
              <a:t>主に</a:t>
            </a:r>
            <a:r>
              <a:rPr lang="ja-JP" altLang="en-US" dirty="0">
                <a:solidFill>
                  <a:schemeClr val="tx1"/>
                </a:solidFill>
                <a:latin typeface="游ゴシック" panose="020B0400000000000000" pitchFamily="50" charset="-128"/>
                <a:ea typeface="游ゴシック" panose="020B0400000000000000" pitchFamily="50" charset="-128"/>
              </a:rPr>
              <a:t>対して、助成を行う制度です</a:t>
            </a:r>
            <a:r>
              <a:rPr lang="ja-JP" altLang="en-US" dirty="0" smtClean="0">
                <a:solidFill>
                  <a:schemeClr val="tx1"/>
                </a:solidFill>
                <a:latin typeface="游ゴシック" panose="020B0400000000000000" pitchFamily="50" charset="-128"/>
                <a:ea typeface="游ゴシック" panose="020B0400000000000000" pitchFamily="50" charset="-128"/>
              </a:rPr>
              <a:t>。</a:t>
            </a:r>
            <a:endParaRPr kumimoji="1" lang="ja-JP" altLang="en-US" sz="2000" dirty="0">
              <a:solidFill>
                <a:schemeClr val="tx1"/>
              </a:solidFill>
              <a:latin typeface="游ゴシック" panose="020B0400000000000000" pitchFamily="50" charset="-128"/>
              <a:ea typeface="游ゴシック" panose="020B0400000000000000" pitchFamily="50" charset="-128"/>
            </a:endParaRPr>
          </a:p>
        </p:txBody>
      </p:sp>
      <p:sp>
        <p:nvSpPr>
          <p:cNvPr id="18" name="正方形/長方形 17"/>
          <p:cNvSpPr/>
          <p:nvPr/>
        </p:nvSpPr>
        <p:spPr>
          <a:xfrm>
            <a:off x="228599" y="2071761"/>
            <a:ext cx="9444995" cy="4229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smtClean="0">
                <a:solidFill>
                  <a:schemeClr val="tx1"/>
                </a:solidFill>
                <a:latin typeface="游ゴシック" panose="020B0400000000000000" pitchFamily="50" charset="-128"/>
                <a:ea typeface="游ゴシック" panose="020B0400000000000000" pitchFamily="50" charset="-128"/>
              </a:rPr>
              <a:t>支給額</a:t>
            </a:r>
            <a:r>
              <a:rPr kumimoji="1" lang="ja-JP" altLang="en-US" b="1" dirty="0" smtClean="0">
                <a:solidFill>
                  <a:schemeClr val="tx1"/>
                </a:solidFill>
                <a:latin typeface="游ゴシック" panose="020B0400000000000000" pitchFamily="50" charset="-128"/>
                <a:ea typeface="游ゴシック" panose="020B0400000000000000" pitchFamily="50" charset="-128"/>
              </a:rPr>
              <a:t>　　</a:t>
            </a:r>
            <a:r>
              <a:rPr kumimoji="1" lang="ja-JP" altLang="en-US" dirty="0" smtClean="0">
                <a:solidFill>
                  <a:schemeClr val="tx1"/>
                </a:solidFill>
                <a:latin typeface="游ゴシック" panose="020B0400000000000000" pitchFamily="50" charset="-128"/>
                <a:ea typeface="游ゴシック" panose="020B0400000000000000" pitchFamily="50" charset="-128"/>
              </a:rPr>
              <a:t>１人当たりの助成額は以下のとおりです。　</a:t>
            </a:r>
            <a:r>
              <a:rPr kumimoji="1" lang="en-US" altLang="ja-JP" sz="1400" dirty="0" smtClean="0">
                <a:solidFill>
                  <a:schemeClr val="tx1"/>
                </a:solidFill>
                <a:latin typeface="游ゴシック" panose="020B0400000000000000" pitchFamily="50" charset="-128"/>
                <a:ea typeface="游ゴシック" panose="020B0400000000000000" pitchFamily="50" charset="-128"/>
              </a:rPr>
              <a:t>※</a:t>
            </a:r>
            <a:r>
              <a:rPr kumimoji="1" lang="ja-JP" altLang="en-US" sz="1400" dirty="0" smtClean="0">
                <a:solidFill>
                  <a:schemeClr val="tx1"/>
                </a:solidFill>
                <a:latin typeface="游ゴシック" panose="020B0400000000000000" pitchFamily="50" charset="-128"/>
                <a:ea typeface="游ゴシック" panose="020B0400000000000000" pitchFamily="50" charset="-128"/>
              </a:rPr>
              <a:t>１事業所申請上限１００人／年度</a:t>
            </a:r>
            <a:r>
              <a:rPr kumimoji="1" lang="ja-JP" altLang="en-US" dirty="0" smtClean="0">
                <a:solidFill>
                  <a:schemeClr val="tx1"/>
                </a:solidFill>
                <a:latin typeface="游ゴシック" panose="020B0400000000000000" pitchFamily="50" charset="-128"/>
                <a:ea typeface="游ゴシック" panose="020B0400000000000000" pitchFamily="50" charset="-128"/>
              </a:rPr>
              <a:t>　</a:t>
            </a:r>
            <a:endParaRPr kumimoji="1" lang="ja-JP" altLang="en-US" dirty="0">
              <a:solidFill>
                <a:schemeClr val="tx1"/>
              </a:solidFill>
              <a:latin typeface="游ゴシック" panose="020B0400000000000000" pitchFamily="50" charset="-128"/>
              <a:ea typeface="游ゴシック" panose="020B0400000000000000" pitchFamily="50" charset="-128"/>
            </a:endParaRPr>
          </a:p>
        </p:txBody>
      </p:sp>
      <p:cxnSp>
        <p:nvCxnSpPr>
          <p:cNvPr id="25" name="直線コネクタ 24"/>
          <p:cNvCxnSpPr/>
          <p:nvPr/>
        </p:nvCxnSpPr>
        <p:spPr>
          <a:xfrm>
            <a:off x="304800" y="2494691"/>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228600" y="6172200"/>
            <a:ext cx="9444995" cy="646331"/>
          </a:xfrm>
          <a:prstGeom prst="rect">
            <a:avLst/>
          </a:prstGeom>
        </p:spPr>
        <p:txBody>
          <a:bodyPr wrap="square">
            <a:spAutoFit/>
          </a:bodyPr>
          <a:lstStyle/>
          <a:p>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１ 有期雇用労働者、短時間労働者、派遣労働者を含む、いわゆる「非正規雇用労働者」を指します。</a:t>
            </a:r>
          </a:p>
          <a:p>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２ 賃金規定の他、「賃金テーブル」や「賃金一覧表」も増額改定の対象とみなします。</a:t>
            </a:r>
          </a:p>
          <a:p>
            <a:endParaRPr lang="ja-JP" altLang="en-US" sz="1200" dirty="0"/>
          </a:p>
        </p:txBody>
      </p:sp>
      <p:graphicFrame>
        <p:nvGraphicFramePr>
          <p:cNvPr id="11" name="表 10"/>
          <p:cNvGraphicFramePr>
            <a:graphicFrameLocks noGrp="1"/>
          </p:cNvGraphicFramePr>
          <p:nvPr>
            <p:extLst>
              <p:ext uri="{D42A27DB-BD31-4B8C-83A1-F6EECF244321}">
                <p14:modId xmlns:p14="http://schemas.microsoft.com/office/powerpoint/2010/main" val="4000211832"/>
              </p:ext>
            </p:extLst>
          </p:nvPr>
        </p:nvGraphicFramePr>
        <p:xfrm>
          <a:off x="571500" y="2621280"/>
          <a:ext cx="8572500" cy="1112520"/>
        </p:xfrm>
        <a:graphic>
          <a:graphicData uri="http://schemas.openxmlformats.org/drawingml/2006/table">
            <a:tbl>
              <a:tblPr firstRow="1" bandRow="1">
                <a:tableStyleId>{5C22544A-7EE6-4342-B048-85BDC9FD1C3A}</a:tableStyleId>
              </a:tblPr>
              <a:tblGrid>
                <a:gridCol w="1978290">
                  <a:extLst>
                    <a:ext uri="{9D8B030D-6E8A-4147-A177-3AD203B41FA5}">
                      <a16:colId xmlns:a16="http://schemas.microsoft.com/office/drawing/2014/main" val="368085967"/>
                    </a:ext>
                  </a:extLst>
                </a:gridCol>
                <a:gridCol w="3103199">
                  <a:extLst>
                    <a:ext uri="{9D8B030D-6E8A-4147-A177-3AD203B41FA5}">
                      <a16:colId xmlns:a16="http://schemas.microsoft.com/office/drawing/2014/main" val="1338109912"/>
                    </a:ext>
                  </a:extLst>
                </a:gridCol>
                <a:gridCol w="3491011">
                  <a:extLst>
                    <a:ext uri="{9D8B030D-6E8A-4147-A177-3AD203B41FA5}">
                      <a16:colId xmlns:a16="http://schemas.microsoft.com/office/drawing/2014/main" val="3282677956"/>
                    </a:ext>
                  </a:extLst>
                </a:gridCol>
              </a:tblGrid>
              <a:tr h="370840">
                <a:tc>
                  <a:txBody>
                    <a:bodyPr/>
                    <a:lstStyle/>
                    <a:p>
                      <a:pPr algn="r"/>
                      <a:r>
                        <a:rPr kumimoji="1" lang="ja-JP" altLang="en-US" sz="1100" b="0" dirty="0" smtClean="0"/>
                        <a:t>賃金引き上げ率</a:t>
                      </a:r>
                      <a:endParaRPr kumimoji="1" lang="ja-JP" altLang="en-US" sz="1100" b="0" dirty="0"/>
                    </a:p>
                  </a:txBody>
                  <a:tcPr/>
                </a:tc>
                <a:tc>
                  <a:txBody>
                    <a:bodyPr/>
                    <a:lstStyle/>
                    <a:p>
                      <a:pPr algn="ctr"/>
                      <a:r>
                        <a:rPr kumimoji="1" lang="ja-JP" altLang="en-US" dirty="0" smtClean="0"/>
                        <a:t>３％以上５％未満</a:t>
                      </a:r>
                      <a:endParaRPr kumimoji="1" lang="ja-JP" altLang="en-US" dirty="0"/>
                    </a:p>
                  </a:txBody>
                  <a:tcPr/>
                </a:tc>
                <a:tc>
                  <a:txBody>
                    <a:bodyPr/>
                    <a:lstStyle/>
                    <a:p>
                      <a:pPr algn="ctr"/>
                      <a:r>
                        <a:rPr kumimoji="1" lang="ja-JP" altLang="en-US" dirty="0" smtClean="0"/>
                        <a:t>５％以上</a:t>
                      </a:r>
                      <a:endParaRPr kumimoji="1" lang="ja-JP" altLang="en-US" dirty="0"/>
                    </a:p>
                  </a:txBody>
                  <a:tcPr/>
                </a:tc>
                <a:extLst>
                  <a:ext uri="{0D108BD9-81ED-4DB2-BD59-A6C34878D82A}">
                    <a16:rowId xmlns:a16="http://schemas.microsoft.com/office/drawing/2014/main" val="1190117297"/>
                  </a:ext>
                </a:extLst>
              </a:tr>
              <a:tr h="370840">
                <a:tc>
                  <a:txBody>
                    <a:bodyPr/>
                    <a:lstStyle/>
                    <a:p>
                      <a:pPr algn="ctr"/>
                      <a:r>
                        <a:rPr kumimoji="1" lang="ja-JP" altLang="en-US" dirty="0" smtClean="0"/>
                        <a:t>中小企業</a:t>
                      </a:r>
                      <a:endParaRPr kumimoji="1" lang="ja-JP" altLang="en-US" dirty="0"/>
                    </a:p>
                  </a:txBody>
                  <a:tcPr/>
                </a:tc>
                <a:tc>
                  <a:txBody>
                    <a:bodyPr/>
                    <a:lstStyle/>
                    <a:p>
                      <a:pPr algn="ctr"/>
                      <a:r>
                        <a:rPr kumimoji="1" lang="ja-JP" altLang="en-US" dirty="0" smtClean="0"/>
                        <a:t>５万円</a:t>
                      </a:r>
                      <a:endParaRPr kumimoji="1" lang="ja-JP" altLang="en-US" dirty="0"/>
                    </a:p>
                  </a:txBody>
                  <a:tcPr/>
                </a:tc>
                <a:tc>
                  <a:txBody>
                    <a:bodyPr/>
                    <a:lstStyle/>
                    <a:p>
                      <a:pPr algn="ctr"/>
                      <a:r>
                        <a:rPr kumimoji="1" lang="ja-JP" altLang="en-US" dirty="0" smtClean="0"/>
                        <a:t>６万５，０００円</a:t>
                      </a:r>
                      <a:endParaRPr kumimoji="1" lang="ja-JP" altLang="en-US" dirty="0"/>
                    </a:p>
                  </a:txBody>
                  <a:tcPr/>
                </a:tc>
                <a:extLst>
                  <a:ext uri="{0D108BD9-81ED-4DB2-BD59-A6C34878D82A}">
                    <a16:rowId xmlns:a16="http://schemas.microsoft.com/office/drawing/2014/main" val="736903961"/>
                  </a:ext>
                </a:extLst>
              </a:tr>
              <a:tr h="370840">
                <a:tc>
                  <a:txBody>
                    <a:bodyPr/>
                    <a:lstStyle/>
                    <a:p>
                      <a:pPr algn="ctr"/>
                      <a:r>
                        <a:rPr kumimoji="1" lang="ja-JP" altLang="en-US" dirty="0" smtClean="0"/>
                        <a:t>大企業</a:t>
                      </a:r>
                      <a:endParaRPr kumimoji="1" lang="ja-JP" altLang="en-US" dirty="0"/>
                    </a:p>
                  </a:txBody>
                  <a:tcPr/>
                </a:tc>
                <a:tc>
                  <a:txBody>
                    <a:bodyPr/>
                    <a:lstStyle/>
                    <a:p>
                      <a:pPr algn="ctr"/>
                      <a:r>
                        <a:rPr kumimoji="1" lang="ja-JP" altLang="en-US" dirty="0" smtClean="0"/>
                        <a:t>３万３，０００円</a:t>
                      </a:r>
                      <a:endParaRPr kumimoji="1" lang="ja-JP" altLang="en-US" dirty="0"/>
                    </a:p>
                  </a:txBody>
                  <a:tcPr/>
                </a:tc>
                <a:tc>
                  <a:txBody>
                    <a:bodyPr/>
                    <a:lstStyle/>
                    <a:p>
                      <a:pPr algn="ctr"/>
                      <a:r>
                        <a:rPr kumimoji="1" lang="ja-JP" altLang="en-US" dirty="0" smtClean="0"/>
                        <a:t>４万３，０００円</a:t>
                      </a:r>
                      <a:endParaRPr kumimoji="1" lang="ja-JP" altLang="en-US" dirty="0"/>
                    </a:p>
                  </a:txBody>
                  <a:tcPr/>
                </a:tc>
                <a:extLst>
                  <a:ext uri="{0D108BD9-81ED-4DB2-BD59-A6C34878D82A}">
                    <a16:rowId xmlns:a16="http://schemas.microsoft.com/office/drawing/2014/main" val="663470090"/>
                  </a:ext>
                </a:extLst>
              </a:tr>
            </a:tbl>
          </a:graphicData>
        </a:graphic>
      </p:graphicFrame>
      <p:cxnSp>
        <p:nvCxnSpPr>
          <p:cNvPr id="17" name="直線コネクタ 16"/>
          <p:cNvCxnSpPr/>
          <p:nvPr/>
        </p:nvCxnSpPr>
        <p:spPr>
          <a:xfrm>
            <a:off x="571500" y="2621279"/>
            <a:ext cx="1950720" cy="31696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554083" y="2719952"/>
            <a:ext cx="914400" cy="313932"/>
          </a:xfrm>
          <a:prstGeom prst="rect">
            <a:avLst/>
          </a:prstGeom>
          <a:noFill/>
        </p:spPr>
        <p:txBody>
          <a:bodyPr wrap="square" rtlCol="0">
            <a:spAutoFit/>
          </a:bodyPr>
          <a:lstStyle/>
          <a:p>
            <a:pPr algn="l">
              <a:lnSpc>
                <a:spcPct val="120000"/>
              </a:lnSpc>
              <a:spcAft>
                <a:spcPts val="600"/>
              </a:spcAft>
              <a:buClr>
                <a:schemeClr val="tx2"/>
              </a:buClr>
            </a:pPr>
            <a:r>
              <a:rPr kumimoji="1" lang="ja-JP" altLang="en-US" sz="1200" dirty="0" smtClean="0">
                <a:solidFill>
                  <a:schemeClr val="bg1"/>
                </a:solidFill>
              </a:rPr>
              <a:t>企業規模</a:t>
            </a:r>
          </a:p>
        </p:txBody>
      </p:sp>
      <p:sp>
        <p:nvSpPr>
          <p:cNvPr id="13" name="正方形/長方形 12"/>
          <p:cNvSpPr/>
          <p:nvPr/>
        </p:nvSpPr>
        <p:spPr>
          <a:xfrm>
            <a:off x="206828" y="4038600"/>
            <a:ext cx="9013372" cy="4229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smtClean="0">
                <a:solidFill>
                  <a:schemeClr val="tx1"/>
                </a:solidFill>
                <a:latin typeface="游ゴシック" panose="020B0400000000000000" pitchFamily="50" charset="-128"/>
                <a:ea typeface="游ゴシック" panose="020B0400000000000000" pitchFamily="50" charset="-128"/>
              </a:rPr>
              <a:t>加算額</a:t>
            </a:r>
            <a:r>
              <a:rPr kumimoji="1" lang="ja-JP" altLang="en-US" b="1" dirty="0" smtClean="0">
                <a:solidFill>
                  <a:schemeClr val="tx1"/>
                </a:solidFill>
                <a:latin typeface="游ゴシック" panose="020B0400000000000000" pitchFamily="50" charset="-128"/>
                <a:ea typeface="游ゴシック" panose="020B0400000000000000" pitchFamily="50" charset="-128"/>
              </a:rPr>
              <a:t>　　</a:t>
            </a:r>
            <a:r>
              <a:rPr kumimoji="1" lang="ja-JP" altLang="en-US" dirty="0" smtClean="0">
                <a:solidFill>
                  <a:schemeClr val="tx1"/>
                </a:solidFill>
                <a:latin typeface="游ゴシック" panose="020B0400000000000000" pitchFamily="50" charset="-128"/>
                <a:ea typeface="游ゴシック" panose="020B0400000000000000" pitchFamily="50" charset="-128"/>
              </a:rPr>
              <a:t>１事業所当たり加算額は以下のとおりです。　</a:t>
            </a:r>
            <a:r>
              <a:rPr kumimoji="1" lang="en-US" altLang="ja-JP" sz="1400" dirty="0" smtClean="0">
                <a:solidFill>
                  <a:schemeClr val="tx1"/>
                </a:solidFill>
                <a:latin typeface="游ゴシック" panose="020B0400000000000000" pitchFamily="50" charset="-128"/>
                <a:ea typeface="游ゴシック" panose="020B0400000000000000" pitchFamily="50" charset="-128"/>
              </a:rPr>
              <a:t>※</a:t>
            </a:r>
            <a:r>
              <a:rPr kumimoji="1" lang="ja-JP" altLang="en-US" sz="1400" dirty="0" smtClean="0">
                <a:solidFill>
                  <a:schemeClr val="tx1"/>
                </a:solidFill>
                <a:latin typeface="游ゴシック" panose="020B0400000000000000" pitchFamily="50" charset="-128"/>
                <a:ea typeface="游ゴシック" panose="020B0400000000000000" pitchFamily="50" charset="-128"/>
              </a:rPr>
              <a:t>１事業所１回のみ</a:t>
            </a:r>
            <a:endParaRPr kumimoji="1" lang="ja-JP" altLang="en-US" sz="1400" dirty="0">
              <a:solidFill>
                <a:schemeClr val="tx1"/>
              </a:solidFill>
              <a:latin typeface="游ゴシック" panose="020B0400000000000000" pitchFamily="50" charset="-128"/>
              <a:ea typeface="游ゴシック" panose="020B0400000000000000" pitchFamily="50" charset="-128"/>
            </a:endParaRPr>
          </a:p>
        </p:txBody>
      </p:sp>
      <p:cxnSp>
        <p:nvCxnSpPr>
          <p:cNvPr id="20" name="直線コネクタ 19"/>
          <p:cNvCxnSpPr/>
          <p:nvPr/>
        </p:nvCxnSpPr>
        <p:spPr>
          <a:xfrm>
            <a:off x="283028" y="4461530"/>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1" name="表 20"/>
          <p:cNvGraphicFramePr>
            <a:graphicFrameLocks noGrp="1"/>
          </p:cNvGraphicFramePr>
          <p:nvPr>
            <p:extLst>
              <p:ext uri="{D42A27DB-BD31-4B8C-83A1-F6EECF244321}">
                <p14:modId xmlns:p14="http://schemas.microsoft.com/office/powerpoint/2010/main" val="374215328"/>
              </p:ext>
            </p:extLst>
          </p:nvPr>
        </p:nvGraphicFramePr>
        <p:xfrm>
          <a:off x="549728" y="4588119"/>
          <a:ext cx="5081489" cy="1259840"/>
        </p:xfrm>
        <a:graphic>
          <a:graphicData uri="http://schemas.openxmlformats.org/drawingml/2006/table">
            <a:tbl>
              <a:tblPr firstRow="1" bandRow="1">
                <a:tableStyleId>{5C22544A-7EE6-4342-B048-85BDC9FD1C3A}</a:tableStyleId>
              </a:tblPr>
              <a:tblGrid>
                <a:gridCol w="1978290">
                  <a:extLst>
                    <a:ext uri="{9D8B030D-6E8A-4147-A177-3AD203B41FA5}">
                      <a16:colId xmlns:a16="http://schemas.microsoft.com/office/drawing/2014/main" val="368085967"/>
                    </a:ext>
                  </a:extLst>
                </a:gridCol>
                <a:gridCol w="3103199">
                  <a:extLst>
                    <a:ext uri="{9D8B030D-6E8A-4147-A177-3AD203B41FA5}">
                      <a16:colId xmlns:a16="http://schemas.microsoft.com/office/drawing/2014/main" val="1338109912"/>
                    </a:ext>
                  </a:extLst>
                </a:gridCol>
              </a:tblGrid>
              <a:tr h="370840">
                <a:tc>
                  <a:txBody>
                    <a:bodyPr/>
                    <a:lstStyle/>
                    <a:p>
                      <a:pPr algn="r"/>
                      <a:endParaRPr kumimoji="1" lang="ja-JP" altLang="en-US" sz="1100" dirty="0"/>
                    </a:p>
                  </a:txBody>
                  <a:tcPr/>
                </a:tc>
                <a:tc>
                  <a:txBody>
                    <a:bodyPr/>
                    <a:lstStyle/>
                    <a:p>
                      <a:pPr algn="ctr"/>
                      <a:r>
                        <a:rPr kumimoji="1" lang="ja-JP" altLang="en-US" sz="1400" u="sng" dirty="0" smtClean="0">
                          <a:solidFill>
                            <a:schemeClr val="bg1"/>
                          </a:solidFill>
                        </a:rPr>
                        <a:t>職務評価の手法の活用</a:t>
                      </a:r>
                      <a:r>
                        <a:rPr kumimoji="1" lang="ja-JP" altLang="en-US" sz="1400" dirty="0" smtClean="0"/>
                        <a:t>により</a:t>
                      </a:r>
                      <a:endParaRPr kumimoji="1" lang="en-US" altLang="ja-JP" sz="1400" dirty="0" smtClean="0"/>
                    </a:p>
                    <a:p>
                      <a:pPr algn="ctr"/>
                      <a:r>
                        <a:rPr kumimoji="1" lang="ja-JP" altLang="en-US" sz="1400" dirty="0" smtClean="0"/>
                        <a:t>賃金規定等を増額改定した場合</a:t>
                      </a:r>
                      <a:endParaRPr kumimoji="1" lang="ja-JP" altLang="en-US" sz="1400" dirty="0"/>
                    </a:p>
                  </a:txBody>
                  <a:tcPr/>
                </a:tc>
                <a:extLst>
                  <a:ext uri="{0D108BD9-81ED-4DB2-BD59-A6C34878D82A}">
                    <a16:rowId xmlns:a16="http://schemas.microsoft.com/office/drawing/2014/main" val="1190117297"/>
                  </a:ext>
                </a:extLst>
              </a:tr>
              <a:tr h="370840">
                <a:tc>
                  <a:txBody>
                    <a:bodyPr/>
                    <a:lstStyle/>
                    <a:p>
                      <a:pPr algn="ctr"/>
                      <a:r>
                        <a:rPr kumimoji="1" lang="ja-JP" altLang="en-US" dirty="0" smtClean="0"/>
                        <a:t>中小企業</a:t>
                      </a:r>
                      <a:endParaRPr kumimoji="1" lang="ja-JP" altLang="en-US" dirty="0"/>
                    </a:p>
                  </a:txBody>
                  <a:tcPr/>
                </a:tc>
                <a:tc>
                  <a:txBody>
                    <a:bodyPr/>
                    <a:lstStyle/>
                    <a:p>
                      <a:pPr algn="ctr"/>
                      <a:r>
                        <a:rPr kumimoji="1" lang="ja-JP" altLang="en-US" dirty="0" smtClean="0"/>
                        <a:t>２０万円</a:t>
                      </a:r>
                      <a:endParaRPr kumimoji="1" lang="ja-JP" altLang="en-US" dirty="0"/>
                    </a:p>
                  </a:txBody>
                  <a:tcPr/>
                </a:tc>
                <a:extLst>
                  <a:ext uri="{0D108BD9-81ED-4DB2-BD59-A6C34878D82A}">
                    <a16:rowId xmlns:a16="http://schemas.microsoft.com/office/drawing/2014/main" val="736903961"/>
                  </a:ext>
                </a:extLst>
              </a:tr>
              <a:tr h="370840">
                <a:tc>
                  <a:txBody>
                    <a:bodyPr/>
                    <a:lstStyle/>
                    <a:p>
                      <a:pPr algn="ctr"/>
                      <a:r>
                        <a:rPr kumimoji="1" lang="ja-JP" altLang="en-US" dirty="0" smtClean="0"/>
                        <a:t>大企業</a:t>
                      </a:r>
                      <a:endParaRPr kumimoji="1" lang="ja-JP" altLang="en-US" dirty="0"/>
                    </a:p>
                  </a:txBody>
                  <a:tcPr/>
                </a:tc>
                <a:tc>
                  <a:txBody>
                    <a:bodyPr/>
                    <a:lstStyle/>
                    <a:p>
                      <a:pPr algn="ctr"/>
                      <a:r>
                        <a:rPr kumimoji="1" lang="ja-JP" altLang="en-US" dirty="0" smtClean="0"/>
                        <a:t>１５万円</a:t>
                      </a:r>
                      <a:endParaRPr kumimoji="1" lang="ja-JP" altLang="en-US" dirty="0"/>
                    </a:p>
                  </a:txBody>
                  <a:tcPr/>
                </a:tc>
                <a:extLst>
                  <a:ext uri="{0D108BD9-81ED-4DB2-BD59-A6C34878D82A}">
                    <a16:rowId xmlns:a16="http://schemas.microsoft.com/office/drawing/2014/main" val="663470090"/>
                  </a:ext>
                </a:extLst>
              </a:tr>
            </a:tbl>
          </a:graphicData>
        </a:graphic>
      </p:graphicFrame>
      <p:sp>
        <p:nvSpPr>
          <p:cNvPr id="22" name="正方形/長方形 21"/>
          <p:cNvSpPr/>
          <p:nvPr/>
        </p:nvSpPr>
        <p:spPr>
          <a:xfrm>
            <a:off x="5721483" y="4547445"/>
            <a:ext cx="3727317" cy="1969770"/>
          </a:xfrm>
          <a:prstGeom prst="rect">
            <a:avLst/>
          </a:prstGeom>
        </p:spPr>
        <p:txBody>
          <a:bodyPr wrap="square">
            <a:spAutoFit/>
          </a:bodyPr>
          <a:lstStyle/>
          <a:p>
            <a:r>
              <a:rPr lang="ja-JP" altLang="en-US" sz="1400" b="1" dirty="0" smtClean="0"/>
              <a:t>職務評価とは・・人事評価とは異なります</a:t>
            </a:r>
            <a:endParaRPr lang="en-US" altLang="ja-JP" sz="1400" b="1" dirty="0" smtClean="0"/>
          </a:p>
          <a:p>
            <a:r>
              <a:rPr lang="ja-JP" altLang="en-US" sz="1200" dirty="0" smtClean="0"/>
              <a:t>職務</a:t>
            </a:r>
            <a:r>
              <a:rPr lang="ja-JP" altLang="en-US" sz="1200" dirty="0"/>
              <a:t>の大きさ（職務内容・責任の程度）を相対的に比較し、その職務に従事する労働者の待遇が</a:t>
            </a:r>
            <a:r>
              <a:rPr lang="ja-JP" altLang="en-US" sz="1200" dirty="0" smtClean="0"/>
              <a:t>職務</a:t>
            </a:r>
            <a:r>
              <a:rPr lang="ja-JP" altLang="en-US" sz="1200" dirty="0"/>
              <a:t>の大きさに応じたものとなっているかの現状を把握することをいいます。なお、</a:t>
            </a:r>
            <a:r>
              <a:rPr lang="ja-JP" altLang="en-US" sz="1200" u="sng" dirty="0"/>
              <a:t>職務評価は、</a:t>
            </a:r>
            <a:r>
              <a:rPr lang="ja-JP" altLang="en-US" sz="1200" u="sng" dirty="0" smtClean="0"/>
              <a:t>個々の</a:t>
            </a:r>
            <a:r>
              <a:rPr lang="ja-JP" altLang="en-US" sz="1200" u="sng" dirty="0"/>
              <a:t>労働者の仕事ヘの取り組み方や能力を評価（人事評価・能力評価）するものとは異なります</a:t>
            </a:r>
            <a:r>
              <a:rPr lang="ja-JP" altLang="en-US" sz="1200" u="sng" dirty="0" smtClean="0"/>
              <a:t>。</a:t>
            </a:r>
            <a:endParaRPr lang="en-US" altLang="ja-JP" sz="1200" u="sng" dirty="0" smtClean="0"/>
          </a:p>
          <a:p>
            <a:r>
              <a:rPr lang="ja-JP" altLang="en-US" sz="1200" dirty="0" smtClean="0"/>
              <a:t>　　　　　　　　　　（</a:t>
            </a:r>
            <a:r>
              <a:rPr lang="ja-JP" altLang="en-US" sz="1100" dirty="0" smtClean="0"/>
              <a:t>パンフレットＰ</a:t>
            </a:r>
            <a:r>
              <a:rPr lang="en-US" altLang="ja-JP" sz="1100" dirty="0" smtClean="0"/>
              <a:t>.</a:t>
            </a:r>
            <a:r>
              <a:rPr lang="ja-JP" altLang="en-US" sz="1100" dirty="0" smtClean="0"/>
              <a:t>３７ご参照）</a:t>
            </a:r>
            <a:endParaRPr lang="en-US" altLang="ja-JP" sz="1100" u="sng" dirty="0" smtClean="0"/>
          </a:p>
          <a:p>
            <a:endParaRPr lang="en-US" altLang="ja-JP" sz="1200" dirty="0"/>
          </a:p>
          <a:p>
            <a:endParaRPr lang="ja-JP" altLang="en-US" sz="1200" dirty="0"/>
          </a:p>
        </p:txBody>
      </p:sp>
    </p:spTree>
    <p:extLst>
      <p:ext uri="{BB962C8B-B14F-4D97-AF65-F5344CB8AC3E}">
        <p14:creationId xmlns:p14="http://schemas.microsoft.com/office/powerpoint/2010/main" val="30985028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 18">
            <a:extLst>
              <a:ext uri="{FF2B5EF4-FFF2-40B4-BE49-F238E27FC236}">
                <a16:creationId xmlns:a16="http://schemas.microsoft.com/office/drawing/2014/main" id="{E4D6BB78-A7D9-FC41-85DD-4C3721700E4E}"/>
              </a:ext>
            </a:extLst>
          </p:cNvPr>
          <p:cNvSpPr>
            <a:spLocks noGrp="1"/>
          </p:cNvSpPr>
          <p:nvPr>
            <p:ph type="title"/>
          </p:nvPr>
        </p:nvSpPr>
        <p:spPr>
          <a:xfrm>
            <a:off x="0" y="152400"/>
            <a:ext cx="9906000" cy="589709"/>
          </a:xfrm>
        </p:spPr>
        <p:txBody>
          <a:bodyPr/>
          <a:lstStyle/>
          <a:p>
            <a:r>
              <a:rPr lang="ja-JP" altLang="en-US" dirty="0" smtClean="0"/>
              <a:t>具体的な活用事例</a:t>
            </a:r>
            <a:endParaRPr lang="ja-JP" altLang="en-US" dirty="0"/>
          </a:p>
        </p:txBody>
      </p:sp>
      <p:sp>
        <p:nvSpPr>
          <p:cNvPr id="2" name="スライド番号プレースホルダー 1"/>
          <p:cNvSpPr>
            <a:spLocks noGrp="1"/>
          </p:cNvSpPr>
          <p:nvPr>
            <p:ph type="sldNum" sz="quarter" idx="4"/>
          </p:nvPr>
        </p:nvSpPr>
        <p:spPr/>
        <p:txBody>
          <a:bodyPr/>
          <a:lstStyle/>
          <a:p>
            <a:fld id="{48F63A3B-78C7-47BE-AE5E-E10140E04643}" type="slidenum">
              <a:rPr lang="en-US" smtClean="0"/>
              <a:pPr/>
              <a:t>4</a:t>
            </a:fld>
            <a:endParaRPr lang="en-US" dirty="0"/>
          </a:p>
        </p:txBody>
      </p:sp>
      <p:sp>
        <p:nvSpPr>
          <p:cNvPr id="18" name="正方形/長方形 17"/>
          <p:cNvSpPr/>
          <p:nvPr/>
        </p:nvSpPr>
        <p:spPr>
          <a:xfrm>
            <a:off x="152400" y="1073331"/>
            <a:ext cx="1257300" cy="4229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smtClean="0">
                <a:solidFill>
                  <a:schemeClr val="tx1"/>
                </a:solidFill>
                <a:latin typeface="游ゴシック" panose="020B0400000000000000" pitchFamily="50" charset="-128"/>
                <a:ea typeface="游ゴシック" panose="020B0400000000000000" pitchFamily="50" charset="-128"/>
              </a:rPr>
              <a:t>助成額①</a:t>
            </a:r>
            <a:r>
              <a:rPr kumimoji="1" lang="ja-JP" altLang="en-US" b="1" dirty="0" smtClean="0">
                <a:solidFill>
                  <a:schemeClr val="tx1"/>
                </a:solidFill>
                <a:latin typeface="游ゴシック" panose="020B0400000000000000" pitchFamily="50" charset="-128"/>
                <a:ea typeface="游ゴシック" panose="020B0400000000000000" pitchFamily="50" charset="-128"/>
              </a:rPr>
              <a:t>　</a:t>
            </a:r>
            <a:endParaRPr kumimoji="1" lang="ja-JP" altLang="en-US" dirty="0">
              <a:solidFill>
                <a:schemeClr val="tx1"/>
              </a:solidFill>
              <a:latin typeface="游ゴシック" panose="020B0400000000000000" pitchFamily="50" charset="-128"/>
              <a:ea typeface="游ゴシック" panose="020B0400000000000000" pitchFamily="50" charset="-128"/>
            </a:endParaRPr>
          </a:p>
        </p:txBody>
      </p:sp>
      <p:cxnSp>
        <p:nvCxnSpPr>
          <p:cNvPr id="25" name="直線コネクタ 24"/>
          <p:cNvCxnSpPr/>
          <p:nvPr/>
        </p:nvCxnSpPr>
        <p:spPr>
          <a:xfrm>
            <a:off x="293914" y="1496261"/>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228600" y="6167735"/>
            <a:ext cx="9444995" cy="461665"/>
          </a:xfrm>
          <a:prstGeom prst="rect">
            <a:avLst/>
          </a:prstGeom>
        </p:spPr>
        <p:txBody>
          <a:bodyPr wrap="square">
            <a:spAutoFit/>
          </a:bodyPr>
          <a:lstStyle/>
          <a:p>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１ </a:t>
            </a:r>
            <a:r>
              <a:rPr lang="ja-JP" altLang="en-US" sz="1200" dirty="0" smtClean="0">
                <a:latin typeface="メイリオ" panose="020B0604030504040204" pitchFamily="50" charset="-128"/>
                <a:ea typeface="メイリオ" panose="020B0604030504040204" pitchFamily="50" charset="-128"/>
              </a:rPr>
              <a:t>一部</a:t>
            </a:r>
            <a:r>
              <a:rPr lang="ja-JP" altLang="en-US" sz="1200" dirty="0">
                <a:latin typeface="メイリオ" panose="020B0604030504040204" pitchFamily="50" charset="-128"/>
                <a:ea typeface="メイリオ" panose="020B0604030504040204" pitchFamily="50" charset="-128"/>
              </a:rPr>
              <a:t>の非正規雇用労働者の賃金を増額する場合には、その区分が雇用形態別または職種別</a:t>
            </a:r>
            <a:r>
              <a:rPr lang="ja-JP" altLang="en-US" sz="1200" dirty="0" smtClean="0">
                <a:latin typeface="メイリオ" panose="020B0604030504040204" pitchFamily="50" charset="-128"/>
                <a:ea typeface="メイリオ" panose="020B0604030504040204" pitchFamily="50" charset="-128"/>
              </a:rPr>
              <a:t>、その他</a:t>
            </a:r>
            <a:r>
              <a:rPr lang="ja-JP" altLang="en-US" sz="1200" dirty="0">
                <a:latin typeface="メイリオ" panose="020B0604030504040204" pitchFamily="50" charset="-128"/>
                <a:ea typeface="メイリオ" panose="020B0604030504040204" pitchFamily="50" charset="-128"/>
              </a:rPr>
              <a:t>合理的な理由（部門別等</a:t>
            </a:r>
            <a:r>
              <a:rPr lang="ja-JP" altLang="en-US" sz="1200" dirty="0" smtClean="0">
                <a:latin typeface="メイリオ" panose="020B0604030504040204" pitchFamily="50" charset="-128"/>
                <a:ea typeface="メイリオ" panose="020B0604030504040204" pitchFamily="50" charset="-128"/>
              </a:rPr>
              <a:t>）に</a:t>
            </a:r>
            <a:endParaRPr lang="en-US" altLang="ja-JP" sz="1200" dirty="0" smtClean="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　基づき</a:t>
            </a:r>
            <a:r>
              <a:rPr lang="ja-JP" altLang="en-US" sz="1200" dirty="0">
                <a:latin typeface="メイリオ" panose="020B0604030504040204" pitchFamily="50" charset="-128"/>
                <a:ea typeface="メイリオ" panose="020B0604030504040204" pitchFamily="50" charset="-128"/>
              </a:rPr>
              <a:t>区分されている場合に限り、対象労働者と認めます</a:t>
            </a:r>
            <a:r>
              <a:rPr lang="ja-JP" altLang="en-US" sz="1200" dirty="0" smtClean="0">
                <a:latin typeface="メイリオ" panose="020B0604030504040204" pitchFamily="50" charset="-128"/>
                <a:ea typeface="メイリオ" panose="020B0604030504040204" pitchFamily="50" charset="-128"/>
              </a:rPr>
              <a:t>。　対象者は雇用保険に加入している非正規労働者等です。</a:t>
            </a:r>
            <a:endParaRPr lang="ja-JP" altLang="en-US" sz="1200" dirty="0"/>
          </a:p>
        </p:txBody>
      </p:sp>
      <p:sp>
        <p:nvSpPr>
          <p:cNvPr id="13" name="正方形/長方形 12"/>
          <p:cNvSpPr/>
          <p:nvPr/>
        </p:nvSpPr>
        <p:spPr>
          <a:xfrm>
            <a:off x="1284514" y="1066800"/>
            <a:ext cx="8153400" cy="5053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t>中</a:t>
            </a:r>
            <a:r>
              <a:rPr lang="ja-JP" altLang="en-US" sz="1600" dirty="0" smtClean="0">
                <a:solidFill>
                  <a:schemeClr val="tx1"/>
                </a:solidFill>
              </a:rPr>
              <a:t>中</a:t>
            </a:r>
            <a:r>
              <a:rPr lang="ja-JP" altLang="en-US" sz="1600" dirty="0">
                <a:solidFill>
                  <a:schemeClr val="tx1"/>
                </a:solidFill>
              </a:rPr>
              <a:t>小企業の非正規雇用</a:t>
            </a:r>
            <a:r>
              <a:rPr lang="ja-JP" altLang="en-US" sz="1600" dirty="0" smtClean="0">
                <a:solidFill>
                  <a:schemeClr val="tx1"/>
                </a:solidFill>
              </a:rPr>
              <a:t>労働者全員（２０人）の基</a:t>
            </a:r>
            <a:r>
              <a:rPr lang="ja-JP" altLang="en-US" sz="1600" dirty="0">
                <a:solidFill>
                  <a:schemeClr val="tx1"/>
                </a:solidFill>
              </a:rPr>
              <a:t>本給</a:t>
            </a:r>
            <a:r>
              <a:rPr lang="ja-JP" altLang="en-US" sz="1600" dirty="0" smtClean="0">
                <a:solidFill>
                  <a:schemeClr val="tx1"/>
                </a:solidFill>
              </a:rPr>
              <a:t>を</a:t>
            </a:r>
            <a:r>
              <a:rPr lang="ja-JP" altLang="en-US" sz="1600" b="1" dirty="0" smtClean="0">
                <a:solidFill>
                  <a:srgbClr val="FF0000"/>
                </a:solidFill>
              </a:rPr>
              <a:t>３％</a:t>
            </a:r>
            <a:r>
              <a:rPr lang="ja-JP" altLang="en-US" sz="1600" b="1" dirty="0">
                <a:solidFill>
                  <a:srgbClr val="FF0000"/>
                </a:solidFill>
              </a:rPr>
              <a:t>以上</a:t>
            </a:r>
            <a:r>
              <a:rPr lang="ja-JP" altLang="en-US" sz="1600" dirty="0">
                <a:solidFill>
                  <a:schemeClr val="tx1"/>
                </a:solidFill>
              </a:rPr>
              <a:t>引き上げた</a:t>
            </a:r>
            <a:r>
              <a:rPr lang="ja-JP" altLang="en-US" sz="1600" dirty="0" smtClean="0">
                <a:solidFill>
                  <a:schemeClr val="tx1"/>
                </a:solidFill>
              </a:rPr>
              <a:t>場合</a:t>
            </a:r>
            <a:endParaRPr kumimoji="1" lang="ja-JP" altLang="en-US" sz="1600" dirty="0">
              <a:solidFill>
                <a:schemeClr val="tx1"/>
              </a:solidFill>
              <a:latin typeface="游ゴシック" panose="020B0400000000000000" pitchFamily="50" charset="-128"/>
              <a:ea typeface="游ゴシック" panose="020B0400000000000000" pitchFamily="50" charset="-128"/>
            </a:endParaRPr>
          </a:p>
        </p:txBody>
      </p:sp>
      <p:sp>
        <p:nvSpPr>
          <p:cNvPr id="20" name="正方形/長方形 19"/>
          <p:cNvSpPr/>
          <p:nvPr/>
        </p:nvSpPr>
        <p:spPr>
          <a:xfrm>
            <a:off x="228600" y="1530532"/>
            <a:ext cx="8153400" cy="603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rPr>
              <a:t>＜　本体助成　＞</a:t>
            </a:r>
            <a:endParaRPr lang="en-US" altLang="ja-JP" sz="1600" dirty="0" smtClean="0">
              <a:solidFill>
                <a:schemeClr val="tx1"/>
              </a:solidFill>
            </a:endParaRPr>
          </a:p>
          <a:p>
            <a:r>
              <a:rPr lang="ja-JP" altLang="en-US" sz="1600" dirty="0" smtClean="0">
                <a:solidFill>
                  <a:schemeClr val="tx1"/>
                </a:solidFill>
              </a:rPr>
              <a:t>　２０人　</a:t>
            </a:r>
            <a:r>
              <a:rPr lang="en-US" altLang="ja-JP" sz="1600" dirty="0" smtClean="0">
                <a:solidFill>
                  <a:schemeClr val="tx1"/>
                </a:solidFill>
              </a:rPr>
              <a:t>×</a:t>
            </a:r>
            <a:r>
              <a:rPr lang="ja-JP" altLang="en-US" sz="1600" dirty="0" smtClean="0">
                <a:solidFill>
                  <a:schemeClr val="tx1"/>
                </a:solidFill>
              </a:rPr>
              <a:t>　５０，０００円　＝　１，０００，０００円</a:t>
            </a:r>
            <a:endParaRPr kumimoji="1" lang="ja-JP" altLang="en-US" sz="1600" dirty="0">
              <a:solidFill>
                <a:schemeClr val="tx1"/>
              </a:solidFill>
              <a:latin typeface="游ゴシック" panose="020B0400000000000000" pitchFamily="50" charset="-128"/>
              <a:ea typeface="游ゴシック" panose="020B0400000000000000" pitchFamily="50" charset="-128"/>
            </a:endParaRPr>
          </a:p>
        </p:txBody>
      </p:sp>
      <p:sp>
        <p:nvSpPr>
          <p:cNvPr id="21" name="正方形/長方形 20"/>
          <p:cNvSpPr/>
          <p:nvPr/>
        </p:nvSpPr>
        <p:spPr>
          <a:xfrm>
            <a:off x="152400" y="4495800"/>
            <a:ext cx="1371600" cy="4229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smtClean="0">
                <a:solidFill>
                  <a:schemeClr val="tx1"/>
                </a:solidFill>
                <a:latin typeface="游ゴシック" panose="020B0400000000000000" pitchFamily="50" charset="-128"/>
                <a:ea typeface="游ゴシック" panose="020B0400000000000000" pitchFamily="50" charset="-128"/>
              </a:rPr>
              <a:t>助成額③</a:t>
            </a:r>
            <a:r>
              <a:rPr kumimoji="1" lang="ja-JP" altLang="en-US" b="1" dirty="0" smtClean="0">
                <a:solidFill>
                  <a:schemeClr val="tx1"/>
                </a:solidFill>
                <a:latin typeface="游ゴシック" panose="020B0400000000000000" pitchFamily="50" charset="-128"/>
                <a:ea typeface="游ゴシック" panose="020B0400000000000000" pitchFamily="50" charset="-128"/>
              </a:rPr>
              <a:t>　</a:t>
            </a:r>
            <a:endParaRPr kumimoji="1" lang="ja-JP" altLang="en-US" dirty="0">
              <a:solidFill>
                <a:schemeClr val="tx1"/>
              </a:solidFill>
              <a:latin typeface="游ゴシック" panose="020B0400000000000000" pitchFamily="50" charset="-128"/>
              <a:ea typeface="游ゴシック" panose="020B0400000000000000" pitchFamily="50" charset="-128"/>
            </a:endParaRPr>
          </a:p>
        </p:txBody>
      </p:sp>
      <p:cxnSp>
        <p:nvCxnSpPr>
          <p:cNvPr id="22" name="直線コネクタ 21"/>
          <p:cNvCxnSpPr/>
          <p:nvPr/>
        </p:nvCxnSpPr>
        <p:spPr>
          <a:xfrm>
            <a:off x="305889" y="4918730"/>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正方形/長方形 22"/>
          <p:cNvSpPr/>
          <p:nvPr/>
        </p:nvSpPr>
        <p:spPr>
          <a:xfrm>
            <a:off x="1296489" y="4419600"/>
            <a:ext cx="7924800" cy="5053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rPr>
              <a:t>　大企業の</a:t>
            </a:r>
            <a:r>
              <a:rPr lang="ja-JP" altLang="en-US" sz="1600" dirty="0">
                <a:solidFill>
                  <a:schemeClr val="tx1"/>
                </a:solidFill>
              </a:rPr>
              <a:t>非正規雇用労働者のうち</a:t>
            </a:r>
            <a:r>
              <a:rPr lang="ja-JP" altLang="en-US" sz="1600" dirty="0" smtClean="0">
                <a:solidFill>
                  <a:schemeClr val="tx1"/>
                </a:solidFill>
              </a:rPr>
              <a:t>、</a:t>
            </a:r>
            <a:r>
              <a:rPr lang="en-US" altLang="ja-JP" sz="1600" dirty="0" smtClean="0">
                <a:solidFill>
                  <a:schemeClr val="tx1"/>
                </a:solidFill>
              </a:rPr>
              <a:t>A</a:t>
            </a:r>
            <a:r>
              <a:rPr lang="ja-JP" altLang="en-US" sz="1600" dirty="0">
                <a:solidFill>
                  <a:schemeClr val="tx1"/>
                </a:solidFill>
              </a:rPr>
              <a:t>部門で働く</a:t>
            </a:r>
            <a:r>
              <a:rPr lang="en-US" altLang="ja-JP" sz="1200" dirty="0" smtClean="0">
                <a:solidFill>
                  <a:schemeClr val="tx1"/>
                </a:solidFill>
              </a:rPr>
              <a:t>※</a:t>
            </a:r>
            <a:r>
              <a:rPr lang="ja-JP" altLang="en-US" sz="1200" dirty="0" smtClean="0">
                <a:solidFill>
                  <a:schemeClr val="tx1"/>
                </a:solidFill>
              </a:rPr>
              <a:t>１</a:t>
            </a:r>
            <a:r>
              <a:rPr lang="ja-JP" altLang="en-US" sz="1600" dirty="0" smtClean="0">
                <a:solidFill>
                  <a:schemeClr val="tx1"/>
                </a:solidFill>
              </a:rPr>
              <a:t>パートタイマー２０人の</a:t>
            </a:r>
            <a:endParaRPr lang="en-US" altLang="ja-JP" sz="1600" dirty="0" smtClean="0">
              <a:solidFill>
                <a:schemeClr val="tx1"/>
              </a:solidFill>
            </a:endParaRPr>
          </a:p>
          <a:p>
            <a:r>
              <a:rPr lang="ja-JP" altLang="en-US" sz="1600" dirty="0">
                <a:solidFill>
                  <a:schemeClr val="tx1"/>
                </a:solidFill>
              </a:rPr>
              <a:t>　</a:t>
            </a:r>
            <a:r>
              <a:rPr lang="ja-JP" altLang="en-US" sz="1600" dirty="0" smtClean="0">
                <a:solidFill>
                  <a:schemeClr val="tx1"/>
                </a:solidFill>
              </a:rPr>
              <a:t>基</a:t>
            </a:r>
            <a:r>
              <a:rPr lang="ja-JP" altLang="en-US" sz="1600" dirty="0">
                <a:solidFill>
                  <a:schemeClr val="tx1"/>
                </a:solidFill>
              </a:rPr>
              <a:t>本給</a:t>
            </a:r>
            <a:r>
              <a:rPr lang="ja-JP" altLang="en-US" sz="1600" dirty="0" smtClean="0">
                <a:solidFill>
                  <a:schemeClr val="tx1"/>
                </a:solidFill>
              </a:rPr>
              <a:t>を職務評価の手法を活用し</a:t>
            </a:r>
            <a:r>
              <a:rPr lang="ja-JP" altLang="en-US" sz="1600" b="1" dirty="0" smtClean="0">
                <a:solidFill>
                  <a:srgbClr val="FF0000"/>
                </a:solidFill>
              </a:rPr>
              <a:t>５％</a:t>
            </a:r>
            <a:r>
              <a:rPr lang="ja-JP" altLang="en-US" sz="1600" b="1" dirty="0">
                <a:solidFill>
                  <a:srgbClr val="FF0000"/>
                </a:solidFill>
              </a:rPr>
              <a:t>以上</a:t>
            </a:r>
            <a:r>
              <a:rPr lang="ja-JP" altLang="en-US" sz="1600" dirty="0">
                <a:solidFill>
                  <a:schemeClr val="tx1"/>
                </a:solidFill>
              </a:rPr>
              <a:t>引き上げた</a:t>
            </a:r>
            <a:r>
              <a:rPr lang="ja-JP" altLang="en-US" sz="1600" dirty="0" smtClean="0">
                <a:solidFill>
                  <a:schemeClr val="tx1"/>
                </a:solidFill>
              </a:rPr>
              <a:t>場合</a:t>
            </a:r>
            <a:endParaRPr kumimoji="1" lang="ja-JP" altLang="en-US" sz="1600" dirty="0">
              <a:solidFill>
                <a:schemeClr val="tx1"/>
              </a:solidFill>
              <a:latin typeface="游ゴシック" panose="020B0400000000000000" pitchFamily="50" charset="-128"/>
              <a:ea typeface="游ゴシック" panose="020B0400000000000000" pitchFamily="50" charset="-128"/>
            </a:endParaRPr>
          </a:p>
        </p:txBody>
      </p:sp>
      <p:sp>
        <p:nvSpPr>
          <p:cNvPr id="24" name="正方形/長方形 23"/>
          <p:cNvSpPr/>
          <p:nvPr/>
        </p:nvSpPr>
        <p:spPr>
          <a:xfrm>
            <a:off x="228599" y="4994930"/>
            <a:ext cx="8992689" cy="11728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rPr>
              <a:t>＜　本体助成　＞</a:t>
            </a:r>
            <a:endParaRPr lang="en-US" altLang="ja-JP" sz="1600" dirty="0" smtClean="0">
              <a:solidFill>
                <a:schemeClr val="tx1"/>
              </a:solidFill>
            </a:endParaRPr>
          </a:p>
          <a:p>
            <a:r>
              <a:rPr lang="ja-JP" altLang="en-US" sz="1600" dirty="0" smtClean="0">
                <a:solidFill>
                  <a:schemeClr val="tx1"/>
                </a:solidFill>
              </a:rPr>
              <a:t>　２０人　</a:t>
            </a:r>
            <a:r>
              <a:rPr lang="en-US" altLang="ja-JP" sz="1600" dirty="0" smtClean="0">
                <a:solidFill>
                  <a:schemeClr val="tx1"/>
                </a:solidFill>
              </a:rPr>
              <a:t>×</a:t>
            </a:r>
            <a:r>
              <a:rPr lang="ja-JP" altLang="en-US" sz="1600" dirty="0" smtClean="0">
                <a:solidFill>
                  <a:schemeClr val="tx1"/>
                </a:solidFill>
              </a:rPr>
              <a:t>　４３，０００円　＝　　　８６０，０００円</a:t>
            </a:r>
            <a:endParaRPr lang="en-US" altLang="ja-JP" sz="1600" dirty="0" smtClean="0">
              <a:solidFill>
                <a:schemeClr val="tx1"/>
              </a:solidFill>
            </a:endParaRPr>
          </a:p>
          <a:p>
            <a:r>
              <a:rPr lang="ja-JP" altLang="en-US" sz="1600" dirty="0">
                <a:solidFill>
                  <a:schemeClr val="tx1"/>
                </a:solidFill>
              </a:rPr>
              <a:t>＜　</a:t>
            </a:r>
            <a:r>
              <a:rPr lang="ja-JP" altLang="en-US" sz="1600" dirty="0" smtClean="0">
                <a:solidFill>
                  <a:schemeClr val="tx1"/>
                </a:solidFill>
              </a:rPr>
              <a:t>職務評価加算額</a:t>
            </a:r>
            <a:r>
              <a:rPr lang="ja-JP" altLang="en-US" sz="1600" dirty="0">
                <a:solidFill>
                  <a:schemeClr val="tx1"/>
                </a:solidFill>
              </a:rPr>
              <a:t>　＞</a:t>
            </a:r>
            <a:endParaRPr lang="en-US" altLang="ja-JP" sz="1600" dirty="0">
              <a:solidFill>
                <a:schemeClr val="tx1"/>
              </a:solidFill>
            </a:endParaRPr>
          </a:p>
          <a:p>
            <a:r>
              <a:rPr lang="ja-JP" altLang="en-US" sz="1600" dirty="0">
                <a:solidFill>
                  <a:schemeClr val="tx1"/>
                </a:solidFill>
              </a:rPr>
              <a:t>　</a:t>
            </a:r>
            <a:r>
              <a:rPr lang="ja-JP" altLang="en-US" sz="1600" dirty="0" smtClean="0">
                <a:solidFill>
                  <a:schemeClr val="tx1"/>
                </a:solidFill>
              </a:rPr>
              <a:t>　　　　　　　　　　　　　　　　　　１５０，０００円　　　合計　１，０１０，０００円</a:t>
            </a:r>
            <a:endParaRPr kumimoji="1" lang="ja-JP" altLang="en-US" sz="1600" dirty="0">
              <a:solidFill>
                <a:schemeClr val="tx1"/>
              </a:solidFill>
              <a:latin typeface="游ゴシック" panose="020B0400000000000000" pitchFamily="50" charset="-128"/>
              <a:ea typeface="游ゴシック" panose="020B0400000000000000" pitchFamily="50" charset="-128"/>
            </a:endParaRPr>
          </a:p>
          <a:p>
            <a:endParaRPr kumimoji="1" lang="ja-JP" altLang="en-US" sz="1600" dirty="0">
              <a:solidFill>
                <a:schemeClr val="tx1"/>
              </a:solidFill>
              <a:latin typeface="游ゴシック" panose="020B0400000000000000" pitchFamily="50" charset="-128"/>
              <a:ea typeface="游ゴシック" panose="020B0400000000000000" pitchFamily="50" charset="-128"/>
            </a:endParaRPr>
          </a:p>
        </p:txBody>
      </p:sp>
      <p:sp>
        <p:nvSpPr>
          <p:cNvPr id="26" name="正方形/長方形 25"/>
          <p:cNvSpPr/>
          <p:nvPr/>
        </p:nvSpPr>
        <p:spPr>
          <a:xfrm>
            <a:off x="152400" y="2703216"/>
            <a:ext cx="1257300" cy="4229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smtClean="0">
                <a:solidFill>
                  <a:schemeClr val="tx1"/>
                </a:solidFill>
                <a:latin typeface="游ゴシック" panose="020B0400000000000000" pitchFamily="50" charset="-128"/>
                <a:ea typeface="游ゴシック" panose="020B0400000000000000" pitchFamily="50" charset="-128"/>
              </a:rPr>
              <a:t>助成額②</a:t>
            </a:r>
            <a:r>
              <a:rPr kumimoji="1" lang="ja-JP" altLang="en-US" b="1" dirty="0" smtClean="0">
                <a:solidFill>
                  <a:schemeClr val="tx1"/>
                </a:solidFill>
                <a:latin typeface="游ゴシック" panose="020B0400000000000000" pitchFamily="50" charset="-128"/>
                <a:ea typeface="游ゴシック" panose="020B0400000000000000" pitchFamily="50" charset="-128"/>
              </a:rPr>
              <a:t>　</a:t>
            </a:r>
            <a:endParaRPr kumimoji="1" lang="ja-JP" altLang="en-US" dirty="0">
              <a:solidFill>
                <a:schemeClr val="tx1"/>
              </a:solidFill>
              <a:latin typeface="游ゴシック" panose="020B0400000000000000" pitchFamily="50" charset="-128"/>
              <a:ea typeface="游ゴシック" panose="020B0400000000000000" pitchFamily="50" charset="-128"/>
            </a:endParaRPr>
          </a:p>
        </p:txBody>
      </p:sp>
      <p:cxnSp>
        <p:nvCxnSpPr>
          <p:cNvPr id="27" name="直線コネクタ 26"/>
          <p:cNvCxnSpPr/>
          <p:nvPr/>
        </p:nvCxnSpPr>
        <p:spPr>
          <a:xfrm>
            <a:off x="293914" y="3126146"/>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正方形/長方形 27"/>
          <p:cNvSpPr/>
          <p:nvPr/>
        </p:nvSpPr>
        <p:spPr>
          <a:xfrm>
            <a:off x="1284514" y="2627016"/>
            <a:ext cx="8153400" cy="5053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t>中</a:t>
            </a:r>
            <a:r>
              <a:rPr lang="ja-JP" altLang="en-US" sz="1600" dirty="0" smtClean="0">
                <a:solidFill>
                  <a:schemeClr val="tx1"/>
                </a:solidFill>
              </a:rPr>
              <a:t>中</a:t>
            </a:r>
            <a:r>
              <a:rPr lang="ja-JP" altLang="en-US" sz="1600" dirty="0">
                <a:solidFill>
                  <a:schemeClr val="tx1"/>
                </a:solidFill>
              </a:rPr>
              <a:t>小企業の非正規雇用労働者のうち</a:t>
            </a:r>
            <a:r>
              <a:rPr lang="ja-JP" altLang="en-US" sz="1600" dirty="0" smtClean="0">
                <a:solidFill>
                  <a:schemeClr val="tx1"/>
                </a:solidFill>
              </a:rPr>
              <a:t>、</a:t>
            </a:r>
            <a:r>
              <a:rPr lang="en-US" altLang="ja-JP" sz="1600" dirty="0" smtClean="0">
                <a:solidFill>
                  <a:schemeClr val="tx1"/>
                </a:solidFill>
              </a:rPr>
              <a:t>A</a:t>
            </a:r>
            <a:r>
              <a:rPr lang="ja-JP" altLang="en-US" sz="1600" dirty="0">
                <a:solidFill>
                  <a:schemeClr val="tx1"/>
                </a:solidFill>
              </a:rPr>
              <a:t>部門で働く</a:t>
            </a:r>
            <a:r>
              <a:rPr lang="en-US" altLang="ja-JP" sz="1200" dirty="0" smtClean="0">
                <a:solidFill>
                  <a:schemeClr val="tx1"/>
                </a:solidFill>
              </a:rPr>
              <a:t>※</a:t>
            </a:r>
            <a:r>
              <a:rPr lang="ja-JP" altLang="en-US" sz="1200" dirty="0" smtClean="0">
                <a:solidFill>
                  <a:schemeClr val="tx1"/>
                </a:solidFill>
              </a:rPr>
              <a:t>１</a:t>
            </a:r>
            <a:r>
              <a:rPr lang="ja-JP" altLang="en-US" sz="1600" dirty="0" smtClean="0">
                <a:solidFill>
                  <a:schemeClr val="tx1"/>
                </a:solidFill>
              </a:rPr>
              <a:t>パートタイマー２０人の</a:t>
            </a:r>
            <a:endParaRPr lang="en-US" altLang="ja-JP" sz="1600" dirty="0" smtClean="0">
              <a:solidFill>
                <a:schemeClr val="tx1"/>
              </a:solidFill>
            </a:endParaRPr>
          </a:p>
          <a:p>
            <a:r>
              <a:rPr lang="ja-JP" altLang="en-US" sz="1600" dirty="0">
                <a:solidFill>
                  <a:schemeClr val="tx1"/>
                </a:solidFill>
              </a:rPr>
              <a:t>　</a:t>
            </a:r>
            <a:r>
              <a:rPr lang="ja-JP" altLang="en-US" sz="1600" dirty="0" smtClean="0">
                <a:solidFill>
                  <a:schemeClr val="tx1"/>
                </a:solidFill>
              </a:rPr>
              <a:t>基</a:t>
            </a:r>
            <a:r>
              <a:rPr lang="ja-JP" altLang="en-US" sz="1600" dirty="0">
                <a:solidFill>
                  <a:schemeClr val="tx1"/>
                </a:solidFill>
              </a:rPr>
              <a:t>本給</a:t>
            </a:r>
            <a:r>
              <a:rPr lang="ja-JP" altLang="en-US" sz="1600" dirty="0" smtClean="0">
                <a:solidFill>
                  <a:schemeClr val="tx1"/>
                </a:solidFill>
              </a:rPr>
              <a:t>を</a:t>
            </a:r>
            <a:r>
              <a:rPr lang="ja-JP" altLang="en-US" sz="1600" b="1" dirty="0" smtClean="0">
                <a:solidFill>
                  <a:srgbClr val="FF0000"/>
                </a:solidFill>
              </a:rPr>
              <a:t>３％以上</a:t>
            </a:r>
            <a:r>
              <a:rPr lang="ja-JP" altLang="en-US" sz="1600" dirty="0" smtClean="0">
                <a:solidFill>
                  <a:schemeClr val="tx1"/>
                </a:solidFill>
              </a:rPr>
              <a:t>、１０人を</a:t>
            </a:r>
            <a:r>
              <a:rPr lang="ja-JP" altLang="en-US" sz="1600" b="1" dirty="0" smtClean="0">
                <a:solidFill>
                  <a:srgbClr val="FF0000"/>
                </a:solidFill>
              </a:rPr>
              <a:t>５％以上</a:t>
            </a:r>
            <a:r>
              <a:rPr lang="ja-JP" altLang="en-US" sz="1600" dirty="0" smtClean="0">
                <a:solidFill>
                  <a:schemeClr val="tx1"/>
                </a:solidFill>
              </a:rPr>
              <a:t>引き上げた場合</a:t>
            </a:r>
            <a:endParaRPr kumimoji="1" lang="ja-JP" altLang="en-US" sz="1600" dirty="0">
              <a:solidFill>
                <a:schemeClr val="tx1"/>
              </a:solidFill>
              <a:latin typeface="游ゴシック" panose="020B0400000000000000" pitchFamily="50" charset="-128"/>
              <a:ea typeface="游ゴシック" panose="020B0400000000000000" pitchFamily="50" charset="-128"/>
            </a:endParaRPr>
          </a:p>
        </p:txBody>
      </p:sp>
      <p:sp>
        <p:nvSpPr>
          <p:cNvPr id="30" name="正方形/長方形 29"/>
          <p:cNvSpPr/>
          <p:nvPr/>
        </p:nvSpPr>
        <p:spPr>
          <a:xfrm>
            <a:off x="228600" y="3093384"/>
            <a:ext cx="9209314" cy="878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rPr>
              <a:t>＜　本体助成　＞</a:t>
            </a:r>
            <a:endParaRPr lang="en-US" altLang="ja-JP" sz="1600" dirty="0" smtClean="0">
              <a:solidFill>
                <a:schemeClr val="tx1"/>
              </a:solidFill>
            </a:endParaRPr>
          </a:p>
          <a:p>
            <a:r>
              <a:rPr lang="ja-JP" altLang="en-US" sz="1600" dirty="0">
                <a:solidFill>
                  <a:schemeClr val="tx1"/>
                </a:solidFill>
              </a:rPr>
              <a:t>　２０人　</a:t>
            </a:r>
            <a:r>
              <a:rPr lang="en-US" altLang="ja-JP" sz="1600" dirty="0">
                <a:solidFill>
                  <a:schemeClr val="tx1"/>
                </a:solidFill>
              </a:rPr>
              <a:t>×</a:t>
            </a:r>
            <a:r>
              <a:rPr lang="ja-JP" altLang="en-US" sz="1600" dirty="0">
                <a:solidFill>
                  <a:schemeClr val="tx1"/>
                </a:solidFill>
              </a:rPr>
              <a:t>　</a:t>
            </a:r>
            <a:r>
              <a:rPr lang="ja-JP" altLang="en-US" sz="1600" dirty="0" smtClean="0">
                <a:solidFill>
                  <a:schemeClr val="tx1"/>
                </a:solidFill>
              </a:rPr>
              <a:t>５０，０００円</a:t>
            </a:r>
            <a:r>
              <a:rPr lang="ja-JP" altLang="en-US" sz="1600" dirty="0">
                <a:solidFill>
                  <a:schemeClr val="tx1"/>
                </a:solidFill>
              </a:rPr>
              <a:t>　＝　</a:t>
            </a:r>
            <a:r>
              <a:rPr lang="ja-JP" altLang="en-US" sz="1600" dirty="0" smtClean="0">
                <a:solidFill>
                  <a:schemeClr val="tx1"/>
                </a:solidFill>
              </a:rPr>
              <a:t>１，０００，０００円</a:t>
            </a:r>
            <a:endParaRPr kumimoji="1" lang="ja-JP" altLang="en-US" sz="1600" dirty="0">
              <a:solidFill>
                <a:schemeClr val="tx1"/>
              </a:solidFill>
              <a:latin typeface="游ゴシック" panose="020B0400000000000000" pitchFamily="50" charset="-128"/>
              <a:ea typeface="游ゴシック" panose="020B0400000000000000" pitchFamily="50" charset="-128"/>
            </a:endParaRPr>
          </a:p>
          <a:p>
            <a:r>
              <a:rPr lang="ja-JP" altLang="en-US" sz="1600" dirty="0" smtClean="0">
                <a:solidFill>
                  <a:schemeClr val="tx1"/>
                </a:solidFill>
              </a:rPr>
              <a:t>　１０人　</a:t>
            </a:r>
            <a:r>
              <a:rPr lang="en-US" altLang="ja-JP" sz="1600" dirty="0" smtClean="0">
                <a:solidFill>
                  <a:schemeClr val="tx1"/>
                </a:solidFill>
              </a:rPr>
              <a:t>×</a:t>
            </a:r>
            <a:r>
              <a:rPr lang="ja-JP" altLang="en-US" sz="1600" dirty="0" smtClean="0">
                <a:solidFill>
                  <a:schemeClr val="tx1"/>
                </a:solidFill>
              </a:rPr>
              <a:t>　６５，０００円　＝　　　６５０，０００円　　　　合計　１，６５０，００円</a:t>
            </a:r>
            <a:endParaRPr kumimoji="1" lang="ja-JP" altLang="en-US" sz="1600"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1433538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 18">
            <a:extLst>
              <a:ext uri="{FF2B5EF4-FFF2-40B4-BE49-F238E27FC236}">
                <a16:creationId xmlns:a16="http://schemas.microsoft.com/office/drawing/2014/main" id="{E4D6BB78-A7D9-FC41-85DD-4C3721700E4E}"/>
              </a:ext>
            </a:extLst>
          </p:cNvPr>
          <p:cNvSpPr>
            <a:spLocks noGrp="1"/>
          </p:cNvSpPr>
          <p:nvPr>
            <p:ph type="title"/>
          </p:nvPr>
        </p:nvSpPr>
        <p:spPr>
          <a:xfrm>
            <a:off x="0" y="152400"/>
            <a:ext cx="9906000" cy="589709"/>
          </a:xfrm>
        </p:spPr>
        <p:txBody>
          <a:bodyPr/>
          <a:lstStyle/>
          <a:p>
            <a:r>
              <a:rPr lang="ja-JP" altLang="en-US" dirty="0" smtClean="0">
                <a:latin typeface="+mn-ea"/>
              </a:rPr>
              <a:t>受給条件　</a:t>
            </a:r>
            <a:r>
              <a:rPr lang="ja-JP" altLang="en-US" sz="1600" dirty="0" smtClean="0">
                <a:latin typeface="+mn-ea"/>
              </a:rPr>
              <a:t>以下の要件全てに当てはまる必要があります。</a:t>
            </a:r>
            <a:endParaRPr lang="ja-JP" altLang="en-US" sz="1600" dirty="0">
              <a:latin typeface="+mn-ea"/>
            </a:endParaRPr>
          </a:p>
        </p:txBody>
      </p:sp>
      <p:sp>
        <p:nvSpPr>
          <p:cNvPr id="14" name="正方形/長方形 13"/>
          <p:cNvSpPr/>
          <p:nvPr/>
        </p:nvSpPr>
        <p:spPr>
          <a:xfrm>
            <a:off x="457522" y="3156379"/>
            <a:ext cx="8915078" cy="991152"/>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5" name="正方形/長方形 14"/>
          <p:cNvSpPr/>
          <p:nvPr/>
        </p:nvSpPr>
        <p:spPr>
          <a:xfrm>
            <a:off x="595040" y="3324324"/>
            <a:ext cx="8625160" cy="823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游ゴシック" panose="020B0400000000000000" pitchFamily="50" charset="-128"/>
                <a:ea typeface="游ゴシック" panose="020B0400000000000000" pitchFamily="50" charset="-128"/>
              </a:rPr>
              <a:t>有期雇用労働者等の基本給を</a:t>
            </a:r>
            <a:r>
              <a:rPr lang="ja-JP" altLang="en-US" sz="1600" b="1" dirty="0">
                <a:solidFill>
                  <a:schemeClr val="tx1"/>
                </a:solidFill>
                <a:latin typeface="游ゴシック" panose="020B0400000000000000" pitchFamily="50" charset="-128"/>
                <a:ea typeface="游ゴシック" panose="020B0400000000000000" pitchFamily="50" charset="-128"/>
              </a:rPr>
              <a:t>賃金</a:t>
            </a:r>
            <a:r>
              <a:rPr lang="ja-JP" altLang="en-US" sz="1600" b="1" dirty="0" smtClean="0">
                <a:solidFill>
                  <a:schemeClr val="tx1"/>
                </a:solidFill>
                <a:latin typeface="游ゴシック" panose="020B0400000000000000" pitchFamily="50" charset="-128"/>
                <a:ea typeface="游ゴシック" panose="020B0400000000000000" pitchFamily="50" charset="-128"/>
              </a:rPr>
              <a:t>規定等</a:t>
            </a:r>
            <a:r>
              <a:rPr lang="ja-JP" altLang="en-US" sz="1600" dirty="0">
                <a:solidFill>
                  <a:schemeClr val="tx1"/>
                </a:solidFill>
                <a:latin typeface="游ゴシック" panose="020B0400000000000000" pitchFamily="50" charset="-128"/>
                <a:ea typeface="游ゴシック" panose="020B0400000000000000" pitchFamily="50" charset="-128"/>
              </a:rPr>
              <a:t>に定めていること</a:t>
            </a:r>
            <a:r>
              <a:rPr lang="ja-JP" altLang="en-US" sz="1600" dirty="0" smtClean="0">
                <a:solidFill>
                  <a:schemeClr val="tx1"/>
                </a:solidFill>
                <a:latin typeface="游ゴシック" panose="020B0400000000000000" pitchFamily="50" charset="-128"/>
                <a:ea typeface="游ゴシック" panose="020B0400000000000000" pitchFamily="50" charset="-128"/>
              </a:rPr>
              <a:t>。</a:t>
            </a:r>
            <a:endParaRPr lang="en-US" altLang="ja-JP" sz="1600" dirty="0" smtClean="0">
              <a:solidFill>
                <a:schemeClr val="tx1"/>
              </a:solidFill>
              <a:latin typeface="游ゴシック" panose="020B0400000000000000" pitchFamily="50" charset="-128"/>
              <a:ea typeface="游ゴシック" panose="020B0400000000000000" pitchFamily="50" charset="-128"/>
            </a:endParaRPr>
          </a:p>
          <a:p>
            <a:r>
              <a:rPr kumimoji="1" lang="ja-JP" altLang="en-US" sz="1600" dirty="0">
                <a:solidFill>
                  <a:schemeClr val="tx1"/>
                </a:solidFill>
                <a:latin typeface="游ゴシック" panose="020B0400000000000000" pitchFamily="50" charset="-128"/>
                <a:ea typeface="游ゴシック" panose="020B0400000000000000" pitchFamily="50" charset="-128"/>
              </a:rPr>
              <a:t>　</a:t>
            </a:r>
            <a:r>
              <a:rPr kumimoji="1" lang="ja-JP" altLang="en-US" sz="1600" dirty="0" smtClean="0">
                <a:solidFill>
                  <a:schemeClr val="tx1"/>
                </a:solidFill>
                <a:latin typeface="游ゴシック" panose="020B0400000000000000" pitchFamily="50" charset="-128"/>
                <a:ea typeface="游ゴシック" panose="020B0400000000000000" pitchFamily="50" charset="-128"/>
              </a:rPr>
              <a:t>　⇒　</a:t>
            </a:r>
            <a:r>
              <a:rPr kumimoji="1" lang="ja-JP" altLang="en-US" sz="1600" b="1" dirty="0" smtClean="0">
                <a:solidFill>
                  <a:schemeClr val="tx1"/>
                </a:solidFill>
                <a:latin typeface="游ゴシック" panose="020B0400000000000000" pitchFamily="50" charset="-128"/>
                <a:ea typeface="游ゴシック" panose="020B0400000000000000" pitchFamily="50" charset="-128"/>
              </a:rPr>
              <a:t>増額改定前の賃金規定等</a:t>
            </a:r>
            <a:r>
              <a:rPr kumimoji="1" lang="ja-JP" altLang="en-US" sz="1600" dirty="0" smtClean="0">
                <a:solidFill>
                  <a:schemeClr val="tx1"/>
                </a:solidFill>
                <a:latin typeface="游ゴシック" panose="020B0400000000000000" pitchFamily="50" charset="-128"/>
                <a:ea typeface="游ゴシック" panose="020B0400000000000000" pitchFamily="50" charset="-128"/>
              </a:rPr>
              <a:t>は</a:t>
            </a:r>
            <a:r>
              <a:rPr kumimoji="1" lang="ja-JP" altLang="en-US" sz="1600" b="1" dirty="0" smtClean="0">
                <a:solidFill>
                  <a:schemeClr val="tx1"/>
                </a:solidFill>
                <a:latin typeface="游ゴシック" panose="020B0400000000000000" pitchFamily="50" charset="-128"/>
                <a:ea typeface="游ゴシック" panose="020B0400000000000000" pitchFamily="50" charset="-128"/>
              </a:rPr>
              <a:t>３か月以上運用</a:t>
            </a:r>
            <a:r>
              <a:rPr kumimoji="1" lang="ja-JP" altLang="en-US" sz="1600" dirty="0" smtClean="0">
                <a:solidFill>
                  <a:schemeClr val="tx1"/>
                </a:solidFill>
                <a:latin typeface="游ゴシック" panose="020B0400000000000000" pitchFamily="50" charset="-128"/>
                <a:ea typeface="游ゴシック" panose="020B0400000000000000" pitchFamily="50" charset="-128"/>
              </a:rPr>
              <a:t>されているもので</a:t>
            </a:r>
            <a:r>
              <a:rPr kumimoji="1" lang="ja-JP" altLang="en-US" sz="1600" b="1" u="sng" dirty="0" smtClean="0">
                <a:solidFill>
                  <a:schemeClr val="tx1"/>
                </a:solidFill>
                <a:latin typeface="游ゴシック" panose="020B0400000000000000" pitchFamily="50" charset="-128"/>
                <a:ea typeface="游ゴシック" panose="020B0400000000000000" pitchFamily="50" charset="-128"/>
              </a:rPr>
              <a:t>労働基準監督署届出</a:t>
            </a:r>
            <a:r>
              <a:rPr kumimoji="1" lang="ja-JP" altLang="en-US" sz="1600" dirty="0" smtClean="0">
                <a:solidFill>
                  <a:schemeClr val="tx1"/>
                </a:solidFill>
                <a:latin typeface="游ゴシック" panose="020B0400000000000000" pitchFamily="50" charset="-128"/>
                <a:ea typeface="游ゴシック" panose="020B0400000000000000" pitchFamily="50" charset="-128"/>
              </a:rPr>
              <a:t>が</a:t>
            </a:r>
            <a:endParaRPr kumimoji="1" lang="en-US" altLang="ja-JP" sz="1600" dirty="0" smtClean="0">
              <a:solidFill>
                <a:schemeClr val="tx1"/>
              </a:solidFill>
              <a:latin typeface="游ゴシック" panose="020B0400000000000000" pitchFamily="50" charset="-128"/>
              <a:ea typeface="游ゴシック" panose="020B0400000000000000" pitchFamily="50" charset="-128"/>
            </a:endParaRPr>
          </a:p>
          <a:p>
            <a:r>
              <a:rPr kumimoji="1" lang="ja-JP" altLang="en-US" sz="1600" dirty="0">
                <a:solidFill>
                  <a:schemeClr val="tx1"/>
                </a:solidFill>
                <a:latin typeface="游ゴシック" panose="020B0400000000000000" pitchFamily="50" charset="-128"/>
                <a:ea typeface="游ゴシック" panose="020B0400000000000000" pitchFamily="50" charset="-128"/>
              </a:rPr>
              <a:t>　</a:t>
            </a:r>
            <a:r>
              <a:rPr kumimoji="1" lang="ja-JP" altLang="en-US" sz="1600" dirty="0" smtClean="0">
                <a:solidFill>
                  <a:schemeClr val="tx1"/>
                </a:solidFill>
                <a:latin typeface="游ゴシック" panose="020B0400000000000000" pitchFamily="50" charset="-128"/>
                <a:ea typeface="游ゴシック" panose="020B0400000000000000" pitchFamily="50" charset="-128"/>
              </a:rPr>
              <a:t>　　　確認できるものに限る（増額改定時に新たに作成する場合は賃金実態により判断）</a:t>
            </a:r>
            <a:endParaRPr kumimoji="1" lang="ja-JP" altLang="en-US" sz="1600" dirty="0">
              <a:solidFill>
                <a:schemeClr val="tx1"/>
              </a:solidFill>
              <a:latin typeface="游ゴシック" panose="020B0400000000000000" pitchFamily="50" charset="-128"/>
              <a:ea typeface="游ゴシック" panose="020B0400000000000000" pitchFamily="50" charset="-128"/>
            </a:endParaRPr>
          </a:p>
        </p:txBody>
      </p:sp>
      <p:sp>
        <p:nvSpPr>
          <p:cNvPr id="17" name="正方形/長方形 16"/>
          <p:cNvSpPr/>
          <p:nvPr/>
        </p:nvSpPr>
        <p:spPr>
          <a:xfrm>
            <a:off x="507168" y="4748718"/>
            <a:ext cx="8713031" cy="1221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游ゴシック" panose="020B0400000000000000" pitchFamily="50" charset="-128"/>
                <a:ea typeface="游ゴシック" panose="020B0400000000000000" pitchFamily="50" charset="-128"/>
              </a:rPr>
              <a:t>２の賃金規定等を</a:t>
            </a:r>
            <a:r>
              <a:rPr lang="ja-JP" altLang="en-US" sz="1600" b="1" dirty="0">
                <a:solidFill>
                  <a:schemeClr val="tx1"/>
                </a:solidFill>
                <a:latin typeface="游ゴシック" panose="020B0400000000000000" pitchFamily="50" charset="-128"/>
                <a:ea typeface="游ゴシック" panose="020B0400000000000000" pitchFamily="50" charset="-128"/>
              </a:rPr>
              <a:t>３</a:t>
            </a:r>
            <a:r>
              <a:rPr lang="en-US" altLang="ja-JP" sz="1600" b="1" dirty="0">
                <a:solidFill>
                  <a:schemeClr val="tx1"/>
                </a:solidFill>
                <a:latin typeface="游ゴシック" panose="020B0400000000000000" pitchFamily="50" charset="-128"/>
                <a:ea typeface="游ゴシック" panose="020B0400000000000000" pitchFamily="50" charset="-128"/>
              </a:rPr>
              <a:t>%</a:t>
            </a:r>
            <a:r>
              <a:rPr lang="ja-JP" altLang="en-US" sz="1600" b="1" dirty="0">
                <a:solidFill>
                  <a:schemeClr val="tx1"/>
                </a:solidFill>
                <a:latin typeface="游ゴシック" panose="020B0400000000000000" pitchFamily="50" charset="-128"/>
                <a:ea typeface="游ゴシック" panose="020B0400000000000000" pitchFamily="50" charset="-128"/>
              </a:rPr>
              <a:t>以上増額改定</a:t>
            </a:r>
            <a:r>
              <a:rPr lang="ja-JP" altLang="en-US" sz="1600" dirty="0">
                <a:solidFill>
                  <a:schemeClr val="tx1"/>
                </a:solidFill>
                <a:latin typeface="游ゴシック" panose="020B0400000000000000" pitchFamily="50" charset="-128"/>
                <a:ea typeface="游ゴシック" panose="020B0400000000000000" pitchFamily="50" charset="-128"/>
              </a:rPr>
              <a:t>し</a:t>
            </a:r>
            <a:r>
              <a:rPr lang="ja-JP" altLang="en-US" sz="1600" dirty="0" smtClean="0">
                <a:solidFill>
                  <a:schemeClr val="tx1"/>
                </a:solidFill>
                <a:latin typeface="游ゴシック" panose="020B0400000000000000" pitchFamily="50" charset="-128"/>
                <a:ea typeface="游ゴシック" panose="020B0400000000000000" pitchFamily="50" charset="-128"/>
              </a:rPr>
              <a:t>、改定後</a:t>
            </a:r>
            <a:r>
              <a:rPr lang="ja-JP" altLang="en-US" sz="1600" dirty="0">
                <a:solidFill>
                  <a:schemeClr val="tx1"/>
                </a:solidFill>
                <a:latin typeface="游ゴシック" panose="020B0400000000000000" pitchFamily="50" charset="-128"/>
                <a:ea typeface="游ゴシック" panose="020B0400000000000000" pitchFamily="50" charset="-128"/>
              </a:rPr>
              <a:t>の規定に基づき</a:t>
            </a:r>
            <a:r>
              <a:rPr lang="ja-JP" altLang="en-US" sz="1600" b="1" dirty="0">
                <a:solidFill>
                  <a:schemeClr val="tx1"/>
                </a:solidFill>
                <a:latin typeface="游ゴシック" panose="020B0400000000000000" pitchFamily="50" charset="-128"/>
                <a:ea typeface="游ゴシック" panose="020B0400000000000000" pitchFamily="50" charset="-128"/>
              </a:rPr>
              <a:t>６か月分の</a:t>
            </a:r>
            <a:r>
              <a:rPr lang="ja-JP" altLang="en-US" sz="1600" b="1" dirty="0" smtClean="0">
                <a:solidFill>
                  <a:schemeClr val="tx1"/>
                </a:solidFill>
                <a:latin typeface="游ゴシック" panose="020B0400000000000000" pitchFamily="50" charset="-128"/>
                <a:ea typeface="游ゴシック" panose="020B0400000000000000" pitchFamily="50" charset="-128"/>
              </a:rPr>
              <a:t>賃金を</a:t>
            </a:r>
            <a:r>
              <a:rPr lang="ja-JP" altLang="en-US" sz="1600" b="1" dirty="0">
                <a:solidFill>
                  <a:schemeClr val="tx1"/>
                </a:solidFill>
                <a:latin typeface="游ゴシック" panose="020B0400000000000000" pitchFamily="50" charset="-128"/>
                <a:ea typeface="游ゴシック" panose="020B0400000000000000" pitchFamily="50" charset="-128"/>
              </a:rPr>
              <a:t>支給</a:t>
            </a:r>
            <a:r>
              <a:rPr lang="ja-JP" altLang="en-US" sz="1600" dirty="0">
                <a:solidFill>
                  <a:schemeClr val="tx1"/>
                </a:solidFill>
                <a:latin typeface="游ゴシック" panose="020B0400000000000000" pitchFamily="50" charset="-128"/>
                <a:ea typeface="游ゴシック" panose="020B0400000000000000" pitchFamily="50" charset="-128"/>
              </a:rPr>
              <a:t>していること</a:t>
            </a:r>
            <a:r>
              <a:rPr lang="ja-JP" altLang="en-US" sz="1600" dirty="0" smtClean="0">
                <a:solidFill>
                  <a:schemeClr val="tx1"/>
                </a:solidFill>
                <a:latin typeface="游ゴシック" panose="020B0400000000000000" pitchFamily="50" charset="-128"/>
                <a:ea typeface="游ゴシック" panose="020B0400000000000000" pitchFamily="50" charset="-128"/>
              </a:rPr>
              <a:t>。</a:t>
            </a:r>
            <a:endParaRPr lang="en-US" altLang="ja-JP" sz="1600" dirty="0" smtClean="0">
              <a:solidFill>
                <a:schemeClr val="tx1"/>
              </a:solidFill>
              <a:latin typeface="游ゴシック" panose="020B0400000000000000" pitchFamily="50" charset="-128"/>
              <a:ea typeface="游ゴシック" panose="020B0400000000000000" pitchFamily="50" charset="-128"/>
            </a:endParaRPr>
          </a:p>
          <a:p>
            <a:r>
              <a:rPr kumimoji="1" lang="ja-JP" altLang="en-US" sz="1600" dirty="0" smtClean="0">
                <a:solidFill>
                  <a:schemeClr val="tx1"/>
                </a:solidFill>
                <a:latin typeface="游ゴシック" panose="020B0400000000000000" pitchFamily="50" charset="-128"/>
                <a:ea typeface="游ゴシック" panose="020B0400000000000000" pitchFamily="50" charset="-128"/>
              </a:rPr>
              <a:t>　　⇒</a:t>
            </a:r>
            <a:r>
              <a:rPr kumimoji="1" lang="ja-JP" altLang="en-US" sz="1600" dirty="0">
                <a:solidFill>
                  <a:schemeClr val="tx1"/>
                </a:solidFill>
                <a:latin typeface="游ゴシック" panose="020B0400000000000000" pitchFamily="50" charset="-128"/>
                <a:ea typeface="游ゴシック" panose="020B0400000000000000" pitchFamily="50" charset="-128"/>
              </a:rPr>
              <a:t>　</a:t>
            </a:r>
            <a:r>
              <a:rPr kumimoji="1" lang="ja-JP" altLang="en-US" sz="1600" b="1" dirty="0">
                <a:solidFill>
                  <a:schemeClr val="tx1"/>
                </a:solidFill>
                <a:latin typeface="游ゴシック" panose="020B0400000000000000" pitchFamily="50" charset="-128"/>
                <a:ea typeface="游ゴシック" panose="020B0400000000000000" pitchFamily="50" charset="-128"/>
              </a:rPr>
              <a:t>増額</a:t>
            </a:r>
            <a:r>
              <a:rPr kumimoji="1" lang="ja-JP" altLang="en-US" sz="1600" b="1" dirty="0" smtClean="0">
                <a:solidFill>
                  <a:schemeClr val="tx1"/>
                </a:solidFill>
                <a:latin typeface="游ゴシック" panose="020B0400000000000000" pitchFamily="50" charset="-128"/>
                <a:ea typeface="游ゴシック" panose="020B0400000000000000" pitchFamily="50" charset="-128"/>
              </a:rPr>
              <a:t>改定後の</a:t>
            </a:r>
            <a:r>
              <a:rPr kumimoji="1" lang="ja-JP" altLang="en-US" sz="1600" b="1" dirty="0">
                <a:solidFill>
                  <a:schemeClr val="tx1"/>
                </a:solidFill>
                <a:latin typeface="游ゴシック" panose="020B0400000000000000" pitchFamily="50" charset="-128"/>
                <a:ea typeface="游ゴシック" panose="020B0400000000000000" pitchFamily="50" charset="-128"/>
              </a:rPr>
              <a:t>賃金規定等</a:t>
            </a:r>
            <a:r>
              <a:rPr kumimoji="1" lang="ja-JP" altLang="en-US" sz="1600" dirty="0" smtClean="0">
                <a:solidFill>
                  <a:schemeClr val="tx1"/>
                </a:solidFill>
                <a:latin typeface="游ゴシック" panose="020B0400000000000000" pitchFamily="50" charset="-128"/>
                <a:ea typeface="游ゴシック" panose="020B0400000000000000" pitchFamily="50" charset="-128"/>
              </a:rPr>
              <a:t>は</a:t>
            </a:r>
            <a:r>
              <a:rPr kumimoji="1" lang="ja-JP" altLang="en-US" sz="1600" b="1" dirty="0" smtClean="0">
                <a:solidFill>
                  <a:schemeClr val="tx1"/>
                </a:solidFill>
                <a:latin typeface="游ゴシック" panose="020B0400000000000000" pitchFamily="50" charset="-128"/>
                <a:ea typeface="游ゴシック" panose="020B0400000000000000" pitchFamily="50" charset="-128"/>
              </a:rPr>
              <a:t>６か月分の賃金算定期間に適用</a:t>
            </a:r>
            <a:r>
              <a:rPr kumimoji="1" lang="ja-JP" altLang="en-US" sz="1600" dirty="0" smtClean="0">
                <a:solidFill>
                  <a:schemeClr val="tx1"/>
                </a:solidFill>
                <a:latin typeface="游ゴシック" panose="020B0400000000000000" pitchFamily="50" charset="-128"/>
                <a:ea typeface="游ゴシック" panose="020B0400000000000000" pitchFamily="50" charset="-128"/>
              </a:rPr>
              <a:t>されて</a:t>
            </a:r>
            <a:r>
              <a:rPr kumimoji="1" lang="ja-JP" altLang="en-US" sz="1600" dirty="0">
                <a:solidFill>
                  <a:schemeClr val="tx1"/>
                </a:solidFill>
                <a:latin typeface="游ゴシック" panose="020B0400000000000000" pitchFamily="50" charset="-128"/>
                <a:ea typeface="游ゴシック" panose="020B0400000000000000" pitchFamily="50" charset="-128"/>
              </a:rPr>
              <a:t>いるもので</a:t>
            </a:r>
            <a:r>
              <a:rPr kumimoji="1" lang="ja-JP" altLang="en-US" sz="1600" b="1" u="sng" dirty="0" smtClean="0">
                <a:solidFill>
                  <a:schemeClr val="tx1"/>
                </a:solidFill>
                <a:latin typeface="游ゴシック" panose="020B0400000000000000" pitchFamily="50" charset="-128"/>
                <a:ea typeface="游ゴシック" panose="020B0400000000000000" pitchFamily="50" charset="-128"/>
              </a:rPr>
              <a:t>労働基</a:t>
            </a:r>
            <a:endParaRPr kumimoji="1" lang="en-US" altLang="ja-JP" sz="1600" b="1" u="sng" dirty="0" smtClean="0">
              <a:solidFill>
                <a:schemeClr val="tx1"/>
              </a:solidFill>
              <a:latin typeface="游ゴシック" panose="020B0400000000000000" pitchFamily="50" charset="-128"/>
              <a:ea typeface="游ゴシック" panose="020B0400000000000000" pitchFamily="50" charset="-128"/>
            </a:endParaRPr>
          </a:p>
          <a:p>
            <a:r>
              <a:rPr kumimoji="1" lang="ja-JP" altLang="en-US" sz="1600" b="1" dirty="0">
                <a:solidFill>
                  <a:schemeClr val="tx1"/>
                </a:solidFill>
                <a:latin typeface="游ゴシック" panose="020B0400000000000000" pitchFamily="50" charset="-128"/>
                <a:ea typeface="游ゴシック" panose="020B0400000000000000" pitchFamily="50" charset="-128"/>
              </a:rPr>
              <a:t>　</a:t>
            </a:r>
            <a:r>
              <a:rPr kumimoji="1" lang="ja-JP" altLang="en-US" sz="1600" b="1" dirty="0" smtClean="0">
                <a:solidFill>
                  <a:schemeClr val="tx1"/>
                </a:solidFill>
                <a:latin typeface="游ゴシック" panose="020B0400000000000000" pitchFamily="50" charset="-128"/>
                <a:ea typeface="游ゴシック" panose="020B0400000000000000" pitchFamily="50" charset="-128"/>
              </a:rPr>
              <a:t>　　　</a:t>
            </a:r>
            <a:r>
              <a:rPr kumimoji="1" lang="ja-JP" altLang="en-US" sz="1600" b="1" u="sng" dirty="0" smtClean="0">
                <a:solidFill>
                  <a:schemeClr val="tx1"/>
                </a:solidFill>
                <a:latin typeface="游ゴシック" panose="020B0400000000000000" pitchFamily="50" charset="-128"/>
                <a:ea typeface="游ゴシック" panose="020B0400000000000000" pitchFamily="50" charset="-128"/>
              </a:rPr>
              <a:t>準監督</a:t>
            </a:r>
            <a:r>
              <a:rPr kumimoji="1" lang="ja-JP" altLang="en-US" sz="1600" b="1" u="sng" dirty="0">
                <a:solidFill>
                  <a:schemeClr val="tx1"/>
                </a:solidFill>
                <a:latin typeface="游ゴシック" panose="020B0400000000000000" pitchFamily="50" charset="-128"/>
                <a:ea typeface="游ゴシック" panose="020B0400000000000000" pitchFamily="50" charset="-128"/>
              </a:rPr>
              <a:t>署</a:t>
            </a:r>
            <a:r>
              <a:rPr kumimoji="1" lang="ja-JP" altLang="en-US" sz="1600" b="1" u="sng" dirty="0" smtClean="0">
                <a:solidFill>
                  <a:schemeClr val="tx1"/>
                </a:solidFill>
                <a:latin typeface="游ゴシック" panose="020B0400000000000000" pitchFamily="50" charset="-128"/>
                <a:ea typeface="游ゴシック" panose="020B0400000000000000" pitchFamily="50" charset="-128"/>
              </a:rPr>
              <a:t>届出</a:t>
            </a:r>
            <a:r>
              <a:rPr kumimoji="1" lang="ja-JP" altLang="en-US" sz="1600" dirty="0" smtClean="0">
                <a:solidFill>
                  <a:schemeClr val="tx1"/>
                </a:solidFill>
                <a:latin typeface="游ゴシック" panose="020B0400000000000000" pitchFamily="50" charset="-128"/>
                <a:ea typeface="游ゴシック" panose="020B0400000000000000" pitchFamily="50" charset="-128"/>
              </a:rPr>
              <a:t>が</a:t>
            </a:r>
            <a:r>
              <a:rPr kumimoji="1" lang="ja-JP" altLang="en-US" sz="1600" dirty="0">
                <a:solidFill>
                  <a:schemeClr val="tx1"/>
                </a:solidFill>
                <a:latin typeface="游ゴシック" panose="020B0400000000000000" pitchFamily="50" charset="-128"/>
                <a:ea typeface="游ゴシック" panose="020B0400000000000000" pitchFamily="50" charset="-128"/>
              </a:rPr>
              <a:t>確認できるものに</a:t>
            </a:r>
            <a:r>
              <a:rPr kumimoji="1" lang="ja-JP" altLang="en-US" sz="1600" dirty="0" smtClean="0">
                <a:solidFill>
                  <a:schemeClr val="tx1"/>
                </a:solidFill>
                <a:latin typeface="游ゴシック" panose="020B0400000000000000" pitchFamily="50" charset="-128"/>
                <a:ea typeface="游ゴシック" panose="020B0400000000000000" pitchFamily="50" charset="-128"/>
              </a:rPr>
              <a:t>限る</a:t>
            </a:r>
            <a:r>
              <a:rPr kumimoji="1" lang="ja-JP" altLang="en-US" sz="1600" b="1" dirty="0" smtClean="0">
                <a:solidFill>
                  <a:schemeClr val="tx1"/>
                </a:solidFill>
                <a:latin typeface="游ゴシック" panose="020B0400000000000000" pitchFamily="50" charset="-128"/>
                <a:ea typeface="游ゴシック" panose="020B0400000000000000" pitchFamily="50" charset="-128"/>
              </a:rPr>
              <a:t>　</a:t>
            </a:r>
            <a:endParaRPr kumimoji="1" lang="ja-JP" altLang="en-US" sz="1600" b="1" dirty="0">
              <a:solidFill>
                <a:schemeClr val="tx1"/>
              </a:solidFill>
              <a:latin typeface="游ゴシック" panose="020B0400000000000000" pitchFamily="50" charset="-128"/>
              <a:ea typeface="游ゴシック" panose="020B0400000000000000" pitchFamily="50" charset="-128"/>
            </a:endParaRPr>
          </a:p>
        </p:txBody>
      </p:sp>
      <p:sp>
        <p:nvSpPr>
          <p:cNvPr id="18" name="正方形/長方形 17"/>
          <p:cNvSpPr/>
          <p:nvPr/>
        </p:nvSpPr>
        <p:spPr>
          <a:xfrm>
            <a:off x="449888" y="4676144"/>
            <a:ext cx="8922711" cy="1267456"/>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3" name="角丸四角形 32"/>
          <p:cNvSpPr/>
          <p:nvPr/>
        </p:nvSpPr>
        <p:spPr>
          <a:xfrm>
            <a:off x="305074" y="2895600"/>
            <a:ext cx="4161485" cy="40698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ysClr val="windowText" lastClr="000000"/>
                </a:solidFill>
                <a:latin typeface="游ゴシック" panose="020B0400000000000000" pitchFamily="50" charset="-128"/>
                <a:ea typeface="游ゴシック" panose="020B0400000000000000" pitchFamily="50" charset="-128"/>
              </a:rPr>
              <a:t>２　賃金規定等の適用</a:t>
            </a:r>
          </a:p>
        </p:txBody>
      </p:sp>
      <p:sp>
        <p:nvSpPr>
          <p:cNvPr id="34" name="角丸四角形 33"/>
          <p:cNvSpPr/>
          <p:nvPr/>
        </p:nvSpPr>
        <p:spPr>
          <a:xfrm>
            <a:off x="274594" y="4419600"/>
            <a:ext cx="4191965" cy="40698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ysClr val="windowText" lastClr="000000"/>
                </a:solidFill>
                <a:latin typeface="游ゴシック" panose="020B0400000000000000" pitchFamily="50" charset="-128"/>
                <a:ea typeface="游ゴシック" panose="020B0400000000000000" pitchFamily="50" charset="-128"/>
              </a:rPr>
              <a:t>３　賃金アップ（２の改定）</a:t>
            </a:r>
          </a:p>
        </p:txBody>
      </p:sp>
      <p:sp>
        <p:nvSpPr>
          <p:cNvPr id="2" name="スライド番号プレースホルダー 1"/>
          <p:cNvSpPr>
            <a:spLocks noGrp="1"/>
          </p:cNvSpPr>
          <p:nvPr>
            <p:ph type="sldNum" sz="quarter" idx="4"/>
          </p:nvPr>
        </p:nvSpPr>
        <p:spPr/>
        <p:txBody>
          <a:bodyPr/>
          <a:lstStyle/>
          <a:p>
            <a:fld id="{48F63A3B-78C7-47BE-AE5E-E10140E04643}" type="slidenum">
              <a:rPr lang="en-US" smtClean="0"/>
              <a:pPr/>
              <a:t>5</a:t>
            </a:fld>
            <a:endParaRPr lang="en-US" dirty="0"/>
          </a:p>
        </p:txBody>
      </p:sp>
      <p:sp>
        <p:nvSpPr>
          <p:cNvPr id="21" name="正方形/長方形 20"/>
          <p:cNvSpPr/>
          <p:nvPr/>
        </p:nvSpPr>
        <p:spPr>
          <a:xfrm>
            <a:off x="457522" y="1359670"/>
            <a:ext cx="8915078" cy="1311327"/>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2" name="正方形/長方形 21"/>
          <p:cNvSpPr/>
          <p:nvPr/>
        </p:nvSpPr>
        <p:spPr>
          <a:xfrm>
            <a:off x="595040" y="1543193"/>
            <a:ext cx="8625160" cy="10900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游ゴシック" panose="020B0400000000000000" pitchFamily="50" charset="-128"/>
                <a:ea typeface="游ゴシック" panose="020B0400000000000000" pitchFamily="50" charset="-128"/>
              </a:rPr>
              <a:t>賃金規定等を増額改定する前日まで</a:t>
            </a:r>
            <a:r>
              <a:rPr lang="ja-JP" altLang="en-US" sz="1600" dirty="0" smtClean="0">
                <a:solidFill>
                  <a:schemeClr val="tx1"/>
                </a:solidFill>
                <a:latin typeface="游ゴシック" panose="020B0400000000000000" pitchFamily="50" charset="-128"/>
                <a:ea typeface="游ゴシック" panose="020B0400000000000000" pitchFamily="50" charset="-128"/>
              </a:rPr>
              <a:t>に</a:t>
            </a:r>
            <a:r>
              <a:rPr lang="ja-JP" altLang="en-US" sz="1600" b="1" dirty="0" smtClean="0">
                <a:solidFill>
                  <a:schemeClr val="tx1"/>
                </a:solidFill>
                <a:latin typeface="游ゴシック" panose="020B0400000000000000" pitchFamily="50" charset="-128"/>
                <a:ea typeface="游ゴシック" panose="020B0400000000000000" pitchFamily="50" charset="-128"/>
              </a:rPr>
              <a:t>「</a:t>
            </a:r>
            <a:r>
              <a:rPr lang="ja-JP" altLang="en-US" sz="1600" b="1" dirty="0">
                <a:solidFill>
                  <a:schemeClr val="tx1"/>
                </a:solidFill>
                <a:latin typeface="游ゴシック" panose="020B0400000000000000" pitchFamily="50" charset="-128"/>
                <a:ea typeface="游ゴシック" panose="020B0400000000000000" pitchFamily="50" charset="-128"/>
              </a:rPr>
              <a:t>キャリアアップ計画</a:t>
            </a:r>
            <a:r>
              <a:rPr lang="en-US" altLang="ja-JP" sz="1200" b="1" dirty="0" smtClean="0">
                <a:solidFill>
                  <a:schemeClr val="tx1"/>
                </a:solidFill>
                <a:latin typeface="游ゴシック" panose="020B0400000000000000" pitchFamily="50" charset="-128"/>
                <a:ea typeface="游ゴシック" panose="020B0400000000000000" pitchFamily="50" charset="-128"/>
              </a:rPr>
              <a:t>※</a:t>
            </a:r>
            <a:r>
              <a:rPr lang="ja-JP" altLang="en-US" sz="1200" b="1" dirty="0" smtClean="0">
                <a:solidFill>
                  <a:schemeClr val="tx1"/>
                </a:solidFill>
                <a:latin typeface="游ゴシック" panose="020B0400000000000000" pitchFamily="50" charset="-128"/>
                <a:ea typeface="游ゴシック" panose="020B0400000000000000" pitchFamily="50" charset="-128"/>
              </a:rPr>
              <a:t>１</a:t>
            </a:r>
            <a:r>
              <a:rPr lang="ja-JP" altLang="en-US" sz="1600" b="1" dirty="0" smtClean="0">
                <a:solidFill>
                  <a:schemeClr val="tx1"/>
                </a:solidFill>
                <a:latin typeface="游ゴシック" panose="020B0400000000000000" pitchFamily="50" charset="-128"/>
                <a:ea typeface="游ゴシック" panose="020B0400000000000000" pitchFamily="50" charset="-128"/>
              </a:rPr>
              <a:t>」</a:t>
            </a:r>
            <a:r>
              <a:rPr lang="ja-JP" altLang="en-US" sz="1600" b="1" dirty="0">
                <a:solidFill>
                  <a:schemeClr val="tx1"/>
                </a:solidFill>
                <a:latin typeface="游ゴシック" panose="020B0400000000000000" pitchFamily="50" charset="-128"/>
                <a:ea typeface="游ゴシック" panose="020B0400000000000000" pitchFamily="50" charset="-128"/>
              </a:rPr>
              <a:t>を作成</a:t>
            </a:r>
            <a:r>
              <a:rPr lang="ja-JP" altLang="en-US" sz="1600" dirty="0">
                <a:solidFill>
                  <a:schemeClr val="tx1"/>
                </a:solidFill>
                <a:latin typeface="游ゴシック" panose="020B0400000000000000" pitchFamily="50" charset="-128"/>
                <a:ea typeface="游ゴシック" panose="020B0400000000000000" pitchFamily="50" charset="-128"/>
              </a:rPr>
              <a:t>し</a:t>
            </a:r>
            <a:r>
              <a:rPr lang="ja-JP" altLang="en-US" sz="1600" dirty="0" smtClean="0">
                <a:solidFill>
                  <a:schemeClr val="tx1"/>
                </a:solidFill>
                <a:latin typeface="游ゴシック" panose="020B0400000000000000" pitchFamily="50" charset="-128"/>
                <a:ea typeface="游ゴシック" panose="020B0400000000000000" pitchFamily="50" charset="-128"/>
              </a:rPr>
              <a:t>、最寄り</a:t>
            </a:r>
            <a:r>
              <a:rPr lang="ja-JP" altLang="en-US" sz="1600" dirty="0">
                <a:solidFill>
                  <a:schemeClr val="tx1"/>
                </a:solidFill>
                <a:latin typeface="游ゴシック" panose="020B0400000000000000" pitchFamily="50" charset="-128"/>
                <a:ea typeface="游ゴシック" panose="020B0400000000000000" pitchFamily="50" charset="-128"/>
              </a:rPr>
              <a:t>の労働局へ提出していること</a:t>
            </a:r>
            <a:r>
              <a:rPr lang="ja-JP" altLang="en-US" sz="1600" dirty="0" smtClean="0">
                <a:solidFill>
                  <a:schemeClr val="tx1"/>
                </a:solidFill>
                <a:latin typeface="游ゴシック" panose="020B0400000000000000" pitchFamily="50" charset="-128"/>
                <a:ea typeface="游ゴシック" panose="020B0400000000000000" pitchFamily="50" charset="-128"/>
              </a:rPr>
              <a:t>。</a:t>
            </a:r>
            <a:endParaRPr lang="en-US" altLang="ja-JP" sz="1600" dirty="0">
              <a:solidFill>
                <a:schemeClr val="tx1"/>
              </a:solidFill>
              <a:latin typeface="游ゴシック" panose="020B0400000000000000" pitchFamily="50" charset="-128"/>
              <a:ea typeface="游ゴシック" panose="020B0400000000000000" pitchFamily="50" charset="-128"/>
            </a:endParaRPr>
          </a:p>
          <a:p>
            <a:r>
              <a:rPr lang="ja-JP" altLang="en-US" sz="1600" dirty="0" smtClean="0">
                <a:solidFill>
                  <a:schemeClr val="tx1"/>
                </a:solidFill>
                <a:latin typeface="游ゴシック" panose="020B0400000000000000" pitchFamily="50" charset="-128"/>
                <a:ea typeface="游ゴシック" panose="020B0400000000000000" pitchFamily="50" charset="-128"/>
              </a:rPr>
              <a:t>　　⇒　新潟県は、原則として</a:t>
            </a:r>
            <a:r>
              <a:rPr lang="ja-JP" altLang="en-US" sz="1600" b="1" dirty="0" smtClean="0">
                <a:solidFill>
                  <a:schemeClr val="tx1"/>
                </a:solidFill>
                <a:latin typeface="游ゴシック" panose="020B0400000000000000" pitchFamily="50" charset="-128"/>
                <a:ea typeface="游ゴシック" panose="020B0400000000000000" pitchFamily="50" charset="-128"/>
              </a:rPr>
              <a:t>管轄ハローワーク</a:t>
            </a:r>
            <a:r>
              <a:rPr lang="ja-JP" altLang="en-US" sz="1600" dirty="0" smtClean="0">
                <a:solidFill>
                  <a:schemeClr val="tx1"/>
                </a:solidFill>
                <a:latin typeface="游ゴシック" panose="020B0400000000000000" pitchFamily="50" charset="-128"/>
                <a:ea typeface="游ゴシック" panose="020B0400000000000000" pitchFamily="50" charset="-128"/>
              </a:rPr>
              <a:t>へ提出</a:t>
            </a:r>
            <a:endParaRPr lang="en-US" altLang="ja-JP" sz="1600" dirty="0" smtClean="0">
              <a:solidFill>
                <a:schemeClr val="tx1"/>
              </a:solidFill>
              <a:latin typeface="游ゴシック" panose="020B0400000000000000" pitchFamily="50" charset="-128"/>
              <a:ea typeface="游ゴシック" panose="020B0400000000000000" pitchFamily="50" charset="-128"/>
            </a:endParaRPr>
          </a:p>
          <a:p>
            <a:r>
              <a:rPr lang="ja-JP" altLang="en-US" sz="1600" dirty="0" smtClean="0">
                <a:solidFill>
                  <a:schemeClr val="tx1"/>
                </a:solidFill>
                <a:latin typeface="游ゴシック" panose="020B0400000000000000" pitchFamily="50" charset="-128"/>
                <a:ea typeface="游ゴシック" panose="020B0400000000000000" pitchFamily="50" charset="-128"/>
              </a:rPr>
              <a:t>　　　　ただし、</a:t>
            </a:r>
            <a:r>
              <a:rPr lang="ja-JP" altLang="en-US" sz="1600" b="1" dirty="0" smtClean="0">
                <a:solidFill>
                  <a:schemeClr val="tx1"/>
                </a:solidFill>
                <a:latin typeface="游ゴシック" panose="020B0400000000000000" pitchFamily="50" charset="-128"/>
                <a:ea typeface="游ゴシック" panose="020B0400000000000000" pitchFamily="50" charset="-128"/>
              </a:rPr>
              <a:t>ハローワーク新潟管轄の事業所</a:t>
            </a:r>
            <a:r>
              <a:rPr lang="ja-JP" altLang="en-US" sz="1600" dirty="0" smtClean="0">
                <a:solidFill>
                  <a:schemeClr val="tx1"/>
                </a:solidFill>
                <a:latin typeface="游ゴシック" panose="020B0400000000000000" pitchFamily="50" charset="-128"/>
                <a:ea typeface="游ゴシック" panose="020B0400000000000000" pitchFamily="50" charset="-128"/>
              </a:rPr>
              <a:t>のみ新潟の</a:t>
            </a:r>
            <a:r>
              <a:rPr lang="ja-JP" altLang="en-US" sz="1600" b="1" dirty="0" smtClean="0">
                <a:solidFill>
                  <a:schemeClr val="tx1"/>
                </a:solidFill>
                <a:latin typeface="游ゴシック" panose="020B0400000000000000" pitchFamily="50" charset="-128"/>
                <a:ea typeface="游ゴシック" panose="020B0400000000000000" pitchFamily="50" charset="-128"/>
              </a:rPr>
              <a:t>助成金センター</a:t>
            </a:r>
            <a:r>
              <a:rPr lang="ja-JP" altLang="en-US" sz="1600" dirty="0" smtClean="0">
                <a:solidFill>
                  <a:schemeClr val="tx1"/>
                </a:solidFill>
                <a:latin typeface="游ゴシック" panose="020B0400000000000000" pitchFamily="50" charset="-128"/>
                <a:ea typeface="游ゴシック" panose="020B0400000000000000" pitchFamily="50" charset="-128"/>
              </a:rPr>
              <a:t>へ提出</a:t>
            </a:r>
            <a:endParaRPr kumimoji="1" lang="ja-JP" altLang="en-US" sz="1600" dirty="0">
              <a:solidFill>
                <a:schemeClr val="tx1"/>
              </a:solidFill>
              <a:latin typeface="游ゴシック" panose="020B0400000000000000" pitchFamily="50" charset="-128"/>
              <a:ea typeface="游ゴシック" panose="020B0400000000000000" pitchFamily="50" charset="-128"/>
            </a:endParaRPr>
          </a:p>
        </p:txBody>
      </p:sp>
      <p:sp>
        <p:nvSpPr>
          <p:cNvPr id="27" name="角丸四角形 26"/>
          <p:cNvSpPr/>
          <p:nvPr/>
        </p:nvSpPr>
        <p:spPr>
          <a:xfrm>
            <a:off x="305074" y="1098892"/>
            <a:ext cx="4161485" cy="40698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ysClr val="windowText" lastClr="000000"/>
                </a:solidFill>
                <a:latin typeface="游ゴシック" panose="020B0400000000000000" pitchFamily="50" charset="-128"/>
                <a:ea typeface="游ゴシック" panose="020B0400000000000000" pitchFamily="50" charset="-128"/>
              </a:rPr>
              <a:t>１　キャリアアップ計画の作成・提出</a:t>
            </a:r>
          </a:p>
        </p:txBody>
      </p:sp>
      <p:sp>
        <p:nvSpPr>
          <p:cNvPr id="28" name="正方形/長方形 27"/>
          <p:cNvSpPr/>
          <p:nvPr/>
        </p:nvSpPr>
        <p:spPr>
          <a:xfrm>
            <a:off x="228600" y="6167735"/>
            <a:ext cx="9444995" cy="276999"/>
          </a:xfrm>
          <a:prstGeom prst="rect">
            <a:avLst/>
          </a:prstGeom>
        </p:spPr>
        <p:txBody>
          <a:bodyPr wrap="square">
            <a:spAutoFit/>
          </a:bodyPr>
          <a:lstStyle/>
          <a:p>
            <a:r>
              <a:rPr lang="en-US"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１ </a:t>
            </a:r>
            <a:r>
              <a:rPr lang="ja-JP" altLang="en-US" sz="1200" dirty="0">
                <a:latin typeface="メイリオ" panose="020B0604030504040204" pitchFamily="50" charset="-128"/>
                <a:ea typeface="メイリオ" panose="020B0604030504040204" pitchFamily="50" charset="-128"/>
              </a:rPr>
              <a:t>労働者のキャリアアップに向けた取り組みを</a:t>
            </a:r>
            <a:r>
              <a:rPr lang="ja-JP" altLang="en-US" sz="1200" dirty="0" smtClean="0">
                <a:latin typeface="メイリオ" panose="020B0604030504040204" pitchFamily="50" charset="-128"/>
                <a:ea typeface="メイリオ" panose="020B0604030504040204" pitchFamily="50" charset="-128"/>
              </a:rPr>
              <a:t>計画的</a:t>
            </a:r>
            <a:r>
              <a:rPr lang="ja-JP" altLang="en-US" sz="1200" dirty="0">
                <a:latin typeface="メイリオ" panose="020B0604030504040204" pitchFamily="50" charset="-128"/>
                <a:ea typeface="メイリオ" panose="020B0604030504040204" pitchFamily="50" charset="-128"/>
              </a:rPr>
              <a:t>に進めるための、今後の大まかなイメージを</a:t>
            </a:r>
            <a:r>
              <a:rPr lang="ja-JP" altLang="en-US" sz="1200" dirty="0" smtClean="0">
                <a:latin typeface="メイリオ" panose="020B0604030504040204" pitchFamily="50" charset="-128"/>
                <a:ea typeface="メイリオ" panose="020B0604030504040204" pitchFamily="50" charset="-128"/>
              </a:rPr>
              <a:t>記載</a:t>
            </a:r>
            <a:r>
              <a:rPr lang="ja-JP" altLang="en-US" sz="1200" dirty="0">
                <a:latin typeface="メイリオ" panose="020B0604030504040204" pitchFamily="50" charset="-128"/>
                <a:ea typeface="メイリオ" panose="020B0604030504040204" pitchFamily="50" charset="-128"/>
              </a:rPr>
              <a:t>した計画のことです。</a:t>
            </a:r>
            <a:endParaRPr lang="ja-JP" altLang="en-US" sz="1200" dirty="0"/>
          </a:p>
        </p:txBody>
      </p:sp>
    </p:spTree>
    <p:extLst>
      <p:ext uri="{BB962C8B-B14F-4D97-AF65-F5344CB8AC3E}">
        <p14:creationId xmlns:p14="http://schemas.microsoft.com/office/powerpoint/2010/main" val="4708157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 18">
            <a:extLst>
              <a:ext uri="{FF2B5EF4-FFF2-40B4-BE49-F238E27FC236}">
                <a16:creationId xmlns:a16="http://schemas.microsoft.com/office/drawing/2014/main" id="{E4D6BB78-A7D9-FC41-85DD-4C3721700E4E}"/>
              </a:ext>
            </a:extLst>
          </p:cNvPr>
          <p:cNvSpPr>
            <a:spLocks noGrp="1"/>
          </p:cNvSpPr>
          <p:nvPr>
            <p:ph type="title"/>
          </p:nvPr>
        </p:nvSpPr>
        <p:spPr>
          <a:xfrm>
            <a:off x="0" y="152400"/>
            <a:ext cx="9906000" cy="589709"/>
          </a:xfrm>
        </p:spPr>
        <p:txBody>
          <a:bodyPr/>
          <a:lstStyle/>
          <a:p>
            <a:r>
              <a:rPr lang="ja-JP" altLang="en-US" dirty="0">
                <a:latin typeface="+mn-ea"/>
              </a:rPr>
              <a:t>賃金規定等と</a:t>
            </a:r>
            <a:r>
              <a:rPr lang="ja-JP" altLang="en-US" dirty="0" smtClean="0">
                <a:latin typeface="+mn-ea"/>
              </a:rPr>
              <a:t>は？</a:t>
            </a:r>
            <a:endParaRPr lang="ja-JP" altLang="en-US" dirty="0">
              <a:latin typeface="+mn-ea"/>
            </a:endParaRPr>
          </a:p>
        </p:txBody>
      </p:sp>
      <p:sp>
        <p:nvSpPr>
          <p:cNvPr id="20" name="正方形/長方形 19"/>
          <p:cNvSpPr/>
          <p:nvPr/>
        </p:nvSpPr>
        <p:spPr>
          <a:xfrm>
            <a:off x="254125" y="782296"/>
            <a:ext cx="8972180" cy="665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游ゴシック" panose="020B0400000000000000" pitchFamily="50" charset="-128"/>
                <a:ea typeface="游ゴシック" panose="020B0400000000000000" pitchFamily="50" charset="-128"/>
              </a:rPr>
              <a:t>以下のように、就業規則や労働協約において賃金額の定めがあるものです。</a:t>
            </a:r>
            <a:r>
              <a:rPr kumimoji="1" lang="en-US" altLang="ja-JP" sz="1200" dirty="0" smtClean="0">
                <a:solidFill>
                  <a:schemeClr val="tx1"/>
                </a:solidFill>
                <a:latin typeface="游ゴシック" panose="020B0400000000000000" pitchFamily="50" charset="-128"/>
                <a:ea typeface="游ゴシック" panose="020B0400000000000000" pitchFamily="50" charset="-128"/>
              </a:rPr>
              <a:t>※</a:t>
            </a:r>
            <a:r>
              <a:rPr kumimoji="1" lang="ja-JP" altLang="en-US" sz="1200" dirty="0" smtClean="0">
                <a:solidFill>
                  <a:schemeClr val="tx1"/>
                </a:solidFill>
                <a:latin typeface="游ゴシック" panose="020B0400000000000000" pitchFamily="50" charset="-128"/>
                <a:ea typeface="游ゴシック" panose="020B0400000000000000" pitchFamily="50" charset="-128"/>
              </a:rPr>
              <a:t>１</a:t>
            </a:r>
            <a:endParaRPr kumimoji="1" lang="ja-JP" altLang="en-US" sz="1200" dirty="0">
              <a:solidFill>
                <a:schemeClr val="tx1"/>
              </a:solidFill>
              <a:latin typeface="游ゴシック" panose="020B0400000000000000" pitchFamily="50" charset="-128"/>
              <a:ea typeface="游ゴシック" panose="020B0400000000000000" pitchFamily="50" charset="-128"/>
            </a:endParaRPr>
          </a:p>
        </p:txBody>
      </p:sp>
      <p:sp>
        <p:nvSpPr>
          <p:cNvPr id="2" name="スライド番号プレースホルダー 1"/>
          <p:cNvSpPr>
            <a:spLocks noGrp="1"/>
          </p:cNvSpPr>
          <p:nvPr>
            <p:ph type="sldNum" sz="quarter" idx="4"/>
          </p:nvPr>
        </p:nvSpPr>
        <p:spPr/>
        <p:txBody>
          <a:bodyPr/>
          <a:lstStyle/>
          <a:p>
            <a:fld id="{48F63A3B-78C7-47BE-AE5E-E10140E04643}" type="slidenum">
              <a:rPr lang="en-US" smtClean="0"/>
              <a:pPr/>
              <a:t>6</a:t>
            </a:fld>
            <a:endParaRPr lang="en-US" dirty="0"/>
          </a:p>
        </p:txBody>
      </p:sp>
      <p:graphicFrame>
        <p:nvGraphicFramePr>
          <p:cNvPr id="5" name="表 4"/>
          <p:cNvGraphicFramePr>
            <a:graphicFrameLocks noGrp="1"/>
          </p:cNvGraphicFramePr>
          <p:nvPr>
            <p:extLst>
              <p:ext uri="{D42A27DB-BD31-4B8C-83A1-F6EECF244321}">
                <p14:modId xmlns:p14="http://schemas.microsoft.com/office/powerpoint/2010/main" val="3209063932"/>
              </p:ext>
            </p:extLst>
          </p:nvPr>
        </p:nvGraphicFramePr>
        <p:xfrm>
          <a:off x="254125" y="1549794"/>
          <a:ext cx="9291701" cy="2946007"/>
        </p:xfrm>
        <a:graphic>
          <a:graphicData uri="http://schemas.openxmlformats.org/drawingml/2006/table">
            <a:tbl>
              <a:tblPr firstRow="1" bandRow="1">
                <a:tableStyleId>{5C22544A-7EE6-4342-B048-85BDC9FD1C3A}</a:tableStyleId>
              </a:tblPr>
              <a:tblGrid>
                <a:gridCol w="1603167">
                  <a:extLst>
                    <a:ext uri="{9D8B030D-6E8A-4147-A177-3AD203B41FA5}">
                      <a16:colId xmlns:a16="http://schemas.microsoft.com/office/drawing/2014/main" val="1402277862"/>
                    </a:ext>
                  </a:extLst>
                </a:gridCol>
                <a:gridCol w="7688534">
                  <a:extLst>
                    <a:ext uri="{9D8B030D-6E8A-4147-A177-3AD203B41FA5}">
                      <a16:colId xmlns:a16="http://schemas.microsoft.com/office/drawing/2014/main" val="511417278"/>
                    </a:ext>
                  </a:extLst>
                </a:gridCol>
              </a:tblGrid>
              <a:tr h="1039045">
                <a:tc>
                  <a:txBody>
                    <a:bodyPr/>
                    <a:lstStyle/>
                    <a:p>
                      <a:pPr algn="ctr"/>
                      <a:endParaRPr kumimoji="1" lang="en-US" altLang="ja-JP" sz="1600" b="1" dirty="0" smtClean="0">
                        <a:solidFill>
                          <a:schemeClr val="tx1"/>
                        </a:solidFill>
                        <a:latin typeface="游ゴシック" panose="020B0400000000000000" pitchFamily="50" charset="-128"/>
                        <a:ea typeface="游ゴシック" panose="020B0400000000000000" pitchFamily="50" charset="-128"/>
                      </a:endParaRPr>
                    </a:p>
                    <a:p>
                      <a:pPr algn="ctr"/>
                      <a:r>
                        <a:rPr kumimoji="1" lang="ja-JP" altLang="en-US" sz="1600" b="1" dirty="0" smtClean="0">
                          <a:solidFill>
                            <a:schemeClr val="tx1"/>
                          </a:solidFill>
                          <a:latin typeface="游ゴシック" panose="020B0400000000000000" pitchFamily="50" charset="-128"/>
                          <a:ea typeface="游ゴシック" panose="020B0400000000000000" pitchFamily="50" charset="-128"/>
                        </a:rPr>
                        <a:t>就業規則</a:t>
                      </a:r>
                      <a:endParaRPr kumimoji="1" lang="ja-JP" altLang="en-US" sz="1600" b="1" dirty="0">
                        <a:solidFill>
                          <a:schemeClr val="tx1"/>
                        </a:solidFill>
                        <a:latin typeface="游ゴシック" panose="020B0400000000000000" pitchFamily="50" charset="-128"/>
                        <a:ea typeface="游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endParaRPr kumimoji="1" lang="en-US" altLang="ja-JP" sz="1400" b="0" dirty="0" smtClean="0">
                        <a:solidFill>
                          <a:schemeClr val="tx1"/>
                        </a:solidFill>
                        <a:latin typeface="游ゴシック" panose="020B0400000000000000" pitchFamily="50" charset="-128"/>
                        <a:ea typeface="游ゴシック" panose="020B0400000000000000" pitchFamily="50" charset="-128"/>
                      </a:endParaRPr>
                    </a:p>
                    <a:p>
                      <a:r>
                        <a:rPr kumimoji="1" lang="ja-JP" altLang="en-US" sz="1400" b="0" dirty="0" smtClean="0">
                          <a:solidFill>
                            <a:schemeClr val="tx1"/>
                          </a:solidFill>
                          <a:latin typeface="游ゴシック" panose="020B0400000000000000" pitchFamily="50" charset="-128"/>
                          <a:ea typeface="游ゴシック" panose="020B0400000000000000" pitchFamily="50" charset="-128"/>
                        </a:rPr>
                        <a:t>例：第○条（賃金） 契約社員およびパートタイマーの賃金を○○のとおり定める・・・</a:t>
                      </a:r>
                      <a:endParaRPr kumimoji="1" lang="ja-JP" altLang="en-US" sz="1400" b="0" dirty="0">
                        <a:solidFill>
                          <a:schemeClr val="tx1"/>
                        </a:solidFill>
                        <a:latin typeface="游ゴシック" panose="020B0400000000000000" pitchFamily="50" charset="-128"/>
                        <a:ea typeface="游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3253515"/>
                  </a:ext>
                </a:extLst>
              </a:tr>
              <a:tr h="953481">
                <a:tc>
                  <a:txBody>
                    <a:bodyPr/>
                    <a:lstStyle/>
                    <a:p>
                      <a:pPr algn="ctr"/>
                      <a:endParaRPr kumimoji="1" lang="en-US" altLang="ja-JP" sz="1600" b="1" dirty="0" smtClean="0">
                        <a:solidFill>
                          <a:schemeClr val="tx1"/>
                        </a:solidFill>
                        <a:latin typeface="游ゴシック" panose="020B0400000000000000" pitchFamily="50" charset="-128"/>
                        <a:ea typeface="游ゴシック" panose="020B0400000000000000" pitchFamily="50" charset="-128"/>
                      </a:endParaRPr>
                    </a:p>
                    <a:p>
                      <a:pPr algn="ctr"/>
                      <a:r>
                        <a:rPr kumimoji="1" lang="ja-JP" altLang="en-US" sz="1600" b="1" dirty="0" smtClean="0">
                          <a:solidFill>
                            <a:schemeClr val="tx1"/>
                          </a:solidFill>
                          <a:latin typeface="游ゴシック" panose="020B0400000000000000" pitchFamily="50" charset="-128"/>
                          <a:ea typeface="游ゴシック" panose="020B0400000000000000" pitchFamily="50" charset="-128"/>
                        </a:rPr>
                        <a:t>賃金規定</a:t>
                      </a:r>
                      <a:endParaRPr kumimoji="1" lang="ja-JP" altLang="en-US" sz="1600" b="1" dirty="0">
                        <a:solidFill>
                          <a:schemeClr val="tx1"/>
                        </a:solidFill>
                        <a:latin typeface="游ゴシック" panose="020B0400000000000000" pitchFamily="50" charset="-128"/>
                        <a:ea typeface="游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r>
                        <a:rPr kumimoji="1" lang="ja-JP" altLang="en-US" sz="1400" b="0" dirty="0" smtClean="0">
                          <a:solidFill>
                            <a:schemeClr val="tx1"/>
                          </a:solidFill>
                          <a:latin typeface="游ゴシック" panose="020B0400000000000000" pitchFamily="50" charset="-128"/>
                          <a:ea typeface="游ゴシック" panose="020B0400000000000000" pitchFamily="50" charset="-128"/>
                        </a:rPr>
                        <a:t>例：第○条（賃金）賃金は、基本給、時間外手当、通勤手当とする。</a:t>
                      </a:r>
                    </a:p>
                    <a:p>
                      <a:r>
                        <a:rPr kumimoji="1" lang="ja-JP" altLang="en-US" sz="1400" b="0" dirty="0" smtClean="0">
                          <a:solidFill>
                            <a:schemeClr val="tx1"/>
                          </a:solidFill>
                          <a:latin typeface="游ゴシック" panose="020B0400000000000000" pitchFamily="50" charset="-128"/>
                          <a:ea typeface="游ゴシック" panose="020B0400000000000000" pitchFamily="50" charset="-128"/>
                        </a:rPr>
                        <a:t>　　第○条（基本給）基本給は、時給によって定める。なお、その金額は本人の能力および</a:t>
                      </a:r>
                      <a:endParaRPr kumimoji="1" lang="en-US" altLang="ja-JP" sz="1400" b="0" dirty="0" smtClean="0">
                        <a:solidFill>
                          <a:schemeClr val="tx1"/>
                        </a:solidFill>
                        <a:latin typeface="游ゴシック" panose="020B0400000000000000" pitchFamily="50" charset="-128"/>
                        <a:ea typeface="游ゴシック" panose="020B0400000000000000" pitchFamily="50" charset="-128"/>
                      </a:endParaRPr>
                    </a:p>
                    <a:p>
                      <a:r>
                        <a:rPr kumimoji="1" lang="ja-JP" altLang="en-US" sz="1400" b="0" dirty="0" smtClean="0">
                          <a:solidFill>
                            <a:schemeClr val="tx1"/>
                          </a:solidFill>
                          <a:latin typeface="游ゴシック" panose="020B0400000000000000" pitchFamily="50" charset="-128"/>
                          <a:ea typeface="游ゴシック" panose="020B0400000000000000" pitchFamily="50" charset="-128"/>
                        </a:rPr>
                        <a:t>　　　　　　　経験等に応じ、○級：○○円、○級：○○円とする</a:t>
                      </a:r>
                      <a:endParaRPr kumimoji="1" lang="ja-JP" altLang="en-US" sz="1400" b="0" dirty="0">
                        <a:solidFill>
                          <a:schemeClr val="tx1"/>
                        </a:solidFill>
                        <a:latin typeface="游ゴシック" panose="020B0400000000000000" pitchFamily="50" charset="-128"/>
                        <a:ea typeface="游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79992471"/>
                  </a:ext>
                </a:extLst>
              </a:tr>
              <a:tr h="953481">
                <a:tc>
                  <a:txBody>
                    <a:bodyPr/>
                    <a:lstStyle/>
                    <a:p>
                      <a:pPr algn="ctr"/>
                      <a:endParaRPr kumimoji="1" lang="en-US" altLang="ja-JP" sz="1600" b="1" dirty="0" smtClean="0">
                        <a:solidFill>
                          <a:schemeClr val="tx1"/>
                        </a:solidFill>
                        <a:latin typeface="游ゴシック" panose="020B0400000000000000" pitchFamily="50" charset="-128"/>
                        <a:ea typeface="游ゴシック" panose="020B0400000000000000" pitchFamily="50" charset="-128"/>
                      </a:endParaRPr>
                    </a:p>
                    <a:p>
                      <a:pPr algn="ctr"/>
                      <a:r>
                        <a:rPr kumimoji="1" lang="ja-JP" altLang="en-US" sz="1600" b="1" dirty="0" smtClean="0">
                          <a:solidFill>
                            <a:schemeClr val="tx1"/>
                          </a:solidFill>
                          <a:latin typeface="游ゴシック" panose="020B0400000000000000" pitchFamily="50" charset="-128"/>
                          <a:ea typeface="游ゴシック" panose="020B0400000000000000" pitchFamily="50" charset="-128"/>
                        </a:rPr>
                        <a:t>賃金一覧表</a:t>
                      </a:r>
                      <a:endParaRPr kumimoji="1" lang="ja-JP" altLang="en-US" sz="1600" b="1" dirty="0">
                        <a:solidFill>
                          <a:schemeClr val="tx1"/>
                        </a:solidFill>
                        <a:latin typeface="游ゴシック" panose="020B0400000000000000" pitchFamily="50" charset="-128"/>
                        <a:ea typeface="游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endParaRPr kumimoji="1" lang="en-US" altLang="ja-JP" sz="1400" b="0" dirty="0" smtClean="0">
                        <a:solidFill>
                          <a:schemeClr val="tx1"/>
                        </a:solidFill>
                        <a:latin typeface="游ゴシック" panose="020B0400000000000000" pitchFamily="50" charset="-128"/>
                        <a:ea typeface="游ゴシック" panose="020B0400000000000000" pitchFamily="50" charset="-128"/>
                      </a:endParaRPr>
                    </a:p>
                    <a:p>
                      <a:r>
                        <a:rPr kumimoji="1" lang="ja-JP" altLang="en-US" sz="1400" b="0" dirty="0" smtClean="0">
                          <a:solidFill>
                            <a:schemeClr val="tx1"/>
                          </a:solidFill>
                          <a:latin typeface="游ゴシック" panose="020B0400000000000000" pitchFamily="50" charset="-128"/>
                          <a:ea typeface="游ゴシック" panose="020B0400000000000000" pitchFamily="50" charset="-128"/>
                        </a:rPr>
                        <a:t>例：</a:t>
                      </a:r>
                      <a:r>
                        <a:rPr kumimoji="1" lang="en-US" altLang="ja-JP" sz="1400" b="0" dirty="0" smtClean="0">
                          <a:solidFill>
                            <a:schemeClr val="tx1"/>
                          </a:solidFill>
                          <a:latin typeface="游ゴシック" panose="020B0400000000000000" pitchFamily="50" charset="-128"/>
                          <a:ea typeface="游ゴシック" panose="020B0400000000000000" pitchFamily="50" charset="-128"/>
                        </a:rPr>
                        <a:t>【</a:t>
                      </a:r>
                      <a:r>
                        <a:rPr kumimoji="1" lang="ja-JP" altLang="en-US" sz="1400" b="0" dirty="0" smtClean="0">
                          <a:solidFill>
                            <a:schemeClr val="tx1"/>
                          </a:solidFill>
                          <a:latin typeface="游ゴシック" panose="020B0400000000000000" pitchFamily="50" charset="-128"/>
                          <a:ea typeface="游ゴシック" panose="020B0400000000000000" pitchFamily="50" charset="-128"/>
                        </a:rPr>
                        <a:t>等級別</a:t>
                      </a:r>
                      <a:r>
                        <a:rPr kumimoji="1" lang="en-US" altLang="ja-JP" sz="1400" b="0" dirty="0" smtClean="0">
                          <a:solidFill>
                            <a:schemeClr val="tx1"/>
                          </a:solidFill>
                          <a:latin typeface="游ゴシック" panose="020B0400000000000000" pitchFamily="50" charset="-128"/>
                          <a:ea typeface="游ゴシック" panose="020B0400000000000000" pitchFamily="50" charset="-128"/>
                        </a:rPr>
                        <a:t>】1</a:t>
                      </a:r>
                      <a:r>
                        <a:rPr kumimoji="1" lang="ja-JP" altLang="en-US" sz="1400" b="0" dirty="0" smtClean="0">
                          <a:solidFill>
                            <a:schemeClr val="tx1"/>
                          </a:solidFill>
                          <a:latin typeface="游ゴシック" panose="020B0400000000000000" pitchFamily="50" charset="-128"/>
                          <a:ea typeface="游ゴシック" panose="020B0400000000000000" pitchFamily="50" charset="-128"/>
                        </a:rPr>
                        <a:t>級：</a:t>
                      </a:r>
                      <a:r>
                        <a:rPr kumimoji="1" lang="en-US" altLang="ja-JP" sz="1400" b="0" dirty="0" smtClean="0">
                          <a:solidFill>
                            <a:schemeClr val="tx1"/>
                          </a:solidFill>
                          <a:latin typeface="游ゴシック" panose="020B0400000000000000" pitchFamily="50" charset="-128"/>
                          <a:ea typeface="游ゴシック" panose="020B0400000000000000" pitchFamily="50" charset="-128"/>
                        </a:rPr>
                        <a:t>○○○</a:t>
                      </a:r>
                      <a:r>
                        <a:rPr kumimoji="1" lang="ja-JP" altLang="en-US" sz="1400" b="0" dirty="0" smtClean="0">
                          <a:solidFill>
                            <a:schemeClr val="tx1"/>
                          </a:solidFill>
                          <a:latin typeface="游ゴシック" panose="020B0400000000000000" pitchFamily="50" charset="-128"/>
                          <a:ea typeface="游ゴシック" panose="020B0400000000000000" pitchFamily="50" charset="-128"/>
                        </a:rPr>
                        <a:t>円、</a:t>
                      </a:r>
                      <a:r>
                        <a:rPr kumimoji="1" lang="en-US" altLang="ja-JP" sz="1400" b="0" dirty="0" smtClean="0">
                          <a:solidFill>
                            <a:schemeClr val="tx1"/>
                          </a:solidFill>
                          <a:latin typeface="游ゴシック" panose="020B0400000000000000" pitchFamily="50" charset="-128"/>
                          <a:ea typeface="游ゴシック" panose="020B0400000000000000" pitchFamily="50" charset="-128"/>
                        </a:rPr>
                        <a:t>2</a:t>
                      </a:r>
                      <a:r>
                        <a:rPr kumimoji="1" lang="ja-JP" altLang="en-US" sz="1400" b="0" dirty="0" smtClean="0">
                          <a:solidFill>
                            <a:schemeClr val="tx1"/>
                          </a:solidFill>
                          <a:latin typeface="游ゴシック" panose="020B0400000000000000" pitchFamily="50" charset="-128"/>
                          <a:ea typeface="游ゴシック" panose="020B0400000000000000" pitchFamily="50" charset="-128"/>
                        </a:rPr>
                        <a:t>級：</a:t>
                      </a:r>
                      <a:r>
                        <a:rPr kumimoji="1" lang="en-US" altLang="ja-JP" sz="1400" b="0" dirty="0" smtClean="0">
                          <a:solidFill>
                            <a:schemeClr val="tx1"/>
                          </a:solidFill>
                          <a:latin typeface="游ゴシック" panose="020B0400000000000000" pitchFamily="50" charset="-128"/>
                          <a:ea typeface="游ゴシック" panose="020B0400000000000000" pitchFamily="50" charset="-128"/>
                        </a:rPr>
                        <a:t>○○○</a:t>
                      </a:r>
                      <a:r>
                        <a:rPr kumimoji="1" lang="ja-JP" altLang="en-US" sz="1400" b="0" dirty="0" smtClean="0">
                          <a:solidFill>
                            <a:schemeClr val="tx1"/>
                          </a:solidFill>
                          <a:latin typeface="游ゴシック" panose="020B0400000000000000" pitchFamily="50" charset="-128"/>
                          <a:ea typeface="游ゴシック" panose="020B0400000000000000" pitchFamily="50" charset="-128"/>
                        </a:rPr>
                        <a:t>円、</a:t>
                      </a:r>
                      <a:r>
                        <a:rPr kumimoji="1" lang="en-US" altLang="ja-JP" sz="1400" b="0" dirty="0" smtClean="0">
                          <a:solidFill>
                            <a:schemeClr val="tx1"/>
                          </a:solidFill>
                          <a:latin typeface="游ゴシック" panose="020B0400000000000000" pitchFamily="50" charset="-128"/>
                          <a:ea typeface="游ゴシック" panose="020B0400000000000000" pitchFamily="50" charset="-128"/>
                        </a:rPr>
                        <a:t>3</a:t>
                      </a:r>
                      <a:r>
                        <a:rPr kumimoji="1" lang="ja-JP" altLang="en-US" sz="1400" b="0" dirty="0" smtClean="0">
                          <a:solidFill>
                            <a:schemeClr val="tx1"/>
                          </a:solidFill>
                          <a:latin typeface="游ゴシック" panose="020B0400000000000000" pitchFamily="50" charset="-128"/>
                          <a:ea typeface="游ゴシック" panose="020B0400000000000000" pitchFamily="50" charset="-128"/>
                        </a:rPr>
                        <a:t>級：</a:t>
                      </a:r>
                      <a:r>
                        <a:rPr kumimoji="1" lang="en-US" altLang="ja-JP" sz="1400" b="0" dirty="0" smtClean="0">
                          <a:solidFill>
                            <a:schemeClr val="tx1"/>
                          </a:solidFill>
                          <a:latin typeface="游ゴシック" panose="020B0400000000000000" pitchFamily="50" charset="-128"/>
                          <a:ea typeface="游ゴシック" panose="020B0400000000000000" pitchFamily="50" charset="-128"/>
                        </a:rPr>
                        <a:t>○○○</a:t>
                      </a:r>
                      <a:r>
                        <a:rPr kumimoji="1" lang="ja-JP" altLang="en-US" sz="1400" b="0" dirty="0" smtClean="0">
                          <a:solidFill>
                            <a:schemeClr val="tx1"/>
                          </a:solidFill>
                          <a:latin typeface="游ゴシック" panose="020B0400000000000000" pitchFamily="50" charset="-128"/>
                          <a:ea typeface="游ゴシック" panose="020B0400000000000000" pitchFamily="50" charset="-128"/>
                        </a:rPr>
                        <a:t>円</a:t>
                      </a:r>
                    </a:p>
                    <a:p>
                      <a:r>
                        <a:rPr kumimoji="1" lang="ja-JP" altLang="en-US" sz="1400" b="0" dirty="0" smtClean="0">
                          <a:solidFill>
                            <a:schemeClr val="tx1"/>
                          </a:solidFill>
                          <a:latin typeface="游ゴシック" panose="020B0400000000000000" pitchFamily="50" charset="-128"/>
                          <a:ea typeface="游ゴシック" panose="020B0400000000000000" pitchFamily="50" charset="-128"/>
                        </a:rPr>
                        <a:t>　　</a:t>
                      </a:r>
                      <a:r>
                        <a:rPr kumimoji="1" lang="en-US" altLang="ja-JP" sz="1400" b="0" dirty="0" smtClean="0">
                          <a:solidFill>
                            <a:schemeClr val="tx1"/>
                          </a:solidFill>
                          <a:latin typeface="游ゴシック" panose="020B0400000000000000" pitchFamily="50" charset="-128"/>
                          <a:ea typeface="游ゴシック" panose="020B0400000000000000" pitchFamily="50" charset="-128"/>
                        </a:rPr>
                        <a:t>【</a:t>
                      </a:r>
                      <a:r>
                        <a:rPr kumimoji="1" lang="ja-JP" altLang="en-US" sz="1400" b="0" dirty="0" smtClean="0">
                          <a:solidFill>
                            <a:schemeClr val="tx1"/>
                          </a:solidFill>
                          <a:latin typeface="游ゴシック" panose="020B0400000000000000" pitchFamily="50" charset="-128"/>
                          <a:ea typeface="游ゴシック" panose="020B0400000000000000" pitchFamily="50" charset="-128"/>
                        </a:rPr>
                        <a:t>個人別</a:t>
                      </a:r>
                      <a:r>
                        <a:rPr kumimoji="1" lang="en-US" altLang="ja-JP" sz="1400" b="0" dirty="0" smtClean="0">
                          <a:solidFill>
                            <a:schemeClr val="tx1"/>
                          </a:solidFill>
                          <a:latin typeface="游ゴシック" panose="020B0400000000000000" pitchFamily="50" charset="-128"/>
                          <a:ea typeface="游ゴシック" panose="020B0400000000000000" pitchFamily="50" charset="-128"/>
                        </a:rPr>
                        <a:t>】○○</a:t>
                      </a:r>
                      <a:r>
                        <a:rPr kumimoji="1" lang="ja-JP" altLang="en-US" sz="1400" b="0" dirty="0" smtClean="0">
                          <a:solidFill>
                            <a:schemeClr val="tx1"/>
                          </a:solidFill>
                          <a:latin typeface="游ゴシック" panose="020B0400000000000000" pitchFamily="50" charset="-128"/>
                          <a:ea typeface="游ゴシック" panose="020B0400000000000000" pitchFamily="50" charset="-128"/>
                        </a:rPr>
                        <a:t>さん：</a:t>
                      </a:r>
                      <a:r>
                        <a:rPr kumimoji="1" lang="en-US" altLang="ja-JP" sz="1400" b="0" dirty="0" smtClean="0">
                          <a:solidFill>
                            <a:schemeClr val="tx1"/>
                          </a:solidFill>
                          <a:latin typeface="游ゴシック" panose="020B0400000000000000" pitchFamily="50" charset="-128"/>
                          <a:ea typeface="游ゴシック" panose="020B0400000000000000" pitchFamily="50" charset="-128"/>
                        </a:rPr>
                        <a:t>○○○</a:t>
                      </a:r>
                      <a:r>
                        <a:rPr kumimoji="1" lang="ja-JP" altLang="en-US" sz="1400" b="0" dirty="0" smtClean="0">
                          <a:solidFill>
                            <a:schemeClr val="tx1"/>
                          </a:solidFill>
                          <a:latin typeface="游ゴシック" panose="020B0400000000000000" pitchFamily="50" charset="-128"/>
                          <a:ea typeface="游ゴシック" panose="020B0400000000000000" pitchFamily="50" charset="-128"/>
                        </a:rPr>
                        <a:t>円、</a:t>
                      </a:r>
                      <a:r>
                        <a:rPr kumimoji="1" lang="en-US" altLang="ja-JP" sz="1400" b="0" dirty="0" smtClean="0">
                          <a:solidFill>
                            <a:schemeClr val="tx1"/>
                          </a:solidFill>
                          <a:latin typeface="游ゴシック" panose="020B0400000000000000" pitchFamily="50" charset="-128"/>
                          <a:ea typeface="游ゴシック" panose="020B0400000000000000" pitchFamily="50" charset="-128"/>
                        </a:rPr>
                        <a:t>××</a:t>
                      </a:r>
                      <a:r>
                        <a:rPr kumimoji="1" lang="ja-JP" altLang="en-US" sz="1400" b="0" dirty="0" smtClean="0">
                          <a:solidFill>
                            <a:schemeClr val="tx1"/>
                          </a:solidFill>
                          <a:latin typeface="游ゴシック" panose="020B0400000000000000" pitchFamily="50" charset="-128"/>
                          <a:ea typeface="游ゴシック" panose="020B0400000000000000" pitchFamily="50" charset="-128"/>
                        </a:rPr>
                        <a:t>さん：</a:t>
                      </a:r>
                      <a:r>
                        <a:rPr kumimoji="1" lang="en-US" altLang="ja-JP" sz="1400" b="0" dirty="0" smtClean="0">
                          <a:solidFill>
                            <a:schemeClr val="tx1"/>
                          </a:solidFill>
                          <a:latin typeface="游ゴシック" panose="020B0400000000000000" pitchFamily="50" charset="-128"/>
                          <a:ea typeface="游ゴシック" panose="020B0400000000000000" pitchFamily="50" charset="-128"/>
                        </a:rPr>
                        <a:t>××</a:t>
                      </a:r>
                      <a:r>
                        <a:rPr kumimoji="1" lang="ja-JP" altLang="en-US" sz="1400" b="0" dirty="0" smtClean="0">
                          <a:solidFill>
                            <a:schemeClr val="tx1"/>
                          </a:solidFill>
                          <a:latin typeface="游ゴシック" panose="020B0400000000000000" pitchFamily="50" charset="-128"/>
                          <a:ea typeface="游ゴシック" panose="020B0400000000000000" pitchFamily="50" charset="-128"/>
                        </a:rPr>
                        <a:t>円、△△さん：</a:t>
                      </a:r>
                      <a:r>
                        <a:rPr kumimoji="1" lang="en-US" altLang="ja-JP" sz="1400" b="0" dirty="0" smtClean="0">
                          <a:solidFill>
                            <a:schemeClr val="tx1"/>
                          </a:solidFill>
                          <a:latin typeface="游ゴシック" panose="020B0400000000000000" pitchFamily="50" charset="-128"/>
                          <a:ea typeface="游ゴシック" panose="020B0400000000000000" pitchFamily="50" charset="-128"/>
                        </a:rPr>
                        <a:t>△△</a:t>
                      </a:r>
                      <a:r>
                        <a:rPr kumimoji="1" lang="ja-JP" altLang="en-US" sz="1400" b="0" dirty="0" smtClean="0">
                          <a:solidFill>
                            <a:schemeClr val="tx1"/>
                          </a:solidFill>
                          <a:latin typeface="游ゴシック" panose="020B0400000000000000" pitchFamily="50" charset="-128"/>
                          <a:ea typeface="游ゴシック" panose="020B0400000000000000" pitchFamily="50" charset="-128"/>
                        </a:rPr>
                        <a:t>円（匿名でも可）</a:t>
                      </a:r>
                      <a:endParaRPr kumimoji="1" lang="en-US" altLang="ja-JP" sz="1400" b="0" dirty="0" smtClean="0">
                        <a:solidFill>
                          <a:schemeClr val="tx1"/>
                        </a:solidFill>
                        <a:latin typeface="游ゴシック" panose="020B0400000000000000" pitchFamily="50" charset="-128"/>
                        <a:ea typeface="游ゴシック" panose="020B0400000000000000" pitchFamily="50" charset="-128"/>
                      </a:endParaRPr>
                    </a:p>
                    <a:p>
                      <a:endParaRPr kumimoji="1" lang="ja-JP" altLang="en-US" sz="1400" b="0" dirty="0">
                        <a:solidFill>
                          <a:schemeClr val="tx1"/>
                        </a:solidFill>
                        <a:latin typeface="游ゴシック" panose="020B0400000000000000" pitchFamily="50" charset="-128"/>
                        <a:ea typeface="游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64202301"/>
                  </a:ext>
                </a:extLst>
              </a:tr>
            </a:tbl>
          </a:graphicData>
        </a:graphic>
      </p:graphicFrame>
      <p:sp>
        <p:nvSpPr>
          <p:cNvPr id="21" name="正方形/長方形 20"/>
          <p:cNvSpPr/>
          <p:nvPr/>
        </p:nvSpPr>
        <p:spPr>
          <a:xfrm>
            <a:off x="254125" y="5963896"/>
            <a:ext cx="8972180" cy="665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dirty="0" smtClean="0">
                <a:solidFill>
                  <a:schemeClr val="tx1"/>
                </a:solidFill>
                <a:latin typeface="游ゴシック" panose="020B0400000000000000" pitchFamily="50" charset="-128"/>
                <a:ea typeface="游ゴシック" panose="020B0400000000000000" pitchFamily="50" charset="-128"/>
              </a:rPr>
              <a:t>※</a:t>
            </a:r>
            <a:r>
              <a:rPr kumimoji="1" lang="ja-JP" altLang="en-US" sz="1200" dirty="0" smtClean="0">
                <a:solidFill>
                  <a:schemeClr val="tx1"/>
                </a:solidFill>
                <a:latin typeface="游ゴシック" panose="020B0400000000000000" pitchFamily="50" charset="-128"/>
                <a:ea typeface="游ゴシック" panose="020B0400000000000000" pitchFamily="50" charset="-128"/>
              </a:rPr>
              <a:t>１ </a:t>
            </a:r>
            <a:r>
              <a:rPr kumimoji="1" lang="ja-JP" altLang="en-US" sz="1200" dirty="0">
                <a:solidFill>
                  <a:schemeClr val="tx1"/>
                </a:solidFill>
                <a:latin typeface="游ゴシック" panose="020B0400000000000000" pitchFamily="50" charset="-128"/>
                <a:ea typeface="游ゴシック" panose="020B0400000000000000" pitchFamily="50" charset="-128"/>
              </a:rPr>
              <a:t>賃金規定等は、改定ではなく、新たに作成した場合でもその内容が、過去</a:t>
            </a:r>
            <a:r>
              <a:rPr kumimoji="1" lang="en-US" altLang="ja-JP" sz="1200" dirty="0">
                <a:solidFill>
                  <a:schemeClr val="tx1"/>
                </a:solidFill>
                <a:latin typeface="游ゴシック" panose="020B0400000000000000" pitchFamily="50" charset="-128"/>
                <a:ea typeface="游ゴシック" panose="020B0400000000000000" pitchFamily="50" charset="-128"/>
              </a:rPr>
              <a:t>3</a:t>
            </a:r>
            <a:r>
              <a:rPr kumimoji="1" lang="ja-JP" altLang="en-US" sz="1200" dirty="0">
                <a:solidFill>
                  <a:schemeClr val="tx1"/>
                </a:solidFill>
                <a:latin typeface="游ゴシック" panose="020B0400000000000000" pitchFamily="50" charset="-128"/>
                <a:ea typeface="游ゴシック" panose="020B0400000000000000" pitchFamily="50" charset="-128"/>
              </a:rPr>
              <a:t>か月の賃金実態からみて３％以上増額して</a:t>
            </a:r>
            <a:r>
              <a:rPr kumimoji="1" lang="ja-JP" altLang="en-US" sz="1200" dirty="0" smtClean="0">
                <a:solidFill>
                  <a:schemeClr val="tx1"/>
                </a:solidFill>
                <a:latin typeface="游ゴシック" panose="020B0400000000000000" pitchFamily="50" charset="-128"/>
                <a:ea typeface="游ゴシック" panose="020B0400000000000000" pitchFamily="50" charset="-128"/>
              </a:rPr>
              <a:t>いる</a:t>
            </a:r>
            <a:endParaRPr kumimoji="1" lang="en-US" altLang="ja-JP" sz="1200" dirty="0" smtClean="0">
              <a:solidFill>
                <a:schemeClr val="tx1"/>
              </a:solidFill>
              <a:latin typeface="游ゴシック" panose="020B0400000000000000" pitchFamily="50" charset="-128"/>
              <a:ea typeface="游ゴシック" panose="020B0400000000000000" pitchFamily="50" charset="-128"/>
            </a:endParaRPr>
          </a:p>
          <a:p>
            <a:r>
              <a:rPr kumimoji="1" lang="ja-JP" altLang="en-US" sz="1200" dirty="0" smtClean="0">
                <a:solidFill>
                  <a:schemeClr val="tx1"/>
                </a:solidFill>
                <a:latin typeface="游ゴシック" panose="020B0400000000000000" pitchFamily="50" charset="-128"/>
                <a:ea typeface="游ゴシック" panose="020B0400000000000000" pitchFamily="50" charset="-128"/>
              </a:rPr>
              <a:t>　　こと</a:t>
            </a:r>
            <a:r>
              <a:rPr kumimoji="1" lang="ja-JP" altLang="en-US" sz="1200" dirty="0">
                <a:solidFill>
                  <a:schemeClr val="tx1"/>
                </a:solidFill>
                <a:latin typeface="游ゴシック" panose="020B0400000000000000" pitchFamily="50" charset="-128"/>
                <a:ea typeface="游ゴシック" panose="020B0400000000000000" pitchFamily="50" charset="-128"/>
              </a:rPr>
              <a:t>が確認できれば助成対象になります。</a:t>
            </a:r>
          </a:p>
        </p:txBody>
      </p:sp>
      <p:sp>
        <p:nvSpPr>
          <p:cNvPr id="7" name="正方形/長方形 6"/>
          <p:cNvSpPr/>
          <p:nvPr/>
        </p:nvSpPr>
        <p:spPr>
          <a:xfrm>
            <a:off x="254124" y="4419600"/>
            <a:ext cx="9291701"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游ゴシック" panose="020B0400000000000000" pitchFamily="50" charset="-128"/>
                <a:ea typeface="游ゴシック" panose="020B0400000000000000" pitchFamily="50" charset="-128"/>
              </a:rPr>
              <a:t>注）就業規則以外の賃金規定に定める場合は「給与については賃金規定に定める・・」、賃金テーブル・賃金一覧</a:t>
            </a:r>
            <a:endParaRPr kumimoji="1" lang="en-US" altLang="ja-JP" sz="1400" dirty="0" smtClean="0">
              <a:solidFill>
                <a:schemeClr val="tx1"/>
              </a:solidFill>
              <a:latin typeface="游ゴシック" panose="020B0400000000000000" pitchFamily="50" charset="-128"/>
              <a:ea typeface="游ゴシック" panose="020B0400000000000000" pitchFamily="50" charset="-128"/>
            </a:endParaRPr>
          </a:p>
          <a:p>
            <a:r>
              <a:rPr kumimoji="1" lang="ja-JP" altLang="en-US" sz="1400" dirty="0">
                <a:solidFill>
                  <a:schemeClr val="tx1"/>
                </a:solidFill>
                <a:latin typeface="游ゴシック" panose="020B0400000000000000" pitchFamily="50" charset="-128"/>
                <a:ea typeface="游ゴシック" panose="020B0400000000000000" pitchFamily="50" charset="-128"/>
              </a:rPr>
              <a:t>　</a:t>
            </a:r>
            <a:r>
              <a:rPr kumimoji="1" lang="ja-JP" altLang="en-US" sz="1400" dirty="0" smtClean="0">
                <a:solidFill>
                  <a:schemeClr val="tx1"/>
                </a:solidFill>
                <a:latin typeface="游ゴシック" panose="020B0400000000000000" pitchFamily="50" charset="-128"/>
                <a:ea typeface="游ゴシック" panose="020B0400000000000000" pitchFamily="50" charset="-128"/>
              </a:rPr>
              <a:t>　表に定める場合は「基本給については別表：賃金テーブル・賃金一覧表に定める・・」などの紐づけが必要</a:t>
            </a:r>
            <a:endParaRPr kumimoji="1" lang="en-US" altLang="ja-JP" sz="1400" dirty="0" smtClean="0">
              <a:solidFill>
                <a:schemeClr val="tx1"/>
              </a:solidFill>
              <a:latin typeface="游ゴシック" panose="020B0400000000000000" pitchFamily="50" charset="-128"/>
              <a:ea typeface="游ゴシック" panose="020B0400000000000000" pitchFamily="50" charset="-128"/>
            </a:endParaRPr>
          </a:p>
          <a:p>
            <a:r>
              <a:rPr kumimoji="1" lang="ja-JP" altLang="en-US" sz="1400" dirty="0">
                <a:solidFill>
                  <a:schemeClr val="tx1"/>
                </a:solidFill>
                <a:latin typeface="游ゴシック" panose="020B0400000000000000" pitchFamily="50" charset="-128"/>
                <a:ea typeface="游ゴシック" panose="020B0400000000000000" pitchFamily="50" charset="-128"/>
              </a:rPr>
              <a:t>　</a:t>
            </a:r>
            <a:r>
              <a:rPr kumimoji="1" lang="ja-JP" altLang="en-US" sz="1400" dirty="0" smtClean="0">
                <a:solidFill>
                  <a:schemeClr val="tx1"/>
                </a:solidFill>
                <a:latin typeface="游ゴシック" panose="020B0400000000000000" pitchFamily="50" charset="-128"/>
                <a:ea typeface="游ゴシック" panose="020B0400000000000000" pitchFamily="50" charset="-128"/>
              </a:rPr>
              <a:t>　です</a:t>
            </a:r>
            <a:r>
              <a:rPr kumimoji="1" lang="ja-JP" altLang="en-US" sz="1600" dirty="0" smtClean="0">
                <a:solidFill>
                  <a:schemeClr val="tx1"/>
                </a:solidFill>
                <a:latin typeface="游ゴシック" panose="020B0400000000000000" pitchFamily="50" charset="-128"/>
                <a:ea typeface="游ゴシック" panose="020B0400000000000000" pitchFamily="50" charset="-128"/>
              </a:rPr>
              <a:t>。</a:t>
            </a:r>
            <a:endParaRPr kumimoji="1" lang="ja-JP" altLang="en-US" sz="1600"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7741149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 18">
            <a:extLst>
              <a:ext uri="{FF2B5EF4-FFF2-40B4-BE49-F238E27FC236}">
                <a16:creationId xmlns:a16="http://schemas.microsoft.com/office/drawing/2014/main" id="{E4D6BB78-A7D9-FC41-85DD-4C3721700E4E}"/>
              </a:ext>
            </a:extLst>
          </p:cNvPr>
          <p:cNvSpPr>
            <a:spLocks noGrp="1"/>
          </p:cNvSpPr>
          <p:nvPr>
            <p:ph type="title"/>
          </p:nvPr>
        </p:nvSpPr>
        <p:spPr>
          <a:xfrm>
            <a:off x="0" y="152400"/>
            <a:ext cx="9906000" cy="589709"/>
          </a:xfrm>
        </p:spPr>
        <p:txBody>
          <a:bodyPr/>
          <a:lstStyle/>
          <a:p>
            <a:r>
              <a:rPr lang="ja-JP" altLang="en-US" dirty="0"/>
              <a:t>増額改定から申請までの流れ</a:t>
            </a:r>
            <a:r>
              <a:rPr lang="ja-JP" altLang="en-US" sz="1600" dirty="0"/>
              <a:t>（賃金一覧表を新たに作成した場合）</a:t>
            </a:r>
          </a:p>
        </p:txBody>
      </p:sp>
      <p:sp>
        <p:nvSpPr>
          <p:cNvPr id="5" name="スライド番号プレースホルダー 4"/>
          <p:cNvSpPr>
            <a:spLocks noGrp="1"/>
          </p:cNvSpPr>
          <p:nvPr>
            <p:ph type="sldNum" sz="quarter" idx="4"/>
          </p:nvPr>
        </p:nvSpPr>
        <p:spPr/>
        <p:txBody>
          <a:bodyPr/>
          <a:lstStyle/>
          <a:p>
            <a:fld id="{48F63A3B-78C7-47BE-AE5E-E10140E04643}" type="slidenum">
              <a:rPr lang="en-US" smtClean="0"/>
              <a:pPr/>
              <a:t>7</a:t>
            </a:fld>
            <a:endParaRPr lang="en-US" dirty="0"/>
          </a:p>
        </p:txBody>
      </p:sp>
      <p:sp>
        <p:nvSpPr>
          <p:cNvPr id="20" name="正方形/長方形 19"/>
          <p:cNvSpPr/>
          <p:nvPr/>
        </p:nvSpPr>
        <p:spPr>
          <a:xfrm>
            <a:off x="304800" y="914401"/>
            <a:ext cx="9067799" cy="53603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游ゴシック" panose="020B0400000000000000" pitchFamily="50" charset="-128"/>
                <a:ea typeface="游ゴシック" panose="020B0400000000000000" pitchFamily="50" charset="-128"/>
              </a:rPr>
              <a:t>有期雇用労働者等の基本給を時給、日給または月給に</a:t>
            </a:r>
            <a:r>
              <a:rPr lang="ja-JP" altLang="en-US" sz="1600" dirty="0" smtClean="0">
                <a:solidFill>
                  <a:schemeClr val="tx1"/>
                </a:solidFill>
                <a:latin typeface="游ゴシック" panose="020B0400000000000000" pitchFamily="50" charset="-128"/>
                <a:ea typeface="游ゴシック" panose="020B0400000000000000" pitchFamily="50" charset="-128"/>
              </a:rPr>
              <a:t>換算</a:t>
            </a:r>
            <a:endParaRPr lang="en-US" altLang="ja-JP" sz="1600" dirty="0" smtClean="0">
              <a:solidFill>
                <a:schemeClr val="tx1"/>
              </a:solidFill>
              <a:latin typeface="游ゴシック" panose="020B0400000000000000" pitchFamily="50" charset="-128"/>
              <a:ea typeface="游ゴシック" panose="020B0400000000000000" pitchFamily="50" charset="-128"/>
            </a:endParaRPr>
          </a:p>
          <a:p>
            <a:endParaRPr lang="ja-JP" altLang="en-US" sz="1600" dirty="0">
              <a:solidFill>
                <a:schemeClr val="tx1"/>
              </a:solidFill>
              <a:latin typeface="游ゴシック" panose="020B0400000000000000" pitchFamily="50" charset="-128"/>
              <a:ea typeface="游ゴシック" panose="020B0400000000000000" pitchFamily="50" charset="-128"/>
            </a:endParaRPr>
          </a:p>
          <a:p>
            <a:r>
              <a:rPr lang="ja-JP" altLang="en-US" sz="1600" dirty="0" smtClean="0">
                <a:solidFill>
                  <a:schemeClr val="tx1"/>
                </a:solidFill>
                <a:latin typeface="游ゴシック" panose="020B0400000000000000" pitchFamily="50" charset="-128"/>
                <a:ea typeface="游ゴシック" panose="020B0400000000000000" pitchFamily="50" charset="-128"/>
              </a:rPr>
              <a:t>　　　　　　　　　　▼</a:t>
            </a:r>
            <a:endParaRPr lang="ja-JP" altLang="en-US" sz="1600" dirty="0">
              <a:solidFill>
                <a:schemeClr val="tx1"/>
              </a:solidFill>
              <a:latin typeface="游ゴシック" panose="020B0400000000000000" pitchFamily="50" charset="-128"/>
              <a:ea typeface="游ゴシック" panose="020B0400000000000000" pitchFamily="50" charset="-128"/>
            </a:endParaRPr>
          </a:p>
          <a:p>
            <a:endParaRPr lang="en-US" altLang="ja-JP" sz="1600" dirty="0" smtClean="0">
              <a:solidFill>
                <a:schemeClr val="tx1"/>
              </a:solidFill>
              <a:latin typeface="游ゴシック" panose="020B0400000000000000" pitchFamily="50" charset="-128"/>
              <a:ea typeface="游ゴシック" panose="020B0400000000000000" pitchFamily="50" charset="-128"/>
            </a:endParaRPr>
          </a:p>
          <a:p>
            <a:r>
              <a:rPr lang="ja-JP" altLang="en-US" sz="1600" dirty="0" smtClean="0">
                <a:solidFill>
                  <a:schemeClr val="tx1"/>
                </a:solidFill>
                <a:latin typeface="游ゴシック" panose="020B0400000000000000" pitchFamily="50" charset="-128"/>
                <a:ea typeface="游ゴシック" panose="020B0400000000000000" pitchFamily="50" charset="-128"/>
              </a:rPr>
              <a:t>金額</a:t>
            </a:r>
            <a:r>
              <a:rPr lang="ja-JP" altLang="en-US" sz="1600" dirty="0">
                <a:solidFill>
                  <a:schemeClr val="tx1"/>
                </a:solidFill>
                <a:latin typeface="游ゴシック" panose="020B0400000000000000" pitchFamily="50" charset="-128"/>
                <a:ea typeface="游ゴシック" panose="020B0400000000000000" pitchFamily="50" charset="-128"/>
              </a:rPr>
              <a:t>の順に一覧表を作成</a:t>
            </a:r>
          </a:p>
          <a:p>
            <a:endParaRPr lang="en-US" altLang="ja-JP" sz="1600" dirty="0" smtClean="0">
              <a:solidFill>
                <a:schemeClr val="tx1"/>
              </a:solidFill>
              <a:latin typeface="游ゴシック" panose="020B0400000000000000" pitchFamily="50" charset="-128"/>
              <a:ea typeface="游ゴシック" panose="020B0400000000000000" pitchFamily="50" charset="-128"/>
            </a:endParaRPr>
          </a:p>
          <a:p>
            <a:r>
              <a:rPr lang="ja-JP" altLang="en-US" sz="1600" dirty="0" smtClean="0">
                <a:solidFill>
                  <a:schemeClr val="tx1"/>
                </a:solidFill>
                <a:latin typeface="游ゴシック" panose="020B0400000000000000" pitchFamily="50" charset="-128"/>
                <a:ea typeface="游ゴシック" panose="020B0400000000000000" pitchFamily="50" charset="-128"/>
              </a:rPr>
              <a:t>　　　　　　　　　　▼</a:t>
            </a:r>
            <a:endParaRPr lang="en-US" altLang="ja-JP" sz="1600" dirty="0" smtClean="0">
              <a:solidFill>
                <a:schemeClr val="tx1"/>
              </a:solidFill>
              <a:latin typeface="游ゴシック" panose="020B0400000000000000" pitchFamily="50" charset="-128"/>
              <a:ea typeface="游ゴシック" panose="020B0400000000000000" pitchFamily="50" charset="-128"/>
            </a:endParaRPr>
          </a:p>
          <a:p>
            <a:endParaRPr lang="en-US" altLang="ja-JP" sz="1600" dirty="0" smtClean="0">
              <a:solidFill>
                <a:schemeClr val="tx1"/>
              </a:solidFill>
              <a:latin typeface="游ゴシック" panose="020B0400000000000000" pitchFamily="50" charset="-128"/>
              <a:ea typeface="游ゴシック" panose="020B0400000000000000" pitchFamily="50" charset="-128"/>
            </a:endParaRPr>
          </a:p>
          <a:p>
            <a:r>
              <a:rPr lang="ja-JP" altLang="en-US" sz="1600" b="1" dirty="0" smtClean="0">
                <a:solidFill>
                  <a:schemeClr val="tx1"/>
                </a:solidFill>
                <a:latin typeface="游ゴシック" panose="020B0400000000000000" pitchFamily="50" charset="-128"/>
                <a:ea typeface="游ゴシック" panose="020B0400000000000000" pitchFamily="50" charset="-128"/>
              </a:rPr>
              <a:t>すべて</a:t>
            </a:r>
            <a:r>
              <a:rPr lang="en-US" altLang="ja-JP" sz="1200" b="1" dirty="0" smtClean="0">
                <a:solidFill>
                  <a:schemeClr val="tx1"/>
                </a:solidFill>
                <a:latin typeface="游ゴシック" panose="020B0400000000000000" pitchFamily="50" charset="-128"/>
                <a:ea typeface="游ゴシック" panose="020B0400000000000000" pitchFamily="50" charset="-128"/>
              </a:rPr>
              <a:t>※</a:t>
            </a:r>
            <a:r>
              <a:rPr lang="ja-JP" altLang="en-US" sz="1200" b="1" dirty="0" smtClean="0">
                <a:solidFill>
                  <a:schemeClr val="tx1"/>
                </a:solidFill>
                <a:latin typeface="游ゴシック" panose="020B0400000000000000" pitchFamily="50" charset="-128"/>
                <a:ea typeface="游ゴシック" panose="020B0400000000000000" pitchFamily="50" charset="-128"/>
              </a:rPr>
              <a:t>１</a:t>
            </a:r>
            <a:r>
              <a:rPr lang="ja-JP" altLang="en-US" sz="1600" b="1" dirty="0" smtClean="0">
                <a:solidFill>
                  <a:schemeClr val="tx1"/>
                </a:solidFill>
                <a:latin typeface="游ゴシック" panose="020B0400000000000000" pitchFamily="50" charset="-128"/>
                <a:ea typeface="游ゴシック" panose="020B0400000000000000" pitchFamily="50" charset="-128"/>
              </a:rPr>
              <a:t>の</a:t>
            </a:r>
            <a:r>
              <a:rPr lang="ja-JP" altLang="en-US" sz="1600" b="1" dirty="0">
                <a:solidFill>
                  <a:schemeClr val="tx1"/>
                </a:solidFill>
                <a:latin typeface="游ゴシック" panose="020B0400000000000000" pitchFamily="50" charset="-128"/>
                <a:ea typeface="游ゴシック" panose="020B0400000000000000" pitchFamily="50" charset="-128"/>
              </a:rPr>
              <a:t>等級</a:t>
            </a:r>
            <a:r>
              <a:rPr lang="ja-JP" altLang="en-US" sz="1600" dirty="0">
                <a:solidFill>
                  <a:schemeClr val="tx1"/>
                </a:solidFill>
                <a:latin typeface="游ゴシック" panose="020B0400000000000000" pitchFamily="50" charset="-128"/>
                <a:ea typeface="游ゴシック" panose="020B0400000000000000" pitchFamily="50" charset="-128"/>
              </a:rPr>
              <a:t>の金額を</a:t>
            </a:r>
            <a:r>
              <a:rPr lang="ja-JP" altLang="en-US" sz="1600" b="1" dirty="0">
                <a:solidFill>
                  <a:schemeClr val="tx1"/>
                </a:solidFill>
                <a:latin typeface="游ゴシック" panose="020B0400000000000000" pitchFamily="50" charset="-128"/>
                <a:ea typeface="游ゴシック" panose="020B0400000000000000" pitchFamily="50" charset="-128"/>
              </a:rPr>
              <a:t>３％以上増額</a:t>
            </a:r>
            <a:r>
              <a:rPr lang="ja-JP" altLang="en-US" sz="1600" dirty="0">
                <a:solidFill>
                  <a:schemeClr val="tx1"/>
                </a:solidFill>
                <a:latin typeface="游ゴシック" panose="020B0400000000000000" pitchFamily="50" charset="-128"/>
                <a:ea typeface="游ゴシック" panose="020B0400000000000000" pitchFamily="50" charset="-128"/>
              </a:rPr>
              <a:t>し、６か月分の賃金</a:t>
            </a:r>
          </a:p>
          <a:p>
            <a:r>
              <a:rPr lang="ja-JP" altLang="en-US" sz="1600" dirty="0">
                <a:solidFill>
                  <a:schemeClr val="tx1"/>
                </a:solidFill>
                <a:latin typeface="游ゴシック" panose="020B0400000000000000" pitchFamily="50" charset="-128"/>
                <a:ea typeface="游ゴシック" panose="020B0400000000000000" pitchFamily="50" charset="-128"/>
              </a:rPr>
              <a:t>を支給した日の翌日から２か月間、支給申請ができます</a:t>
            </a:r>
            <a:r>
              <a:rPr lang="ja-JP" altLang="en-US" sz="1600" dirty="0" smtClean="0">
                <a:solidFill>
                  <a:schemeClr val="tx1"/>
                </a:solidFill>
                <a:latin typeface="游ゴシック" panose="020B0400000000000000" pitchFamily="50" charset="-128"/>
                <a:ea typeface="游ゴシック" panose="020B0400000000000000" pitchFamily="50" charset="-128"/>
              </a:rPr>
              <a:t>。</a:t>
            </a:r>
            <a:endParaRPr lang="en-US" altLang="ja-JP" sz="1600" dirty="0" smtClean="0">
              <a:solidFill>
                <a:schemeClr val="tx1"/>
              </a:solidFill>
              <a:latin typeface="游ゴシック" panose="020B0400000000000000" pitchFamily="50" charset="-128"/>
              <a:ea typeface="游ゴシック" panose="020B0400000000000000" pitchFamily="50" charset="-128"/>
            </a:endParaRPr>
          </a:p>
          <a:p>
            <a:endParaRPr lang="en-US" altLang="ja-JP" sz="1600" dirty="0">
              <a:solidFill>
                <a:schemeClr val="tx1"/>
              </a:solidFill>
              <a:latin typeface="游ゴシック" panose="020B0400000000000000" pitchFamily="50" charset="-128"/>
              <a:ea typeface="游ゴシック" panose="020B0400000000000000" pitchFamily="50" charset="-128"/>
            </a:endParaRPr>
          </a:p>
          <a:p>
            <a:r>
              <a:rPr lang="ja-JP" altLang="en-US" sz="1400" dirty="0" smtClean="0">
                <a:solidFill>
                  <a:schemeClr val="tx1"/>
                </a:solidFill>
                <a:latin typeface="游ゴシック" panose="020B0400000000000000" pitchFamily="50" charset="-128"/>
                <a:ea typeface="游ゴシック" panose="020B0400000000000000" pitchFamily="50" charset="-128"/>
              </a:rPr>
              <a:t>　例）申請期間（賃金締切日が月末で翌月１５日払いの事業所の場合）</a:t>
            </a:r>
            <a:endParaRPr lang="en-US" altLang="ja-JP" sz="1400" dirty="0" smtClean="0">
              <a:solidFill>
                <a:schemeClr val="tx1"/>
              </a:solidFill>
              <a:latin typeface="游ゴシック" panose="020B0400000000000000" pitchFamily="50" charset="-128"/>
              <a:ea typeface="游ゴシック" panose="020B0400000000000000" pitchFamily="50" charset="-128"/>
            </a:endParaRPr>
          </a:p>
          <a:p>
            <a:r>
              <a:rPr lang="ja-JP" altLang="en-US" sz="1400" dirty="0" smtClean="0">
                <a:solidFill>
                  <a:schemeClr val="tx1"/>
                </a:solidFill>
                <a:latin typeface="游ゴシック" panose="020B0400000000000000" pitchFamily="50" charset="-128"/>
                <a:ea typeface="游ゴシック" panose="020B0400000000000000" pitchFamily="50" charset="-128"/>
              </a:rPr>
              <a:t>　　　　　　</a:t>
            </a:r>
            <a:endParaRPr lang="en-US" altLang="ja-JP" sz="1400" dirty="0">
              <a:solidFill>
                <a:schemeClr val="tx1"/>
              </a:solidFill>
              <a:latin typeface="游ゴシック" panose="020B0400000000000000" pitchFamily="50" charset="-128"/>
              <a:ea typeface="游ゴシック" panose="020B0400000000000000" pitchFamily="50" charset="-128"/>
            </a:endParaRPr>
          </a:p>
          <a:p>
            <a:r>
              <a:rPr lang="ja-JP" altLang="en-US" sz="1400" dirty="0" smtClean="0">
                <a:solidFill>
                  <a:schemeClr val="tx1"/>
                </a:solidFill>
                <a:latin typeface="游ゴシック" panose="020B0400000000000000" pitchFamily="50" charset="-128"/>
                <a:ea typeface="游ゴシック" panose="020B0400000000000000" pitchFamily="50" charset="-128"/>
              </a:rPr>
              <a:t>　　　　賃金増額前の賃金一覧表を作成（３か月以上運用）</a:t>
            </a:r>
            <a:endParaRPr lang="en-US" altLang="ja-JP" sz="1400" dirty="0" smtClean="0">
              <a:solidFill>
                <a:schemeClr val="tx1"/>
              </a:solidFill>
              <a:latin typeface="游ゴシック" panose="020B0400000000000000" pitchFamily="50" charset="-128"/>
              <a:ea typeface="游ゴシック" panose="020B0400000000000000" pitchFamily="50" charset="-128"/>
            </a:endParaRPr>
          </a:p>
          <a:p>
            <a:r>
              <a:rPr lang="ja-JP" altLang="en-US" sz="1400" dirty="0">
                <a:solidFill>
                  <a:schemeClr val="tx1"/>
                </a:solidFill>
                <a:latin typeface="游ゴシック" panose="020B0400000000000000" pitchFamily="50" charset="-128"/>
                <a:ea typeface="游ゴシック" panose="020B0400000000000000" pitchFamily="50" charset="-128"/>
              </a:rPr>
              <a:t>　</a:t>
            </a:r>
            <a:r>
              <a:rPr lang="ja-JP" altLang="en-US" sz="1400" dirty="0" smtClean="0">
                <a:solidFill>
                  <a:schemeClr val="tx1"/>
                </a:solidFill>
                <a:latin typeface="游ゴシック" panose="020B0400000000000000" pitchFamily="50" charset="-128"/>
                <a:ea typeface="游ゴシック" panose="020B0400000000000000" pitchFamily="50" charset="-128"/>
              </a:rPr>
              <a:t>　　　　　↓</a:t>
            </a:r>
            <a:endParaRPr lang="en-US" altLang="ja-JP" sz="1400" dirty="0" smtClean="0">
              <a:solidFill>
                <a:schemeClr val="tx1"/>
              </a:solidFill>
              <a:latin typeface="游ゴシック" panose="020B0400000000000000" pitchFamily="50" charset="-128"/>
              <a:ea typeface="游ゴシック" panose="020B0400000000000000" pitchFamily="50" charset="-128"/>
            </a:endParaRPr>
          </a:p>
          <a:p>
            <a:r>
              <a:rPr lang="ja-JP" altLang="en-US" sz="1400" dirty="0" smtClean="0">
                <a:solidFill>
                  <a:schemeClr val="tx1"/>
                </a:solidFill>
                <a:latin typeface="游ゴシック" panose="020B0400000000000000" pitchFamily="50" charset="-128"/>
                <a:ea typeface="游ゴシック" panose="020B0400000000000000" pitchFamily="50" charset="-128"/>
              </a:rPr>
              <a:t>　　　　４月１日　賃金増額改定（すべての等級を３％以上増額）　</a:t>
            </a:r>
            <a:endParaRPr lang="en-US" altLang="ja-JP" sz="1400" dirty="0" smtClean="0">
              <a:solidFill>
                <a:schemeClr val="tx1"/>
              </a:solidFill>
              <a:latin typeface="游ゴシック" panose="020B0400000000000000" pitchFamily="50" charset="-128"/>
              <a:ea typeface="游ゴシック" panose="020B0400000000000000" pitchFamily="50" charset="-128"/>
            </a:endParaRPr>
          </a:p>
          <a:p>
            <a:r>
              <a:rPr lang="ja-JP" altLang="en-US" sz="1400" dirty="0" smtClean="0">
                <a:solidFill>
                  <a:schemeClr val="tx1"/>
                </a:solidFill>
                <a:latin typeface="游ゴシック" panose="020B0400000000000000" pitchFamily="50" charset="-128"/>
                <a:ea typeface="游ゴシック" panose="020B0400000000000000" pitchFamily="50" charset="-128"/>
              </a:rPr>
              <a:t>　　　　　　↓</a:t>
            </a:r>
            <a:endParaRPr lang="en-US" altLang="ja-JP" sz="1400" dirty="0">
              <a:solidFill>
                <a:schemeClr val="tx1"/>
              </a:solidFill>
              <a:latin typeface="游ゴシック" panose="020B0400000000000000" pitchFamily="50" charset="-128"/>
              <a:ea typeface="游ゴシック" panose="020B0400000000000000" pitchFamily="50" charset="-128"/>
            </a:endParaRPr>
          </a:p>
          <a:p>
            <a:r>
              <a:rPr lang="ja-JP" altLang="en-US" sz="1400" dirty="0" smtClean="0">
                <a:solidFill>
                  <a:schemeClr val="tx1"/>
                </a:solidFill>
                <a:latin typeface="游ゴシック" panose="020B0400000000000000" pitchFamily="50" charset="-128"/>
                <a:ea typeface="游ゴシック" panose="020B0400000000000000" pitchFamily="50" charset="-128"/>
              </a:rPr>
              <a:t>　　　</a:t>
            </a:r>
            <a:r>
              <a:rPr lang="ja-JP" altLang="en-US" sz="1400" dirty="0">
                <a:solidFill>
                  <a:schemeClr val="tx1"/>
                </a:solidFill>
                <a:latin typeface="游ゴシック" panose="020B0400000000000000" pitchFamily="50" charset="-128"/>
                <a:ea typeface="游ゴシック" panose="020B0400000000000000" pitchFamily="50" charset="-128"/>
              </a:rPr>
              <a:t>　</a:t>
            </a:r>
            <a:r>
              <a:rPr lang="ja-JP" altLang="en-US" sz="1400" dirty="0" smtClean="0">
                <a:solidFill>
                  <a:schemeClr val="tx1"/>
                </a:solidFill>
                <a:latin typeface="游ゴシック" panose="020B0400000000000000" pitchFamily="50" charset="-128"/>
                <a:ea typeface="游ゴシック" panose="020B0400000000000000" pitchFamily="50" charset="-128"/>
              </a:rPr>
              <a:t>６か月分の賃金算定期間</a:t>
            </a:r>
            <a:endParaRPr lang="en-US" altLang="ja-JP" sz="1400" dirty="0">
              <a:solidFill>
                <a:schemeClr val="tx1"/>
              </a:solidFill>
              <a:latin typeface="游ゴシック" panose="020B0400000000000000" pitchFamily="50" charset="-128"/>
              <a:ea typeface="游ゴシック" panose="020B0400000000000000" pitchFamily="50" charset="-128"/>
            </a:endParaRPr>
          </a:p>
          <a:p>
            <a:r>
              <a:rPr lang="ja-JP" altLang="en-US" sz="1400" dirty="0" smtClean="0">
                <a:solidFill>
                  <a:schemeClr val="tx1"/>
                </a:solidFill>
                <a:latin typeface="游ゴシック" panose="020B0400000000000000" pitchFamily="50" charset="-128"/>
                <a:ea typeface="游ゴシック" panose="020B0400000000000000" pitchFamily="50" charset="-128"/>
              </a:rPr>
              <a:t>　　　　　　↓</a:t>
            </a:r>
            <a:endParaRPr lang="en-US" altLang="ja-JP" sz="1400" dirty="0" smtClean="0">
              <a:solidFill>
                <a:schemeClr val="tx1"/>
              </a:solidFill>
              <a:latin typeface="游ゴシック" panose="020B0400000000000000" pitchFamily="50" charset="-128"/>
              <a:ea typeface="游ゴシック" panose="020B0400000000000000" pitchFamily="50" charset="-128"/>
            </a:endParaRPr>
          </a:p>
          <a:p>
            <a:r>
              <a:rPr lang="ja-JP" altLang="en-US" sz="1400" dirty="0" smtClean="0">
                <a:solidFill>
                  <a:schemeClr val="tx1"/>
                </a:solidFill>
                <a:latin typeface="游ゴシック" panose="020B0400000000000000" pitchFamily="50" charset="-128"/>
                <a:ea typeface="游ゴシック" panose="020B0400000000000000" pitchFamily="50" charset="-128"/>
              </a:rPr>
              <a:t>　　　　９月３０日　６か月目の賃金〆日　⇒　１０月１５日賃金支払日</a:t>
            </a:r>
            <a:endParaRPr lang="en-US" altLang="ja-JP" sz="1400" dirty="0">
              <a:solidFill>
                <a:schemeClr val="tx1"/>
              </a:solidFill>
              <a:latin typeface="游ゴシック" panose="020B0400000000000000" pitchFamily="50" charset="-128"/>
              <a:ea typeface="游ゴシック" panose="020B0400000000000000" pitchFamily="50" charset="-128"/>
            </a:endParaRPr>
          </a:p>
          <a:p>
            <a:r>
              <a:rPr lang="ja-JP" altLang="en-US" sz="1400" dirty="0" smtClean="0">
                <a:solidFill>
                  <a:schemeClr val="tx1"/>
                </a:solidFill>
                <a:latin typeface="游ゴシック" panose="020B0400000000000000" pitchFamily="50" charset="-128"/>
                <a:ea typeface="游ゴシック" panose="020B0400000000000000" pitchFamily="50" charset="-128"/>
              </a:rPr>
              <a:t>　　　　　　↓　</a:t>
            </a:r>
            <a:endParaRPr lang="en-US" altLang="ja-JP" sz="1400" dirty="0" smtClean="0">
              <a:solidFill>
                <a:schemeClr val="tx1"/>
              </a:solidFill>
              <a:latin typeface="游ゴシック" panose="020B0400000000000000" pitchFamily="50" charset="-128"/>
              <a:ea typeface="游ゴシック" panose="020B0400000000000000" pitchFamily="50" charset="-128"/>
            </a:endParaRPr>
          </a:p>
          <a:p>
            <a:r>
              <a:rPr lang="ja-JP" altLang="en-US" sz="1400" dirty="0" smtClean="0">
                <a:solidFill>
                  <a:schemeClr val="tx1"/>
                </a:solidFill>
                <a:latin typeface="游ゴシック" panose="020B0400000000000000" pitchFamily="50" charset="-128"/>
                <a:ea typeface="游ゴシック" panose="020B0400000000000000" pitchFamily="50" charset="-128"/>
              </a:rPr>
              <a:t>　　　　</a:t>
            </a:r>
            <a:r>
              <a:rPr lang="ja-JP" altLang="en-US" sz="1400" u="sng" dirty="0" smtClean="0">
                <a:solidFill>
                  <a:schemeClr val="tx1"/>
                </a:solidFill>
                <a:latin typeface="游ゴシック" panose="020B0400000000000000" pitchFamily="50" charset="-128"/>
                <a:ea typeface="游ゴシック" panose="020B0400000000000000" pitchFamily="50" charset="-128"/>
              </a:rPr>
              <a:t>１０月１６日　から　１２月１５日　が申請期間</a:t>
            </a:r>
            <a:endParaRPr lang="en-US" altLang="ja-JP" sz="1400" u="sng" dirty="0">
              <a:solidFill>
                <a:schemeClr val="tx1"/>
              </a:solidFill>
              <a:latin typeface="游ゴシック" panose="020B0400000000000000" pitchFamily="50" charset="-128"/>
              <a:ea typeface="游ゴシック" panose="020B0400000000000000" pitchFamily="50" charset="-128"/>
            </a:endParaRPr>
          </a:p>
          <a:p>
            <a:endParaRPr lang="en-US" altLang="ja-JP" sz="1600" dirty="0">
              <a:solidFill>
                <a:schemeClr val="tx1"/>
              </a:solidFill>
              <a:latin typeface="游ゴシック" panose="020B0400000000000000" pitchFamily="50" charset="-128"/>
              <a:ea typeface="游ゴシック" panose="020B0400000000000000"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150305009"/>
              </p:ext>
            </p:extLst>
          </p:nvPr>
        </p:nvGraphicFramePr>
        <p:xfrm>
          <a:off x="6172200" y="1371600"/>
          <a:ext cx="3530601" cy="1854200"/>
        </p:xfrm>
        <a:graphic>
          <a:graphicData uri="http://schemas.openxmlformats.org/drawingml/2006/table">
            <a:tbl>
              <a:tblPr firstRow="1" bandRow="1">
                <a:tableStyleId>{5C22544A-7EE6-4342-B048-85BDC9FD1C3A}</a:tableStyleId>
              </a:tblPr>
              <a:tblGrid>
                <a:gridCol w="1176867">
                  <a:extLst>
                    <a:ext uri="{9D8B030D-6E8A-4147-A177-3AD203B41FA5}">
                      <a16:colId xmlns:a16="http://schemas.microsoft.com/office/drawing/2014/main" val="1473811215"/>
                    </a:ext>
                  </a:extLst>
                </a:gridCol>
                <a:gridCol w="1176867">
                  <a:extLst>
                    <a:ext uri="{9D8B030D-6E8A-4147-A177-3AD203B41FA5}">
                      <a16:colId xmlns:a16="http://schemas.microsoft.com/office/drawing/2014/main" val="730864864"/>
                    </a:ext>
                  </a:extLst>
                </a:gridCol>
                <a:gridCol w="1176867">
                  <a:extLst>
                    <a:ext uri="{9D8B030D-6E8A-4147-A177-3AD203B41FA5}">
                      <a16:colId xmlns:a16="http://schemas.microsoft.com/office/drawing/2014/main" val="2621732130"/>
                    </a:ext>
                  </a:extLst>
                </a:gridCol>
              </a:tblGrid>
              <a:tr h="370840">
                <a:tc>
                  <a:txBody>
                    <a:bodyPr/>
                    <a:lstStyle/>
                    <a:p>
                      <a:pPr algn="ctr"/>
                      <a:r>
                        <a:rPr kumimoji="1" lang="ja-JP" altLang="en-US" sz="1400" dirty="0" smtClean="0"/>
                        <a:t>等 級</a:t>
                      </a:r>
                      <a:endParaRPr kumimoji="1" lang="ja-JP" altLang="en-US" sz="1400" dirty="0"/>
                    </a:p>
                  </a:txBody>
                  <a:tcPr/>
                </a:tc>
                <a:tc>
                  <a:txBody>
                    <a:bodyPr/>
                    <a:lstStyle/>
                    <a:p>
                      <a:pPr algn="ctr"/>
                      <a:r>
                        <a:rPr kumimoji="1" lang="ja-JP" altLang="en-US" sz="1400" dirty="0" smtClean="0"/>
                        <a:t>改定前時給</a:t>
                      </a:r>
                      <a:endParaRPr kumimoji="1" lang="ja-JP" altLang="en-US" sz="1400" dirty="0"/>
                    </a:p>
                  </a:txBody>
                  <a:tcPr/>
                </a:tc>
                <a:tc>
                  <a:txBody>
                    <a:bodyPr/>
                    <a:lstStyle/>
                    <a:p>
                      <a:pPr algn="ctr"/>
                      <a:r>
                        <a:rPr kumimoji="1" lang="ja-JP" altLang="en-US" sz="1400" dirty="0" smtClean="0"/>
                        <a:t>改定後時給</a:t>
                      </a:r>
                      <a:endParaRPr kumimoji="1" lang="ja-JP" altLang="en-US" sz="1400" dirty="0"/>
                    </a:p>
                  </a:txBody>
                  <a:tcPr/>
                </a:tc>
                <a:extLst>
                  <a:ext uri="{0D108BD9-81ED-4DB2-BD59-A6C34878D82A}">
                    <a16:rowId xmlns:a16="http://schemas.microsoft.com/office/drawing/2014/main" val="3071618833"/>
                  </a:ext>
                </a:extLst>
              </a:tr>
              <a:tr h="370840">
                <a:tc>
                  <a:txBody>
                    <a:bodyPr/>
                    <a:lstStyle/>
                    <a:p>
                      <a:pPr algn="ctr"/>
                      <a:r>
                        <a:rPr kumimoji="1" lang="ja-JP" altLang="en-US" dirty="0" smtClean="0"/>
                        <a:t>１</a:t>
                      </a:r>
                      <a:endParaRPr kumimoji="1" lang="ja-JP" altLang="en-US" dirty="0"/>
                    </a:p>
                  </a:txBody>
                  <a:tcPr/>
                </a:tc>
                <a:tc>
                  <a:txBody>
                    <a:bodyPr/>
                    <a:lstStyle/>
                    <a:p>
                      <a:pPr algn="ctr"/>
                      <a:r>
                        <a:rPr kumimoji="1" lang="en-US" altLang="ja-JP" dirty="0" smtClean="0"/>
                        <a:t>950</a:t>
                      </a:r>
                      <a:r>
                        <a:rPr kumimoji="1" lang="ja-JP" altLang="en-US" dirty="0" smtClean="0"/>
                        <a:t>円</a:t>
                      </a:r>
                      <a:endParaRPr kumimoji="1" lang="ja-JP" altLang="en-US" dirty="0"/>
                    </a:p>
                  </a:txBody>
                  <a:tcPr/>
                </a:tc>
                <a:tc>
                  <a:txBody>
                    <a:bodyPr/>
                    <a:lstStyle/>
                    <a:p>
                      <a:pPr algn="ctr"/>
                      <a:r>
                        <a:rPr kumimoji="1" lang="en-US" altLang="ja-JP" b="1" dirty="0" smtClean="0"/>
                        <a:t>980</a:t>
                      </a:r>
                      <a:r>
                        <a:rPr kumimoji="1" lang="ja-JP" altLang="en-US" b="1" dirty="0" smtClean="0"/>
                        <a:t>円</a:t>
                      </a:r>
                      <a:endParaRPr kumimoji="1" lang="ja-JP" altLang="en-US" b="1" dirty="0"/>
                    </a:p>
                  </a:txBody>
                  <a:tcPr/>
                </a:tc>
                <a:extLst>
                  <a:ext uri="{0D108BD9-81ED-4DB2-BD59-A6C34878D82A}">
                    <a16:rowId xmlns:a16="http://schemas.microsoft.com/office/drawing/2014/main" val="2720495730"/>
                  </a:ext>
                </a:extLst>
              </a:tr>
              <a:tr h="370840">
                <a:tc>
                  <a:txBody>
                    <a:bodyPr/>
                    <a:lstStyle/>
                    <a:p>
                      <a:pPr algn="ctr"/>
                      <a:r>
                        <a:rPr kumimoji="1" lang="ja-JP" altLang="en-US" dirty="0" smtClean="0"/>
                        <a:t>２</a:t>
                      </a:r>
                      <a:endParaRPr kumimoji="1" lang="ja-JP" altLang="en-US" dirty="0"/>
                    </a:p>
                  </a:txBody>
                  <a:tcPr/>
                </a:tc>
                <a:tc>
                  <a:txBody>
                    <a:bodyPr/>
                    <a:lstStyle/>
                    <a:p>
                      <a:pPr algn="ctr"/>
                      <a:r>
                        <a:rPr kumimoji="1" lang="en-US" altLang="ja-JP" dirty="0" smtClean="0"/>
                        <a:t>970</a:t>
                      </a:r>
                      <a:r>
                        <a:rPr kumimoji="1" lang="ja-JP" altLang="en-US" dirty="0" smtClean="0"/>
                        <a:t>円</a:t>
                      </a:r>
                      <a:endParaRPr kumimoji="1" lang="ja-JP" altLang="en-US" dirty="0"/>
                    </a:p>
                  </a:txBody>
                  <a:tcPr/>
                </a:tc>
                <a:tc>
                  <a:txBody>
                    <a:bodyPr/>
                    <a:lstStyle/>
                    <a:p>
                      <a:pPr algn="ctr"/>
                      <a:r>
                        <a:rPr kumimoji="1" lang="en-US" altLang="ja-JP" b="1" dirty="0" smtClean="0"/>
                        <a:t>1,000</a:t>
                      </a:r>
                      <a:r>
                        <a:rPr kumimoji="1" lang="ja-JP" altLang="en-US" b="1" dirty="0" smtClean="0"/>
                        <a:t>円</a:t>
                      </a:r>
                      <a:endParaRPr kumimoji="1" lang="ja-JP" altLang="en-US" b="1" dirty="0"/>
                    </a:p>
                  </a:txBody>
                  <a:tcPr/>
                </a:tc>
                <a:extLst>
                  <a:ext uri="{0D108BD9-81ED-4DB2-BD59-A6C34878D82A}">
                    <a16:rowId xmlns:a16="http://schemas.microsoft.com/office/drawing/2014/main" val="2563873711"/>
                  </a:ext>
                </a:extLst>
              </a:tr>
              <a:tr h="370840">
                <a:tc>
                  <a:txBody>
                    <a:bodyPr/>
                    <a:lstStyle/>
                    <a:p>
                      <a:pPr algn="ctr"/>
                      <a:r>
                        <a:rPr kumimoji="1" lang="ja-JP" altLang="en-US" dirty="0" smtClean="0"/>
                        <a:t>･･･</a:t>
                      </a:r>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b="1" dirty="0" smtClean="0"/>
                        <a:t>･･･</a:t>
                      </a:r>
                    </a:p>
                  </a:txBody>
                  <a:tcPr/>
                </a:tc>
                <a:extLst>
                  <a:ext uri="{0D108BD9-81ED-4DB2-BD59-A6C34878D82A}">
                    <a16:rowId xmlns:a16="http://schemas.microsoft.com/office/drawing/2014/main" val="65497616"/>
                  </a:ext>
                </a:extLst>
              </a:tr>
              <a:tr h="370840">
                <a:tc>
                  <a:txBody>
                    <a:bodyPr/>
                    <a:lstStyle/>
                    <a:p>
                      <a:pPr algn="ctr"/>
                      <a:r>
                        <a:rPr kumimoji="1" lang="ja-JP" altLang="en-US" dirty="0" smtClean="0"/>
                        <a:t>１０</a:t>
                      </a:r>
                      <a:endParaRPr kumimoji="1" lang="ja-JP" altLang="en-US" dirty="0"/>
                    </a:p>
                  </a:txBody>
                  <a:tcPr/>
                </a:tc>
                <a:tc>
                  <a:txBody>
                    <a:bodyPr/>
                    <a:lstStyle/>
                    <a:p>
                      <a:pPr algn="ctr"/>
                      <a:r>
                        <a:rPr kumimoji="1" lang="en-US" altLang="ja-JP" dirty="0" smtClean="0"/>
                        <a:t>1,200</a:t>
                      </a:r>
                      <a:r>
                        <a:rPr kumimoji="1" lang="ja-JP" altLang="en-US" dirty="0" smtClean="0"/>
                        <a:t>円</a:t>
                      </a:r>
                      <a:endParaRPr kumimoji="1" lang="ja-JP" altLang="en-US" dirty="0"/>
                    </a:p>
                  </a:txBody>
                  <a:tcPr/>
                </a:tc>
                <a:tc>
                  <a:txBody>
                    <a:bodyPr/>
                    <a:lstStyle/>
                    <a:p>
                      <a:pPr algn="ctr"/>
                      <a:r>
                        <a:rPr kumimoji="1" lang="en-US" altLang="ja-JP" b="1" dirty="0" smtClean="0"/>
                        <a:t>1,240</a:t>
                      </a:r>
                      <a:r>
                        <a:rPr kumimoji="1" lang="ja-JP" altLang="en-US" b="1" dirty="0" smtClean="0"/>
                        <a:t>円</a:t>
                      </a:r>
                      <a:endParaRPr kumimoji="1" lang="ja-JP" altLang="en-US" b="1" dirty="0"/>
                    </a:p>
                  </a:txBody>
                  <a:tcPr/>
                </a:tc>
                <a:extLst>
                  <a:ext uri="{0D108BD9-81ED-4DB2-BD59-A6C34878D82A}">
                    <a16:rowId xmlns:a16="http://schemas.microsoft.com/office/drawing/2014/main" val="833945194"/>
                  </a:ext>
                </a:extLst>
              </a:tr>
            </a:tbl>
          </a:graphicData>
        </a:graphic>
      </p:graphicFrame>
      <p:sp>
        <p:nvSpPr>
          <p:cNvPr id="3" name="上カーブ矢印 2"/>
          <p:cNvSpPr/>
          <p:nvPr/>
        </p:nvSpPr>
        <p:spPr>
          <a:xfrm>
            <a:off x="8229600" y="3276600"/>
            <a:ext cx="762000" cy="406400"/>
          </a:xfrm>
          <a:prstGeom prst="curvedUp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smtClean="0">
              <a:solidFill>
                <a:sysClr val="windowText" lastClr="000000"/>
              </a:solidFill>
            </a:endParaRPr>
          </a:p>
        </p:txBody>
      </p:sp>
      <p:sp>
        <p:nvSpPr>
          <p:cNvPr id="7" name="正方形/長方形 6"/>
          <p:cNvSpPr/>
          <p:nvPr/>
        </p:nvSpPr>
        <p:spPr>
          <a:xfrm>
            <a:off x="6172200" y="963924"/>
            <a:ext cx="3581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游ゴシック" panose="020B0400000000000000" pitchFamily="50" charset="-128"/>
                <a:ea typeface="游ゴシック" panose="020B0400000000000000" pitchFamily="50" charset="-128"/>
              </a:rPr>
              <a:t>＜賃金一覧表（時給換算の場合）＞</a:t>
            </a:r>
            <a:endParaRPr lang="en-US" altLang="ja-JP" sz="1600" dirty="0" smtClean="0">
              <a:solidFill>
                <a:schemeClr val="tx1"/>
              </a:solidFill>
              <a:latin typeface="游ゴシック" panose="020B0400000000000000" pitchFamily="50" charset="-128"/>
              <a:ea typeface="游ゴシック" panose="020B0400000000000000" pitchFamily="50" charset="-128"/>
            </a:endParaRPr>
          </a:p>
        </p:txBody>
      </p:sp>
      <p:sp>
        <p:nvSpPr>
          <p:cNvPr id="8" name="正方形/長方形 7"/>
          <p:cNvSpPr/>
          <p:nvPr/>
        </p:nvSpPr>
        <p:spPr>
          <a:xfrm>
            <a:off x="7857309" y="3733800"/>
            <a:ext cx="1515291"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smtClean="0">
                <a:solidFill>
                  <a:srgbClr val="FF0000"/>
                </a:solidFill>
                <a:latin typeface="游ゴシック" panose="020B0400000000000000" pitchFamily="50" charset="-128"/>
                <a:ea typeface="游ゴシック" panose="020B0400000000000000" pitchFamily="50" charset="-128"/>
              </a:rPr>
              <a:t>３％以上</a:t>
            </a:r>
            <a:r>
              <a:rPr lang="en-US" altLang="ja-JP" sz="1600" b="1" dirty="0" smtClean="0">
                <a:solidFill>
                  <a:srgbClr val="FF0000"/>
                </a:solidFill>
                <a:latin typeface="游ゴシック" panose="020B0400000000000000" pitchFamily="50" charset="-128"/>
                <a:ea typeface="游ゴシック" panose="020B0400000000000000" pitchFamily="50" charset="-128"/>
              </a:rPr>
              <a:t>UP!</a:t>
            </a:r>
          </a:p>
        </p:txBody>
      </p:sp>
      <p:sp>
        <p:nvSpPr>
          <p:cNvPr id="9" name="正方形/長方形 8"/>
          <p:cNvSpPr/>
          <p:nvPr/>
        </p:nvSpPr>
        <p:spPr>
          <a:xfrm>
            <a:off x="304799" y="6213903"/>
            <a:ext cx="9398001" cy="339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smtClean="0">
                <a:solidFill>
                  <a:schemeClr val="tx1"/>
                </a:solidFill>
                <a:latin typeface="游ゴシック" panose="020B0400000000000000" pitchFamily="50" charset="-128"/>
                <a:ea typeface="游ゴシック" panose="020B0400000000000000" pitchFamily="50" charset="-128"/>
              </a:rPr>
              <a:t>※</a:t>
            </a:r>
            <a:r>
              <a:rPr lang="ja-JP" altLang="en-US" sz="1200" b="1" dirty="0" smtClean="0">
                <a:solidFill>
                  <a:schemeClr val="tx1"/>
                </a:solidFill>
                <a:latin typeface="游ゴシック" panose="020B0400000000000000" pitchFamily="50" charset="-128"/>
                <a:ea typeface="游ゴシック" panose="020B0400000000000000" pitchFamily="50" charset="-128"/>
              </a:rPr>
              <a:t>１ </a:t>
            </a:r>
            <a:r>
              <a:rPr lang="ja-JP" altLang="en-US" sz="1200" b="1" dirty="0">
                <a:solidFill>
                  <a:schemeClr val="tx1"/>
                </a:solidFill>
                <a:latin typeface="游ゴシック" panose="020B0400000000000000" pitchFamily="50" charset="-128"/>
                <a:ea typeface="游ゴシック" panose="020B0400000000000000" pitchFamily="50" charset="-128"/>
              </a:rPr>
              <a:t>既存の賃金規定等を改定する場合、</a:t>
            </a:r>
            <a:r>
              <a:rPr lang="ja-JP" altLang="en-US" sz="1200" b="1" u="sng" dirty="0">
                <a:solidFill>
                  <a:srgbClr val="FF0000"/>
                </a:solidFill>
                <a:latin typeface="游ゴシック" panose="020B0400000000000000" pitchFamily="50" charset="-128"/>
                <a:ea typeface="游ゴシック" panose="020B0400000000000000" pitchFamily="50" charset="-128"/>
              </a:rPr>
              <a:t>対象労働者が</a:t>
            </a:r>
            <a:r>
              <a:rPr lang="ja-JP" altLang="en-US" sz="1200" b="1" u="sng" dirty="0" smtClean="0">
                <a:solidFill>
                  <a:srgbClr val="FF0000"/>
                </a:solidFill>
                <a:latin typeface="游ゴシック" panose="020B0400000000000000" pitchFamily="50" charset="-128"/>
                <a:ea typeface="游ゴシック" panose="020B0400000000000000" pitchFamily="50" charset="-128"/>
              </a:rPr>
              <a:t>位置づけられていない</a:t>
            </a:r>
            <a:r>
              <a:rPr lang="ja-JP" altLang="en-US" sz="1200" b="1" u="sng" dirty="0">
                <a:solidFill>
                  <a:srgbClr val="FF0000"/>
                </a:solidFill>
                <a:latin typeface="游ゴシック" panose="020B0400000000000000" pitchFamily="50" charset="-128"/>
                <a:ea typeface="游ゴシック" panose="020B0400000000000000" pitchFamily="50" charset="-128"/>
              </a:rPr>
              <a:t>等級も、原則と</a:t>
            </a:r>
            <a:r>
              <a:rPr lang="ja-JP" altLang="en-US" sz="1200" b="1" u="sng" dirty="0" smtClean="0">
                <a:solidFill>
                  <a:srgbClr val="FF0000"/>
                </a:solidFill>
                <a:latin typeface="游ゴシック" panose="020B0400000000000000" pitchFamily="50" charset="-128"/>
                <a:ea typeface="游ゴシック" panose="020B0400000000000000" pitchFamily="50" charset="-128"/>
              </a:rPr>
              <a:t>してすべて増額</a:t>
            </a:r>
            <a:r>
              <a:rPr lang="ja-JP" altLang="en-US" sz="1200" b="1" dirty="0">
                <a:solidFill>
                  <a:schemeClr val="tx1"/>
                </a:solidFill>
                <a:latin typeface="游ゴシック" panose="020B0400000000000000" pitchFamily="50" charset="-128"/>
                <a:ea typeface="游ゴシック" panose="020B0400000000000000" pitchFamily="50" charset="-128"/>
              </a:rPr>
              <a:t>している必要があります。</a:t>
            </a:r>
            <a:endParaRPr kumimoji="1" lang="ja-JP" altLang="en-US" sz="1200" b="1" dirty="0">
              <a:solidFill>
                <a:schemeClr val="tx1"/>
              </a:solidFill>
              <a:latin typeface="游ゴシック" panose="020B0400000000000000" pitchFamily="50" charset="-128"/>
              <a:ea typeface="游ゴシック" panose="020B0400000000000000" pitchFamily="50" charset="-128"/>
            </a:endParaRPr>
          </a:p>
        </p:txBody>
      </p:sp>
      <p:sp>
        <p:nvSpPr>
          <p:cNvPr id="10" name="正方形/長方形 9"/>
          <p:cNvSpPr/>
          <p:nvPr/>
        </p:nvSpPr>
        <p:spPr>
          <a:xfrm>
            <a:off x="304799" y="3514634"/>
            <a:ext cx="6781801" cy="2699269"/>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2284047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t"/>
          <a:lstStyle/>
          <a:p>
            <a:r>
              <a:rPr kumimoji="1" lang="ja-JP" altLang="en-US" dirty="0" smtClean="0"/>
              <a:t>一部の有期雇用労働者等を対象とする場合</a:t>
            </a:r>
            <a:endParaRPr kumimoji="1" lang="ja-JP" altLang="en-US" dirty="0"/>
          </a:p>
        </p:txBody>
      </p:sp>
      <p:sp>
        <p:nvSpPr>
          <p:cNvPr id="3" name="スライド番号プレースホルダー 2"/>
          <p:cNvSpPr>
            <a:spLocks noGrp="1"/>
          </p:cNvSpPr>
          <p:nvPr>
            <p:ph type="sldNum" sz="quarter" idx="4"/>
          </p:nvPr>
        </p:nvSpPr>
        <p:spPr/>
        <p:txBody>
          <a:bodyPr/>
          <a:lstStyle/>
          <a:p>
            <a:fld id="{48F63A3B-78C7-47BE-AE5E-E10140E04643}" type="slidenum">
              <a:rPr lang="en-US" smtClean="0"/>
              <a:pPr/>
              <a:t>8</a:t>
            </a:fld>
            <a:endParaRPr lang="en-US" dirty="0"/>
          </a:p>
        </p:txBody>
      </p:sp>
      <p:sp>
        <p:nvSpPr>
          <p:cNvPr id="7" name="正方形/長方形 6"/>
          <p:cNvSpPr/>
          <p:nvPr/>
        </p:nvSpPr>
        <p:spPr>
          <a:xfrm>
            <a:off x="228600" y="914400"/>
            <a:ext cx="9444995" cy="990961"/>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smtClean="0">
              <a:solidFill>
                <a:sysClr val="windowText" lastClr="000000"/>
              </a:solidFill>
            </a:endParaRPr>
          </a:p>
        </p:txBody>
      </p:sp>
      <p:sp>
        <p:nvSpPr>
          <p:cNvPr id="8" name="正方形/長方形 7"/>
          <p:cNvSpPr/>
          <p:nvPr/>
        </p:nvSpPr>
        <p:spPr>
          <a:xfrm>
            <a:off x="417197" y="1002771"/>
            <a:ext cx="9067800" cy="902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latin typeface="メイリオ" panose="020B0604030504040204" pitchFamily="50" charset="-128"/>
                <a:ea typeface="メイリオ" panose="020B0604030504040204" pitchFamily="50" charset="-128"/>
              </a:rPr>
              <a:t>原則、すべての有期雇用労働者等の基本給の賃金規定等を３％以上増額改定することが必要ですが、以下の場合に限り対象者と認めます。</a:t>
            </a:r>
            <a:endParaRPr kumimoji="1" lang="ja-JP" altLang="en-US" dirty="0">
              <a:solidFill>
                <a:schemeClr val="tx1"/>
              </a:solidFill>
              <a:latin typeface="游ゴシック" panose="020B0400000000000000" pitchFamily="50" charset="-128"/>
              <a:ea typeface="游ゴシック" panose="020B0400000000000000" pitchFamily="50" charset="-128"/>
            </a:endParaRPr>
          </a:p>
        </p:txBody>
      </p:sp>
      <p:sp>
        <p:nvSpPr>
          <p:cNvPr id="9" name="正方形/長方形 8"/>
          <p:cNvSpPr/>
          <p:nvPr/>
        </p:nvSpPr>
        <p:spPr>
          <a:xfrm>
            <a:off x="304800" y="2514599"/>
            <a:ext cx="9067799" cy="37601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600" dirty="0">
              <a:solidFill>
                <a:schemeClr val="tx1"/>
              </a:solidFill>
              <a:latin typeface="游ゴシック" panose="020B0400000000000000" pitchFamily="50" charset="-128"/>
              <a:ea typeface="游ゴシック" panose="020B0400000000000000" pitchFamily="50" charset="-128"/>
            </a:endParaRPr>
          </a:p>
        </p:txBody>
      </p:sp>
      <p:sp>
        <p:nvSpPr>
          <p:cNvPr id="10" name="正方形/長方形 9"/>
          <p:cNvSpPr/>
          <p:nvPr/>
        </p:nvSpPr>
        <p:spPr>
          <a:xfrm>
            <a:off x="263433" y="2063304"/>
            <a:ext cx="9410161" cy="4794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dirty="0" smtClean="0">
                <a:solidFill>
                  <a:schemeClr val="tx1"/>
                </a:solidFill>
                <a:latin typeface="メイリオ" panose="020B0604030504040204" pitchFamily="50" charset="-128"/>
                <a:ea typeface="メイリオ" panose="020B0604030504040204" pitchFamily="50" charset="-128"/>
              </a:rPr>
              <a:t>１．</a:t>
            </a:r>
            <a:r>
              <a:rPr lang="ja-JP" altLang="en-US" sz="1600" dirty="0">
                <a:solidFill>
                  <a:schemeClr val="tx1"/>
                </a:solidFill>
                <a:latin typeface="メイリオ" panose="020B0604030504040204" pitchFamily="50" charset="-128"/>
                <a:ea typeface="メイリオ" panose="020B0604030504040204" pitchFamily="50" charset="-128"/>
              </a:rPr>
              <a:t>雇用形態</a:t>
            </a:r>
            <a:r>
              <a:rPr lang="ja-JP" altLang="en-US" sz="1600" dirty="0" smtClean="0">
                <a:solidFill>
                  <a:schemeClr val="tx1"/>
                </a:solidFill>
                <a:latin typeface="メイリオ" panose="020B0604030504040204" pitchFamily="50" charset="-128"/>
                <a:ea typeface="メイリオ" panose="020B0604030504040204" pitchFamily="50" charset="-128"/>
              </a:rPr>
              <a:t>別　　　　（</a:t>
            </a:r>
            <a:r>
              <a:rPr lang="ja-JP" altLang="en-US" sz="1600" dirty="0">
                <a:solidFill>
                  <a:schemeClr val="tx1"/>
                </a:solidFill>
                <a:latin typeface="メイリオ" panose="020B0604030504040204" pitchFamily="50" charset="-128"/>
                <a:ea typeface="メイリオ" panose="020B0604030504040204" pitchFamily="50" charset="-128"/>
              </a:rPr>
              <a:t>正社員・パート・</a:t>
            </a:r>
            <a:r>
              <a:rPr lang="ja-JP" altLang="en-US" sz="1600" dirty="0" smtClean="0">
                <a:solidFill>
                  <a:schemeClr val="tx1"/>
                </a:solidFill>
                <a:latin typeface="メイリオ" panose="020B0604030504040204" pitchFamily="50" charset="-128"/>
                <a:ea typeface="メイリオ" panose="020B0604030504040204" pitchFamily="50" charset="-128"/>
              </a:rPr>
              <a:t>アルバイト　等</a:t>
            </a:r>
            <a:r>
              <a:rPr lang="ja-JP" altLang="en-US" sz="1600" dirty="0">
                <a:solidFill>
                  <a:schemeClr val="tx1"/>
                </a:solidFill>
                <a:latin typeface="メイリオ" panose="020B0604030504040204" pitchFamily="50" charset="-128"/>
                <a:ea typeface="メイリオ" panose="020B0604030504040204" pitchFamily="50" charset="-128"/>
              </a:rPr>
              <a:t>）</a:t>
            </a:r>
            <a:endParaRPr lang="en-US" altLang="ja-JP" sz="1600" dirty="0" smtClean="0">
              <a:solidFill>
                <a:schemeClr val="tx1"/>
              </a:solidFill>
              <a:latin typeface="メイリオ" panose="020B0604030504040204" pitchFamily="50" charset="-128"/>
              <a:ea typeface="メイリオ" panose="020B0604030504040204" pitchFamily="50" charset="-128"/>
            </a:endParaRPr>
          </a:p>
          <a:p>
            <a:r>
              <a:rPr lang="ja-JP" altLang="en-US" sz="1600" dirty="0" smtClean="0">
                <a:solidFill>
                  <a:schemeClr val="tx1"/>
                </a:solidFill>
                <a:latin typeface="メイリオ" panose="020B0604030504040204" pitchFamily="50" charset="-128"/>
                <a:ea typeface="メイリオ" panose="020B0604030504040204" pitchFamily="50" charset="-128"/>
              </a:rPr>
              <a:t>２．職　種　別　　　　（</a:t>
            </a:r>
            <a:r>
              <a:rPr lang="ja-JP" altLang="en-US" sz="1600" dirty="0">
                <a:solidFill>
                  <a:schemeClr val="tx1"/>
                </a:solidFill>
                <a:latin typeface="メイリオ" panose="020B0604030504040204" pitchFamily="50" charset="-128"/>
                <a:ea typeface="メイリオ" panose="020B0604030504040204" pitchFamily="50" charset="-128"/>
              </a:rPr>
              <a:t>営業職・総務</a:t>
            </a:r>
            <a:r>
              <a:rPr lang="ja-JP" altLang="en-US" sz="1600" dirty="0" smtClean="0">
                <a:solidFill>
                  <a:schemeClr val="tx1"/>
                </a:solidFill>
                <a:latin typeface="メイリオ" panose="020B0604030504040204" pitchFamily="50" charset="-128"/>
                <a:ea typeface="メイリオ" panose="020B0604030504040204" pitchFamily="50" charset="-128"/>
              </a:rPr>
              <a:t>職・現場作業職　等）</a:t>
            </a:r>
            <a:endParaRPr lang="en-US" altLang="ja-JP" sz="1600" dirty="0" smtClean="0">
              <a:solidFill>
                <a:schemeClr val="tx1"/>
              </a:solidFill>
              <a:latin typeface="メイリオ" panose="020B0604030504040204" pitchFamily="50" charset="-128"/>
              <a:ea typeface="メイリオ" panose="020B0604030504040204" pitchFamily="50" charset="-128"/>
            </a:endParaRPr>
          </a:p>
          <a:p>
            <a:r>
              <a:rPr lang="ja-JP" altLang="en-US" sz="1600" dirty="0" smtClean="0">
                <a:solidFill>
                  <a:schemeClr val="tx1"/>
                </a:solidFill>
                <a:latin typeface="メイリオ" panose="020B0604030504040204" pitchFamily="50" charset="-128"/>
                <a:ea typeface="メイリオ" panose="020B0604030504040204" pitchFamily="50" charset="-128"/>
              </a:rPr>
              <a:t>３．</a:t>
            </a:r>
            <a:r>
              <a:rPr lang="ja-JP" altLang="en-US" sz="1600" dirty="0">
                <a:solidFill>
                  <a:schemeClr val="tx1"/>
                </a:solidFill>
                <a:latin typeface="メイリオ" panose="020B0604030504040204" pitchFamily="50" charset="-128"/>
                <a:ea typeface="メイリオ" panose="020B0604030504040204" pitchFamily="50" charset="-128"/>
              </a:rPr>
              <a:t>その他合理的な</a:t>
            </a:r>
            <a:r>
              <a:rPr lang="ja-JP" altLang="en-US" sz="1600" dirty="0" smtClean="0">
                <a:solidFill>
                  <a:schemeClr val="tx1"/>
                </a:solidFill>
                <a:latin typeface="メイリオ" panose="020B0604030504040204" pitchFamily="50" charset="-128"/>
                <a:ea typeface="メイリオ" panose="020B0604030504040204" pitchFamily="50" charset="-128"/>
              </a:rPr>
              <a:t>理由</a:t>
            </a:r>
            <a:endParaRPr lang="en-US" altLang="ja-JP" sz="1600" dirty="0" smtClean="0">
              <a:solidFill>
                <a:schemeClr val="tx1"/>
              </a:solidFill>
              <a:latin typeface="メイリオ" panose="020B0604030504040204" pitchFamily="50" charset="-128"/>
              <a:ea typeface="メイリオ" panose="020B0604030504040204" pitchFamily="50" charset="-128"/>
            </a:endParaRPr>
          </a:p>
          <a:p>
            <a:r>
              <a:rPr lang="ja-JP" altLang="en-US" sz="1600" dirty="0" smtClean="0">
                <a:solidFill>
                  <a:schemeClr val="tx1"/>
                </a:solidFill>
                <a:latin typeface="メイリオ" panose="020B0604030504040204" pitchFamily="50" charset="-128"/>
                <a:ea typeface="メイリオ" panose="020B0604030504040204" pitchFamily="50" charset="-128"/>
              </a:rPr>
              <a:t>　・部　門　別　　　　（Ａ</a:t>
            </a:r>
            <a:r>
              <a:rPr lang="ja-JP" altLang="en-US" sz="1600" dirty="0">
                <a:solidFill>
                  <a:schemeClr val="tx1"/>
                </a:solidFill>
                <a:latin typeface="メイリオ" panose="020B0604030504040204" pitchFamily="50" charset="-128"/>
                <a:ea typeface="メイリオ" panose="020B0604030504040204" pitchFamily="50" charset="-128"/>
              </a:rPr>
              <a:t>支店やＢ</a:t>
            </a:r>
            <a:r>
              <a:rPr lang="ja-JP" altLang="en-US" sz="1600" dirty="0" smtClean="0">
                <a:solidFill>
                  <a:schemeClr val="tx1"/>
                </a:solidFill>
                <a:latin typeface="メイリオ" panose="020B0604030504040204" pitchFamily="50" charset="-128"/>
                <a:ea typeface="メイリオ" panose="020B0604030504040204" pitchFamily="50" charset="-128"/>
              </a:rPr>
              <a:t>工場　等）</a:t>
            </a:r>
            <a:endParaRPr lang="en-US" altLang="ja-JP" sz="1600" dirty="0" smtClean="0">
              <a:solidFill>
                <a:schemeClr val="tx1"/>
              </a:solidFill>
              <a:latin typeface="メイリオ" panose="020B0604030504040204" pitchFamily="50" charset="-128"/>
              <a:ea typeface="メイリオ" panose="020B0604030504040204" pitchFamily="50" charset="-128"/>
            </a:endParaRPr>
          </a:p>
          <a:p>
            <a:r>
              <a:rPr lang="ja-JP" altLang="en-US" sz="1600" dirty="0">
                <a:solidFill>
                  <a:schemeClr val="tx1"/>
                </a:solidFill>
                <a:latin typeface="メイリオ" panose="020B0604030504040204" pitchFamily="50" charset="-128"/>
                <a:ea typeface="メイリオ" panose="020B0604030504040204" pitchFamily="50" charset="-128"/>
              </a:rPr>
              <a:t>　</a:t>
            </a:r>
            <a:r>
              <a:rPr lang="ja-JP" altLang="en-US" sz="1600" b="1" u="sng" dirty="0">
                <a:solidFill>
                  <a:srgbClr val="FF0000"/>
                </a:solidFill>
                <a:latin typeface="メイリオ" panose="020B0604030504040204" pitchFamily="50" charset="-128"/>
                <a:ea typeface="メイリオ" panose="020B0604030504040204" pitchFamily="50" charset="-128"/>
              </a:rPr>
              <a:t>・ </a:t>
            </a:r>
            <a:r>
              <a:rPr lang="ja-JP" altLang="en-US" sz="1600" b="1" u="sng" dirty="0" smtClean="0">
                <a:solidFill>
                  <a:srgbClr val="FF0000"/>
                </a:solidFill>
                <a:latin typeface="メイリオ" panose="020B0604030504040204" pitchFamily="50" charset="-128"/>
                <a:ea typeface="メイリオ" panose="020B0604030504040204" pitchFamily="50" charset="-128"/>
              </a:rPr>
              <a:t>最低</a:t>
            </a:r>
            <a:r>
              <a:rPr lang="ja-JP" altLang="en-US" sz="1600" b="1" u="sng" dirty="0">
                <a:solidFill>
                  <a:srgbClr val="FF0000"/>
                </a:solidFill>
                <a:latin typeface="メイリオ" panose="020B0604030504040204" pitchFamily="50" charset="-128"/>
                <a:ea typeface="メイリオ" panose="020B0604030504040204" pitchFamily="50" charset="-128"/>
              </a:rPr>
              <a:t>賃金を下回る</a:t>
            </a:r>
            <a:r>
              <a:rPr lang="ja-JP" altLang="en-US" sz="1600" b="1" u="sng" dirty="0" smtClean="0">
                <a:solidFill>
                  <a:srgbClr val="FF0000"/>
                </a:solidFill>
                <a:latin typeface="メイリオ" panose="020B0604030504040204" pitchFamily="50" charset="-128"/>
                <a:ea typeface="メイリオ" panose="020B0604030504040204" pitchFamily="50" charset="-128"/>
              </a:rPr>
              <a:t>者　</a:t>
            </a:r>
            <a:endParaRPr lang="en-US" altLang="ja-JP" sz="1600" b="1" u="sng" dirty="0" smtClean="0">
              <a:solidFill>
                <a:srgbClr val="FF0000"/>
              </a:solidFill>
              <a:latin typeface="メイリオ" panose="020B0604030504040204" pitchFamily="50" charset="-128"/>
              <a:ea typeface="メイリオ" panose="020B0604030504040204" pitchFamily="50" charset="-128"/>
            </a:endParaRPr>
          </a:p>
          <a:p>
            <a:r>
              <a:rPr lang="ja-JP" altLang="en-US" sz="1600" dirty="0">
                <a:solidFill>
                  <a:schemeClr val="tx1"/>
                </a:solidFill>
                <a:latin typeface="メイリオ" panose="020B0604030504040204" pitchFamily="50" charset="-128"/>
                <a:ea typeface="メイリオ" panose="020B0604030504040204" pitchFamily="50" charset="-128"/>
              </a:rPr>
              <a:t>　</a:t>
            </a:r>
            <a:r>
              <a:rPr lang="ja-JP" altLang="en-US" sz="1600" dirty="0" smtClean="0">
                <a:solidFill>
                  <a:schemeClr val="tx1"/>
                </a:solidFill>
                <a:latin typeface="メイリオ" panose="020B0604030504040204" pitchFamily="50" charset="-128"/>
                <a:ea typeface="メイリオ" panose="020B0604030504040204" pitchFamily="50" charset="-128"/>
              </a:rPr>
              <a:t>　　令和</a:t>
            </a:r>
            <a:r>
              <a:rPr lang="ja-JP" altLang="en-US" sz="1600" dirty="0">
                <a:solidFill>
                  <a:schemeClr val="tx1"/>
                </a:solidFill>
                <a:latin typeface="メイリオ" panose="020B0604030504040204" pitchFamily="50" charset="-128"/>
                <a:ea typeface="メイリオ" panose="020B0604030504040204" pitchFamily="50" charset="-128"/>
              </a:rPr>
              <a:t>３年度</a:t>
            </a:r>
            <a:r>
              <a:rPr lang="ja-JP" altLang="en-US" sz="1600" dirty="0" smtClean="0">
                <a:solidFill>
                  <a:schemeClr val="tx1"/>
                </a:solidFill>
                <a:latin typeface="メイリオ" panose="020B0604030504040204" pitchFamily="50" charset="-128"/>
                <a:ea typeface="メイリオ" panose="020B0604030504040204" pitchFamily="50" charset="-128"/>
              </a:rPr>
              <a:t>までは</a:t>
            </a:r>
            <a:r>
              <a:rPr lang="ja-JP" altLang="en-US" sz="1600" dirty="0">
                <a:solidFill>
                  <a:schemeClr val="tx1"/>
                </a:solidFill>
                <a:latin typeface="メイリオ" panose="020B0604030504040204" pitchFamily="50" charset="-128"/>
                <a:ea typeface="メイリオ" panose="020B0604030504040204" pitchFamily="50" charset="-128"/>
              </a:rPr>
              <a:t>認められていませんでしたが、令和４年度から認められることに</a:t>
            </a:r>
            <a:r>
              <a:rPr lang="ja-JP" altLang="en-US" sz="1600" dirty="0" smtClean="0">
                <a:solidFill>
                  <a:schemeClr val="tx1"/>
                </a:solidFill>
                <a:latin typeface="メイリオ" panose="020B0604030504040204" pitchFamily="50" charset="-128"/>
                <a:ea typeface="メイリオ" panose="020B0604030504040204" pitchFamily="50" charset="-128"/>
              </a:rPr>
              <a:t>なりました。</a:t>
            </a:r>
            <a:endParaRPr lang="en-US" altLang="ja-JP" sz="1600" dirty="0" smtClean="0">
              <a:solidFill>
                <a:schemeClr val="tx1"/>
              </a:solidFill>
              <a:latin typeface="メイリオ" panose="020B0604030504040204" pitchFamily="50" charset="-128"/>
              <a:ea typeface="メイリオ" panose="020B0604030504040204" pitchFamily="50" charset="-128"/>
            </a:endParaRPr>
          </a:p>
          <a:p>
            <a:r>
              <a:rPr lang="ja-JP" altLang="en-US" sz="1600" dirty="0">
                <a:solidFill>
                  <a:schemeClr val="tx1"/>
                </a:solidFill>
                <a:latin typeface="メイリオ" panose="020B0604030504040204" pitchFamily="50" charset="-128"/>
                <a:ea typeface="メイリオ" panose="020B0604030504040204" pitchFamily="50" charset="-128"/>
              </a:rPr>
              <a:t>　</a:t>
            </a:r>
            <a:r>
              <a:rPr lang="ja-JP" altLang="en-US" sz="1600" dirty="0" smtClean="0">
                <a:solidFill>
                  <a:schemeClr val="tx1"/>
                </a:solidFill>
                <a:latin typeface="メイリオ" panose="020B0604030504040204" pitchFamily="50" charset="-128"/>
                <a:ea typeface="メイリオ" panose="020B0604030504040204" pitchFamily="50" charset="-128"/>
              </a:rPr>
              <a:t>　　但し</a:t>
            </a:r>
            <a:r>
              <a:rPr lang="ja-JP" altLang="en-US" sz="1600" dirty="0">
                <a:solidFill>
                  <a:schemeClr val="tx1"/>
                </a:solidFill>
                <a:latin typeface="メイリオ" panose="020B0604030504040204" pitchFamily="50" charset="-128"/>
                <a:ea typeface="メイリオ" panose="020B0604030504040204" pitchFamily="50" charset="-128"/>
              </a:rPr>
              <a:t>、各都道府県の最低賃金の公示日以降、発効日の前日までに賃金規定等の増額</a:t>
            </a:r>
            <a:r>
              <a:rPr lang="ja-JP" altLang="en-US" sz="1600" dirty="0" smtClean="0">
                <a:solidFill>
                  <a:schemeClr val="tx1"/>
                </a:solidFill>
                <a:latin typeface="メイリオ" panose="020B0604030504040204" pitchFamily="50" charset="-128"/>
                <a:ea typeface="メイリオ" panose="020B0604030504040204" pitchFamily="50" charset="-128"/>
              </a:rPr>
              <a:t>改定を行う</a:t>
            </a:r>
            <a:endParaRPr lang="en-US" altLang="ja-JP" sz="1600" dirty="0" smtClean="0">
              <a:solidFill>
                <a:schemeClr val="tx1"/>
              </a:solidFill>
              <a:latin typeface="メイリオ" panose="020B0604030504040204" pitchFamily="50" charset="-128"/>
              <a:ea typeface="メイリオ" panose="020B0604030504040204" pitchFamily="50" charset="-128"/>
            </a:endParaRPr>
          </a:p>
          <a:p>
            <a:r>
              <a:rPr lang="ja-JP" altLang="en-US" sz="1600" dirty="0">
                <a:solidFill>
                  <a:schemeClr val="tx1"/>
                </a:solidFill>
                <a:latin typeface="メイリオ" panose="020B0604030504040204" pitchFamily="50" charset="-128"/>
                <a:ea typeface="メイリオ" panose="020B0604030504040204" pitchFamily="50" charset="-128"/>
              </a:rPr>
              <a:t>　</a:t>
            </a:r>
            <a:r>
              <a:rPr lang="ja-JP" altLang="en-US" sz="1600" dirty="0" smtClean="0">
                <a:solidFill>
                  <a:schemeClr val="tx1"/>
                </a:solidFill>
                <a:latin typeface="メイリオ" panose="020B0604030504040204" pitchFamily="50" charset="-128"/>
                <a:ea typeface="メイリオ" panose="020B0604030504040204" pitchFamily="50" charset="-128"/>
              </a:rPr>
              <a:t>　　必要</a:t>
            </a:r>
            <a:r>
              <a:rPr lang="ja-JP" altLang="en-US" sz="1600" dirty="0">
                <a:solidFill>
                  <a:schemeClr val="tx1"/>
                </a:solidFill>
                <a:latin typeface="メイリオ" panose="020B0604030504040204" pitchFamily="50" charset="-128"/>
                <a:ea typeface="メイリオ" panose="020B0604030504040204" pitchFamily="50" charset="-128"/>
              </a:rPr>
              <a:t>があります。例年発効日は１０月１日となっていますので、前日の９月</a:t>
            </a:r>
            <a:r>
              <a:rPr lang="ja-JP" altLang="en-US" sz="1600" dirty="0" smtClean="0">
                <a:solidFill>
                  <a:schemeClr val="tx1"/>
                </a:solidFill>
                <a:latin typeface="メイリオ" panose="020B0604030504040204" pitchFamily="50" charset="-128"/>
                <a:ea typeface="メイリオ" panose="020B0604030504040204" pitchFamily="50" charset="-128"/>
              </a:rPr>
              <a:t>３０日まで</a:t>
            </a:r>
            <a:r>
              <a:rPr lang="ja-JP" altLang="en-US" sz="1600" dirty="0">
                <a:solidFill>
                  <a:schemeClr val="tx1"/>
                </a:solidFill>
                <a:latin typeface="メイリオ" panose="020B0604030504040204" pitchFamily="50" charset="-128"/>
                <a:ea typeface="メイリオ" panose="020B0604030504040204" pitchFamily="50" charset="-128"/>
              </a:rPr>
              <a:t>に</a:t>
            </a:r>
            <a:r>
              <a:rPr lang="ja-JP" altLang="en-US" sz="1600" dirty="0" smtClean="0">
                <a:solidFill>
                  <a:schemeClr val="tx1"/>
                </a:solidFill>
                <a:latin typeface="メイリオ" panose="020B0604030504040204" pitchFamily="50" charset="-128"/>
                <a:ea typeface="メイリオ" panose="020B0604030504040204" pitchFamily="50" charset="-128"/>
              </a:rPr>
              <a:t>改定</a:t>
            </a:r>
            <a:endParaRPr lang="en-US" altLang="ja-JP" sz="1600" dirty="0" smtClean="0">
              <a:solidFill>
                <a:schemeClr val="tx1"/>
              </a:solidFill>
              <a:latin typeface="メイリオ" panose="020B0604030504040204" pitchFamily="50" charset="-128"/>
              <a:ea typeface="メイリオ" panose="020B0604030504040204" pitchFamily="50" charset="-128"/>
            </a:endParaRPr>
          </a:p>
          <a:p>
            <a:r>
              <a:rPr lang="ja-JP" altLang="en-US" sz="1600" dirty="0">
                <a:solidFill>
                  <a:schemeClr val="tx1"/>
                </a:solidFill>
                <a:latin typeface="メイリオ" panose="020B0604030504040204" pitchFamily="50" charset="-128"/>
                <a:ea typeface="メイリオ" panose="020B0604030504040204" pitchFamily="50" charset="-128"/>
              </a:rPr>
              <a:t>　</a:t>
            </a:r>
            <a:r>
              <a:rPr lang="ja-JP" altLang="en-US" sz="1600" dirty="0" smtClean="0">
                <a:solidFill>
                  <a:schemeClr val="tx1"/>
                </a:solidFill>
                <a:latin typeface="メイリオ" panose="020B0604030504040204" pitchFamily="50" charset="-128"/>
                <a:ea typeface="メイリオ" panose="020B0604030504040204" pitchFamily="50" charset="-128"/>
              </a:rPr>
              <a:t>　　を</a:t>
            </a:r>
            <a:r>
              <a:rPr lang="ja-JP" altLang="en-US" sz="1600" dirty="0">
                <a:solidFill>
                  <a:schemeClr val="tx1"/>
                </a:solidFill>
                <a:latin typeface="メイリオ" panose="020B0604030504040204" pitchFamily="50" charset="-128"/>
                <a:ea typeface="メイリオ" panose="020B0604030504040204" pitchFamily="50" charset="-128"/>
              </a:rPr>
              <a:t>行えば、最低賃金の増額分を組み入れることが可能です</a:t>
            </a:r>
            <a:r>
              <a:rPr lang="ja-JP" altLang="en-US" sz="1600" dirty="0" smtClean="0">
                <a:solidFill>
                  <a:schemeClr val="tx1"/>
                </a:solidFill>
                <a:latin typeface="メイリオ" panose="020B0604030504040204" pitchFamily="50" charset="-128"/>
                <a:ea typeface="メイリオ" panose="020B0604030504040204" pitchFamily="50" charset="-128"/>
              </a:rPr>
              <a:t>。</a:t>
            </a:r>
            <a:endParaRPr lang="en-US" altLang="ja-JP" sz="1600" dirty="0" smtClean="0">
              <a:solidFill>
                <a:schemeClr val="tx1"/>
              </a:solidFill>
              <a:latin typeface="メイリオ" panose="020B0604030504040204" pitchFamily="50" charset="-128"/>
              <a:ea typeface="メイリオ" panose="020B0604030504040204" pitchFamily="50" charset="-128"/>
            </a:endParaRPr>
          </a:p>
          <a:p>
            <a:r>
              <a:rPr lang="ja-JP" altLang="en-US" sz="1600" dirty="0">
                <a:solidFill>
                  <a:schemeClr val="tx1"/>
                </a:solidFill>
                <a:latin typeface="メイリオ" panose="020B0604030504040204" pitchFamily="50" charset="-128"/>
                <a:ea typeface="メイリオ" panose="020B0604030504040204" pitchFamily="50" charset="-128"/>
              </a:rPr>
              <a:t>　</a:t>
            </a:r>
            <a:r>
              <a:rPr lang="ja-JP" altLang="en-US" sz="1600" dirty="0" smtClean="0">
                <a:solidFill>
                  <a:schemeClr val="tx1"/>
                </a:solidFill>
                <a:latin typeface="メイリオ" panose="020B0604030504040204" pitchFamily="50" charset="-128"/>
                <a:ea typeface="メイリオ" panose="020B0604030504040204" pitchFamily="50" charset="-128"/>
              </a:rPr>
              <a:t>　　発効</a:t>
            </a:r>
            <a:r>
              <a:rPr lang="ja-JP" altLang="en-US" sz="1600" dirty="0">
                <a:solidFill>
                  <a:schemeClr val="tx1"/>
                </a:solidFill>
                <a:latin typeface="メイリオ" panose="020B0604030504040204" pitchFamily="50" charset="-128"/>
                <a:ea typeface="メイリオ" panose="020B0604030504040204" pitchFamily="50" charset="-128"/>
              </a:rPr>
              <a:t>日後は</a:t>
            </a:r>
            <a:r>
              <a:rPr lang="ja-JP" altLang="en-US" sz="1600" dirty="0" smtClean="0">
                <a:solidFill>
                  <a:schemeClr val="tx1"/>
                </a:solidFill>
                <a:latin typeface="メイリオ" panose="020B0604030504040204" pitchFamily="50" charset="-128"/>
                <a:ea typeface="メイリオ" panose="020B0604030504040204" pitchFamily="50" charset="-128"/>
              </a:rPr>
              <a:t>含めること</a:t>
            </a:r>
            <a:r>
              <a:rPr lang="ja-JP" altLang="en-US" sz="1600" dirty="0">
                <a:solidFill>
                  <a:schemeClr val="tx1"/>
                </a:solidFill>
                <a:latin typeface="メイリオ" panose="020B0604030504040204" pitchFamily="50" charset="-128"/>
                <a:ea typeface="メイリオ" panose="020B0604030504040204" pitchFamily="50" charset="-128"/>
              </a:rPr>
              <a:t>はできません。</a:t>
            </a:r>
          </a:p>
          <a:p>
            <a:endParaRPr lang="ja-JP" altLang="en-US" sz="1600" dirty="0">
              <a:solidFill>
                <a:schemeClr val="tx1"/>
              </a:solidFill>
              <a:latin typeface="メイリオ" panose="020B0604030504040204" pitchFamily="50" charset="-128"/>
              <a:ea typeface="メイリオ" panose="020B0604030504040204" pitchFamily="50" charset="-128"/>
            </a:endParaRPr>
          </a:p>
          <a:p>
            <a:r>
              <a:rPr lang="ja-JP" altLang="en-US" sz="1600" dirty="0" smtClean="0">
                <a:solidFill>
                  <a:schemeClr val="tx1"/>
                </a:solidFill>
                <a:latin typeface="メイリオ" panose="020B0604030504040204" pitchFamily="50" charset="-128"/>
                <a:ea typeface="メイリオ" panose="020B0604030504040204" pitchFamily="50" charset="-128"/>
              </a:rPr>
              <a:t>　　　（参考）　直</a:t>
            </a:r>
            <a:r>
              <a:rPr lang="ja-JP" altLang="en-US" sz="1600" dirty="0">
                <a:solidFill>
                  <a:schemeClr val="tx1"/>
                </a:solidFill>
                <a:latin typeface="メイリオ" panose="020B0604030504040204" pitchFamily="50" charset="-128"/>
                <a:ea typeface="メイリオ" panose="020B0604030504040204" pitchFamily="50" charset="-128"/>
              </a:rPr>
              <a:t>近３年</a:t>
            </a:r>
            <a:r>
              <a:rPr lang="ja-JP" altLang="en-US" sz="1600" dirty="0" smtClean="0">
                <a:solidFill>
                  <a:schemeClr val="tx1"/>
                </a:solidFill>
                <a:latin typeface="メイリオ" panose="020B0604030504040204" pitchFamily="50" charset="-128"/>
                <a:ea typeface="メイリオ" panose="020B0604030504040204" pitchFamily="50" charset="-128"/>
              </a:rPr>
              <a:t>の新潟県の最低賃金</a:t>
            </a:r>
            <a:r>
              <a:rPr lang="ja-JP" altLang="en-US" sz="1600" dirty="0">
                <a:solidFill>
                  <a:schemeClr val="tx1"/>
                </a:solidFill>
                <a:latin typeface="メイリオ" panose="020B0604030504040204" pitchFamily="50" charset="-128"/>
                <a:ea typeface="メイリオ" panose="020B0604030504040204" pitchFamily="50" charset="-128"/>
              </a:rPr>
              <a:t>　　</a:t>
            </a:r>
            <a:r>
              <a:rPr lang="en-US" altLang="ja-JP" sz="1600" dirty="0">
                <a:solidFill>
                  <a:schemeClr val="tx1"/>
                </a:solidFill>
                <a:latin typeface="メイリオ" panose="020B0604030504040204" pitchFamily="50" charset="-128"/>
                <a:ea typeface="メイリオ" panose="020B0604030504040204" pitchFamily="50" charset="-128"/>
              </a:rPr>
              <a:t>R02.10.1</a:t>
            </a:r>
            <a:r>
              <a:rPr lang="ja-JP" altLang="en-US" sz="1600" dirty="0">
                <a:solidFill>
                  <a:schemeClr val="tx1"/>
                </a:solidFill>
                <a:latin typeface="メイリオ" panose="020B0604030504040204" pitchFamily="50" charset="-128"/>
                <a:ea typeface="メイリオ" panose="020B0604030504040204" pitchFamily="50" charset="-128"/>
              </a:rPr>
              <a:t>～ </a:t>
            </a:r>
            <a:r>
              <a:rPr lang="en-US" altLang="ja-JP" sz="1600" dirty="0">
                <a:solidFill>
                  <a:schemeClr val="tx1"/>
                </a:solidFill>
                <a:latin typeface="メイリオ" panose="020B0604030504040204" pitchFamily="50" charset="-128"/>
                <a:ea typeface="メイリオ" panose="020B0604030504040204" pitchFamily="50" charset="-128"/>
              </a:rPr>
              <a:t>\831</a:t>
            </a:r>
          </a:p>
          <a:p>
            <a:r>
              <a:rPr lang="ja-JP" altLang="en-US" sz="1600" dirty="0" smtClean="0">
                <a:solidFill>
                  <a:schemeClr val="tx1"/>
                </a:solidFill>
                <a:latin typeface="メイリオ" panose="020B0604030504040204" pitchFamily="50" charset="-128"/>
                <a:ea typeface="メイリオ" panose="020B0604030504040204" pitchFamily="50" charset="-128"/>
              </a:rPr>
              <a:t>　　　　　　　　　　　　　　　　　　　　　　   </a:t>
            </a:r>
            <a:r>
              <a:rPr lang="en-US" altLang="ja-JP" sz="1600" dirty="0">
                <a:solidFill>
                  <a:schemeClr val="tx1"/>
                </a:solidFill>
                <a:latin typeface="メイリオ" panose="020B0604030504040204" pitchFamily="50" charset="-128"/>
                <a:ea typeface="メイリオ" panose="020B0604030504040204" pitchFamily="50" charset="-128"/>
              </a:rPr>
              <a:t>R03.10.1</a:t>
            </a:r>
            <a:r>
              <a:rPr lang="ja-JP" altLang="en-US" sz="1600" dirty="0">
                <a:solidFill>
                  <a:schemeClr val="tx1"/>
                </a:solidFill>
                <a:latin typeface="メイリオ" panose="020B0604030504040204" pitchFamily="50" charset="-128"/>
                <a:ea typeface="メイリオ" panose="020B0604030504040204" pitchFamily="50" charset="-128"/>
              </a:rPr>
              <a:t>～ </a:t>
            </a:r>
            <a:r>
              <a:rPr lang="en-US" altLang="ja-JP" sz="1600" dirty="0">
                <a:solidFill>
                  <a:schemeClr val="tx1"/>
                </a:solidFill>
                <a:latin typeface="メイリオ" panose="020B0604030504040204" pitchFamily="50" charset="-128"/>
                <a:ea typeface="メイリオ" panose="020B0604030504040204" pitchFamily="50" charset="-128"/>
              </a:rPr>
              <a:t>\859</a:t>
            </a:r>
            <a:r>
              <a:rPr lang="ja-JP" altLang="en-US" sz="1600" dirty="0">
                <a:solidFill>
                  <a:schemeClr val="tx1"/>
                </a:solidFill>
                <a:latin typeface="メイリオ" panose="020B0604030504040204" pitchFamily="50" charset="-128"/>
                <a:ea typeface="メイリオ" panose="020B0604030504040204" pitchFamily="50" charset="-128"/>
              </a:rPr>
              <a:t>（</a:t>
            </a:r>
            <a:r>
              <a:rPr lang="en-US" altLang="ja-JP" sz="1600" dirty="0">
                <a:solidFill>
                  <a:schemeClr val="tx1"/>
                </a:solidFill>
                <a:latin typeface="メイリオ" panose="020B0604030504040204" pitchFamily="50" charset="-128"/>
                <a:ea typeface="メイリオ" panose="020B0604030504040204" pitchFamily="50" charset="-128"/>
              </a:rPr>
              <a:t>3.3%UP</a:t>
            </a:r>
            <a:r>
              <a:rPr lang="ja-JP" altLang="en-US" sz="1600" dirty="0">
                <a:solidFill>
                  <a:schemeClr val="tx1"/>
                </a:solidFill>
                <a:latin typeface="メイリオ" panose="020B0604030504040204" pitchFamily="50" charset="-128"/>
                <a:ea typeface="メイリオ" panose="020B0604030504040204" pitchFamily="50" charset="-128"/>
              </a:rPr>
              <a:t>）</a:t>
            </a:r>
          </a:p>
          <a:p>
            <a:r>
              <a:rPr lang="ja-JP" altLang="en-US" sz="1600" dirty="0" smtClean="0">
                <a:solidFill>
                  <a:schemeClr val="tx1"/>
                </a:solidFill>
                <a:latin typeface="メイリオ" panose="020B0604030504040204" pitchFamily="50" charset="-128"/>
                <a:ea typeface="メイリオ" panose="020B0604030504040204" pitchFamily="50" charset="-128"/>
              </a:rPr>
              <a:t>　　　　　　　　　</a:t>
            </a:r>
            <a:r>
              <a:rPr lang="ja-JP" altLang="en-US" sz="1600" b="1" dirty="0" smtClean="0">
                <a:solidFill>
                  <a:srgbClr val="FF0000"/>
                </a:solidFill>
                <a:latin typeface="メイリオ" panose="020B0604030504040204" pitchFamily="50" charset="-128"/>
                <a:ea typeface="メイリオ" panose="020B0604030504040204" pitchFamily="50" charset="-128"/>
              </a:rPr>
              <a:t>“３％以上増加している！” </a:t>
            </a:r>
            <a:r>
              <a:rPr lang="ja-JP" altLang="en-US" sz="1600" dirty="0">
                <a:solidFill>
                  <a:schemeClr val="tx1"/>
                </a:solidFill>
                <a:latin typeface="メイリオ" panose="020B0604030504040204" pitchFamily="50" charset="-128"/>
                <a:ea typeface="メイリオ" panose="020B0604030504040204" pitchFamily="50" charset="-128"/>
              </a:rPr>
              <a:t>　</a:t>
            </a:r>
            <a:r>
              <a:rPr lang="ja-JP" altLang="en-US" sz="1600" dirty="0" smtClean="0">
                <a:solidFill>
                  <a:schemeClr val="tx1"/>
                </a:solidFill>
                <a:latin typeface="メイリオ" panose="020B0604030504040204" pitchFamily="50" charset="-128"/>
                <a:ea typeface="メイリオ" panose="020B0604030504040204" pitchFamily="50" charset="-128"/>
              </a:rPr>
              <a:t>  </a:t>
            </a:r>
            <a:r>
              <a:rPr lang="en-US" altLang="ja-JP" sz="1600" dirty="0">
                <a:solidFill>
                  <a:schemeClr val="tx1"/>
                </a:solidFill>
                <a:latin typeface="メイリオ" panose="020B0604030504040204" pitchFamily="50" charset="-128"/>
                <a:ea typeface="メイリオ" panose="020B0604030504040204" pitchFamily="50" charset="-128"/>
              </a:rPr>
              <a:t>R04.10.1</a:t>
            </a:r>
            <a:r>
              <a:rPr lang="ja-JP" altLang="en-US" sz="1600" dirty="0">
                <a:solidFill>
                  <a:schemeClr val="tx1"/>
                </a:solidFill>
                <a:latin typeface="メイリオ" panose="020B0604030504040204" pitchFamily="50" charset="-128"/>
                <a:ea typeface="メイリオ" panose="020B0604030504040204" pitchFamily="50" charset="-128"/>
              </a:rPr>
              <a:t>～ </a:t>
            </a:r>
            <a:r>
              <a:rPr lang="en-US" altLang="ja-JP" sz="1600" dirty="0">
                <a:solidFill>
                  <a:schemeClr val="tx1"/>
                </a:solidFill>
                <a:latin typeface="メイリオ" panose="020B0604030504040204" pitchFamily="50" charset="-128"/>
                <a:ea typeface="メイリオ" panose="020B0604030504040204" pitchFamily="50" charset="-128"/>
              </a:rPr>
              <a:t>\890</a:t>
            </a:r>
            <a:r>
              <a:rPr lang="ja-JP" altLang="en-US" sz="1600" dirty="0">
                <a:solidFill>
                  <a:schemeClr val="tx1"/>
                </a:solidFill>
                <a:latin typeface="メイリオ" panose="020B0604030504040204" pitchFamily="50" charset="-128"/>
                <a:ea typeface="メイリオ" panose="020B0604030504040204" pitchFamily="50" charset="-128"/>
              </a:rPr>
              <a:t>（</a:t>
            </a:r>
            <a:r>
              <a:rPr lang="en-US" altLang="ja-JP" sz="1600" dirty="0">
                <a:solidFill>
                  <a:schemeClr val="tx1"/>
                </a:solidFill>
                <a:latin typeface="メイリオ" panose="020B0604030504040204" pitchFamily="50" charset="-128"/>
                <a:ea typeface="メイリオ" panose="020B0604030504040204" pitchFamily="50" charset="-128"/>
              </a:rPr>
              <a:t>3.6%UP</a:t>
            </a:r>
            <a:r>
              <a:rPr lang="ja-JP" altLang="en-US" sz="1600" dirty="0" smtClean="0">
                <a:solidFill>
                  <a:schemeClr val="tx1"/>
                </a:solidFill>
                <a:latin typeface="メイリオ" panose="020B0604030504040204" pitchFamily="50" charset="-128"/>
                <a:ea typeface="メイリオ" panose="020B0604030504040204" pitchFamily="50" charset="-128"/>
              </a:rPr>
              <a:t>）</a:t>
            </a:r>
            <a:endParaRPr lang="en-US" altLang="ja-JP" sz="1600" dirty="0" smtClean="0">
              <a:solidFill>
                <a:schemeClr val="tx1"/>
              </a:solidFill>
              <a:latin typeface="メイリオ" panose="020B0604030504040204" pitchFamily="50" charset="-128"/>
              <a:ea typeface="メイリオ" panose="020B0604030504040204" pitchFamily="50" charset="-128"/>
            </a:endParaRPr>
          </a:p>
          <a:p>
            <a:endParaRPr lang="en-US" altLang="ja-JP" sz="1600" dirty="0">
              <a:solidFill>
                <a:schemeClr val="tx1"/>
              </a:solidFill>
              <a:latin typeface="メイリオ" panose="020B0604030504040204" pitchFamily="50" charset="-128"/>
              <a:ea typeface="メイリオ" panose="020B0604030504040204" pitchFamily="50" charset="-128"/>
            </a:endParaRPr>
          </a:p>
          <a:p>
            <a:r>
              <a:rPr lang="en-US" altLang="ja-JP" sz="1600" dirty="0" smtClean="0">
                <a:solidFill>
                  <a:schemeClr val="tx1"/>
                </a:solidFill>
                <a:latin typeface="メイリオ" panose="020B0604030504040204" pitchFamily="50" charset="-128"/>
                <a:ea typeface="メイリオ" panose="020B0604030504040204" pitchFamily="50" charset="-128"/>
              </a:rPr>
              <a:t>【</a:t>
            </a:r>
            <a:r>
              <a:rPr lang="ja-JP" altLang="en-US" sz="1600" dirty="0" smtClean="0">
                <a:solidFill>
                  <a:schemeClr val="tx1"/>
                </a:solidFill>
                <a:latin typeface="メイリオ" panose="020B0604030504040204" pitchFamily="50" charset="-128"/>
                <a:ea typeface="メイリオ" panose="020B0604030504040204" pitchFamily="50" charset="-128"/>
              </a:rPr>
              <a:t>　認められないケース　</a:t>
            </a:r>
            <a:r>
              <a:rPr lang="en-US" altLang="ja-JP" sz="1600" dirty="0" smtClean="0">
                <a:solidFill>
                  <a:schemeClr val="tx1"/>
                </a:solidFill>
                <a:latin typeface="メイリオ" panose="020B0604030504040204" pitchFamily="50" charset="-128"/>
                <a:ea typeface="メイリオ" panose="020B0604030504040204" pitchFamily="50" charset="-128"/>
              </a:rPr>
              <a:t>】</a:t>
            </a:r>
          </a:p>
          <a:p>
            <a:r>
              <a:rPr lang="ja-JP" altLang="en-US" sz="1600" dirty="0">
                <a:solidFill>
                  <a:schemeClr val="tx1"/>
                </a:solidFill>
                <a:latin typeface="メイリオ" panose="020B0604030504040204" pitchFamily="50" charset="-128"/>
                <a:ea typeface="メイリオ" panose="020B0604030504040204" pitchFamily="50" charset="-128"/>
              </a:rPr>
              <a:t>　</a:t>
            </a:r>
            <a:r>
              <a:rPr lang="ja-JP" altLang="en-US" sz="1600" dirty="0" smtClean="0">
                <a:solidFill>
                  <a:schemeClr val="tx1"/>
                </a:solidFill>
                <a:latin typeface="メイリオ" panose="020B0604030504040204" pitchFamily="50" charset="-128"/>
                <a:ea typeface="メイリオ" panose="020B0604030504040204" pitchFamily="50" charset="-128"/>
              </a:rPr>
              <a:t>・評価</a:t>
            </a:r>
            <a:r>
              <a:rPr lang="ja-JP" altLang="en-US" sz="1600" dirty="0">
                <a:solidFill>
                  <a:schemeClr val="tx1"/>
                </a:solidFill>
                <a:latin typeface="メイリオ" panose="020B0604030504040204" pitchFamily="50" charset="-128"/>
                <a:ea typeface="メイリオ" panose="020B0604030504040204" pitchFamily="50" charset="-128"/>
              </a:rPr>
              <a:t>が良かった者だけ・</a:t>
            </a:r>
            <a:r>
              <a:rPr lang="ja-JP" altLang="en-US" sz="1600" dirty="0" smtClean="0">
                <a:solidFill>
                  <a:schemeClr val="tx1"/>
                </a:solidFill>
                <a:latin typeface="メイリオ" panose="020B0604030504040204" pitchFamily="50" charset="-128"/>
                <a:ea typeface="メイリオ" panose="020B0604030504040204" pitchFamily="50" charset="-128"/>
              </a:rPr>
              <a:t>・（評価</a:t>
            </a:r>
            <a:r>
              <a:rPr lang="ja-JP" altLang="en-US" sz="1600" dirty="0">
                <a:solidFill>
                  <a:schemeClr val="tx1"/>
                </a:solidFill>
                <a:latin typeface="メイリオ" panose="020B0604030504040204" pitchFamily="50" charset="-128"/>
                <a:ea typeface="メイリオ" panose="020B0604030504040204" pitchFamily="50" charset="-128"/>
              </a:rPr>
              <a:t>の結果であっても３％</a:t>
            </a:r>
            <a:r>
              <a:rPr lang="ja-JP" altLang="en-US" sz="1600" dirty="0" smtClean="0">
                <a:solidFill>
                  <a:schemeClr val="tx1"/>
                </a:solidFill>
                <a:latin typeface="メイリオ" panose="020B0604030504040204" pitchFamily="50" charset="-128"/>
                <a:ea typeface="メイリオ" panose="020B0604030504040204" pitchFamily="50" charset="-128"/>
              </a:rPr>
              <a:t>以上増額が必要</a:t>
            </a:r>
            <a:r>
              <a:rPr lang="ja-JP" altLang="en-US" sz="1600" dirty="0">
                <a:solidFill>
                  <a:schemeClr val="tx1"/>
                </a:solidFill>
                <a:latin typeface="メイリオ" panose="020B0604030504040204" pitchFamily="50" charset="-128"/>
                <a:ea typeface="メイリオ" panose="020B0604030504040204" pitchFamily="50" charset="-128"/>
              </a:rPr>
              <a:t>）</a:t>
            </a:r>
          </a:p>
          <a:p>
            <a:r>
              <a:rPr lang="ja-JP" altLang="en-US" sz="1600" dirty="0">
                <a:solidFill>
                  <a:schemeClr val="tx1"/>
                </a:solidFill>
                <a:latin typeface="メイリオ" panose="020B0604030504040204" pitchFamily="50" charset="-128"/>
                <a:ea typeface="メイリオ" panose="020B0604030504040204" pitchFamily="50" charset="-128"/>
              </a:rPr>
              <a:t>　</a:t>
            </a:r>
            <a:r>
              <a:rPr lang="ja-JP" altLang="en-US" sz="1600" dirty="0" smtClean="0">
                <a:solidFill>
                  <a:schemeClr val="tx1"/>
                </a:solidFill>
                <a:latin typeface="メイリオ" panose="020B0604030504040204" pitchFamily="50" charset="-128"/>
                <a:ea typeface="メイリオ" panose="020B0604030504040204" pitchFamily="50" charset="-128"/>
              </a:rPr>
              <a:t>・Ａ</a:t>
            </a:r>
            <a:r>
              <a:rPr lang="ja-JP" altLang="en-US" sz="1600" dirty="0">
                <a:solidFill>
                  <a:schemeClr val="tx1"/>
                </a:solidFill>
                <a:latin typeface="メイリオ" panose="020B0604030504040204" pitchFamily="50" charset="-128"/>
                <a:ea typeface="メイリオ" panose="020B0604030504040204" pitchFamily="50" charset="-128"/>
              </a:rPr>
              <a:t>支店の総務部門・・といった二重の</a:t>
            </a:r>
            <a:r>
              <a:rPr lang="ja-JP" altLang="en-US" sz="1600" dirty="0" smtClean="0">
                <a:solidFill>
                  <a:schemeClr val="tx1"/>
                </a:solidFill>
                <a:latin typeface="メイリオ" panose="020B0604030504040204" pitchFamily="50" charset="-128"/>
                <a:ea typeface="メイリオ" panose="020B0604030504040204" pitchFamily="50" charset="-128"/>
              </a:rPr>
              <a:t>括り</a:t>
            </a:r>
            <a:endParaRPr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11" name="正方形/長方形 10"/>
          <p:cNvSpPr/>
          <p:nvPr/>
        </p:nvSpPr>
        <p:spPr>
          <a:xfrm>
            <a:off x="304801" y="3045053"/>
            <a:ext cx="9368794" cy="2517547"/>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34362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 18">
            <a:extLst>
              <a:ext uri="{FF2B5EF4-FFF2-40B4-BE49-F238E27FC236}">
                <a16:creationId xmlns:a16="http://schemas.microsoft.com/office/drawing/2014/main" id="{E4D6BB78-A7D9-FC41-85DD-4C3721700E4E}"/>
              </a:ext>
            </a:extLst>
          </p:cNvPr>
          <p:cNvSpPr>
            <a:spLocks noGrp="1"/>
          </p:cNvSpPr>
          <p:nvPr>
            <p:ph type="title"/>
          </p:nvPr>
        </p:nvSpPr>
        <p:spPr>
          <a:xfrm>
            <a:off x="0" y="152400"/>
            <a:ext cx="9906000" cy="589709"/>
          </a:xfrm>
        </p:spPr>
        <p:txBody>
          <a:bodyPr/>
          <a:lstStyle/>
          <a:p>
            <a:r>
              <a:rPr lang="ja-JP" altLang="en-US" dirty="0" smtClean="0"/>
              <a:t>各種お問い合わせ先について</a:t>
            </a:r>
            <a:endParaRPr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3052466727"/>
              </p:ext>
            </p:extLst>
          </p:nvPr>
        </p:nvGraphicFramePr>
        <p:xfrm>
          <a:off x="323850" y="1143000"/>
          <a:ext cx="9124951" cy="4785164"/>
        </p:xfrm>
        <a:graphic>
          <a:graphicData uri="http://schemas.openxmlformats.org/drawingml/2006/table">
            <a:tbl>
              <a:tblPr firstRow="1" bandRow="1">
                <a:tableStyleId>{5C22544A-7EE6-4342-B048-85BDC9FD1C3A}</a:tableStyleId>
              </a:tblPr>
              <a:tblGrid>
                <a:gridCol w="2190750">
                  <a:extLst>
                    <a:ext uri="{9D8B030D-6E8A-4147-A177-3AD203B41FA5}">
                      <a16:colId xmlns:a16="http://schemas.microsoft.com/office/drawing/2014/main" val="3398309106"/>
                    </a:ext>
                  </a:extLst>
                </a:gridCol>
                <a:gridCol w="4928655">
                  <a:extLst>
                    <a:ext uri="{9D8B030D-6E8A-4147-A177-3AD203B41FA5}">
                      <a16:colId xmlns:a16="http://schemas.microsoft.com/office/drawing/2014/main" val="3763406321"/>
                    </a:ext>
                  </a:extLst>
                </a:gridCol>
                <a:gridCol w="2005546">
                  <a:extLst>
                    <a:ext uri="{9D8B030D-6E8A-4147-A177-3AD203B41FA5}">
                      <a16:colId xmlns:a16="http://schemas.microsoft.com/office/drawing/2014/main" val="3884450530"/>
                    </a:ext>
                  </a:extLst>
                </a:gridCol>
              </a:tblGrid>
              <a:tr h="299803">
                <a:tc>
                  <a:txBody>
                    <a:bodyPr/>
                    <a:lstStyle/>
                    <a:p>
                      <a:endParaRPr kumimoji="1" lang="ja-JP" altLang="en-US" dirty="0"/>
                    </a:p>
                  </a:txBody>
                  <a:tcPr/>
                </a:tc>
                <a:tc>
                  <a:txBody>
                    <a:bodyPr/>
                    <a:lstStyle/>
                    <a:p>
                      <a:pPr algn="ctr"/>
                      <a:r>
                        <a:rPr kumimoji="1" lang="ja-JP" altLang="en-US" sz="1600" dirty="0" smtClean="0"/>
                        <a:t>所在地</a:t>
                      </a:r>
                      <a:endParaRPr kumimoji="1" lang="ja-JP" altLang="en-US" sz="1600" dirty="0"/>
                    </a:p>
                  </a:txBody>
                  <a:tcPr/>
                </a:tc>
                <a:tc>
                  <a:txBody>
                    <a:bodyPr/>
                    <a:lstStyle/>
                    <a:p>
                      <a:pPr algn="ctr"/>
                      <a:r>
                        <a:rPr kumimoji="1" lang="ja-JP" altLang="en-US" sz="1600" dirty="0" smtClean="0"/>
                        <a:t>電話番号</a:t>
                      </a:r>
                      <a:endParaRPr kumimoji="1" lang="ja-JP" altLang="en-US" sz="1600" dirty="0"/>
                    </a:p>
                  </a:txBody>
                  <a:tcPr/>
                </a:tc>
                <a:extLst>
                  <a:ext uri="{0D108BD9-81ED-4DB2-BD59-A6C34878D82A}">
                    <a16:rowId xmlns:a16="http://schemas.microsoft.com/office/drawing/2014/main" val="398549313"/>
                  </a:ext>
                </a:extLst>
              </a:tr>
              <a:tr h="424722">
                <a:tc>
                  <a:txBody>
                    <a:bodyPr/>
                    <a:lstStyle/>
                    <a:p>
                      <a:r>
                        <a:rPr kumimoji="1" lang="ja-JP" altLang="en-US" sz="1400" dirty="0" smtClean="0"/>
                        <a:t>助成金センター</a:t>
                      </a:r>
                      <a:endParaRPr kumimoji="1" lang="ja-JP" altLang="en-US" sz="1400" dirty="0"/>
                    </a:p>
                  </a:txBody>
                  <a:tcPr/>
                </a:tc>
                <a:tc>
                  <a:txBody>
                    <a:bodyPr/>
                    <a:lstStyle/>
                    <a:p>
                      <a:r>
                        <a:rPr kumimoji="1" lang="ja-JP" altLang="en-US" sz="1400" dirty="0" smtClean="0"/>
                        <a:t>新潟市中央区新光町</a:t>
                      </a:r>
                      <a:r>
                        <a:rPr kumimoji="1" lang="en-US" altLang="ja-JP" sz="1400" dirty="0" smtClean="0"/>
                        <a:t>16-4</a:t>
                      </a:r>
                      <a:r>
                        <a:rPr kumimoji="1" lang="ja-JP" altLang="en-US" sz="1400" dirty="0" smtClean="0"/>
                        <a:t>　荏原新潟ビル１</a:t>
                      </a:r>
                      <a:r>
                        <a:rPr kumimoji="1" lang="en-US" altLang="ja-JP" sz="1400" dirty="0" smtClean="0"/>
                        <a:t>F</a:t>
                      </a:r>
                      <a:endParaRPr kumimoji="1" lang="ja-JP" altLang="en-US" sz="1400" dirty="0"/>
                    </a:p>
                  </a:txBody>
                  <a:tcPr/>
                </a:tc>
                <a:tc>
                  <a:txBody>
                    <a:bodyPr/>
                    <a:lstStyle/>
                    <a:p>
                      <a:pPr algn="ctr"/>
                      <a:r>
                        <a:rPr kumimoji="1" lang="en-US" altLang="ja-JP" sz="1400" dirty="0" smtClean="0"/>
                        <a:t>025(278)7181</a:t>
                      </a:r>
                      <a:endParaRPr kumimoji="1" lang="ja-JP" altLang="en-US" sz="1400" dirty="0"/>
                    </a:p>
                  </a:txBody>
                  <a:tcPr/>
                </a:tc>
                <a:extLst>
                  <a:ext uri="{0D108BD9-81ED-4DB2-BD59-A6C34878D82A}">
                    <a16:rowId xmlns:a16="http://schemas.microsoft.com/office/drawing/2014/main" val="2894071503"/>
                  </a:ext>
                </a:extLst>
              </a:tr>
              <a:tr h="249836">
                <a:tc>
                  <a:txBody>
                    <a:bodyPr/>
                    <a:lstStyle/>
                    <a:p>
                      <a:pPr algn="l"/>
                      <a:r>
                        <a:rPr kumimoji="1" lang="ja-JP" altLang="en-US" sz="1400" dirty="0" smtClean="0"/>
                        <a:t>ハローワーク新潟</a:t>
                      </a:r>
                      <a:endParaRPr kumimoji="1" lang="ja-JP" alt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400" dirty="0" smtClean="0"/>
                        <a:t>新潟市中央区美咲町</a:t>
                      </a:r>
                      <a:r>
                        <a:rPr kumimoji="1" lang="en-US" altLang="zh-TW" sz="1400" dirty="0" smtClean="0"/>
                        <a:t>1-2-1</a:t>
                      </a:r>
                      <a:r>
                        <a:rPr kumimoji="1" lang="ja-JP" altLang="en-US" sz="1400" dirty="0" smtClean="0"/>
                        <a:t>　</a:t>
                      </a:r>
                      <a:r>
                        <a:rPr kumimoji="1" lang="zh-TW" altLang="en-US" sz="1400" dirty="0" smtClean="0"/>
                        <a:t>新潟美咲合同庁舎</a:t>
                      </a:r>
                      <a:r>
                        <a:rPr kumimoji="1" lang="en-US" altLang="zh-TW" sz="1400" dirty="0" smtClean="0"/>
                        <a:t>2</a:t>
                      </a:r>
                      <a:r>
                        <a:rPr kumimoji="1" lang="zh-TW" altLang="en-US" sz="1400" dirty="0" smtClean="0"/>
                        <a:t>号館 </a:t>
                      </a:r>
                      <a:r>
                        <a:rPr kumimoji="1" lang="en-US" altLang="zh-TW" sz="1400" dirty="0" smtClean="0"/>
                        <a:t>1,2</a:t>
                      </a:r>
                      <a:r>
                        <a:rPr kumimoji="1" lang="zh-TW" altLang="en-US" sz="1400" dirty="0" smtClean="0"/>
                        <a:t>階</a:t>
                      </a:r>
                      <a:endParaRPr kumimoji="1" lang="ja-JP" altLang="en-US" sz="1400" dirty="0" smtClean="0"/>
                    </a:p>
                  </a:txBody>
                  <a:tcPr/>
                </a:tc>
                <a:tc>
                  <a:txBody>
                    <a:bodyPr/>
                    <a:lstStyle/>
                    <a:p>
                      <a:pPr algn="ctr"/>
                      <a:r>
                        <a:rPr kumimoji="1" lang="en-US" altLang="ja-JP" sz="1400" dirty="0" smtClean="0"/>
                        <a:t>025(280)8609</a:t>
                      </a:r>
                      <a:endParaRPr kumimoji="1" lang="ja-JP" altLang="en-US" sz="1400" dirty="0"/>
                    </a:p>
                  </a:txBody>
                  <a:tcPr/>
                </a:tc>
                <a:extLst>
                  <a:ext uri="{0D108BD9-81ED-4DB2-BD59-A6C34878D82A}">
                    <a16:rowId xmlns:a16="http://schemas.microsoft.com/office/drawing/2014/main" val="841983383"/>
                  </a:ext>
                </a:extLst>
              </a:tr>
              <a:tr h="299803">
                <a:tc>
                  <a:txBody>
                    <a:bodyPr/>
                    <a:lstStyle/>
                    <a:p>
                      <a:r>
                        <a:rPr kumimoji="1" lang="ja-JP" altLang="en-US" sz="1400" dirty="0" smtClean="0"/>
                        <a:t>ハローワーク長岡</a:t>
                      </a:r>
                      <a:endParaRPr kumimoji="1" lang="en-US" altLang="ja-JP" sz="1400" dirty="0" smtClean="0"/>
                    </a:p>
                  </a:txBody>
                  <a:tcPr/>
                </a:tc>
                <a:tc>
                  <a:txBody>
                    <a:bodyPr/>
                    <a:lstStyle/>
                    <a:p>
                      <a:r>
                        <a:rPr kumimoji="1" lang="zh-TW" altLang="en-US" sz="1400" dirty="0" smtClean="0"/>
                        <a:t>長岡市千歳</a:t>
                      </a:r>
                      <a:r>
                        <a:rPr kumimoji="1" lang="en-US" altLang="zh-TW" sz="1400" dirty="0" smtClean="0"/>
                        <a:t>1-3-88</a:t>
                      </a:r>
                      <a:r>
                        <a:rPr kumimoji="1" lang="ja-JP" altLang="en-US" sz="1400" dirty="0" smtClean="0"/>
                        <a:t>　</a:t>
                      </a:r>
                      <a:r>
                        <a:rPr kumimoji="1" lang="zh-TW" altLang="en-US" sz="1400" dirty="0" smtClean="0"/>
                        <a:t>長岡地方合同庁舎内</a:t>
                      </a:r>
                      <a:endParaRPr kumimoji="1" lang="ja-JP" altLang="en-US" sz="1400" dirty="0"/>
                    </a:p>
                  </a:txBody>
                  <a:tcPr/>
                </a:tc>
                <a:tc>
                  <a:txBody>
                    <a:bodyPr/>
                    <a:lstStyle/>
                    <a:p>
                      <a:pPr algn="ctr"/>
                      <a:r>
                        <a:rPr kumimoji="1" lang="en-US" altLang="ja-JP" sz="1400" dirty="0" smtClean="0"/>
                        <a:t>0258(32)1181</a:t>
                      </a:r>
                      <a:endParaRPr kumimoji="1" lang="ja-JP" altLang="en-US" sz="1400" dirty="0"/>
                    </a:p>
                  </a:txBody>
                  <a:tcPr/>
                </a:tc>
                <a:extLst>
                  <a:ext uri="{0D108BD9-81ED-4DB2-BD59-A6C34878D82A}">
                    <a16:rowId xmlns:a16="http://schemas.microsoft.com/office/drawing/2014/main" val="567849565"/>
                  </a:ext>
                </a:extLst>
              </a:tr>
              <a:tr h="299803">
                <a:tc>
                  <a:txBody>
                    <a:bodyPr/>
                    <a:lstStyle/>
                    <a:p>
                      <a:r>
                        <a:rPr kumimoji="1" lang="ja-JP" altLang="en-US" sz="1400" dirty="0" smtClean="0"/>
                        <a:t>ハローワーク上越</a:t>
                      </a:r>
                      <a:endParaRPr kumimoji="1" lang="ja-JP" altLang="en-US" sz="1400" dirty="0"/>
                    </a:p>
                  </a:txBody>
                  <a:tcPr/>
                </a:tc>
                <a:tc>
                  <a:txBody>
                    <a:bodyPr/>
                    <a:lstStyle/>
                    <a:p>
                      <a:r>
                        <a:rPr kumimoji="1" lang="zh-CN" altLang="en-US" sz="1400" dirty="0" smtClean="0"/>
                        <a:t>上越市春日野</a:t>
                      </a:r>
                      <a:r>
                        <a:rPr kumimoji="1" lang="en-US" altLang="zh-CN" sz="1400" dirty="0" smtClean="0"/>
                        <a:t>1-5-22</a:t>
                      </a:r>
                      <a:r>
                        <a:rPr kumimoji="1" lang="ja-JP" altLang="en-US" sz="1400" dirty="0" smtClean="0"/>
                        <a:t>　</a:t>
                      </a:r>
                      <a:r>
                        <a:rPr kumimoji="1" lang="zh-CN" altLang="en-US" sz="1400" dirty="0" smtClean="0"/>
                        <a:t>上越地方合同庁舎内</a:t>
                      </a:r>
                    </a:p>
                  </a:txBody>
                  <a:tcPr/>
                </a:tc>
                <a:tc>
                  <a:txBody>
                    <a:bodyPr/>
                    <a:lstStyle/>
                    <a:p>
                      <a:pPr algn="ctr"/>
                      <a:r>
                        <a:rPr kumimoji="1" lang="en-US" altLang="ja-JP" sz="1400" dirty="0" smtClean="0"/>
                        <a:t>025(523)6121</a:t>
                      </a:r>
                    </a:p>
                  </a:txBody>
                  <a:tcPr/>
                </a:tc>
                <a:extLst>
                  <a:ext uri="{0D108BD9-81ED-4DB2-BD59-A6C34878D82A}">
                    <a16:rowId xmlns:a16="http://schemas.microsoft.com/office/drawing/2014/main" val="794732481"/>
                  </a:ext>
                </a:extLst>
              </a:tr>
              <a:tr h="337082">
                <a:tc>
                  <a:txBody>
                    <a:bodyPr/>
                    <a:lstStyle/>
                    <a:p>
                      <a:r>
                        <a:rPr kumimoji="1" lang="ja-JP" altLang="en-US" sz="1400" dirty="0" smtClean="0"/>
                        <a:t>ハローワーク三条</a:t>
                      </a:r>
                      <a:endParaRPr kumimoji="1" lang="ja-JP" altLang="en-US" sz="1400" dirty="0"/>
                    </a:p>
                  </a:txBody>
                  <a:tcPr/>
                </a:tc>
                <a:tc>
                  <a:txBody>
                    <a:bodyPr/>
                    <a:lstStyle/>
                    <a:p>
                      <a:r>
                        <a:rPr kumimoji="1" lang="zh-CN" altLang="en-US" sz="1400" dirty="0" smtClean="0"/>
                        <a:t>三条市北入蔵</a:t>
                      </a:r>
                      <a:r>
                        <a:rPr kumimoji="1" lang="en-US" altLang="zh-CN" sz="1400" dirty="0" smtClean="0"/>
                        <a:t>1-3-10</a:t>
                      </a:r>
                      <a:endParaRPr kumimoji="1" lang="ja-JP" altLang="en-US" sz="1400" dirty="0"/>
                    </a:p>
                  </a:txBody>
                  <a:tcPr/>
                </a:tc>
                <a:tc>
                  <a:txBody>
                    <a:bodyPr/>
                    <a:lstStyle/>
                    <a:p>
                      <a:pPr algn="ctr"/>
                      <a:r>
                        <a:rPr kumimoji="1" lang="en-US" altLang="ja-JP" sz="1400" dirty="0" smtClean="0"/>
                        <a:t>0256(38)5431</a:t>
                      </a:r>
                      <a:endParaRPr kumimoji="1" lang="ja-JP" altLang="en-US" sz="1400" dirty="0"/>
                    </a:p>
                  </a:txBody>
                  <a:tcPr/>
                </a:tc>
                <a:extLst>
                  <a:ext uri="{0D108BD9-81ED-4DB2-BD59-A6C34878D82A}">
                    <a16:rowId xmlns:a16="http://schemas.microsoft.com/office/drawing/2014/main" val="3113549671"/>
                  </a:ext>
                </a:extLst>
              </a:tr>
              <a:tr h="276122">
                <a:tc>
                  <a:txBody>
                    <a:bodyPr/>
                    <a:lstStyle/>
                    <a:p>
                      <a:r>
                        <a:rPr kumimoji="1" lang="ja-JP" altLang="en-US" sz="1400" dirty="0" smtClean="0"/>
                        <a:t>ハローワーク柏崎</a:t>
                      </a:r>
                      <a:endParaRPr kumimoji="1" lang="ja-JP" altLang="en-US" sz="1400" dirty="0"/>
                    </a:p>
                  </a:txBody>
                  <a:tcPr/>
                </a:tc>
                <a:tc>
                  <a:txBody>
                    <a:bodyPr/>
                    <a:lstStyle/>
                    <a:p>
                      <a:r>
                        <a:rPr kumimoji="1" lang="zh-CN" altLang="en-US" sz="1400" dirty="0" smtClean="0"/>
                        <a:t>柏崎市田中</a:t>
                      </a:r>
                      <a:r>
                        <a:rPr kumimoji="1" lang="en-US" altLang="zh-CN" sz="1400" dirty="0" smtClean="0"/>
                        <a:t>26-23</a:t>
                      </a:r>
                      <a:r>
                        <a:rPr kumimoji="1" lang="zh-CN" altLang="en-US" sz="1400" dirty="0" smtClean="0"/>
                        <a:t>　柏崎地方合同庁舎内</a:t>
                      </a:r>
                      <a:endParaRPr kumimoji="1" lang="ja-JP" altLang="en-US" sz="1400" dirty="0"/>
                    </a:p>
                  </a:txBody>
                  <a:tcPr/>
                </a:tc>
                <a:tc>
                  <a:txBody>
                    <a:bodyPr/>
                    <a:lstStyle/>
                    <a:p>
                      <a:pPr algn="ctr"/>
                      <a:r>
                        <a:rPr kumimoji="1" lang="en-US" altLang="ja-JP" sz="1400" dirty="0" smtClean="0"/>
                        <a:t>0257(23)2140</a:t>
                      </a:r>
                      <a:endParaRPr kumimoji="1" lang="ja-JP" altLang="en-US" sz="1400" dirty="0"/>
                    </a:p>
                  </a:txBody>
                  <a:tcPr/>
                </a:tc>
                <a:extLst>
                  <a:ext uri="{0D108BD9-81ED-4DB2-BD59-A6C34878D82A}">
                    <a16:rowId xmlns:a16="http://schemas.microsoft.com/office/drawing/2014/main" val="3653408817"/>
                  </a:ext>
                </a:extLst>
              </a:tr>
              <a:tr h="299803">
                <a:tc>
                  <a:txBody>
                    <a:bodyPr/>
                    <a:lstStyle/>
                    <a:p>
                      <a:r>
                        <a:rPr kumimoji="1" lang="ja-JP" altLang="en-US" sz="1400" dirty="0" smtClean="0"/>
                        <a:t>ハローワーク新発田</a:t>
                      </a:r>
                      <a:endParaRPr kumimoji="1" lang="ja-JP" altLang="en-US" sz="1400" dirty="0"/>
                    </a:p>
                  </a:txBody>
                  <a:tcPr/>
                </a:tc>
                <a:tc>
                  <a:txBody>
                    <a:bodyPr/>
                    <a:lstStyle/>
                    <a:p>
                      <a:r>
                        <a:rPr kumimoji="1" lang="zh-CN" altLang="en-US" sz="1400" dirty="0" smtClean="0"/>
                        <a:t>新発田市日渡</a:t>
                      </a:r>
                      <a:r>
                        <a:rPr kumimoji="1" lang="en-US" altLang="zh-CN" sz="1400" dirty="0" smtClean="0"/>
                        <a:t>96</a:t>
                      </a:r>
                      <a:r>
                        <a:rPr kumimoji="1" lang="zh-CN" altLang="en-US" sz="1400" dirty="0" smtClean="0"/>
                        <a:t>　新発田地方合同庁舎内</a:t>
                      </a:r>
                      <a:endParaRPr kumimoji="1" lang="ja-JP" altLang="en-US" sz="1400" dirty="0"/>
                    </a:p>
                  </a:txBody>
                  <a:tcPr/>
                </a:tc>
                <a:tc>
                  <a:txBody>
                    <a:bodyPr/>
                    <a:lstStyle/>
                    <a:p>
                      <a:pPr algn="ctr"/>
                      <a:r>
                        <a:rPr kumimoji="1" lang="en-US" altLang="ja-JP" sz="1400" dirty="0" smtClean="0"/>
                        <a:t>0254(27)6677</a:t>
                      </a:r>
                      <a:endParaRPr kumimoji="1" lang="ja-JP" altLang="en-US" sz="1400" dirty="0"/>
                    </a:p>
                  </a:txBody>
                  <a:tcPr/>
                </a:tc>
                <a:extLst>
                  <a:ext uri="{0D108BD9-81ED-4DB2-BD59-A6C34878D82A}">
                    <a16:rowId xmlns:a16="http://schemas.microsoft.com/office/drawing/2014/main" val="1005511614"/>
                  </a:ext>
                </a:extLst>
              </a:tr>
              <a:tr h="230402">
                <a:tc>
                  <a:txBody>
                    <a:bodyPr/>
                    <a:lstStyle/>
                    <a:p>
                      <a:r>
                        <a:rPr kumimoji="1" lang="ja-JP" altLang="en-US" sz="1400" dirty="0" smtClean="0"/>
                        <a:t>ハローワーク新津</a:t>
                      </a:r>
                      <a:endParaRPr kumimoji="1" lang="ja-JP" altLang="en-US" sz="1400" dirty="0"/>
                    </a:p>
                  </a:txBody>
                  <a:tcPr/>
                </a:tc>
                <a:tc>
                  <a:txBody>
                    <a:bodyPr/>
                    <a:lstStyle/>
                    <a:p>
                      <a:r>
                        <a:rPr kumimoji="1" lang="ja-JP" altLang="en-US" sz="1400" dirty="0" smtClean="0"/>
                        <a:t>新潟市秋葉区新津本町</a:t>
                      </a:r>
                      <a:r>
                        <a:rPr kumimoji="1" lang="en-US" altLang="ja-JP" sz="1400" dirty="0" smtClean="0"/>
                        <a:t>4-18-8</a:t>
                      </a:r>
                      <a:r>
                        <a:rPr kumimoji="1" lang="ja-JP" altLang="en-US" sz="1400" dirty="0" smtClean="0"/>
                        <a:t>　新津労働総合庁舎内</a:t>
                      </a:r>
                      <a:endParaRPr kumimoji="1" lang="ja-JP" altLang="en-US" sz="1400" dirty="0"/>
                    </a:p>
                  </a:txBody>
                  <a:tcPr/>
                </a:tc>
                <a:tc>
                  <a:txBody>
                    <a:bodyPr/>
                    <a:lstStyle/>
                    <a:p>
                      <a:pPr algn="ctr"/>
                      <a:r>
                        <a:rPr kumimoji="1" lang="en-US" altLang="ja-JP" sz="1400" dirty="0" smtClean="0"/>
                        <a:t>0250(22)2233</a:t>
                      </a:r>
                      <a:endParaRPr kumimoji="1" lang="ja-JP" altLang="en-US" sz="1400" dirty="0"/>
                    </a:p>
                  </a:txBody>
                  <a:tcPr/>
                </a:tc>
                <a:extLst>
                  <a:ext uri="{0D108BD9-81ED-4DB2-BD59-A6C34878D82A}">
                    <a16:rowId xmlns:a16="http://schemas.microsoft.com/office/drawing/2014/main" val="2907289951"/>
                  </a:ext>
                </a:extLst>
              </a:tr>
              <a:tr h="2998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ハローワーク十日町</a:t>
                      </a:r>
                    </a:p>
                  </a:txBody>
                  <a:tcPr/>
                </a:tc>
                <a:tc>
                  <a:txBody>
                    <a:bodyPr/>
                    <a:lstStyle/>
                    <a:p>
                      <a:r>
                        <a:rPr kumimoji="1" lang="ja-JP" altLang="en-US" sz="1400" dirty="0" smtClean="0"/>
                        <a:t>十日町市下川原町</a:t>
                      </a:r>
                      <a:r>
                        <a:rPr kumimoji="1" lang="en-US" altLang="ja-JP" sz="1400" dirty="0" smtClean="0"/>
                        <a:t>43</a:t>
                      </a:r>
                      <a:endParaRPr kumimoji="1" lang="ja-JP" altLang="en-US" sz="1400" dirty="0"/>
                    </a:p>
                  </a:txBody>
                  <a:tcPr/>
                </a:tc>
                <a:tc>
                  <a:txBody>
                    <a:bodyPr/>
                    <a:lstStyle/>
                    <a:p>
                      <a:pPr algn="ctr"/>
                      <a:r>
                        <a:rPr kumimoji="1" lang="en-US" altLang="ja-JP" sz="1400" dirty="0" smtClean="0"/>
                        <a:t>025(757)2407</a:t>
                      </a:r>
                      <a:endParaRPr kumimoji="1" lang="ja-JP" altLang="en-US" sz="1400" dirty="0"/>
                    </a:p>
                  </a:txBody>
                  <a:tcPr/>
                </a:tc>
                <a:extLst>
                  <a:ext uri="{0D108BD9-81ED-4DB2-BD59-A6C34878D82A}">
                    <a16:rowId xmlns:a16="http://schemas.microsoft.com/office/drawing/2014/main" val="1710412879"/>
                  </a:ext>
                </a:extLst>
              </a:tr>
              <a:tr h="2998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ハローワーク糸魚川</a:t>
                      </a:r>
                    </a:p>
                  </a:txBody>
                  <a:tcPr/>
                </a:tc>
                <a:tc>
                  <a:txBody>
                    <a:bodyPr/>
                    <a:lstStyle/>
                    <a:p>
                      <a:r>
                        <a:rPr kumimoji="1" lang="ja-JP" altLang="en-US" sz="1400" dirty="0" smtClean="0"/>
                        <a:t>糸魚川市横町</a:t>
                      </a:r>
                      <a:r>
                        <a:rPr kumimoji="1" lang="en-US" altLang="ja-JP" sz="1400" dirty="0" smtClean="0"/>
                        <a:t>5-9-50</a:t>
                      </a:r>
                      <a:endParaRPr kumimoji="1" lang="ja-JP" altLang="en-US" sz="1400" dirty="0"/>
                    </a:p>
                  </a:txBody>
                  <a:tcPr/>
                </a:tc>
                <a:tc>
                  <a:txBody>
                    <a:bodyPr/>
                    <a:lstStyle/>
                    <a:p>
                      <a:pPr algn="ctr"/>
                      <a:r>
                        <a:rPr kumimoji="1" lang="en-US" altLang="ja-JP" sz="1400" dirty="0" smtClean="0"/>
                        <a:t>025(552)0333</a:t>
                      </a:r>
                      <a:endParaRPr kumimoji="1" lang="ja-JP" altLang="en-US" sz="1400" dirty="0"/>
                    </a:p>
                  </a:txBody>
                  <a:tcPr/>
                </a:tc>
                <a:extLst>
                  <a:ext uri="{0D108BD9-81ED-4DB2-BD59-A6C34878D82A}">
                    <a16:rowId xmlns:a16="http://schemas.microsoft.com/office/drawing/2014/main" val="2757011141"/>
                  </a:ext>
                </a:extLst>
              </a:tr>
              <a:tr h="2998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ハローワーク巻</a:t>
                      </a:r>
                    </a:p>
                  </a:txBody>
                  <a:tcPr/>
                </a:tc>
                <a:tc>
                  <a:txBody>
                    <a:bodyPr/>
                    <a:lstStyle/>
                    <a:p>
                      <a:r>
                        <a:rPr kumimoji="1" lang="ja-JP" altLang="en-US" sz="1400" dirty="0" smtClean="0"/>
                        <a:t>新潟市西蒲区巻甲</a:t>
                      </a:r>
                      <a:r>
                        <a:rPr kumimoji="1" lang="en-US" altLang="ja-JP" sz="1400" dirty="0" smtClean="0"/>
                        <a:t>4087</a:t>
                      </a:r>
                      <a:endParaRPr kumimoji="1" lang="ja-JP" altLang="en-US" sz="1400" dirty="0"/>
                    </a:p>
                  </a:txBody>
                  <a:tcPr/>
                </a:tc>
                <a:tc>
                  <a:txBody>
                    <a:bodyPr/>
                    <a:lstStyle/>
                    <a:p>
                      <a:pPr algn="ctr"/>
                      <a:r>
                        <a:rPr kumimoji="1" lang="en-US" altLang="ja-JP" sz="1400" dirty="0" smtClean="0"/>
                        <a:t>0256(72)3155</a:t>
                      </a:r>
                      <a:endParaRPr kumimoji="1" lang="ja-JP" altLang="en-US" sz="1400" dirty="0"/>
                    </a:p>
                  </a:txBody>
                  <a:tcPr/>
                </a:tc>
                <a:extLst>
                  <a:ext uri="{0D108BD9-81ED-4DB2-BD59-A6C34878D82A}">
                    <a16:rowId xmlns:a16="http://schemas.microsoft.com/office/drawing/2014/main" val="1454517108"/>
                  </a:ext>
                </a:extLst>
              </a:tr>
              <a:tr h="2998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ハローワーク南魚沼</a:t>
                      </a:r>
                    </a:p>
                  </a:txBody>
                  <a:tcPr/>
                </a:tc>
                <a:tc>
                  <a:txBody>
                    <a:bodyPr/>
                    <a:lstStyle/>
                    <a:p>
                      <a:r>
                        <a:rPr kumimoji="1" lang="zh-TW" altLang="en-US" sz="1400" dirty="0" smtClean="0"/>
                        <a:t>南魚沼市八幡</a:t>
                      </a:r>
                      <a:r>
                        <a:rPr kumimoji="1" lang="en-US" altLang="zh-TW" sz="1400" dirty="0" smtClean="0"/>
                        <a:t>20-1</a:t>
                      </a:r>
                      <a:endParaRPr kumimoji="1" lang="ja-JP" altLang="en-US" sz="1400" dirty="0"/>
                    </a:p>
                  </a:txBody>
                  <a:tcPr/>
                </a:tc>
                <a:tc>
                  <a:txBody>
                    <a:bodyPr/>
                    <a:lstStyle/>
                    <a:p>
                      <a:pPr algn="ctr"/>
                      <a:r>
                        <a:rPr kumimoji="1" lang="en-US" altLang="ja-JP" sz="1400" dirty="0" smtClean="0"/>
                        <a:t>025(772)3157</a:t>
                      </a:r>
                      <a:endParaRPr kumimoji="1" lang="ja-JP" altLang="en-US" sz="1400" dirty="0"/>
                    </a:p>
                  </a:txBody>
                  <a:tcPr/>
                </a:tc>
                <a:extLst>
                  <a:ext uri="{0D108BD9-81ED-4DB2-BD59-A6C34878D82A}">
                    <a16:rowId xmlns:a16="http://schemas.microsoft.com/office/drawing/2014/main" val="773762452"/>
                  </a:ext>
                </a:extLst>
              </a:tr>
              <a:tr h="2998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ハローワーク佐渡</a:t>
                      </a:r>
                    </a:p>
                  </a:txBody>
                  <a:tcPr/>
                </a:tc>
                <a:tc>
                  <a:txBody>
                    <a:bodyPr/>
                    <a:lstStyle/>
                    <a:p>
                      <a:r>
                        <a:rPr kumimoji="1" lang="ja-JP" altLang="en-US" sz="1400" dirty="0" smtClean="0"/>
                        <a:t>佐渡市両津夷</a:t>
                      </a:r>
                      <a:r>
                        <a:rPr kumimoji="1" lang="en-US" altLang="ja-JP" sz="1400" dirty="0" smtClean="0"/>
                        <a:t>269-8</a:t>
                      </a:r>
                      <a:endParaRPr kumimoji="1" lang="ja-JP" altLang="en-US" sz="1400" dirty="0"/>
                    </a:p>
                  </a:txBody>
                  <a:tcPr/>
                </a:tc>
                <a:tc>
                  <a:txBody>
                    <a:bodyPr/>
                    <a:lstStyle/>
                    <a:p>
                      <a:pPr algn="ctr"/>
                      <a:r>
                        <a:rPr kumimoji="1" lang="en-US" altLang="ja-JP" sz="1400" dirty="0" smtClean="0"/>
                        <a:t>0259(27)2248</a:t>
                      </a:r>
                      <a:endParaRPr kumimoji="1" lang="ja-JP" altLang="en-US" sz="1400" dirty="0"/>
                    </a:p>
                  </a:txBody>
                  <a:tcPr/>
                </a:tc>
                <a:extLst>
                  <a:ext uri="{0D108BD9-81ED-4DB2-BD59-A6C34878D82A}">
                    <a16:rowId xmlns:a16="http://schemas.microsoft.com/office/drawing/2014/main" val="2653075928"/>
                  </a:ext>
                </a:extLst>
              </a:tr>
              <a:tr h="299803">
                <a:tc>
                  <a:txBody>
                    <a:bodyPr/>
                    <a:lstStyle/>
                    <a:p>
                      <a:r>
                        <a:rPr kumimoji="1" lang="ja-JP" altLang="en-US" sz="1400" dirty="0" smtClean="0"/>
                        <a:t>ハローワーク村上</a:t>
                      </a:r>
                      <a:endParaRPr kumimoji="1" lang="ja-JP" altLang="en-US" sz="1400" dirty="0"/>
                    </a:p>
                  </a:txBody>
                  <a:tcPr/>
                </a:tc>
                <a:tc>
                  <a:txBody>
                    <a:bodyPr/>
                    <a:lstStyle/>
                    <a:p>
                      <a:r>
                        <a:rPr kumimoji="1" lang="ja-JP" altLang="en-US" sz="1400" dirty="0" smtClean="0"/>
                        <a:t>村上市緑町</a:t>
                      </a:r>
                      <a:r>
                        <a:rPr kumimoji="1" lang="en-US" altLang="ja-JP" sz="1400" dirty="0" smtClean="0"/>
                        <a:t>1-6-8</a:t>
                      </a:r>
                      <a:endParaRPr kumimoji="1" lang="ja-JP" altLang="en-US" sz="1400" dirty="0"/>
                    </a:p>
                  </a:txBody>
                  <a:tcPr/>
                </a:tc>
                <a:tc>
                  <a:txBody>
                    <a:bodyPr/>
                    <a:lstStyle/>
                    <a:p>
                      <a:pPr algn="ctr"/>
                      <a:r>
                        <a:rPr kumimoji="1" lang="en-US" altLang="ja-JP" sz="1400" dirty="0" smtClean="0"/>
                        <a:t>0254(53)4141</a:t>
                      </a:r>
                      <a:endParaRPr kumimoji="1" lang="ja-JP" altLang="en-US" sz="1400" dirty="0"/>
                    </a:p>
                  </a:txBody>
                  <a:tcPr/>
                </a:tc>
                <a:extLst>
                  <a:ext uri="{0D108BD9-81ED-4DB2-BD59-A6C34878D82A}">
                    <a16:rowId xmlns:a16="http://schemas.microsoft.com/office/drawing/2014/main" val="3738132279"/>
                  </a:ext>
                </a:extLst>
              </a:tr>
            </a:tbl>
          </a:graphicData>
        </a:graphic>
      </p:graphicFrame>
      <p:sp>
        <p:nvSpPr>
          <p:cNvPr id="2" name="スライド番号プレースホルダー 1"/>
          <p:cNvSpPr>
            <a:spLocks noGrp="1"/>
          </p:cNvSpPr>
          <p:nvPr>
            <p:ph type="sldNum" sz="quarter" idx="4"/>
          </p:nvPr>
        </p:nvSpPr>
        <p:spPr/>
        <p:txBody>
          <a:bodyPr/>
          <a:lstStyle/>
          <a:p>
            <a:fld id="{48F63A3B-78C7-47BE-AE5E-E10140E04643}" type="slidenum">
              <a:rPr lang="en-US" smtClean="0"/>
              <a:pPr/>
              <a:t>9</a:t>
            </a:fld>
            <a:endParaRPr lang="en-US" dirty="0"/>
          </a:p>
        </p:txBody>
      </p:sp>
      <p:sp>
        <p:nvSpPr>
          <p:cNvPr id="6" name="角丸四角形 5"/>
          <p:cNvSpPr/>
          <p:nvPr/>
        </p:nvSpPr>
        <p:spPr>
          <a:xfrm>
            <a:off x="4498396" y="152400"/>
            <a:ext cx="4745237" cy="589709"/>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ysClr val="windowText" lastClr="000000"/>
                </a:solidFill>
                <a:latin typeface="+mn-ea"/>
              </a:rPr>
              <a:t>助成金の活用については</a:t>
            </a:r>
            <a:r>
              <a:rPr kumimoji="1" lang="ja-JP" altLang="en-US" sz="1600" b="1" dirty="0" smtClean="0">
                <a:solidFill>
                  <a:sysClr val="windowText" lastClr="000000"/>
                </a:solidFill>
                <a:latin typeface="+mn-ea"/>
              </a:rPr>
              <a:t>、</a:t>
            </a:r>
            <a:endParaRPr kumimoji="1" lang="en-US" altLang="ja-JP" sz="1600" b="1" dirty="0" smtClean="0">
              <a:solidFill>
                <a:sysClr val="windowText" lastClr="000000"/>
              </a:solidFill>
              <a:latin typeface="+mn-ea"/>
            </a:endParaRPr>
          </a:p>
          <a:p>
            <a:pPr algn="ctr"/>
            <a:r>
              <a:rPr kumimoji="1" lang="ja-JP" altLang="en-US" sz="1600" b="1" dirty="0" smtClean="0">
                <a:solidFill>
                  <a:sysClr val="windowText" lastClr="000000"/>
                </a:solidFill>
                <a:latin typeface="+mn-ea"/>
              </a:rPr>
              <a:t>お近く</a:t>
            </a:r>
            <a:r>
              <a:rPr kumimoji="1" lang="ja-JP" altLang="en-US" sz="1600" b="1" dirty="0">
                <a:solidFill>
                  <a:sysClr val="windowText" lastClr="000000"/>
                </a:solidFill>
                <a:latin typeface="+mn-ea"/>
              </a:rPr>
              <a:t>のハローワーク又は助成金センターへ</a:t>
            </a:r>
          </a:p>
        </p:txBody>
      </p:sp>
    </p:spTree>
    <p:extLst>
      <p:ext uri="{BB962C8B-B14F-4D97-AF65-F5344CB8AC3E}">
        <p14:creationId xmlns:p14="http://schemas.microsoft.com/office/powerpoint/2010/main" val="27551417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kumimoji="1" sz="12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573F0D3CB47D0F40B688D5301E36CDE4" ma:contentTypeVersion="10" ma:contentTypeDescription="新しいドキュメントを作成します。" ma:contentTypeScope="" ma:versionID="73052524deda3e9b18f62a56b40a3f8d">
  <xsd:schema xmlns:xsd="http://www.w3.org/2001/XMLSchema" xmlns:xs="http://www.w3.org/2001/XMLSchema" xmlns:p="http://schemas.microsoft.com/office/2006/metadata/properties" xmlns:ns2="9e542ebf-0f02-4a5b-a3c6-60cb080530a7" targetNamespace="http://schemas.microsoft.com/office/2006/metadata/properties" ma:root="true" ma:fieldsID="2eb0a2b56d81a1b8855d252ab4930b51" ns2:_="">
    <xsd:import namespace="9e542ebf-0f02-4a5b-a3c6-60cb080530a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542ebf-0f02-4a5b-a3c6-60cb080530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A9FB2F-0580-4DD5-A697-9CFC7FCAC992}">
  <ds:schemaRefs>
    <ds:schemaRef ds:uri="9e542ebf-0f02-4a5b-a3c6-60cb080530a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BCEF1F3-83CB-4ED3-A3F4-8761232B3425}">
  <ds:schemaRefs>
    <ds:schemaRef ds:uri="http://schemas.microsoft.com/office/2006/metadata/properties"/>
    <ds:schemaRef ds:uri="9e542ebf-0f02-4a5b-a3c6-60cb080530a7"/>
    <ds:schemaRef ds:uri="http://purl.org/dc/elements/1.1/"/>
    <ds:schemaRef ds:uri="http://purl.org/dc/dcmitype/"/>
    <ds:schemaRef ds:uri="http://www.w3.org/XML/1998/namespace"/>
    <ds:schemaRef ds:uri="http://schemas.microsoft.com/office/2006/documentManagement/types"/>
    <ds:schemaRef ds:uri="http://purl.org/dc/term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06D4CDE8-92CA-4D90-A2A1-0EC09C4082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16871</TotalTime>
  <Words>2215</Words>
  <Application>Microsoft Office PowerPoint</Application>
  <PresentationFormat>A4 210 x 297 mm</PresentationFormat>
  <Paragraphs>261</Paragraphs>
  <Slides>9</Slides>
  <Notes>8</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9</vt:i4>
      </vt:variant>
    </vt:vector>
  </HeadingPairs>
  <TitlesOfParts>
    <vt:vector size="16" baseType="lpstr">
      <vt:lpstr>Noto Sans CJK JP DemiLight</vt:lpstr>
      <vt:lpstr>Meiryo</vt:lpstr>
      <vt:lpstr>Meiryo</vt:lpstr>
      <vt:lpstr>游ゴシック</vt:lpstr>
      <vt:lpstr>Arial</vt:lpstr>
      <vt:lpstr>Segoe UI</vt:lpstr>
      <vt:lpstr>Office テーマ</vt:lpstr>
      <vt:lpstr>キャリアアップ助成金 賃金規定等改定コースについて</vt:lpstr>
      <vt:lpstr>　キャリアアップ助成金とは？</vt:lpstr>
      <vt:lpstr>「賃金規定等改定コース」とは？</vt:lpstr>
      <vt:lpstr>具体的な活用事例</vt:lpstr>
      <vt:lpstr>受給条件　以下の要件全てに当てはまる必要があります。</vt:lpstr>
      <vt:lpstr>賃金規定等とは？</vt:lpstr>
      <vt:lpstr>増額改定から申請までの流れ（賃金一覧表を新たに作成した場合）</vt:lpstr>
      <vt:lpstr>一部の有期雇用労働者等を対象とする場合</vt:lpstr>
      <vt:lpstr>各種お問い合わせ先について</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上田真澄</cp:lastModifiedBy>
  <cp:revision>872</cp:revision>
  <cp:lastPrinted>2023-05-26T03:56:14Z</cp:lastPrinted>
  <dcterms:created xsi:type="dcterms:W3CDTF">2021-01-07T10:15:48Z</dcterms:created>
  <dcterms:modified xsi:type="dcterms:W3CDTF">2023-05-26T04:13:17Z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0x010100573F0D3CB47D0F40B688D5301E36CDE4</vt:lpwstr>
  </property>
</Properties>
</file>