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506" r:id="rId5"/>
    <p:sldId id="507" r:id="rId6"/>
    <p:sldId id="525" r:id="rId7"/>
    <p:sldId id="377" r:id="rId8"/>
    <p:sldId id="566" r:id="rId9"/>
    <p:sldId id="567" r:id="rId10"/>
    <p:sldId id="315" r:id="rId11"/>
    <p:sldId id="359" r:id="rId12"/>
    <p:sldId id="338" r:id="rId13"/>
    <p:sldId id="530" r:id="rId14"/>
    <p:sldId id="570" r:id="rId15"/>
    <p:sldId id="569" r:id="rId16"/>
    <p:sldId id="571" r:id="rId17"/>
    <p:sldId id="572" r:id="rId18"/>
    <p:sldId id="573" r:id="rId19"/>
    <p:sldId id="574" r:id="rId20"/>
    <p:sldId id="575" r:id="rId21"/>
    <p:sldId id="577" r:id="rId22"/>
    <p:sldId id="578" r:id="rId23"/>
    <p:sldId id="579" r:id="rId24"/>
    <p:sldId id="580" r:id="rId25"/>
    <p:sldId id="581" r:id="rId26"/>
    <p:sldId id="582" r:id="rId27"/>
    <p:sldId id="585" r:id="rId28"/>
    <p:sldId id="586" r:id="rId29"/>
    <p:sldId id="588" r:id="rId30"/>
    <p:sldId id="589" r:id="rId31"/>
    <p:sldId id="590" r:id="rId32"/>
    <p:sldId id="587" r:id="rId33"/>
    <p:sldId id="425" r:id="rId34"/>
  </p:sldIdLst>
  <p:sldSz cx="7200900" cy="10333038"/>
  <p:notesSz cx="6807200" cy="9939338"/>
  <p:defaultTextStyle>
    <a:defPPr>
      <a:defRPr lang="ja-JP"/>
    </a:defPPr>
    <a:lvl1pPr marL="0" algn="l" defTabSz="995549" rtl="0" eaLnBrk="1" latinLnBrk="0" hangingPunct="1">
      <a:defRPr kumimoji="1" sz="2000" kern="1200">
        <a:solidFill>
          <a:schemeClr val="tx1"/>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255">
          <p15:clr>
            <a:srgbClr val="A4A3A4"/>
          </p15:clr>
        </p15:guide>
        <p15:guide id="2" pos="2268">
          <p15:clr>
            <a:srgbClr val="A4A3A4"/>
          </p15:clr>
        </p15:guide>
      </p15:sldGuideLst>
    </p:ext>
    <p:ext uri="{2D200454-40CA-4A62-9FC3-DE9A4176ACB9}">
      <p15:notesGuideLst xmlns:p15="http://schemas.microsoft.com/office/powerpoint/2012/main" xmlns="">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CC"/>
    <a:srgbClr val="C9B5E8"/>
    <a:srgbClr val="CCFFFF"/>
    <a:srgbClr val="FFFF00"/>
    <a:srgbClr val="FFFFFF"/>
    <a:srgbClr val="0000FF"/>
    <a:srgbClr val="FFCC00"/>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74" autoAdjust="0"/>
    <p:restoredTop sz="97897" autoAdjust="0"/>
  </p:normalViewPr>
  <p:slideViewPr>
    <p:cSldViewPr>
      <p:cViewPr>
        <p:scale>
          <a:sx n="50" d="100"/>
          <a:sy n="50" d="100"/>
        </p:scale>
        <p:origin x="-2442" y="-756"/>
      </p:cViewPr>
      <p:guideLst>
        <p:guide orient="horz" pos="102"/>
        <p:guide pos="9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610" y="-84"/>
      </p:cViewPr>
      <p:guideLst>
        <p:guide orient="horz" pos="3131"/>
        <p:guide pos="2145"/>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0" y="6"/>
            <a:ext cx="2949787" cy="496967"/>
          </a:xfrm>
          <a:prstGeom prst="rect">
            <a:avLst/>
          </a:prstGeom>
        </p:spPr>
        <p:txBody>
          <a:bodyPr vert="horz" lIns="91430" tIns="45714" rIns="91430" bIns="45714"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55848" y="6"/>
            <a:ext cx="2949787" cy="496967"/>
          </a:xfrm>
          <a:prstGeom prst="rect">
            <a:avLst/>
          </a:prstGeom>
        </p:spPr>
        <p:txBody>
          <a:bodyPr vert="horz" lIns="91430" tIns="45714" rIns="91430" bIns="45714" rtlCol="0"/>
          <a:lstStyle>
            <a:lvl1pPr algn="r">
              <a:defRPr sz="1200"/>
            </a:lvl1pPr>
          </a:lstStyle>
          <a:p>
            <a:fld id="{909CE49F-27B7-4C21-A62A-A2A8BE86689A}" type="datetimeFigureOut">
              <a:rPr kumimoji="1" lang="ja-JP" altLang="en-US" smtClean="0"/>
              <a:pPr/>
              <a:t>2017/4/27</a:t>
            </a:fld>
            <a:endParaRPr kumimoji="1" lang="ja-JP" altLang="en-US" dirty="0"/>
          </a:p>
        </p:txBody>
      </p:sp>
      <p:sp>
        <p:nvSpPr>
          <p:cNvPr id="4" name="スライド イメージ プレースホルダ 3"/>
          <p:cNvSpPr>
            <a:spLocks noGrp="1" noRot="1" noChangeAspect="1"/>
          </p:cNvSpPr>
          <p:nvPr>
            <p:ph type="sldImg" idx="2"/>
          </p:nvPr>
        </p:nvSpPr>
        <p:spPr>
          <a:xfrm>
            <a:off x="2106613" y="746125"/>
            <a:ext cx="2593975" cy="3725863"/>
          </a:xfrm>
          <a:prstGeom prst="rect">
            <a:avLst/>
          </a:prstGeom>
          <a:noFill/>
          <a:ln w="12700">
            <a:solidFill>
              <a:prstClr val="black"/>
            </a:solidFill>
          </a:ln>
        </p:spPr>
        <p:txBody>
          <a:bodyPr vert="horz" lIns="91430" tIns="45714" rIns="91430" bIns="45714" rtlCol="0" anchor="ctr"/>
          <a:lstStyle/>
          <a:p>
            <a:endParaRPr lang="ja-JP" altLang="en-US" dirty="0"/>
          </a:p>
        </p:txBody>
      </p:sp>
      <p:sp>
        <p:nvSpPr>
          <p:cNvPr id="5" name="ノート プレースホルダ 4"/>
          <p:cNvSpPr>
            <a:spLocks noGrp="1"/>
          </p:cNvSpPr>
          <p:nvPr>
            <p:ph type="body" sz="quarter" idx="3"/>
          </p:nvPr>
        </p:nvSpPr>
        <p:spPr>
          <a:xfrm>
            <a:off x="680721" y="4721187"/>
            <a:ext cx="5445760" cy="4472702"/>
          </a:xfrm>
          <a:prstGeom prst="rect">
            <a:avLst/>
          </a:prstGeom>
        </p:spPr>
        <p:txBody>
          <a:bodyPr vert="horz" lIns="91430" tIns="45714" rIns="91430" bIns="4571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0" y="9440665"/>
            <a:ext cx="2949787" cy="496967"/>
          </a:xfrm>
          <a:prstGeom prst="rect">
            <a:avLst/>
          </a:prstGeom>
        </p:spPr>
        <p:txBody>
          <a:bodyPr vert="horz" lIns="91430" tIns="45714" rIns="91430" bIns="45714"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55848" y="9440665"/>
            <a:ext cx="2949787" cy="496967"/>
          </a:xfrm>
          <a:prstGeom prst="rect">
            <a:avLst/>
          </a:prstGeom>
        </p:spPr>
        <p:txBody>
          <a:bodyPr vert="horz" lIns="91430" tIns="45714" rIns="91430" bIns="45714" rtlCol="0" anchor="b"/>
          <a:lstStyle>
            <a:lvl1pPr algn="r">
              <a:defRPr sz="1200"/>
            </a:lvl1pPr>
          </a:lstStyle>
          <a:p>
            <a:fld id="{4D2CE76F-D5CA-4B4B-A98C-2B46828FFF01}" type="slidenum">
              <a:rPr kumimoji="1" lang="ja-JP" altLang="en-US" smtClean="0"/>
              <a:pPr/>
              <a:t>‹#›</a:t>
            </a:fld>
            <a:endParaRPr kumimoji="1" lang="ja-JP" altLang="en-US" dirty="0"/>
          </a:p>
        </p:txBody>
      </p:sp>
    </p:spTree>
    <p:extLst>
      <p:ext uri="{BB962C8B-B14F-4D97-AF65-F5344CB8AC3E}">
        <p14:creationId xmlns:p14="http://schemas.microsoft.com/office/powerpoint/2010/main" val="3949431950"/>
      </p:ext>
    </p:extLst>
  </p:cSld>
  <p:clrMap bg1="lt1" tx1="dk1" bg2="lt2" tx2="dk2" accent1="accent1" accent2="accent2" accent3="accent3" accent4="accent4" accent5="accent5" accent6="accent6" hlink="hlink" folHlink="folHlink"/>
  <p:notesStyle>
    <a:lvl1pPr marL="0" algn="l" defTabSz="995549" rtl="0" eaLnBrk="1" latinLnBrk="0" hangingPunct="1">
      <a:defRPr kumimoji="1" sz="1300" kern="1200">
        <a:solidFill>
          <a:schemeClr val="tx1"/>
        </a:solidFill>
        <a:latin typeface="+mn-lt"/>
        <a:ea typeface="+mn-ea"/>
        <a:cs typeface="+mn-cs"/>
      </a:defRPr>
    </a:lvl1pPr>
    <a:lvl2pPr marL="497774" algn="l" defTabSz="995549" rtl="0" eaLnBrk="1" latinLnBrk="0" hangingPunct="1">
      <a:defRPr kumimoji="1" sz="1300" kern="1200">
        <a:solidFill>
          <a:schemeClr val="tx1"/>
        </a:solidFill>
        <a:latin typeface="+mn-lt"/>
        <a:ea typeface="+mn-ea"/>
        <a:cs typeface="+mn-cs"/>
      </a:defRPr>
    </a:lvl2pPr>
    <a:lvl3pPr marL="995549" algn="l" defTabSz="995549" rtl="0" eaLnBrk="1" latinLnBrk="0" hangingPunct="1">
      <a:defRPr kumimoji="1" sz="1300" kern="1200">
        <a:solidFill>
          <a:schemeClr val="tx1"/>
        </a:solidFill>
        <a:latin typeface="+mn-lt"/>
        <a:ea typeface="+mn-ea"/>
        <a:cs typeface="+mn-cs"/>
      </a:defRPr>
    </a:lvl3pPr>
    <a:lvl4pPr marL="1493323" algn="l" defTabSz="995549" rtl="0" eaLnBrk="1" latinLnBrk="0" hangingPunct="1">
      <a:defRPr kumimoji="1" sz="1300" kern="1200">
        <a:solidFill>
          <a:schemeClr val="tx1"/>
        </a:solidFill>
        <a:latin typeface="+mn-lt"/>
        <a:ea typeface="+mn-ea"/>
        <a:cs typeface="+mn-cs"/>
      </a:defRPr>
    </a:lvl4pPr>
    <a:lvl5pPr marL="1991097" algn="l" defTabSz="995549" rtl="0" eaLnBrk="1" latinLnBrk="0" hangingPunct="1">
      <a:defRPr kumimoji="1" sz="1300" kern="1200">
        <a:solidFill>
          <a:schemeClr val="tx1"/>
        </a:solidFill>
        <a:latin typeface="+mn-lt"/>
        <a:ea typeface="+mn-ea"/>
        <a:cs typeface="+mn-cs"/>
      </a:defRPr>
    </a:lvl5pPr>
    <a:lvl6pPr marL="2488872" algn="l" defTabSz="995549" rtl="0" eaLnBrk="1" latinLnBrk="0" hangingPunct="1">
      <a:defRPr kumimoji="1" sz="1300" kern="1200">
        <a:solidFill>
          <a:schemeClr val="tx1"/>
        </a:solidFill>
        <a:latin typeface="+mn-lt"/>
        <a:ea typeface="+mn-ea"/>
        <a:cs typeface="+mn-cs"/>
      </a:defRPr>
    </a:lvl6pPr>
    <a:lvl7pPr marL="2986646" algn="l" defTabSz="995549" rtl="0" eaLnBrk="1" latinLnBrk="0" hangingPunct="1">
      <a:defRPr kumimoji="1" sz="1300" kern="1200">
        <a:solidFill>
          <a:schemeClr val="tx1"/>
        </a:solidFill>
        <a:latin typeface="+mn-lt"/>
        <a:ea typeface="+mn-ea"/>
        <a:cs typeface="+mn-cs"/>
      </a:defRPr>
    </a:lvl7pPr>
    <a:lvl8pPr marL="3484420" algn="l" defTabSz="995549" rtl="0" eaLnBrk="1" latinLnBrk="0" hangingPunct="1">
      <a:defRPr kumimoji="1" sz="1300" kern="1200">
        <a:solidFill>
          <a:schemeClr val="tx1"/>
        </a:solidFill>
        <a:latin typeface="+mn-lt"/>
        <a:ea typeface="+mn-ea"/>
        <a:cs typeface="+mn-cs"/>
      </a:defRPr>
    </a:lvl8pPr>
    <a:lvl9pPr marL="3982194" algn="l" defTabSz="995549"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D2CE76F-D5CA-4B4B-A98C-2B46828FFF01}" type="slidenum">
              <a:rPr kumimoji="1" lang="ja-JP" altLang="en-US" smtClean="0"/>
              <a:pPr/>
              <a:t>3</a:t>
            </a:fld>
            <a:endParaRPr kumimoji="1" lang="ja-JP" altLang="en-US" dirty="0"/>
          </a:p>
        </p:txBody>
      </p:sp>
    </p:spTree>
    <p:extLst>
      <p:ext uri="{BB962C8B-B14F-4D97-AF65-F5344CB8AC3E}">
        <p14:creationId xmlns:p14="http://schemas.microsoft.com/office/powerpoint/2010/main" val="1423449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106613" y="746125"/>
            <a:ext cx="259397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D2CE76F-D5CA-4B4B-A98C-2B46828FFF01}" type="slidenum">
              <a:rPr kumimoji="1" lang="ja-JP" altLang="en-US" smtClean="0"/>
              <a:pPr/>
              <a:t>7</a:t>
            </a:fld>
            <a:endParaRPr kumimoji="1" lang="ja-JP"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106613" y="746125"/>
            <a:ext cx="2593975"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D2CE76F-D5CA-4B4B-A98C-2B46828FFF01}" type="slidenum">
              <a:rPr kumimoji="1" lang="ja-JP" altLang="en-US" smtClean="0"/>
              <a:pPr/>
              <a:t>8</a:t>
            </a:fld>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09943"/>
            <a:ext cx="6120765" cy="2214906"/>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35" y="5855391"/>
            <a:ext cx="5040630" cy="2640665"/>
          </a:xfrm>
        </p:spPr>
        <p:txBody>
          <a:bodyPr/>
          <a:lstStyle>
            <a:lvl1pPr marL="0" indent="0" algn="ctr">
              <a:buNone/>
              <a:defRPr>
                <a:solidFill>
                  <a:schemeClr val="tx1">
                    <a:tint val="75000"/>
                  </a:schemeClr>
                </a:solidFill>
              </a:defRPr>
            </a:lvl1pPr>
            <a:lvl2pPr marL="497774" indent="0" algn="ctr">
              <a:buNone/>
              <a:defRPr>
                <a:solidFill>
                  <a:schemeClr val="tx1">
                    <a:tint val="75000"/>
                  </a:schemeClr>
                </a:solidFill>
              </a:defRPr>
            </a:lvl2pPr>
            <a:lvl3pPr marL="995549" indent="0" algn="ctr">
              <a:buNone/>
              <a:defRPr>
                <a:solidFill>
                  <a:schemeClr val="tx1">
                    <a:tint val="75000"/>
                  </a:schemeClr>
                </a:solidFill>
              </a:defRPr>
            </a:lvl3pPr>
            <a:lvl4pPr marL="1493323" indent="0" algn="ctr">
              <a:buNone/>
              <a:defRPr>
                <a:solidFill>
                  <a:schemeClr val="tx1">
                    <a:tint val="75000"/>
                  </a:schemeClr>
                </a:solidFill>
              </a:defRPr>
            </a:lvl4pPr>
            <a:lvl5pPr marL="1991097" indent="0" algn="ctr">
              <a:buNone/>
              <a:defRPr>
                <a:solidFill>
                  <a:schemeClr val="tx1">
                    <a:tint val="75000"/>
                  </a:schemeClr>
                </a:solidFill>
              </a:defRPr>
            </a:lvl5pPr>
            <a:lvl6pPr marL="2488872" indent="0" algn="ctr">
              <a:buNone/>
              <a:defRPr>
                <a:solidFill>
                  <a:schemeClr val="tx1">
                    <a:tint val="75000"/>
                  </a:schemeClr>
                </a:solidFill>
              </a:defRPr>
            </a:lvl6pPr>
            <a:lvl7pPr marL="2986646" indent="0" algn="ctr">
              <a:buNone/>
              <a:defRPr>
                <a:solidFill>
                  <a:schemeClr val="tx1">
                    <a:tint val="75000"/>
                  </a:schemeClr>
                </a:solidFill>
              </a:defRPr>
            </a:lvl7pPr>
            <a:lvl8pPr marL="3484420" indent="0" algn="ctr">
              <a:buNone/>
              <a:defRPr>
                <a:solidFill>
                  <a:schemeClr val="tx1">
                    <a:tint val="75000"/>
                  </a:schemeClr>
                </a:solidFill>
              </a:defRPr>
            </a:lvl8pPr>
            <a:lvl9pPr marL="3982194"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4AA1F6D-E3A4-42E3-A471-38D29215976A}" type="datetime1">
              <a:rPr kumimoji="1" lang="ja-JP" altLang="en-US" smtClean="0"/>
              <a:t>2017/4/27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DF48A6C-8FEF-49DF-BCB4-BCD12389FCF5}" type="datetime1">
              <a:rPr kumimoji="1" lang="ja-JP" altLang="en-US" smtClean="0"/>
              <a:t>2017/4/27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02"/>
            <a:ext cx="1620202" cy="8816568"/>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5" y="413802"/>
            <a:ext cx="4740592" cy="8816568"/>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FE9D445-1C91-4B98-9A61-54F517C3CDCA}" type="datetime1">
              <a:rPr kumimoji="1" lang="ja-JP" altLang="en-US" smtClean="0"/>
              <a:t>2017/4/27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D976AF7-18E3-4282-AF24-F0EA40D6C4CE}" type="datetime1">
              <a:rPr kumimoji="1" lang="ja-JP" altLang="en-US" smtClean="0"/>
              <a:t>2017/4/27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3" y="6639934"/>
            <a:ext cx="6120765" cy="2052256"/>
          </a:xfrm>
        </p:spPr>
        <p:txBody>
          <a:bodyPr anchor="t"/>
          <a:lstStyle>
            <a:lvl1pPr algn="l">
              <a:defRPr sz="44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3" y="4379584"/>
            <a:ext cx="6120765" cy="2260351"/>
          </a:xfrm>
        </p:spPr>
        <p:txBody>
          <a:bodyPr anchor="b"/>
          <a:lstStyle>
            <a:lvl1pPr marL="0" indent="0">
              <a:buNone/>
              <a:defRPr sz="2200">
                <a:solidFill>
                  <a:schemeClr val="tx1">
                    <a:tint val="75000"/>
                  </a:schemeClr>
                </a:solidFill>
              </a:defRPr>
            </a:lvl1pPr>
            <a:lvl2pPr marL="497774" indent="0">
              <a:buNone/>
              <a:defRPr sz="2000">
                <a:solidFill>
                  <a:schemeClr val="tx1">
                    <a:tint val="75000"/>
                  </a:schemeClr>
                </a:solidFill>
              </a:defRPr>
            </a:lvl2pPr>
            <a:lvl3pPr marL="995549" indent="0">
              <a:buNone/>
              <a:defRPr sz="1700">
                <a:solidFill>
                  <a:schemeClr val="tx1">
                    <a:tint val="75000"/>
                  </a:schemeClr>
                </a:solidFill>
              </a:defRPr>
            </a:lvl3pPr>
            <a:lvl4pPr marL="1493323" indent="0">
              <a:buNone/>
              <a:defRPr sz="1500">
                <a:solidFill>
                  <a:schemeClr val="tx1">
                    <a:tint val="75000"/>
                  </a:schemeClr>
                </a:solidFill>
              </a:defRPr>
            </a:lvl4pPr>
            <a:lvl5pPr marL="1991097" indent="0">
              <a:buNone/>
              <a:defRPr sz="1500">
                <a:solidFill>
                  <a:schemeClr val="tx1">
                    <a:tint val="75000"/>
                  </a:schemeClr>
                </a:solidFill>
              </a:defRPr>
            </a:lvl5pPr>
            <a:lvl6pPr marL="2488872" indent="0">
              <a:buNone/>
              <a:defRPr sz="1500">
                <a:solidFill>
                  <a:schemeClr val="tx1">
                    <a:tint val="75000"/>
                  </a:schemeClr>
                </a:solidFill>
              </a:defRPr>
            </a:lvl6pPr>
            <a:lvl7pPr marL="2986646" indent="0">
              <a:buNone/>
              <a:defRPr sz="1500">
                <a:solidFill>
                  <a:schemeClr val="tx1">
                    <a:tint val="75000"/>
                  </a:schemeClr>
                </a:solidFill>
              </a:defRPr>
            </a:lvl7pPr>
            <a:lvl8pPr marL="3484420" indent="0">
              <a:buNone/>
              <a:defRPr sz="1500">
                <a:solidFill>
                  <a:schemeClr val="tx1">
                    <a:tint val="75000"/>
                  </a:schemeClr>
                </a:solidFill>
              </a:defRPr>
            </a:lvl8pPr>
            <a:lvl9pPr marL="3982194"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A640172-A6C9-463F-85E8-BFB8D3013D68}" type="datetime1">
              <a:rPr kumimoji="1" lang="ja-JP" altLang="en-US" smtClean="0"/>
              <a:t>2017/4/27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5257D7FA-C634-4D74-AC8F-65C7EB806FB4}"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44"/>
            <a:ext cx="3180398" cy="681932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7" y="2411044"/>
            <a:ext cx="3180398" cy="6819328"/>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F52035-1842-48A5-8764-23FC7675C5AB}" type="datetime1">
              <a:rPr kumimoji="1" lang="ja-JP" altLang="en-US" smtClean="0"/>
              <a:t>2017/4/27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5257D7FA-C634-4D74-AC8F-65C7EB806FB4}"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7" y="2312977"/>
            <a:ext cx="3181648" cy="963938"/>
          </a:xfrm>
        </p:spPr>
        <p:txBody>
          <a:bodyPr anchor="b"/>
          <a:lstStyle>
            <a:lvl1pPr marL="0" indent="0">
              <a:buNone/>
              <a:defRPr sz="2600" b="1"/>
            </a:lvl1pPr>
            <a:lvl2pPr marL="497774" indent="0">
              <a:buNone/>
              <a:defRPr sz="2200" b="1"/>
            </a:lvl2pPr>
            <a:lvl3pPr marL="995549" indent="0">
              <a:buNone/>
              <a:defRPr sz="2000" b="1"/>
            </a:lvl3pPr>
            <a:lvl4pPr marL="1493323" indent="0">
              <a:buNone/>
              <a:defRPr sz="1700" b="1"/>
            </a:lvl4pPr>
            <a:lvl5pPr marL="1991097" indent="0">
              <a:buNone/>
              <a:defRPr sz="1700" b="1"/>
            </a:lvl5pPr>
            <a:lvl6pPr marL="2488872" indent="0">
              <a:buNone/>
              <a:defRPr sz="1700" b="1"/>
            </a:lvl6pPr>
            <a:lvl7pPr marL="2986646" indent="0">
              <a:buNone/>
              <a:defRPr sz="1700" b="1"/>
            </a:lvl7pPr>
            <a:lvl8pPr marL="3484420" indent="0">
              <a:buNone/>
              <a:defRPr sz="1700" b="1"/>
            </a:lvl8pPr>
            <a:lvl9pPr marL="3982194"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47" y="3276912"/>
            <a:ext cx="318164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77"/>
            <a:ext cx="3182898" cy="963938"/>
          </a:xfrm>
        </p:spPr>
        <p:txBody>
          <a:bodyPr anchor="b"/>
          <a:lstStyle>
            <a:lvl1pPr marL="0" indent="0">
              <a:buNone/>
              <a:defRPr sz="2600" b="1"/>
            </a:lvl1pPr>
            <a:lvl2pPr marL="497774" indent="0">
              <a:buNone/>
              <a:defRPr sz="2200" b="1"/>
            </a:lvl2pPr>
            <a:lvl3pPr marL="995549" indent="0">
              <a:buNone/>
              <a:defRPr sz="2000" b="1"/>
            </a:lvl3pPr>
            <a:lvl4pPr marL="1493323" indent="0">
              <a:buNone/>
              <a:defRPr sz="1700" b="1"/>
            </a:lvl4pPr>
            <a:lvl5pPr marL="1991097" indent="0">
              <a:buNone/>
              <a:defRPr sz="1700" b="1"/>
            </a:lvl5pPr>
            <a:lvl6pPr marL="2488872" indent="0">
              <a:buNone/>
              <a:defRPr sz="1700" b="1"/>
            </a:lvl6pPr>
            <a:lvl7pPr marL="2986646" indent="0">
              <a:buNone/>
              <a:defRPr sz="1700" b="1"/>
            </a:lvl7pPr>
            <a:lvl8pPr marL="3484420" indent="0">
              <a:buNone/>
              <a:defRPr sz="1700" b="1"/>
            </a:lvl8pPr>
            <a:lvl9pPr marL="3982194"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2"/>
            <a:ext cx="3182898" cy="595345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C0C80F3-7FA7-413C-8B54-559476D77D86}" type="datetime1">
              <a:rPr kumimoji="1" lang="ja-JP" altLang="en-US" smtClean="0"/>
              <a:t>2017/4/27</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5257D7FA-C634-4D74-AC8F-65C7EB806FB4}"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610A8EB-BCFC-4258-8298-47B4578FC494}" type="datetime1">
              <a:rPr kumimoji="1" lang="ja-JP" altLang="en-US" smtClean="0"/>
              <a:t>2017/4/27</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5257D7FA-C634-4D74-AC8F-65C7EB806FB4}"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CDB7480-B5EB-423C-BA62-B500895A7414}" type="datetime1">
              <a:rPr kumimoji="1" lang="ja-JP" altLang="en-US" smtClean="0"/>
              <a:t>2017/4/27</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5257D7FA-C634-4D74-AC8F-65C7EB806FB4}"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11409"/>
            <a:ext cx="2369047" cy="1750877"/>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54" y="411411"/>
            <a:ext cx="4025504" cy="8818962"/>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49" y="2162285"/>
            <a:ext cx="2369047" cy="7068086"/>
          </a:xfrm>
        </p:spPr>
        <p:txBody>
          <a:bodyPr/>
          <a:lstStyle>
            <a:lvl1pPr marL="0" indent="0">
              <a:buNone/>
              <a:defRPr sz="1500"/>
            </a:lvl1pPr>
            <a:lvl2pPr marL="497774" indent="0">
              <a:buNone/>
              <a:defRPr sz="1300"/>
            </a:lvl2pPr>
            <a:lvl3pPr marL="995549" indent="0">
              <a:buNone/>
              <a:defRPr sz="1100"/>
            </a:lvl3pPr>
            <a:lvl4pPr marL="1493323" indent="0">
              <a:buNone/>
              <a:defRPr sz="1000"/>
            </a:lvl4pPr>
            <a:lvl5pPr marL="1991097" indent="0">
              <a:buNone/>
              <a:defRPr sz="1000"/>
            </a:lvl5pPr>
            <a:lvl6pPr marL="2488872" indent="0">
              <a:buNone/>
              <a:defRPr sz="1000"/>
            </a:lvl6pPr>
            <a:lvl7pPr marL="2986646" indent="0">
              <a:buNone/>
              <a:defRPr sz="1000"/>
            </a:lvl7pPr>
            <a:lvl8pPr marL="3484420" indent="0">
              <a:buNone/>
              <a:defRPr sz="1000"/>
            </a:lvl8pPr>
            <a:lvl9pPr marL="3982194"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C9B6354-A2B4-47E1-87F7-CE522914A10B}" type="datetime1">
              <a:rPr kumimoji="1" lang="ja-JP" altLang="en-US" smtClean="0"/>
              <a:t>2017/4/27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5257D7FA-C634-4D74-AC8F-65C7EB806FB4}"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8"/>
            <a:ext cx="4320540" cy="853912"/>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27" y="923276"/>
            <a:ext cx="4320540" cy="6199823"/>
          </a:xfrm>
        </p:spPr>
        <p:txBody>
          <a:bodyPr/>
          <a:lstStyle>
            <a:lvl1pPr marL="0" indent="0">
              <a:buNone/>
              <a:defRPr sz="3500"/>
            </a:lvl1pPr>
            <a:lvl2pPr marL="497774" indent="0">
              <a:buNone/>
              <a:defRPr sz="3000"/>
            </a:lvl2pPr>
            <a:lvl3pPr marL="995549" indent="0">
              <a:buNone/>
              <a:defRPr sz="2600"/>
            </a:lvl3pPr>
            <a:lvl4pPr marL="1493323" indent="0">
              <a:buNone/>
              <a:defRPr sz="2200"/>
            </a:lvl4pPr>
            <a:lvl5pPr marL="1991097" indent="0">
              <a:buNone/>
              <a:defRPr sz="2200"/>
            </a:lvl5pPr>
            <a:lvl6pPr marL="2488872" indent="0">
              <a:buNone/>
              <a:defRPr sz="2200"/>
            </a:lvl6pPr>
            <a:lvl7pPr marL="2986646" indent="0">
              <a:buNone/>
              <a:defRPr sz="2200"/>
            </a:lvl7pPr>
            <a:lvl8pPr marL="3484420" indent="0">
              <a:buNone/>
              <a:defRPr sz="2200"/>
            </a:lvl8pPr>
            <a:lvl9pPr marL="3982194" indent="0">
              <a:buNone/>
              <a:defRPr sz="2200"/>
            </a:lvl9pPr>
          </a:lstStyle>
          <a:p>
            <a:endParaRPr kumimoji="1" lang="ja-JP" altLang="en-US" dirty="0"/>
          </a:p>
        </p:txBody>
      </p:sp>
      <p:sp>
        <p:nvSpPr>
          <p:cNvPr id="4"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497774" indent="0">
              <a:buNone/>
              <a:defRPr sz="1300"/>
            </a:lvl2pPr>
            <a:lvl3pPr marL="995549" indent="0">
              <a:buNone/>
              <a:defRPr sz="1100"/>
            </a:lvl3pPr>
            <a:lvl4pPr marL="1493323" indent="0">
              <a:buNone/>
              <a:defRPr sz="1000"/>
            </a:lvl4pPr>
            <a:lvl5pPr marL="1991097" indent="0">
              <a:buNone/>
              <a:defRPr sz="1000"/>
            </a:lvl5pPr>
            <a:lvl6pPr marL="2488872" indent="0">
              <a:buNone/>
              <a:defRPr sz="1000"/>
            </a:lvl6pPr>
            <a:lvl7pPr marL="2986646" indent="0">
              <a:buNone/>
              <a:defRPr sz="1000"/>
            </a:lvl7pPr>
            <a:lvl8pPr marL="3484420" indent="0">
              <a:buNone/>
              <a:defRPr sz="1000"/>
            </a:lvl8pPr>
            <a:lvl9pPr marL="3982194"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BA54E8F-A83B-4C71-BC54-07F49A126731}" type="datetime1">
              <a:rPr kumimoji="1" lang="ja-JP" altLang="en-US" smtClean="0"/>
              <a:t>2017/4/27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5257D7FA-C634-4D74-AC8F-65C7EB806FB4}"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2"/>
            <a:ext cx="6480810" cy="1722173"/>
          </a:xfrm>
          <a:prstGeom prst="rect">
            <a:avLst/>
          </a:prstGeom>
        </p:spPr>
        <p:txBody>
          <a:bodyPr vert="horz" lIns="99555" tIns="49777" rIns="99555" bIns="49777"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44"/>
            <a:ext cx="6480810" cy="6819328"/>
          </a:xfrm>
          <a:prstGeom prst="rect">
            <a:avLst/>
          </a:prstGeom>
        </p:spPr>
        <p:txBody>
          <a:bodyPr vert="horz" lIns="99555" tIns="49777" rIns="99555" bIns="49777"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45" y="9577197"/>
            <a:ext cx="1680210" cy="550138"/>
          </a:xfrm>
          <a:prstGeom prst="rect">
            <a:avLst/>
          </a:prstGeom>
        </p:spPr>
        <p:txBody>
          <a:bodyPr vert="horz" lIns="99555" tIns="49777" rIns="99555" bIns="49777" rtlCol="0" anchor="ctr"/>
          <a:lstStyle>
            <a:lvl1pPr algn="l">
              <a:defRPr sz="1300">
                <a:solidFill>
                  <a:schemeClr val="tx1">
                    <a:tint val="75000"/>
                  </a:schemeClr>
                </a:solidFill>
              </a:defRPr>
            </a:lvl1pPr>
          </a:lstStyle>
          <a:p>
            <a:fld id="{E2E9583E-B272-460A-87C1-2EC62674B94A}" type="datetime1">
              <a:rPr kumimoji="1" lang="ja-JP" altLang="en-US" smtClean="0"/>
              <a:t>2017/4/27</a:t>
            </a:fld>
            <a:endParaRPr kumimoji="1" lang="ja-JP" altLang="en-US" dirty="0"/>
          </a:p>
        </p:txBody>
      </p:sp>
      <p:sp>
        <p:nvSpPr>
          <p:cNvPr id="5" name="フッター プレースホルダ 4"/>
          <p:cNvSpPr>
            <a:spLocks noGrp="1"/>
          </p:cNvSpPr>
          <p:nvPr>
            <p:ph type="ftr" sz="quarter" idx="3"/>
          </p:nvPr>
        </p:nvSpPr>
        <p:spPr>
          <a:xfrm>
            <a:off x="2460310" y="9577197"/>
            <a:ext cx="2280285" cy="550138"/>
          </a:xfrm>
          <a:prstGeom prst="rect">
            <a:avLst/>
          </a:prstGeom>
        </p:spPr>
        <p:txBody>
          <a:bodyPr vert="horz" lIns="99555" tIns="49777" rIns="99555" bIns="49777" rtlCol="0" anchor="ctr"/>
          <a:lstStyle>
            <a:lvl1pPr algn="ctr">
              <a:defRPr sz="13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5160645" y="9577197"/>
            <a:ext cx="1680210" cy="550138"/>
          </a:xfrm>
          <a:prstGeom prst="rect">
            <a:avLst/>
          </a:prstGeom>
        </p:spPr>
        <p:txBody>
          <a:bodyPr vert="horz" lIns="99555" tIns="49777" rIns="99555" bIns="49777" rtlCol="0" anchor="ctr"/>
          <a:lstStyle>
            <a:lvl1pPr algn="r">
              <a:defRPr sz="1300">
                <a:solidFill>
                  <a:schemeClr val="tx1">
                    <a:tint val="75000"/>
                  </a:schemeClr>
                </a:solidFill>
              </a:defRPr>
            </a:lvl1pPr>
          </a:lstStyle>
          <a:p>
            <a:fld id="{5257D7FA-C634-4D74-AC8F-65C7EB806FB4}"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95549" rtl="0" eaLnBrk="1" latinLnBrk="0" hangingPunct="1">
        <a:spcBef>
          <a:spcPct val="0"/>
        </a:spcBef>
        <a:buNone/>
        <a:defRPr kumimoji="1" sz="4800" kern="1200">
          <a:solidFill>
            <a:schemeClr val="tx1"/>
          </a:solidFill>
          <a:latin typeface="+mj-lt"/>
          <a:ea typeface="+mj-ea"/>
          <a:cs typeface="+mj-cs"/>
        </a:defRPr>
      </a:lvl1pPr>
    </p:titleStyle>
    <p:bodyStyle>
      <a:lvl1pPr marL="373330" indent="-373330" algn="l" defTabSz="995549"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08883" indent="-311109" algn="l" defTabSz="995549"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44436" indent="-248888" algn="l" defTabSz="995549"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42210"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39985"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37759"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35534"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33308"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31082" indent="-248888" algn="l" defTabSz="995549"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95549" rtl="0" eaLnBrk="1" latinLnBrk="0" hangingPunct="1">
        <a:defRPr kumimoji="1" sz="2000" kern="1200">
          <a:solidFill>
            <a:schemeClr val="tx1"/>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49"/>
          <p:cNvSpPr txBox="1">
            <a:spLocks noChangeArrowheads="1"/>
          </p:cNvSpPr>
          <p:nvPr/>
        </p:nvSpPr>
        <p:spPr bwMode="auto">
          <a:xfrm>
            <a:off x="648121" y="1379905"/>
            <a:ext cx="6228693" cy="3246554"/>
          </a:xfrm>
          <a:prstGeom prst="roundRect">
            <a:avLst>
              <a:gd name="adj" fmla="val 9776"/>
            </a:avLst>
          </a:prstGeom>
          <a:solidFill>
            <a:srgbClr val="92D050"/>
          </a:solidFill>
          <a:ln>
            <a:noFill/>
            <a:headEnd/>
            <a:tailEnd/>
          </a:ln>
          <a:effectLst/>
        </p:spPr>
        <p:style>
          <a:lnRef idx="2">
            <a:schemeClr val="accent2">
              <a:shade val="50000"/>
            </a:schemeClr>
          </a:lnRef>
          <a:fillRef idx="1">
            <a:schemeClr val="accent2"/>
          </a:fillRef>
          <a:effectRef idx="0">
            <a:schemeClr val="accent2"/>
          </a:effectRef>
          <a:fontRef idx="minor">
            <a:schemeClr val="lt1"/>
          </a:fontRef>
        </p:style>
        <p:txBody>
          <a:bodyPr wrap="none" lIns="0" tIns="144000" rIns="144000" bIns="0" anchor="ctr" anchorCtr="0"/>
          <a:lstStyle/>
          <a:p>
            <a:pPr algn="ctr">
              <a:lnSpc>
                <a:spcPts val="5000"/>
              </a:lnSpc>
              <a:defRPr/>
            </a:pPr>
            <a:r>
              <a:rPr lang="ja-JP" altLang="en-US" sz="3300" b="1" kern="0" spc="-100" dirty="0" smtClean="0">
                <a:solidFill>
                  <a:schemeClr val="bg1"/>
                </a:solidFill>
                <a:latin typeface="メイリオ" pitchFamily="50" charset="-128"/>
                <a:ea typeface="メイリオ" pitchFamily="50" charset="-128"/>
                <a:cs typeface="メイリオ" pitchFamily="50" charset="-128"/>
              </a:rPr>
              <a:t>障害者雇用安定</a:t>
            </a:r>
            <a:r>
              <a:rPr lang="ja-JP" altLang="en-US" sz="3300" b="1" kern="0" spc="-100" dirty="0">
                <a:solidFill>
                  <a:schemeClr val="bg1"/>
                </a:solidFill>
                <a:latin typeface="メイリオ" pitchFamily="50" charset="-128"/>
                <a:ea typeface="メイリオ" pitchFamily="50" charset="-128"/>
                <a:cs typeface="メイリオ" pitchFamily="50" charset="-128"/>
              </a:rPr>
              <a:t>助成金</a:t>
            </a:r>
            <a:endParaRPr lang="en-US" altLang="ja-JP" sz="3300" b="1" kern="0" spc="-100" dirty="0" smtClean="0">
              <a:solidFill>
                <a:schemeClr val="bg1"/>
              </a:solidFill>
              <a:latin typeface="メイリオ" pitchFamily="50" charset="-128"/>
              <a:ea typeface="メイリオ" pitchFamily="50" charset="-128"/>
              <a:cs typeface="メイリオ" pitchFamily="50" charset="-128"/>
            </a:endParaRPr>
          </a:p>
          <a:p>
            <a:pPr algn="ctr">
              <a:lnSpc>
                <a:spcPts val="5000"/>
              </a:lnSpc>
              <a:defRPr/>
            </a:pPr>
            <a:r>
              <a:rPr lang="ja-JP" altLang="en-US" sz="3300" b="1" kern="0" spc="-100" dirty="0" smtClean="0">
                <a:solidFill>
                  <a:schemeClr val="bg1"/>
                </a:solidFill>
                <a:latin typeface="メイリオ" pitchFamily="50" charset="-128"/>
                <a:ea typeface="メイリオ" pitchFamily="50" charset="-128"/>
                <a:cs typeface="メイリオ" pitchFamily="50" charset="-128"/>
              </a:rPr>
              <a:t>（障害者職場定着支援コース</a:t>
            </a:r>
            <a:r>
              <a:rPr lang="ja-JP" altLang="en-US" sz="3300" b="1" kern="0" spc="-1500" dirty="0" smtClean="0">
                <a:solidFill>
                  <a:schemeClr val="bg1"/>
                </a:solidFill>
                <a:latin typeface="メイリオ" pitchFamily="50" charset="-128"/>
                <a:ea typeface="メイリオ" pitchFamily="50" charset="-128"/>
                <a:cs typeface="メイリオ" pitchFamily="50" charset="-128"/>
              </a:rPr>
              <a:t>）</a:t>
            </a:r>
            <a:endParaRPr lang="en-US" altLang="ja-JP" sz="3300" b="1" kern="0" spc="-300" dirty="0">
              <a:solidFill>
                <a:schemeClr val="bg1"/>
              </a:solidFill>
              <a:latin typeface="メイリオ" pitchFamily="50" charset="-128"/>
              <a:ea typeface="メイリオ" pitchFamily="50" charset="-128"/>
              <a:cs typeface="メイリオ" pitchFamily="50" charset="-128"/>
            </a:endParaRPr>
          </a:p>
          <a:p>
            <a:pPr algn="ctr">
              <a:lnSpc>
                <a:spcPts val="3000"/>
              </a:lnSpc>
              <a:defRPr/>
            </a:pPr>
            <a:endParaRPr lang="ja-JP" altLang="en-US" sz="3000" b="1" kern="0" spc="-300" dirty="0" smtClean="0">
              <a:solidFill>
                <a:schemeClr val="bg1"/>
              </a:solidFill>
              <a:latin typeface="メイリオ" pitchFamily="50" charset="-128"/>
              <a:ea typeface="メイリオ" pitchFamily="50" charset="-128"/>
              <a:cs typeface="メイリオ" pitchFamily="50" charset="-128"/>
            </a:endParaRPr>
          </a:p>
          <a:p>
            <a:pPr algn="ctr">
              <a:lnSpc>
                <a:spcPts val="5000"/>
              </a:lnSpc>
              <a:defRPr/>
            </a:pPr>
            <a:r>
              <a:rPr lang="ja-JP" altLang="en-US" sz="3300" b="1" kern="0" dirty="0" smtClean="0">
                <a:solidFill>
                  <a:schemeClr val="bg1"/>
                </a:solidFill>
                <a:latin typeface="メイリオ" pitchFamily="50" charset="-128"/>
                <a:ea typeface="メイリオ" pitchFamily="50" charset="-128"/>
                <a:cs typeface="メイリオ" pitchFamily="50" charset="-128"/>
              </a:rPr>
              <a:t>ご案内</a:t>
            </a:r>
            <a:endParaRPr lang="en-US" altLang="ja-JP" sz="3300" b="1" kern="0" dirty="0">
              <a:solidFill>
                <a:schemeClr val="bg1"/>
              </a:solidFill>
              <a:latin typeface="メイリオ" pitchFamily="50" charset="-128"/>
              <a:ea typeface="メイリオ" pitchFamily="50" charset="-128"/>
              <a:cs typeface="メイリオ" pitchFamily="50" charset="-128"/>
            </a:endParaRPr>
          </a:p>
        </p:txBody>
      </p:sp>
      <p:sp>
        <p:nvSpPr>
          <p:cNvPr id="5" name="テキスト ボックス 4"/>
          <p:cNvSpPr txBox="1"/>
          <p:nvPr/>
        </p:nvSpPr>
        <p:spPr>
          <a:xfrm>
            <a:off x="135227" y="936566"/>
            <a:ext cx="6963461" cy="377525"/>
          </a:xfrm>
          <a:prstGeom prst="rect">
            <a:avLst/>
          </a:prstGeom>
          <a:noFill/>
        </p:spPr>
        <p:txBody>
          <a:bodyPr wrap="square" lIns="99555" tIns="49777" rIns="99555" bIns="49777" rtlCol="0">
            <a:spAutoFit/>
          </a:bodyPr>
          <a:lstStyle/>
          <a:p>
            <a:pPr algn="ctr"/>
            <a:r>
              <a:rPr lang="ja-JP" altLang="en-US" sz="1800" b="1" dirty="0" smtClean="0">
                <a:latin typeface="メイリオ" pitchFamily="50" charset="-128"/>
                <a:ea typeface="メイリオ" pitchFamily="50" charset="-128"/>
                <a:cs typeface="メイリオ" pitchFamily="50" charset="-128"/>
              </a:rPr>
              <a:t>障害者を雇用されている事業主の皆さまへ</a:t>
            </a:r>
            <a:endParaRPr kumimoji="1" lang="en-US" altLang="ja-JP" sz="1800" b="1" dirty="0" smtClean="0">
              <a:latin typeface="メイリオ" pitchFamily="50" charset="-128"/>
              <a:ea typeface="メイリオ" pitchFamily="50" charset="-128"/>
              <a:cs typeface="メイリオ" pitchFamily="50" charset="-128"/>
            </a:endParaRPr>
          </a:p>
        </p:txBody>
      </p:sp>
      <p:pic>
        <p:nvPicPr>
          <p:cNvPr id="11" name="Picture 5" descr="a"/>
          <p:cNvPicPr>
            <a:picLocks noChangeAspect="1" noChangeArrowheads="1"/>
          </p:cNvPicPr>
          <p:nvPr/>
        </p:nvPicPr>
        <p:blipFill>
          <a:blip r:embed="rId2" cstate="print"/>
          <a:srcRect/>
          <a:stretch>
            <a:fillRect/>
          </a:stretch>
        </p:blipFill>
        <p:spPr bwMode="auto">
          <a:xfrm>
            <a:off x="972158" y="9162962"/>
            <a:ext cx="614934" cy="612648"/>
          </a:xfrm>
          <a:prstGeom prst="rect">
            <a:avLst/>
          </a:prstGeom>
          <a:noFill/>
          <a:ln w="9525">
            <a:noFill/>
            <a:miter lim="800000"/>
            <a:headEnd/>
            <a:tailEnd/>
          </a:ln>
        </p:spPr>
      </p:pic>
      <p:sp>
        <p:nvSpPr>
          <p:cNvPr id="12" name="Text Box 4"/>
          <p:cNvSpPr txBox="1">
            <a:spLocks noChangeArrowheads="1"/>
          </p:cNvSpPr>
          <p:nvPr/>
        </p:nvSpPr>
        <p:spPr bwMode="auto">
          <a:xfrm>
            <a:off x="1672826" y="9387232"/>
            <a:ext cx="4771940" cy="276999"/>
          </a:xfrm>
          <a:prstGeom prst="rect">
            <a:avLst/>
          </a:prstGeom>
          <a:noFill/>
          <a:ln w="9525" algn="ctr">
            <a:noFill/>
            <a:miter lim="800000"/>
            <a:headEnd/>
            <a:tailEnd/>
          </a:ln>
          <a:effectLst/>
        </p:spPr>
        <p:txBody>
          <a:bodyPr wrap="square" lIns="0" tIns="0" rIns="0" bIns="0" anchor="ctr">
            <a:spAutoFit/>
          </a:bodyPr>
          <a:lstStyle/>
          <a:p>
            <a:r>
              <a:rPr lang="ja-JP" altLang="en-US" sz="1800" dirty="0">
                <a:latin typeface="メイリオ" pitchFamily="50" charset="-128"/>
                <a:ea typeface="メイリオ" pitchFamily="50" charset="-128"/>
                <a:cs typeface="メイリオ" pitchFamily="50" charset="-128"/>
              </a:rPr>
              <a:t>厚生</a:t>
            </a:r>
            <a:r>
              <a:rPr lang="ja-JP" altLang="en-US" sz="1800" dirty="0" smtClean="0">
                <a:latin typeface="メイリオ" pitchFamily="50" charset="-128"/>
                <a:ea typeface="メイリオ" pitchFamily="50" charset="-128"/>
                <a:cs typeface="メイリオ" pitchFamily="50" charset="-128"/>
              </a:rPr>
              <a:t>労働省　都道府県労働局</a:t>
            </a:r>
            <a:r>
              <a:rPr lang="ja-JP" altLang="en-US" sz="1800" dirty="0">
                <a:latin typeface="メイリオ" pitchFamily="50" charset="-128"/>
                <a:ea typeface="メイリオ" pitchFamily="50" charset="-128"/>
                <a:cs typeface="メイリオ" pitchFamily="50" charset="-128"/>
              </a:rPr>
              <a:t>　</a:t>
            </a:r>
            <a:r>
              <a:rPr lang="ja-JP" altLang="en-US" sz="1800" dirty="0" smtClean="0">
                <a:latin typeface="メイリオ" pitchFamily="50" charset="-128"/>
                <a:ea typeface="メイリオ" pitchFamily="50" charset="-128"/>
                <a:cs typeface="メイリオ" pitchFamily="50" charset="-128"/>
              </a:rPr>
              <a:t>ハローワーク</a:t>
            </a:r>
            <a:endParaRPr lang="ja-JP" altLang="en-US" sz="1800" dirty="0">
              <a:latin typeface="メイリオ" pitchFamily="50" charset="-128"/>
              <a:ea typeface="メイリオ" pitchFamily="50" charset="-128"/>
              <a:cs typeface="メイリオ" pitchFamily="50" charset="-128"/>
            </a:endParaRPr>
          </a:p>
        </p:txBody>
      </p:sp>
      <p:grpSp>
        <p:nvGrpSpPr>
          <p:cNvPr id="13" name="グループ化 45"/>
          <p:cNvGrpSpPr/>
          <p:nvPr/>
        </p:nvGrpSpPr>
        <p:grpSpPr>
          <a:xfrm>
            <a:off x="-784837" y="10025205"/>
            <a:ext cx="8467725" cy="549393"/>
            <a:chOff x="-457200" y="10424580"/>
            <a:chExt cx="8064500" cy="526688"/>
          </a:xfrm>
        </p:grpSpPr>
        <p:grpSp>
          <p:nvGrpSpPr>
            <p:cNvPr id="14" name="Group 6"/>
            <p:cNvGrpSpPr>
              <a:grpSpLocks/>
            </p:cNvGrpSpPr>
            <p:nvPr/>
          </p:nvGrpSpPr>
          <p:grpSpPr bwMode="auto">
            <a:xfrm>
              <a:off x="-457200" y="10424580"/>
              <a:ext cx="8064500" cy="526688"/>
              <a:chOff x="-397" y="16387"/>
              <a:chExt cx="12700" cy="831"/>
            </a:xfrm>
          </p:grpSpPr>
          <p:sp>
            <p:nvSpPr>
              <p:cNvPr id="16" name="AutoShape 7"/>
              <p:cNvSpPr>
                <a:spLocks noChangeArrowheads="1"/>
              </p:cNvSpPr>
              <p:nvPr/>
            </p:nvSpPr>
            <p:spPr bwMode="auto">
              <a:xfrm>
                <a:off x="-397" y="16424"/>
                <a:ext cx="10885"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dirty="0"/>
              </a:p>
            </p:txBody>
          </p:sp>
          <p:sp>
            <p:nvSpPr>
              <p:cNvPr id="17" name="AutoShape 9"/>
              <p:cNvSpPr>
                <a:spLocks noChangeArrowheads="1"/>
              </p:cNvSpPr>
              <p:nvPr/>
            </p:nvSpPr>
            <p:spPr bwMode="auto">
              <a:xfrm>
                <a:off x="11283" y="16387"/>
                <a:ext cx="1020"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dirty="0"/>
              </a:p>
            </p:txBody>
          </p:sp>
        </p:grpSp>
        <p:pic>
          <p:nvPicPr>
            <p:cNvPr id="15" name="図 14"/>
            <p:cNvPicPr>
              <a:picLocks noChangeAspect="1" noChangeArrowheads="1"/>
            </p:cNvPicPr>
            <p:nvPr/>
          </p:nvPicPr>
          <p:blipFill>
            <a:blip r:embed="rId3" cstate="print"/>
            <a:srcRect/>
            <a:stretch>
              <a:fillRect/>
            </a:stretch>
          </p:blipFill>
          <p:spPr bwMode="auto">
            <a:xfrm rot="10800000">
              <a:off x="6458575" y="10428038"/>
              <a:ext cx="503237" cy="360362"/>
            </a:xfrm>
            <a:prstGeom prst="rect">
              <a:avLst/>
            </a:prstGeom>
            <a:noFill/>
            <a:ln w="9525">
              <a:noFill/>
              <a:miter lim="800000"/>
              <a:headEnd/>
              <a:tailEnd/>
            </a:ln>
          </p:spPr>
        </p:pic>
      </p:grpSp>
      <p:grpSp>
        <p:nvGrpSpPr>
          <p:cNvPr id="20" name="Group 2"/>
          <p:cNvGrpSpPr>
            <a:grpSpLocks/>
          </p:cNvGrpSpPr>
          <p:nvPr/>
        </p:nvGrpSpPr>
        <p:grpSpPr bwMode="auto">
          <a:xfrm rot="5400000">
            <a:off x="-5158657" y="4843908"/>
            <a:ext cx="10454703" cy="523558"/>
            <a:chOff x="-360" y="-490"/>
            <a:chExt cx="12652" cy="801"/>
          </a:xfrm>
        </p:grpSpPr>
        <p:sp>
          <p:nvSpPr>
            <p:cNvPr id="22" name="AutoShape 3"/>
            <p:cNvSpPr>
              <a:spLocks noChangeArrowheads="1"/>
            </p:cNvSpPr>
            <p:nvPr/>
          </p:nvSpPr>
          <p:spPr bwMode="auto">
            <a:xfrm>
              <a:off x="-360" y="-490"/>
              <a:ext cx="1020"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dirty="0"/>
            </a:p>
          </p:txBody>
        </p:sp>
        <p:sp>
          <p:nvSpPr>
            <p:cNvPr id="23" name="AutoShape 5"/>
            <p:cNvSpPr>
              <a:spLocks noChangeArrowheads="1"/>
            </p:cNvSpPr>
            <p:nvPr/>
          </p:nvSpPr>
          <p:spPr bwMode="auto">
            <a:xfrm>
              <a:off x="1407" y="-483"/>
              <a:ext cx="10885"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dirty="0"/>
            </a:p>
          </p:txBody>
        </p:sp>
      </p:grpSp>
      <p:pic>
        <p:nvPicPr>
          <p:cNvPr id="21" name="図 20"/>
          <p:cNvPicPr>
            <a:picLocks noChangeAspect="1" noChangeArrowheads="1"/>
          </p:cNvPicPr>
          <p:nvPr/>
        </p:nvPicPr>
        <p:blipFill>
          <a:blip r:embed="rId3" cstate="print"/>
          <a:srcRect/>
          <a:stretch>
            <a:fillRect/>
          </a:stretch>
        </p:blipFill>
        <p:spPr bwMode="auto">
          <a:xfrm rot="16200000">
            <a:off x="-239267" y="730534"/>
            <a:ext cx="652799" cy="573932"/>
          </a:xfrm>
          <a:prstGeom prst="rect">
            <a:avLst/>
          </a:prstGeom>
          <a:noFill/>
          <a:ln w="9525">
            <a:noFill/>
            <a:miter lim="800000"/>
            <a:headEnd/>
            <a:tailEnd/>
          </a:ln>
        </p:spPr>
      </p:pic>
      <p:sp>
        <p:nvSpPr>
          <p:cNvPr id="26" name="テキスト ボックス 25"/>
          <p:cNvSpPr txBox="1"/>
          <p:nvPr/>
        </p:nvSpPr>
        <p:spPr>
          <a:xfrm>
            <a:off x="828923" y="5094511"/>
            <a:ext cx="5939879" cy="3124277"/>
          </a:xfrm>
          <a:prstGeom prst="rect">
            <a:avLst/>
          </a:prstGeom>
          <a:noFill/>
        </p:spPr>
        <p:txBody>
          <a:bodyPr wrap="square" lIns="99555" tIns="49777" rIns="99555" bIns="49777" rtlCol="0">
            <a:noAutofit/>
          </a:bodyPr>
          <a:lstStyle/>
          <a:p>
            <a:pPr>
              <a:lnSpc>
                <a:spcPts val="2400"/>
              </a:lnSpc>
            </a:pPr>
            <a:r>
              <a:rPr lang="ja-JP" altLang="en-US" sz="1600" dirty="0">
                <a:solidFill>
                  <a:schemeClr val="tx2"/>
                </a:solidFill>
                <a:latin typeface="メイリオ" pitchFamily="50" charset="-128"/>
                <a:ea typeface="メイリオ" pitchFamily="50" charset="-128"/>
              </a:rPr>
              <a:t>  </a:t>
            </a:r>
            <a:r>
              <a:rPr lang="ja-JP" altLang="en-US" sz="1600" dirty="0" smtClean="0">
                <a:solidFill>
                  <a:schemeClr val="tx2"/>
                </a:solidFill>
                <a:latin typeface="メイリオ" pitchFamily="50" charset="-128"/>
                <a:ea typeface="メイリオ" pitchFamily="50" charset="-128"/>
              </a:rPr>
              <a:t> </a:t>
            </a:r>
            <a:r>
              <a:rPr kumimoji="1" lang="ja-JP" altLang="en-US" sz="1600" dirty="0" smtClean="0">
                <a:latin typeface="メイリオ" pitchFamily="50" charset="-128"/>
                <a:ea typeface="メイリオ" pitchFamily="50" charset="-128"/>
              </a:rPr>
              <a:t>「障害者職場定着支援コース」は、障害特性に応じた雇用管理・雇用形態の見直しや柔軟な働き方の工夫等の措置を講じる事業主に対して助成するもので、障害者の雇用を促進するとともに、職場定着を図ることを目的としています。</a:t>
            </a:r>
            <a:endParaRPr kumimoji="1" lang="en-US" altLang="ja-JP" sz="1600" dirty="0" smtClean="0">
              <a:latin typeface="メイリオ" pitchFamily="50" charset="-128"/>
              <a:ea typeface="メイリオ" pitchFamily="50" charset="-128"/>
            </a:endParaRPr>
          </a:p>
          <a:p>
            <a:pPr>
              <a:lnSpc>
                <a:spcPts val="2400"/>
              </a:lnSpc>
            </a:pPr>
            <a:endParaRPr kumimoji="1" lang="en-US" altLang="ja-JP" sz="1600" dirty="0" smtClean="0">
              <a:latin typeface="メイリオ" pitchFamily="50" charset="-128"/>
              <a:ea typeface="メイリオ" pitchFamily="50" charset="-128"/>
            </a:endParaRPr>
          </a:p>
          <a:p>
            <a:pPr>
              <a:lnSpc>
                <a:spcPts val="2400"/>
              </a:lnSpc>
            </a:pPr>
            <a:r>
              <a:rPr lang="ja-JP" altLang="en-US" sz="1600" dirty="0">
                <a:latin typeface="メイリオ" pitchFamily="50" charset="-128"/>
                <a:ea typeface="メイリオ" pitchFamily="50" charset="-128"/>
              </a:rPr>
              <a:t>　</a:t>
            </a:r>
            <a:r>
              <a:rPr lang="ja-JP" altLang="en-US" sz="1600" dirty="0" smtClean="0">
                <a:latin typeface="メイリオ" pitchFamily="50" charset="-128"/>
                <a:ea typeface="メイリオ" pitchFamily="50" charset="-128"/>
              </a:rPr>
              <a:t>雇用している障害者が働きやすい環境を整備することで、</a:t>
            </a:r>
            <a:r>
              <a:rPr kumimoji="1" lang="ja-JP" altLang="en-US" sz="1600" dirty="0" smtClean="0">
                <a:latin typeface="メイリオ" pitchFamily="50" charset="-128"/>
                <a:ea typeface="メイリオ" pitchFamily="50" charset="-128"/>
              </a:rPr>
              <a:t>意欲、能力を</a:t>
            </a:r>
            <a:r>
              <a:rPr lang="ja-JP" altLang="en-US" sz="1600" dirty="0" smtClean="0">
                <a:latin typeface="メイリオ" pitchFamily="50" charset="-128"/>
                <a:ea typeface="メイリオ" pitchFamily="50" charset="-128"/>
              </a:rPr>
              <a:t>十分に発揮</a:t>
            </a:r>
            <a:r>
              <a:rPr kumimoji="1" lang="ja-JP" altLang="en-US" sz="1600" dirty="0" smtClean="0">
                <a:latin typeface="メイリオ" pitchFamily="50" charset="-128"/>
                <a:ea typeface="メイリオ" pitchFamily="50" charset="-128"/>
              </a:rPr>
              <a:t>させた上で、長期的に雇用することができ</a:t>
            </a:r>
            <a:r>
              <a:rPr kumimoji="1" lang="ja-JP" altLang="en-US" sz="1600" dirty="0" smtClean="0">
                <a:solidFill>
                  <a:srgbClr val="0070C0"/>
                </a:solidFill>
                <a:latin typeface="メイリオ" pitchFamily="50" charset="-128"/>
                <a:ea typeface="メイリオ" pitchFamily="50" charset="-128"/>
              </a:rPr>
              <a:t>、</a:t>
            </a:r>
            <a:r>
              <a:rPr kumimoji="1" lang="ja-JP" altLang="en-US" sz="1600" dirty="0" smtClean="0">
                <a:latin typeface="メイリオ" pitchFamily="50" charset="-128"/>
                <a:ea typeface="メイリオ" pitchFamily="50" charset="-128"/>
              </a:rPr>
              <a:t>ひいては事業の生産性を高め、優秀な人材を確保</a:t>
            </a:r>
            <a:r>
              <a:rPr lang="ja-JP" altLang="en-US" sz="1600" dirty="0" smtClean="0">
                <a:latin typeface="メイリオ" pitchFamily="50" charset="-128"/>
                <a:ea typeface="メイリオ" pitchFamily="50" charset="-128"/>
              </a:rPr>
              <a:t>す</a:t>
            </a:r>
            <a:r>
              <a:rPr kumimoji="1" lang="ja-JP" altLang="en-US" sz="1600" dirty="0" smtClean="0">
                <a:latin typeface="メイリオ" pitchFamily="50" charset="-128"/>
                <a:ea typeface="メイリオ" pitchFamily="50" charset="-128"/>
              </a:rPr>
              <a:t>る</a:t>
            </a:r>
            <a:r>
              <a:rPr lang="ja-JP" altLang="en-US" sz="1600" dirty="0">
                <a:latin typeface="メイリオ" pitchFamily="50" charset="-128"/>
                <a:ea typeface="メイリオ" pitchFamily="50" charset="-128"/>
              </a:rPr>
              <a:t>こと</a:t>
            </a:r>
            <a:r>
              <a:rPr lang="ja-JP" altLang="en-US" sz="1600" dirty="0" smtClean="0">
                <a:latin typeface="メイリオ" pitchFamily="50" charset="-128"/>
                <a:ea typeface="メイリオ" pitchFamily="50" charset="-128"/>
              </a:rPr>
              <a:t>につながります。</a:t>
            </a:r>
            <a:r>
              <a:rPr kumimoji="1" lang="ja-JP" altLang="en-US" sz="1600" dirty="0" smtClean="0">
                <a:latin typeface="メイリオ" pitchFamily="50" charset="-128"/>
                <a:ea typeface="メイリオ" pitchFamily="50" charset="-128"/>
              </a:rPr>
              <a:t>ぜひ、この制度をご活用ください。</a:t>
            </a:r>
            <a:endParaRPr kumimoji="1" lang="en-US" altLang="ja-JP" sz="1600" dirty="0" smtClean="0">
              <a:latin typeface="メイリオ" pitchFamily="50" charset="-128"/>
              <a:ea typeface="メイリオ" pitchFamily="50" charset="-128"/>
            </a:endParaRPr>
          </a:p>
          <a:p>
            <a:pPr>
              <a:lnSpc>
                <a:spcPts val="2400"/>
              </a:lnSpc>
            </a:pPr>
            <a:endParaRPr lang="en-US" altLang="ja-JP" sz="1100" dirty="0" smtClean="0">
              <a:latin typeface="メイリオ" pitchFamily="50" charset="-128"/>
              <a:ea typeface="メイリオ" pitchFamily="50" charset="-128"/>
            </a:endParaRPr>
          </a:p>
          <a:p>
            <a:pPr>
              <a:lnSpc>
                <a:spcPts val="2400"/>
              </a:lnSpc>
            </a:pPr>
            <a:endParaRPr lang="en-US" altLang="ja-JP" sz="400" dirty="0">
              <a:latin typeface="メイリオ" pitchFamily="50" charset="-128"/>
              <a:ea typeface="メイリオ" pitchFamily="50" charset="-128"/>
            </a:endParaRPr>
          </a:p>
        </p:txBody>
      </p:sp>
      <p:sp>
        <p:nvSpPr>
          <p:cNvPr id="2" name="テキスト ボックス 1"/>
          <p:cNvSpPr txBox="1"/>
          <p:nvPr/>
        </p:nvSpPr>
        <p:spPr>
          <a:xfrm>
            <a:off x="1476214" y="8387432"/>
            <a:ext cx="4824117" cy="199467"/>
          </a:xfrm>
          <a:prstGeom prst="rect">
            <a:avLst/>
          </a:prstGeom>
          <a:noFill/>
        </p:spPr>
        <p:txBody>
          <a:bodyPr wrap="square" rtlCol="0">
            <a:noAutofit/>
          </a:bodyPr>
          <a:lstStyle/>
          <a:p>
            <a:r>
              <a:rPr lang="ja-JP" altLang="en-US" sz="1000" dirty="0">
                <a:latin typeface="メイリオ" pitchFamily="50" charset="-128"/>
                <a:ea typeface="メイリオ" pitchFamily="50" charset="-128"/>
                <a:cs typeface="メイリオ" pitchFamily="50" charset="-128"/>
              </a:rPr>
              <a:t>●</a:t>
            </a:r>
            <a:r>
              <a:rPr kumimoji="1" lang="ja-JP" altLang="en-US" sz="1000" dirty="0" smtClean="0">
                <a:latin typeface="メイリオ" pitchFamily="50" charset="-128"/>
                <a:ea typeface="メイリオ" pitchFamily="50" charset="-128"/>
                <a:cs typeface="メイリオ" pitchFamily="50" charset="-128"/>
              </a:rPr>
              <a:t>この助成金は、全額事業主負担である雇用保険二事業で行われています。</a:t>
            </a:r>
            <a:endParaRPr kumimoji="1" lang="ja-JP" altLang="en-US" sz="1000" dirty="0">
              <a:latin typeface="メイリオ" pitchFamily="50" charset="-128"/>
              <a:ea typeface="メイリオ" pitchFamily="50" charset="-128"/>
              <a:cs typeface="メイリオ" pitchFamily="50" charset="-128"/>
            </a:endParaRPr>
          </a:p>
        </p:txBody>
      </p:sp>
      <p:sp>
        <p:nvSpPr>
          <p:cNvPr id="7" name="テキスト ボックス 6"/>
          <p:cNvSpPr txBox="1"/>
          <p:nvPr/>
        </p:nvSpPr>
        <p:spPr>
          <a:xfrm>
            <a:off x="386464" y="125959"/>
            <a:ext cx="4680520" cy="252028"/>
          </a:xfrm>
          <a:prstGeom prst="rect">
            <a:avLst/>
          </a:prstGeom>
          <a:noFill/>
        </p:spPr>
        <p:txBody>
          <a:bodyPr wrap="square" rtlCol="0">
            <a:noAutofit/>
          </a:bodyPr>
          <a:lstStyle/>
          <a:p>
            <a:r>
              <a:rPr lang="en-US" altLang="ja-JP" sz="1050" dirty="0">
                <a:solidFill>
                  <a:prstClr val="black"/>
                </a:solidFill>
                <a:latin typeface="メイリオ" pitchFamily="50" charset="-128"/>
                <a:ea typeface="メイリオ" pitchFamily="50" charset="-128"/>
              </a:rPr>
              <a:t>※</a:t>
            </a:r>
            <a:r>
              <a:rPr lang="ja-JP" altLang="en-US" sz="1050" dirty="0">
                <a:solidFill>
                  <a:prstClr val="black"/>
                </a:solidFill>
                <a:latin typeface="メイリオ" pitchFamily="50" charset="-128"/>
                <a:ea typeface="メイリオ" pitchFamily="50" charset="-128"/>
              </a:rPr>
              <a:t>　この</a:t>
            </a:r>
            <a:r>
              <a:rPr lang="ja-JP" altLang="en-US" sz="1050" dirty="0" smtClean="0">
                <a:solidFill>
                  <a:prstClr val="black"/>
                </a:solidFill>
                <a:latin typeface="メイリオ" pitchFamily="50" charset="-128"/>
                <a:ea typeface="メイリオ" pitchFamily="50" charset="-128"/>
              </a:rPr>
              <a:t>パンフレットの内容は平成</a:t>
            </a:r>
            <a:r>
              <a:rPr lang="en-US" altLang="ja-JP" sz="1050" dirty="0" smtClean="0">
                <a:solidFill>
                  <a:prstClr val="black"/>
                </a:solidFill>
                <a:latin typeface="メイリオ" pitchFamily="50" charset="-128"/>
                <a:ea typeface="メイリオ" pitchFamily="50" charset="-128"/>
              </a:rPr>
              <a:t>29</a:t>
            </a:r>
            <a:r>
              <a:rPr lang="ja-JP" altLang="en-US" sz="1050" dirty="0" smtClean="0">
                <a:solidFill>
                  <a:prstClr val="black"/>
                </a:solidFill>
                <a:latin typeface="メイリオ" pitchFamily="50" charset="-128"/>
                <a:ea typeface="メイリオ" pitchFamily="50" charset="-128"/>
              </a:rPr>
              <a:t>年４月</a:t>
            </a:r>
            <a:r>
              <a:rPr lang="ja-JP" altLang="en-US" sz="1050" dirty="0">
                <a:solidFill>
                  <a:prstClr val="black"/>
                </a:solidFill>
                <a:latin typeface="メイリオ" pitchFamily="50" charset="-128"/>
                <a:ea typeface="メイリオ" pitchFamily="50" charset="-128"/>
              </a:rPr>
              <a:t>１</a:t>
            </a:r>
            <a:r>
              <a:rPr lang="ja-JP" altLang="en-US" sz="1050" dirty="0" smtClean="0">
                <a:solidFill>
                  <a:prstClr val="black"/>
                </a:solidFill>
                <a:latin typeface="メイリオ" pitchFamily="50" charset="-128"/>
                <a:ea typeface="メイリオ" pitchFamily="50" charset="-128"/>
              </a:rPr>
              <a:t>日現在のものです。</a:t>
            </a:r>
            <a:endParaRPr kumimoji="1" lang="ja-JP" altLang="en-US" dirty="0"/>
          </a:p>
        </p:txBody>
      </p:sp>
      <p:sp>
        <p:nvSpPr>
          <p:cNvPr id="9" name="スライド番号プレースホルダー 8"/>
          <p:cNvSpPr>
            <a:spLocks noGrp="1"/>
          </p:cNvSpPr>
          <p:nvPr>
            <p:ph type="sldNum" sz="quarter" idx="12"/>
          </p:nvPr>
        </p:nvSpPr>
        <p:spPr>
          <a:xfrm>
            <a:off x="5622428" y="8947867"/>
            <a:ext cx="1680210" cy="550138"/>
          </a:xfrm>
        </p:spPr>
        <p:txBody>
          <a:bodyPr/>
          <a:lstStyle/>
          <a:p>
            <a:fld id="{5257D7FA-C634-4D74-AC8F-65C7EB806FB4}" type="slidenum">
              <a:rPr kumimoji="1" lang="ja-JP" altLang="en-US" smtClean="0">
                <a:solidFill>
                  <a:schemeClr val="bg1"/>
                </a:solidFill>
              </a:rPr>
              <a:pPr/>
              <a:t>1</a:t>
            </a:fld>
            <a:endParaRPr kumimoji="1" lang="ja-JP" altLang="en-US" dirty="0">
              <a:solidFill>
                <a:schemeClr val="bg1"/>
              </a:solidFill>
            </a:endParaRPr>
          </a:p>
        </p:txBody>
      </p:sp>
      <p:cxnSp>
        <p:nvCxnSpPr>
          <p:cNvPr id="10" name="直線コネクタ 9"/>
          <p:cNvCxnSpPr/>
          <p:nvPr/>
        </p:nvCxnSpPr>
        <p:spPr>
          <a:xfrm>
            <a:off x="936000" y="3330316"/>
            <a:ext cx="5652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Text Box 42"/>
          <p:cNvSpPr txBox="1">
            <a:spLocks noChangeArrowheads="1"/>
          </p:cNvSpPr>
          <p:nvPr/>
        </p:nvSpPr>
        <p:spPr bwMode="auto">
          <a:xfrm>
            <a:off x="5951012" y="9872539"/>
            <a:ext cx="1102803" cy="250460"/>
          </a:xfrm>
          <a:prstGeom prst="rect">
            <a:avLst/>
          </a:prstGeom>
          <a:noFill/>
          <a:ln w="9525">
            <a:noFill/>
            <a:miter lim="800000"/>
            <a:headEnd/>
            <a:tailEnd/>
          </a:ln>
        </p:spPr>
        <p:txBody>
          <a:bodyPr wrap="square" lIns="37652" tIns="47819" rIns="37652" bIns="47819">
            <a:spAutoFit/>
          </a:bodyPr>
          <a:lstStyle/>
          <a:p>
            <a:pPr fontAlgn="auto">
              <a:spcBef>
                <a:spcPts val="0"/>
              </a:spcBef>
              <a:spcAft>
                <a:spcPts val="0"/>
              </a:spcAft>
              <a:defRPr/>
            </a:pPr>
            <a:r>
              <a:rPr lang="en-US" altLang="ja-JP" sz="1000" spc="-21" dirty="0">
                <a:latin typeface="メイリオ" panose="020B0604030504040204" pitchFamily="50" charset="-128"/>
                <a:ea typeface="メイリオ" panose="020B0604030504040204" pitchFamily="50" charset="-128"/>
                <a:cs typeface="メイリオ" panose="020B0604030504040204" pitchFamily="50" charset="-128"/>
              </a:rPr>
              <a:t>P</a:t>
            </a:r>
            <a:r>
              <a:rPr lang="en-US" altLang="ja-JP" sz="1000" spc="-21" dirty="0" smtClean="0">
                <a:latin typeface="メイリオ" panose="020B0604030504040204" pitchFamily="50" charset="-128"/>
                <a:ea typeface="メイリオ" panose="020B0604030504040204" pitchFamily="50" charset="-128"/>
                <a:cs typeface="メイリオ" panose="020B0604030504040204" pitchFamily="50" charset="-128"/>
              </a:rPr>
              <a:t>L290401</a:t>
            </a:r>
            <a:r>
              <a:rPr lang="ja-JP" altLang="en-US" sz="1000" spc="-21" dirty="0" smtClean="0">
                <a:latin typeface="メイリオ" panose="020B0604030504040204" pitchFamily="50" charset="-128"/>
                <a:ea typeface="メイリオ" panose="020B0604030504040204" pitchFamily="50" charset="-128"/>
                <a:cs typeface="メイリオ" panose="020B0604030504040204" pitchFamily="50" charset="-128"/>
              </a:rPr>
              <a:t>雇障</a:t>
            </a:r>
            <a:r>
              <a:rPr lang="en-US" altLang="ja-JP" sz="1000" spc="-21" smtClean="0">
                <a:latin typeface="メイリオ" panose="020B0604030504040204" pitchFamily="50" charset="-128"/>
                <a:ea typeface="メイリオ" panose="020B0604030504040204" pitchFamily="50" charset="-128"/>
                <a:cs typeface="メイリオ" panose="020B0604030504040204" pitchFamily="50" charset="-128"/>
              </a:rPr>
              <a:t>01</a:t>
            </a:r>
            <a:endParaRPr lang="ja-JP" altLang="en-US" sz="1000" spc="-2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95011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44463" y="9654606"/>
            <a:ext cx="6911975" cy="360000"/>
          </a:xfrm>
          <a:prstGeom prst="rect">
            <a:avLst/>
          </a:prstGeom>
          <a:solidFill>
            <a:schemeClr val="accent2">
              <a:lumMod val="20000"/>
              <a:lumOff val="80000"/>
            </a:schemeClr>
          </a:solidFill>
          <a:ln w="15875">
            <a:solidFill>
              <a:srgbClr val="FF0000"/>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13" name="正方形/長方形 3"/>
          <p:cNvSpPr>
            <a:spLocks noChangeArrowheads="1"/>
          </p:cNvSpPr>
          <p:nvPr/>
        </p:nvSpPr>
        <p:spPr bwMode="auto">
          <a:xfrm>
            <a:off x="144000" y="125959"/>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対象となる事業主</a:t>
            </a:r>
          </a:p>
        </p:txBody>
      </p:sp>
      <p:sp>
        <p:nvSpPr>
          <p:cNvPr id="14" name="角丸四角形 13"/>
          <p:cNvSpPr/>
          <p:nvPr/>
        </p:nvSpPr>
        <p:spPr>
          <a:xfrm>
            <a:off x="6227916" y="206948"/>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措置１</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21" name="正方形/長方形 3"/>
          <p:cNvSpPr>
            <a:spLocks noChangeArrowheads="1"/>
          </p:cNvSpPr>
          <p:nvPr/>
        </p:nvSpPr>
        <p:spPr bwMode="auto">
          <a:xfrm>
            <a:off x="144000" y="4230415"/>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zh-TW"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支給対象期間</a:t>
            </a:r>
          </a:p>
        </p:txBody>
      </p:sp>
      <p:sp>
        <p:nvSpPr>
          <p:cNvPr id="22" name="角丸四角形 21"/>
          <p:cNvSpPr/>
          <p:nvPr/>
        </p:nvSpPr>
        <p:spPr>
          <a:xfrm>
            <a:off x="6227916" y="4311404"/>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措置１</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23" name="正方形/長方形 3"/>
          <p:cNvSpPr>
            <a:spLocks noChangeArrowheads="1"/>
          </p:cNvSpPr>
          <p:nvPr/>
        </p:nvSpPr>
        <p:spPr bwMode="auto">
          <a:xfrm>
            <a:off x="144000" y="5958607"/>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支給申請に添付が必要な書類　</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3"/>
          <p:cNvSpPr/>
          <p:nvPr/>
        </p:nvSpPr>
        <p:spPr>
          <a:xfrm>
            <a:off x="6227916" y="6039596"/>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措置１</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25" name="テキスト ボックス 24"/>
          <p:cNvSpPr txBox="1"/>
          <p:nvPr/>
        </p:nvSpPr>
        <p:spPr>
          <a:xfrm>
            <a:off x="144463" y="558007"/>
            <a:ext cx="5796644" cy="243027"/>
          </a:xfrm>
          <a:prstGeom prst="rect">
            <a:avLst/>
          </a:prstGeom>
          <a:noFill/>
        </p:spPr>
        <p:txBody>
          <a:bodyPr wrap="square" rtlCol="0">
            <a:noAutofit/>
          </a:bodyPr>
          <a:lstStyle/>
          <a:p>
            <a:pPr lvl="0"/>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○Ｐ７の要件の他、次の①～⑥のすべてに該当する事業主が対象です。</a:t>
            </a:r>
          </a:p>
        </p:txBody>
      </p:sp>
      <p:graphicFrame>
        <p:nvGraphicFramePr>
          <p:cNvPr id="26" name="表 25"/>
          <p:cNvGraphicFramePr>
            <a:graphicFrameLocks noGrp="1"/>
          </p:cNvGraphicFramePr>
          <p:nvPr>
            <p:extLst>
              <p:ext uri="{D42A27DB-BD31-4B8C-83A1-F6EECF244321}">
                <p14:modId xmlns:p14="http://schemas.microsoft.com/office/powerpoint/2010/main" val="1780222043"/>
              </p:ext>
            </p:extLst>
          </p:nvPr>
        </p:nvGraphicFramePr>
        <p:xfrm>
          <a:off x="144463" y="882043"/>
          <a:ext cx="6912371" cy="3116780"/>
        </p:xfrm>
        <a:graphic>
          <a:graphicData uri="http://schemas.openxmlformats.org/drawingml/2006/table">
            <a:tbl>
              <a:tblPr firstRow="1" bandRow="1">
                <a:tableStyleId>{5C22544A-7EE6-4342-B048-85BDC9FD1C3A}</a:tableStyleId>
              </a:tblPr>
              <a:tblGrid>
                <a:gridCol w="431651"/>
                <a:gridCol w="6480720"/>
              </a:tblGrid>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対象労働者に対して、当該措置を継続して講じる事業主であること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を、支給対象期の第１期の場合は措置実施後６か月以上、第２期の場合は当該支給対象期の初日から６か月以上の期間継続して雇用し、当該労働者に対して、各支給対象期分の賃金を支給した事業主である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措置を実施した日以降の期間について、対象労働者を一般被保険者等として適用させている事業主であること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措置を実施した際に、措置実施後の労働条件を明確にした雇用契約書または労働条件通知書等を作成し、対象労働者に対して交付している事業主であること</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措置を実施する際に、対象労働者の同意を得ている事業主であること</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⑥</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措置を実施した日以降の期間について、対象労働者の１時間あたりの賃金を措置実施前から減額させていない事業主であること</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
        <p:nvSpPr>
          <p:cNvPr id="4" name="テキスト ボックス 3"/>
          <p:cNvSpPr txBox="1"/>
          <p:nvPr/>
        </p:nvSpPr>
        <p:spPr>
          <a:xfrm>
            <a:off x="108062" y="4626459"/>
            <a:ext cx="7039990" cy="1656184"/>
          </a:xfrm>
          <a:prstGeom prst="rect">
            <a:avLst/>
          </a:prstGeom>
          <a:noFill/>
        </p:spPr>
        <p:txBody>
          <a:bodyPr wrap="square" rtlCol="0">
            <a:noAutofit/>
          </a:bodyPr>
          <a:lstStyle/>
          <a:p>
            <a:pPr marL="216000" lvl="0" indent="-216000">
              <a:lnSpc>
                <a:spcPts val="1800"/>
              </a:lnSpc>
              <a:spcBef>
                <a:spcPts val="600"/>
              </a:spcBef>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支給対象期間は、対象労働者に対する措置実施日直後の賃金締切日の翌日</a:t>
            </a:r>
            <a:r>
              <a:rPr lang="en-US" altLang="ja-JP" sz="1400" baseline="30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aseline="30000" dirty="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から起算して</a:t>
            </a:r>
            <a:r>
              <a:rPr lang="ja-JP" altLang="en-US" sz="14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１年間</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です。</a:t>
            </a:r>
            <a:r>
              <a:rPr lang="ja-JP" altLang="en-US" sz="14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最初の６か月を第１期、次の６か月を第２期の支給対象期</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といいます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396000" lvl="0" indent="-396000" defTabSz="914400">
              <a:spcBef>
                <a:spcPts val="600"/>
              </a:spcBef>
              <a:defRPr/>
            </a:pP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１　賃金締切日が措置の実施日の場合は当該措置の実施日の翌日、賃金締切日の翌日が措置の</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実施日</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の場合は</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当 該</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措置の実施日となります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spcBef>
                <a:spcPts val="600"/>
              </a:spcBef>
            </a:pPr>
            <a:endParaRPr kumimoji="1" lang="ja-JP" altLang="en-US" sz="1400" dirty="0"/>
          </a:p>
        </p:txBody>
      </p:sp>
      <p:sp>
        <p:nvSpPr>
          <p:cNvPr id="6" name="テキスト ボックス 5"/>
          <p:cNvSpPr txBox="1"/>
          <p:nvPr/>
        </p:nvSpPr>
        <p:spPr>
          <a:xfrm>
            <a:off x="126013" y="6336639"/>
            <a:ext cx="6929961" cy="342048"/>
          </a:xfrm>
          <a:prstGeom prst="rect">
            <a:avLst/>
          </a:prstGeom>
          <a:noFill/>
        </p:spPr>
        <p:txBody>
          <a:bodyPr wrap="square" rtlCol="0">
            <a:noAutofit/>
          </a:bodyPr>
          <a:lstStyle/>
          <a:p>
            <a:pPr lvl="0">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支給申請書に、次の①～⑥の書類を添付してください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a:spLocks noChangeArrowheads="1"/>
          </p:cNvSpPr>
          <p:nvPr/>
        </p:nvSpPr>
        <p:spPr bwMode="auto">
          <a:xfrm>
            <a:off x="612118" y="9734279"/>
            <a:ext cx="7092788" cy="292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9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5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9pPr>
          </a:lstStyle>
          <a:p>
            <a:pPr marL="47625" indent="-47625" defTabSz="914400" eaLnBrk="1" fontAlgn="base" hangingPunct="1">
              <a:lnSpc>
                <a:spcPts val="1500"/>
              </a:lnSpc>
              <a:spcBef>
                <a:spcPct val="0"/>
              </a:spcBef>
              <a:spcAft>
                <a:spcPct val="0"/>
              </a:spcAft>
              <a:buNone/>
              <a:defRPr/>
            </a:pPr>
            <a:r>
              <a:rPr lang="en-US" altLang="ja-JP" sz="1300" dirty="0" smtClean="0">
                <a:solidFill>
                  <a:prstClr val="black"/>
                </a:solidFill>
                <a:latin typeface="メイリオ" pitchFamily="50" charset="-128"/>
                <a:ea typeface="メイリオ" pitchFamily="50" charset="-128"/>
                <a:cs typeface="メイリオ" pitchFamily="50" charset="-128"/>
              </a:rPr>
              <a:t>※</a:t>
            </a:r>
            <a:r>
              <a:rPr lang="ja-JP" altLang="en-US" sz="1300" dirty="0" smtClean="0">
                <a:solidFill>
                  <a:prstClr val="black"/>
                </a:solidFill>
                <a:latin typeface="メイリオ" pitchFamily="50" charset="-128"/>
                <a:ea typeface="メイリオ" pitchFamily="50" charset="-128"/>
                <a:cs typeface="メイリオ" pitchFamily="50" charset="-128"/>
              </a:rPr>
              <a:t>上記</a:t>
            </a:r>
            <a:r>
              <a:rPr lang="ja-JP" altLang="en-US" sz="1300" dirty="0">
                <a:solidFill>
                  <a:prstClr val="black"/>
                </a:solidFill>
                <a:latin typeface="メイリオ" pitchFamily="50" charset="-128"/>
                <a:ea typeface="メイリオ" pitchFamily="50" charset="-128"/>
                <a:cs typeface="メイリオ" pitchFamily="50" charset="-128"/>
              </a:rPr>
              <a:t>の他、労働局が必要と認める書類の提出を求めることがあります</a:t>
            </a:r>
          </a:p>
        </p:txBody>
      </p:sp>
      <p:graphicFrame>
        <p:nvGraphicFramePr>
          <p:cNvPr id="29" name="表 28"/>
          <p:cNvGraphicFramePr>
            <a:graphicFrameLocks noGrp="1"/>
          </p:cNvGraphicFramePr>
          <p:nvPr>
            <p:extLst>
              <p:ext uri="{D42A27DB-BD31-4B8C-83A1-F6EECF244321}">
                <p14:modId xmlns:p14="http://schemas.microsoft.com/office/powerpoint/2010/main" val="3309878894"/>
              </p:ext>
            </p:extLst>
          </p:nvPr>
        </p:nvGraphicFramePr>
        <p:xfrm>
          <a:off x="144066" y="6648706"/>
          <a:ext cx="6912371" cy="2904142"/>
        </p:xfrm>
        <a:graphic>
          <a:graphicData uri="http://schemas.openxmlformats.org/drawingml/2006/table">
            <a:tbl>
              <a:tblPr firstRow="1" bandRow="1">
                <a:tableStyleId>{5C22544A-7EE6-4342-B048-85BDC9FD1C3A}</a:tableStyleId>
              </a:tblPr>
              <a:tblGrid>
                <a:gridCol w="431651"/>
                <a:gridCol w="6480720"/>
              </a:tblGrid>
              <a:tr h="377962">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Ｐ</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に対象労働者ごとに掲げる書類</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管轄労働局長の受給資格認定を受けた職場定着支援計画書</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対象労働者の措置実施前後の雇用契約書または労働条件通知書等の書類</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対象労働者の賃金台帳等</a:t>
                      </a:r>
                      <a:r>
                        <a:rPr lang="en-US" altLang="ja-JP"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p>
                    <a:p>
                      <a:pPr marL="504000" indent="-504000">
                        <a:lnSpc>
                          <a:spcPts val="1600"/>
                        </a:lnSpc>
                      </a:pP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第１期は支給対象期の初日の前日から１か月前の日までの分および支給対象期の初日から６か月分、第２期は当該支給対象期の分を提出してください。</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6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対象労働者の出勤簿等</a:t>
                      </a:r>
                      <a:r>
                        <a:rPr lang="en-US" altLang="ja-JP"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p>
                    <a:p>
                      <a:pPr>
                        <a:lnSpc>
                          <a:spcPts val="1600"/>
                        </a:lnSpc>
                      </a:pP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申請しようとする支給対象期における対象労働者の出勤状況に係る分を提出してください。</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⑥</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中小企業事業主である場合、中小企業事業主であることが確認できる書類</a:t>
                      </a:r>
                      <a:r>
                        <a:rPr lang="en-US" altLang="ja-JP"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p>
                    <a:p>
                      <a:pPr>
                        <a:lnSpc>
                          <a:spcPts val="1700"/>
                        </a:lnSpc>
                      </a:pPr>
                      <a:r>
                        <a:rPr lang="ja-JP" altLang="en-US" sz="120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 例えば、登記事項証明書、資本金、労働者数等、事業内容を記載した資料など</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
        <p:nvSpPr>
          <p:cNvPr id="16"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10</a:t>
            </a:fld>
            <a:endParaRPr lang="ja-JP" altLang="en-US" sz="1600" dirty="0">
              <a:solidFill>
                <a:schemeClr val="tx1"/>
              </a:solidFill>
            </a:endParaRPr>
          </a:p>
        </p:txBody>
      </p:sp>
    </p:spTree>
    <p:extLst>
      <p:ext uri="{BB962C8B-B14F-4D97-AF65-F5344CB8AC3E}">
        <p14:creationId xmlns:p14="http://schemas.microsoft.com/office/powerpoint/2010/main" val="2690396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372142251"/>
              </p:ext>
            </p:extLst>
          </p:nvPr>
        </p:nvGraphicFramePr>
        <p:xfrm>
          <a:off x="144462" y="4050395"/>
          <a:ext cx="6887298" cy="3102960"/>
        </p:xfrm>
        <a:graphic>
          <a:graphicData uri="http://schemas.openxmlformats.org/drawingml/2006/table">
            <a:tbl>
              <a:tblPr firstRow="1" bandRow="1">
                <a:tableStyleId>{5940675A-B579-460E-94D1-54222C63F5DA}</a:tableStyleId>
              </a:tblPr>
              <a:tblGrid>
                <a:gridCol w="1377460"/>
                <a:gridCol w="1826712"/>
                <a:gridCol w="936050"/>
                <a:gridCol w="1080058"/>
                <a:gridCol w="1667018"/>
              </a:tblGrid>
              <a:tr h="370840">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支給対象者</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措置内容</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支給額</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支給対象期間</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各支給対象期における支給額</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r>
              <a:tr h="370840">
                <a:tc rowSpan="3">
                  <a:txBody>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重度身体障害者、重度知的障害者および精神障害者</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時間未満から</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時間以上への延長</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54</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r>
              <a:tr h="370840">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時間未満から</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時間以上</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時間未満への延長</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13.5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r>
              <a:tr h="370840">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時間以上</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時間未満から</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時間以上への延長</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p>
                  </a:txBody>
                  <a:tcPr marT="72000" marB="36000"/>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13.5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r>
              <a:tr h="370840">
                <a:tc rowSpan="3">
                  <a:txBody>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上記以外の者</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時間未満から</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時間以上への延長</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r>
              <a:tr h="370840">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時間未満から</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時間以上</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時間未満への延長</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7.5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r>
              <a:tr h="370840">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時間以上</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時間未満から</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時間以上への延長</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p>
                  </a:txBody>
                  <a:tcPr marT="72000" marB="36000"/>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7.5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r>
            </a:tbl>
          </a:graphicData>
        </a:graphic>
      </p:graphicFrame>
      <p:sp>
        <p:nvSpPr>
          <p:cNvPr id="7" name="正方形/長方形 6"/>
          <p:cNvSpPr/>
          <p:nvPr/>
        </p:nvSpPr>
        <p:spPr>
          <a:xfrm>
            <a:off x="2088282" y="8548903"/>
            <a:ext cx="36000" cy="720000"/>
          </a:xfrm>
          <a:prstGeom prst="rect">
            <a:avLst/>
          </a:prstGeom>
          <a:solidFill>
            <a:schemeClr val="tx1"/>
          </a:solidFill>
          <a:ln w="952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31" name="正方形/長方形 30"/>
          <p:cNvSpPr/>
          <p:nvPr/>
        </p:nvSpPr>
        <p:spPr>
          <a:xfrm>
            <a:off x="4752578" y="8548903"/>
            <a:ext cx="36000" cy="720000"/>
          </a:xfrm>
          <a:prstGeom prst="rect">
            <a:avLst/>
          </a:prstGeom>
          <a:solidFill>
            <a:schemeClr val="tx1"/>
          </a:solidFill>
          <a:ln w="952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8" name="テキスト ボックス 7"/>
          <p:cNvSpPr txBox="1"/>
          <p:nvPr/>
        </p:nvSpPr>
        <p:spPr>
          <a:xfrm>
            <a:off x="1656234" y="8296875"/>
            <a:ext cx="972108" cy="360040"/>
          </a:xfrm>
          <a:prstGeom prst="rect">
            <a:avLst/>
          </a:prstGeom>
          <a:noFill/>
          <a:ln w="9525">
            <a:noFill/>
          </a:ln>
        </p:spPr>
        <p:txBody>
          <a:bodyPr wrap="square" rtlCol="0">
            <a:noAutofit/>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時間</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4320530" y="8296875"/>
            <a:ext cx="972108" cy="360040"/>
          </a:xfrm>
          <a:prstGeom prst="rect">
            <a:avLst/>
          </a:prstGeom>
          <a:noFill/>
          <a:ln w="9525">
            <a:noFill/>
          </a:ln>
        </p:spPr>
        <p:txBody>
          <a:bodyPr wrap="square" rtlCol="0">
            <a:noAutofit/>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時間</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右矢印 11"/>
          <p:cNvSpPr/>
          <p:nvPr/>
        </p:nvSpPr>
        <p:spPr>
          <a:xfrm>
            <a:off x="1080170" y="8080851"/>
            <a:ext cx="2088232" cy="216024"/>
          </a:xfrm>
          <a:prstGeom prst="rightArrow">
            <a:avLst/>
          </a:prstGeom>
          <a:solidFill>
            <a:srgbClr val="C9B5E8"/>
          </a:solidFill>
          <a:ln w="952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33" name="右矢印 32"/>
          <p:cNvSpPr/>
          <p:nvPr/>
        </p:nvSpPr>
        <p:spPr>
          <a:xfrm>
            <a:off x="3744466" y="8080851"/>
            <a:ext cx="2088232" cy="216024"/>
          </a:xfrm>
          <a:prstGeom prst="rightArrow">
            <a:avLst/>
          </a:prstGeom>
          <a:solidFill>
            <a:srgbClr val="C9B5E8"/>
          </a:solidFill>
          <a:ln w="952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34" name="右矢印 33"/>
          <p:cNvSpPr/>
          <p:nvPr/>
        </p:nvSpPr>
        <p:spPr>
          <a:xfrm>
            <a:off x="1080170" y="9376995"/>
            <a:ext cx="4788532" cy="216024"/>
          </a:xfrm>
          <a:prstGeom prst="rightArrow">
            <a:avLst/>
          </a:prstGeom>
          <a:solidFill>
            <a:srgbClr val="C9B5E8"/>
          </a:solidFill>
          <a:ln w="952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24" name="テキスト ボックス 23"/>
          <p:cNvSpPr txBox="1"/>
          <p:nvPr/>
        </p:nvSpPr>
        <p:spPr>
          <a:xfrm>
            <a:off x="1008162" y="7720811"/>
            <a:ext cx="2160240" cy="360040"/>
          </a:xfrm>
          <a:prstGeom prst="rect">
            <a:avLst/>
          </a:prstGeom>
          <a:noFill/>
          <a:ln w="9525">
            <a:noFill/>
          </a:ln>
        </p:spPr>
        <p:txBody>
          <a:bodyPr wrap="square" rtlCol="0">
            <a:noAutofit/>
          </a:bodyPr>
          <a:lstStyle/>
          <a:p>
            <a:pPr algn="ctr"/>
            <a:r>
              <a:rPr kumimoji="1"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13.5</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r>
              <a:rPr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２期）</a:t>
            </a:r>
            <a:endParaRPr kumimoji="1"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3708462" y="7720811"/>
            <a:ext cx="2160240" cy="360040"/>
          </a:xfrm>
          <a:prstGeom prst="rect">
            <a:avLst/>
          </a:prstGeom>
          <a:noFill/>
          <a:ln w="9525">
            <a:noFill/>
          </a:ln>
        </p:spPr>
        <p:txBody>
          <a:bodyPr wrap="square" rtlCol="0">
            <a:noAutofit/>
          </a:bodyPr>
          <a:lstStyle/>
          <a:p>
            <a:pPr algn="ctr"/>
            <a:r>
              <a:rPr kumimoji="1"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13.5</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r>
              <a:rPr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２期）</a:t>
            </a:r>
            <a:endParaRPr kumimoji="1"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2340310" y="9593019"/>
            <a:ext cx="2160240" cy="360040"/>
          </a:xfrm>
          <a:prstGeom prst="rect">
            <a:avLst/>
          </a:prstGeom>
          <a:noFill/>
          <a:ln w="9525">
            <a:noFill/>
          </a:ln>
        </p:spPr>
        <p:txBody>
          <a:bodyPr wrap="square" rtlCol="0">
            <a:noAutofit/>
          </a:bodyPr>
          <a:lstStyle/>
          <a:p>
            <a:pPr algn="ctr"/>
            <a:r>
              <a:rPr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54</a:t>
            </a:r>
            <a:r>
              <a:rPr kumimoji="1"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r>
              <a:rPr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２期）</a:t>
            </a:r>
            <a:endParaRPr kumimoji="1"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119325" y="7540791"/>
            <a:ext cx="6912435" cy="2520280"/>
          </a:xfrm>
          <a:prstGeom prst="roundRect">
            <a:avLst/>
          </a:prstGeom>
          <a:noFill/>
          <a:ln w="15875">
            <a:solidFill>
              <a:schemeClr val="tx1"/>
            </a:solidFill>
            <a:prstDash val="sysDot"/>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834029207"/>
              </p:ext>
            </p:extLst>
          </p:nvPr>
        </p:nvGraphicFramePr>
        <p:xfrm>
          <a:off x="72058" y="7470775"/>
          <a:ext cx="4392488" cy="250036"/>
        </p:xfrm>
        <a:graphic>
          <a:graphicData uri="http://schemas.openxmlformats.org/drawingml/2006/table">
            <a:tbl>
              <a:tblPr firstRow="1" bandRow="1">
                <a:tableStyleId>{5C22544A-7EE6-4342-B048-85BDC9FD1C3A}</a:tableStyleId>
              </a:tblPr>
              <a:tblGrid>
                <a:gridCol w="4392488">
                  <a:extLst>
                    <a:ext uri="{9D8B030D-6E8A-4147-A177-3AD203B41FA5}">
                      <a16:colId xmlns:a16="http://schemas.microsoft.com/office/drawing/2014/main" xmlns="" val="20000"/>
                    </a:ext>
                  </a:extLst>
                </a:gridCol>
              </a:tblGrid>
              <a:tr h="0">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（参考：中小企業事業主が精神障害者の週所定労働時間を延長した場合）</a:t>
                      </a:r>
                      <a:endParaRPr kumimoji="1" lang="en-US" altLang="ja-JP"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marL="75600" marR="94500" marT="48818" marB="488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bl>
          </a:graphicData>
        </a:graphic>
      </p:graphicFrame>
      <p:sp>
        <p:nvSpPr>
          <p:cNvPr id="28" name="テキスト ボックス 27"/>
          <p:cNvSpPr txBox="1"/>
          <p:nvPr/>
        </p:nvSpPr>
        <p:spPr>
          <a:xfrm>
            <a:off x="-323986" y="8548903"/>
            <a:ext cx="1656184" cy="623857"/>
          </a:xfrm>
          <a:prstGeom prst="rect">
            <a:avLst/>
          </a:prstGeom>
          <a:noFill/>
          <a:ln w="9525">
            <a:noFill/>
          </a:ln>
        </p:spPr>
        <p:txBody>
          <a:bodyPr vert="horz" wrap="square" rtlCol="0">
            <a:noAutofit/>
          </a:bodyPr>
          <a:lstStyle/>
          <a:p>
            <a:pPr algn="ct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週所定</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労働</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時間</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1" name="直線矢印コネクタ 10"/>
          <p:cNvCxnSpPr/>
          <p:nvPr/>
        </p:nvCxnSpPr>
        <p:spPr>
          <a:xfrm flipV="1">
            <a:off x="144066" y="8926943"/>
            <a:ext cx="6887694" cy="1800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9" name="角丸四角形 28"/>
          <p:cNvSpPr/>
          <p:nvPr/>
        </p:nvSpPr>
        <p:spPr>
          <a:xfrm>
            <a:off x="144066" y="126059"/>
            <a:ext cx="6912372" cy="540000"/>
          </a:xfrm>
          <a:prstGeom prst="roundRect">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r>
              <a:rPr lang="ja-JP" altLang="en-US" b="1" dirty="0">
                <a:solidFill>
                  <a:schemeClr val="bg1"/>
                </a:solidFill>
                <a:latin typeface="メイリオ" pitchFamily="50" charset="-128"/>
                <a:ea typeface="メイリオ" pitchFamily="50" charset="-128"/>
                <a:cs typeface="メイリオ" pitchFamily="50" charset="-128"/>
              </a:rPr>
              <a:t>措置２　短時間労働者の勤務時間延長</a:t>
            </a:r>
          </a:p>
        </p:txBody>
      </p:sp>
      <p:sp>
        <p:nvSpPr>
          <p:cNvPr id="30" name="正方形/長方形 3"/>
          <p:cNvSpPr>
            <a:spLocks noChangeArrowheads="1"/>
          </p:cNvSpPr>
          <p:nvPr/>
        </p:nvSpPr>
        <p:spPr bwMode="auto">
          <a:xfrm>
            <a:off x="144000" y="802807"/>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措置の内容</a:t>
            </a:r>
            <a:endPar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角丸四角形 35"/>
          <p:cNvSpPr/>
          <p:nvPr/>
        </p:nvSpPr>
        <p:spPr>
          <a:xfrm>
            <a:off x="6227916" y="883796"/>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措置２</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37" name="正方形/長方形 3"/>
          <p:cNvSpPr>
            <a:spLocks noChangeArrowheads="1"/>
          </p:cNvSpPr>
          <p:nvPr/>
        </p:nvSpPr>
        <p:spPr bwMode="auto">
          <a:xfrm>
            <a:off x="144000" y="2718247"/>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支給額</a:t>
            </a:r>
            <a:endPar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角丸四角形 37"/>
          <p:cNvSpPr/>
          <p:nvPr/>
        </p:nvSpPr>
        <p:spPr>
          <a:xfrm>
            <a:off x="6227916" y="2799236"/>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措置２</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41" name="テキスト ボックス 40"/>
          <p:cNvSpPr txBox="1"/>
          <p:nvPr/>
        </p:nvSpPr>
        <p:spPr>
          <a:xfrm>
            <a:off x="144461" y="1206079"/>
            <a:ext cx="7164401" cy="1620180"/>
          </a:xfrm>
          <a:prstGeom prst="rect">
            <a:avLst/>
          </a:prstGeom>
          <a:noFill/>
        </p:spPr>
        <p:txBody>
          <a:bodyPr wrap="square" rtlCol="0">
            <a:noAutofit/>
          </a:bodyPr>
          <a:lstStyle/>
          <a:p>
            <a:pPr marL="266700" lvl="0" indent="-266700" defTabSz="914400">
              <a:lnSpc>
                <a:spcPts val="1800"/>
              </a:lnSpc>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の①または②のいずれかに該当する措置を継続的に講じた場合に助成します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266700" defTabSz="914400">
              <a:lnSpc>
                <a:spcPts val="800"/>
              </a:lnSpc>
              <a:defRPr/>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612000" lvl="0" indent="-612000" defTabSz="914400">
              <a:lnSpc>
                <a:spcPts val="1800"/>
              </a:lnSpc>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① 週</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所定労働時間が</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時間未満の労働者について、週所定労働</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時間を</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時間以上</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時間未満または</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時間以上に延長すること</a:t>
            </a:r>
          </a:p>
          <a:p>
            <a:pPr marL="266700" lvl="0" indent="-266700" defTabSz="914400">
              <a:lnSpc>
                <a:spcPts val="800"/>
              </a:lnSpc>
              <a:defRPr/>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612000" lvl="0" indent="-612000" defTabSz="914400">
              <a:lnSpc>
                <a:spcPts val="1800"/>
              </a:lnSpc>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② 週</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所定労働時間が</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時間以上</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時間未満の労働者について、週</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所定労働</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時間を</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時間以上に延長すること</a:t>
            </a:r>
          </a:p>
          <a:p>
            <a:pPr marL="612000" lvl="0" indent="-612000" defTabSz="914400">
              <a:lnSpc>
                <a:spcPts val="1800"/>
              </a:lnSpc>
              <a:defRPr/>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12000" lvl="0" indent="-612000" defTabSz="914400">
              <a:lnSpc>
                <a:spcPts val="1800"/>
              </a:lnSpc>
              <a:defRPr/>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12000" lvl="0" indent="-612000" defTabSz="914400">
              <a:lnSpc>
                <a:spcPts val="1800"/>
              </a:lnSpc>
              <a:defRPr/>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kumimoji="1" lang="ja-JP" altLang="en-US" sz="1400" dirty="0"/>
          </a:p>
        </p:txBody>
      </p:sp>
      <p:sp>
        <p:nvSpPr>
          <p:cNvPr id="42" name="テキスト ボックス 41"/>
          <p:cNvSpPr txBox="1"/>
          <p:nvPr/>
        </p:nvSpPr>
        <p:spPr>
          <a:xfrm>
            <a:off x="144066" y="3114291"/>
            <a:ext cx="7164401" cy="810090"/>
          </a:xfrm>
          <a:prstGeom prst="rect">
            <a:avLst/>
          </a:prstGeom>
          <a:noFill/>
        </p:spPr>
        <p:txBody>
          <a:bodyPr wrap="square" rtlCol="0">
            <a:noAutofit/>
          </a:bodyPr>
          <a:lstStyle/>
          <a:p>
            <a:pPr marL="266700" lvl="0" indent="-266700" defTabSz="914400">
              <a:lnSpc>
                <a:spcPts val="1800"/>
              </a:lnSpc>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支給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対象者１人あたり、下表の額が支給されます。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266700" defTabSz="914400">
              <a:lnSpc>
                <a:spcPts val="800"/>
              </a:lnSpc>
              <a:defRPr/>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252000" lvl="0" indent="-252000" defTabSz="914400">
              <a:lnSpc>
                <a:spcPts val="1800"/>
              </a:lnSpc>
              <a:defRPr/>
            </a:pP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ただし</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、当該額が、各々の支給対象期における労働に対する賃金の額を超える場合には、当該賃金の総額を上限額とします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dirty="0"/>
          </a:p>
        </p:txBody>
      </p:sp>
      <p:sp>
        <p:nvSpPr>
          <p:cNvPr id="43" name="テキスト ボックス 42"/>
          <p:cNvSpPr txBox="1"/>
          <p:nvPr/>
        </p:nvSpPr>
        <p:spPr>
          <a:xfrm>
            <a:off x="792138" y="7182743"/>
            <a:ext cx="6516724" cy="216024"/>
          </a:xfrm>
          <a:prstGeom prst="rect">
            <a:avLst/>
          </a:prstGeom>
          <a:noFill/>
        </p:spPr>
        <p:txBody>
          <a:bodyPr wrap="square" rtlCol="0">
            <a:noAutofit/>
          </a:bodyPr>
          <a:lstStyle/>
          <a:p>
            <a:pPr lvl="0"/>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注：（</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）内は中小企業以外の事業主に対する支給</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額</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及び</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対象期間です。中小企業の範囲はＰ２をご覧</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ください</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900" dirty="0"/>
          </a:p>
        </p:txBody>
      </p:sp>
      <p:sp>
        <p:nvSpPr>
          <p:cNvPr id="39"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11</a:t>
            </a:fld>
            <a:endParaRPr lang="ja-JP" altLang="en-US" sz="1600" dirty="0">
              <a:solidFill>
                <a:schemeClr val="tx1"/>
              </a:solidFill>
            </a:endParaRPr>
          </a:p>
        </p:txBody>
      </p:sp>
    </p:spTree>
    <p:extLst>
      <p:ext uri="{BB962C8B-B14F-4D97-AF65-F5344CB8AC3E}">
        <p14:creationId xmlns:p14="http://schemas.microsoft.com/office/powerpoint/2010/main" val="202160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表 18"/>
          <p:cNvGraphicFramePr>
            <a:graphicFrameLocks noGrp="1"/>
          </p:cNvGraphicFramePr>
          <p:nvPr>
            <p:extLst>
              <p:ext uri="{D42A27DB-BD31-4B8C-83A1-F6EECF244321}">
                <p14:modId xmlns:p14="http://schemas.microsoft.com/office/powerpoint/2010/main" val="2059728951"/>
              </p:ext>
            </p:extLst>
          </p:nvPr>
        </p:nvGraphicFramePr>
        <p:xfrm>
          <a:off x="144463" y="810035"/>
          <a:ext cx="6912371" cy="4530330"/>
        </p:xfrm>
        <a:graphic>
          <a:graphicData uri="http://schemas.openxmlformats.org/drawingml/2006/table">
            <a:tbl>
              <a:tblPr firstRow="1" bandRow="1">
                <a:tableStyleId>{5C22544A-7EE6-4342-B048-85BDC9FD1C3A}</a:tableStyleId>
              </a:tblPr>
              <a:tblGrid>
                <a:gridCol w="431651"/>
                <a:gridCol w="6480720"/>
              </a:tblGrid>
              <a:tr h="35861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申請事業主に雇用される労働者であること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523919">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措置実施日の時点で、Ｐ９「対象となる労働者」②のイ～ヘのいずれかに該当する者であること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5861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就労継続支援Ａ型事業における利用者でないこと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5861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申請事業主または取締役の３親等以内の親族以外の者であること</a:t>
                      </a:r>
                      <a:endPar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2864747">
                <a:tc>
                  <a:txBody>
                    <a:bodyPr/>
                    <a:lstStyle/>
                    <a:p>
                      <a:pPr algn="ct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措置実施日の時点で、次のイまたはロのいずれかに該当する者であること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
        <p:nvSpPr>
          <p:cNvPr id="25" name="正方形/長方形 24"/>
          <p:cNvSpPr/>
          <p:nvPr/>
        </p:nvSpPr>
        <p:spPr>
          <a:xfrm>
            <a:off x="704325" y="2822232"/>
            <a:ext cx="6228692" cy="2322313"/>
          </a:xfrm>
          <a:prstGeom prst="rect">
            <a:avLst/>
          </a:prstGeom>
          <a:noFill/>
          <a:ln w="3175">
            <a:prstDash val="dash"/>
          </a:ln>
        </p:spPr>
        <p:style>
          <a:lnRef idx="2">
            <a:schemeClr val="dk1"/>
          </a:lnRef>
          <a:fillRef idx="1">
            <a:schemeClr val="lt1"/>
          </a:fillRef>
          <a:effectRef idx="0">
            <a:schemeClr val="dk1"/>
          </a:effectRef>
          <a:fontRef idx="minor">
            <a:schemeClr val="dk1"/>
          </a:fontRef>
        </p:style>
        <p:txBody>
          <a:bodyPr rtlCol="0" anchor="ctr"/>
          <a:lstStyle/>
          <a:p>
            <a:pPr marL="177800" lvl="0" indent="-177800">
              <a:lnSpc>
                <a:spcPts val="1300"/>
              </a:lnSpc>
              <a:spcAft>
                <a:spcPts val="200"/>
              </a:spcAft>
            </a:pPr>
            <a:endParaRPr lang="en-US" altLang="ja-JP" sz="1200" dirty="0">
              <a:solidFill>
                <a:prstClr val="black"/>
              </a:solidFill>
              <a:latin typeface="HGPｺﾞｼｯｸM" panose="020B0600000000000000" pitchFamily="50" charset="-128"/>
              <a:ea typeface="HGPｺﾞｼｯｸM" panose="020B0600000000000000" pitchFamily="50" charset="-128"/>
            </a:endParaRPr>
          </a:p>
        </p:txBody>
      </p:sp>
      <p:sp>
        <p:nvSpPr>
          <p:cNvPr id="26" name="正方形/長方形 25"/>
          <p:cNvSpPr/>
          <p:nvPr/>
        </p:nvSpPr>
        <p:spPr>
          <a:xfrm>
            <a:off x="720275" y="2927003"/>
            <a:ext cx="6228692" cy="2239516"/>
          </a:xfrm>
          <a:prstGeom prst="rect">
            <a:avLst/>
          </a:prstGeom>
          <a:noFill/>
          <a:ln w="19050">
            <a:noFill/>
          </a:ln>
        </p:spPr>
        <p:style>
          <a:lnRef idx="2">
            <a:schemeClr val="dk1"/>
          </a:lnRef>
          <a:fillRef idx="1">
            <a:schemeClr val="lt1"/>
          </a:fillRef>
          <a:effectRef idx="0">
            <a:schemeClr val="dk1"/>
          </a:effectRef>
          <a:fontRef idx="minor">
            <a:schemeClr val="dk1"/>
          </a:fontRef>
        </p:style>
        <p:txBody>
          <a:bodyPr rtlCol="0" anchor="t"/>
          <a:lstStyle/>
          <a:p>
            <a:pPr marL="266700" indent="-180975">
              <a:lnSpc>
                <a:spcPts val="1700"/>
              </a:lnSpc>
              <a:spcBef>
                <a:spcPts val="4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　延長前の週所定労働時間が</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時間未満の労働者である場合</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700"/>
              </a:lnSpc>
              <a:spcBef>
                <a:spcPts val="400"/>
              </a:spcBef>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措置実施日の前日から起算して６か月以上</a:t>
            </a:r>
            <a:r>
              <a:rPr lang="en-US" altLang="ja-JP"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の期間継続して、週所定労働時間が</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時間未満の労働者として申請事業主に雇用された者であること</a:t>
            </a:r>
            <a:r>
              <a:rPr lang="en-US" altLang="ja-JP"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endParaRPr lang="en-US" altLang="ja-JP"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600"/>
              </a:lnSpc>
              <a:spcBef>
                <a:spcPts val="400"/>
              </a:spcBef>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700"/>
              </a:lnSpc>
              <a:spcBef>
                <a:spcPts val="4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ロ　延長前の週所定労働時間が</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時間以上</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時間未満の労働者である場合</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700"/>
              </a:lnSpc>
              <a:spcBef>
                <a:spcPts val="400"/>
              </a:spcBef>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措置</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実施日の前日から起算して６か月</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a:t>
            </a:r>
            <a:r>
              <a:rPr lang="en-US" altLang="ja-JP" sz="12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期間継続して、週所定労働時間</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時間未満の労働者として申請事業主に雇用された者である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r>
              <a:rPr lang="en-US" altLang="ja-JP" sz="12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endParaRPr lang="en-US" altLang="ja-JP"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600"/>
              </a:lnSpc>
              <a:spcBef>
                <a:spcPts val="400"/>
              </a:spcBef>
            </a:pPr>
            <a:endParaRPr lang="en-US" altLang="ja-JP" sz="120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障害者トライアル雇用から引き続く場合は当該トライアル期間以上</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週当たりの平均実労働時間も下回っている必要があります。</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200"/>
              </a:lnSpc>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200"/>
              </a:lnSpc>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3"/>
          <p:cNvSpPr>
            <a:spLocks noChangeArrowheads="1"/>
          </p:cNvSpPr>
          <p:nvPr/>
        </p:nvSpPr>
        <p:spPr bwMode="auto">
          <a:xfrm>
            <a:off x="144000" y="125959"/>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対象となる労働者</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6227916" y="206948"/>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措置２</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3" name="テキスト ボックス 2"/>
          <p:cNvSpPr txBox="1"/>
          <p:nvPr/>
        </p:nvSpPr>
        <p:spPr>
          <a:xfrm>
            <a:off x="36054" y="522003"/>
            <a:ext cx="7037032" cy="324036"/>
          </a:xfrm>
          <a:prstGeom prst="rect">
            <a:avLst/>
          </a:prstGeom>
          <a:noFill/>
        </p:spPr>
        <p:txBody>
          <a:bodyPr wrap="square" rtlCol="0">
            <a:noAutofit/>
          </a:bodyPr>
          <a:lstStyle/>
          <a:p>
            <a:pPr lvl="0"/>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次の①～⑤のすべてに該当する労働者が対象です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3"/>
          <p:cNvSpPr>
            <a:spLocks noChangeArrowheads="1"/>
          </p:cNvSpPr>
          <p:nvPr/>
        </p:nvSpPr>
        <p:spPr bwMode="auto">
          <a:xfrm>
            <a:off x="144000" y="5571564"/>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対象となる事業主</a:t>
            </a:r>
          </a:p>
        </p:txBody>
      </p:sp>
      <p:sp>
        <p:nvSpPr>
          <p:cNvPr id="23" name="角丸四角形 22"/>
          <p:cNvSpPr/>
          <p:nvPr/>
        </p:nvSpPr>
        <p:spPr>
          <a:xfrm>
            <a:off x="6227916" y="5652553"/>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措置２</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24" name="テキスト ボックス 23"/>
          <p:cNvSpPr txBox="1"/>
          <p:nvPr/>
        </p:nvSpPr>
        <p:spPr>
          <a:xfrm>
            <a:off x="144463" y="6003612"/>
            <a:ext cx="5796644" cy="243027"/>
          </a:xfrm>
          <a:prstGeom prst="rect">
            <a:avLst/>
          </a:prstGeom>
          <a:noFill/>
        </p:spPr>
        <p:txBody>
          <a:bodyPr wrap="square" rtlCol="0">
            <a:noAutofit/>
          </a:bodyPr>
          <a:lstStyle/>
          <a:p>
            <a:pPr lvl="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Ｐ７</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の要件の他、次の①～⑥のすべてに該当する事業主が対象です。</a:t>
            </a:r>
          </a:p>
        </p:txBody>
      </p:sp>
      <p:graphicFrame>
        <p:nvGraphicFramePr>
          <p:cNvPr id="27" name="表 26"/>
          <p:cNvGraphicFramePr>
            <a:graphicFrameLocks noGrp="1"/>
          </p:cNvGraphicFramePr>
          <p:nvPr>
            <p:extLst>
              <p:ext uri="{D42A27DB-BD31-4B8C-83A1-F6EECF244321}">
                <p14:modId xmlns:p14="http://schemas.microsoft.com/office/powerpoint/2010/main" val="3845896301"/>
              </p:ext>
            </p:extLst>
          </p:nvPr>
        </p:nvGraphicFramePr>
        <p:xfrm>
          <a:off x="144463" y="6318647"/>
          <a:ext cx="6912371" cy="3332680"/>
        </p:xfrm>
        <a:graphic>
          <a:graphicData uri="http://schemas.openxmlformats.org/drawingml/2006/table">
            <a:tbl>
              <a:tblPr firstRow="1" bandRow="1">
                <a:tableStyleId>{5C22544A-7EE6-4342-B048-85BDC9FD1C3A}</a:tableStyleId>
              </a:tblPr>
              <a:tblGrid>
                <a:gridCol w="431651"/>
                <a:gridCol w="6480720"/>
              </a:tblGrid>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対象労働者に対して、当該措置を継続して講じる事業主であること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を、支給対象期の第１期の場合は延長後、延長した週所定労働時間により６か月以上、第２期の場合は延長した週所定労働時間により当該支給対象期の初日から６か月以上の期間継続して雇用し、当該労働者に対して、各支給対象期分の賃金を支給した事業主である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延長した日以降の期間について、対象労働者を一般被保険者等として適用させている事業主であること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延長した際に、延長後の労働条件を明確にした雇用契約書または労働条件通知書等を作成し、対象労働者に対して交付している事業主であること</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延長する際に、対象労働者の同意を得ている事業主であること</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⑥</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延長した日以降の期間について、対象労働者の１時間あたりの賃金を延長前から減額させていない事業主であること</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
        <p:nvSpPr>
          <p:cNvPr id="13"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12</a:t>
            </a:fld>
            <a:endParaRPr lang="ja-JP" altLang="en-US" sz="1600" dirty="0">
              <a:solidFill>
                <a:schemeClr val="tx1"/>
              </a:solidFill>
            </a:endParaRPr>
          </a:p>
        </p:txBody>
      </p:sp>
    </p:spTree>
    <p:extLst>
      <p:ext uri="{BB962C8B-B14F-4D97-AF65-F5344CB8AC3E}">
        <p14:creationId xmlns:p14="http://schemas.microsoft.com/office/powerpoint/2010/main" val="2206747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144463" y="4902078"/>
            <a:ext cx="6911975" cy="360000"/>
          </a:xfrm>
          <a:prstGeom prst="rect">
            <a:avLst/>
          </a:prstGeom>
          <a:solidFill>
            <a:schemeClr val="accent2">
              <a:lumMod val="20000"/>
              <a:lumOff val="80000"/>
            </a:schemeClr>
          </a:solidFill>
          <a:ln w="15875">
            <a:solidFill>
              <a:srgbClr val="FF0000"/>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9" name="正方形/長方形 3"/>
          <p:cNvSpPr>
            <a:spLocks noChangeArrowheads="1"/>
          </p:cNvSpPr>
          <p:nvPr/>
        </p:nvSpPr>
        <p:spPr bwMode="auto">
          <a:xfrm>
            <a:off x="144000" y="161963"/>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zh-TW"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支給対象期間</a:t>
            </a:r>
          </a:p>
        </p:txBody>
      </p:sp>
      <p:sp>
        <p:nvSpPr>
          <p:cNvPr id="10" name="角丸四角形 9"/>
          <p:cNvSpPr/>
          <p:nvPr/>
        </p:nvSpPr>
        <p:spPr>
          <a:xfrm>
            <a:off x="6227916" y="242952"/>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a:t>
            </a:r>
            <a:r>
              <a:rPr lang="ja-JP" altLang="en-US" sz="1100" b="1" dirty="0">
                <a:solidFill>
                  <a:schemeClr val="bg1"/>
                </a:solidFill>
                <a:latin typeface="メイリオ" pitchFamily="50" charset="-128"/>
                <a:ea typeface="メイリオ" pitchFamily="50" charset="-128"/>
                <a:cs typeface="メイリオ" pitchFamily="50" charset="-128"/>
              </a:rPr>
              <a:t>２</a:t>
            </a:r>
          </a:p>
        </p:txBody>
      </p:sp>
      <p:sp>
        <p:nvSpPr>
          <p:cNvPr id="11" name="正方形/長方形 3"/>
          <p:cNvSpPr>
            <a:spLocks noChangeArrowheads="1"/>
          </p:cNvSpPr>
          <p:nvPr/>
        </p:nvSpPr>
        <p:spPr bwMode="auto">
          <a:xfrm>
            <a:off x="144000" y="1890155"/>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支給申請に添付が必要な書類　</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6227916" y="1971144"/>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措置２</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14" name="テキスト ボックス 13"/>
          <p:cNvSpPr txBox="1"/>
          <p:nvPr/>
        </p:nvSpPr>
        <p:spPr>
          <a:xfrm>
            <a:off x="108062" y="558007"/>
            <a:ext cx="7039990" cy="1152128"/>
          </a:xfrm>
          <a:prstGeom prst="rect">
            <a:avLst/>
          </a:prstGeom>
          <a:noFill/>
        </p:spPr>
        <p:txBody>
          <a:bodyPr wrap="square" rtlCol="0">
            <a:noAutofit/>
          </a:bodyPr>
          <a:lstStyle/>
          <a:p>
            <a:pPr marL="216000" lvl="0" indent="-216000">
              <a:lnSpc>
                <a:spcPts val="1800"/>
              </a:lnSpc>
              <a:spcBef>
                <a:spcPts val="6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支給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対象期間は、対象労働者の週所定労働時間を延長した日の直後の賃金締切日の翌日</a:t>
            </a:r>
            <a:r>
              <a:rPr lang="en-US" altLang="ja-JP" sz="1400" baseline="30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aseline="30000" dirty="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から起算して</a:t>
            </a:r>
            <a:r>
              <a:rPr lang="ja-JP" altLang="en-US" sz="14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１年間</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です。</a:t>
            </a:r>
            <a:r>
              <a:rPr lang="ja-JP" altLang="en-US" sz="14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最初の６か月を第１期、次の６か月を第２期の支給対象期</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といいます。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396000" lvl="0" indent="-396000" defTabSz="914400">
              <a:spcBef>
                <a:spcPts val="600"/>
              </a:spcBef>
              <a:defRPr/>
            </a:pP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１　賃金締切日が延長した日の場合は当該延長した日の翌日、賃金締切日の翌日が延長した日</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の場合</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は当該延長した日となります</a:t>
            </a:r>
          </a:p>
          <a:p>
            <a:pPr>
              <a:lnSpc>
                <a:spcPts val="1800"/>
              </a:lnSpc>
              <a:spcBef>
                <a:spcPts val="600"/>
              </a:spcBef>
            </a:pPr>
            <a:endParaRPr kumimoji="1" lang="ja-JP" altLang="en-US" sz="1400" dirty="0"/>
          </a:p>
        </p:txBody>
      </p:sp>
      <p:sp>
        <p:nvSpPr>
          <p:cNvPr id="16" name="テキスト ボックス 15"/>
          <p:cNvSpPr txBox="1"/>
          <p:nvPr/>
        </p:nvSpPr>
        <p:spPr>
          <a:xfrm>
            <a:off x="126013" y="2268187"/>
            <a:ext cx="6929961" cy="342048"/>
          </a:xfrm>
          <a:prstGeom prst="rect">
            <a:avLst/>
          </a:prstGeom>
          <a:noFill/>
        </p:spPr>
        <p:txBody>
          <a:bodyPr wrap="square" rtlCol="0">
            <a:noAutofit/>
          </a:bodyPr>
          <a:lstStyle/>
          <a:p>
            <a:pPr lvl="0">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支給申請書に、次の①～⑥の書類を添付してください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a:spLocks noChangeArrowheads="1"/>
          </p:cNvSpPr>
          <p:nvPr/>
        </p:nvSpPr>
        <p:spPr bwMode="auto">
          <a:xfrm>
            <a:off x="612118" y="4981751"/>
            <a:ext cx="7092788" cy="292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9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5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9pPr>
          </a:lstStyle>
          <a:p>
            <a:pPr marL="47625" indent="-47625" defTabSz="914400" eaLnBrk="1" fontAlgn="base" hangingPunct="1">
              <a:lnSpc>
                <a:spcPts val="1500"/>
              </a:lnSpc>
              <a:spcBef>
                <a:spcPct val="0"/>
              </a:spcBef>
              <a:spcAft>
                <a:spcPct val="0"/>
              </a:spcAft>
              <a:buNone/>
              <a:defRPr/>
            </a:pPr>
            <a:r>
              <a:rPr lang="en-US" altLang="ja-JP" sz="1300" dirty="0" smtClean="0">
                <a:solidFill>
                  <a:prstClr val="black"/>
                </a:solidFill>
                <a:latin typeface="メイリオ" pitchFamily="50" charset="-128"/>
                <a:ea typeface="メイリオ" pitchFamily="50" charset="-128"/>
                <a:cs typeface="メイリオ" pitchFamily="50" charset="-128"/>
              </a:rPr>
              <a:t>※</a:t>
            </a:r>
            <a:r>
              <a:rPr lang="ja-JP" altLang="en-US" sz="1300" dirty="0">
                <a:solidFill>
                  <a:prstClr val="black"/>
                </a:solidFill>
                <a:latin typeface="メイリオ" pitchFamily="50" charset="-128"/>
                <a:ea typeface="メイリオ" pitchFamily="50" charset="-128"/>
                <a:cs typeface="メイリオ" pitchFamily="50" charset="-128"/>
              </a:rPr>
              <a:t>上記の他、労働局が必要と認める書類の提出を求めることがあります</a:t>
            </a:r>
          </a:p>
        </p:txBody>
      </p:sp>
      <p:sp>
        <p:nvSpPr>
          <p:cNvPr id="13"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13</a:t>
            </a:fld>
            <a:endParaRPr lang="ja-JP" altLang="en-US" sz="1600" dirty="0">
              <a:solidFill>
                <a:schemeClr val="tx1"/>
              </a:solidFill>
            </a:endParaRPr>
          </a:p>
        </p:txBody>
      </p:sp>
      <p:graphicFrame>
        <p:nvGraphicFramePr>
          <p:cNvPr id="23" name="表 22"/>
          <p:cNvGraphicFramePr>
            <a:graphicFrameLocks noGrp="1"/>
          </p:cNvGraphicFramePr>
          <p:nvPr>
            <p:extLst>
              <p:ext uri="{D42A27DB-BD31-4B8C-83A1-F6EECF244321}">
                <p14:modId xmlns:p14="http://schemas.microsoft.com/office/powerpoint/2010/main" val="2621904214"/>
              </p:ext>
            </p:extLst>
          </p:nvPr>
        </p:nvGraphicFramePr>
        <p:xfrm>
          <a:off x="144066" y="2580254"/>
          <a:ext cx="6912371" cy="2227483"/>
        </p:xfrm>
        <a:graphic>
          <a:graphicData uri="http://schemas.openxmlformats.org/drawingml/2006/table">
            <a:tbl>
              <a:tblPr firstRow="1" bandRow="1">
                <a:tableStyleId>{5C22544A-7EE6-4342-B048-85BDC9FD1C3A}</a:tableStyleId>
              </a:tblPr>
              <a:tblGrid>
                <a:gridCol w="431651"/>
                <a:gridCol w="2268649"/>
                <a:gridCol w="4212071"/>
              </a:tblGrid>
              <a:tr h="3353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Ｐ</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に対象労働者ごとに掲げる書類</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r h="329021">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管轄労働局長の受給資格認定を受けた職場定着支援計画書</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r h="329021">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対象労働者の延長前後の雇用契約書または労働条件通知書等の書類</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r h="329021">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対象労働者の賃金台帳等</a:t>
                      </a:r>
                      <a:r>
                        <a:rPr lang="en-US" altLang="ja-JP"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endParaRPr lang="en-US" altLang="ja-JP"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rowSpan="2">
                  <a:txBody>
                    <a:bodyPr/>
                    <a:lstStyle/>
                    <a:p>
                      <a:pPr marL="363538" marR="0" indent="-363538" algn="l" defTabSz="995549" rtl="0" eaLnBrk="1" fontAlgn="auto" latinLnBrk="0" hangingPunct="1">
                        <a:lnSpc>
                          <a:spcPct val="100000"/>
                        </a:lnSpc>
                        <a:spcBef>
                          <a:spcPts val="0"/>
                        </a:spcBef>
                        <a:spcAft>
                          <a:spcPts val="0"/>
                        </a:spcAft>
                        <a:buClrTx/>
                        <a:buSzTx/>
                        <a:buFontTx/>
                        <a:buNone/>
                        <a:tabLst/>
                        <a:defRPr/>
                      </a:pPr>
                      <a:r>
                        <a:rPr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第１期は支給対象期の初日の前日から６か月前の日までの分および支給対象期の初日から６か月分、第２期は当該支給対象期の分を提出してください。</a:t>
                      </a:r>
                    </a:p>
                  </a:txBody>
                  <a:tcPr marL="108000" marR="108000" marT="72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65280">
                <a:tc>
                  <a:txBody>
                    <a:bodyPr/>
                    <a:lstStyle/>
                    <a:p>
                      <a:pPr algn="ct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6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対象労働者の出勤簿等</a:t>
                      </a:r>
                      <a:r>
                        <a:rPr lang="en-US" altLang="ja-JP"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vMerge="1">
                  <a:txBody>
                    <a:bodyPr/>
                    <a:lstStyle/>
                    <a:p>
                      <a:pPr marL="360000" indent="-360000">
                        <a:lnSpc>
                          <a:spcPts val="1600"/>
                        </a:lnSpc>
                      </a:pPr>
                      <a:endPar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466533">
                <a:tc>
                  <a:txBody>
                    <a:bodyPr/>
                    <a:lstStyle/>
                    <a:p>
                      <a:pPr algn="ct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⑥</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中小企業事業主である場合、中小企業事業主であることが確認できる書類</a:t>
                      </a:r>
                      <a:r>
                        <a:rPr lang="en-US" altLang="ja-JP"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20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例えば、登記事項証明書、資本金、労働者数等、事業内容を記載した資料など</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bl>
          </a:graphicData>
        </a:graphic>
      </p:graphicFrame>
    </p:spTree>
    <p:extLst>
      <p:ext uri="{BB962C8B-B14F-4D97-AF65-F5344CB8AC3E}">
        <p14:creationId xmlns:p14="http://schemas.microsoft.com/office/powerpoint/2010/main" val="3151719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p:cNvSpPr txBox="1"/>
          <p:nvPr/>
        </p:nvSpPr>
        <p:spPr>
          <a:xfrm>
            <a:off x="144462" y="1206079"/>
            <a:ext cx="6911514" cy="1368152"/>
          </a:xfrm>
          <a:prstGeom prst="rect">
            <a:avLst/>
          </a:prstGeom>
          <a:noFill/>
        </p:spPr>
        <p:txBody>
          <a:bodyPr wrap="square" rtlCol="0">
            <a:noAutofit/>
          </a:bodyPr>
          <a:lstStyle/>
          <a:p>
            <a:pPr marL="266700" lvl="0" indent="-266700" defTabSz="914400">
              <a:lnSpc>
                <a:spcPts val="1800"/>
              </a:lnSpc>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の①または②のいずれかに該当する措置を継続的に講じた場合に助成します。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266700" defTabSz="914400">
              <a:lnSpc>
                <a:spcPts val="800"/>
              </a:lnSpc>
              <a:defRPr/>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612000" lvl="0" indent="-612000" defTabSz="914400">
              <a:lnSpc>
                <a:spcPts val="1800"/>
              </a:lnSpc>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① 有期</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契約労働者を正規雇用労働者（多様な正社員を含む。以下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同様</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）または無期雇用労働者に転換する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こと</a:t>
            </a:r>
          </a:p>
          <a:p>
            <a:pPr marL="266700" lvl="0" indent="-266700" defTabSz="914400">
              <a:lnSpc>
                <a:spcPts val="800"/>
              </a:lnSpc>
              <a:defRPr/>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612000" lvl="0" indent="-612000" defTabSz="914400">
              <a:lnSpc>
                <a:spcPts val="1800"/>
              </a:lnSpc>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② 無期</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雇用労働者を正規雇用労働者に転換すること</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12000" lvl="0" indent="-612000" defTabSz="914400">
              <a:lnSpc>
                <a:spcPts val="1800"/>
              </a:lnSpc>
              <a:defRPr/>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12000" lvl="0" indent="-612000" defTabSz="914400">
              <a:lnSpc>
                <a:spcPts val="1800"/>
              </a:lnSpc>
              <a:defRPr/>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kumimoji="1" lang="ja-JP" altLang="en-US" sz="1400" dirty="0"/>
          </a:p>
        </p:txBody>
      </p:sp>
      <p:graphicFrame>
        <p:nvGraphicFramePr>
          <p:cNvPr id="5" name="表 4"/>
          <p:cNvGraphicFramePr>
            <a:graphicFrameLocks noGrp="1"/>
          </p:cNvGraphicFramePr>
          <p:nvPr>
            <p:extLst>
              <p:ext uri="{D42A27DB-BD31-4B8C-83A1-F6EECF244321}">
                <p14:modId xmlns:p14="http://schemas.microsoft.com/office/powerpoint/2010/main" val="3471290726"/>
              </p:ext>
            </p:extLst>
          </p:nvPr>
        </p:nvGraphicFramePr>
        <p:xfrm>
          <a:off x="144066" y="3870375"/>
          <a:ext cx="6887694" cy="3240120"/>
        </p:xfrm>
        <a:graphic>
          <a:graphicData uri="http://schemas.openxmlformats.org/drawingml/2006/table">
            <a:tbl>
              <a:tblPr firstRow="1" bandRow="1">
                <a:tableStyleId>{5940675A-B579-460E-94D1-54222C63F5DA}</a:tableStyleId>
              </a:tblPr>
              <a:tblGrid>
                <a:gridCol w="1377539"/>
                <a:gridCol w="1610793"/>
                <a:gridCol w="972108"/>
                <a:gridCol w="1080120"/>
                <a:gridCol w="1847134"/>
              </a:tblGrid>
              <a:tr h="370840">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支給対象者</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solidFill>
                      <a:schemeClr val="bg1">
                        <a:lumMod val="85000"/>
                      </a:schemeClr>
                    </a:solidFill>
                  </a:tcPr>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措置内容</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solidFill>
                      <a:schemeClr val="bg1">
                        <a:lumMod val="85000"/>
                      </a:schemeClr>
                    </a:solidFill>
                  </a:tcPr>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支給額</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solidFill>
                      <a:schemeClr val="bg1">
                        <a:lumMod val="85000"/>
                      </a:schemeClr>
                    </a:solidFill>
                  </a:tcPr>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支給対象期間</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solidFill>
                      <a:schemeClr val="bg1">
                        <a:lumMod val="85000"/>
                      </a:schemeClr>
                    </a:solidFill>
                  </a:tcPr>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各支給対象期における</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支給額</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solidFill>
                      <a:schemeClr val="bg1">
                        <a:lumMod val="85000"/>
                      </a:schemeClr>
                    </a:solidFill>
                  </a:tcPr>
                </a:tc>
              </a:tr>
              <a:tr h="370840">
                <a:tc rowSpan="3">
                  <a:txBody>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重度身体障害者、重度知的障害者および精神障害者</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有期雇用から正規雇用への転換</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120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90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r>
              <a:tr h="370840">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有期雇用から無期雇用への転換</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22.5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r>
              <a:tr h="370840">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無期雇用から正規雇用への転換</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p>
                  </a:txBody>
                  <a:tcPr marT="72000" marB="36000"/>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22.5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r>
              <a:tr h="370840">
                <a:tc rowSpan="3">
                  <a:txBody>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上記以外の者</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有期雇用から正規雇用への転換</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90</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67.5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円）</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33.5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r>
                        <a:rPr kumimoji="1" lang="en-US" altLang="ja-JP" sz="11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第２期の支給額は</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34</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r>
              <a:tr h="370840">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有期雇用から無期雇用への転換</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33</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22.5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16.5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r>
              <a:tr h="370840">
                <a:tc vMerge="1">
                  <a:txBody>
                    <a:bodyPr/>
                    <a:lstStyle/>
                    <a:p>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無期雇用から正規雇用への転換</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33</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a:t>
                      </a:r>
                    </a:p>
                  </a:txBody>
                  <a:tcPr marT="72000" marB="36000"/>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（１年）</a:t>
                      </a:r>
                    </a:p>
                  </a:txBody>
                  <a:tcPr marT="72000" marB="36000"/>
                </a:tc>
                <a:tc>
                  <a:txBody>
                    <a:bodyPr/>
                    <a:lstStyle/>
                    <a:p>
                      <a:pPr algn="ct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22.5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16.5</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万円　</a:t>
                      </a:r>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tc>
              </a:tr>
            </a:tbl>
          </a:graphicData>
        </a:graphic>
      </p:graphicFrame>
      <p:sp>
        <p:nvSpPr>
          <p:cNvPr id="12" name="右矢印 11"/>
          <p:cNvSpPr/>
          <p:nvPr/>
        </p:nvSpPr>
        <p:spPr>
          <a:xfrm>
            <a:off x="1080170" y="8514891"/>
            <a:ext cx="2088232" cy="216024"/>
          </a:xfrm>
          <a:prstGeom prst="rightArrow">
            <a:avLst/>
          </a:prstGeom>
          <a:solidFill>
            <a:srgbClr val="C9B5E8"/>
          </a:solidFill>
          <a:ln w="952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33" name="右矢印 32"/>
          <p:cNvSpPr/>
          <p:nvPr/>
        </p:nvSpPr>
        <p:spPr>
          <a:xfrm>
            <a:off x="3744466" y="8514891"/>
            <a:ext cx="2088232" cy="216024"/>
          </a:xfrm>
          <a:prstGeom prst="rightArrow">
            <a:avLst/>
          </a:prstGeom>
          <a:solidFill>
            <a:srgbClr val="C9B5E8"/>
          </a:solidFill>
          <a:ln w="952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34" name="右矢印 33"/>
          <p:cNvSpPr/>
          <p:nvPr/>
        </p:nvSpPr>
        <p:spPr>
          <a:xfrm>
            <a:off x="1080170" y="9523003"/>
            <a:ext cx="4752528" cy="216024"/>
          </a:xfrm>
          <a:prstGeom prst="rightArrow">
            <a:avLst/>
          </a:prstGeom>
          <a:solidFill>
            <a:srgbClr val="C9B5E8"/>
          </a:solidFill>
          <a:ln w="9525">
            <a:solidFill>
              <a:schemeClr val="tx1"/>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24" name="テキスト ボックス 23"/>
          <p:cNvSpPr txBox="1"/>
          <p:nvPr/>
        </p:nvSpPr>
        <p:spPr>
          <a:xfrm>
            <a:off x="1008162" y="8010835"/>
            <a:ext cx="2160240" cy="360040"/>
          </a:xfrm>
          <a:prstGeom prst="rect">
            <a:avLst/>
          </a:prstGeom>
          <a:noFill/>
          <a:ln w="9525">
            <a:noFill/>
          </a:ln>
        </p:spPr>
        <p:txBody>
          <a:bodyPr wrap="square" rtlCol="0">
            <a:noAutofit/>
          </a:bodyPr>
          <a:lstStyle/>
          <a:p>
            <a:pPr algn="ctr"/>
            <a:r>
              <a:rPr kumimoji="1"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r>
              <a:rPr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２期）</a:t>
            </a:r>
            <a:endParaRPr kumimoji="1"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3708462" y="8010835"/>
            <a:ext cx="2160240" cy="360040"/>
          </a:xfrm>
          <a:prstGeom prst="rect">
            <a:avLst/>
          </a:prstGeom>
          <a:noFill/>
          <a:ln w="9525">
            <a:noFill/>
          </a:ln>
        </p:spPr>
        <p:txBody>
          <a:bodyPr wrap="square" rtlCol="0">
            <a:noAutofit/>
          </a:bodyPr>
          <a:lstStyle/>
          <a:p>
            <a:pPr algn="ctr"/>
            <a:r>
              <a:rPr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60</a:t>
            </a:r>
            <a:r>
              <a:rPr kumimoji="1"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r>
              <a:rPr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２期）</a:t>
            </a:r>
            <a:endParaRPr kumimoji="1"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2340310" y="9739027"/>
            <a:ext cx="2160240" cy="360040"/>
          </a:xfrm>
          <a:prstGeom prst="rect">
            <a:avLst/>
          </a:prstGeom>
          <a:noFill/>
          <a:ln w="9525">
            <a:noFill/>
          </a:ln>
        </p:spPr>
        <p:txBody>
          <a:bodyPr wrap="square" rtlCol="0">
            <a:noAutofit/>
          </a:bodyPr>
          <a:lstStyle/>
          <a:p>
            <a:pPr algn="ctr"/>
            <a:r>
              <a:rPr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120</a:t>
            </a:r>
            <a:r>
              <a:rPr kumimoji="1"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万円</a:t>
            </a:r>
            <a:r>
              <a:rPr lang="en-US" altLang="ja-JP"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２期）</a:t>
            </a:r>
            <a:endParaRPr kumimoji="1" lang="ja-JP" altLang="en-US" sz="12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119325" y="7686799"/>
            <a:ext cx="6912435" cy="2520280"/>
          </a:xfrm>
          <a:prstGeom prst="roundRect">
            <a:avLst/>
          </a:prstGeom>
          <a:noFill/>
          <a:ln w="15875">
            <a:solidFill>
              <a:schemeClr val="tx1"/>
            </a:solidFill>
            <a:prstDash val="sysDot"/>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317538774"/>
              </p:ext>
            </p:extLst>
          </p:nvPr>
        </p:nvGraphicFramePr>
        <p:xfrm>
          <a:off x="72058" y="7616783"/>
          <a:ext cx="4392488" cy="250036"/>
        </p:xfrm>
        <a:graphic>
          <a:graphicData uri="http://schemas.openxmlformats.org/drawingml/2006/table">
            <a:tbl>
              <a:tblPr firstRow="1" bandRow="1">
                <a:tableStyleId>{5C22544A-7EE6-4342-B048-85BDC9FD1C3A}</a:tableStyleId>
              </a:tblPr>
              <a:tblGrid>
                <a:gridCol w="4392488">
                  <a:extLst>
                    <a:ext uri="{9D8B030D-6E8A-4147-A177-3AD203B41FA5}">
                      <a16:colId xmlns:a16="http://schemas.microsoft.com/office/drawing/2014/main" xmlns="" val="20000"/>
                    </a:ext>
                  </a:extLst>
                </a:gridCol>
              </a:tblGrid>
              <a:tr h="0">
                <a:tc>
                  <a:txBody>
                    <a:bodyPr/>
                    <a:lstStyle/>
                    <a:p>
                      <a:pPr marL="266700" marR="0" lvl="0" indent="-26670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（参考：中小企業事業主が精神障害者の雇用形態を転換した場合）</a:t>
                      </a:r>
                      <a:endParaRPr kumimoji="1" lang="en-US" altLang="ja-JP"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marL="75600" marR="94500" marT="48818" marB="4881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bl>
          </a:graphicData>
        </a:graphic>
      </p:graphicFrame>
      <p:sp>
        <p:nvSpPr>
          <p:cNvPr id="29" name="テキスト ボックス 1"/>
          <p:cNvSpPr txBox="1"/>
          <p:nvPr/>
        </p:nvSpPr>
        <p:spPr>
          <a:xfrm>
            <a:off x="413829" y="8010835"/>
            <a:ext cx="486321" cy="2052228"/>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eaVert"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有期契約労働者</a:t>
            </a:r>
            <a:endParaRPr lang="ja-JP" sz="6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1"/>
          <p:cNvSpPr txBox="1"/>
          <p:nvPr/>
        </p:nvSpPr>
        <p:spPr>
          <a:xfrm>
            <a:off x="3222141" y="8010834"/>
            <a:ext cx="486321" cy="1260141"/>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eaVert"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kern="100" dirty="0">
                <a:latin typeface="メイリオ" panose="020B0604030504040204" pitchFamily="50" charset="-128"/>
                <a:ea typeface="メイリオ" panose="020B0604030504040204" pitchFamily="50" charset="-128"/>
                <a:cs typeface="メイリオ" panose="020B0604030504040204" pitchFamily="50" charset="-128"/>
              </a:rPr>
              <a:t>無期</a:t>
            </a:r>
            <a:endParaRPr lang="ja-JP" sz="6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1"/>
          <p:cNvSpPr txBox="1"/>
          <p:nvPr/>
        </p:nvSpPr>
        <p:spPr>
          <a:xfrm>
            <a:off x="5868702" y="8010835"/>
            <a:ext cx="486321" cy="2052228"/>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eaVert"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600" kern="100" dirty="0" smtClean="0">
                <a:latin typeface="メイリオ" panose="020B0604030504040204" pitchFamily="50" charset="-128"/>
                <a:ea typeface="メイリオ" panose="020B0604030504040204" pitchFamily="50" charset="-128"/>
                <a:cs typeface="メイリオ" panose="020B0604030504040204" pitchFamily="50" charset="-128"/>
              </a:rPr>
              <a:t>正規雇用</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労働者</a:t>
            </a:r>
            <a:endParaRPr lang="ja-JP" sz="6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角丸四角形 27"/>
          <p:cNvSpPr/>
          <p:nvPr/>
        </p:nvSpPr>
        <p:spPr>
          <a:xfrm>
            <a:off x="144066" y="126059"/>
            <a:ext cx="6912372" cy="540000"/>
          </a:xfrm>
          <a:prstGeom prst="roundRect">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r>
              <a:rPr lang="ja-JP" altLang="en-US" b="1" dirty="0" smtClean="0">
                <a:solidFill>
                  <a:schemeClr val="bg1"/>
                </a:solidFill>
                <a:latin typeface="メイリオ" pitchFamily="50" charset="-128"/>
                <a:ea typeface="メイリオ" pitchFamily="50" charset="-128"/>
                <a:cs typeface="メイリオ" pitchFamily="50" charset="-128"/>
              </a:rPr>
              <a:t>措置</a:t>
            </a:r>
            <a:r>
              <a:rPr lang="ja-JP" altLang="en-US" b="1" dirty="0">
                <a:solidFill>
                  <a:schemeClr val="bg1"/>
                </a:solidFill>
                <a:latin typeface="メイリオ" pitchFamily="50" charset="-128"/>
                <a:ea typeface="メイリオ" pitchFamily="50" charset="-128"/>
                <a:cs typeface="メイリオ" pitchFamily="50" charset="-128"/>
              </a:rPr>
              <a:t>３　正規・無期転換</a:t>
            </a:r>
          </a:p>
        </p:txBody>
      </p:sp>
      <p:sp>
        <p:nvSpPr>
          <p:cNvPr id="30" name="正方形/長方形 3"/>
          <p:cNvSpPr>
            <a:spLocks noChangeArrowheads="1"/>
          </p:cNvSpPr>
          <p:nvPr/>
        </p:nvSpPr>
        <p:spPr bwMode="auto">
          <a:xfrm>
            <a:off x="144000" y="802807"/>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措置の内容</a:t>
            </a:r>
            <a:endPar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角丸四角形 30"/>
          <p:cNvSpPr/>
          <p:nvPr/>
        </p:nvSpPr>
        <p:spPr>
          <a:xfrm>
            <a:off x="6227916" y="883796"/>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措置３</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32" name="正方形/長方形 3"/>
          <p:cNvSpPr>
            <a:spLocks noChangeArrowheads="1"/>
          </p:cNvSpPr>
          <p:nvPr/>
        </p:nvSpPr>
        <p:spPr bwMode="auto">
          <a:xfrm>
            <a:off x="144000" y="2538227"/>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支給額</a:t>
            </a:r>
            <a:endPar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角丸四角形 37"/>
          <p:cNvSpPr/>
          <p:nvPr/>
        </p:nvSpPr>
        <p:spPr>
          <a:xfrm>
            <a:off x="6227916" y="2619216"/>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a:t>
            </a:r>
            <a:r>
              <a:rPr lang="ja-JP" altLang="en-US" sz="1100" b="1" dirty="0">
                <a:solidFill>
                  <a:schemeClr val="bg1"/>
                </a:solidFill>
                <a:latin typeface="メイリオ" pitchFamily="50" charset="-128"/>
                <a:ea typeface="メイリオ" pitchFamily="50" charset="-128"/>
                <a:cs typeface="メイリオ" pitchFamily="50" charset="-128"/>
              </a:rPr>
              <a:t>３</a:t>
            </a:r>
          </a:p>
        </p:txBody>
      </p:sp>
      <p:sp>
        <p:nvSpPr>
          <p:cNvPr id="40" name="テキスト ボックス 39"/>
          <p:cNvSpPr txBox="1"/>
          <p:nvPr/>
        </p:nvSpPr>
        <p:spPr>
          <a:xfrm>
            <a:off x="144066" y="2934271"/>
            <a:ext cx="7164401" cy="810090"/>
          </a:xfrm>
          <a:prstGeom prst="rect">
            <a:avLst/>
          </a:prstGeom>
          <a:noFill/>
        </p:spPr>
        <p:txBody>
          <a:bodyPr wrap="square" rtlCol="0">
            <a:noAutofit/>
          </a:bodyPr>
          <a:lstStyle/>
          <a:p>
            <a:pPr marL="266700" lvl="0" indent="-266700" defTabSz="914400">
              <a:lnSpc>
                <a:spcPts val="1800"/>
              </a:lnSpc>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支給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対象者１人あたり、下表の額が支給されます。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266700" defTabSz="914400">
              <a:lnSpc>
                <a:spcPts val="800"/>
              </a:lnSpc>
              <a:defRPr/>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252000" lvl="0" indent="-252000" defTabSz="914400">
              <a:lnSpc>
                <a:spcPts val="1800"/>
              </a:lnSpc>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ただし</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、当該額が、各々の支給対象期における労働に対する賃金の額を超える場合には、当該賃金の総額を上限額とします。</a:t>
            </a:r>
            <a:endParaRPr kumimoji="1" lang="ja-JP" altLang="en-US" sz="1400" dirty="0"/>
          </a:p>
        </p:txBody>
      </p:sp>
      <p:sp>
        <p:nvSpPr>
          <p:cNvPr id="41" name="テキスト ボックス 40"/>
          <p:cNvSpPr txBox="1"/>
          <p:nvPr/>
        </p:nvSpPr>
        <p:spPr>
          <a:xfrm>
            <a:off x="792138" y="7146739"/>
            <a:ext cx="6516724" cy="216024"/>
          </a:xfrm>
          <a:prstGeom prst="rect">
            <a:avLst/>
          </a:prstGeom>
          <a:noFill/>
        </p:spPr>
        <p:txBody>
          <a:bodyPr wrap="square" rtlCol="0">
            <a:noAutofit/>
          </a:bodyPr>
          <a:lstStyle/>
          <a:p>
            <a:pPr lvl="0"/>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注：（</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）内は中小企業以外の事業主に対する支給</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額</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及び</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対象期間です。中小企業の範囲はＰ２をご覧</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ください</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900" dirty="0"/>
          </a:p>
        </p:txBody>
      </p:sp>
      <p:sp>
        <p:nvSpPr>
          <p:cNvPr id="23"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14</a:t>
            </a:fld>
            <a:endParaRPr lang="ja-JP" altLang="en-US" sz="1600" dirty="0">
              <a:solidFill>
                <a:schemeClr val="tx1"/>
              </a:solidFill>
            </a:endParaRPr>
          </a:p>
        </p:txBody>
      </p:sp>
    </p:spTree>
    <p:extLst>
      <p:ext uri="{BB962C8B-B14F-4D97-AF65-F5344CB8AC3E}">
        <p14:creationId xmlns:p14="http://schemas.microsoft.com/office/powerpoint/2010/main" val="3124877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4253664535"/>
              </p:ext>
            </p:extLst>
          </p:nvPr>
        </p:nvGraphicFramePr>
        <p:xfrm>
          <a:off x="144463" y="846039"/>
          <a:ext cx="6912371" cy="8638684"/>
        </p:xfrm>
        <a:graphic>
          <a:graphicData uri="http://schemas.openxmlformats.org/drawingml/2006/table">
            <a:tbl>
              <a:tblPr firstRow="1" bandRow="1">
                <a:tableStyleId>{5C22544A-7EE6-4342-B048-85BDC9FD1C3A}</a:tableStyleId>
              </a:tblPr>
              <a:tblGrid>
                <a:gridCol w="431651"/>
                <a:gridCol w="6480720"/>
              </a:tblGrid>
              <a:tr h="348927">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申請事業主に雇用される労働者であること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581507">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措置実施日の時点で、Ｐ９「対象となる労働者」②のイ～ヘのいずれかに該当する者であること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48927">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就労継続支援Ａ型事業における利用者でないこと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48927">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申請事業主または取締役の３親等以内の親族以外の者であること</a:t>
                      </a:r>
                      <a:endPar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724682">
                <a:tc>
                  <a:txBody>
                    <a:bodyPr/>
                    <a:lstStyle/>
                    <a:p>
                      <a:pPr algn="ct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申請事業主に雇用される期間が通算して６か月以上</a:t>
                      </a:r>
                      <a:r>
                        <a:rPr lang="en-US" altLang="ja-JP" sz="1200" b="0" baseline="300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300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200" b="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の有期契約労働者または無期雇用労働者であること</a:t>
                      </a:r>
                      <a:endParaRPr lang="en-US" altLang="ja-JP" sz="1200" b="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en-US" altLang="ja-JP" sz="105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障害者トライアル雇用から引き続く場合を除きます。</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572616">
                <a:tc>
                  <a:txBody>
                    <a:bodyPr/>
                    <a:lstStyle/>
                    <a:p>
                      <a:pPr marL="0" marR="0" indent="0" algn="ctr" defTabSz="995549" rtl="0" eaLnBrk="1" fontAlgn="auto" latinLnBrk="0" hangingPunct="1">
                        <a:lnSpc>
                          <a:spcPts val="1700"/>
                        </a:lnSpc>
                        <a:spcBef>
                          <a:spcPts val="0"/>
                        </a:spcBef>
                        <a:spcAft>
                          <a:spcPts val="0"/>
                        </a:spcAft>
                        <a:buClrTx/>
                        <a:buSzTx/>
                        <a:buFontTx/>
                        <a:buNone/>
                        <a:tabLst/>
                        <a:defRPr/>
                      </a:pPr>
                      <a:r>
                        <a:rPr kumimoji="1"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⑥</a:t>
                      </a:r>
                      <a:endParaRPr kumimoji="1" lang="ja-JP" altLang="en-US" sz="1200" b="0" dirty="0" smtClean="0">
                        <a:solidFill>
                          <a:schemeClr val="tx1"/>
                        </a:solidFill>
                      </a:endParaRPr>
                    </a:p>
                    <a:p>
                      <a:pPr algn="ctr">
                        <a:lnSpc>
                          <a:spcPts val="1700"/>
                        </a:lnSpc>
                      </a:pP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正規雇用労働者として雇用することを約して雇い入れられた有期契約労働者または無期雇用労働者でないこと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1995893">
                <a:tc>
                  <a:txBody>
                    <a:bodyPr/>
                    <a:lstStyle/>
                    <a:p>
                      <a:pPr marL="0" marR="0" indent="0" algn="ctr" defTabSz="995549" rtl="0" eaLnBrk="1" fontAlgn="auto" latinLnBrk="0" hangingPunct="1">
                        <a:lnSpc>
                          <a:spcPts val="1700"/>
                        </a:lnSpc>
                        <a:spcBef>
                          <a:spcPts val="0"/>
                        </a:spcBef>
                        <a:spcAft>
                          <a:spcPts val="0"/>
                        </a:spcAft>
                        <a:buClrTx/>
                        <a:buSzTx/>
                        <a:buFontTx/>
                        <a:buNone/>
                        <a:tabLst/>
                        <a:defRPr/>
                      </a:pPr>
                      <a:r>
                        <a:rPr kumimoji="1"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a:t>
                      </a:r>
                      <a:endParaRPr kumimoji="1" lang="ja-JP" altLang="en-US" sz="1200" b="0" dirty="0" smtClean="0">
                        <a:solidFill>
                          <a:schemeClr val="tx1"/>
                        </a:solidFill>
                      </a:endParaRPr>
                    </a:p>
                    <a:p>
                      <a:pPr algn="ctr">
                        <a:lnSpc>
                          <a:spcPts val="1700"/>
                        </a:lnSpc>
                      </a:pP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次のイおよびロのいずれかに該当する労働者でないこと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539462">
                <a:tc>
                  <a:txBody>
                    <a:bodyPr/>
                    <a:lstStyle/>
                    <a:p>
                      <a:pPr marL="0" marR="0" indent="0" algn="ctr" defTabSz="995549" rtl="0" eaLnBrk="1" fontAlgn="auto" latinLnBrk="0" hangingPunct="1">
                        <a:lnSpc>
                          <a:spcPts val="1700"/>
                        </a:lnSpc>
                        <a:spcBef>
                          <a:spcPts val="0"/>
                        </a:spcBef>
                        <a:spcAft>
                          <a:spcPts val="0"/>
                        </a:spcAft>
                        <a:buClrTx/>
                        <a:buSzTx/>
                        <a:buFontTx/>
                        <a:buNone/>
                        <a:tabLst/>
                        <a:defRPr/>
                      </a:pPr>
                      <a:r>
                        <a:rPr kumimoji="1"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⑧</a:t>
                      </a:r>
                      <a:endParaRPr kumimoji="1" lang="ja-JP" altLang="en-US" sz="1200" b="0" dirty="0" smtClean="0">
                        <a:solidFill>
                          <a:schemeClr val="tx1"/>
                        </a:solidFill>
                      </a:endParaRPr>
                    </a:p>
                    <a:p>
                      <a:pPr algn="ctr">
                        <a:lnSpc>
                          <a:spcPts val="1700"/>
                        </a:lnSpc>
                      </a:pP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換日の前日から起算して１年６か月前の日から当該転換日の前日から起算して６か月前の日の前日までの間（以下「基準期間」という。）において、当該転換に係る者を以下の雇用区分イまたはロのいずれかにより雇用していた事業主（当該転換を行った適用事業所と基準期間における適用事業所が同一である場合を除く。）との間において、資本的、経済的、組織的関連性等から密接な関係</a:t>
                      </a:r>
                      <a:r>
                        <a:rPr lang="en-US" altLang="ja-JP"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にある事業主以外の事業主に雇用されている者であること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6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23888" indent="-623888">
                        <a:lnSpc>
                          <a:spcPct val="100000"/>
                        </a:lnSpc>
                      </a:pP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05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・基準期間において、他の事業主の総株主または総社員の議決数の過半数を有する事業主を親会社、当該他の事業主を子会社とする場合における、親会社または子会社であること</a:t>
                      </a:r>
                    </a:p>
                    <a:p>
                      <a:pPr marL="623888" indent="-623888">
                        <a:lnSpc>
                          <a:spcPct val="100000"/>
                        </a:lnSpc>
                      </a:pP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・取締役会の構成員について、代表取締役が同一人物であることまたは取締役を兼務している者がいずれかの取締役会の過半数を占めていること</a:t>
                      </a: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
        <p:nvSpPr>
          <p:cNvPr id="26" name="正方形/長方形 25"/>
          <p:cNvSpPr/>
          <p:nvPr/>
        </p:nvSpPr>
        <p:spPr>
          <a:xfrm>
            <a:off x="844394" y="4346874"/>
            <a:ext cx="5743975" cy="1512749"/>
          </a:xfrm>
          <a:prstGeom prst="rect">
            <a:avLst/>
          </a:prstGeom>
          <a:noFill/>
          <a:ln w="19050">
            <a:noFill/>
          </a:ln>
        </p:spPr>
        <p:style>
          <a:lnRef idx="2">
            <a:schemeClr val="dk1"/>
          </a:lnRef>
          <a:fillRef idx="1">
            <a:schemeClr val="lt1"/>
          </a:fillRef>
          <a:effectRef idx="0">
            <a:schemeClr val="dk1"/>
          </a:effectRef>
          <a:fontRef idx="minor">
            <a:schemeClr val="dk1"/>
          </a:fontRef>
        </p:style>
        <p:txBody>
          <a:bodyPr rtlCol="0" anchor="t"/>
          <a:lstStyle/>
          <a:p>
            <a:pPr marL="266700" indent="-180975">
              <a:lnSpc>
                <a:spcPts val="1600"/>
              </a:lnSpc>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正規雇用</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労働者に転換される場合、当該転換日の前日から過去３年以内に、申請事業主の事業所において正規雇用労働者として雇用されたことがある者</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600"/>
              </a:lnSpc>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ロ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無期雇用</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労働者に転換される場合、当該転換日の前日から過去３年以内に、申請事業主の事業所において正規雇用労働者または無期雇用労働者として雇用されたことがある者</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721735" y="7938827"/>
            <a:ext cx="1208297" cy="396044"/>
          </a:xfrm>
          <a:prstGeom prst="rect">
            <a:avLst/>
          </a:prstGeom>
          <a:noFill/>
          <a:ln w="19050">
            <a:noFill/>
          </a:ln>
        </p:spPr>
        <p:style>
          <a:lnRef idx="2">
            <a:schemeClr val="dk1"/>
          </a:lnRef>
          <a:fillRef idx="1">
            <a:schemeClr val="lt1"/>
          </a:fillRef>
          <a:effectRef idx="0">
            <a:schemeClr val="dk1"/>
          </a:effectRef>
          <a:fontRef idx="minor">
            <a:schemeClr val="dk1"/>
          </a:fontRef>
        </p:style>
        <p:txBody>
          <a:bodyPr rtlCol="0" anchor="t"/>
          <a:lstStyle/>
          <a:p>
            <a:pPr marL="266700" indent="-180975">
              <a:lnSpc>
                <a:spcPts val="1600"/>
              </a:lnSpc>
              <a:spcBef>
                <a:spcPts val="600"/>
              </a:spcBef>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＜雇用区分</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720130" y="4194411"/>
            <a:ext cx="5868239" cy="1476163"/>
          </a:xfrm>
          <a:prstGeom prst="rect">
            <a:avLst/>
          </a:prstGeom>
          <a:noFill/>
          <a:ln w="3175">
            <a:prstDash val="dash"/>
          </a:ln>
        </p:spPr>
        <p:style>
          <a:lnRef idx="2">
            <a:schemeClr val="dk1"/>
          </a:lnRef>
          <a:fillRef idx="1">
            <a:schemeClr val="lt1"/>
          </a:fillRef>
          <a:effectRef idx="0">
            <a:schemeClr val="dk1"/>
          </a:effectRef>
          <a:fontRef idx="minor">
            <a:schemeClr val="dk1"/>
          </a:fontRef>
        </p:style>
        <p:txBody>
          <a:bodyPr rtlCol="0" anchor="ctr"/>
          <a:lstStyle/>
          <a:p>
            <a:pPr marL="177800" lvl="0" indent="-177800">
              <a:lnSpc>
                <a:spcPts val="1300"/>
              </a:lnSpc>
              <a:spcAft>
                <a:spcPts val="200"/>
              </a:spcAft>
            </a:pPr>
            <a:endParaRPr lang="en-US" altLang="ja-JP" sz="1200" dirty="0">
              <a:solidFill>
                <a:prstClr val="black"/>
              </a:solidFill>
              <a:latin typeface="HGPｺﾞｼｯｸM" panose="020B0600000000000000" pitchFamily="50" charset="-128"/>
              <a:ea typeface="HGPｺﾞｼｯｸM" panose="020B0600000000000000" pitchFamily="50" charset="-128"/>
            </a:endParaRPr>
          </a:p>
        </p:txBody>
      </p:sp>
      <p:sp>
        <p:nvSpPr>
          <p:cNvPr id="12" name="正方形/長方形 3"/>
          <p:cNvSpPr>
            <a:spLocks noChangeArrowheads="1"/>
          </p:cNvSpPr>
          <p:nvPr/>
        </p:nvSpPr>
        <p:spPr bwMode="auto">
          <a:xfrm>
            <a:off x="144000" y="125959"/>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対象となる労働者</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6227916" y="206948"/>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措置３</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17" name="テキスト ボックス 16"/>
          <p:cNvSpPr txBox="1"/>
          <p:nvPr/>
        </p:nvSpPr>
        <p:spPr>
          <a:xfrm>
            <a:off x="36054" y="522003"/>
            <a:ext cx="7037032" cy="324036"/>
          </a:xfrm>
          <a:prstGeom prst="rect">
            <a:avLst/>
          </a:prstGeom>
          <a:noFill/>
        </p:spPr>
        <p:txBody>
          <a:bodyPr wrap="square" rtlCol="0">
            <a:noAutofit/>
          </a:bodyPr>
          <a:lstStyle/>
          <a:p>
            <a:pPr lvl="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の①～⑧のすべてに該当する労働者が対象です。</a:t>
            </a:r>
          </a:p>
        </p:txBody>
      </p:sp>
      <p:sp>
        <p:nvSpPr>
          <p:cNvPr id="18" name="正方形/長方形 17"/>
          <p:cNvSpPr/>
          <p:nvPr/>
        </p:nvSpPr>
        <p:spPr>
          <a:xfrm>
            <a:off x="720130" y="7794812"/>
            <a:ext cx="5868239" cy="1512000"/>
          </a:xfrm>
          <a:prstGeom prst="rect">
            <a:avLst/>
          </a:prstGeom>
          <a:noFill/>
          <a:ln w="3175">
            <a:prstDash val="dash"/>
          </a:ln>
        </p:spPr>
        <p:style>
          <a:lnRef idx="2">
            <a:schemeClr val="dk1"/>
          </a:lnRef>
          <a:fillRef idx="1">
            <a:schemeClr val="lt1"/>
          </a:fillRef>
          <a:effectRef idx="0">
            <a:schemeClr val="dk1"/>
          </a:effectRef>
          <a:fontRef idx="minor">
            <a:schemeClr val="dk1"/>
          </a:fontRef>
        </p:style>
        <p:txBody>
          <a:bodyPr rtlCol="0" anchor="ctr"/>
          <a:lstStyle/>
          <a:p>
            <a:pPr marL="177800" lvl="0" indent="-177800">
              <a:lnSpc>
                <a:spcPts val="1300"/>
              </a:lnSpc>
              <a:spcAft>
                <a:spcPts val="200"/>
              </a:spcAft>
            </a:pPr>
            <a:endParaRPr lang="en-US" altLang="ja-JP" sz="1200" dirty="0">
              <a:solidFill>
                <a:prstClr val="black"/>
              </a:solidFill>
              <a:latin typeface="HGPｺﾞｼｯｸM" panose="020B0600000000000000" pitchFamily="50" charset="-128"/>
              <a:ea typeface="HGPｺﾞｼｯｸM" panose="020B0600000000000000" pitchFamily="50" charset="-128"/>
            </a:endParaRPr>
          </a:p>
        </p:txBody>
      </p:sp>
      <p:sp>
        <p:nvSpPr>
          <p:cNvPr id="19" name="正方形/長方形 18"/>
          <p:cNvSpPr/>
          <p:nvPr/>
        </p:nvSpPr>
        <p:spPr>
          <a:xfrm>
            <a:off x="1935447" y="7948341"/>
            <a:ext cx="4536091" cy="1241110"/>
          </a:xfrm>
          <a:prstGeom prst="rect">
            <a:avLst/>
          </a:prstGeom>
          <a:noFill/>
          <a:ln w="19050">
            <a:noFill/>
          </a:ln>
        </p:spPr>
        <p:style>
          <a:lnRef idx="2">
            <a:schemeClr val="dk1"/>
          </a:lnRef>
          <a:fillRef idx="1">
            <a:schemeClr val="lt1"/>
          </a:fillRef>
          <a:effectRef idx="0">
            <a:schemeClr val="dk1"/>
          </a:effectRef>
          <a:fontRef idx="minor">
            <a:schemeClr val="dk1"/>
          </a:fontRef>
        </p:style>
        <p:txBody>
          <a:bodyPr rtlCol="0" anchor="t"/>
          <a:lstStyle/>
          <a:p>
            <a:pPr marL="266700" indent="-180975">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　正規雇用労働者に転換される場合</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spcBef>
                <a:spcPts val="600"/>
              </a:spcBef>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正規</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雇用労働者として</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600"/>
              </a:lnSpc>
              <a:spcBef>
                <a:spcPts val="600"/>
              </a:spcBef>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spcBef>
                <a:spcPts val="600"/>
              </a:spcBef>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ロ　無期雇用労働者に転換される場合</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spcBef>
                <a:spcPts val="600"/>
              </a:spcBef>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正規雇用労働者または無期雇用労働者として雇用</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15</a:t>
            </a:fld>
            <a:endParaRPr lang="ja-JP" altLang="en-US" sz="1600" dirty="0">
              <a:solidFill>
                <a:schemeClr val="tx1"/>
              </a:solidFill>
            </a:endParaRPr>
          </a:p>
        </p:txBody>
      </p:sp>
    </p:spTree>
    <p:extLst>
      <p:ext uri="{BB962C8B-B14F-4D97-AF65-F5344CB8AC3E}">
        <p14:creationId xmlns:p14="http://schemas.microsoft.com/office/powerpoint/2010/main" val="3820767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144463" y="9703023"/>
            <a:ext cx="6911975" cy="360000"/>
          </a:xfrm>
          <a:prstGeom prst="rect">
            <a:avLst/>
          </a:prstGeom>
          <a:solidFill>
            <a:schemeClr val="accent2">
              <a:lumMod val="20000"/>
              <a:lumOff val="80000"/>
            </a:schemeClr>
          </a:solidFill>
          <a:ln w="15875">
            <a:solidFill>
              <a:srgbClr val="FF0000"/>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14" name="正方形/長方形 3"/>
          <p:cNvSpPr>
            <a:spLocks noChangeArrowheads="1"/>
          </p:cNvSpPr>
          <p:nvPr/>
        </p:nvSpPr>
        <p:spPr bwMode="auto">
          <a:xfrm>
            <a:off x="144000" y="150652"/>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対象となる事業主</a:t>
            </a:r>
          </a:p>
        </p:txBody>
      </p:sp>
      <p:sp>
        <p:nvSpPr>
          <p:cNvPr id="16" name="角丸四角形 15"/>
          <p:cNvSpPr/>
          <p:nvPr/>
        </p:nvSpPr>
        <p:spPr>
          <a:xfrm>
            <a:off x="6227916" y="231641"/>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措置３</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21" name="テキスト ボックス 20"/>
          <p:cNvSpPr txBox="1"/>
          <p:nvPr/>
        </p:nvSpPr>
        <p:spPr>
          <a:xfrm>
            <a:off x="144463" y="522003"/>
            <a:ext cx="5796644" cy="243027"/>
          </a:xfrm>
          <a:prstGeom prst="rect">
            <a:avLst/>
          </a:prstGeom>
          <a:noFill/>
        </p:spPr>
        <p:txBody>
          <a:bodyPr wrap="square" rtlCol="0">
            <a:noAutofit/>
          </a:bodyPr>
          <a:lstStyle/>
          <a:p>
            <a:pPr lvl="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Ｐ７</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の要件の他、次の①～⑦のすべてに該当する事業主が対象です。</a:t>
            </a:r>
          </a:p>
        </p:txBody>
      </p:sp>
      <p:graphicFrame>
        <p:nvGraphicFramePr>
          <p:cNvPr id="22" name="表 21"/>
          <p:cNvGraphicFramePr>
            <a:graphicFrameLocks noGrp="1"/>
          </p:cNvGraphicFramePr>
          <p:nvPr>
            <p:extLst>
              <p:ext uri="{D42A27DB-BD31-4B8C-83A1-F6EECF244321}">
                <p14:modId xmlns:p14="http://schemas.microsoft.com/office/powerpoint/2010/main" val="2825206605"/>
              </p:ext>
            </p:extLst>
          </p:nvPr>
        </p:nvGraphicFramePr>
        <p:xfrm>
          <a:off x="144463" y="774031"/>
          <a:ext cx="6912371" cy="3562700"/>
        </p:xfrm>
        <a:graphic>
          <a:graphicData uri="http://schemas.openxmlformats.org/drawingml/2006/table">
            <a:tbl>
              <a:tblPr firstRow="1" bandRow="1">
                <a:tableStyleId>{5C22544A-7EE6-4342-B048-85BDC9FD1C3A}</a:tableStyleId>
              </a:tblPr>
              <a:tblGrid>
                <a:gridCol w="431651"/>
                <a:gridCol w="6480720"/>
              </a:tblGrid>
              <a:tr h="283922">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対象労働者に対して、当該措置を継続して講じる事業主であること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672324">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を、支給対象期の第１期の場合は転換後６か月以上、第２期の場合は当該支給対象期の初日から６か月以上の期間継続して雇用し、当該労働者に対して、各支給対象期分の賃金を支給した事業主である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478123">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転換した日以降の期間について、対象労働者を一般被保険者等として適用させている事業主であること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478123">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転換した際に、雇用形態を明確にした雇用契約書または労働条件通知書等を作成し、対象労働者に対して交付している事業主であること</a:t>
                      </a:r>
                      <a:endPar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283922">
                <a:tc>
                  <a:txBody>
                    <a:bodyPr/>
                    <a:lstStyle/>
                    <a:p>
                      <a:pPr algn="ct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転換する際に、対象労働者の同意を得ている事業主であること</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478123">
                <a:tc>
                  <a:txBody>
                    <a:bodyPr/>
                    <a:lstStyle/>
                    <a:p>
                      <a:pPr algn="ct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⑥</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転換した日以降の期間について、対象労働者の１時間あたりの賃金を転換前から減額させていない事業主であること</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478123">
                <a:tc>
                  <a:txBody>
                    <a:bodyPr/>
                    <a:lstStyle/>
                    <a:p>
                      <a:pPr marL="0" marR="0" indent="0" algn="ctr" defTabSz="995549" rtl="0" eaLnBrk="1" fontAlgn="auto" latinLnBrk="0" hangingPunct="1">
                        <a:lnSpc>
                          <a:spcPts val="1700"/>
                        </a:lnSpc>
                        <a:spcBef>
                          <a:spcPts val="0"/>
                        </a:spcBef>
                        <a:spcAft>
                          <a:spcPts val="0"/>
                        </a:spcAft>
                        <a:buClrTx/>
                        <a:buSzTx/>
                        <a:buFontTx/>
                        <a:buNone/>
                        <a:tabLst/>
                        <a:defRPr/>
                      </a:pPr>
                      <a:r>
                        <a:rPr kumimoji="1"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a:t>
                      </a:r>
                      <a:endParaRPr kumimoji="1" lang="ja-JP" altLang="en-US" sz="1200" b="0" dirty="0" smtClean="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多様な正社員に転換する場合、当該雇用区分を労働協約または就業規則その他これに準ずるものに規定している事業主であること</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
        <p:nvSpPr>
          <p:cNvPr id="23" name="正方形/長方形 3"/>
          <p:cNvSpPr>
            <a:spLocks noChangeArrowheads="1"/>
          </p:cNvSpPr>
          <p:nvPr/>
        </p:nvSpPr>
        <p:spPr bwMode="auto">
          <a:xfrm>
            <a:off x="144000" y="4374431"/>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zh-TW"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支給対象期間</a:t>
            </a:r>
          </a:p>
        </p:txBody>
      </p:sp>
      <p:sp>
        <p:nvSpPr>
          <p:cNvPr id="24" name="角丸四角形 23"/>
          <p:cNvSpPr/>
          <p:nvPr/>
        </p:nvSpPr>
        <p:spPr>
          <a:xfrm>
            <a:off x="6227916" y="4455420"/>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措置３</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25" name="正方形/長方形 3"/>
          <p:cNvSpPr>
            <a:spLocks noChangeArrowheads="1"/>
          </p:cNvSpPr>
          <p:nvPr/>
        </p:nvSpPr>
        <p:spPr bwMode="auto">
          <a:xfrm>
            <a:off x="144000" y="5850595"/>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支給申請に添付が必要な書類　</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角丸四角形 25"/>
          <p:cNvSpPr/>
          <p:nvPr/>
        </p:nvSpPr>
        <p:spPr>
          <a:xfrm>
            <a:off x="6227916" y="5931584"/>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措置３</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27" name="テキスト ボックス 26"/>
          <p:cNvSpPr txBox="1"/>
          <p:nvPr/>
        </p:nvSpPr>
        <p:spPr>
          <a:xfrm>
            <a:off x="108062" y="4770475"/>
            <a:ext cx="7039990" cy="1152128"/>
          </a:xfrm>
          <a:prstGeom prst="rect">
            <a:avLst/>
          </a:prstGeom>
          <a:noFill/>
        </p:spPr>
        <p:txBody>
          <a:bodyPr wrap="square" rtlCol="0">
            <a:noAutofit/>
          </a:bodyPr>
          <a:lstStyle/>
          <a:p>
            <a:pPr marL="216000" lvl="0" indent="-216000">
              <a:lnSpc>
                <a:spcPts val="18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支給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対象期間は、対象労働者の転換を行った日の直後の賃金締切日の翌日</a:t>
            </a:r>
            <a:r>
              <a:rPr lang="en-US" altLang="ja-JP" sz="1400" baseline="30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aseline="30000" dirty="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から起算して</a:t>
            </a:r>
            <a:r>
              <a:rPr lang="ja-JP" altLang="en-US" sz="14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１年間</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です。</a:t>
            </a:r>
            <a:r>
              <a:rPr lang="ja-JP" altLang="en-US" sz="14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最初の６か月を第１期、次の６か月を第２期の支給対象期</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といいます。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396000" lvl="0" indent="-396000" defTabSz="914400">
              <a:defRPr/>
            </a:pP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１　賃金締切日が転換した日の場合は当該転換した日の翌日、賃金締切日の翌日が転換した日</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の場合</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は当該転換した日となります</a:t>
            </a:r>
          </a:p>
          <a:p>
            <a:pPr marL="396000" lvl="0" indent="-396000" defTabSz="914400">
              <a:spcBef>
                <a:spcPts val="600"/>
              </a:spcBef>
              <a:defRPr/>
            </a:pPr>
            <a:endPar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spcBef>
                <a:spcPts val="600"/>
              </a:spcBef>
            </a:pPr>
            <a:endParaRPr kumimoji="1" lang="ja-JP" altLang="en-US" sz="1400" dirty="0"/>
          </a:p>
        </p:txBody>
      </p:sp>
      <p:sp>
        <p:nvSpPr>
          <p:cNvPr id="28" name="テキスト ボックス 27"/>
          <p:cNvSpPr txBox="1"/>
          <p:nvPr/>
        </p:nvSpPr>
        <p:spPr>
          <a:xfrm>
            <a:off x="126013" y="6228627"/>
            <a:ext cx="6929961" cy="342048"/>
          </a:xfrm>
          <a:prstGeom prst="rect">
            <a:avLst/>
          </a:prstGeom>
          <a:noFill/>
        </p:spPr>
        <p:txBody>
          <a:bodyPr wrap="square" rtlCol="0">
            <a:noAutofit/>
          </a:bodyPr>
          <a:lstStyle/>
          <a:p>
            <a:pPr lvl="0">
              <a:lnSpc>
                <a:spcPts val="18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支給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申請書に、次の①～⑧の書類を添付してください。</a:t>
            </a:r>
          </a:p>
        </p:txBody>
      </p:sp>
      <p:sp>
        <p:nvSpPr>
          <p:cNvPr id="29" name="正方形/長方形 28"/>
          <p:cNvSpPr>
            <a:spLocks noChangeArrowheads="1"/>
          </p:cNvSpPr>
          <p:nvPr/>
        </p:nvSpPr>
        <p:spPr bwMode="auto">
          <a:xfrm>
            <a:off x="612118" y="9782696"/>
            <a:ext cx="7092788" cy="292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9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5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9pPr>
          </a:lstStyle>
          <a:p>
            <a:pPr marL="47625" indent="-47625" defTabSz="914400" eaLnBrk="1" fontAlgn="base" hangingPunct="1">
              <a:lnSpc>
                <a:spcPts val="1500"/>
              </a:lnSpc>
              <a:spcBef>
                <a:spcPct val="0"/>
              </a:spcBef>
              <a:spcAft>
                <a:spcPct val="0"/>
              </a:spcAft>
              <a:buNone/>
              <a:defRPr/>
            </a:pPr>
            <a:r>
              <a:rPr lang="en-US" altLang="ja-JP" sz="1300" dirty="0" smtClean="0">
                <a:solidFill>
                  <a:prstClr val="black"/>
                </a:solidFill>
                <a:latin typeface="メイリオ" pitchFamily="50" charset="-128"/>
                <a:ea typeface="メイリオ" pitchFamily="50" charset="-128"/>
                <a:cs typeface="メイリオ" pitchFamily="50" charset="-128"/>
              </a:rPr>
              <a:t>※</a:t>
            </a:r>
            <a:r>
              <a:rPr lang="ja-JP" altLang="en-US" sz="1300" dirty="0">
                <a:solidFill>
                  <a:prstClr val="black"/>
                </a:solidFill>
                <a:latin typeface="メイリオ" pitchFamily="50" charset="-128"/>
                <a:ea typeface="メイリオ" pitchFamily="50" charset="-128"/>
                <a:cs typeface="メイリオ" pitchFamily="50" charset="-128"/>
              </a:rPr>
              <a:t>上記の他、労働局が必要と認める書類の提出を求めることがあります</a:t>
            </a:r>
          </a:p>
        </p:txBody>
      </p:sp>
      <p:graphicFrame>
        <p:nvGraphicFramePr>
          <p:cNvPr id="31" name="表 30"/>
          <p:cNvGraphicFramePr>
            <a:graphicFrameLocks noGrp="1"/>
          </p:cNvGraphicFramePr>
          <p:nvPr>
            <p:extLst>
              <p:ext uri="{D42A27DB-BD31-4B8C-83A1-F6EECF244321}">
                <p14:modId xmlns:p14="http://schemas.microsoft.com/office/powerpoint/2010/main" val="1361438999"/>
              </p:ext>
            </p:extLst>
          </p:nvPr>
        </p:nvGraphicFramePr>
        <p:xfrm>
          <a:off x="144066" y="6516878"/>
          <a:ext cx="6912371" cy="3150000"/>
        </p:xfrm>
        <a:graphic>
          <a:graphicData uri="http://schemas.openxmlformats.org/drawingml/2006/table">
            <a:tbl>
              <a:tblPr firstRow="1" bandRow="1">
                <a:tableStyleId>{5C22544A-7EE6-4342-B048-85BDC9FD1C3A}</a:tableStyleId>
              </a:tblPr>
              <a:tblGrid>
                <a:gridCol w="431651"/>
                <a:gridCol w="2160637"/>
                <a:gridCol w="4320083"/>
              </a:tblGrid>
              <a:tr h="285348">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Ｐ</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に対象労働者ごとに掲げる書類</a:t>
                      </a:r>
                      <a:endPar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r h="285348">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管轄労働局長の受給資格認定を受けた職場定着支援計画書</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r h="480524">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転換後に対象労働者が適用されている労働協約または就業規則その他これに準ずるもの（無期雇用労働者への転換の場合を除く。）</a:t>
                      </a:r>
                      <a:endPar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r h="480524">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endPar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多様な正社員への転換の場合、当該雇用区分が規定されている労働協約または就業規則その他これに準ずるもの（③と同じである場合を除く。）</a:t>
                      </a:r>
                      <a:endParaRPr lang="en-US" altLang="ja-JP"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r h="285348">
                <a:tc>
                  <a:txBody>
                    <a:bodyPr/>
                    <a:lstStyle/>
                    <a:p>
                      <a:pPr algn="ct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a:t>
                      </a:r>
                      <a:endPar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6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対象労働者の転換前後の雇用契約書または労働条件通知書等の書類</a:t>
                      </a:r>
                      <a:endPar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r h="285348">
                <a:tc>
                  <a:txBody>
                    <a:bodyPr/>
                    <a:lstStyle/>
                    <a:p>
                      <a:pPr algn="ct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⑥</a:t>
                      </a:r>
                      <a:endPar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対象労働者の賃金台帳等</a:t>
                      </a:r>
                      <a:r>
                        <a:rPr lang="en-US" altLang="ja-JP"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rowSpan="2">
                  <a:txBody>
                    <a:bodyPr/>
                    <a:lstStyle/>
                    <a:p>
                      <a:pPr marL="87313" indent="-87313">
                        <a:lnSpc>
                          <a:spcPct val="100000"/>
                        </a:lnSpc>
                      </a:pP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第１期は支給対象期の初日の前日から６か月前の日までの分（障害者トライアル雇用から引き続く場合は除く）および支給対象期の初日から６か月分、第２期は当該支給対象期の分を提出してください。</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72000" marT="72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270885">
                <a:tc>
                  <a:txBody>
                    <a:bodyPr/>
                    <a:lstStyle/>
                    <a:p>
                      <a:pPr algn="ctr">
                        <a:lnSpc>
                          <a:spcPts val="1700"/>
                        </a:lnSpc>
                      </a:pPr>
                      <a:r>
                        <a:rPr kumimoji="1"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a:t>
                      </a:r>
                      <a:endPar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対象労働者の出勤簿等</a:t>
                      </a:r>
                      <a:r>
                        <a:rPr lang="en-US" altLang="ja-JP"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vMerge="1">
                  <a:txBody>
                    <a:bodyPr/>
                    <a:lstStyle/>
                    <a:p>
                      <a:pPr>
                        <a:lnSpc>
                          <a:spcPts val="1700"/>
                        </a:lnSpc>
                      </a:pPr>
                      <a:endParaRPr lang="ja-JP" altLang="en-US"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86954">
                <a:tc>
                  <a:txBody>
                    <a:bodyPr/>
                    <a:lstStyle/>
                    <a:p>
                      <a:pPr algn="ctr">
                        <a:lnSpc>
                          <a:spcPts val="1700"/>
                        </a:lnSpc>
                      </a:pPr>
                      <a:r>
                        <a:rPr kumimoji="1"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⑧</a:t>
                      </a:r>
                      <a:endParaRPr kumimoji="1" lang="ja-JP" altLang="en-US" sz="12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ct val="100000"/>
                        </a:lnSpc>
                      </a:pPr>
                      <a:r>
                        <a:rPr lang="ja-JP" altLang="en-US" sz="120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中小企業事業主である場合、中小企業事業主であることが確認できる書類</a:t>
                      </a:r>
                      <a:r>
                        <a:rPr lang="en-US" altLang="ja-JP"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endParaRPr lang="en-US" altLang="ja-JP"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例えば、登記事項証明書、資本金、労働者数等、事業内容を記載した資料など</a:t>
                      </a:r>
                      <a:endParaRPr lang="ja-JP" altLang="en-US" sz="105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bl>
          </a:graphicData>
        </a:graphic>
      </p:graphicFrame>
      <p:sp>
        <p:nvSpPr>
          <p:cNvPr id="17"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16</a:t>
            </a:fld>
            <a:endParaRPr lang="ja-JP" altLang="en-US" sz="1600" dirty="0">
              <a:solidFill>
                <a:schemeClr val="tx1"/>
              </a:solidFill>
            </a:endParaRPr>
          </a:p>
        </p:txBody>
      </p:sp>
    </p:spTree>
    <p:extLst>
      <p:ext uri="{BB962C8B-B14F-4D97-AF65-F5344CB8AC3E}">
        <p14:creationId xmlns:p14="http://schemas.microsoft.com/office/powerpoint/2010/main" val="42756242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テキスト ボックス 47"/>
          <p:cNvSpPr txBox="1"/>
          <p:nvPr/>
        </p:nvSpPr>
        <p:spPr>
          <a:xfrm>
            <a:off x="360090" y="6194878"/>
            <a:ext cx="5796644" cy="243027"/>
          </a:xfrm>
          <a:prstGeom prst="rect">
            <a:avLst/>
          </a:prstGeom>
          <a:noFill/>
        </p:spPr>
        <p:txBody>
          <a:bodyPr wrap="square" rtlCol="0">
            <a:noAutofit/>
          </a:bodyPr>
          <a:lstStyle/>
          <a:p>
            <a:r>
              <a:rPr lang="ja-JP" altLang="en-US" sz="1400" u="sng" dirty="0" smtClean="0">
                <a:latin typeface="メイリオ" panose="020B0604030504040204" pitchFamily="50" charset="-128"/>
                <a:ea typeface="メイリオ" panose="020B0604030504040204" pitchFamily="50" charset="-128"/>
                <a:cs typeface="メイリオ" panose="020B0604030504040204" pitchFamily="50" charset="-128"/>
              </a:rPr>
              <a:t>③ </a:t>
            </a:r>
            <a:r>
              <a:rPr lang="ja-JP" altLang="en-US" sz="1400" b="1" u="sng" dirty="0" smtClean="0">
                <a:latin typeface="メイリオ" panose="020B0604030504040204" pitchFamily="50" charset="-128"/>
                <a:ea typeface="メイリオ" panose="020B0604030504040204" pitchFamily="50" charset="-128"/>
                <a:cs typeface="メイリオ" panose="020B0604030504040204" pitchFamily="50" charset="-128"/>
              </a:rPr>
              <a:t>委嘱</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により配置した場合</a:t>
            </a:r>
          </a:p>
          <a:p>
            <a:endParaRPr lang="en-US" altLang="ja-JP" sz="1400"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2382107979"/>
              </p:ext>
            </p:extLst>
          </p:nvPr>
        </p:nvGraphicFramePr>
        <p:xfrm>
          <a:off x="144463" y="8385799"/>
          <a:ext cx="6912371" cy="1652320"/>
        </p:xfrm>
        <a:graphic>
          <a:graphicData uri="http://schemas.openxmlformats.org/drawingml/2006/table">
            <a:tbl>
              <a:tblPr firstRow="1" bandRow="1">
                <a:tableStyleId>{5C22544A-7EE6-4342-B048-85BDC9FD1C3A}</a:tableStyleId>
              </a:tblPr>
              <a:tblGrid>
                <a:gridCol w="431651"/>
                <a:gridCol w="6480720"/>
              </a:tblGrid>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申請事業主に雇用される一般被保険者等であること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措置実施日の時点で、Ｐ９「対象となる労働者」②のイ～ヘのいずれかに該当する者であること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就労継続支援Ａ型事業における利用者でないこと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申請事業主または取締役の３親等以内の親族以外の者であること</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
        <p:nvSpPr>
          <p:cNvPr id="28" name="正方形/長方形 27"/>
          <p:cNvSpPr/>
          <p:nvPr/>
        </p:nvSpPr>
        <p:spPr>
          <a:xfrm>
            <a:off x="108062" y="3000912"/>
            <a:ext cx="7092838" cy="936104"/>
          </a:xfrm>
          <a:prstGeom prst="rect">
            <a:avLst/>
          </a:prstGeom>
          <a:noFill/>
          <a:ln w="19050">
            <a:noFill/>
          </a:ln>
        </p:spPr>
        <p:style>
          <a:lnRef idx="2">
            <a:schemeClr val="dk1"/>
          </a:lnRef>
          <a:fillRef idx="1">
            <a:schemeClr val="lt1"/>
          </a:fillRef>
          <a:effectRef idx="0">
            <a:schemeClr val="dk1"/>
          </a:effectRef>
          <a:fontRef idx="minor">
            <a:schemeClr val="dk1"/>
          </a:fontRef>
        </p:style>
        <p:txBody>
          <a:bodyPr rtlCol="0" anchor="t"/>
          <a:lstStyle/>
          <a:p>
            <a:pPr marL="266700" indent="-180975">
              <a:lnSpc>
                <a:spcPts val="18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支給対象者１人あたり、各区分に応じて下表に示す月額に、支給対象者が支給対象期中に実際に就労した月数（支給対象者の出勤割合が６割に満たない月は除く）を乗じた額が支給されます。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201849238"/>
              </p:ext>
            </p:extLst>
          </p:nvPr>
        </p:nvGraphicFramePr>
        <p:xfrm>
          <a:off x="448600" y="3811276"/>
          <a:ext cx="6607838" cy="1741320"/>
        </p:xfrm>
        <a:graphic>
          <a:graphicData uri="http://schemas.openxmlformats.org/drawingml/2006/table">
            <a:tbl>
              <a:tblPr firstRow="1" bandRow="1">
                <a:tableStyleId>{5940675A-B579-460E-94D1-54222C63F5DA}</a:tableStyleId>
              </a:tblPr>
              <a:tblGrid>
                <a:gridCol w="1717699"/>
                <a:gridCol w="1073715"/>
                <a:gridCol w="1836204"/>
                <a:gridCol w="1980220"/>
              </a:tblGrid>
              <a:tr h="370840">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支給対象者</a:t>
                      </a:r>
                      <a:endPar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solidFill>
                      <a:schemeClr val="bg1">
                        <a:lumMod val="85000"/>
                      </a:schemeClr>
                    </a:solidFill>
                  </a:tcP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支給月額</a:t>
                      </a:r>
                      <a:endPar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solidFill>
                      <a:schemeClr val="bg1">
                        <a:lumMod val="85000"/>
                      </a:schemeClr>
                    </a:solidFill>
                  </a:tcP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支給対象期間</a:t>
                      </a:r>
                      <a:r>
                        <a:rPr kumimoji="1" lang="en-US" altLang="ja-JP" sz="12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0" baseline="300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solidFill>
                      <a:schemeClr val="bg1">
                        <a:lumMod val="85000"/>
                      </a:schemeClr>
                    </a:solidFill>
                  </a:tcP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各支給対象期における</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支給額（最大）</a:t>
                      </a:r>
                      <a:endPar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solidFill>
                      <a:schemeClr val="bg1">
                        <a:lumMod val="85000"/>
                      </a:schemeClr>
                    </a:solidFill>
                  </a:tcPr>
                </a:tc>
              </a:tr>
              <a:tr h="370840">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短時間労働者以外の者</a:t>
                      </a:r>
                      <a:endPar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４万円</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（３万円）</a:t>
                      </a:r>
                      <a:endPar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２年</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（２年）</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050" b="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精神障害者の場合３年</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万円</a:t>
                      </a:r>
                      <a:r>
                        <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４期</a:t>
                      </a:r>
                      <a:endPar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rPr>
                        <a:t>18</a:t>
                      </a: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万円</a:t>
                      </a:r>
                      <a:r>
                        <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４期）</a:t>
                      </a:r>
                      <a:endPar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050" b="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精神障害者の場合６期</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r>
              <a:tr h="370840">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短時間労働者</a:t>
                      </a:r>
                      <a:r>
                        <a:rPr kumimoji="1" lang="en-US" altLang="ja-JP" sz="120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aseline="30000" dirty="0" smtClean="0">
                          <a:latin typeface="メイリオ" panose="020B0604030504040204" pitchFamily="50" charset="-128"/>
                          <a:ea typeface="メイリオ" panose="020B0604030504040204" pitchFamily="50" charset="-128"/>
                          <a:cs typeface="メイリオ" panose="020B0604030504040204" pitchFamily="50" charset="-128"/>
                        </a:rPr>
                        <a:t>１</a:t>
                      </a:r>
                      <a:endParaRPr kumimoji="1" lang="ja-JP" altLang="en-US" sz="1200" b="0" baseline="300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２万円</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２年</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（２年）</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050" b="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精神障害者の場合３年</a:t>
                      </a:r>
                    </a:p>
                  </a:txBody>
                  <a:tcPr marT="72000" marB="36000" anchor="ctr"/>
                </a:tc>
                <a:tc>
                  <a:txBody>
                    <a:bodyPr/>
                    <a:lstStyle/>
                    <a:p>
                      <a:pPr algn="ctr"/>
                      <a:r>
                        <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万円</a:t>
                      </a:r>
                      <a:r>
                        <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４期</a:t>
                      </a:r>
                      <a:endPar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（９万円</a:t>
                      </a:r>
                      <a:r>
                        <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４期）</a:t>
                      </a:r>
                      <a:endPar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050" b="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b="0" dirty="0" smtClean="0">
                          <a:latin typeface="メイリオ" panose="020B0604030504040204" pitchFamily="50" charset="-128"/>
                          <a:ea typeface="メイリオ" panose="020B0604030504040204" pitchFamily="50" charset="-128"/>
                          <a:cs typeface="メイリオ" panose="020B0604030504040204" pitchFamily="50" charset="-128"/>
                        </a:rPr>
                        <a:t>精神障害者の場合６期</a:t>
                      </a:r>
                      <a:endParaRPr kumimoji="1" lang="ja-JP" altLang="en-US" sz="1050" b="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r>
            </a:tbl>
          </a:graphicData>
        </a:graphic>
      </p:graphicFrame>
      <p:sp>
        <p:nvSpPr>
          <p:cNvPr id="29" name="角丸四角形 28"/>
          <p:cNvSpPr/>
          <p:nvPr/>
        </p:nvSpPr>
        <p:spPr>
          <a:xfrm>
            <a:off x="144066" y="143966"/>
            <a:ext cx="6912372" cy="540000"/>
          </a:xfrm>
          <a:prstGeom prst="roundRect">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r>
              <a:rPr lang="ja-JP" altLang="en-US" b="1" dirty="0">
                <a:solidFill>
                  <a:schemeClr val="bg1"/>
                </a:solidFill>
                <a:latin typeface="メイリオ" pitchFamily="50" charset="-128"/>
                <a:ea typeface="メイリオ" pitchFamily="50" charset="-128"/>
                <a:cs typeface="メイリオ" pitchFamily="50" charset="-128"/>
              </a:rPr>
              <a:t>措置４　職場支援員の</a:t>
            </a:r>
            <a:r>
              <a:rPr lang="ja-JP" altLang="en-US" b="1" dirty="0" smtClean="0">
                <a:solidFill>
                  <a:schemeClr val="bg1"/>
                </a:solidFill>
                <a:latin typeface="メイリオ" pitchFamily="50" charset="-128"/>
                <a:ea typeface="メイリオ" pitchFamily="50" charset="-128"/>
                <a:cs typeface="メイリオ" pitchFamily="50" charset="-128"/>
              </a:rPr>
              <a:t>配置</a:t>
            </a:r>
            <a:endParaRPr lang="ja-JP" altLang="en-US" b="1" dirty="0">
              <a:solidFill>
                <a:schemeClr val="bg1"/>
              </a:solidFill>
              <a:latin typeface="メイリオ" pitchFamily="50" charset="-128"/>
              <a:ea typeface="メイリオ" pitchFamily="50" charset="-128"/>
              <a:cs typeface="メイリオ" pitchFamily="50" charset="-128"/>
            </a:endParaRPr>
          </a:p>
        </p:txBody>
      </p:sp>
      <p:sp>
        <p:nvSpPr>
          <p:cNvPr id="30" name="正方形/長方形 3"/>
          <p:cNvSpPr>
            <a:spLocks noChangeArrowheads="1"/>
          </p:cNvSpPr>
          <p:nvPr/>
        </p:nvSpPr>
        <p:spPr bwMode="auto">
          <a:xfrm>
            <a:off x="144000" y="820714"/>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措置の内容</a:t>
            </a:r>
            <a:endPar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角丸四角形 34"/>
          <p:cNvSpPr/>
          <p:nvPr/>
        </p:nvSpPr>
        <p:spPr>
          <a:xfrm>
            <a:off x="6227916" y="901703"/>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措置４</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36" name="テキスト ボックス 35"/>
          <p:cNvSpPr txBox="1"/>
          <p:nvPr/>
        </p:nvSpPr>
        <p:spPr>
          <a:xfrm>
            <a:off x="144461" y="1224026"/>
            <a:ext cx="6876369" cy="522113"/>
          </a:xfrm>
          <a:prstGeom prst="rect">
            <a:avLst/>
          </a:prstGeom>
          <a:noFill/>
        </p:spPr>
        <p:txBody>
          <a:bodyPr wrap="square" rtlCol="0">
            <a:noAutofit/>
          </a:bodyPr>
          <a:lstStyle/>
          <a:p>
            <a:pPr marL="216000" lvl="0" indent="-216000" defTabSz="914400">
              <a:lnSpc>
                <a:spcPts val="1800"/>
              </a:lnSpc>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業務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の遂行に必要な援助や指導を行う職場支援員</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業務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委託また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は</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16000" lvl="0" indent="-216000" defTabSz="914400">
              <a:lnSpc>
                <a:spcPts val="1800"/>
              </a:lnSpc>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③委嘱</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のいずれかの方法で配置した場合に助成します。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12000" lvl="0" indent="-612000" defTabSz="914400">
              <a:lnSpc>
                <a:spcPts val="1800"/>
              </a:lnSpc>
              <a:defRPr/>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kumimoji="1" lang="ja-JP" altLang="en-US" sz="1400" dirty="0"/>
          </a:p>
        </p:txBody>
      </p:sp>
      <p:sp>
        <p:nvSpPr>
          <p:cNvPr id="37" name="正方形/長方形 3"/>
          <p:cNvSpPr>
            <a:spLocks noChangeArrowheads="1"/>
          </p:cNvSpPr>
          <p:nvPr/>
        </p:nvSpPr>
        <p:spPr bwMode="auto">
          <a:xfrm>
            <a:off x="144000" y="1926199"/>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支給額</a:t>
            </a:r>
            <a:endPar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角丸四角形 41"/>
          <p:cNvSpPr/>
          <p:nvPr/>
        </p:nvSpPr>
        <p:spPr>
          <a:xfrm>
            <a:off x="6227916" y="2007188"/>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措置４</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43" name="正方形/長方形 42"/>
          <p:cNvSpPr/>
          <p:nvPr/>
        </p:nvSpPr>
        <p:spPr>
          <a:xfrm>
            <a:off x="144066" y="8082843"/>
            <a:ext cx="7001028" cy="324036"/>
          </a:xfrm>
          <a:prstGeom prst="rect">
            <a:avLst/>
          </a:prstGeom>
          <a:noFill/>
        </p:spPr>
        <p:txBody>
          <a:bodyPr wrap="square" rtlCol="0">
            <a:no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の①～④のすべてに該当する労働者が対象です。</a:t>
            </a:r>
          </a:p>
        </p:txBody>
      </p:sp>
      <p:sp>
        <p:nvSpPr>
          <p:cNvPr id="44" name="テキスト ボックス 43"/>
          <p:cNvSpPr txBox="1"/>
          <p:nvPr/>
        </p:nvSpPr>
        <p:spPr>
          <a:xfrm>
            <a:off x="144463" y="2367208"/>
            <a:ext cx="5796644" cy="243027"/>
          </a:xfrm>
          <a:prstGeom prst="rect">
            <a:avLst/>
          </a:prstGeom>
          <a:noFill/>
        </p:spPr>
        <p:txBody>
          <a:bodyPr wrap="square" rtlCol="0">
            <a:no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配置の方法によって、下記の額を支給します。</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テキスト ボックス 44"/>
          <p:cNvSpPr txBox="1"/>
          <p:nvPr/>
        </p:nvSpPr>
        <p:spPr>
          <a:xfrm>
            <a:off x="475552" y="5593200"/>
            <a:ext cx="6516724" cy="216024"/>
          </a:xfrm>
          <a:prstGeom prst="rect">
            <a:avLst/>
          </a:prstGeom>
          <a:noFill/>
        </p:spPr>
        <p:txBody>
          <a:bodyPr wrap="square" rtlCol="0">
            <a:noAutofit/>
          </a:bodyPr>
          <a:lstStyle/>
          <a:p>
            <a:pPr lvl="0"/>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注：（</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）内は中小企業以外の事業主に対する</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支給額</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及び</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対象期間です。中小企業の範囲はＰ２をご覧</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ください</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900" dirty="0"/>
          </a:p>
        </p:txBody>
      </p:sp>
      <p:sp>
        <p:nvSpPr>
          <p:cNvPr id="46" name="正方形/長方形 3"/>
          <p:cNvSpPr>
            <a:spLocks noChangeArrowheads="1"/>
          </p:cNvSpPr>
          <p:nvPr/>
        </p:nvSpPr>
        <p:spPr bwMode="auto">
          <a:xfrm>
            <a:off x="144000" y="7686799"/>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対象となる労働者</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角丸四角形 46"/>
          <p:cNvSpPr/>
          <p:nvPr/>
        </p:nvSpPr>
        <p:spPr>
          <a:xfrm>
            <a:off x="6227916" y="7767788"/>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措置４</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33" name="テキスト ボックス 32"/>
          <p:cNvSpPr txBox="1"/>
          <p:nvPr/>
        </p:nvSpPr>
        <p:spPr>
          <a:xfrm>
            <a:off x="468102" y="5778587"/>
            <a:ext cx="6516724" cy="401411"/>
          </a:xfrm>
          <a:prstGeom prst="rect">
            <a:avLst/>
          </a:prstGeom>
          <a:noFill/>
        </p:spPr>
        <p:txBody>
          <a:bodyPr wrap="square" rtlCol="0">
            <a:noAutofit/>
          </a:bodyPr>
          <a:lstStyle/>
          <a:p>
            <a:pPr marL="363538" lvl="0" indent="-363538"/>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１　「</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短時間労働者」とは、週所定労働時間が同一の雇用保険適用事業所に雇用される通常の労働者の週所定労働時間と比べて短く、かつ、</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時間以上</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時間未満である者をいいます。</a:t>
            </a:r>
          </a:p>
          <a:p>
            <a:endParaRPr kumimoji="1" lang="ja-JP" altLang="en-US" sz="900" dirty="0"/>
          </a:p>
        </p:txBody>
      </p:sp>
      <p:sp>
        <p:nvSpPr>
          <p:cNvPr id="34" name="正方形/長方形 33"/>
          <p:cNvSpPr/>
          <p:nvPr/>
        </p:nvSpPr>
        <p:spPr>
          <a:xfrm>
            <a:off x="360090" y="6462663"/>
            <a:ext cx="6840810" cy="936104"/>
          </a:xfrm>
          <a:prstGeom prst="rect">
            <a:avLst/>
          </a:prstGeom>
          <a:noFill/>
          <a:ln w="19050">
            <a:noFill/>
          </a:ln>
        </p:spPr>
        <p:style>
          <a:lnRef idx="2">
            <a:schemeClr val="dk1"/>
          </a:lnRef>
          <a:fillRef idx="1">
            <a:schemeClr val="lt1"/>
          </a:fillRef>
          <a:effectRef idx="0">
            <a:schemeClr val="dk1"/>
          </a:effectRef>
          <a:fontRef idx="minor">
            <a:schemeClr val="dk1"/>
          </a:fontRef>
        </p:style>
        <p:txBody>
          <a:bodyPr rtlCol="0" anchor="t"/>
          <a:lstStyle/>
          <a:p>
            <a:pPr>
              <a:lnSpc>
                <a:spcPts val="1800"/>
              </a:lnSpc>
            </a:pP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委嘱</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による支援１回あたり１万円が支給されます。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なお</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、支給対象者の区分と企業規模に応じた、上表に示す支給対象者１人あたりの月額に、支給対象期の月数を乗じた額が上限となります</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テキスト ボックス 48"/>
          <p:cNvSpPr txBox="1"/>
          <p:nvPr/>
        </p:nvSpPr>
        <p:spPr>
          <a:xfrm>
            <a:off x="360090" y="2717582"/>
            <a:ext cx="5796644" cy="243027"/>
          </a:xfrm>
          <a:prstGeom prst="rect">
            <a:avLst/>
          </a:prstGeom>
          <a:noFill/>
        </p:spPr>
        <p:txBody>
          <a:bodyPr wrap="square" rtlCol="0">
            <a:noAutofit/>
          </a:bodyPr>
          <a:lstStyle/>
          <a:p>
            <a:r>
              <a:rPr lang="ja-JP" altLang="en-US" sz="1400" b="1" u="sng" dirty="0" smtClean="0">
                <a:latin typeface="メイリオ" panose="020B0604030504040204" pitchFamily="50" charset="-128"/>
                <a:ea typeface="メイリオ" panose="020B0604030504040204" pitchFamily="50" charset="-128"/>
                <a:cs typeface="メイリオ" panose="020B0604030504040204" pitchFamily="50" charset="-128"/>
              </a:rPr>
              <a:t>①② 雇用</a:t>
            </a:r>
            <a:r>
              <a:rPr lang="ja-JP" altLang="en-US" sz="1400" b="1" u="sng" dirty="0">
                <a:latin typeface="メイリオ" panose="020B0604030504040204" pitchFamily="50" charset="-128"/>
                <a:ea typeface="メイリオ" panose="020B0604030504040204" pitchFamily="50" charset="-128"/>
                <a:cs typeface="メイリオ" panose="020B0604030504040204" pitchFamily="50" charset="-128"/>
              </a:rPr>
              <a:t>または業務委託により職場支援員を配置した場合</a:t>
            </a:r>
          </a:p>
          <a:p>
            <a:endPar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テキスト ボックス 49"/>
          <p:cNvSpPr txBox="1"/>
          <p:nvPr/>
        </p:nvSpPr>
        <p:spPr>
          <a:xfrm>
            <a:off x="396094" y="7193133"/>
            <a:ext cx="6749000" cy="401411"/>
          </a:xfrm>
          <a:prstGeom prst="rect">
            <a:avLst/>
          </a:prstGeom>
          <a:noFill/>
        </p:spPr>
        <p:txBody>
          <a:bodyPr wrap="square" rtlCol="0">
            <a:noAutofit/>
          </a:bodyPr>
          <a:lstStyle/>
          <a:p>
            <a:pPr marL="108000" lvl="0" indent="-108000"/>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対象期に１月に満たない端数がある場合や、途中で支援を中断した場合は日割計算で支給額を算出することになります。その場合、上限額も同様に計算することとなります。</a:t>
            </a:r>
            <a:endParaRPr kumimoji="1" lang="ja-JP" altLang="en-US" sz="900" dirty="0"/>
          </a:p>
        </p:txBody>
      </p:sp>
      <p:sp>
        <p:nvSpPr>
          <p:cNvPr id="51"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17</a:t>
            </a:fld>
            <a:endParaRPr lang="ja-JP" altLang="en-US" sz="1600" dirty="0">
              <a:solidFill>
                <a:schemeClr val="tx1"/>
              </a:solidFill>
            </a:endParaRPr>
          </a:p>
        </p:txBody>
      </p:sp>
    </p:spTree>
    <p:extLst>
      <p:ext uri="{BB962C8B-B14F-4D97-AF65-F5344CB8AC3E}">
        <p14:creationId xmlns:p14="http://schemas.microsoft.com/office/powerpoint/2010/main" val="1694393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表 34"/>
          <p:cNvGraphicFramePr>
            <a:graphicFrameLocks noGrp="1"/>
          </p:cNvGraphicFramePr>
          <p:nvPr>
            <p:extLst>
              <p:ext uri="{D42A27DB-BD31-4B8C-83A1-F6EECF244321}">
                <p14:modId xmlns:p14="http://schemas.microsoft.com/office/powerpoint/2010/main" val="1456562510"/>
              </p:ext>
            </p:extLst>
          </p:nvPr>
        </p:nvGraphicFramePr>
        <p:xfrm>
          <a:off x="144463" y="3305622"/>
          <a:ext cx="6912371" cy="6726337"/>
        </p:xfrm>
        <a:graphic>
          <a:graphicData uri="http://schemas.openxmlformats.org/drawingml/2006/table">
            <a:tbl>
              <a:tblPr firstRow="1" bandRow="1">
                <a:tableStyleId>{5C22544A-7EE6-4342-B048-85BDC9FD1C3A}</a:tableStyleId>
              </a:tblPr>
              <a:tblGrid>
                <a:gridCol w="431651"/>
                <a:gridCol w="6480720"/>
              </a:tblGrid>
              <a:tr h="4021137">
                <a:tc>
                  <a:txBody>
                    <a:bodyPr/>
                    <a:lstStyle/>
                    <a:p>
                      <a:pPr algn="ctr">
                        <a:lnSpc>
                          <a:spcPts val="1600"/>
                        </a:lnSpc>
                        <a:spcBef>
                          <a:spcPts val="400"/>
                        </a:spcBef>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600"/>
                        </a:lnSpc>
                        <a:spcBef>
                          <a:spcPts val="400"/>
                        </a:spcBef>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次のイ～ヘのいずれにも該当する申請事業主との間の雇用契約</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600"/>
                        </a:lnSpc>
                        <a:spcBef>
                          <a:spcPts val="400"/>
                        </a:spcBef>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　一般被保険者等として、支援を実施する期間について継続して雇用され、対象労働者を支援できるものであること</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p>
                    <a:p>
                      <a:pPr marL="266700" indent="-180975">
                        <a:lnSpc>
                          <a:spcPts val="1600"/>
                        </a:lnSpc>
                        <a:spcBef>
                          <a:spcPts val="400"/>
                        </a:spcBef>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ロ　対象労働者の週所定労働時間以上の労働時間が定められていること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600"/>
                        </a:lnSpc>
                        <a:spcBef>
                          <a:spcPts val="400"/>
                        </a:spcBef>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　対象労働者の勤務している事業所と同一の事業所において勤務し、常時見守りつつ、必要に応じて対象労働者との面談や就業上の支援ができること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600"/>
                        </a:lnSpc>
                        <a:spcBef>
                          <a:spcPts val="400"/>
                        </a:spcBef>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ニ　支給対象期間中において、本措置など</a:t>
                      </a:r>
                      <a:r>
                        <a:rPr lang="en-US" altLang="ja-JP"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の支給対象者として現に支援している労働者の数の合計が３以下であること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600"/>
                        </a:lnSpc>
                        <a:spcBef>
                          <a:spcPts val="400"/>
                        </a:spcBef>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ホ　本措置など</a:t>
                      </a:r>
                      <a:r>
                        <a:rPr lang="en-US" altLang="ja-JP"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の支給対象者として現に支援されている労働者でないこと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600"/>
                        </a:lnSpc>
                        <a:spcBef>
                          <a:spcPts val="400"/>
                        </a:spcBef>
                      </a:pPr>
                      <a:r>
                        <a:rPr lang="ja-JP" altLang="en-US" sz="1200" b="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ヘ</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国など</a:t>
                      </a:r>
                      <a:r>
                        <a:rPr lang="en-US" altLang="ja-JP"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の委託費などから人件費が支払われていないこと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600"/>
                        </a:lnSpc>
                        <a:spcBef>
                          <a:spcPts val="400"/>
                        </a:spcBef>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600"/>
                        </a:lnSpc>
                        <a:spcBef>
                          <a:spcPts val="400"/>
                        </a:spcBef>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600"/>
                        </a:lnSpc>
                        <a:spcBef>
                          <a:spcPts val="400"/>
                        </a:spcBef>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600"/>
                        </a:lnSpc>
                        <a:spcBef>
                          <a:spcPts val="400"/>
                        </a:spcBef>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600"/>
                        </a:lnSpc>
                        <a:spcBef>
                          <a:spcPts val="400"/>
                        </a:spcBef>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600"/>
                        </a:lnSpc>
                        <a:spcBef>
                          <a:spcPts val="400"/>
                        </a:spcBef>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672324">
                <a:tc>
                  <a:txBody>
                    <a:bodyPr/>
                    <a:lstStyle/>
                    <a:p>
                      <a:pPr algn="ctr">
                        <a:lnSpc>
                          <a:spcPts val="1600"/>
                        </a:lnSpc>
                        <a:spcBef>
                          <a:spcPts val="400"/>
                        </a:spcBef>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600"/>
                        </a:lnSpc>
                        <a:spcBef>
                          <a:spcPts val="400"/>
                        </a:spcBef>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次のイ～ハのいずれにも該当する申請事業主との間の業務委託契約</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600"/>
                        </a:lnSpc>
                        <a:spcBef>
                          <a:spcPts val="4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　対象労働者の支援に係る、対象労働者ごとの契約（有償であるものに限る）であること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600"/>
                        </a:lnSpc>
                        <a:spcBef>
                          <a:spcPts val="4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ロ　業務を委託される法人等が障害者の就労・定着支援に係る業務を行うものであること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600"/>
                        </a:lnSpc>
                        <a:spcBef>
                          <a:spcPts val="4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　電話相談、面談などの相談体制を整備し、少なくとも月に１回以上、申請事業主の事業所を訪問し、対象労働者と面談を行うものであること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478123">
                <a:tc>
                  <a:txBody>
                    <a:bodyPr/>
                    <a:lstStyle/>
                    <a:p>
                      <a:pPr algn="ctr">
                        <a:lnSpc>
                          <a:spcPts val="1600"/>
                        </a:lnSpc>
                        <a:spcBef>
                          <a:spcPts val="400"/>
                        </a:spcBef>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600"/>
                        </a:lnSpc>
                        <a:spcBef>
                          <a:spcPts val="400"/>
                        </a:spcBef>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次のイ及びロに該当する申請事業主との間の委嘱契約</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1938" indent="-174625">
                        <a:lnSpc>
                          <a:spcPts val="1600"/>
                        </a:lnSpc>
                        <a:spcBef>
                          <a:spcPts val="400"/>
                        </a:spcBef>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　対象労働者に対して必要なときに支援を行うものであり、職場支援員との間で対象労働者ごとに締結される契約（有償であるものに限る）であること</a:t>
                      </a:r>
                    </a:p>
                    <a:p>
                      <a:pPr marL="261938" indent="-174625">
                        <a:lnSpc>
                          <a:spcPts val="1600"/>
                        </a:lnSpc>
                        <a:spcBef>
                          <a:spcPts val="400"/>
                        </a:spcBef>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ロ　対象労働者に対する面談（合わせて事業主に対する指導援助を行うものを含む）を申請事業主の事業所に訪問して行うものであること</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
        <p:nvSpPr>
          <p:cNvPr id="17" name="正方形/長方形 16"/>
          <p:cNvSpPr/>
          <p:nvPr/>
        </p:nvSpPr>
        <p:spPr>
          <a:xfrm>
            <a:off x="711443" y="5850595"/>
            <a:ext cx="6417399" cy="1531069"/>
          </a:xfrm>
          <a:prstGeom prst="rect">
            <a:avLst/>
          </a:prstGeom>
          <a:noFill/>
          <a:ln w="19050">
            <a:noFill/>
          </a:ln>
        </p:spPr>
        <p:style>
          <a:lnRef idx="2">
            <a:schemeClr val="dk1"/>
          </a:lnRef>
          <a:fillRef idx="1">
            <a:schemeClr val="lt1"/>
          </a:fillRef>
          <a:effectRef idx="0">
            <a:schemeClr val="dk1"/>
          </a:effectRef>
          <a:fontRef idx="minor">
            <a:schemeClr val="dk1"/>
          </a:fontRef>
        </p:style>
        <p:txBody>
          <a:bodyPr rtlCol="0" anchor="t"/>
          <a:lstStyle/>
          <a:p>
            <a:pPr marL="540000" indent="-432000">
              <a:lnSpc>
                <a:spcPts val="1300"/>
              </a:lnSpc>
              <a:spcBef>
                <a:spcPts val="4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本措置、障害者職場定着支援奨励金、障害者職場適応援助コース（企業在籍型職場適応援助者による支援に限る）、</a:t>
            </a:r>
            <a:r>
              <a:rPr lang="zh-TW"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在籍</a:t>
            </a:r>
            <a:r>
              <a:rPr lang="zh-TW"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型職場適応援助促進助成金</a:t>
            </a:r>
            <a:r>
              <a:rPr lang="ja-JP" altLang="en-US" sz="105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重度知的・精神障害者職場支援奨励金、業務遂行援助者の配置助成金を指します。</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540000" indent="-432000">
              <a:lnSpc>
                <a:spcPts val="1300"/>
              </a:lnSpc>
              <a:spcBef>
                <a:spcPts val="4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本措置、障害者職場定着支援奨励金、障害者職場適応援助コース、訪問型職場適応援助促進助成金、企業在籍型職場適応援助促進助成金、重度知的・精神障害者職場支援奨励金、業務遂行援助者の配置助成金、障害者介助等助成金を指します。</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540000" indent="-432000">
              <a:lnSpc>
                <a:spcPts val="1300"/>
              </a:lnSpc>
              <a:spcBef>
                <a:spcPts val="4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国、地方公共団体、独立行政法人通則法第２条第４項に規定する行政執行法人及び地方独立行政法人法第２条第２項に規定する特定地方独立行政法人を指します。</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3"/>
          <p:cNvSpPr>
            <a:spLocks noChangeArrowheads="1"/>
          </p:cNvSpPr>
          <p:nvPr/>
        </p:nvSpPr>
        <p:spPr bwMode="auto">
          <a:xfrm>
            <a:off x="144000" y="161963"/>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対象となる事業主</a:t>
            </a:r>
          </a:p>
        </p:txBody>
      </p:sp>
      <p:sp>
        <p:nvSpPr>
          <p:cNvPr id="29" name="角丸四角形 28"/>
          <p:cNvSpPr/>
          <p:nvPr/>
        </p:nvSpPr>
        <p:spPr>
          <a:xfrm>
            <a:off x="6227916" y="242952"/>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a:t>
            </a:r>
            <a:r>
              <a:rPr lang="ja-JP" altLang="en-US" sz="1100" b="1" dirty="0">
                <a:solidFill>
                  <a:schemeClr val="bg1"/>
                </a:solidFill>
                <a:latin typeface="メイリオ" pitchFamily="50" charset="-128"/>
                <a:ea typeface="メイリオ" pitchFamily="50" charset="-128"/>
                <a:cs typeface="メイリオ" pitchFamily="50" charset="-128"/>
              </a:rPr>
              <a:t>４</a:t>
            </a:r>
          </a:p>
        </p:txBody>
      </p:sp>
      <p:sp>
        <p:nvSpPr>
          <p:cNvPr id="30" name="テキスト ボックス 29"/>
          <p:cNvSpPr txBox="1"/>
          <p:nvPr/>
        </p:nvSpPr>
        <p:spPr>
          <a:xfrm>
            <a:off x="144463" y="594011"/>
            <a:ext cx="5796644" cy="243027"/>
          </a:xfrm>
          <a:prstGeom prst="rect">
            <a:avLst/>
          </a:prstGeom>
          <a:noFill/>
        </p:spPr>
        <p:txBody>
          <a:bodyPr wrap="square" rtlCol="0">
            <a:noAutofit/>
          </a:bodyPr>
          <a:lstStyle/>
          <a:p>
            <a:pPr lvl="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Ｐ７</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の要件の他、次の①～③のすべてに該当する事業主が対象です。</a:t>
            </a:r>
          </a:p>
        </p:txBody>
      </p:sp>
      <p:graphicFrame>
        <p:nvGraphicFramePr>
          <p:cNvPr id="31" name="表 30"/>
          <p:cNvGraphicFramePr>
            <a:graphicFrameLocks noGrp="1"/>
          </p:cNvGraphicFramePr>
          <p:nvPr>
            <p:extLst>
              <p:ext uri="{D42A27DB-BD31-4B8C-83A1-F6EECF244321}">
                <p14:modId xmlns:p14="http://schemas.microsoft.com/office/powerpoint/2010/main" val="3039394376"/>
              </p:ext>
            </p:extLst>
          </p:nvPr>
        </p:nvGraphicFramePr>
        <p:xfrm>
          <a:off x="144463" y="909046"/>
          <a:ext cx="6912371" cy="1619400"/>
        </p:xfrm>
        <a:graphic>
          <a:graphicData uri="http://schemas.openxmlformats.org/drawingml/2006/table">
            <a:tbl>
              <a:tblPr firstRow="1" bandRow="1">
                <a:tableStyleId>{5C22544A-7EE6-4342-B048-85BDC9FD1C3A}</a:tableStyleId>
              </a:tblPr>
              <a:tblGrid>
                <a:gridCol w="431651"/>
                <a:gridCol w="6480720"/>
              </a:tblGrid>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200" b="0" dirty="0"/>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対象労働者の雇入れ、勤務時間延長、配置転換、業務内容変更または職場復帰の日（以下「起算日」という）から６か月以内に職場支援員を配置する事業主であること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200" b="0" dirty="0"/>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対象労働者を、各支給対象期の初日から６か月以上の期間継続して雇用し、当該労働者に対して、各支給対象期分の賃金を支給した事業主であること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200" b="0" dirty="0"/>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措置を実施した日以降の期間について、対象労働者を一般被保険者等として適用させている事業主であること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
        <p:nvSpPr>
          <p:cNvPr id="32" name="正方形/長方形 3"/>
          <p:cNvSpPr>
            <a:spLocks noChangeArrowheads="1"/>
          </p:cNvSpPr>
          <p:nvPr/>
        </p:nvSpPr>
        <p:spPr bwMode="auto">
          <a:xfrm>
            <a:off x="144000" y="2682243"/>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職場支援員の配置方法</a:t>
            </a:r>
            <a:endPar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角丸四角形 32"/>
          <p:cNvSpPr/>
          <p:nvPr/>
        </p:nvSpPr>
        <p:spPr>
          <a:xfrm>
            <a:off x="6227916" y="2763232"/>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a:t>
            </a:r>
            <a:r>
              <a:rPr lang="ja-JP" altLang="en-US" sz="1100" b="1" dirty="0">
                <a:solidFill>
                  <a:schemeClr val="bg1"/>
                </a:solidFill>
                <a:latin typeface="メイリオ" pitchFamily="50" charset="-128"/>
                <a:ea typeface="メイリオ" pitchFamily="50" charset="-128"/>
                <a:cs typeface="メイリオ" pitchFamily="50" charset="-128"/>
              </a:rPr>
              <a:t>４</a:t>
            </a:r>
          </a:p>
        </p:txBody>
      </p:sp>
      <p:sp>
        <p:nvSpPr>
          <p:cNvPr id="34" name="テキスト ボックス 33"/>
          <p:cNvSpPr txBox="1"/>
          <p:nvPr/>
        </p:nvSpPr>
        <p:spPr>
          <a:xfrm>
            <a:off x="144463" y="3042283"/>
            <a:ext cx="5796644" cy="243027"/>
          </a:xfrm>
          <a:prstGeom prst="rect">
            <a:avLst/>
          </a:prstGeom>
          <a:noFill/>
        </p:spPr>
        <p:txBody>
          <a:bodyPr wrap="square" rtlCol="0">
            <a:noAutofit/>
          </a:bodyPr>
          <a:lstStyle/>
          <a:p>
            <a:pPr lvl="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の①～③のいずれかの方法により配置する必要があります。</a:t>
            </a:r>
          </a:p>
          <a:p>
            <a:pPr lvl="0"/>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18</a:t>
            </a:fld>
            <a:endParaRPr lang="ja-JP" altLang="en-US" sz="1600" dirty="0">
              <a:solidFill>
                <a:schemeClr val="tx1"/>
              </a:solidFill>
            </a:endParaRPr>
          </a:p>
        </p:txBody>
      </p:sp>
    </p:spTree>
    <p:extLst>
      <p:ext uri="{BB962C8B-B14F-4D97-AF65-F5344CB8AC3E}">
        <p14:creationId xmlns:p14="http://schemas.microsoft.com/office/powerpoint/2010/main" val="27511442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 24"/>
          <p:cNvGraphicFramePr>
            <a:graphicFrameLocks noGrp="1"/>
          </p:cNvGraphicFramePr>
          <p:nvPr>
            <p:extLst>
              <p:ext uri="{D42A27DB-BD31-4B8C-83A1-F6EECF244321}">
                <p14:modId xmlns:p14="http://schemas.microsoft.com/office/powerpoint/2010/main" val="3783281532"/>
              </p:ext>
            </p:extLst>
          </p:nvPr>
        </p:nvGraphicFramePr>
        <p:xfrm>
          <a:off x="144066" y="3156316"/>
          <a:ext cx="6912371" cy="6222723"/>
        </p:xfrm>
        <a:graphic>
          <a:graphicData uri="http://schemas.openxmlformats.org/drawingml/2006/table">
            <a:tbl>
              <a:tblPr firstRow="1" bandRow="1">
                <a:tableStyleId>{5C22544A-7EE6-4342-B048-85BDC9FD1C3A}</a:tableStyleId>
              </a:tblPr>
              <a:tblGrid>
                <a:gridCol w="431651"/>
                <a:gridCol w="3240360"/>
                <a:gridCol w="3240360"/>
              </a:tblGrid>
              <a:tr h="33770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Ｐ</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に対象労働者ごとに掲げる書類</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r h="331337">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管轄労働局長の受給資格認定を受けた職場定着支援計画書</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r h="331337">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700"/>
                        </a:lnSpc>
                      </a:pPr>
                      <a:r>
                        <a:rPr lang="ja-JP" altLang="en-US" sz="1200" b="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対象労働者の雇用契約書または労働条件通知書等の書類</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r h="331337">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対象労働者の賃金台帳等</a:t>
                      </a:r>
                      <a:r>
                        <a:rPr lang="en-US" altLang="ja-JP"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endParaRPr lang="ja-JP" altLang="en-US" sz="105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rowSpan="2">
                  <a:txBody>
                    <a:bodyPr/>
                    <a:lstStyle/>
                    <a:p>
                      <a:pPr marL="324000" indent="-324000">
                        <a:lnSpc>
                          <a:spcPct val="100000"/>
                        </a:lnSpc>
                      </a:pPr>
                      <a:r>
                        <a:rPr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申請しようとする支給対象期に係る分を提出してください。</a:t>
                      </a:r>
                    </a:p>
                  </a:txBody>
                  <a:tcPr marL="108000" marR="108000" marT="72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31337">
                <a:tc>
                  <a:txBody>
                    <a:bodyPr/>
                    <a:lstStyle/>
                    <a:p>
                      <a:pPr algn="ct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6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対象労働者の出勤簿等</a:t>
                      </a:r>
                      <a:r>
                        <a:rPr lang="en-US" altLang="ja-JP"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vMerge="1">
                  <a:txBody>
                    <a:bodyPr/>
                    <a:lstStyle/>
                    <a:p>
                      <a:pPr>
                        <a:lnSpc>
                          <a:spcPts val="1600"/>
                        </a:lnSpc>
                      </a:pPr>
                      <a:endPar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503743">
                <a:tc>
                  <a:txBody>
                    <a:bodyPr/>
                    <a:lstStyle/>
                    <a:p>
                      <a:pPr algn="ct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⑥</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中小企業事業主である場合、中小企業事業主であることが確認できる書類</a:t>
                      </a:r>
                      <a:r>
                        <a:rPr lang="en-US" altLang="ja-JP"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20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　例えば、登記事項証明書、資本金、労働者数等、事業内容を記載した資料など</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r h="4019875">
                <a:tc>
                  <a:txBody>
                    <a:bodyPr/>
                    <a:lstStyle/>
                    <a:p>
                      <a:pPr marL="0" marR="0" indent="0" algn="ctr" defTabSz="995549" rtl="0" eaLnBrk="1" fontAlgn="auto" latinLnBrk="0" hangingPunct="1">
                        <a:lnSpc>
                          <a:spcPts val="1700"/>
                        </a:lnSpc>
                        <a:spcBef>
                          <a:spcPts val="0"/>
                        </a:spcBef>
                        <a:spcAft>
                          <a:spcPts val="0"/>
                        </a:spcAft>
                        <a:buClrTx/>
                        <a:buSzTx/>
                        <a:buFontTx/>
                        <a:buNone/>
                        <a:tabLst/>
                        <a:defRPr/>
                      </a:pPr>
                      <a:r>
                        <a:rPr kumimoji="1"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a:t>
                      </a:r>
                      <a:endParaRPr kumimoji="1" lang="ja-JP" altLang="en-US" sz="1200" b="0" dirty="0" smtClean="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職場支援員の配置方法に応じた次の書類</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bl>
          </a:graphicData>
        </a:graphic>
      </p:graphicFrame>
      <p:sp>
        <p:nvSpPr>
          <p:cNvPr id="14" name="正方形/長方形 13"/>
          <p:cNvSpPr/>
          <p:nvPr/>
        </p:nvSpPr>
        <p:spPr>
          <a:xfrm>
            <a:off x="689910" y="5706579"/>
            <a:ext cx="5898460" cy="3564396"/>
          </a:xfrm>
          <a:prstGeom prst="rect">
            <a:avLst/>
          </a:prstGeom>
          <a:noFill/>
          <a:ln w="19050">
            <a:noFill/>
          </a:ln>
        </p:spPr>
        <p:style>
          <a:lnRef idx="2">
            <a:schemeClr val="dk1"/>
          </a:lnRef>
          <a:fillRef idx="1">
            <a:schemeClr val="lt1"/>
          </a:fillRef>
          <a:effectRef idx="0">
            <a:schemeClr val="dk1"/>
          </a:effectRef>
          <a:fontRef idx="minor">
            <a:schemeClr val="dk1"/>
          </a:fontRef>
        </p:style>
        <p:txBody>
          <a:bodyPr rtlCol="0" anchor="t"/>
          <a:lstStyle/>
          <a:p>
            <a:pPr marL="266700" indent="-180975">
              <a:lnSpc>
                <a:spcPts val="18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　雇用の場合</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8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ｲ</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職場</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支援員としての資格または経験を有することを証明する書類</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8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ﾛ</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職場</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支援員の雇用契約書または労働条件通知書等の書類</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8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ﾊ</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対象</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労働者および職場支援員の業務内容、所属等を明らかにする組織図、辞令等</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8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ﾆ</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職場支援員の賃金台帳等</a:t>
            </a:r>
            <a:r>
              <a:rPr lang="en-US" altLang="ja-JP" sz="11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endParaRPr lang="en-US" altLang="ja-JP" sz="11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8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ﾎ</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職場支援員の出勤簿等</a:t>
            </a:r>
            <a:r>
              <a:rPr lang="en-US" altLang="ja-JP" sz="11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a:t>
            </a:r>
            <a:endParaRPr lang="en-US" altLang="ja-JP" sz="11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400"/>
              </a:lnSpc>
            </a:pPr>
            <a:endParaRPr lang="en-US" altLang="ja-JP" sz="11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8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ロ　業務委託の場合</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8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ｲ</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業務委託先の法人等の業務内容がわかるパンフレット等の書類</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8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ﾛ</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業務委託契約書</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8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ﾊ</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支援員としての資格または経験を有することを証明する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書類</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4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8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　委嘱の場合</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8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ｲ</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委嘱契約書</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8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ﾛ</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委嘱に係る経費に対する領収書等</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8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ﾊ</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職場支援員が行った最初の支援の日付が分かる書類</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8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ﾆ</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支援員としての資格または経験を有することを証明する書類</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800"/>
              </a:lnSpc>
            </a:pP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3"/>
          <p:cNvSpPr>
            <a:spLocks noChangeArrowheads="1"/>
          </p:cNvSpPr>
          <p:nvPr/>
        </p:nvSpPr>
        <p:spPr bwMode="auto">
          <a:xfrm>
            <a:off x="144000" y="161963"/>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zh-TW"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支給対象期間</a:t>
            </a:r>
          </a:p>
        </p:txBody>
      </p:sp>
      <p:sp>
        <p:nvSpPr>
          <p:cNvPr id="11" name="角丸四角形 10"/>
          <p:cNvSpPr/>
          <p:nvPr/>
        </p:nvSpPr>
        <p:spPr>
          <a:xfrm>
            <a:off x="6227916" y="242952"/>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a:t>
            </a:r>
            <a:r>
              <a:rPr lang="ja-JP" altLang="en-US" sz="1100" b="1" dirty="0">
                <a:solidFill>
                  <a:schemeClr val="bg1"/>
                </a:solidFill>
                <a:latin typeface="メイリオ" pitchFamily="50" charset="-128"/>
                <a:ea typeface="メイリオ" pitchFamily="50" charset="-128"/>
                <a:cs typeface="メイリオ" pitchFamily="50" charset="-128"/>
              </a:rPr>
              <a:t>４</a:t>
            </a:r>
          </a:p>
        </p:txBody>
      </p:sp>
      <p:sp>
        <p:nvSpPr>
          <p:cNvPr id="12" name="テキスト ボックス 11"/>
          <p:cNvSpPr txBox="1"/>
          <p:nvPr/>
        </p:nvSpPr>
        <p:spPr>
          <a:xfrm>
            <a:off x="108062" y="558007"/>
            <a:ext cx="7039990" cy="1080120"/>
          </a:xfrm>
          <a:prstGeom prst="rect">
            <a:avLst/>
          </a:prstGeom>
          <a:noFill/>
        </p:spPr>
        <p:txBody>
          <a:bodyPr wrap="square" rtlCol="0">
            <a:noAutofit/>
          </a:bodyPr>
          <a:lstStyle/>
          <a:p>
            <a:pPr marL="216000" lvl="0" indent="-216000">
              <a:lnSpc>
                <a:spcPts val="1800"/>
              </a:lnSpc>
              <a:spcBef>
                <a:spcPts val="6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支給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対象期間は、職場支援員の配置</a:t>
            </a:r>
            <a:r>
              <a:rPr lang="en-US" altLang="ja-JP" sz="1400" baseline="30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aseline="30000" dirty="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を行った日の直後の賃金締切日の翌日</a:t>
            </a:r>
            <a:r>
              <a:rPr lang="en-US" altLang="ja-JP" sz="1400" baseline="30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aseline="30000"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から起算して</a:t>
            </a:r>
            <a:r>
              <a:rPr lang="ja-JP" altLang="en-US" sz="14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最大２年間（精神障害者については最大３年間）</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です。</a:t>
            </a:r>
            <a:r>
              <a:rPr lang="ja-JP" altLang="en-US" sz="14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最初の６か月を第１期、以降６か月ごとに第２期、第３期と支給対象期</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が続きます（最大４期（精神障害者については最大６期）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3"/>
          <p:cNvSpPr>
            <a:spLocks noChangeArrowheads="1"/>
          </p:cNvSpPr>
          <p:nvPr/>
        </p:nvSpPr>
        <p:spPr bwMode="auto">
          <a:xfrm>
            <a:off x="144000" y="2466219"/>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支給申請に添付が必要な書類　</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6227916" y="2547208"/>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措置４</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22" name="テキスト ボックス 21"/>
          <p:cNvSpPr txBox="1"/>
          <p:nvPr/>
        </p:nvSpPr>
        <p:spPr>
          <a:xfrm>
            <a:off x="126013" y="2844251"/>
            <a:ext cx="6929961" cy="342048"/>
          </a:xfrm>
          <a:prstGeom prst="rect">
            <a:avLst/>
          </a:prstGeom>
          <a:noFill/>
        </p:spPr>
        <p:txBody>
          <a:bodyPr wrap="square" rtlCol="0">
            <a:noAutofit/>
          </a:bodyPr>
          <a:lstStyle/>
          <a:p>
            <a:pPr lvl="0">
              <a:lnSpc>
                <a:spcPts val="18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支給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申請書に、次の①～⑦の書類を添付してください。</a:t>
            </a:r>
          </a:p>
        </p:txBody>
      </p:sp>
      <p:sp>
        <p:nvSpPr>
          <p:cNvPr id="24" name="正方形/長方形 23"/>
          <p:cNvSpPr/>
          <p:nvPr/>
        </p:nvSpPr>
        <p:spPr>
          <a:xfrm>
            <a:off x="144463" y="9486999"/>
            <a:ext cx="6911975" cy="360000"/>
          </a:xfrm>
          <a:prstGeom prst="rect">
            <a:avLst/>
          </a:prstGeom>
          <a:solidFill>
            <a:schemeClr val="accent2">
              <a:lumMod val="20000"/>
              <a:lumOff val="80000"/>
            </a:schemeClr>
          </a:solidFill>
          <a:ln w="15875">
            <a:solidFill>
              <a:srgbClr val="FF0000"/>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26" name="テキスト ボックス 25"/>
          <p:cNvSpPr txBox="1"/>
          <p:nvPr/>
        </p:nvSpPr>
        <p:spPr>
          <a:xfrm>
            <a:off x="108062" y="1581627"/>
            <a:ext cx="7039990" cy="740576"/>
          </a:xfrm>
          <a:prstGeom prst="rect">
            <a:avLst/>
          </a:prstGeom>
          <a:noFill/>
        </p:spPr>
        <p:txBody>
          <a:bodyPr wrap="square" rtlCol="0">
            <a:noAutofit/>
          </a:bodyPr>
          <a:lstStyle/>
          <a:p>
            <a:pPr marL="324000" lvl="0" indent="-324000" defTabSz="914400">
              <a:spcBef>
                <a:spcPts val="400"/>
              </a:spcBef>
              <a:defRPr/>
            </a:pP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１ 雇用</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の場合は職場支援員として任命された日、業務委託契約の場合は契約の開始日、委嘱</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契約の</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場合は最初に委嘱による支援員が支援を実施した日となります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24000" lvl="0" indent="-324000" defTabSz="914400">
              <a:spcBef>
                <a:spcPts val="400"/>
              </a:spcBef>
              <a:defRPr/>
            </a:pP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２ 賃金</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締切日が転換した日の場合は当該転換した日の翌日、賃金締切日の翌日が転換した日</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の場合</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は当該転換した日と</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なります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a:spLocks noChangeArrowheads="1"/>
          </p:cNvSpPr>
          <p:nvPr/>
        </p:nvSpPr>
        <p:spPr bwMode="auto">
          <a:xfrm>
            <a:off x="612118" y="9554259"/>
            <a:ext cx="7092788" cy="292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9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5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9pPr>
          </a:lstStyle>
          <a:p>
            <a:pPr marL="47625" indent="-47625" defTabSz="914400" eaLnBrk="1" fontAlgn="base" hangingPunct="1">
              <a:lnSpc>
                <a:spcPts val="1500"/>
              </a:lnSpc>
              <a:spcBef>
                <a:spcPct val="0"/>
              </a:spcBef>
              <a:spcAft>
                <a:spcPct val="0"/>
              </a:spcAft>
              <a:buNone/>
              <a:defRPr/>
            </a:pPr>
            <a:r>
              <a:rPr lang="en-US" altLang="ja-JP" sz="1300" dirty="0" smtClean="0">
                <a:solidFill>
                  <a:prstClr val="black"/>
                </a:solidFill>
                <a:latin typeface="メイリオ" pitchFamily="50" charset="-128"/>
                <a:ea typeface="メイリオ" pitchFamily="50" charset="-128"/>
                <a:cs typeface="メイリオ" pitchFamily="50" charset="-128"/>
              </a:rPr>
              <a:t>※</a:t>
            </a:r>
            <a:r>
              <a:rPr lang="ja-JP" altLang="en-US" sz="1300" dirty="0" smtClean="0">
                <a:solidFill>
                  <a:prstClr val="black"/>
                </a:solidFill>
                <a:latin typeface="メイリオ" pitchFamily="50" charset="-128"/>
                <a:ea typeface="メイリオ" pitchFamily="50" charset="-128"/>
                <a:cs typeface="メイリオ" pitchFamily="50" charset="-128"/>
              </a:rPr>
              <a:t>上記</a:t>
            </a:r>
            <a:r>
              <a:rPr lang="ja-JP" altLang="en-US" sz="1300" dirty="0">
                <a:solidFill>
                  <a:prstClr val="black"/>
                </a:solidFill>
                <a:latin typeface="メイリオ" pitchFamily="50" charset="-128"/>
                <a:ea typeface="メイリオ" pitchFamily="50" charset="-128"/>
                <a:cs typeface="メイリオ" pitchFamily="50" charset="-128"/>
              </a:rPr>
              <a:t>の他、労働局が必要と認める書類の提出を求めることがあります</a:t>
            </a:r>
          </a:p>
        </p:txBody>
      </p:sp>
      <p:sp>
        <p:nvSpPr>
          <p:cNvPr id="28"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19</a:t>
            </a:fld>
            <a:endParaRPr lang="ja-JP" altLang="en-US" sz="1600" dirty="0">
              <a:solidFill>
                <a:schemeClr val="tx1"/>
              </a:solidFill>
            </a:endParaRPr>
          </a:p>
        </p:txBody>
      </p:sp>
    </p:spTree>
    <p:extLst>
      <p:ext uri="{BB962C8B-B14F-4D97-AF65-F5344CB8AC3E}">
        <p14:creationId xmlns:p14="http://schemas.microsoft.com/office/powerpoint/2010/main" val="2606954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flipV="1">
            <a:off x="144463" y="7254751"/>
            <a:ext cx="6804359" cy="2664296"/>
          </a:xfrm>
          <a:prstGeom prst="rect">
            <a:avLst/>
          </a:prstGeom>
          <a:noFill/>
          <a:ln w="12700">
            <a:solidFill>
              <a:schemeClr val="tx1"/>
            </a:solidFill>
            <a:prstDash val="dash"/>
          </a:ln>
        </p:spPr>
        <p:txBody>
          <a:bodyPr wrap="square" lIns="180000" tIns="117585" rIns="180000" bIns="117585" rtlCol="0">
            <a:noAutofit/>
          </a:bodyPr>
          <a:lstStyle/>
          <a:p>
            <a:pPr algn="ctr"/>
            <a:endParaRPr kumimoji="1"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807601001"/>
              </p:ext>
            </p:extLst>
          </p:nvPr>
        </p:nvGraphicFramePr>
        <p:xfrm>
          <a:off x="360090" y="8054785"/>
          <a:ext cx="6408711" cy="1648238"/>
        </p:xfrm>
        <a:graphic>
          <a:graphicData uri="http://schemas.openxmlformats.org/drawingml/2006/table">
            <a:tbl>
              <a:tblPr>
                <a:effectLst/>
                <a:tableStyleId>{616DA210-FB5B-4158-B5E0-FEB733F419BA}</a:tableStyleId>
              </a:tblPr>
              <a:tblGrid>
                <a:gridCol w="2023431">
                  <a:extLst>
                    <a:ext uri="{9D8B030D-6E8A-4147-A177-3AD203B41FA5}">
                      <a16:colId xmlns:a16="http://schemas.microsoft.com/office/drawing/2014/main" xmlns="" val="20000"/>
                    </a:ext>
                  </a:extLst>
                </a:gridCol>
                <a:gridCol w="2159562">
                  <a:extLst>
                    <a:ext uri="{9D8B030D-6E8A-4147-A177-3AD203B41FA5}">
                      <a16:colId xmlns:a16="http://schemas.microsoft.com/office/drawing/2014/main" xmlns="" val="20001"/>
                    </a:ext>
                  </a:extLst>
                </a:gridCol>
                <a:gridCol w="337337">
                  <a:extLst>
                    <a:ext uri="{9D8B030D-6E8A-4147-A177-3AD203B41FA5}">
                      <a16:colId xmlns:a16="http://schemas.microsoft.com/office/drawing/2014/main" xmlns="" val="20002"/>
                    </a:ext>
                  </a:extLst>
                </a:gridCol>
                <a:gridCol w="1888381">
                  <a:extLst>
                    <a:ext uri="{9D8B030D-6E8A-4147-A177-3AD203B41FA5}">
                      <a16:colId xmlns:a16="http://schemas.microsoft.com/office/drawing/2014/main" xmlns="" val="20003"/>
                    </a:ext>
                  </a:extLst>
                </a:gridCol>
              </a:tblGrid>
              <a:tr h="292711">
                <a:tc>
                  <a:txBody>
                    <a:bodyPr/>
                    <a:lstStyle/>
                    <a:p>
                      <a:pPr marL="0" marR="0" indent="0" algn="ctr" defTabSz="914110" rtl="0" eaLnBrk="1" fontAlgn="auto" latinLnBrk="0" hangingPunct="1">
                        <a:lnSpc>
                          <a:spcPct val="100000"/>
                        </a:lnSpc>
                        <a:spcBef>
                          <a:spcPts val="0"/>
                        </a:spcBef>
                        <a:spcAft>
                          <a:spcPts val="0"/>
                        </a:spcAft>
                        <a:buClrTx/>
                        <a:buSzTx/>
                        <a:buFontTx/>
                        <a:buNone/>
                        <a:tabLst/>
                        <a:defRPr/>
                      </a:pPr>
                      <a:endParaRPr lang="ja-JP" altLang="ja-JP" sz="1100" b="1" kern="100" dirty="0" smtClean="0">
                        <a:solidFill>
                          <a:srgbClr val="3366FF"/>
                        </a:solidFill>
                        <a:latin typeface="メイリオ" pitchFamily="50" charset="-128"/>
                        <a:ea typeface="メイリオ" pitchFamily="50" charset="-128"/>
                        <a:cs typeface="Times New Roman"/>
                      </a:endParaRPr>
                    </a:p>
                  </a:txBody>
                  <a:tcPr marL="0" marR="0" marT="0" marB="0"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indent="0" algn="ctr" defTabSz="914110" rtl="0" eaLnBrk="1" fontAlgn="auto" latinLnBrk="0" hangingPunct="1">
                        <a:lnSpc>
                          <a:spcPts val="1320"/>
                        </a:lnSpc>
                        <a:spcBef>
                          <a:spcPts val="0"/>
                        </a:spcBef>
                        <a:spcAft>
                          <a:spcPts val="0"/>
                        </a:spcAft>
                        <a:buClrTx/>
                        <a:buSzTx/>
                        <a:buFontTx/>
                        <a:buNone/>
                        <a:tabLst/>
                        <a:defRPr/>
                      </a:pPr>
                      <a:r>
                        <a:rPr kumimoji="1" lang="ja-JP" altLang="en-US" sz="1100" b="1" kern="100" dirty="0" smtClean="0">
                          <a:solidFill>
                            <a:schemeClr val="bg1"/>
                          </a:solidFill>
                          <a:latin typeface="メイリオ" pitchFamily="50" charset="-128"/>
                          <a:ea typeface="メイリオ" pitchFamily="50" charset="-128"/>
                        </a:rPr>
                        <a:t>資本金の額・出資の総額</a:t>
                      </a:r>
                      <a:endParaRPr kumimoji="1" lang="ja-JP" altLang="ja-JP" sz="1100" b="1" kern="100" dirty="0" smtClean="0">
                        <a:solidFill>
                          <a:schemeClr val="bg1"/>
                        </a:solidFill>
                        <a:latin typeface="メイリオ" pitchFamily="50" charset="-128"/>
                        <a:ea typeface="メイリオ" pitchFamily="50" charset="-128"/>
                        <a:cs typeface="Times New Roman"/>
                      </a:endParaRPr>
                    </a:p>
                  </a:txBody>
                  <a:tcPr marL="55423" marR="55423" marT="37552"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lnSpc>
                          <a:spcPts val="1320"/>
                        </a:lnSpc>
                        <a:spcAft>
                          <a:spcPts val="0"/>
                        </a:spcAft>
                      </a:pPr>
                      <a:endParaRPr lang="ja-JP" altLang="ja-JP" sz="1100" b="1" kern="100" dirty="0">
                        <a:solidFill>
                          <a:schemeClr val="bg1"/>
                        </a:solidFill>
                        <a:latin typeface="メイリオ" pitchFamily="50" charset="-128"/>
                        <a:ea typeface="メイリオ" pitchFamily="50" charset="-128"/>
                        <a:cs typeface="Times New Roman"/>
                      </a:endParaRPr>
                    </a:p>
                  </a:txBody>
                  <a:tcPr marL="48006" marR="48006" marT="47691" marB="4769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lnSpc>
                          <a:spcPts val="1320"/>
                        </a:lnSpc>
                        <a:spcAft>
                          <a:spcPts val="0"/>
                        </a:spcAft>
                      </a:pPr>
                      <a:r>
                        <a:rPr kumimoji="1" lang="ja-JP" altLang="en-US" sz="1100" b="1" kern="100" dirty="0" smtClean="0">
                          <a:solidFill>
                            <a:schemeClr val="bg1"/>
                          </a:solidFill>
                          <a:latin typeface="メイリオ" pitchFamily="50" charset="-128"/>
                          <a:ea typeface="メイリオ" pitchFamily="50" charset="-128"/>
                          <a:cs typeface="+mn-cs"/>
                        </a:rPr>
                        <a:t>常時雇用する労働者の数</a:t>
                      </a:r>
                      <a:endParaRPr kumimoji="1" lang="ja-JP" altLang="ja-JP" sz="1100" b="1" kern="100" dirty="0">
                        <a:solidFill>
                          <a:schemeClr val="bg1"/>
                        </a:solidFill>
                        <a:latin typeface="メイリオ" pitchFamily="50" charset="-128"/>
                        <a:ea typeface="メイリオ" pitchFamily="50" charset="-128"/>
                        <a:cs typeface="+mn-cs"/>
                      </a:endParaRPr>
                    </a:p>
                  </a:txBody>
                  <a:tcPr marL="48006" marR="48006" marT="75104" marB="47691"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xmlns="" val="10000"/>
                  </a:ext>
                </a:extLst>
              </a:tr>
              <a:tr h="319948">
                <a:tc>
                  <a:txBody>
                    <a:bodyPr/>
                    <a:lstStyle/>
                    <a:p>
                      <a:pPr algn="l">
                        <a:spcAft>
                          <a:spcPts val="0"/>
                        </a:spcAft>
                      </a:pPr>
                      <a:r>
                        <a:rPr lang="ja-JP" altLang="en-US" sz="1100" b="0" kern="100" dirty="0" smtClean="0">
                          <a:solidFill>
                            <a:schemeClr val="tx1"/>
                          </a:solidFill>
                          <a:latin typeface="メイリオ" pitchFamily="50" charset="-128"/>
                          <a:ea typeface="メイリオ" pitchFamily="50" charset="-128"/>
                        </a:rPr>
                        <a:t>小売業（飲食店を含む）</a:t>
                      </a:r>
                      <a:endParaRPr lang="ja-JP" sz="1100" b="0" kern="100" dirty="0">
                        <a:solidFill>
                          <a:schemeClr val="tx1"/>
                        </a:solidFill>
                        <a:latin typeface="メイリオ" pitchFamily="50" charset="-128"/>
                        <a:ea typeface="メイリオ" pitchFamily="50" charset="-128"/>
                        <a:cs typeface="Times New Roman"/>
                      </a:endParaRPr>
                    </a:p>
                  </a:txBody>
                  <a:tcPr marL="48006" marR="48006" marT="75104" marB="47691"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US" altLang="ja-JP" sz="1100" kern="100" dirty="0" smtClean="0">
                          <a:latin typeface="メイリオ" pitchFamily="50" charset="-128"/>
                          <a:ea typeface="メイリオ" pitchFamily="50" charset="-128"/>
                        </a:rPr>
                        <a:t>5,000</a:t>
                      </a:r>
                      <a:r>
                        <a:rPr lang="ja-JP" altLang="en-US" sz="1100" kern="100" dirty="0" smtClean="0">
                          <a:latin typeface="メイリオ" pitchFamily="50" charset="-128"/>
                          <a:ea typeface="メイリオ" pitchFamily="50" charset="-128"/>
                        </a:rPr>
                        <a:t>万円以下</a:t>
                      </a:r>
                      <a:endParaRPr lang="ja-JP" sz="1100" kern="100" dirty="0">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algn="ctr">
                        <a:buFont typeface="Wingdings" pitchFamily="2" charset="2"/>
                        <a:buNone/>
                      </a:pPr>
                      <a:r>
                        <a:rPr lang="ja-JP" altLang="en-US" sz="1100" kern="100" dirty="0" smtClean="0">
                          <a:latin typeface="メイリオ" pitchFamily="50" charset="-128"/>
                          <a:ea typeface="メイリオ" pitchFamily="50" charset="-128"/>
                        </a:rPr>
                        <a:t>または</a:t>
                      </a:r>
                      <a:endParaRPr lang="en-US" altLang="ja-JP" sz="1100" b="0" kern="100" dirty="0" smtClean="0">
                        <a:solidFill>
                          <a:schemeClr val="tx1"/>
                        </a:solidFill>
                        <a:latin typeface="メイリオ" pitchFamily="50" charset="-128"/>
                        <a:ea typeface="メイリオ" pitchFamily="50" charset="-128"/>
                      </a:endParaRPr>
                    </a:p>
                  </a:txBody>
                  <a:tcPr marL="96012" marR="96012" marT="47691" marB="4769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buFont typeface="Wingdings" pitchFamily="2" charset="2"/>
                        <a:buNone/>
                      </a:pPr>
                      <a:r>
                        <a:rPr lang="ja-JP" altLang="en-US" sz="1100" kern="100" dirty="0" smtClean="0">
                          <a:solidFill>
                            <a:schemeClr val="tx1"/>
                          </a:solidFill>
                          <a:latin typeface="メイリオ" pitchFamily="50" charset="-128"/>
                          <a:ea typeface="メイリオ" pitchFamily="50" charset="-128"/>
                        </a:rPr>
                        <a:t>　</a:t>
                      </a:r>
                      <a:r>
                        <a:rPr lang="en-US" altLang="ja-JP" sz="1100" kern="100" dirty="0" smtClean="0">
                          <a:solidFill>
                            <a:schemeClr val="tx1"/>
                          </a:solidFill>
                          <a:latin typeface="メイリオ" pitchFamily="50" charset="-128"/>
                          <a:ea typeface="メイリオ" pitchFamily="50" charset="-128"/>
                        </a:rPr>
                        <a:t>50</a:t>
                      </a:r>
                      <a:r>
                        <a:rPr lang="ja-JP" altLang="en-US" sz="1100" kern="100" dirty="0" smtClean="0">
                          <a:solidFill>
                            <a:schemeClr val="tx1"/>
                          </a:solidFill>
                          <a:latin typeface="メイリオ" pitchFamily="50" charset="-128"/>
                          <a:ea typeface="メイリオ" pitchFamily="50" charset="-128"/>
                        </a:rPr>
                        <a:t>人以下</a:t>
                      </a:r>
                      <a:endParaRPr lang="en-US" altLang="ja-JP" sz="1100" b="0" kern="100" dirty="0" smtClean="0">
                        <a:solidFill>
                          <a:schemeClr val="tx1"/>
                        </a:solidFill>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345193">
                <a:tc>
                  <a:txBody>
                    <a:bodyPr/>
                    <a:lstStyle/>
                    <a:p>
                      <a:pPr algn="l">
                        <a:spcAft>
                          <a:spcPts val="0"/>
                        </a:spcAft>
                      </a:pPr>
                      <a:r>
                        <a:rPr lang="ja-JP" altLang="en-US" sz="1100" b="0" kern="100" dirty="0" smtClean="0">
                          <a:solidFill>
                            <a:schemeClr val="tx1"/>
                          </a:solidFill>
                          <a:latin typeface="メイリオ" pitchFamily="50" charset="-128"/>
                          <a:ea typeface="メイリオ" pitchFamily="50" charset="-128"/>
                        </a:rPr>
                        <a:t>サービス業</a:t>
                      </a:r>
                      <a:endParaRPr lang="ja-JP" sz="1100" b="0" kern="100" dirty="0">
                        <a:solidFill>
                          <a:schemeClr val="tx1"/>
                        </a:solidFill>
                        <a:latin typeface="メイリオ" pitchFamily="50" charset="-128"/>
                        <a:ea typeface="メイリオ" pitchFamily="50" charset="-128"/>
                        <a:cs typeface="Times New Roman"/>
                      </a:endParaRPr>
                    </a:p>
                  </a:txBody>
                  <a:tcPr marL="48006" marR="48006" marT="75104" marB="47691"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US" altLang="ja-JP" sz="1100" kern="100" dirty="0" smtClean="0">
                          <a:latin typeface="メイリオ" pitchFamily="50" charset="-128"/>
                          <a:ea typeface="メイリオ" pitchFamily="50" charset="-128"/>
                        </a:rPr>
                        <a:t>5,000</a:t>
                      </a:r>
                      <a:r>
                        <a:rPr lang="ja-JP" altLang="en-US" sz="1100" kern="100" dirty="0" smtClean="0">
                          <a:latin typeface="メイリオ" pitchFamily="50" charset="-128"/>
                          <a:ea typeface="メイリオ" pitchFamily="50" charset="-128"/>
                        </a:rPr>
                        <a:t>万円以下</a:t>
                      </a:r>
                      <a:endParaRPr lang="ja-JP" sz="1100" kern="100" dirty="0">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c>
                  <a:txBody>
                    <a:bodyPr/>
                    <a:lstStyle/>
                    <a:p>
                      <a:pPr marL="0" marR="0" indent="0" algn="ctr" defTabSz="914110" rtl="0" eaLnBrk="1" fontAlgn="auto" latinLnBrk="0" hangingPunct="1">
                        <a:lnSpc>
                          <a:spcPct val="100000"/>
                        </a:lnSpc>
                        <a:spcBef>
                          <a:spcPts val="0"/>
                        </a:spcBef>
                        <a:spcAft>
                          <a:spcPts val="0"/>
                        </a:spcAft>
                        <a:buClrTx/>
                        <a:buSzTx/>
                        <a:buFont typeface="Wingdings" pitchFamily="2" charset="2"/>
                        <a:buNone/>
                        <a:tabLst/>
                        <a:defRPr/>
                      </a:pPr>
                      <a:r>
                        <a:rPr lang="en-US" altLang="ja-JP" sz="1100" kern="100" dirty="0" smtClean="0">
                          <a:latin typeface="メイリオ" pitchFamily="50" charset="-128"/>
                          <a:ea typeface="メイリオ" pitchFamily="50" charset="-128"/>
                        </a:rPr>
                        <a:t>100</a:t>
                      </a:r>
                      <a:r>
                        <a:rPr lang="ja-JP" altLang="en-US" sz="1100" kern="100" dirty="0" smtClean="0">
                          <a:latin typeface="メイリオ" pitchFamily="50" charset="-128"/>
                          <a:ea typeface="メイリオ" pitchFamily="50" charset="-128"/>
                        </a:rPr>
                        <a:t>人以下</a:t>
                      </a:r>
                      <a:endParaRPr lang="en-US" altLang="ja-JP" sz="1100" b="0" kern="100" dirty="0" smtClean="0">
                        <a:solidFill>
                          <a:schemeClr val="tx1"/>
                        </a:solidFill>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345193">
                <a:tc>
                  <a:txBody>
                    <a:bodyPr/>
                    <a:lstStyle/>
                    <a:p>
                      <a:pPr algn="l">
                        <a:spcAft>
                          <a:spcPts val="0"/>
                        </a:spcAft>
                      </a:pPr>
                      <a:r>
                        <a:rPr lang="ja-JP" altLang="en-US" sz="1100" b="0" kern="100" dirty="0" smtClean="0">
                          <a:solidFill>
                            <a:schemeClr val="tx1"/>
                          </a:solidFill>
                          <a:latin typeface="メイリオ" pitchFamily="50" charset="-128"/>
                          <a:ea typeface="メイリオ" pitchFamily="50" charset="-128"/>
                        </a:rPr>
                        <a:t>卸売業</a:t>
                      </a:r>
                      <a:endParaRPr lang="ja-JP" sz="1100" b="0" kern="100" dirty="0">
                        <a:solidFill>
                          <a:schemeClr val="tx1"/>
                        </a:solidFill>
                        <a:latin typeface="メイリオ" pitchFamily="50" charset="-128"/>
                        <a:ea typeface="メイリオ" pitchFamily="50" charset="-128"/>
                        <a:cs typeface="Times New Roman"/>
                      </a:endParaRPr>
                    </a:p>
                  </a:txBody>
                  <a:tcPr marL="48006" marR="48006" marT="75104" marB="47691"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ja-JP" altLang="en-US" sz="1100" kern="100" dirty="0" smtClean="0">
                          <a:latin typeface="メイリオ" pitchFamily="50" charset="-128"/>
                          <a:ea typeface="メイリオ" pitchFamily="50" charset="-128"/>
                        </a:rPr>
                        <a:t>１億円以下</a:t>
                      </a:r>
                      <a:endParaRPr lang="ja-JP" sz="1100" kern="100" dirty="0">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c>
                  <a:txBody>
                    <a:bodyPr/>
                    <a:lstStyle/>
                    <a:p>
                      <a:pPr marL="0" marR="0" indent="0" algn="ctr" defTabSz="914110" rtl="0" eaLnBrk="1" fontAlgn="auto" latinLnBrk="0" hangingPunct="1">
                        <a:lnSpc>
                          <a:spcPct val="100000"/>
                        </a:lnSpc>
                        <a:spcBef>
                          <a:spcPts val="0"/>
                        </a:spcBef>
                        <a:spcAft>
                          <a:spcPts val="0"/>
                        </a:spcAft>
                        <a:buClrTx/>
                        <a:buSzTx/>
                        <a:buFont typeface="Wingdings" pitchFamily="2" charset="2"/>
                        <a:buNone/>
                        <a:tabLst/>
                        <a:defRPr/>
                      </a:pPr>
                      <a:r>
                        <a:rPr lang="en-US" altLang="ja-JP" sz="1100" kern="100" dirty="0" smtClean="0">
                          <a:latin typeface="メイリオ" pitchFamily="50" charset="-128"/>
                          <a:ea typeface="メイリオ" pitchFamily="50" charset="-128"/>
                        </a:rPr>
                        <a:t>100</a:t>
                      </a:r>
                      <a:r>
                        <a:rPr lang="ja-JP" altLang="en-US" sz="1100" kern="100" dirty="0" smtClean="0">
                          <a:latin typeface="メイリオ" pitchFamily="50" charset="-128"/>
                          <a:ea typeface="メイリオ" pitchFamily="50" charset="-128"/>
                        </a:rPr>
                        <a:t>人以下</a:t>
                      </a:r>
                      <a:endParaRPr lang="en-US" altLang="ja-JP" sz="1100" b="0" kern="100" dirty="0" smtClean="0">
                        <a:solidFill>
                          <a:schemeClr val="tx1"/>
                        </a:solidFill>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r h="345193">
                <a:tc>
                  <a:txBody>
                    <a:bodyPr/>
                    <a:lstStyle/>
                    <a:p>
                      <a:pPr algn="l">
                        <a:spcAft>
                          <a:spcPts val="0"/>
                        </a:spcAft>
                      </a:pPr>
                      <a:r>
                        <a:rPr lang="ja-JP" altLang="en-US" sz="1100" b="0" kern="100" dirty="0" smtClean="0">
                          <a:solidFill>
                            <a:schemeClr val="tx1"/>
                          </a:solidFill>
                          <a:latin typeface="メイリオ" pitchFamily="50" charset="-128"/>
                          <a:ea typeface="メイリオ" pitchFamily="50" charset="-128"/>
                        </a:rPr>
                        <a:t>その他の業種</a:t>
                      </a:r>
                      <a:endParaRPr lang="ja-JP" sz="1100" b="0" kern="100" dirty="0">
                        <a:solidFill>
                          <a:schemeClr val="tx1"/>
                        </a:solidFill>
                        <a:latin typeface="メイリオ" pitchFamily="50" charset="-128"/>
                        <a:ea typeface="メイリオ" pitchFamily="50" charset="-128"/>
                        <a:cs typeface="Times New Roman"/>
                      </a:endParaRPr>
                    </a:p>
                  </a:txBody>
                  <a:tcPr marL="48006" marR="48006" marT="75104" marB="47691"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ja-JP" altLang="en-US" sz="1100" kern="100" dirty="0" smtClean="0">
                          <a:latin typeface="メイリオ" pitchFamily="50" charset="-128"/>
                          <a:ea typeface="メイリオ" pitchFamily="50" charset="-128"/>
                        </a:rPr>
                        <a:t>３億円以下</a:t>
                      </a:r>
                      <a:endParaRPr lang="ja-JP" sz="1100" kern="100" dirty="0">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c>
                  <a:txBody>
                    <a:bodyPr/>
                    <a:lstStyle/>
                    <a:p>
                      <a:pPr marL="0" marR="0" indent="0" algn="ctr" defTabSz="914110" rtl="0" eaLnBrk="1" fontAlgn="auto" latinLnBrk="0" hangingPunct="1">
                        <a:lnSpc>
                          <a:spcPct val="100000"/>
                        </a:lnSpc>
                        <a:spcBef>
                          <a:spcPts val="0"/>
                        </a:spcBef>
                        <a:spcAft>
                          <a:spcPts val="0"/>
                        </a:spcAft>
                        <a:buClrTx/>
                        <a:buSzTx/>
                        <a:buFont typeface="Wingdings" pitchFamily="2" charset="2"/>
                        <a:buNone/>
                        <a:tabLst/>
                        <a:defRPr/>
                      </a:pPr>
                      <a:r>
                        <a:rPr lang="en-US" altLang="ja-JP" sz="1100" kern="100" dirty="0" smtClean="0">
                          <a:latin typeface="メイリオ" pitchFamily="50" charset="-128"/>
                          <a:ea typeface="メイリオ" pitchFamily="50" charset="-128"/>
                        </a:rPr>
                        <a:t>300</a:t>
                      </a:r>
                      <a:r>
                        <a:rPr lang="ja-JP" altLang="en-US" sz="1100" kern="100" dirty="0" smtClean="0">
                          <a:latin typeface="メイリオ" pitchFamily="50" charset="-128"/>
                          <a:ea typeface="メイリオ" pitchFamily="50" charset="-128"/>
                        </a:rPr>
                        <a:t>人以下</a:t>
                      </a:r>
                      <a:endParaRPr lang="en-US" altLang="ja-JP" sz="1100" b="0" kern="100" dirty="0" smtClean="0">
                        <a:solidFill>
                          <a:schemeClr val="tx1"/>
                        </a:solidFill>
                        <a:latin typeface="メイリオ" pitchFamily="50" charset="-128"/>
                        <a:ea typeface="メイリオ" pitchFamily="50" charset="-128"/>
                      </a:endParaRPr>
                    </a:p>
                  </a:txBody>
                  <a:tcPr marL="96012" marR="96012" marT="75104" marB="47691"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4"/>
                  </a:ext>
                </a:extLst>
              </a:tr>
            </a:tbl>
          </a:graphicData>
        </a:graphic>
      </p:graphicFrame>
      <p:sp>
        <p:nvSpPr>
          <p:cNvPr id="5" name="テキスト ボックス 4"/>
          <p:cNvSpPr txBox="1"/>
          <p:nvPr/>
        </p:nvSpPr>
        <p:spPr>
          <a:xfrm>
            <a:off x="227793" y="7754204"/>
            <a:ext cx="6880364" cy="300581"/>
          </a:xfrm>
          <a:prstGeom prst="rect">
            <a:avLst/>
          </a:prstGeom>
          <a:noFill/>
        </p:spPr>
        <p:txBody>
          <a:bodyPr wrap="square" lIns="99555" tIns="49777" rIns="99555" bIns="49777" rtlCol="0">
            <a:spAutoFit/>
          </a:bodyPr>
          <a:lstStyle/>
          <a:p>
            <a:r>
              <a:rPr lang="ja-JP" altLang="en-US" sz="1300" dirty="0" smtClean="0">
                <a:latin typeface="メイリオ" pitchFamily="50" charset="-128"/>
                <a:ea typeface="メイリオ" pitchFamily="50" charset="-128"/>
              </a:rPr>
              <a:t>この</a:t>
            </a:r>
            <a:r>
              <a:rPr lang="ja-JP" altLang="en-US" sz="1300" dirty="0">
                <a:latin typeface="メイリオ" pitchFamily="50" charset="-128"/>
                <a:ea typeface="メイリオ" pitchFamily="50" charset="-128"/>
              </a:rPr>
              <a:t>助成金</a:t>
            </a:r>
            <a:r>
              <a:rPr lang="ja-JP" altLang="en-US" sz="1300" dirty="0" smtClean="0">
                <a:latin typeface="メイリオ" pitchFamily="50" charset="-128"/>
                <a:ea typeface="メイリオ" pitchFamily="50" charset="-128"/>
              </a:rPr>
              <a:t>での「</a:t>
            </a:r>
            <a:r>
              <a:rPr lang="ja-JP" altLang="en-US" sz="1300" dirty="0">
                <a:latin typeface="メイリオ" pitchFamily="50" charset="-128"/>
                <a:ea typeface="メイリオ" pitchFamily="50" charset="-128"/>
              </a:rPr>
              <a:t>中小企業事業主」の範囲は、以下のとおりです。</a:t>
            </a:r>
            <a:endParaRPr lang="ja-JP" altLang="en-US" sz="1300" dirty="0"/>
          </a:p>
        </p:txBody>
      </p:sp>
      <p:sp>
        <p:nvSpPr>
          <p:cNvPr id="6" name="角丸四角形 5"/>
          <p:cNvSpPr/>
          <p:nvPr/>
        </p:nvSpPr>
        <p:spPr>
          <a:xfrm>
            <a:off x="186266" y="7362763"/>
            <a:ext cx="3444092" cy="450673"/>
          </a:xfrm>
          <a:prstGeom prst="roundRect">
            <a:avLst/>
          </a:prstGeom>
          <a:no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49777" rtlCol="0" anchor="ctr"/>
          <a:lstStyle/>
          <a:p>
            <a:r>
              <a:rPr lang="ja-JP" altLang="en-US" sz="1600" b="1" dirty="0" smtClean="0">
                <a:solidFill>
                  <a:schemeClr val="tx2"/>
                </a:solidFill>
                <a:latin typeface="メイリオ" pitchFamily="50" charset="-128"/>
                <a:ea typeface="メイリオ" pitchFamily="50" charset="-128"/>
                <a:cs typeface="メイリオ" pitchFamily="50" charset="-128"/>
              </a:rPr>
              <a:t>○ 中小</a:t>
            </a:r>
            <a:r>
              <a:rPr lang="ja-JP" altLang="en-US" sz="1600" b="1" dirty="0">
                <a:solidFill>
                  <a:schemeClr val="tx2"/>
                </a:solidFill>
                <a:latin typeface="メイリオ" pitchFamily="50" charset="-128"/>
                <a:ea typeface="メイリオ" pitchFamily="50" charset="-128"/>
                <a:cs typeface="メイリオ" pitchFamily="50" charset="-128"/>
              </a:rPr>
              <a:t>企業事業主の</a:t>
            </a:r>
            <a:r>
              <a:rPr lang="ja-JP" altLang="en-US" sz="1600" b="1" dirty="0" smtClean="0">
                <a:solidFill>
                  <a:schemeClr val="tx2"/>
                </a:solidFill>
                <a:latin typeface="メイリオ" pitchFamily="50" charset="-128"/>
                <a:ea typeface="メイリオ" pitchFamily="50" charset="-128"/>
                <a:cs typeface="メイリオ" pitchFamily="50" charset="-128"/>
              </a:rPr>
              <a:t>範囲 </a:t>
            </a:r>
            <a:endParaRPr lang="ja-JP" altLang="en-US" sz="1600" b="1" dirty="0">
              <a:solidFill>
                <a:schemeClr val="tx2"/>
              </a:solidFill>
              <a:latin typeface="メイリオ" pitchFamily="50" charset="-128"/>
              <a:ea typeface="メイリオ" pitchFamily="50" charset="-128"/>
              <a:cs typeface="メイリオ" pitchFamily="50" charset="-128"/>
            </a:endParaRPr>
          </a:p>
        </p:txBody>
      </p:sp>
      <p:sp>
        <p:nvSpPr>
          <p:cNvPr id="10" name="スライド番号プレースホルダ 1"/>
          <p:cNvSpPr>
            <a:spLocks noGrp="1"/>
          </p:cNvSpPr>
          <p:nvPr>
            <p:ph type="sldNum" sz="quarter" idx="12"/>
          </p:nvPr>
        </p:nvSpPr>
        <p:spPr>
          <a:xfrm>
            <a:off x="6566539" y="9883043"/>
            <a:ext cx="680475" cy="450673"/>
          </a:xfrm>
        </p:spPr>
        <p:txBody>
          <a:bodyPr/>
          <a:lstStyle/>
          <a:p>
            <a:pPr algn="ctr"/>
            <a:fld id="{5257D7FA-C634-4D74-AC8F-65C7EB806FB4}" type="slidenum">
              <a:rPr lang="ja-JP" altLang="en-US" sz="1600" smtClean="0">
                <a:solidFill>
                  <a:schemeClr val="tx1"/>
                </a:solidFill>
              </a:rPr>
              <a:pPr algn="ctr"/>
              <a:t>2</a:t>
            </a:fld>
            <a:endParaRPr lang="ja-JP" altLang="en-US" sz="1600" dirty="0">
              <a:solidFill>
                <a:schemeClr val="tx1"/>
              </a:solidFill>
            </a:endParaRPr>
          </a:p>
        </p:txBody>
      </p:sp>
      <p:sp>
        <p:nvSpPr>
          <p:cNvPr id="2" name="正方形/長方形 1"/>
          <p:cNvSpPr/>
          <p:nvPr/>
        </p:nvSpPr>
        <p:spPr>
          <a:xfrm>
            <a:off x="252078" y="-126069"/>
            <a:ext cx="6636928" cy="6984776"/>
          </a:xfrm>
          <a:prstGeom prst="rect">
            <a:avLst/>
          </a:prstGeom>
          <a:noFill/>
          <a:ln w="19050">
            <a:noFill/>
          </a:ln>
        </p:spPr>
        <p:style>
          <a:lnRef idx="2">
            <a:schemeClr val="dk1"/>
          </a:lnRef>
          <a:fillRef idx="1">
            <a:schemeClr val="lt1"/>
          </a:fillRef>
          <a:effectRef idx="0">
            <a:schemeClr val="dk1"/>
          </a:effectRef>
          <a:fontRef idx="minor">
            <a:schemeClr val="dk1"/>
          </a:fontRef>
        </p:style>
        <p:txBody>
          <a:bodyPr wrap="none" lIns="180000" tIns="792000" rIns="0" rtlCol="0" anchor="ctr"/>
          <a:lstStyle/>
          <a:p>
            <a:pPr lvl="0" algn="ctr">
              <a:lnSpc>
                <a:spcPts val="2600"/>
              </a:lnSpc>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目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a:t>
            </a: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tabLst>
                <a:tab pos="19800000" algn="r"/>
              </a:tabLst>
            </a:pP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2600"/>
              </a:lnSpc>
              <a:tabLst>
                <a:tab pos="19800000" algn="r"/>
              </a:tabLst>
            </a:pPr>
            <a:r>
              <a:rPr lang="ja-JP" altLang="en-US"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障害者職場定着支援コースの</a:t>
            </a:r>
            <a:r>
              <a:rPr lang="ja-JP" altLang="en-US"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概要＞</a:t>
            </a:r>
            <a:endParaRPr lang="en-US" altLang="ja-JP"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2600"/>
              </a:lnSpc>
              <a:tabLst>
                <a:tab pos="6186488" algn="l"/>
                <a:tab pos="19799300" algn="r"/>
              </a:tabLst>
            </a:pPr>
            <a:r>
              <a:rPr lang="ja-JP" altLang="en-US" sz="1400" dirty="0">
                <a:solidFill>
                  <a:prstClr val="black"/>
                </a:solidFill>
                <a:latin typeface="メイリオ" pitchFamily="50" charset="-128"/>
                <a:ea typeface="メイリオ" pitchFamily="50" charset="-128"/>
                <a:cs typeface="メイリオ" pitchFamily="50" charset="-128"/>
              </a:rPr>
              <a:t>  </a:t>
            </a:r>
            <a:r>
              <a:rPr lang="ja-JP" altLang="en-US" sz="1400" dirty="0" smtClean="0">
                <a:solidFill>
                  <a:prstClr val="black"/>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 １  助成</a:t>
            </a:r>
            <a:r>
              <a:rPr lang="ja-JP" altLang="en-US" sz="1400" dirty="0">
                <a:solidFill>
                  <a:schemeClr val="tx1"/>
                </a:solidFill>
                <a:latin typeface="メイリオ" pitchFamily="50" charset="-128"/>
                <a:ea typeface="メイリオ" pitchFamily="50" charset="-128"/>
                <a:cs typeface="メイリオ" pitchFamily="50" charset="-128"/>
              </a:rPr>
              <a:t>の対象となる措置と</a:t>
            </a:r>
            <a:r>
              <a:rPr lang="ja-JP" altLang="en-US" sz="1400" dirty="0" smtClean="0">
                <a:solidFill>
                  <a:schemeClr val="tx1"/>
                </a:solidFill>
                <a:latin typeface="メイリオ" pitchFamily="50" charset="-128"/>
                <a:ea typeface="メイリオ" pitchFamily="50" charset="-128"/>
                <a:cs typeface="メイリオ" pitchFamily="50" charset="-128"/>
              </a:rPr>
              <a:t>労働者</a:t>
            </a:r>
            <a:r>
              <a:rPr lang="ja-JP" altLang="en-US" sz="1400" dirty="0">
                <a:solidFill>
                  <a:schemeClr val="tx1"/>
                </a:solidFill>
                <a:latin typeface="メイリオ" pitchFamily="50" charset="-128"/>
                <a:ea typeface="メイリオ" pitchFamily="50" charset="-128"/>
                <a:cs typeface="メイリオ" pitchFamily="50" charset="-128"/>
              </a:rPr>
              <a:t>・・</a:t>
            </a:r>
            <a:r>
              <a:rPr lang="ja-JP" altLang="en-US" sz="1400" dirty="0" smtClean="0">
                <a:solidFill>
                  <a:schemeClr val="tx1"/>
                </a:solidFill>
                <a:latin typeface="メイリオ" pitchFamily="50" charset="-128"/>
                <a:ea typeface="メイリオ" pitchFamily="50" charset="-128"/>
                <a:cs typeface="メイリオ" pitchFamily="50" charset="-128"/>
              </a:rPr>
              <a:t>・・・・・・・・・・・・・３</a:t>
            </a:r>
            <a:r>
              <a:rPr lang="en-US" altLang="ja-JP" sz="1400" dirty="0" smtClean="0">
                <a:solidFill>
                  <a:schemeClr val="tx1"/>
                </a:solidFill>
                <a:latin typeface="メイリオ" pitchFamily="50" charset="-128"/>
                <a:ea typeface="メイリオ" pitchFamily="50" charset="-128"/>
                <a:cs typeface="メイリオ" pitchFamily="50" charset="-128"/>
              </a:rPr>
              <a:t>	</a:t>
            </a:r>
          </a:p>
          <a:p>
            <a:pPr lvl="0">
              <a:lnSpc>
                <a:spcPts val="2600"/>
              </a:lnSpc>
              <a:tabLst>
                <a:tab pos="6186488" algn="l"/>
                <a:tab pos="19799300" algn="r"/>
              </a:tabLst>
            </a:pPr>
            <a:r>
              <a:rPr lang="ja-JP" altLang="en-US" sz="1400" dirty="0">
                <a:solidFill>
                  <a:schemeClr val="tx1"/>
                </a:solidFill>
                <a:latin typeface="メイリオ" pitchFamily="50" charset="-128"/>
                <a:ea typeface="メイリオ" pitchFamily="50" charset="-128"/>
                <a:cs typeface="メイリオ" pitchFamily="50" charset="-128"/>
              </a:rPr>
              <a:t> </a:t>
            </a:r>
            <a:r>
              <a:rPr lang="ja-JP" altLang="en-US" sz="1400" dirty="0" smtClean="0">
                <a:solidFill>
                  <a:schemeClr val="tx1"/>
                </a:solidFill>
                <a:latin typeface="メイリオ" pitchFamily="50" charset="-128"/>
                <a:ea typeface="メイリオ" pitchFamily="50" charset="-128"/>
                <a:cs typeface="メイリオ" pitchFamily="50" charset="-128"/>
              </a:rPr>
              <a:t>　　  ２  支給</a:t>
            </a:r>
            <a:r>
              <a:rPr lang="ja-JP" altLang="en-US" sz="1400" dirty="0">
                <a:solidFill>
                  <a:schemeClr val="tx1"/>
                </a:solidFill>
                <a:latin typeface="メイリオ" pitchFamily="50" charset="-128"/>
                <a:ea typeface="メイリオ" pitchFamily="50" charset="-128"/>
                <a:cs typeface="メイリオ" pitchFamily="50" charset="-128"/>
              </a:rPr>
              <a:t>の対象となる事業主の</a:t>
            </a:r>
            <a:r>
              <a:rPr lang="ja-JP" altLang="en-US" sz="1400" dirty="0" smtClean="0">
                <a:solidFill>
                  <a:schemeClr val="tx1"/>
                </a:solidFill>
                <a:latin typeface="メイリオ" pitchFamily="50" charset="-128"/>
                <a:ea typeface="メイリオ" pitchFamily="50" charset="-128"/>
                <a:cs typeface="メイリオ" pitchFamily="50" charset="-128"/>
              </a:rPr>
              <a:t>要件</a:t>
            </a:r>
            <a:r>
              <a:rPr lang="ja-JP" altLang="en-US" sz="1400" dirty="0">
                <a:solidFill>
                  <a:schemeClr val="tx1"/>
                </a:solidFill>
                <a:latin typeface="メイリオ" pitchFamily="50" charset="-128"/>
                <a:ea typeface="メイリオ" pitchFamily="50" charset="-128"/>
                <a:cs typeface="メイリオ" pitchFamily="50" charset="-128"/>
              </a:rPr>
              <a:t>・・</a:t>
            </a:r>
            <a:r>
              <a:rPr lang="ja-JP" altLang="en-US" sz="1400" dirty="0" smtClean="0">
                <a:solidFill>
                  <a:schemeClr val="tx1"/>
                </a:solidFill>
                <a:latin typeface="メイリオ" pitchFamily="50" charset="-128"/>
                <a:ea typeface="メイリオ" pitchFamily="50" charset="-128"/>
                <a:cs typeface="メイリオ" pitchFamily="50" charset="-128"/>
              </a:rPr>
              <a:t>・・</a:t>
            </a:r>
            <a:r>
              <a:rPr lang="ja-JP" altLang="en-US" sz="1400" dirty="0">
                <a:solidFill>
                  <a:schemeClr val="tx1"/>
                </a:solidFill>
                <a:latin typeface="メイリオ" pitchFamily="50" charset="-128"/>
                <a:ea typeface="メイリオ" pitchFamily="50" charset="-128"/>
                <a:cs typeface="メイリオ" pitchFamily="50" charset="-128"/>
              </a:rPr>
              <a:t>・・</a:t>
            </a:r>
            <a:r>
              <a:rPr lang="ja-JP" altLang="en-US" sz="1400" dirty="0" smtClean="0">
                <a:solidFill>
                  <a:schemeClr val="tx1"/>
                </a:solidFill>
                <a:latin typeface="メイリオ" pitchFamily="50" charset="-128"/>
                <a:ea typeface="メイリオ" pitchFamily="50" charset="-128"/>
                <a:cs typeface="メイリオ" pitchFamily="50" charset="-128"/>
              </a:rPr>
              <a:t>・・・・・・・・・７</a:t>
            </a:r>
            <a:r>
              <a:rPr lang="en-US" altLang="ja-JP" sz="1400" dirty="0" smtClean="0">
                <a:solidFill>
                  <a:schemeClr val="tx1"/>
                </a:solidFill>
                <a:latin typeface="メイリオ" pitchFamily="50" charset="-128"/>
                <a:ea typeface="メイリオ" pitchFamily="50" charset="-128"/>
                <a:cs typeface="メイリオ" pitchFamily="50" charset="-128"/>
              </a:rPr>
              <a:t>	</a:t>
            </a:r>
          </a:p>
          <a:p>
            <a:pPr lvl="0">
              <a:lnSpc>
                <a:spcPts val="2600"/>
              </a:lnSpc>
              <a:tabLst>
                <a:tab pos="6186488" algn="l"/>
                <a:tab pos="19799300" algn="r"/>
              </a:tabLst>
            </a:pPr>
            <a:r>
              <a:rPr lang="ja-JP" altLang="en-US" sz="1400" dirty="0" smtClean="0">
                <a:solidFill>
                  <a:schemeClr val="tx1"/>
                </a:solidFill>
                <a:latin typeface="メイリオ" pitchFamily="50" charset="-128"/>
                <a:ea typeface="メイリオ" pitchFamily="50" charset="-128"/>
                <a:cs typeface="メイリオ" pitchFamily="50" charset="-128"/>
              </a:rPr>
              <a:t> 　　  ３  </a:t>
            </a:r>
            <a:r>
              <a:rPr lang="en-US" altLang="ja-JP" sz="1400" dirty="0" smtClean="0">
                <a:solidFill>
                  <a:schemeClr val="tx1"/>
                </a:solidFill>
                <a:latin typeface="メイリオ" pitchFamily="50" charset="-128"/>
                <a:ea typeface="メイリオ" pitchFamily="50" charset="-128"/>
                <a:cs typeface="メイリオ" pitchFamily="50" charset="-128"/>
              </a:rPr>
              <a:t>｢</a:t>
            </a:r>
            <a:r>
              <a:rPr lang="ja-JP" altLang="en-US" sz="1400" dirty="0" smtClean="0">
                <a:solidFill>
                  <a:schemeClr val="tx1"/>
                </a:solidFill>
                <a:latin typeface="メイリオ" pitchFamily="50" charset="-128"/>
                <a:ea typeface="メイリオ" pitchFamily="50" charset="-128"/>
                <a:cs typeface="メイリオ" pitchFamily="50" charset="-128"/>
              </a:rPr>
              <a:t>職場定着支援計画」について ・・</a:t>
            </a:r>
            <a:r>
              <a:rPr lang="ja-JP" altLang="en-US" sz="1400" dirty="0">
                <a:solidFill>
                  <a:schemeClr val="tx1"/>
                </a:solidFill>
                <a:latin typeface="メイリオ" pitchFamily="50" charset="-128"/>
                <a:ea typeface="メイリオ" pitchFamily="50" charset="-128"/>
                <a:cs typeface="メイリオ" pitchFamily="50" charset="-128"/>
              </a:rPr>
              <a:t>・・・・・</a:t>
            </a:r>
            <a:r>
              <a:rPr lang="ja-JP" altLang="en-US" sz="1400" dirty="0" smtClean="0">
                <a:solidFill>
                  <a:schemeClr val="tx1"/>
                </a:solidFill>
                <a:latin typeface="メイリオ" pitchFamily="50" charset="-128"/>
                <a:ea typeface="メイリオ" pitchFamily="50" charset="-128"/>
                <a:cs typeface="メイリオ" pitchFamily="50" charset="-128"/>
              </a:rPr>
              <a:t>・・</a:t>
            </a:r>
            <a:r>
              <a:rPr lang="ja-JP" altLang="en-US" sz="1400" dirty="0">
                <a:solidFill>
                  <a:schemeClr val="tx1"/>
                </a:solidFill>
                <a:latin typeface="メイリオ" pitchFamily="50" charset="-128"/>
                <a:ea typeface="メイリオ" pitchFamily="50" charset="-128"/>
                <a:cs typeface="メイリオ" pitchFamily="50" charset="-128"/>
              </a:rPr>
              <a:t>・・・・</a:t>
            </a:r>
            <a:r>
              <a:rPr lang="ja-JP" altLang="en-US" sz="1400" dirty="0" smtClean="0">
                <a:solidFill>
                  <a:schemeClr val="tx1"/>
                </a:solidFill>
                <a:latin typeface="メイリオ" pitchFamily="50" charset="-128"/>
                <a:ea typeface="メイリオ" pitchFamily="50" charset="-128"/>
                <a:cs typeface="メイリオ" pitchFamily="50" charset="-128"/>
              </a:rPr>
              <a:t>・・</a:t>
            </a:r>
            <a:r>
              <a:rPr lang="ja-JP" altLang="en-US" sz="1400" dirty="0">
                <a:solidFill>
                  <a:schemeClr val="tx1"/>
                </a:solidFill>
                <a:latin typeface="メイリオ" pitchFamily="50" charset="-128"/>
                <a:ea typeface="メイリオ" pitchFamily="50" charset="-128"/>
                <a:cs typeface="メイリオ" pitchFamily="50" charset="-128"/>
              </a:rPr>
              <a:t>８</a:t>
            </a:r>
            <a:r>
              <a:rPr lang="en-US" altLang="ja-JP" sz="1400" dirty="0" smtClean="0">
                <a:solidFill>
                  <a:prstClr val="black"/>
                </a:solidFill>
                <a:latin typeface="メイリオ" pitchFamily="50" charset="-128"/>
                <a:ea typeface="メイリオ" pitchFamily="50" charset="-128"/>
                <a:cs typeface="メイリオ" pitchFamily="50" charset="-128"/>
              </a:rPr>
              <a:t>	</a:t>
            </a:r>
            <a:endParaRPr lang="en-US" altLang="ja-JP" sz="1400" dirty="0">
              <a:solidFill>
                <a:prstClr val="black"/>
              </a:solidFill>
              <a:latin typeface="メイリオ" pitchFamily="50" charset="-128"/>
              <a:ea typeface="メイリオ" pitchFamily="50" charset="-128"/>
              <a:cs typeface="メイリオ" pitchFamily="50" charset="-128"/>
            </a:endParaRPr>
          </a:p>
          <a:p>
            <a:pPr>
              <a:tabLst>
                <a:tab pos="19800000" algn="r"/>
              </a:tabLst>
            </a:pPr>
            <a:endParaRPr lang="en-US" altLang="ja-JP" sz="1400" dirty="0" smtClean="0">
              <a:solidFill>
                <a:prstClr val="black"/>
              </a:solidFill>
              <a:latin typeface="メイリオ" pitchFamily="50" charset="-128"/>
              <a:ea typeface="メイリオ" pitchFamily="50" charset="-128"/>
              <a:cs typeface="メイリオ" pitchFamily="50" charset="-128"/>
            </a:endParaRPr>
          </a:p>
          <a:p>
            <a:pPr>
              <a:lnSpc>
                <a:spcPts val="2600"/>
              </a:lnSpc>
              <a:tabLst>
                <a:tab pos="19800000" algn="r"/>
              </a:tabLst>
            </a:pPr>
            <a:r>
              <a:rPr lang="ja-JP" altLang="en-US"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各措置</a:t>
            </a:r>
            <a:r>
              <a:rPr lang="ja-JP" altLang="en-US"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概要</a:t>
            </a:r>
            <a:r>
              <a:rPr lang="ja-JP" altLang="en-US"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600"/>
              </a:lnSpc>
              <a:tabLst>
                <a:tab pos="6186488" algn="l"/>
                <a:tab pos="19799300" algn="r"/>
              </a:tabLst>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措置１  柔軟な時間管理・休暇取得・・・・・・・・・・・・・・・・・９</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p>
          <a:p>
            <a:pPr>
              <a:lnSpc>
                <a:spcPts val="2600"/>
              </a:lnSpc>
              <a:tabLst>
                <a:tab pos="6056313" algn="l"/>
                <a:tab pos="19799300" algn="r"/>
              </a:tabLst>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措置２  短時間労働者の勤務時間延長 ・・ ・・</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600"/>
              </a:lnSpc>
              <a:tabLst>
                <a:tab pos="6103938" algn="l"/>
                <a:tab pos="19799300" algn="r"/>
              </a:tabLst>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措置３  正規・無期転換・・・・・・・・・・</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p>
          <a:p>
            <a:pPr>
              <a:lnSpc>
                <a:spcPts val="2600"/>
              </a:lnSpc>
              <a:tabLst>
                <a:tab pos="6103938" algn="l"/>
                <a:tab pos="19799300" algn="r"/>
              </a:tabLst>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措置４  職場支援員の配置・</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p>
          <a:p>
            <a:pPr>
              <a:lnSpc>
                <a:spcPts val="2600"/>
              </a:lnSpc>
              <a:tabLst>
                <a:tab pos="6103938" algn="l"/>
                <a:tab pos="19799300" algn="r"/>
              </a:tabLst>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措置５  職場復帰支援・・</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600"/>
              </a:lnSpc>
              <a:tabLst>
                <a:tab pos="6103938" algn="l"/>
                <a:tab pos="19799300" algn="r"/>
              </a:tabLst>
            </a:pP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措置６  社内理解の促進・</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23</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tabLst>
                <a:tab pos="6103938" algn="l"/>
                <a:tab pos="19799300" algn="r"/>
              </a:tabLst>
            </a:pPr>
            <a:endPar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600"/>
              </a:lnSpc>
              <a:tabLst>
                <a:tab pos="19800000" algn="r"/>
              </a:tabLst>
            </a:pPr>
            <a:r>
              <a:rPr lang="ja-JP" altLang="en-US"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その他＞</a:t>
            </a:r>
            <a:r>
              <a:rPr lang="en-US" altLang="ja-JP" sz="1400" b="1"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 </a:t>
            </a:r>
          </a:p>
          <a:p>
            <a:pPr>
              <a:lnSpc>
                <a:spcPts val="2600"/>
              </a:lnSpc>
              <a:tabLst>
                <a:tab pos="6103938" algn="l"/>
                <a:tab pos="19799300" algn="r"/>
              </a:tabLst>
            </a:pP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１  支給申請・受給手続き</a:t>
            </a:r>
            <a:r>
              <a:rPr lang="ja-JP" altLang="en-US" sz="1100" dirty="0" smtClean="0">
                <a:solidFill>
                  <a:prstClr val="black"/>
                </a:solidFill>
                <a:latin typeface="メイリオ" pitchFamily="50" charset="-128"/>
                <a:ea typeface="メイリオ" pitchFamily="50" charset="-128"/>
                <a:cs typeface="メイリオ"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25</a:t>
            </a:r>
          </a:p>
          <a:p>
            <a:pPr marL="153988">
              <a:lnSpc>
                <a:spcPts val="2600"/>
              </a:lnSpc>
              <a:tabLst>
                <a:tab pos="6103938" algn="l"/>
                <a:tab pos="19799300" algn="r"/>
              </a:tabLst>
            </a:pP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a:t>
            </a:r>
            <a:r>
              <a:rPr lang="zh-TW"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難治性</a:t>
            </a:r>
            <a:r>
              <a:rPr lang="zh-TW"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疾患</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一覧 ・・・・・</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26</a:t>
            </a:r>
          </a:p>
          <a:p>
            <a:pPr marL="153988">
              <a:lnSpc>
                <a:spcPts val="2600"/>
              </a:lnSpc>
              <a:tabLst>
                <a:tab pos="6103938" algn="l"/>
                <a:tab pos="19799300" algn="r"/>
              </a:tabLst>
            </a:pP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a:t>
            </a:r>
            <a:r>
              <a:rPr lang="zh-TW"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確認書類</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一覧 ・</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53988">
              <a:lnSpc>
                <a:spcPts val="2600"/>
              </a:lnSpc>
              <a:tabLst>
                <a:tab pos="6103938" algn="l"/>
                <a:tab pos="19799300" algn="r"/>
              </a:tabLst>
            </a:pP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留意</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事項</a:t>
            </a:r>
            <a:r>
              <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53988">
              <a:lnSpc>
                <a:spcPts val="1800"/>
              </a:lnSpc>
              <a:tabLst>
                <a:tab pos="6103938" algn="l"/>
                <a:tab pos="19799300" algn="r"/>
              </a:tabLst>
            </a:pP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57150">
              <a:lnSpc>
                <a:spcPts val="1633"/>
              </a:lnSpc>
              <a:tabLst>
                <a:tab pos="6103938" algn="l"/>
                <a:tab pos="19799300" algn="r"/>
              </a:tabLst>
            </a:pP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60446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表 23"/>
          <p:cNvGraphicFramePr>
            <a:graphicFrameLocks noGrp="1"/>
          </p:cNvGraphicFramePr>
          <p:nvPr>
            <p:extLst>
              <p:ext uri="{D42A27DB-BD31-4B8C-83A1-F6EECF244321}">
                <p14:modId xmlns:p14="http://schemas.microsoft.com/office/powerpoint/2010/main" val="3259715628"/>
              </p:ext>
            </p:extLst>
          </p:nvPr>
        </p:nvGraphicFramePr>
        <p:xfrm>
          <a:off x="144463" y="6682551"/>
          <a:ext cx="6912371" cy="3378158"/>
        </p:xfrm>
        <a:graphic>
          <a:graphicData uri="http://schemas.openxmlformats.org/drawingml/2006/table">
            <a:tbl>
              <a:tblPr firstRow="1" bandRow="1">
                <a:tableStyleId>{5C22544A-7EE6-4342-B048-85BDC9FD1C3A}</a:tableStyleId>
              </a:tblPr>
              <a:tblGrid>
                <a:gridCol w="431651"/>
                <a:gridCol w="6480720"/>
              </a:tblGrid>
              <a:tr h="334386">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申請事業主に雇用される一般被保険者等であること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1756534">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職場復帰の日の時点で、次のイ～ニのいずれかに該当する者であること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511059">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所定の医師の意見書により、②の障害等に関連し、１か月以上の療養のための休職が必要とされた者であること</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34386">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就労継続支援Ａ型事業における利用者でないこと</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34386">
                <a:tc>
                  <a:txBody>
                    <a:bodyPr/>
                    <a:lstStyle/>
                    <a:p>
                      <a:pPr marL="0" marR="0" indent="0" algn="ctr" defTabSz="995549" rtl="0" eaLnBrk="1" fontAlgn="auto" latinLnBrk="0" hangingPunct="1">
                        <a:lnSpc>
                          <a:spcPts val="1700"/>
                        </a:lnSpc>
                        <a:spcBef>
                          <a:spcPts val="0"/>
                        </a:spcBef>
                        <a:spcAft>
                          <a:spcPts val="0"/>
                        </a:spcAft>
                        <a:buClrTx/>
                        <a:buSzTx/>
                        <a:buFontTx/>
                        <a:buNone/>
                        <a:tabLst/>
                        <a:defRPr/>
                      </a:pPr>
                      <a:r>
                        <a:rPr kumimoji="1"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a:t>
                      </a:r>
                      <a:endParaRPr kumimoji="1" lang="ja-JP" altLang="en-US" sz="1200" b="0" dirty="0" smtClean="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申請事業主または取締役の３親等以内の親族以外の者であること</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67588844"/>
              </p:ext>
            </p:extLst>
          </p:nvPr>
        </p:nvGraphicFramePr>
        <p:xfrm>
          <a:off x="475552" y="3624741"/>
          <a:ext cx="6580886" cy="1054512"/>
        </p:xfrm>
        <a:graphic>
          <a:graphicData uri="http://schemas.openxmlformats.org/drawingml/2006/table">
            <a:tbl>
              <a:tblPr firstRow="1" bandRow="1">
                <a:tableStyleId>{5940675A-B579-460E-94D1-54222C63F5DA}</a:tableStyleId>
              </a:tblPr>
              <a:tblGrid>
                <a:gridCol w="1579413"/>
                <a:gridCol w="2369119"/>
                <a:gridCol w="2632354"/>
              </a:tblGrid>
              <a:tr h="468052">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支給月額</a:t>
                      </a:r>
                      <a:endPar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endParaRPr>
                    </a:p>
                  </a:txBody>
                  <a:tcPr marT="108000" marB="36000" anchor="ctr">
                    <a:solidFill>
                      <a:schemeClr val="bg1">
                        <a:lumMod val="85000"/>
                      </a:schemeClr>
                    </a:solidFill>
                  </a:tcP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支給対象期間</a:t>
                      </a:r>
                      <a:endParaRPr kumimoji="1" lang="ja-JP" altLang="en-US" sz="1200" b="0" baseline="30000" dirty="0">
                        <a:latin typeface="メイリオ" panose="020B0604030504040204" pitchFamily="50" charset="-128"/>
                        <a:ea typeface="メイリオ" panose="020B0604030504040204" pitchFamily="50" charset="-128"/>
                        <a:cs typeface="メイリオ" panose="020B0604030504040204" pitchFamily="50" charset="-128"/>
                      </a:endParaRPr>
                    </a:p>
                  </a:txBody>
                  <a:tcPr marT="108000" marB="36000" anchor="ctr">
                    <a:solidFill>
                      <a:schemeClr val="bg1">
                        <a:lumMod val="85000"/>
                      </a:schemeClr>
                    </a:solidFill>
                  </a:tcP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各支給対象期における</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支給額（最大）</a:t>
                      </a:r>
                      <a:endPar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endParaRPr>
                    </a:p>
                  </a:txBody>
                  <a:tcPr marT="108000" marB="36000" anchor="ctr">
                    <a:solidFill>
                      <a:schemeClr val="bg1">
                        <a:lumMod val="85000"/>
                      </a:schemeClr>
                    </a:solidFill>
                  </a:tcPr>
                </a:tc>
              </a:tr>
              <a:tr h="544752">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６万円</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rPr>
                        <a:t>36</a:t>
                      </a: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万円</a:t>
                      </a:r>
                      <a:r>
                        <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２期</a:t>
                      </a:r>
                      <a:endPar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万円</a:t>
                      </a:r>
                      <a:r>
                        <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dirty="0" smtClean="0">
                          <a:latin typeface="メイリオ" panose="020B0604030504040204" pitchFamily="50" charset="-128"/>
                          <a:ea typeface="メイリオ" panose="020B0604030504040204" pitchFamily="50" charset="-128"/>
                          <a:cs typeface="メイリオ" panose="020B0604030504040204" pitchFamily="50" charset="-128"/>
                        </a:rPr>
                        <a:t>２期）</a:t>
                      </a:r>
                      <a:endParaRPr kumimoji="1" lang="en-US" altLang="ja-JP" sz="1200" b="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bl>
          </a:graphicData>
        </a:graphic>
      </p:graphicFrame>
      <p:sp>
        <p:nvSpPr>
          <p:cNvPr id="19" name="正方形/長方形 18"/>
          <p:cNvSpPr/>
          <p:nvPr/>
        </p:nvSpPr>
        <p:spPr>
          <a:xfrm>
            <a:off x="715244" y="7420572"/>
            <a:ext cx="6228692" cy="1296000"/>
          </a:xfrm>
          <a:prstGeom prst="rect">
            <a:avLst/>
          </a:prstGeom>
          <a:noFill/>
          <a:ln w="3175">
            <a:prstDash val="dash"/>
          </a:ln>
        </p:spPr>
        <p:style>
          <a:lnRef idx="2">
            <a:schemeClr val="dk1"/>
          </a:lnRef>
          <a:fillRef idx="1">
            <a:schemeClr val="lt1"/>
          </a:fillRef>
          <a:effectRef idx="0">
            <a:schemeClr val="dk1"/>
          </a:effectRef>
          <a:fontRef idx="minor">
            <a:schemeClr val="dk1"/>
          </a:fontRef>
        </p:style>
        <p:txBody>
          <a:bodyPr rtlCol="0" anchor="ctr"/>
          <a:lstStyle/>
          <a:p>
            <a:pPr marL="177800" lvl="0" indent="-177800">
              <a:lnSpc>
                <a:spcPts val="1300"/>
              </a:lnSpc>
              <a:spcAft>
                <a:spcPts val="200"/>
              </a:spcAft>
            </a:pPr>
            <a:endParaRPr lang="en-US" altLang="ja-JP" sz="1200" dirty="0">
              <a:solidFill>
                <a:prstClr val="black"/>
              </a:solidFill>
              <a:latin typeface="HGPｺﾞｼｯｸM" panose="020B0600000000000000" pitchFamily="50" charset="-128"/>
              <a:ea typeface="HGPｺﾞｼｯｸM" panose="020B0600000000000000" pitchFamily="50" charset="-128"/>
            </a:endParaRPr>
          </a:p>
        </p:txBody>
      </p:sp>
      <p:sp>
        <p:nvSpPr>
          <p:cNvPr id="20" name="正方形/長方形 19"/>
          <p:cNvSpPr/>
          <p:nvPr/>
        </p:nvSpPr>
        <p:spPr>
          <a:xfrm>
            <a:off x="812311" y="7451865"/>
            <a:ext cx="6228692" cy="1188132"/>
          </a:xfrm>
          <a:prstGeom prst="rect">
            <a:avLst/>
          </a:prstGeom>
          <a:noFill/>
          <a:ln w="19050">
            <a:noFill/>
          </a:ln>
        </p:spPr>
        <p:style>
          <a:lnRef idx="2">
            <a:schemeClr val="dk1"/>
          </a:lnRef>
          <a:fillRef idx="1">
            <a:schemeClr val="lt1"/>
          </a:fillRef>
          <a:effectRef idx="0">
            <a:schemeClr val="dk1"/>
          </a:effectRef>
          <a:fontRef idx="minor">
            <a:schemeClr val="dk1"/>
          </a:fontRef>
        </p:style>
        <p:txBody>
          <a:bodyPr rtlCol="0" anchor="t"/>
          <a:lstStyle/>
          <a:p>
            <a:pPr marL="266700" indent="-180975">
              <a:lnSpc>
                <a:spcPts val="22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　障害者雇用促進法第２条第２号に規定する身体障害者</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2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ロ</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障害者雇用促進法第２条第６号に規定する精神障害者</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2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Ｐ</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に掲げる表のいずれかの難治性疾患を有する者</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2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高次脳機能障害であると診断された者</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200"/>
              </a:lnSpc>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200"/>
              </a:lnSpc>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角丸四角形 27"/>
          <p:cNvSpPr/>
          <p:nvPr/>
        </p:nvSpPr>
        <p:spPr>
          <a:xfrm>
            <a:off x="144066" y="143966"/>
            <a:ext cx="6912372" cy="540000"/>
          </a:xfrm>
          <a:prstGeom prst="roundRect">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r>
              <a:rPr lang="ja-JP" altLang="en-US" b="1" dirty="0" smtClean="0">
                <a:solidFill>
                  <a:schemeClr val="bg1"/>
                </a:solidFill>
                <a:latin typeface="メイリオ" pitchFamily="50" charset="-128"/>
                <a:ea typeface="メイリオ" pitchFamily="50" charset="-128"/>
                <a:cs typeface="メイリオ" pitchFamily="50" charset="-128"/>
              </a:rPr>
              <a:t>措置５　</a:t>
            </a:r>
            <a:r>
              <a:rPr lang="zh-TW" altLang="en-US" b="1" dirty="0">
                <a:solidFill>
                  <a:schemeClr val="bg1"/>
                </a:solidFill>
                <a:latin typeface="メイリオ" pitchFamily="50" charset="-128"/>
                <a:ea typeface="メイリオ" pitchFamily="50" charset="-128"/>
                <a:cs typeface="メイリオ" pitchFamily="50" charset="-128"/>
              </a:rPr>
              <a:t>職場復帰支援</a:t>
            </a:r>
          </a:p>
        </p:txBody>
      </p:sp>
      <p:sp>
        <p:nvSpPr>
          <p:cNvPr id="29" name="正方形/長方形 3"/>
          <p:cNvSpPr>
            <a:spLocks noChangeArrowheads="1"/>
          </p:cNvSpPr>
          <p:nvPr/>
        </p:nvSpPr>
        <p:spPr bwMode="auto">
          <a:xfrm>
            <a:off x="144000" y="820714"/>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措置の内容</a:t>
            </a:r>
            <a:endPar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角丸四角形 29"/>
          <p:cNvSpPr/>
          <p:nvPr/>
        </p:nvSpPr>
        <p:spPr>
          <a:xfrm>
            <a:off x="6227916" y="901703"/>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措置５</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31" name="テキスト ボックス 30"/>
          <p:cNvSpPr txBox="1"/>
          <p:nvPr/>
        </p:nvSpPr>
        <p:spPr>
          <a:xfrm>
            <a:off x="144461" y="1224026"/>
            <a:ext cx="7056439" cy="1118064"/>
          </a:xfrm>
          <a:prstGeom prst="rect">
            <a:avLst/>
          </a:prstGeom>
          <a:noFill/>
        </p:spPr>
        <p:txBody>
          <a:bodyPr wrap="square" rtlCol="0">
            <a:noAutofit/>
          </a:bodyPr>
          <a:lstStyle/>
          <a:p>
            <a:pPr marL="216000" lvl="0" indent="-216000" defTabSz="914400">
              <a:lnSpc>
                <a:spcPts val="1800"/>
              </a:lnSpc>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中途</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障害者等に対して、職場復帰後の本人の能力に合わせて、以下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の①または</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職場復帰のための措置を講じる場合に助成します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266700" defTabSz="914400">
              <a:lnSpc>
                <a:spcPts val="2400"/>
              </a:lnSpc>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① 時間的</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配慮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等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266700" defTabSz="914400">
              <a:lnSpc>
                <a:spcPts val="2400"/>
              </a:lnSpc>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② 職務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開発</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12000" lvl="0" indent="-612000" defTabSz="914400">
              <a:lnSpc>
                <a:spcPts val="1800"/>
              </a:lnSpc>
              <a:defRPr/>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kumimoji="1" lang="ja-JP" altLang="en-US" sz="1400" dirty="0"/>
          </a:p>
        </p:txBody>
      </p:sp>
      <p:sp>
        <p:nvSpPr>
          <p:cNvPr id="32" name="正方形/長方形 3"/>
          <p:cNvSpPr>
            <a:spLocks noChangeArrowheads="1"/>
          </p:cNvSpPr>
          <p:nvPr/>
        </p:nvSpPr>
        <p:spPr bwMode="auto">
          <a:xfrm>
            <a:off x="144000" y="2502223"/>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支給額</a:t>
            </a:r>
            <a:endPar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角丸四角形 32"/>
          <p:cNvSpPr/>
          <p:nvPr/>
        </p:nvSpPr>
        <p:spPr>
          <a:xfrm>
            <a:off x="6227916" y="2583212"/>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措置５</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34" name="正方形/長方形 33"/>
          <p:cNvSpPr/>
          <p:nvPr/>
        </p:nvSpPr>
        <p:spPr>
          <a:xfrm>
            <a:off x="144066" y="6354651"/>
            <a:ext cx="7001028" cy="324036"/>
          </a:xfrm>
          <a:prstGeom prst="rect">
            <a:avLst/>
          </a:prstGeom>
          <a:noFill/>
        </p:spPr>
        <p:txBody>
          <a:bodyPr wrap="square" rtlCol="0">
            <a:no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の①～⑤のすべてに該当する労働者が対象です。</a:t>
            </a:r>
          </a:p>
        </p:txBody>
      </p:sp>
      <p:sp>
        <p:nvSpPr>
          <p:cNvPr id="35" name="テキスト ボックス 34"/>
          <p:cNvSpPr txBox="1"/>
          <p:nvPr/>
        </p:nvSpPr>
        <p:spPr>
          <a:xfrm>
            <a:off x="144462" y="2898267"/>
            <a:ext cx="7000631" cy="870490"/>
          </a:xfrm>
          <a:prstGeom prst="rect">
            <a:avLst/>
          </a:prstGeom>
          <a:noFill/>
        </p:spPr>
        <p:txBody>
          <a:bodyPr wrap="square" rtlCol="0">
            <a:noAutofit/>
          </a:bodyPr>
          <a:lstStyle/>
          <a:p>
            <a:pPr marL="216000" indent="-21600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対象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労働者１人あたり、下表に示す月額に、支給対象者が支給対象期中に実際に就労した月数（支給対象者の出勤割合が６割に満たない月は除く）を乗じた額が支給されます。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sz="14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p:cNvSpPr txBox="1"/>
          <p:nvPr/>
        </p:nvSpPr>
        <p:spPr>
          <a:xfrm>
            <a:off x="475552" y="4740865"/>
            <a:ext cx="6516724" cy="216024"/>
          </a:xfrm>
          <a:prstGeom prst="rect">
            <a:avLst/>
          </a:prstGeom>
          <a:noFill/>
        </p:spPr>
        <p:txBody>
          <a:bodyPr wrap="square" rtlCol="0">
            <a:noAutofit/>
          </a:bodyPr>
          <a:lstStyle/>
          <a:p>
            <a:pPr lvl="0"/>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注</a:t>
            </a:r>
            <a:r>
              <a:rPr lang="ja-JP" altLang="en-US" sz="9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）内は中小企業以外の事業主に対する支給額及び支給対象期間です。中小企業の範囲はＰ２をご覧</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ください</a:t>
            </a:r>
            <a:r>
              <a:rPr lang="ja-JP" altLang="en-US" sz="9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900" dirty="0"/>
          </a:p>
        </p:txBody>
      </p:sp>
      <p:sp>
        <p:nvSpPr>
          <p:cNvPr id="37" name="正方形/長方形 3"/>
          <p:cNvSpPr>
            <a:spLocks noChangeArrowheads="1"/>
          </p:cNvSpPr>
          <p:nvPr/>
        </p:nvSpPr>
        <p:spPr bwMode="auto">
          <a:xfrm>
            <a:off x="144000" y="5958607"/>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対象となる労働者</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角丸四角形 41"/>
          <p:cNvSpPr/>
          <p:nvPr/>
        </p:nvSpPr>
        <p:spPr>
          <a:xfrm>
            <a:off x="6227916" y="6039596"/>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措置５</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4" name="正方形/長方形 3"/>
          <p:cNvSpPr/>
          <p:nvPr/>
        </p:nvSpPr>
        <p:spPr>
          <a:xfrm>
            <a:off x="475552" y="4994642"/>
            <a:ext cx="6580886" cy="756000"/>
          </a:xfrm>
          <a:prstGeom prst="rect">
            <a:avLst/>
          </a:prstGeom>
          <a:solidFill>
            <a:schemeClr val="accent2">
              <a:lumMod val="20000"/>
              <a:lumOff val="80000"/>
            </a:schemeClr>
          </a:solidFill>
          <a:ln w="9525">
            <a:solidFill>
              <a:srgbClr val="FF0000"/>
            </a:solidFill>
            <a:prstDash val="sysDash"/>
          </a:ln>
        </p:spPr>
        <p:style>
          <a:lnRef idx="2">
            <a:schemeClr val="accent3"/>
          </a:lnRef>
          <a:fillRef idx="1">
            <a:schemeClr val="lt1"/>
          </a:fillRef>
          <a:effectRef idx="0">
            <a:schemeClr val="accent3"/>
          </a:effectRef>
          <a:fontRef idx="minor">
            <a:schemeClr val="dk1"/>
          </a:fontRef>
        </p:style>
        <p:txBody>
          <a:bodyPr lIns="99555" tIns="108000" rIns="72000" bIns="36000" rtlCol="0" anchor="t" anchorCtr="0"/>
          <a:lstStyle/>
          <a:p>
            <a:pPr>
              <a:lnSpc>
                <a:spcPts val="1600"/>
              </a:lnSpc>
            </a:pPr>
            <a:r>
              <a:rPr lang="en-US" altLang="ja-JP" sz="1200" dirty="0" smtClean="0">
                <a:latin typeface="メイリオ" pitchFamily="50" charset="-128"/>
                <a:ea typeface="メイリオ" pitchFamily="50" charset="-128"/>
                <a:cs typeface="メイリオ" pitchFamily="50" charset="-128"/>
              </a:rPr>
              <a:t>【</a:t>
            </a:r>
            <a:r>
              <a:rPr lang="ja-JP" altLang="en-US" sz="1200" dirty="0" smtClean="0">
                <a:latin typeface="メイリオ" pitchFamily="50" charset="-128"/>
                <a:ea typeface="メイリオ" pitchFamily="50" charset="-128"/>
                <a:cs typeface="メイリオ" pitchFamily="50" charset="-128"/>
              </a:rPr>
              <a:t>ご注意ください</a:t>
            </a:r>
            <a:r>
              <a:rPr lang="en-US" altLang="ja-JP" sz="1200" dirty="0" smtClean="0">
                <a:latin typeface="メイリオ" pitchFamily="50" charset="-128"/>
                <a:ea typeface="メイリオ" pitchFamily="50" charset="-128"/>
                <a:cs typeface="メイリオ" pitchFamily="50" charset="-128"/>
              </a:rPr>
              <a:t>】</a:t>
            </a:r>
          </a:p>
          <a:p>
            <a:pPr marL="174625">
              <a:lnSpc>
                <a:spcPts val="1600"/>
              </a:lnSpc>
            </a:pPr>
            <a:r>
              <a:rPr lang="ja-JP" altLang="en-US" sz="1200" dirty="0" smtClean="0">
                <a:latin typeface="メイリオ" pitchFamily="50" charset="-128"/>
                <a:ea typeface="メイリオ" pitchFamily="50" charset="-128"/>
                <a:cs typeface="メイリオ" pitchFamily="50" charset="-128"/>
              </a:rPr>
              <a:t>　本</a:t>
            </a:r>
            <a:r>
              <a:rPr lang="ja-JP" altLang="en-US" sz="1200" dirty="0">
                <a:latin typeface="メイリオ" pitchFamily="50" charset="-128"/>
                <a:ea typeface="メイリオ" pitchFamily="50" charset="-128"/>
                <a:cs typeface="メイリオ" pitchFamily="50" charset="-128"/>
              </a:rPr>
              <a:t>措置の支給を受ける場合は、同一の労働者に</a:t>
            </a:r>
            <a:r>
              <a:rPr lang="ja-JP" altLang="en-US" sz="1200" dirty="0" smtClean="0">
                <a:latin typeface="メイリオ" pitchFamily="50" charset="-128"/>
                <a:ea typeface="メイリオ" pitchFamily="50" charset="-128"/>
                <a:cs typeface="メイリオ" pitchFamily="50" charset="-128"/>
              </a:rPr>
              <a:t>対して措置１（柔軟な時間管理・休暇取得）の措置に</a:t>
            </a:r>
            <a:r>
              <a:rPr lang="ja-JP" altLang="en-US" sz="1200" dirty="0">
                <a:latin typeface="メイリオ" pitchFamily="50" charset="-128"/>
                <a:ea typeface="メイリオ" pitchFamily="50" charset="-128"/>
                <a:cs typeface="メイリオ" pitchFamily="50" charset="-128"/>
              </a:rPr>
              <a:t>係る助成金を受けることはできません。</a:t>
            </a:r>
          </a:p>
          <a:p>
            <a:endParaRPr kumimoji="1" lang="ja-JP" altLang="en-US" sz="1400" b="1" dirty="0">
              <a:latin typeface="メイリオ" pitchFamily="50" charset="-128"/>
              <a:ea typeface="メイリオ" pitchFamily="50" charset="-128"/>
              <a:cs typeface="メイリオ" pitchFamily="50" charset="-128"/>
            </a:endParaRPr>
          </a:p>
        </p:txBody>
      </p:sp>
      <p:sp>
        <p:nvSpPr>
          <p:cNvPr id="5" name="テキスト ボックス 4"/>
          <p:cNvSpPr txBox="1"/>
          <p:nvPr/>
        </p:nvSpPr>
        <p:spPr>
          <a:xfrm>
            <a:off x="2700350" y="1948040"/>
            <a:ext cx="4408740" cy="410167"/>
          </a:xfrm>
          <a:prstGeom prst="rect">
            <a:avLst/>
          </a:prstGeom>
          <a:noFill/>
        </p:spPr>
        <p:txBody>
          <a:bodyPr wrap="square" rtlCol="0">
            <a:noAutofit/>
          </a:bodyPr>
          <a:lstStyle/>
          <a:p>
            <a:pPr>
              <a:lnSpc>
                <a:spcPts val="1300"/>
              </a:lnSpc>
            </a:pP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それぞれ</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の具体的な内容は、次ページ</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に記載しています</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右中かっこ 6"/>
          <p:cNvSpPr/>
          <p:nvPr/>
        </p:nvSpPr>
        <p:spPr>
          <a:xfrm>
            <a:off x="2592338" y="1783058"/>
            <a:ext cx="108012" cy="503141"/>
          </a:xfrm>
          <a:prstGeom prst="rightBrace">
            <a:avLst>
              <a:gd name="adj1" fmla="val 60471"/>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7"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20</a:t>
            </a:fld>
            <a:endParaRPr lang="ja-JP" altLang="en-US" sz="1600" dirty="0">
              <a:solidFill>
                <a:schemeClr val="tx1"/>
              </a:solidFill>
            </a:endParaRPr>
          </a:p>
        </p:txBody>
      </p:sp>
    </p:spTree>
    <p:extLst>
      <p:ext uri="{BB962C8B-B14F-4D97-AF65-F5344CB8AC3E}">
        <p14:creationId xmlns:p14="http://schemas.microsoft.com/office/powerpoint/2010/main" val="5873541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324434" y="5634571"/>
            <a:ext cx="6984776" cy="648072"/>
          </a:xfrm>
          <a:prstGeom prst="rect">
            <a:avLst/>
          </a:prstGeom>
          <a:noFill/>
          <a:ln w="19050">
            <a:noFill/>
          </a:ln>
        </p:spPr>
        <p:style>
          <a:lnRef idx="2">
            <a:schemeClr val="dk1"/>
          </a:lnRef>
          <a:fillRef idx="1">
            <a:schemeClr val="lt1"/>
          </a:fillRef>
          <a:effectRef idx="0">
            <a:schemeClr val="dk1"/>
          </a:effectRef>
          <a:fontRef idx="minor">
            <a:schemeClr val="dk1"/>
          </a:fontRef>
        </p:style>
        <p:txBody>
          <a:bodyPr rtlCol="0" anchor="t"/>
          <a:lstStyle/>
          <a:p>
            <a:pPr marL="540000" indent="-432000">
              <a:lnSpc>
                <a:spcPts val="1300"/>
              </a:lnSpc>
              <a:spcBef>
                <a:spcPts val="40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勤務</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時間の変更のほか、通勤時間の短縮のための本人の転居を要しない勤務地の変更を含みます。</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540000" indent="-432000">
              <a:lnSpc>
                <a:spcPts val="1300"/>
              </a:lnSpc>
              <a:spcBef>
                <a:spcPts val="4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医師</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の意見書に記載された必要な通院回数以上の通院回数が確保できるものに限ります</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540000" indent="-432000">
              <a:lnSpc>
                <a:spcPts val="1300"/>
              </a:lnSpc>
              <a:spcBef>
                <a:spcPts val="4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3"/>
          <p:cNvSpPr>
            <a:spLocks noChangeArrowheads="1"/>
          </p:cNvSpPr>
          <p:nvPr/>
        </p:nvSpPr>
        <p:spPr bwMode="auto">
          <a:xfrm>
            <a:off x="144000" y="161963"/>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対象となる事業主</a:t>
            </a:r>
          </a:p>
        </p:txBody>
      </p:sp>
      <p:sp>
        <p:nvSpPr>
          <p:cNvPr id="18" name="角丸四角形 17"/>
          <p:cNvSpPr/>
          <p:nvPr/>
        </p:nvSpPr>
        <p:spPr>
          <a:xfrm>
            <a:off x="6227916" y="242952"/>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措置５</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19" name="テキスト ボックス 18"/>
          <p:cNvSpPr txBox="1"/>
          <p:nvPr/>
        </p:nvSpPr>
        <p:spPr>
          <a:xfrm>
            <a:off x="144463" y="594011"/>
            <a:ext cx="5796644" cy="243027"/>
          </a:xfrm>
          <a:prstGeom prst="rect">
            <a:avLst/>
          </a:prstGeom>
          <a:noFill/>
        </p:spPr>
        <p:txBody>
          <a:bodyPr wrap="square" rtlCol="0">
            <a:noAutofit/>
          </a:bodyPr>
          <a:lstStyle/>
          <a:p>
            <a:pPr lvl="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Ｐ７</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の要件の他、次の①および②に該当する事業主が対象です。</a:t>
            </a:r>
          </a:p>
          <a:p>
            <a:pPr lvl="0"/>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4208996567"/>
              </p:ext>
            </p:extLst>
          </p:nvPr>
        </p:nvGraphicFramePr>
        <p:xfrm>
          <a:off x="144463" y="909046"/>
          <a:ext cx="6912371" cy="1511400"/>
        </p:xfrm>
        <a:graphic>
          <a:graphicData uri="http://schemas.openxmlformats.org/drawingml/2006/table">
            <a:tbl>
              <a:tblPr firstRow="1" bandRow="1">
                <a:tableStyleId>{5C22544A-7EE6-4342-B048-85BDC9FD1C3A}</a:tableStyleId>
              </a:tblPr>
              <a:tblGrid>
                <a:gridCol w="431651"/>
                <a:gridCol w="6480720"/>
              </a:tblGrid>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200" b="0" dirty="0"/>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対象労働者に対して、その職場復帰を促進するため、職場復帰の日から３か月以内に職場復帰のための措置を開始し、休職期間中も含めて、一般被保険者等としての雇用を継続する事業主であること</a:t>
                      </a:r>
                      <a:endParaRPr kumimoji="1" lang="ja-JP" altLang="en-US" sz="1200" b="0" dirty="0"/>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200" b="0" dirty="0"/>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を、支給対象期の第１期の場合は措置実施後６か月以上、第２期の場合は当該支給対象期の初日から６か月以上の期間継続して雇用し、当該労働者に対して、各支給対象期分の賃金を支給した事業主である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
        <p:nvSpPr>
          <p:cNvPr id="23" name="正方形/長方形 3"/>
          <p:cNvSpPr>
            <a:spLocks noChangeArrowheads="1"/>
          </p:cNvSpPr>
          <p:nvPr/>
        </p:nvSpPr>
        <p:spPr bwMode="auto">
          <a:xfrm>
            <a:off x="144000" y="2934271"/>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職場復帰のための措置の具体的内容</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3"/>
          <p:cNvSpPr/>
          <p:nvPr/>
        </p:nvSpPr>
        <p:spPr>
          <a:xfrm>
            <a:off x="6227916" y="3015260"/>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措置５</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25" name="テキスト ボックス 24"/>
          <p:cNvSpPr txBox="1"/>
          <p:nvPr/>
        </p:nvSpPr>
        <p:spPr>
          <a:xfrm>
            <a:off x="108062" y="3417167"/>
            <a:ext cx="7056437" cy="417204"/>
          </a:xfrm>
          <a:prstGeom prst="rect">
            <a:avLst/>
          </a:prstGeom>
          <a:noFill/>
        </p:spPr>
        <p:txBody>
          <a:bodyPr wrap="square" rtlCol="0">
            <a:noAutofit/>
          </a:bodyPr>
          <a:lstStyle/>
          <a:p>
            <a:pPr lvl="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次の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または</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に該当する措置が本助成金</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の支給対象となります。</a:t>
            </a:r>
          </a:p>
          <a:p>
            <a:pPr lvl="0"/>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216422" y="3762363"/>
            <a:ext cx="6839553" cy="2304256"/>
          </a:xfrm>
          <a:prstGeom prst="rect">
            <a:avLst/>
          </a:prstGeom>
          <a:noFill/>
        </p:spPr>
        <p:txBody>
          <a:bodyPr wrap="square" rtlCol="0">
            <a:noAutofit/>
          </a:bodyPr>
          <a:lstStyle/>
          <a:p>
            <a:pPr fontAlgn="t">
              <a:spcBef>
                <a:spcPts val="600"/>
              </a:spcBef>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 ①  </a:t>
            </a:r>
            <a:r>
              <a:rPr lang="zh-TW"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時間的</a:t>
            </a:r>
            <a:r>
              <a:rPr lang="zh-TW" altLang="ja-JP" sz="1600" b="1" dirty="0">
                <a:latin typeface="メイリオ" panose="020B0604030504040204" pitchFamily="50" charset="-128"/>
                <a:ea typeface="メイリオ" panose="020B0604030504040204" pitchFamily="50" charset="-128"/>
                <a:cs typeface="メイリオ" panose="020B0604030504040204" pitchFamily="50" charset="-128"/>
              </a:rPr>
              <a:t>配慮等　</a:t>
            </a:r>
            <a:endParaRPr lang="ja-JP"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fontAlgn="t">
              <a:lnSpc>
                <a:spcPts val="1800"/>
              </a:lnSpc>
              <a:spcBef>
                <a:spcPts val="6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次</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のイ～ハのいずれかに該当する措置を継続的に実施するものであること</a:t>
            </a:r>
          </a:p>
          <a:p>
            <a:pPr fontAlgn="t">
              <a:lnSpc>
                <a:spcPts val="1800"/>
              </a:lnSpc>
              <a:spcBef>
                <a:spcPts val="600"/>
              </a:spcBef>
            </a:pP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イ</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　医師の意見書及び対象労働者の同意の下の労働時間の調整</a:t>
            </a:r>
            <a:r>
              <a:rPr lang="en-US" altLang="ja-JP" sz="1400" baseline="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baseline="2000" dirty="0">
                <a:latin typeface="メイリオ" panose="020B0604030504040204" pitchFamily="50" charset="-128"/>
                <a:ea typeface="メイリオ" panose="020B0604030504040204" pitchFamily="50" charset="-128"/>
                <a:cs typeface="メイリオ" panose="020B0604030504040204" pitchFamily="50" charset="-128"/>
              </a:rPr>
              <a:t>１</a:t>
            </a:r>
          </a:p>
          <a:p>
            <a:pPr marL="711200" indent="-711200" fontAlgn="t">
              <a:lnSpc>
                <a:spcPts val="1800"/>
              </a:lnSpc>
              <a:spcBef>
                <a:spcPts val="600"/>
              </a:spcBef>
            </a:pP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ロ</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　通院または入院のための、就業規則等に規定する有給休暇制度以外の特別な有給休暇を与えること</a:t>
            </a:r>
            <a:r>
              <a:rPr lang="en-US" altLang="ja-JP" sz="1400" baseline="2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baseline="2000"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ja-JP" sz="1400" baseline="30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　</a:t>
            </a:r>
          </a:p>
          <a:p>
            <a:pPr fontAlgn="t">
              <a:lnSpc>
                <a:spcPts val="1800"/>
              </a:lnSpc>
              <a:spcBef>
                <a:spcPts val="600"/>
              </a:spcBef>
            </a:pP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smtClean="0">
                <a:latin typeface="メイリオ" panose="020B0604030504040204" pitchFamily="50" charset="-128"/>
                <a:ea typeface="メイリオ" panose="020B0604030504040204" pitchFamily="50" charset="-128"/>
                <a:cs typeface="メイリオ" panose="020B0604030504040204" pitchFamily="50" charset="-128"/>
              </a:rPr>
              <a:t>ハ</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　対象労働者同意の下の独居を解消し親族等と同居するための勤務地の変更</a:t>
            </a:r>
          </a:p>
          <a:p>
            <a:pPr>
              <a:spcBef>
                <a:spcPts val="600"/>
              </a:spcBef>
            </a:pP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216422" y="6246639"/>
            <a:ext cx="6839553" cy="2304256"/>
          </a:xfrm>
          <a:prstGeom prst="rect">
            <a:avLst/>
          </a:prstGeom>
          <a:noFill/>
        </p:spPr>
        <p:txBody>
          <a:bodyPr wrap="square" rtlCol="0">
            <a:noAutofit/>
          </a:bodyPr>
          <a:lstStyle/>
          <a:p>
            <a:pPr fontAlgn="t">
              <a:spcBef>
                <a:spcPts val="600"/>
              </a:spcBef>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 ②  </a:t>
            </a:r>
            <a:r>
              <a:rPr lang="zh-TW"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職務</a:t>
            </a:r>
            <a:r>
              <a:rPr lang="zh-TW" altLang="en-US" sz="1600" b="1" dirty="0">
                <a:latin typeface="メイリオ" panose="020B0604030504040204" pitchFamily="50" charset="-128"/>
                <a:ea typeface="メイリオ" panose="020B0604030504040204" pitchFamily="50" charset="-128"/>
                <a:cs typeface="メイリオ" panose="020B0604030504040204" pitchFamily="50" charset="-128"/>
              </a:rPr>
              <a:t>開発</a:t>
            </a:r>
            <a:r>
              <a:rPr lang="zh-TW"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等</a:t>
            </a:r>
            <a:r>
              <a:rPr lang="zh-TW" altLang="ja-JP" sz="1600" b="1"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fontAlgn="t">
              <a:lnSpc>
                <a:spcPts val="1800"/>
              </a:lnSpc>
              <a:spcBef>
                <a:spcPts val="600"/>
              </a:spcBef>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次のイ～ハのいずれかに該当する措置を継続的に実施するものであること</a:t>
            </a:r>
          </a:p>
          <a:p>
            <a:pPr marL="702000" indent="-702000" fontAlgn="t">
              <a:lnSpc>
                <a:spcPts val="1800"/>
              </a:lnSpc>
              <a:spcBef>
                <a:spcPts val="600"/>
              </a:spcBef>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イ</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外部専門家</a:t>
            </a:r>
            <a:r>
              <a:rPr lang="en-US" altLang="ja-JP" sz="1400" baseline="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aseline="2000"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援助を得て行う職務開発</a:t>
            </a:r>
          </a:p>
          <a:p>
            <a:pPr marL="702000" indent="-702000" fontAlgn="t">
              <a:lnSpc>
                <a:spcPts val="1800"/>
              </a:lnSpc>
              <a:spcBef>
                <a:spcPts val="600"/>
              </a:spcBef>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ロ</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外部専門家</a:t>
            </a:r>
            <a:r>
              <a:rPr lang="en-US" altLang="ja-JP" sz="1400" baseline="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aseline="2000"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よる援助の結果、休職前に従事していた職務について実施できない業務がある場合に、これを踏まえた職種の転換</a:t>
            </a:r>
            <a:r>
              <a:rPr lang="en-US" altLang="ja-JP" sz="1400" baseline="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aseline="2000" dirty="0">
                <a:latin typeface="メイリオ" panose="020B0604030504040204" pitchFamily="50" charset="-128"/>
                <a:ea typeface="メイリオ" panose="020B0604030504040204" pitchFamily="50" charset="-128"/>
                <a:cs typeface="メイリオ" panose="020B0604030504040204" pitchFamily="50" charset="-128"/>
              </a:rPr>
              <a:t>４</a:t>
            </a:r>
          </a:p>
          <a:p>
            <a:pPr marL="702000" indent="-702000" fontAlgn="t">
              <a:lnSpc>
                <a:spcPts val="1800"/>
              </a:lnSpc>
              <a:spcBef>
                <a:spcPts val="600"/>
              </a:spcBef>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ハ</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外部専門家</a:t>
            </a:r>
            <a:r>
              <a:rPr lang="en-US" altLang="ja-JP" sz="1400" baseline="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aseline="2000"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よる援助の結果、必要と認められる支援機器の導入、スロープ設置等の対象労働者の障害の特性に配慮した職務の円滑な遂行のための施設整備</a:t>
            </a:r>
            <a:r>
              <a:rPr lang="en-US" altLang="ja-JP" sz="1400" baseline="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aseline="2000" dirty="0">
                <a:latin typeface="メイリオ" panose="020B0604030504040204" pitchFamily="50" charset="-128"/>
                <a:ea typeface="メイリオ" panose="020B0604030504040204" pitchFamily="50" charset="-128"/>
                <a:cs typeface="メイリオ" panose="020B0604030504040204" pitchFamily="50" charset="-128"/>
              </a:rPr>
              <a:t>５</a:t>
            </a:r>
          </a:p>
          <a:p>
            <a:pPr>
              <a:spcBef>
                <a:spcPts val="600"/>
              </a:spcBef>
            </a:pP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 name="直線コネクタ 4"/>
          <p:cNvCxnSpPr/>
          <p:nvPr/>
        </p:nvCxnSpPr>
        <p:spPr>
          <a:xfrm>
            <a:off x="360372" y="4050395"/>
            <a:ext cx="666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360371" y="6570675"/>
            <a:ext cx="666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21</a:t>
            </a:fld>
            <a:endParaRPr lang="ja-JP" altLang="en-US" sz="1600" dirty="0">
              <a:solidFill>
                <a:schemeClr val="tx1"/>
              </a:solidFill>
            </a:endParaRPr>
          </a:p>
        </p:txBody>
      </p:sp>
      <p:sp>
        <p:nvSpPr>
          <p:cNvPr id="26" name="正方形/長方形 25"/>
          <p:cNvSpPr/>
          <p:nvPr/>
        </p:nvSpPr>
        <p:spPr>
          <a:xfrm>
            <a:off x="424062" y="8550895"/>
            <a:ext cx="6596310" cy="1803303"/>
          </a:xfrm>
          <a:prstGeom prst="rect">
            <a:avLst/>
          </a:prstGeom>
          <a:noFill/>
          <a:ln w="19050">
            <a:noFill/>
          </a:ln>
        </p:spPr>
        <p:style>
          <a:lnRef idx="2">
            <a:schemeClr val="dk1"/>
          </a:lnRef>
          <a:fillRef idx="1">
            <a:schemeClr val="lt1"/>
          </a:fillRef>
          <a:effectRef idx="0">
            <a:schemeClr val="dk1"/>
          </a:effectRef>
          <a:fontRef idx="minor">
            <a:schemeClr val="dk1"/>
          </a:fontRef>
        </p:style>
        <p:txBody>
          <a:bodyPr rtlCol="0" anchor="t"/>
          <a:lstStyle/>
          <a:p>
            <a:pPr marL="504000" indent="-360000">
              <a:lnSpc>
                <a:spcPts val="1300"/>
              </a:lnSpc>
              <a:spcBef>
                <a:spcPts val="400"/>
              </a:spcBef>
            </a:pP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地域</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障害者職業センター、障害者就業・生活支援センター、就労移行支援事業所</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その他の対象労働者</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を支援する障害者の就労支援機関の支援者を指します</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504000" indent="-360000">
              <a:lnSpc>
                <a:spcPts val="1300"/>
              </a:lnSpc>
              <a:spcBef>
                <a:spcPts val="400"/>
              </a:spcBef>
            </a:pP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職業安</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定法第</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条に基づき職業安定局長が作成する職業分類表の中分類の異なる職務に</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就かせること</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をいいます</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504000" indent="-360000">
              <a:lnSpc>
                <a:spcPts val="1300"/>
              </a:lnSpc>
              <a:spcBef>
                <a:spcPts val="400"/>
              </a:spcBef>
            </a:pP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申請</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事業主が費用を負担し、職場復帰の日から起算して３か月以内に完了するものに限ります</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。この</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場合における職場復帰のための措置の実施日は、職場復帰の日または施設整備が完了した日</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か遅い日となります。</a:t>
            </a:r>
          </a:p>
          <a:p>
            <a:pPr marL="540000" indent="-432000">
              <a:lnSpc>
                <a:spcPts val="1300"/>
              </a:lnSpc>
              <a:spcBef>
                <a:spcPts val="400"/>
              </a:spcBef>
            </a:pP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921327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1656422551"/>
              </p:ext>
            </p:extLst>
          </p:nvPr>
        </p:nvGraphicFramePr>
        <p:xfrm>
          <a:off x="144066" y="2754251"/>
          <a:ext cx="6912371" cy="6377350"/>
        </p:xfrm>
        <a:graphic>
          <a:graphicData uri="http://schemas.openxmlformats.org/drawingml/2006/table">
            <a:tbl>
              <a:tblPr firstRow="1" bandRow="1">
                <a:tableStyleId>{5C22544A-7EE6-4342-B048-85BDC9FD1C3A}</a:tableStyleId>
              </a:tblPr>
              <a:tblGrid>
                <a:gridCol w="431651"/>
                <a:gridCol w="3240360"/>
                <a:gridCol w="3240360"/>
              </a:tblGrid>
              <a:tr h="326887">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Ｐ</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に対象労働者ごとに掲げる書類</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r h="320728">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管轄労働局長の受給資格認定を受けた職場定着支援計画書</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r h="320728">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所定の医師の意見書（職場復帰の日より前に交付されたものに限ります）</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r h="320728">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支給申請までに必要となった意見書等に係る費用を申請事業主が支払ったことがわかる書類</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r h="320728">
                <a:tc>
                  <a:txBody>
                    <a:bodyPr/>
                    <a:lstStyle/>
                    <a:p>
                      <a:pPr algn="ct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対象労働者の賃金台帳等</a:t>
                      </a:r>
                      <a:r>
                        <a:rPr lang="en-US" altLang="ja-JP"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endParaRPr lang="ja-JP" altLang="en-US" sz="105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rowSpan="2">
                  <a:txBody>
                    <a:bodyPr/>
                    <a:lstStyle/>
                    <a:p>
                      <a:pPr marL="363538" indent="-363538">
                        <a:lnSpc>
                          <a:spcPct val="100000"/>
                        </a:lnSpc>
                      </a:pPr>
                      <a:r>
                        <a:rPr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05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申請しようとする支給対象期に係る分を提出してください。</a:t>
                      </a:r>
                    </a:p>
                  </a:txBody>
                  <a:tcPr marL="108000" marR="108000" marT="72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20728">
                <a:tc>
                  <a:txBody>
                    <a:bodyPr/>
                    <a:lstStyle/>
                    <a:p>
                      <a:pPr algn="ct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⑥</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6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対象労働者の出勤簿等</a:t>
                      </a:r>
                      <a:r>
                        <a:rPr lang="en-US" altLang="ja-JP"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endParaRPr lang="ja-JP" altLang="en-US" sz="1200" b="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vMerge="1">
                  <a:txBody>
                    <a:bodyPr/>
                    <a:lstStyle/>
                    <a:p>
                      <a:pPr>
                        <a:lnSpc>
                          <a:spcPts val="1600"/>
                        </a:lnSpc>
                      </a:pPr>
                      <a:endPar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508993">
                <a:tc>
                  <a:txBody>
                    <a:bodyPr/>
                    <a:lstStyle/>
                    <a:p>
                      <a:pPr marL="0" marR="0" indent="0" algn="ctr" defTabSz="995549" rtl="0" eaLnBrk="1" fontAlgn="auto" latinLnBrk="0" hangingPunct="1">
                        <a:lnSpc>
                          <a:spcPts val="1700"/>
                        </a:lnSpc>
                        <a:spcBef>
                          <a:spcPts val="0"/>
                        </a:spcBef>
                        <a:spcAft>
                          <a:spcPts val="0"/>
                        </a:spcAft>
                        <a:buClrTx/>
                        <a:buSzTx/>
                        <a:buFontTx/>
                        <a:buNone/>
                        <a:tabLst/>
                        <a:defRPr/>
                      </a:pPr>
                      <a:r>
                        <a:rPr kumimoji="1"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a:t>
                      </a:r>
                      <a:endParaRPr kumimoji="1" lang="ja-JP" altLang="en-US" sz="1200" b="0" dirty="0" smtClean="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中小企業事業主である場合、中小企業事業主であることが確認できる書類</a:t>
                      </a:r>
                      <a:r>
                        <a:rPr lang="en-US" altLang="ja-JP"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endParaRPr lang="en-US" altLang="ja-JP"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例えば、登記事項証明書、資本金、労働者数等、事業内容を記載した資料など</a:t>
                      </a:r>
                      <a:endPar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r h="3891163">
                <a:tc>
                  <a:txBody>
                    <a:bodyPr/>
                    <a:lstStyle/>
                    <a:p>
                      <a:pPr marL="0" marR="0" indent="0" algn="ctr" defTabSz="995549" rtl="0" eaLnBrk="1" fontAlgn="auto" latinLnBrk="0" hangingPunct="1">
                        <a:lnSpc>
                          <a:spcPts val="1700"/>
                        </a:lnSpc>
                        <a:spcBef>
                          <a:spcPts val="0"/>
                        </a:spcBef>
                        <a:spcAft>
                          <a:spcPts val="0"/>
                        </a:spcAft>
                        <a:buClrTx/>
                        <a:buSzTx/>
                        <a:buFontTx/>
                        <a:buNone/>
                        <a:tabLst/>
                        <a:defRPr/>
                      </a:pPr>
                      <a:r>
                        <a:rPr kumimoji="1"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⑧</a:t>
                      </a:r>
                      <a:endParaRPr kumimoji="1" lang="ja-JP" altLang="en-US" sz="1200" b="0" dirty="0" smtClean="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gridSpan="2">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職場復帰のための措置内容に応じた次の書類</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r>
            </a:tbl>
          </a:graphicData>
        </a:graphic>
      </p:graphicFrame>
      <p:sp>
        <p:nvSpPr>
          <p:cNvPr id="14" name="正方形/長方形 13"/>
          <p:cNvSpPr/>
          <p:nvPr/>
        </p:nvSpPr>
        <p:spPr>
          <a:xfrm>
            <a:off x="540110" y="5592546"/>
            <a:ext cx="6408712" cy="3312368"/>
          </a:xfrm>
          <a:prstGeom prst="rect">
            <a:avLst/>
          </a:prstGeom>
          <a:noFill/>
          <a:ln w="19050">
            <a:noFill/>
          </a:ln>
        </p:spPr>
        <p:style>
          <a:lnRef idx="2">
            <a:schemeClr val="dk1"/>
          </a:lnRef>
          <a:fillRef idx="1">
            <a:schemeClr val="lt1"/>
          </a:fillRef>
          <a:effectRef idx="0">
            <a:schemeClr val="dk1"/>
          </a:effectRef>
          <a:fontRef idx="minor">
            <a:schemeClr val="dk1"/>
          </a:fontRef>
        </p:style>
        <p:txBody>
          <a:bodyPr rtlCol="0" anchor="t"/>
          <a:lstStyle/>
          <a:p>
            <a:pPr marL="266700" indent="-180975">
              <a:lnSpc>
                <a:spcPts val="1600"/>
              </a:lnSpc>
              <a:spcBef>
                <a:spcPts val="400"/>
              </a:spcBef>
            </a:pP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①時間的配慮等関係の場合</a:t>
            </a:r>
            <a:endParaRPr lang="en-US" altLang="ja-JP"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48000" indent="-396000">
              <a:lnSpc>
                <a:spcPts val="1600"/>
              </a:lnSpc>
              <a:spcBef>
                <a:spcPts val="4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ｲ</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時間的配慮・通勤時間等の配慮を必要とすることを記載した医師の意見書・診断書等（③の書類と同じ場合を除きます）</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48000" indent="-396000">
              <a:lnSpc>
                <a:spcPts val="1600"/>
              </a:lnSpc>
              <a:spcBef>
                <a:spcPts val="4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ﾛ</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雇用契約書、辞令等の対象労働者に対して時間的配慮を行うことを申請事業主が通知した書類</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48000" indent="-396000">
              <a:lnSpc>
                <a:spcPts val="1600"/>
              </a:lnSpc>
              <a:spcBef>
                <a:spcPts val="4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ﾊ</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就業規則等に規定する通常の有給休暇以外の有給の休暇による通院または入院を認める場合、利用できる特別の休暇制度を対象労働者に示している就業規則、雇用契約書等の書類</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32000" indent="-432000">
              <a:lnSpc>
                <a:spcPts val="400"/>
              </a:lnSpc>
              <a:spcBef>
                <a:spcPts val="400"/>
              </a:spcBef>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1600"/>
              </a:lnSpc>
              <a:spcBef>
                <a:spcPts val="400"/>
              </a:spcBef>
            </a:pPr>
            <a:r>
              <a:rPr lang="ja-JP" altLang="en-US" sz="12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職務開発等関係の場合</a:t>
            </a:r>
            <a:endParaRPr lang="en-US" altLang="ja-JP"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48000" indent="-432000">
              <a:lnSpc>
                <a:spcPts val="1600"/>
              </a:lnSpc>
              <a:spcBef>
                <a:spcPts val="400"/>
              </a:spcBef>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ｲ</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外部</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専門家の所属する法人等の業務がわかるパンフレット等の書類</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48000" indent="-432000">
              <a:lnSpc>
                <a:spcPts val="1600"/>
              </a:lnSpc>
              <a:spcBef>
                <a:spcPts val="400"/>
              </a:spcBef>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ﾛ</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支援</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機器の導入の場合、導入した機器の内容がわかる書類、契約書・納品書等の書類、領収書等の申請事業主が費用を負担したことがわかる書類</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48000" indent="-432000">
              <a:lnSpc>
                <a:spcPts val="1600"/>
              </a:lnSpc>
              <a:spcBef>
                <a:spcPts val="400"/>
              </a:spcBef>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ﾊ</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施設整備の場合、契約書、納品書等の予定の施設整備が完了したことがわかる書類、領収書等の申請事業主が費用を負担したことがわかる書類</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3"/>
          <p:cNvSpPr>
            <a:spLocks noChangeArrowheads="1"/>
          </p:cNvSpPr>
          <p:nvPr/>
        </p:nvSpPr>
        <p:spPr bwMode="auto">
          <a:xfrm>
            <a:off x="144000" y="161963"/>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zh-TW"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支給対象期間</a:t>
            </a:r>
          </a:p>
        </p:txBody>
      </p:sp>
      <p:sp>
        <p:nvSpPr>
          <p:cNvPr id="16" name="角丸四角形 15"/>
          <p:cNvSpPr/>
          <p:nvPr/>
        </p:nvSpPr>
        <p:spPr>
          <a:xfrm>
            <a:off x="6227916" y="242952"/>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措置５</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21" name="テキスト ボックス 20"/>
          <p:cNvSpPr txBox="1"/>
          <p:nvPr/>
        </p:nvSpPr>
        <p:spPr>
          <a:xfrm>
            <a:off x="108062" y="558007"/>
            <a:ext cx="7039990" cy="1080120"/>
          </a:xfrm>
          <a:prstGeom prst="rect">
            <a:avLst/>
          </a:prstGeom>
          <a:noFill/>
        </p:spPr>
        <p:txBody>
          <a:bodyPr wrap="square" rtlCol="0">
            <a:noAutofit/>
          </a:bodyPr>
          <a:lstStyle/>
          <a:p>
            <a:pPr marL="216000" lvl="0" indent="-216000">
              <a:lnSpc>
                <a:spcPts val="1800"/>
              </a:lnSpc>
              <a:spcBef>
                <a:spcPts val="6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支給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対象期間は、職場復帰のための措置を行った日の直後の賃金締切日の翌日</a:t>
            </a:r>
            <a:r>
              <a:rPr lang="en-US" altLang="ja-JP" sz="1400" baseline="30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aseline="30000" dirty="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から起算して</a:t>
            </a:r>
            <a:r>
              <a:rPr lang="ja-JP" altLang="en-US" sz="14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最大１年間</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です。</a:t>
            </a:r>
            <a:r>
              <a:rPr lang="ja-JP" altLang="en-US" sz="14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最初の６か月を第１期、次の６か月を第２期の支給対象期</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といいます。</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3"/>
          <p:cNvSpPr>
            <a:spLocks noChangeArrowheads="1"/>
          </p:cNvSpPr>
          <p:nvPr/>
        </p:nvSpPr>
        <p:spPr bwMode="auto">
          <a:xfrm>
            <a:off x="144000" y="1998167"/>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支給申請に添付が必要な書類　</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角丸四角形 22"/>
          <p:cNvSpPr/>
          <p:nvPr/>
        </p:nvSpPr>
        <p:spPr>
          <a:xfrm>
            <a:off x="6227916" y="2079156"/>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措置５</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24" name="テキスト ボックス 23"/>
          <p:cNvSpPr txBox="1"/>
          <p:nvPr/>
        </p:nvSpPr>
        <p:spPr>
          <a:xfrm>
            <a:off x="126013" y="2394211"/>
            <a:ext cx="6929961" cy="342048"/>
          </a:xfrm>
          <a:prstGeom prst="rect">
            <a:avLst/>
          </a:prstGeom>
          <a:noFill/>
        </p:spPr>
        <p:txBody>
          <a:bodyPr wrap="square" rtlCol="0">
            <a:noAutofit/>
          </a:bodyPr>
          <a:lstStyle/>
          <a:p>
            <a:pPr lvl="0">
              <a:lnSpc>
                <a:spcPts val="18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支給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申請書に、次の①～⑧の書類を添付してください。</a:t>
            </a:r>
          </a:p>
        </p:txBody>
      </p:sp>
      <p:sp>
        <p:nvSpPr>
          <p:cNvPr id="25" name="正方形/長方形 24"/>
          <p:cNvSpPr/>
          <p:nvPr/>
        </p:nvSpPr>
        <p:spPr>
          <a:xfrm>
            <a:off x="144463" y="9264954"/>
            <a:ext cx="6911975" cy="360000"/>
          </a:xfrm>
          <a:prstGeom prst="rect">
            <a:avLst/>
          </a:prstGeom>
          <a:solidFill>
            <a:schemeClr val="accent2">
              <a:lumMod val="20000"/>
              <a:lumOff val="80000"/>
            </a:schemeClr>
          </a:solidFill>
          <a:ln w="15875">
            <a:solidFill>
              <a:srgbClr val="FF0000"/>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26" name="テキスト ボックス 25"/>
          <p:cNvSpPr txBox="1"/>
          <p:nvPr/>
        </p:nvSpPr>
        <p:spPr>
          <a:xfrm>
            <a:off x="108062" y="1350095"/>
            <a:ext cx="7039990" cy="370288"/>
          </a:xfrm>
          <a:prstGeom prst="rect">
            <a:avLst/>
          </a:prstGeom>
          <a:noFill/>
        </p:spPr>
        <p:txBody>
          <a:bodyPr wrap="square" rtlCol="0">
            <a:noAutofit/>
          </a:bodyPr>
          <a:lstStyle/>
          <a:p>
            <a:pPr marL="324000" lvl="0" indent="-324000" defTabSz="914400">
              <a:spcBef>
                <a:spcPts val="400"/>
              </a:spcBef>
              <a:defRPr/>
            </a:pP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１ 賃金</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締切日が転換した日の場合は当該転換した日の翌日、賃金締切日の翌日が転換した日</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の場合</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は当該転換した日と</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なります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a:spLocks noChangeArrowheads="1"/>
          </p:cNvSpPr>
          <p:nvPr/>
        </p:nvSpPr>
        <p:spPr bwMode="auto">
          <a:xfrm>
            <a:off x="612118" y="9339429"/>
            <a:ext cx="7092788" cy="292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9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5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9pPr>
          </a:lstStyle>
          <a:p>
            <a:pPr marL="47625" indent="-47625" defTabSz="914400" eaLnBrk="1" fontAlgn="base" hangingPunct="1">
              <a:lnSpc>
                <a:spcPts val="1500"/>
              </a:lnSpc>
              <a:spcBef>
                <a:spcPct val="0"/>
              </a:spcBef>
              <a:spcAft>
                <a:spcPct val="0"/>
              </a:spcAft>
              <a:buNone/>
              <a:defRPr/>
            </a:pPr>
            <a:r>
              <a:rPr lang="en-US" altLang="ja-JP" sz="1300" dirty="0" smtClean="0">
                <a:solidFill>
                  <a:prstClr val="black"/>
                </a:solidFill>
                <a:latin typeface="メイリオ" pitchFamily="50" charset="-128"/>
                <a:ea typeface="メイリオ" pitchFamily="50" charset="-128"/>
                <a:cs typeface="メイリオ" pitchFamily="50" charset="-128"/>
              </a:rPr>
              <a:t>※</a:t>
            </a:r>
            <a:r>
              <a:rPr lang="ja-JP" altLang="en-US" sz="1300" dirty="0" smtClean="0">
                <a:solidFill>
                  <a:prstClr val="black"/>
                </a:solidFill>
                <a:latin typeface="メイリオ" pitchFamily="50" charset="-128"/>
                <a:ea typeface="メイリオ" pitchFamily="50" charset="-128"/>
                <a:cs typeface="メイリオ" pitchFamily="50" charset="-128"/>
              </a:rPr>
              <a:t>上記</a:t>
            </a:r>
            <a:r>
              <a:rPr lang="ja-JP" altLang="en-US" sz="1300" dirty="0">
                <a:solidFill>
                  <a:prstClr val="black"/>
                </a:solidFill>
                <a:latin typeface="メイリオ" pitchFamily="50" charset="-128"/>
                <a:ea typeface="メイリオ" pitchFamily="50" charset="-128"/>
                <a:cs typeface="メイリオ" pitchFamily="50" charset="-128"/>
              </a:rPr>
              <a:t>の他、労働局が必要と認める書類の提出を求めることがあります</a:t>
            </a:r>
          </a:p>
        </p:txBody>
      </p:sp>
      <p:sp>
        <p:nvSpPr>
          <p:cNvPr id="28"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22</a:t>
            </a:fld>
            <a:endParaRPr lang="ja-JP" altLang="en-US" sz="1600" dirty="0">
              <a:solidFill>
                <a:schemeClr val="tx1"/>
              </a:solidFill>
            </a:endParaRPr>
          </a:p>
        </p:txBody>
      </p:sp>
    </p:spTree>
    <p:extLst>
      <p:ext uri="{BB962C8B-B14F-4D97-AF65-F5344CB8AC3E}">
        <p14:creationId xmlns:p14="http://schemas.microsoft.com/office/powerpoint/2010/main" val="34914458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684126" y="2754251"/>
            <a:ext cx="6336703" cy="2628292"/>
          </a:xfrm>
          <a:prstGeom prst="rect">
            <a:avLst/>
          </a:prstGeom>
          <a:noFill/>
          <a:ln w="19050">
            <a:noFill/>
          </a:ln>
        </p:spPr>
        <p:style>
          <a:lnRef idx="2">
            <a:schemeClr val="dk1"/>
          </a:lnRef>
          <a:fillRef idx="1">
            <a:schemeClr val="lt1"/>
          </a:fillRef>
          <a:effectRef idx="0">
            <a:schemeClr val="dk1"/>
          </a:effectRef>
          <a:fontRef idx="minor">
            <a:schemeClr val="dk1"/>
          </a:fontRef>
        </p:style>
        <p:txBody>
          <a:bodyPr rtlCol="0" anchor="t"/>
          <a:lstStyle/>
          <a:p>
            <a:pPr marL="266700" indent="-180975">
              <a:lnSpc>
                <a:spcPts val="20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　障害に関する知識や障害者と働く上での配慮事項等の障害者の就労の支援に関する知識を習得させるための、次の</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ｲ</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ﾎ</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のいずれかによる講習方法・内容であること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504000" indent="-432000">
              <a:lnSpc>
                <a:spcPts val="20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ｲ</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医師、精神保健福祉士、臨床心理士、臨床発達心理士、社会福祉士、作業療法士、看護師または保健師</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0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ﾛ</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障害に関する専門的知識及び技術を有する学識経験者 </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0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ﾊ</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障害者の就労支援に係る経験を３年以上有する者</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0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ﾆ</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障害者の雇用管理に係る経験を３年以上有する者 </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0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ﾎ</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事業所で雇用されている障害者</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0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ロ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に雇用されている障害者に係る障害特性や配慮事項等の共有等のための講習</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0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　当該事業所以外の機関が実施する障害者の支援に関する講習</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245188159"/>
              </p:ext>
            </p:extLst>
          </p:nvPr>
        </p:nvGraphicFramePr>
        <p:xfrm>
          <a:off x="475552" y="6578756"/>
          <a:ext cx="6545278" cy="2044147"/>
        </p:xfrm>
        <a:graphic>
          <a:graphicData uri="http://schemas.openxmlformats.org/drawingml/2006/table">
            <a:tbl>
              <a:tblPr firstRow="1" bandRow="1">
                <a:tableStyleId>{5940675A-B579-460E-94D1-54222C63F5DA}</a:tableStyleId>
              </a:tblPr>
              <a:tblGrid>
                <a:gridCol w="2463598"/>
                <a:gridCol w="2112891"/>
                <a:gridCol w="1968789"/>
              </a:tblGrid>
              <a:tr h="422992">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要した経費</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solidFill>
                      <a:schemeClr val="bg1">
                        <a:lumMod val="85000"/>
                      </a:schemeClr>
                    </a:solidFill>
                  </a:tcP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支給額</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solidFill>
                      <a:schemeClr val="bg1">
                        <a:lumMod val="85000"/>
                      </a:schemeClr>
                    </a:solidFill>
                  </a:tcP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支給対象期間</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solidFill>
                      <a:schemeClr val="bg1">
                        <a:lumMod val="85000"/>
                      </a:schemeClr>
                    </a:solidFill>
                  </a:tcPr>
                </a:tc>
              </a:tr>
              <a:tr h="540385">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５万円以上</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万円未満</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３万円</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（２万円）</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r>
              <a:tr h="540385">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万円以上</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万円未満</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６万円</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r>
              <a:tr h="540385">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万円以上</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（９万円）</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36000" anchor="ctr"/>
                </a:tc>
              </a:tr>
            </a:tbl>
          </a:graphicData>
        </a:graphic>
      </p:graphicFrame>
      <p:sp>
        <p:nvSpPr>
          <p:cNvPr id="28" name="角丸四角形 27"/>
          <p:cNvSpPr/>
          <p:nvPr/>
        </p:nvSpPr>
        <p:spPr>
          <a:xfrm>
            <a:off x="144066" y="143966"/>
            <a:ext cx="6912372" cy="540000"/>
          </a:xfrm>
          <a:prstGeom prst="roundRect">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r>
              <a:rPr lang="ja-JP" altLang="en-US" b="1" dirty="0" smtClean="0">
                <a:solidFill>
                  <a:schemeClr val="bg1"/>
                </a:solidFill>
                <a:latin typeface="メイリオ" pitchFamily="50" charset="-128"/>
                <a:ea typeface="メイリオ" pitchFamily="50" charset="-128"/>
                <a:cs typeface="メイリオ" pitchFamily="50" charset="-128"/>
              </a:rPr>
              <a:t>措置６</a:t>
            </a:r>
            <a:r>
              <a:rPr lang="ja-JP" altLang="en-US" b="1" dirty="0">
                <a:solidFill>
                  <a:schemeClr val="bg1"/>
                </a:solidFill>
                <a:latin typeface="メイリオ" pitchFamily="50" charset="-128"/>
                <a:ea typeface="メイリオ" pitchFamily="50" charset="-128"/>
                <a:cs typeface="メイリオ" pitchFamily="50" charset="-128"/>
              </a:rPr>
              <a:t>　社内理解の促進</a:t>
            </a:r>
          </a:p>
        </p:txBody>
      </p:sp>
      <p:sp>
        <p:nvSpPr>
          <p:cNvPr id="29" name="正方形/長方形 3"/>
          <p:cNvSpPr>
            <a:spLocks noChangeArrowheads="1"/>
          </p:cNvSpPr>
          <p:nvPr/>
        </p:nvSpPr>
        <p:spPr bwMode="auto">
          <a:xfrm>
            <a:off x="144000" y="820714"/>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措置の内容</a:t>
            </a:r>
            <a:endPar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角丸四角形 29"/>
          <p:cNvSpPr/>
          <p:nvPr/>
        </p:nvSpPr>
        <p:spPr>
          <a:xfrm>
            <a:off x="6227916" y="901703"/>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措置６</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31" name="テキスト ボックス 30"/>
          <p:cNvSpPr txBox="1"/>
          <p:nvPr/>
        </p:nvSpPr>
        <p:spPr>
          <a:xfrm>
            <a:off x="144461" y="1224026"/>
            <a:ext cx="6876369" cy="2466329"/>
          </a:xfrm>
          <a:prstGeom prst="rect">
            <a:avLst/>
          </a:prstGeom>
          <a:noFill/>
        </p:spPr>
        <p:txBody>
          <a:bodyPr wrap="square" rtlCol="0">
            <a:noAutofit/>
          </a:bodyPr>
          <a:lstStyle/>
          <a:p>
            <a:pPr marL="216000" lvl="0" indent="-216000" defTabSz="914400">
              <a:lnSpc>
                <a:spcPts val="1800"/>
              </a:lnSpc>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障害者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の就労の支援に関する知識等を習得させるため、次の①および②のいずれにも該当する講習を申請事業主の雇用する労働者に受講させた場合に助成します。</a:t>
            </a:r>
          </a:p>
          <a:p>
            <a:pPr marL="216000" lvl="0" indent="-216000" defTabSz="914400">
              <a:lnSpc>
                <a:spcPts val="600"/>
              </a:lnSpc>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576000" lvl="0" indent="-576000" defTabSz="914400">
              <a:lnSpc>
                <a:spcPts val="1800"/>
              </a:lnSpc>
              <a:defRPr/>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① 講習</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時間が１回につき１時間以上であること（対象者が同一であり</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、内容</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に連続性のある講習については、当該講習の初回から最終回</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までの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全回で１回とみなします）</a:t>
            </a:r>
          </a:p>
          <a:p>
            <a:pPr marL="216000" lvl="0" indent="-216000" defTabSz="914400">
              <a:lnSpc>
                <a:spcPts val="600"/>
              </a:lnSpc>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16000" lvl="0" indent="-216000" defTabSz="914400">
              <a:lnSpc>
                <a:spcPts val="1800"/>
              </a:lnSpc>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② 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のイ～ハのいずれかの講習方法・内容であること</a:t>
            </a:r>
            <a:endParaRPr kumimoji="1" lang="ja-JP" altLang="en-US" sz="1400" dirty="0"/>
          </a:p>
        </p:txBody>
      </p:sp>
      <p:sp>
        <p:nvSpPr>
          <p:cNvPr id="33" name="正方形/長方形 3"/>
          <p:cNvSpPr>
            <a:spLocks noChangeArrowheads="1"/>
          </p:cNvSpPr>
          <p:nvPr/>
        </p:nvSpPr>
        <p:spPr bwMode="auto">
          <a:xfrm>
            <a:off x="144000" y="5590508"/>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支給額</a:t>
            </a:r>
            <a:endPar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角丸四角形 33"/>
          <p:cNvSpPr/>
          <p:nvPr/>
        </p:nvSpPr>
        <p:spPr>
          <a:xfrm>
            <a:off x="6227916" y="5671497"/>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a:t>
            </a:r>
            <a:r>
              <a:rPr lang="ja-JP" altLang="en-US" sz="1100" b="1" dirty="0">
                <a:solidFill>
                  <a:schemeClr val="bg1"/>
                </a:solidFill>
                <a:latin typeface="メイリオ" pitchFamily="50" charset="-128"/>
                <a:ea typeface="メイリオ" pitchFamily="50" charset="-128"/>
                <a:cs typeface="メイリオ" pitchFamily="50" charset="-128"/>
              </a:rPr>
              <a:t>６</a:t>
            </a:r>
            <a:endParaRPr lang="en-US" altLang="ja-JP" sz="1100" b="1" dirty="0" smtClean="0">
              <a:solidFill>
                <a:schemeClr val="bg1"/>
              </a:solidFill>
              <a:latin typeface="メイリオ" pitchFamily="50" charset="-128"/>
              <a:ea typeface="メイリオ" pitchFamily="50" charset="-128"/>
              <a:cs typeface="メイリオ" pitchFamily="50" charset="-128"/>
            </a:endParaRPr>
          </a:p>
        </p:txBody>
      </p:sp>
      <p:sp>
        <p:nvSpPr>
          <p:cNvPr id="35" name="テキスト ボックス 34"/>
          <p:cNvSpPr txBox="1"/>
          <p:nvPr/>
        </p:nvSpPr>
        <p:spPr>
          <a:xfrm>
            <a:off x="144462" y="5986552"/>
            <a:ext cx="7000631" cy="870490"/>
          </a:xfrm>
          <a:prstGeom prst="rect">
            <a:avLst/>
          </a:prstGeom>
          <a:noFill/>
        </p:spPr>
        <p:txBody>
          <a:bodyPr wrap="square" rtlCol="0">
            <a:noAutofit/>
          </a:bodyPr>
          <a:lstStyle/>
          <a:p>
            <a:pPr marL="216000" indent="-21600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支給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対象期中に講習に要した対象経費に応じて、下表の額が支給されます。ただし、第１期中に要した対象経費は第２期に繰り越しません。</a:t>
            </a:r>
          </a:p>
          <a:p>
            <a:pPr marL="216000" indent="-216000"/>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sz="14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p:cNvSpPr txBox="1"/>
          <p:nvPr/>
        </p:nvSpPr>
        <p:spPr>
          <a:xfrm>
            <a:off x="396094" y="8658907"/>
            <a:ext cx="6516724" cy="216024"/>
          </a:xfrm>
          <a:prstGeom prst="rect">
            <a:avLst/>
          </a:prstGeom>
          <a:noFill/>
        </p:spPr>
        <p:txBody>
          <a:bodyPr wrap="square" rtlCol="0">
            <a:noAutofit/>
          </a:bodyPr>
          <a:lstStyle/>
          <a:p>
            <a:pPr lvl="0"/>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注</a:t>
            </a:r>
            <a:r>
              <a:rPr lang="ja-JP" altLang="en-US" sz="9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）内は中小企業以外の事業主に対する支給額及び支給対象期間です。中小企業の範囲はＰ２をご覧</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ください</a:t>
            </a:r>
            <a:endParaRPr lang="en-US" altLang="ja-JP"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900" dirty="0"/>
          </a:p>
        </p:txBody>
      </p:sp>
      <p:sp>
        <p:nvSpPr>
          <p:cNvPr id="38"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23</a:t>
            </a:fld>
            <a:endParaRPr lang="ja-JP" altLang="en-US" sz="1600" dirty="0">
              <a:solidFill>
                <a:schemeClr val="tx1"/>
              </a:solidFill>
            </a:endParaRPr>
          </a:p>
        </p:txBody>
      </p:sp>
    </p:spTree>
    <p:extLst>
      <p:ext uri="{BB962C8B-B14F-4D97-AF65-F5344CB8AC3E}">
        <p14:creationId xmlns:p14="http://schemas.microsoft.com/office/powerpoint/2010/main" val="34355748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正方形/長方形 51"/>
          <p:cNvSpPr/>
          <p:nvPr/>
        </p:nvSpPr>
        <p:spPr>
          <a:xfrm>
            <a:off x="144463" y="9042538"/>
            <a:ext cx="6911975" cy="360000"/>
          </a:xfrm>
          <a:prstGeom prst="rect">
            <a:avLst/>
          </a:prstGeom>
          <a:solidFill>
            <a:schemeClr val="accent2">
              <a:lumMod val="20000"/>
              <a:lumOff val="80000"/>
            </a:schemeClr>
          </a:solidFill>
          <a:ln w="15875">
            <a:solidFill>
              <a:srgbClr val="FF0000"/>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2498233147"/>
              </p:ext>
            </p:extLst>
          </p:nvPr>
        </p:nvGraphicFramePr>
        <p:xfrm>
          <a:off x="144463" y="1818147"/>
          <a:ext cx="6912371" cy="1450440"/>
        </p:xfrm>
        <a:graphic>
          <a:graphicData uri="http://schemas.openxmlformats.org/drawingml/2006/table">
            <a:tbl>
              <a:tblPr firstRow="1" bandRow="1">
                <a:tableStyleId>{5C22544A-7EE6-4342-B048-85BDC9FD1C3A}</a:tableStyleId>
              </a:tblPr>
              <a:tblGrid>
                <a:gridCol w="431651"/>
                <a:gridCol w="6480720"/>
              </a:tblGrid>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措置１～５のいずれかの措置と組み合わせて職場定着支援計画を作成し、認定を受けている事業主であること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給対象期中に対象となる講習をその雇用する一般被保険者等に対して受講させた事業主であること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①により組み合わせた他の措置について、不支給決定を受けていない事業主であること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
        <p:nvSpPr>
          <p:cNvPr id="19" name="正方形/長方形 18"/>
          <p:cNvSpPr/>
          <p:nvPr/>
        </p:nvSpPr>
        <p:spPr>
          <a:xfrm>
            <a:off x="108062" y="1519055"/>
            <a:ext cx="7001028" cy="324036"/>
          </a:xfrm>
          <a:prstGeom prst="rect">
            <a:avLst/>
          </a:prstGeom>
          <a:noFill/>
        </p:spPr>
        <p:txBody>
          <a:bodyPr wrap="square" rtlCol="0">
            <a:no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Ｐ７</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の要件の他、次の①～③のすべてに該当する事業主が対象です。</a:t>
            </a:r>
          </a:p>
        </p:txBody>
      </p:sp>
      <p:sp>
        <p:nvSpPr>
          <p:cNvPr id="20" name="正方形/長方形 3"/>
          <p:cNvSpPr>
            <a:spLocks noChangeArrowheads="1"/>
          </p:cNvSpPr>
          <p:nvPr/>
        </p:nvSpPr>
        <p:spPr bwMode="auto">
          <a:xfrm>
            <a:off x="144000" y="1123011"/>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対象となる労働者</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 20"/>
          <p:cNvSpPr/>
          <p:nvPr/>
        </p:nvSpPr>
        <p:spPr>
          <a:xfrm>
            <a:off x="6227916" y="1204000"/>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措置６</a:t>
            </a:r>
            <a:endParaRPr lang="ja-JP" altLang="en-US" sz="1100" b="1" dirty="0">
              <a:solidFill>
                <a:schemeClr val="bg1"/>
              </a:solidFill>
              <a:latin typeface="メイリオ" pitchFamily="50" charset="-128"/>
              <a:ea typeface="メイリオ" pitchFamily="50" charset="-128"/>
              <a:cs typeface="メイリオ" pitchFamily="50" charset="-128"/>
            </a:endParaRPr>
          </a:p>
        </p:txBody>
      </p:sp>
      <p:graphicFrame>
        <p:nvGraphicFramePr>
          <p:cNvPr id="22" name="表 21"/>
          <p:cNvGraphicFramePr>
            <a:graphicFrameLocks noGrp="1"/>
          </p:cNvGraphicFramePr>
          <p:nvPr>
            <p:extLst>
              <p:ext uri="{D42A27DB-BD31-4B8C-83A1-F6EECF244321}">
                <p14:modId xmlns:p14="http://schemas.microsoft.com/office/powerpoint/2010/main" val="1335998494"/>
              </p:ext>
            </p:extLst>
          </p:nvPr>
        </p:nvGraphicFramePr>
        <p:xfrm>
          <a:off x="144066" y="7248147"/>
          <a:ext cx="6912371" cy="1742274"/>
        </p:xfrm>
        <a:graphic>
          <a:graphicData uri="http://schemas.openxmlformats.org/drawingml/2006/table">
            <a:tbl>
              <a:tblPr firstRow="1" bandRow="1">
                <a:tableStyleId>{5C22544A-7EE6-4342-B048-85BDC9FD1C3A}</a:tableStyleId>
              </a:tblPr>
              <a:tblGrid>
                <a:gridCol w="431651"/>
                <a:gridCol w="6480720"/>
              </a:tblGrid>
              <a:tr h="33770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講習カリキュラムの内容に係る書類（講習年月日、講習時間、講師の氏名、講師が定められた要件に該当すること、講習内容が確認でるもの）</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31337">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領収書等の講習に要した費用が確認できる書類</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31337">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講習に参加した労働者に係る所定の名簿</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503743">
                <a:tc>
                  <a:txBody>
                    <a:bodyPr/>
                    <a:lstStyle/>
                    <a:p>
                      <a:pPr algn="ctr">
                        <a:lnSpc>
                          <a:spcPts val="1700"/>
                        </a:lnSpc>
                      </a:pPr>
                      <a:r>
                        <a:rPr kumimoji="1"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➃</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講習に参加した労働者に係る出勤簿及び賃金台帳</a:t>
                      </a:r>
                      <a:r>
                        <a:rPr lang="en-US" altLang="ja-JP"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endParaRPr lang="en-US" altLang="ja-JP"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en-US" altLang="ja-JP"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05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講習実施日の出勤状況や賃金の支払い状況が確認できるものを提出してください</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
        <p:nvSpPr>
          <p:cNvPr id="25" name="正方形/長方形 3"/>
          <p:cNvSpPr>
            <a:spLocks noChangeArrowheads="1"/>
          </p:cNvSpPr>
          <p:nvPr/>
        </p:nvSpPr>
        <p:spPr bwMode="auto">
          <a:xfrm>
            <a:off x="144000" y="3402323"/>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zh-TW"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a:t>
            </a:r>
            <a:r>
              <a:rPr lang="zh-TW" altLang="en-US"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対象</a:t>
            </a: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経費</a:t>
            </a:r>
            <a:endParaRPr lang="zh-TW"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角丸四角形 33"/>
          <p:cNvSpPr/>
          <p:nvPr/>
        </p:nvSpPr>
        <p:spPr>
          <a:xfrm>
            <a:off x="6227916" y="3483312"/>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措置６</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37" name="テキスト ボックス 36"/>
          <p:cNvSpPr txBox="1"/>
          <p:nvPr/>
        </p:nvSpPr>
        <p:spPr>
          <a:xfrm>
            <a:off x="108062" y="3798367"/>
            <a:ext cx="7039990" cy="756084"/>
          </a:xfrm>
          <a:prstGeom prst="rect">
            <a:avLst/>
          </a:prstGeom>
          <a:noFill/>
        </p:spPr>
        <p:txBody>
          <a:bodyPr wrap="square" rtlCol="0">
            <a:noAutofit/>
          </a:bodyPr>
          <a:lstStyle/>
          <a:p>
            <a:pPr marL="216000" lvl="0" indent="-216000">
              <a:lnSpc>
                <a:spcPts val="1800"/>
              </a:lnSpc>
              <a:spcBef>
                <a:spcPts val="6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外部</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講師謝金、外部講師旅費、会場使用料、教材費、資料代、外部機関が実施する講習の受講料、講習に参加する労働者の賃金</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１が講習に要した経費として対象となります。</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
          <p:cNvSpPr>
            <a:spLocks noChangeArrowheads="1"/>
          </p:cNvSpPr>
          <p:nvPr/>
        </p:nvSpPr>
        <p:spPr bwMode="auto">
          <a:xfrm>
            <a:off x="144000" y="6558050"/>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支給申請に添付が必要な書類　</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角丸四角形 40"/>
          <p:cNvSpPr/>
          <p:nvPr/>
        </p:nvSpPr>
        <p:spPr>
          <a:xfrm>
            <a:off x="6227916" y="6639039"/>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措置６</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42" name="テキスト ボックス 41"/>
          <p:cNvSpPr txBox="1"/>
          <p:nvPr/>
        </p:nvSpPr>
        <p:spPr>
          <a:xfrm>
            <a:off x="126013" y="6936082"/>
            <a:ext cx="6929961" cy="342048"/>
          </a:xfrm>
          <a:prstGeom prst="rect">
            <a:avLst/>
          </a:prstGeom>
          <a:noFill/>
        </p:spPr>
        <p:txBody>
          <a:bodyPr wrap="square" rtlCol="0">
            <a:noAutofit/>
          </a:bodyPr>
          <a:lstStyle/>
          <a:p>
            <a:pPr lvl="0">
              <a:lnSpc>
                <a:spcPts val="18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支給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申請書に、次の①～④の書類を添付してください。</a:t>
            </a:r>
          </a:p>
        </p:txBody>
      </p:sp>
      <p:sp>
        <p:nvSpPr>
          <p:cNvPr id="43" name="テキスト ボックス 42"/>
          <p:cNvSpPr txBox="1"/>
          <p:nvPr/>
        </p:nvSpPr>
        <p:spPr>
          <a:xfrm>
            <a:off x="108062" y="4605963"/>
            <a:ext cx="7039990" cy="740576"/>
          </a:xfrm>
          <a:prstGeom prst="rect">
            <a:avLst/>
          </a:prstGeom>
          <a:noFill/>
        </p:spPr>
        <p:txBody>
          <a:bodyPr wrap="square" rtlCol="0">
            <a:noAutofit/>
          </a:bodyPr>
          <a:lstStyle/>
          <a:p>
            <a:pPr marL="324000" lvl="0" indent="-324000" defTabSz="914400">
              <a:spcBef>
                <a:spcPts val="400"/>
              </a:spcBef>
              <a:defRPr/>
            </a:pP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１ 労働者</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１人あたり１時間</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800</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円として換算します。なお、業務の一環の</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OFF-JT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として労働者に</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受講</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させており、当該講習に参加している時間に対して当該労働者に対する賃金を支払っている場合</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に限ります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。さらに、内容に連続性のある講習で、複数回にわたって開催する講習については、初回</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から</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最終回までの全回に参加している場合に限ります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正方形/長方形 3"/>
          <p:cNvSpPr>
            <a:spLocks noChangeArrowheads="1"/>
          </p:cNvSpPr>
          <p:nvPr/>
        </p:nvSpPr>
        <p:spPr bwMode="auto">
          <a:xfrm>
            <a:off x="135005" y="164231"/>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講習の受講対象者</a:t>
            </a:r>
          </a:p>
        </p:txBody>
      </p:sp>
      <p:sp>
        <p:nvSpPr>
          <p:cNvPr id="45" name="角丸四角形 44"/>
          <p:cNvSpPr/>
          <p:nvPr/>
        </p:nvSpPr>
        <p:spPr>
          <a:xfrm>
            <a:off x="6218921" y="245220"/>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a:t>
            </a:r>
            <a:r>
              <a:rPr lang="ja-JP" altLang="en-US" sz="1100" b="1" dirty="0">
                <a:solidFill>
                  <a:schemeClr val="bg1"/>
                </a:solidFill>
                <a:latin typeface="メイリオ" pitchFamily="50" charset="-128"/>
                <a:ea typeface="メイリオ" pitchFamily="50" charset="-128"/>
                <a:cs typeface="メイリオ" pitchFamily="50" charset="-128"/>
              </a:rPr>
              <a:t>６</a:t>
            </a:r>
          </a:p>
        </p:txBody>
      </p:sp>
      <p:sp>
        <p:nvSpPr>
          <p:cNvPr id="46" name="テキスト ボックス 45"/>
          <p:cNvSpPr txBox="1"/>
          <p:nvPr/>
        </p:nvSpPr>
        <p:spPr>
          <a:xfrm>
            <a:off x="99067" y="560275"/>
            <a:ext cx="7039990" cy="540060"/>
          </a:xfrm>
          <a:prstGeom prst="rect">
            <a:avLst/>
          </a:prstGeom>
          <a:noFill/>
        </p:spPr>
        <p:txBody>
          <a:bodyPr wrap="square" rtlCol="0">
            <a:noAutofit/>
          </a:bodyPr>
          <a:lstStyle/>
          <a:p>
            <a:pPr marL="216000" lvl="0" indent="-216000">
              <a:lnSpc>
                <a:spcPts val="1800"/>
              </a:lnSpc>
              <a:spcBef>
                <a:spcPts val="6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措置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～５のいずれかの措置の対象となる障害者を雇用する申請事業主に雇用される一般被保険者等が対象となります。</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正方形/長方形 3"/>
          <p:cNvSpPr>
            <a:spLocks noChangeArrowheads="1"/>
          </p:cNvSpPr>
          <p:nvPr/>
        </p:nvSpPr>
        <p:spPr bwMode="auto">
          <a:xfrm>
            <a:off x="135005" y="5418587"/>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zh-TW"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支給対象期間</a:t>
            </a:r>
          </a:p>
        </p:txBody>
      </p:sp>
      <p:sp>
        <p:nvSpPr>
          <p:cNvPr id="49" name="角丸四角形 48"/>
          <p:cNvSpPr/>
          <p:nvPr/>
        </p:nvSpPr>
        <p:spPr>
          <a:xfrm>
            <a:off x="6218921" y="5499576"/>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措置６</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50" name="テキスト ボックス 49"/>
          <p:cNvSpPr txBox="1"/>
          <p:nvPr/>
        </p:nvSpPr>
        <p:spPr>
          <a:xfrm>
            <a:off x="108062" y="5839525"/>
            <a:ext cx="7039990" cy="756084"/>
          </a:xfrm>
          <a:prstGeom prst="rect">
            <a:avLst/>
          </a:prstGeom>
          <a:noFill/>
        </p:spPr>
        <p:txBody>
          <a:bodyPr wrap="square" rtlCol="0">
            <a:noAutofit/>
          </a:bodyPr>
          <a:lstStyle/>
          <a:p>
            <a:pPr marL="216000" lvl="0" indent="-216000">
              <a:lnSpc>
                <a:spcPts val="1800"/>
              </a:lnSpc>
              <a:spcBef>
                <a:spcPts val="600"/>
              </a:spcBef>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支給</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対象期間は</a:t>
            </a:r>
            <a:r>
              <a:rPr lang="ja-JP" altLang="en-US" sz="14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１年間</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とし、職場定着支援計画の開始日から起算して</a:t>
            </a:r>
            <a:r>
              <a:rPr lang="ja-JP" altLang="en-US" sz="14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最初の６か月を第１期、次の６か月を第２期の支給対象期</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といいます。</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a:spLocks noChangeArrowheads="1"/>
          </p:cNvSpPr>
          <p:nvPr/>
        </p:nvSpPr>
        <p:spPr bwMode="auto">
          <a:xfrm>
            <a:off x="612118" y="9122211"/>
            <a:ext cx="7092788" cy="292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9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5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9pPr>
          </a:lstStyle>
          <a:p>
            <a:pPr marL="47625" indent="-47625" defTabSz="914400" eaLnBrk="1" fontAlgn="base" hangingPunct="1">
              <a:lnSpc>
                <a:spcPts val="1500"/>
              </a:lnSpc>
              <a:spcBef>
                <a:spcPct val="0"/>
              </a:spcBef>
              <a:spcAft>
                <a:spcPct val="0"/>
              </a:spcAft>
              <a:buNone/>
              <a:defRPr/>
            </a:pPr>
            <a:r>
              <a:rPr lang="en-US" altLang="ja-JP" sz="1300" dirty="0" smtClean="0">
                <a:solidFill>
                  <a:prstClr val="black"/>
                </a:solidFill>
                <a:latin typeface="メイリオ" pitchFamily="50" charset="-128"/>
                <a:ea typeface="メイリオ" pitchFamily="50" charset="-128"/>
                <a:cs typeface="メイリオ" pitchFamily="50" charset="-128"/>
              </a:rPr>
              <a:t>※</a:t>
            </a:r>
            <a:r>
              <a:rPr lang="ja-JP" altLang="en-US" sz="1300" dirty="0">
                <a:solidFill>
                  <a:prstClr val="black"/>
                </a:solidFill>
                <a:latin typeface="メイリオ" pitchFamily="50" charset="-128"/>
                <a:ea typeface="メイリオ" pitchFamily="50" charset="-128"/>
                <a:cs typeface="メイリオ" pitchFamily="50" charset="-128"/>
              </a:rPr>
              <a:t>上記の他、労働局が必要と認める書類の提出を求めることがあります</a:t>
            </a:r>
          </a:p>
        </p:txBody>
      </p:sp>
      <p:sp>
        <p:nvSpPr>
          <p:cNvPr id="53" name="スライド番号プレースホルダ 1"/>
          <p:cNvSpPr txBox="1">
            <a:spLocks/>
          </p:cNvSpPr>
          <p:nvPr/>
        </p:nvSpPr>
        <p:spPr>
          <a:xfrm>
            <a:off x="6700395" y="9972430"/>
            <a:ext cx="680475" cy="450673"/>
          </a:xfrm>
          <a:prstGeom prst="rect">
            <a:avLst/>
          </a:prstGeom>
        </p:spPr>
        <p:txBody>
          <a:bodyPr vert="horz" lIns="99555" tIns="49777" rIns="99555" bIns="49777" rtlCol="0" anchor="ctr"/>
          <a:lstStyle>
            <a:defPPr>
              <a:defRPr lang="ja-JP"/>
            </a:defPPr>
            <a:lvl1pPr marL="0" algn="r" defTabSz="995549" rtl="0" eaLnBrk="1" latinLnBrk="0" hangingPunct="1">
              <a:defRPr kumimoji="1" sz="1300" kern="1200">
                <a:solidFill>
                  <a:schemeClr val="tx1">
                    <a:tint val="75000"/>
                  </a:schemeClr>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a:lstStyle>
          <a:p>
            <a:pPr algn="ctr"/>
            <a:fld id="{5257D7FA-C634-4D74-AC8F-65C7EB806FB4}" type="slidenum">
              <a:rPr lang="ja-JP" altLang="en-US" sz="1600" smtClean="0">
                <a:solidFill>
                  <a:schemeClr val="tx1"/>
                </a:solidFill>
              </a:rPr>
              <a:pPr algn="ctr"/>
              <a:t>24</a:t>
            </a:fld>
            <a:endParaRPr lang="ja-JP" altLang="en-US" sz="1600" dirty="0">
              <a:solidFill>
                <a:schemeClr val="tx1"/>
              </a:solidFill>
            </a:endParaRPr>
          </a:p>
        </p:txBody>
      </p:sp>
    </p:spTree>
    <p:extLst>
      <p:ext uri="{BB962C8B-B14F-4D97-AF65-F5344CB8AC3E}">
        <p14:creationId xmlns:p14="http://schemas.microsoft.com/office/powerpoint/2010/main" val="41583052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106" y="6577101"/>
            <a:ext cx="6626399" cy="3060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角丸四角形 5"/>
          <p:cNvSpPr/>
          <p:nvPr/>
        </p:nvSpPr>
        <p:spPr>
          <a:xfrm>
            <a:off x="3780000" y="4827306"/>
            <a:ext cx="3096000" cy="252000"/>
          </a:xfrm>
          <a:prstGeom prst="roundRect">
            <a:avLst/>
          </a:prstGeom>
          <a:solidFill>
            <a:schemeClr val="tx2">
              <a:lumMod val="75000"/>
            </a:schemeClr>
          </a:solidFill>
          <a:ln w="12700">
            <a:solidFill>
              <a:schemeClr val="tx1"/>
            </a:solidFill>
          </a:ln>
          <a:effectLst>
            <a:outerShdw blurRad="76200" dist="38100" dir="18900000" algn="b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vert="horz" lIns="103816" tIns="36000" rIns="103816" bIns="0" rtlCol="0" anchor="ctr"/>
          <a:lstStyle/>
          <a:p>
            <a:pPr algn="ctr">
              <a:lnSpc>
                <a:spcPts val="1460"/>
              </a:lnSpc>
            </a:pPr>
            <a:r>
              <a:rPr lang="ja-JP" altLang="en-US" sz="1200" b="1" spc="-104" dirty="0">
                <a:ln w="18415" cmpd="sng">
                  <a:noFill/>
                  <a:prstDash val="solid"/>
                </a:ln>
                <a:solidFill>
                  <a:schemeClr val="bg1"/>
                </a:solidFill>
                <a:latin typeface="メイリオ" pitchFamily="50" charset="-128"/>
                <a:ea typeface="メイリオ" pitchFamily="50" charset="-128"/>
                <a:cs typeface="メイリオ" pitchFamily="50" charset="-128"/>
              </a:rPr>
              <a:t>職場</a:t>
            </a:r>
            <a:r>
              <a:rPr lang="ja-JP" altLang="en-US" sz="1200" b="1" spc="-104" dirty="0" smtClean="0">
                <a:ln w="18415" cmpd="sng">
                  <a:noFill/>
                  <a:prstDash val="solid"/>
                </a:ln>
                <a:solidFill>
                  <a:schemeClr val="bg1"/>
                </a:solidFill>
                <a:latin typeface="メイリオ" pitchFamily="50" charset="-128"/>
                <a:ea typeface="メイリオ" pitchFamily="50" charset="-128"/>
                <a:cs typeface="メイリオ" pitchFamily="50" charset="-128"/>
              </a:rPr>
              <a:t>定着支援計画</a:t>
            </a:r>
            <a:r>
              <a:rPr lang="ja-JP" altLang="en-US" sz="1200" b="1" spc="-104" dirty="0">
                <a:ln w="18415" cmpd="sng">
                  <a:noFill/>
                  <a:prstDash val="solid"/>
                </a:ln>
                <a:solidFill>
                  <a:schemeClr val="bg1"/>
                </a:solidFill>
                <a:latin typeface="メイリオ" pitchFamily="50" charset="-128"/>
                <a:ea typeface="メイリオ" pitchFamily="50" charset="-128"/>
                <a:cs typeface="メイリオ" pitchFamily="50" charset="-128"/>
              </a:rPr>
              <a:t>の作成援助・</a:t>
            </a:r>
            <a:r>
              <a:rPr lang="ja-JP" altLang="en-US" sz="1200" b="1" spc="-104" dirty="0" smtClean="0">
                <a:ln w="18415" cmpd="sng">
                  <a:noFill/>
                  <a:prstDash val="solid"/>
                </a:ln>
                <a:solidFill>
                  <a:schemeClr val="bg1"/>
                </a:solidFill>
                <a:latin typeface="メイリオ" pitchFamily="50" charset="-128"/>
                <a:ea typeface="メイリオ" pitchFamily="50" charset="-128"/>
                <a:cs typeface="メイリオ" pitchFamily="50" charset="-128"/>
              </a:rPr>
              <a:t>確認・認定</a:t>
            </a:r>
            <a:endParaRPr lang="ja-JP" altLang="en-US" sz="1200" b="1" spc="-104" dirty="0">
              <a:ln w="18415" cmpd="sng">
                <a:noFill/>
                <a:prstDash val="solid"/>
              </a:ln>
              <a:solidFill>
                <a:schemeClr val="bg1"/>
              </a:solidFill>
              <a:latin typeface="メイリオ" pitchFamily="50" charset="-128"/>
              <a:ea typeface="メイリオ" pitchFamily="50" charset="-128"/>
              <a:cs typeface="メイリオ" pitchFamily="50" charset="-128"/>
            </a:endParaRPr>
          </a:p>
        </p:txBody>
      </p:sp>
      <p:sp>
        <p:nvSpPr>
          <p:cNvPr id="11" name="角丸四角形 10"/>
          <p:cNvSpPr/>
          <p:nvPr/>
        </p:nvSpPr>
        <p:spPr>
          <a:xfrm>
            <a:off x="3780000" y="5511410"/>
            <a:ext cx="3096000" cy="252000"/>
          </a:xfrm>
          <a:prstGeom prst="roundRect">
            <a:avLst/>
          </a:prstGeom>
          <a:solidFill>
            <a:schemeClr val="tx2">
              <a:lumMod val="75000"/>
            </a:schemeClr>
          </a:solidFill>
          <a:ln w="9525">
            <a:solidFill>
              <a:schemeClr val="tx1"/>
            </a:solidFill>
          </a:ln>
          <a:effectLst>
            <a:outerShdw blurRad="50800" dist="38100" dir="18900000" algn="bl" rotWithShape="0">
              <a:prstClr val="black">
                <a:alpha val="40000"/>
              </a:prstClr>
            </a:outerShdw>
          </a:effectLst>
        </p:spPr>
        <p:style>
          <a:lnRef idx="2">
            <a:schemeClr val="accent5">
              <a:shade val="50000"/>
            </a:schemeClr>
          </a:lnRef>
          <a:fillRef idx="1">
            <a:schemeClr val="accent5"/>
          </a:fillRef>
          <a:effectRef idx="0">
            <a:schemeClr val="accent5"/>
          </a:effectRef>
          <a:fontRef idx="minor">
            <a:schemeClr val="lt1"/>
          </a:fontRef>
        </p:style>
        <p:txBody>
          <a:bodyPr vert="horz" lIns="103816" tIns="72000" rIns="103816" bIns="36000" rtlCol="0" anchor="ctr"/>
          <a:lstStyle/>
          <a:p>
            <a:pPr algn="ctr"/>
            <a:r>
              <a:rPr lang="ja-JP" altLang="en-US" sz="1300" b="1" dirty="0">
                <a:ln w="18415" cmpd="sng">
                  <a:noFill/>
                  <a:prstDash val="solid"/>
                </a:ln>
                <a:solidFill>
                  <a:schemeClr val="bg1"/>
                </a:solidFill>
                <a:latin typeface="メイリオ" pitchFamily="50" charset="-128"/>
                <a:ea typeface="メイリオ" pitchFamily="50" charset="-128"/>
                <a:cs typeface="メイリオ" pitchFamily="50" charset="-128"/>
              </a:rPr>
              <a:t>支給</a:t>
            </a:r>
            <a:r>
              <a:rPr lang="ja-JP" altLang="en-US" sz="1300" b="1" dirty="0" smtClean="0">
                <a:ln w="18415" cmpd="sng">
                  <a:noFill/>
                  <a:prstDash val="solid"/>
                </a:ln>
                <a:solidFill>
                  <a:schemeClr val="bg1"/>
                </a:solidFill>
                <a:latin typeface="メイリオ" pitchFamily="50" charset="-128"/>
                <a:ea typeface="メイリオ" pitchFamily="50" charset="-128"/>
                <a:cs typeface="メイリオ" pitchFamily="50" charset="-128"/>
              </a:rPr>
              <a:t>審査</a:t>
            </a:r>
            <a:r>
              <a:rPr lang="ja-JP" altLang="en-US" sz="1300" b="1" dirty="0">
                <a:ln w="18415" cmpd="sng">
                  <a:noFill/>
                  <a:prstDash val="solid"/>
                </a:ln>
                <a:solidFill>
                  <a:schemeClr val="bg1"/>
                </a:solidFill>
                <a:latin typeface="メイリオ" pitchFamily="50" charset="-128"/>
                <a:ea typeface="メイリオ" pitchFamily="50" charset="-128"/>
                <a:cs typeface="メイリオ" pitchFamily="50" charset="-128"/>
              </a:rPr>
              <a:t>・</a:t>
            </a:r>
            <a:r>
              <a:rPr lang="ja-JP" altLang="en-US" sz="1300" b="1" dirty="0" smtClean="0">
                <a:ln w="18415" cmpd="sng">
                  <a:noFill/>
                  <a:prstDash val="solid"/>
                </a:ln>
                <a:solidFill>
                  <a:schemeClr val="bg1"/>
                </a:solidFill>
                <a:latin typeface="メイリオ" pitchFamily="50" charset="-128"/>
                <a:ea typeface="メイリオ" pitchFamily="50" charset="-128"/>
                <a:cs typeface="メイリオ" pitchFamily="50" charset="-128"/>
              </a:rPr>
              <a:t>支給</a:t>
            </a:r>
            <a:r>
              <a:rPr lang="ja-JP" altLang="en-US" sz="1300" b="1" dirty="0">
                <a:ln w="18415" cmpd="sng">
                  <a:noFill/>
                  <a:prstDash val="solid"/>
                </a:ln>
                <a:solidFill>
                  <a:schemeClr val="bg1"/>
                </a:solidFill>
                <a:latin typeface="メイリオ" pitchFamily="50" charset="-128"/>
                <a:ea typeface="メイリオ" pitchFamily="50" charset="-128"/>
                <a:cs typeface="メイリオ" pitchFamily="50" charset="-128"/>
              </a:rPr>
              <a:t>決定</a:t>
            </a:r>
          </a:p>
        </p:txBody>
      </p:sp>
      <p:sp>
        <p:nvSpPr>
          <p:cNvPr id="12" name="角丸四角形 11"/>
          <p:cNvSpPr/>
          <p:nvPr/>
        </p:nvSpPr>
        <p:spPr>
          <a:xfrm>
            <a:off x="216000" y="5511381"/>
            <a:ext cx="3096000" cy="267205"/>
          </a:xfrm>
          <a:prstGeom prst="roundRect">
            <a:avLst/>
          </a:prstGeom>
          <a:solidFill>
            <a:schemeClr val="accent2">
              <a:lumMod val="20000"/>
              <a:lumOff val="80000"/>
            </a:schemeClr>
          </a:solidFill>
          <a:ln w="12700">
            <a:solidFill>
              <a:schemeClr val="accent2"/>
            </a:solidFill>
          </a:ln>
          <a:effectLst>
            <a:outerShdw blurRad="50800" dist="38100" dir="18900000" algn="b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lIns="103816" tIns="72000" rIns="103816" bIns="36000" rtlCol="0" anchor="ctr"/>
          <a:lstStyle/>
          <a:p>
            <a:pPr algn="ctr"/>
            <a:r>
              <a:rPr lang="ja-JP" altLang="en-US" sz="1300" b="1" dirty="0" smtClean="0">
                <a:ln w="18415" cmpd="sng">
                  <a:noFill/>
                  <a:prstDash val="solid"/>
                </a:ln>
                <a:solidFill>
                  <a:schemeClr val="tx1"/>
                </a:solidFill>
                <a:latin typeface="メイリオ" pitchFamily="50" charset="-128"/>
                <a:ea typeface="メイリオ" pitchFamily="50" charset="-128"/>
                <a:cs typeface="メイリオ" pitchFamily="50" charset="-128"/>
              </a:rPr>
              <a:t>③ 支給</a:t>
            </a:r>
            <a:r>
              <a:rPr lang="ja-JP" altLang="en-US" sz="1300" b="1" dirty="0">
                <a:ln w="18415" cmpd="sng">
                  <a:noFill/>
                  <a:prstDash val="solid"/>
                </a:ln>
                <a:solidFill>
                  <a:schemeClr val="tx1"/>
                </a:solidFill>
                <a:latin typeface="メイリオ" pitchFamily="50" charset="-128"/>
                <a:ea typeface="メイリオ" pitchFamily="50" charset="-128"/>
                <a:cs typeface="メイリオ" pitchFamily="50" charset="-128"/>
              </a:rPr>
              <a:t>申請</a:t>
            </a:r>
          </a:p>
        </p:txBody>
      </p:sp>
      <p:sp>
        <p:nvSpPr>
          <p:cNvPr id="14" name="テキスト ボックス 13"/>
          <p:cNvSpPr txBox="1"/>
          <p:nvPr/>
        </p:nvSpPr>
        <p:spPr>
          <a:xfrm>
            <a:off x="4114024" y="4609414"/>
            <a:ext cx="2474758" cy="233068"/>
          </a:xfrm>
          <a:prstGeom prst="rect">
            <a:avLst/>
          </a:prstGeom>
          <a:noFill/>
          <a:ln>
            <a:noFill/>
          </a:ln>
        </p:spPr>
        <p:txBody>
          <a:bodyPr wrap="square" lIns="103816" tIns="51907" rIns="103816" bIns="51907" rtlCol="0" anchor="b">
            <a:spAutoFit/>
          </a:bodyPr>
          <a:lstStyle/>
          <a:p>
            <a:pPr algn="ctr">
              <a:lnSpc>
                <a:spcPts val="1043"/>
              </a:lnSpc>
            </a:pPr>
            <a:r>
              <a:rPr lang="ja-JP" altLang="en-US" sz="1200" b="1" dirty="0">
                <a:solidFill>
                  <a:schemeClr val="tx2"/>
                </a:solidFill>
                <a:latin typeface="メイリオ" pitchFamily="50" charset="-128"/>
                <a:ea typeface="メイリオ" pitchFamily="50" charset="-128"/>
                <a:cs typeface="メイリオ" pitchFamily="50" charset="-128"/>
              </a:rPr>
              <a:t>＜労働局・ハローワーク＞</a:t>
            </a:r>
          </a:p>
        </p:txBody>
      </p:sp>
      <p:sp>
        <p:nvSpPr>
          <p:cNvPr id="15" name="テキスト ボックス 14"/>
          <p:cNvSpPr txBox="1"/>
          <p:nvPr/>
        </p:nvSpPr>
        <p:spPr>
          <a:xfrm>
            <a:off x="735884" y="4571999"/>
            <a:ext cx="2005534" cy="289494"/>
          </a:xfrm>
          <a:prstGeom prst="rect">
            <a:avLst/>
          </a:prstGeom>
          <a:noFill/>
        </p:spPr>
        <p:txBody>
          <a:bodyPr wrap="square" lIns="103816" tIns="51907" rIns="103816" bIns="51907" rtlCol="0" anchor="b">
            <a:spAutoFit/>
          </a:bodyPr>
          <a:lstStyle/>
          <a:p>
            <a:pPr algn="ctr"/>
            <a:r>
              <a:rPr lang="ja-JP" altLang="en-US" sz="1200" b="1" dirty="0">
                <a:solidFill>
                  <a:schemeClr val="accent2"/>
                </a:solidFill>
                <a:latin typeface="メイリオ" pitchFamily="50" charset="-128"/>
                <a:ea typeface="メイリオ" pitchFamily="50" charset="-128"/>
                <a:cs typeface="メイリオ" pitchFamily="50" charset="-128"/>
              </a:rPr>
              <a:t>＜事業主＞</a:t>
            </a:r>
          </a:p>
        </p:txBody>
      </p:sp>
      <p:sp>
        <p:nvSpPr>
          <p:cNvPr id="28" name="正方形/長方形 27"/>
          <p:cNvSpPr/>
          <p:nvPr/>
        </p:nvSpPr>
        <p:spPr>
          <a:xfrm>
            <a:off x="144462" y="4552989"/>
            <a:ext cx="3276639" cy="129760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rtlCol="0" anchor="ctr"/>
          <a:lstStyle/>
          <a:p>
            <a:pPr algn="ctr"/>
            <a:endParaRPr kumimoji="1" lang="ja-JP" altLang="en-US" dirty="0"/>
          </a:p>
        </p:txBody>
      </p:sp>
      <p:sp>
        <p:nvSpPr>
          <p:cNvPr id="30" name="正方形/長方形 29"/>
          <p:cNvSpPr/>
          <p:nvPr/>
        </p:nvSpPr>
        <p:spPr>
          <a:xfrm>
            <a:off x="3711083" y="4552988"/>
            <a:ext cx="3237738" cy="1297606"/>
          </a:xfrm>
          <a:prstGeom prst="rect">
            <a:avLst/>
          </a:prstGeom>
          <a:noFill/>
          <a:ln w="635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5354" tIns="47677" rIns="95354" bIns="47677" rtlCol="0" anchor="ctr"/>
          <a:lstStyle/>
          <a:p>
            <a:pPr algn="ctr"/>
            <a:endParaRPr kumimoji="1" lang="ja-JP" altLang="en-US" dirty="0"/>
          </a:p>
        </p:txBody>
      </p:sp>
      <p:sp>
        <p:nvSpPr>
          <p:cNvPr id="32" name="左右矢印 31"/>
          <p:cNvSpPr/>
          <p:nvPr/>
        </p:nvSpPr>
        <p:spPr>
          <a:xfrm>
            <a:off x="3355529" y="4839677"/>
            <a:ext cx="430703" cy="295844"/>
          </a:xfrm>
          <a:prstGeom prst="leftRightArrow">
            <a:avLst/>
          </a:prstGeom>
          <a:solidFill>
            <a:srgbClr val="00B050"/>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3816" tIns="51907" rIns="103816" bIns="51907" rtlCol="0" anchor="ctr"/>
          <a:lstStyle/>
          <a:p>
            <a:pPr algn="ctr"/>
            <a:endParaRPr lang="ja-JP" altLang="en-US" sz="1600" dirty="0"/>
          </a:p>
        </p:txBody>
      </p:sp>
      <p:sp>
        <p:nvSpPr>
          <p:cNvPr id="43" name="テキスト ボックス 42"/>
          <p:cNvSpPr txBox="1"/>
          <p:nvPr/>
        </p:nvSpPr>
        <p:spPr>
          <a:xfrm>
            <a:off x="49398" y="1854151"/>
            <a:ext cx="7093912" cy="2695281"/>
          </a:xfrm>
          <a:prstGeom prst="rect">
            <a:avLst/>
          </a:prstGeom>
          <a:noFill/>
          <a:ln>
            <a:noFill/>
            <a:prstDash val="dash"/>
          </a:ln>
        </p:spPr>
        <p:txBody>
          <a:bodyPr wrap="square" lIns="103816" tIns="51907" rIns="103816" bIns="51907" rtlCol="0">
            <a:spAutoFit/>
          </a:bodyPr>
          <a:lstStyle/>
          <a:p>
            <a:pPr marL="140583" indent="-140583">
              <a:lnSpc>
                <a:spcPct val="150000"/>
              </a:lnSpc>
            </a:pPr>
            <a:r>
              <a:rPr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１  受給資格認定申請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  </a:t>
            </a:r>
          </a:p>
          <a:p>
            <a:pPr marL="140583" indent="-140583">
              <a:lnSpc>
                <a:spcPts val="1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助成金</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活用に当たっては</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最初の措置を開始する日の前日から起算して１か月前まで</a:t>
            </a:r>
            <a:r>
              <a:rPr lang="en-US" altLang="ja-JP" sz="1200" b="1" u="sng" baseline="30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u="sng" baseline="300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定着支援計画」を作成し、管轄労働局へ提出</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することが必要です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714375" indent="-447675"/>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１「職場支援員の配置」および「職場復帰支援」については、</a:t>
            </a:r>
            <a:r>
              <a:rPr lang="ja-JP" altLang="en-US" sz="900" u="sng"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900" u="sng"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900" u="sng" dirty="0" smtClean="0">
                <a:latin typeface="メイリオ" panose="020B0604030504040204" pitchFamily="50" charset="-128"/>
                <a:ea typeface="メイリオ" panose="020B0604030504040204" pitchFamily="50" charset="-128"/>
                <a:cs typeface="メイリオ" panose="020B0604030504040204" pitchFamily="50" charset="-128"/>
              </a:rPr>
              <a:t>年４月１日～平成</a:t>
            </a:r>
            <a:r>
              <a:rPr lang="en-US" altLang="ja-JP" sz="900" u="sng"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900" u="sng" dirty="0" smtClean="0">
                <a:latin typeface="メイリオ" panose="020B0604030504040204" pitchFamily="50" charset="-128"/>
                <a:ea typeface="メイリオ" panose="020B0604030504040204" pitchFamily="50" charset="-128"/>
                <a:cs typeface="メイリオ" panose="020B0604030504040204" pitchFamily="50" charset="-128"/>
              </a:rPr>
              <a:t>年６月</a:t>
            </a:r>
            <a:r>
              <a:rPr lang="en-US" altLang="ja-JP" sz="900" u="sng" dirty="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900" u="sng" dirty="0" smtClean="0">
                <a:latin typeface="メイリオ" panose="020B0604030504040204" pitchFamily="50" charset="-128"/>
                <a:ea typeface="メイリオ" panose="020B0604030504040204" pitchFamily="50" charset="-128"/>
                <a:cs typeface="メイリオ" panose="020B0604030504040204" pitchFamily="50" charset="-128"/>
              </a:rPr>
              <a:t>日までの間に措置を実施する場合、職場定着支援計画の提出は措置の実施日から起算して１か月以内</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で構いません。</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0583" indent="-140583">
              <a:lnSpc>
                <a:spcPct val="150000"/>
              </a:lnSpc>
            </a:pPr>
            <a:r>
              <a:rPr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２  支給申請</a:t>
            </a:r>
            <a:endParaRPr lang="en-US"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0583" indent="-140583">
              <a:lnSpc>
                <a:spcPts val="16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１によって受給資格の認定を受けた後、計画に基づ</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いて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措置を実施し、各措置に定められた要件を満たした日の翌日以降にくる支給申請期間中に、支給申請に必要な書類を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添付</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して、管轄労働局へ提出してください。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0583" indent="-140583">
              <a:lnSpc>
                <a:spcPct val="150000"/>
              </a:lnSpc>
            </a:pPr>
            <a:r>
              <a:rPr lang="ja-JP" altLang="en-US" sz="1200" b="1" u="sng" dirty="0" smtClean="0">
                <a:latin typeface="メイリオ" panose="020B0604030504040204" pitchFamily="50" charset="-128"/>
                <a:ea typeface="メイリオ" panose="020B0604030504040204" pitchFamily="50" charset="-128"/>
                <a:cs typeface="メイリオ" panose="020B0604030504040204" pitchFamily="50" charset="-128"/>
              </a:rPr>
              <a:t>３  支給申請期間</a:t>
            </a:r>
            <a:endParaRPr lang="en-US" altLang="ja-JP" sz="12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0583" indent="-140583">
              <a:lnSpc>
                <a:spcPts val="160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計画期間中の最初</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くる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支給対象期分</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の賃金を支給した</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翌日から起算して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２か月間を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第１期とし、以後６か月ごとに支給申請期間が第２期、第３期と</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続きます。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38"/>
          <p:cNvSpPr>
            <a:spLocks noChangeArrowheads="1"/>
          </p:cNvSpPr>
          <p:nvPr/>
        </p:nvSpPr>
        <p:spPr bwMode="auto">
          <a:xfrm>
            <a:off x="900150" y="5992694"/>
            <a:ext cx="6825801" cy="86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9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5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9pPr>
          </a:lstStyle>
          <a:p>
            <a:pPr marL="47625" indent="-47625" eaLnBrk="1" hangingPunct="1">
              <a:spcBef>
                <a:spcPct val="0"/>
              </a:spcBef>
              <a:buNone/>
              <a:defRPr/>
            </a:pPr>
            <a:r>
              <a:rPr lang="ja-JP" altLang="en-US" sz="1000" dirty="0" smtClean="0">
                <a:latin typeface="メイリオ" pitchFamily="50" charset="-128"/>
                <a:ea typeface="メイリオ" pitchFamily="50" charset="-128"/>
                <a:cs typeface="メイリオ" pitchFamily="50" charset="-128"/>
              </a:rPr>
              <a:t>・</a:t>
            </a:r>
            <a:r>
              <a:rPr lang="ja-JP" altLang="en-US" sz="1000" dirty="0">
                <a:latin typeface="メイリオ" pitchFamily="50" charset="-128"/>
                <a:ea typeface="メイリオ" pitchFamily="50" charset="-128"/>
                <a:cs typeface="メイリオ" pitchFamily="50" charset="-128"/>
              </a:rPr>
              <a:t>週所定労働時間が</a:t>
            </a:r>
            <a:r>
              <a:rPr lang="en-US" altLang="ja-JP" sz="1000" dirty="0">
                <a:latin typeface="メイリオ" pitchFamily="50" charset="-128"/>
                <a:ea typeface="メイリオ" pitchFamily="50" charset="-128"/>
                <a:cs typeface="メイリオ" pitchFamily="50" charset="-128"/>
              </a:rPr>
              <a:t>25</a:t>
            </a:r>
            <a:r>
              <a:rPr lang="ja-JP" altLang="en-US" sz="1000" dirty="0">
                <a:latin typeface="メイリオ" pitchFamily="50" charset="-128"/>
                <a:ea typeface="メイリオ" pitchFamily="50" charset="-128"/>
                <a:cs typeface="メイリオ" pitchFamily="50" charset="-128"/>
              </a:rPr>
              <a:t>時間の労働者について、週所定労働時間を</a:t>
            </a:r>
            <a:r>
              <a:rPr lang="en-US" altLang="ja-JP" sz="1000" dirty="0">
                <a:latin typeface="メイリオ" pitchFamily="50" charset="-128"/>
                <a:ea typeface="メイリオ" pitchFamily="50" charset="-128"/>
                <a:cs typeface="メイリオ" pitchFamily="50" charset="-128"/>
              </a:rPr>
              <a:t>30</a:t>
            </a:r>
            <a:r>
              <a:rPr lang="ja-JP" altLang="en-US" sz="1000" dirty="0">
                <a:latin typeface="メイリオ" pitchFamily="50" charset="-128"/>
                <a:ea typeface="メイリオ" pitchFamily="50" charset="-128"/>
                <a:cs typeface="メイリオ" pitchFamily="50" charset="-128"/>
              </a:rPr>
              <a:t>時間に延長（６月１日付け）</a:t>
            </a:r>
          </a:p>
          <a:p>
            <a:pPr marL="47625" indent="-47625" eaLnBrk="1" hangingPunct="1">
              <a:spcBef>
                <a:spcPct val="0"/>
              </a:spcBef>
              <a:buNone/>
              <a:defRPr/>
            </a:pPr>
            <a:r>
              <a:rPr lang="ja-JP" altLang="en-US" sz="1000" dirty="0">
                <a:latin typeface="メイリオ" pitchFamily="50" charset="-128"/>
                <a:ea typeface="メイリオ" pitchFamily="50" charset="-128"/>
                <a:cs typeface="メイリオ" pitchFamily="50" charset="-128"/>
              </a:rPr>
              <a:t>・業務遂行に関する必要な援助および指導を行う職場支援員を配置（１年</a:t>
            </a:r>
            <a:r>
              <a:rPr lang="ja-JP" altLang="en-US" sz="1000" dirty="0" smtClean="0">
                <a:latin typeface="メイリオ" pitchFamily="50" charset="-128"/>
                <a:ea typeface="メイリオ" pitchFamily="50" charset="-128"/>
                <a:cs typeface="メイリオ" pitchFamily="50" charset="-128"/>
              </a:rPr>
              <a:t>９か月間）（６月</a:t>
            </a:r>
            <a:r>
              <a:rPr lang="en-US" altLang="ja-JP" sz="1000" dirty="0">
                <a:latin typeface="メイリオ" pitchFamily="50" charset="-128"/>
                <a:ea typeface="メイリオ" pitchFamily="50" charset="-128"/>
                <a:cs typeface="メイリオ" pitchFamily="50" charset="-128"/>
              </a:rPr>
              <a:t>15</a:t>
            </a:r>
            <a:r>
              <a:rPr lang="ja-JP" altLang="en-US" sz="1000" dirty="0" smtClean="0">
                <a:latin typeface="メイリオ" pitchFamily="50" charset="-128"/>
                <a:ea typeface="メイリオ" pitchFamily="50" charset="-128"/>
                <a:cs typeface="メイリオ" pitchFamily="50" charset="-128"/>
              </a:rPr>
              <a:t>日付け</a:t>
            </a:r>
            <a:r>
              <a:rPr lang="ja-JP" altLang="en-US" sz="1000" dirty="0">
                <a:latin typeface="メイリオ" pitchFamily="50" charset="-128"/>
                <a:ea typeface="メイリオ" pitchFamily="50" charset="-128"/>
                <a:cs typeface="メイリオ" pitchFamily="50" charset="-128"/>
              </a:rPr>
              <a:t>）</a:t>
            </a:r>
          </a:p>
          <a:p>
            <a:pPr marL="47625" indent="-47625" eaLnBrk="1" hangingPunct="1">
              <a:spcBef>
                <a:spcPct val="0"/>
              </a:spcBef>
              <a:buNone/>
              <a:defRPr/>
            </a:pPr>
            <a:r>
              <a:rPr lang="ja-JP" altLang="en-US" sz="1000" dirty="0">
                <a:latin typeface="メイリオ" pitchFamily="50" charset="-128"/>
                <a:ea typeface="メイリオ" pitchFamily="50" charset="-128"/>
                <a:cs typeface="メイリオ" pitchFamily="50" charset="-128"/>
              </a:rPr>
              <a:t>・有期契約雇用である労働者を無期雇用へ転換（９月１日付け）</a:t>
            </a:r>
          </a:p>
          <a:p>
            <a:pPr marL="47625" indent="-47625" eaLnBrk="1" hangingPunct="1">
              <a:spcBef>
                <a:spcPct val="0"/>
              </a:spcBef>
              <a:buNone/>
              <a:defRPr/>
            </a:pPr>
            <a:r>
              <a:rPr lang="ja-JP" altLang="en-US" sz="1000" dirty="0">
                <a:latin typeface="メイリオ" pitchFamily="50" charset="-128"/>
                <a:ea typeface="メイリオ" pitchFamily="50" charset="-128"/>
                <a:cs typeface="メイリオ" pitchFamily="50" charset="-128"/>
              </a:rPr>
              <a:t>・事業所の賃金は月末締め、翌月</a:t>
            </a:r>
            <a:r>
              <a:rPr lang="en-US" altLang="ja-JP" sz="1000" dirty="0">
                <a:latin typeface="メイリオ" pitchFamily="50" charset="-128"/>
                <a:ea typeface="メイリオ" pitchFamily="50" charset="-128"/>
                <a:cs typeface="メイリオ" pitchFamily="50" charset="-128"/>
              </a:rPr>
              <a:t>20</a:t>
            </a:r>
            <a:r>
              <a:rPr lang="ja-JP" altLang="en-US" sz="1000" dirty="0">
                <a:latin typeface="メイリオ" pitchFamily="50" charset="-128"/>
                <a:ea typeface="メイリオ" pitchFamily="50" charset="-128"/>
                <a:cs typeface="メイリオ" pitchFamily="50" charset="-128"/>
              </a:rPr>
              <a:t>日払い</a:t>
            </a:r>
          </a:p>
          <a:p>
            <a:pPr marL="47625" indent="-47625" eaLnBrk="1" hangingPunct="1">
              <a:spcBef>
                <a:spcPct val="0"/>
              </a:spcBef>
              <a:buNone/>
              <a:defRPr/>
            </a:pPr>
            <a:endParaRPr lang="en-US" altLang="ja-JP" sz="1000" dirty="0" smtClean="0">
              <a:latin typeface="メイリオ" pitchFamily="50" charset="-128"/>
              <a:ea typeface="メイリオ" pitchFamily="50" charset="-128"/>
              <a:cs typeface="メイリオ" pitchFamily="50" charset="-128"/>
            </a:endParaRPr>
          </a:p>
        </p:txBody>
      </p:sp>
      <p:sp>
        <p:nvSpPr>
          <p:cNvPr id="46" name="正方形/長方形 38"/>
          <p:cNvSpPr>
            <a:spLocks noChangeArrowheads="1"/>
          </p:cNvSpPr>
          <p:nvPr/>
        </p:nvSpPr>
        <p:spPr bwMode="auto">
          <a:xfrm>
            <a:off x="324086" y="9669167"/>
            <a:ext cx="7020780" cy="465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9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5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9pPr>
          </a:lstStyle>
          <a:p>
            <a:pPr marL="47625" indent="-47625" eaLnBrk="1" hangingPunct="1">
              <a:spcBef>
                <a:spcPct val="0"/>
              </a:spcBef>
              <a:buNone/>
              <a:defRPr/>
            </a:pPr>
            <a:r>
              <a:rPr lang="en-US" altLang="ja-JP" sz="800" dirty="0" smtClean="0">
                <a:latin typeface="メイリオ" pitchFamily="50" charset="-128"/>
                <a:ea typeface="メイリオ" pitchFamily="50" charset="-128"/>
                <a:cs typeface="メイリオ" pitchFamily="50" charset="-128"/>
              </a:rPr>
              <a:t>※</a:t>
            </a:r>
            <a:r>
              <a:rPr lang="ja-JP" altLang="en-US" sz="800" dirty="0" smtClean="0">
                <a:latin typeface="メイリオ" pitchFamily="50" charset="-128"/>
                <a:ea typeface="メイリオ" pitchFamily="50" charset="-128"/>
                <a:cs typeface="メイリオ" pitchFamily="50" charset="-128"/>
              </a:rPr>
              <a:t>　計画開始日から６か月ごとの期間中（点線で挟まれた期間）に要件を満たした措置について、対応する支給申請期間中に申請してください。</a:t>
            </a:r>
            <a:endParaRPr lang="en-US" altLang="ja-JP" sz="800" dirty="0" smtClean="0">
              <a:latin typeface="メイリオ" pitchFamily="50" charset="-128"/>
              <a:ea typeface="メイリオ" pitchFamily="50" charset="-128"/>
              <a:cs typeface="メイリオ" pitchFamily="50" charset="-128"/>
            </a:endParaRPr>
          </a:p>
          <a:p>
            <a:pPr marL="47625" indent="-47625" eaLnBrk="1" hangingPunct="1">
              <a:spcBef>
                <a:spcPct val="0"/>
              </a:spcBef>
              <a:buNone/>
              <a:defRPr/>
            </a:pPr>
            <a:r>
              <a:rPr lang="en-US" altLang="ja-JP" sz="800" dirty="0" smtClean="0">
                <a:latin typeface="メイリオ" pitchFamily="50" charset="-128"/>
                <a:ea typeface="メイリオ" pitchFamily="50" charset="-128"/>
                <a:cs typeface="メイリオ" pitchFamily="50" charset="-128"/>
              </a:rPr>
              <a:t>※</a:t>
            </a:r>
            <a:r>
              <a:rPr lang="ja-JP" altLang="en-US" sz="800" dirty="0" smtClean="0">
                <a:latin typeface="メイリオ" pitchFamily="50" charset="-128"/>
                <a:ea typeface="メイリオ" pitchFamily="50" charset="-128"/>
                <a:cs typeface="メイリオ" pitchFamily="50" charset="-128"/>
              </a:rPr>
              <a:t>　計画期間中の最初にくる支給対象期（参考例では勤務時間延長）分の賃金を支給した日（平成</a:t>
            </a:r>
            <a:r>
              <a:rPr lang="en-US" altLang="ja-JP" sz="800" dirty="0" smtClean="0">
                <a:latin typeface="メイリオ" pitchFamily="50" charset="-128"/>
                <a:ea typeface="メイリオ" pitchFamily="50" charset="-128"/>
                <a:cs typeface="メイリオ" pitchFamily="50" charset="-128"/>
              </a:rPr>
              <a:t>29</a:t>
            </a:r>
            <a:r>
              <a:rPr lang="ja-JP" altLang="en-US" sz="800" dirty="0" smtClean="0">
                <a:latin typeface="メイリオ" pitchFamily="50" charset="-128"/>
                <a:ea typeface="メイリオ" pitchFamily="50" charset="-128"/>
                <a:cs typeface="メイリオ" pitchFamily="50" charset="-128"/>
              </a:rPr>
              <a:t>年</a:t>
            </a:r>
            <a:r>
              <a:rPr lang="en-US" altLang="ja-JP" sz="800" dirty="0" smtClean="0">
                <a:latin typeface="メイリオ" pitchFamily="50" charset="-128"/>
                <a:ea typeface="メイリオ" pitchFamily="50" charset="-128"/>
                <a:cs typeface="メイリオ" pitchFamily="50" charset="-128"/>
              </a:rPr>
              <a:t>12</a:t>
            </a:r>
            <a:r>
              <a:rPr lang="ja-JP" altLang="en-US" sz="800" dirty="0" smtClean="0">
                <a:latin typeface="メイリオ" pitchFamily="50" charset="-128"/>
                <a:ea typeface="メイリオ" pitchFamily="50" charset="-128"/>
                <a:cs typeface="メイリオ" pitchFamily="50" charset="-128"/>
              </a:rPr>
              <a:t>月</a:t>
            </a:r>
            <a:r>
              <a:rPr lang="en-US" altLang="ja-JP" sz="800" dirty="0" smtClean="0">
                <a:latin typeface="メイリオ" pitchFamily="50" charset="-128"/>
                <a:ea typeface="メイリオ" pitchFamily="50" charset="-128"/>
                <a:cs typeface="メイリオ" pitchFamily="50" charset="-128"/>
              </a:rPr>
              <a:t>20</a:t>
            </a:r>
            <a:r>
              <a:rPr lang="ja-JP" altLang="en-US" sz="800" dirty="0" smtClean="0">
                <a:latin typeface="メイリオ" pitchFamily="50" charset="-128"/>
                <a:ea typeface="メイリオ" pitchFamily="50" charset="-128"/>
                <a:cs typeface="メイリオ" pitchFamily="50" charset="-128"/>
              </a:rPr>
              <a:t>日）の翌日から起算して２か月間</a:t>
            </a:r>
            <a:endParaRPr lang="en-US" altLang="ja-JP" sz="800" dirty="0" smtClean="0">
              <a:latin typeface="メイリオ" pitchFamily="50" charset="-128"/>
              <a:ea typeface="メイリオ" pitchFamily="50" charset="-128"/>
              <a:cs typeface="メイリオ" pitchFamily="50" charset="-128"/>
            </a:endParaRPr>
          </a:p>
          <a:p>
            <a:pPr marL="47625" indent="-47625" eaLnBrk="1" hangingPunct="1">
              <a:spcBef>
                <a:spcPct val="0"/>
              </a:spcBef>
              <a:buNone/>
              <a:defRPr/>
            </a:pPr>
            <a:r>
              <a:rPr lang="ja-JP" altLang="en-US" sz="800" dirty="0">
                <a:latin typeface="メイリオ" pitchFamily="50" charset="-128"/>
                <a:ea typeface="メイリオ" pitchFamily="50" charset="-128"/>
                <a:cs typeface="メイリオ" pitchFamily="50" charset="-128"/>
              </a:rPr>
              <a:t>　</a:t>
            </a:r>
            <a:r>
              <a:rPr lang="ja-JP" altLang="en-US" sz="800" dirty="0" smtClean="0">
                <a:latin typeface="メイリオ" pitchFamily="50" charset="-128"/>
                <a:ea typeface="メイリオ" pitchFamily="50" charset="-128"/>
                <a:cs typeface="メイリオ" pitchFamily="50" charset="-128"/>
              </a:rPr>
              <a:t>　（平成</a:t>
            </a:r>
            <a:r>
              <a:rPr lang="en-US" altLang="ja-JP" sz="800" dirty="0" smtClean="0">
                <a:latin typeface="メイリオ" pitchFamily="50" charset="-128"/>
                <a:ea typeface="メイリオ" pitchFamily="50" charset="-128"/>
                <a:cs typeface="メイリオ" pitchFamily="50" charset="-128"/>
              </a:rPr>
              <a:t>29</a:t>
            </a:r>
            <a:r>
              <a:rPr lang="ja-JP" altLang="en-US" sz="800" dirty="0" smtClean="0">
                <a:latin typeface="メイリオ" pitchFamily="50" charset="-128"/>
                <a:ea typeface="メイリオ" pitchFamily="50" charset="-128"/>
                <a:cs typeface="メイリオ" pitchFamily="50" charset="-128"/>
              </a:rPr>
              <a:t>年</a:t>
            </a:r>
            <a:r>
              <a:rPr lang="en-US" altLang="ja-JP" sz="800" dirty="0" smtClean="0">
                <a:latin typeface="メイリオ" pitchFamily="50" charset="-128"/>
                <a:ea typeface="メイリオ" pitchFamily="50" charset="-128"/>
                <a:cs typeface="メイリオ" pitchFamily="50" charset="-128"/>
              </a:rPr>
              <a:t>12</a:t>
            </a:r>
            <a:r>
              <a:rPr lang="ja-JP" altLang="en-US" sz="800" dirty="0">
                <a:latin typeface="メイリオ" pitchFamily="50" charset="-128"/>
                <a:ea typeface="メイリオ" pitchFamily="50" charset="-128"/>
                <a:cs typeface="メイリオ" pitchFamily="50" charset="-128"/>
              </a:rPr>
              <a:t>月</a:t>
            </a:r>
            <a:r>
              <a:rPr lang="en-US" altLang="ja-JP" sz="800" dirty="0">
                <a:latin typeface="メイリオ" pitchFamily="50" charset="-128"/>
                <a:ea typeface="メイリオ" pitchFamily="50" charset="-128"/>
                <a:cs typeface="メイリオ" pitchFamily="50" charset="-128"/>
              </a:rPr>
              <a:t>21</a:t>
            </a:r>
            <a:r>
              <a:rPr lang="ja-JP" altLang="en-US" sz="800" dirty="0">
                <a:latin typeface="メイリオ" pitchFamily="50" charset="-128"/>
                <a:ea typeface="メイリオ" pitchFamily="50" charset="-128"/>
                <a:cs typeface="メイリオ" pitchFamily="50" charset="-128"/>
              </a:rPr>
              <a:t>日</a:t>
            </a:r>
            <a:r>
              <a:rPr lang="ja-JP" altLang="en-US" sz="800" dirty="0" smtClean="0">
                <a:latin typeface="メイリオ" pitchFamily="50" charset="-128"/>
                <a:ea typeface="メイリオ" pitchFamily="50" charset="-128"/>
                <a:cs typeface="メイリオ" pitchFamily="50" charset="-128"/>
              </a:rPr>
              <a:t>～平成</a:t>
            </a:r>
            <a:r>
              <a:rPr lang="en-US" altLang="ja-JP" sz="800" dirty="0" smtClean="0">
                <a:latin typeface="メイリオ" pitchFamily="50" charset="-128"/>
                <a:ea typeface="メイリオ" pitchFamily="50" charset="-128"/>
                <a:cs typeface="メイリオ" pitchFamily="50" charset="-128"/>
              </a:rPr>
              <a:t>30</a:t>
            </a:r>
            <a:r>
              <a:rPr lang="ja-JP" altLang="en-US" sz="800" dirty="0" smtClean="0">
                <a:latin typeface="メイリオ" pitchFamily="50" charset="-128"/>
                <a:ea typeface="メイリオ" pitchFamily="50" charset="-128"/>
                <a:cs typeface="メイリオ" pitchFamily="50" charset="-128"/>
              </a:rPr>
              <a:t>年</a:t>
            </a:r>
            <a:r>
              <a:rPr lang="en-US" altLang="ja-JP" sz="800" dirty="0" smtClean="0">
                <a:latin typeface="メイリオ" pitchFamily="50" charset="-128"/>
                <a:ea typeface="メイリオ" pitchFamily="50" charset="-128"/>
                <a:cs typeface="メイリオ" pitchFamily="50" charset="-128"/>
              </a:rPr>
              <a:t>2</a:t>
            </a:r>
            <a:r>
              <a:rPr lang="ja-JP" altLang="en-US" sz="800" dirty="0">
                <a:latin typeface="メイリオ" pitchFamily="50" charset="-128"/>
                <a:ea typeface="メイリオ" pitchFamily="50" charset="-128"/>
                <a:cs typeface="メイリオ" pitchFamily="50" charset="-128"/>
              </a:rPr>
              <a:t>月</a:t>
            </a:r>
            <a:r>
              <a:rPr lang="en-US" altLang="ja-JP" sz="800" dirty="0">
                <a:latin typeface="メイリオ" pitchFamily="50" charset="-128"/>
                <a:ea typeface="メイリオ" pitchFamily="50" charset="-128"/>
                <a:cs typeface="メイリオ" pitchFamily="50" charset="-128"/>
              </a:rPr>
              <a:t>20</a:t>
            </a:r>
            <a:r>
              <a:rPr lang="ja-JP" altLang="en-US" sz="800" dirty="0">
                <a:latin typeface="メイリオ" pitchFamily="50" charset="-128"/>
                <a:ea typeface="メイリオ" pitchFamily="50" charset="-128"/>
                <a:cs typeface="メイリオ" pitchFamily="50" charset="-128"/>
              </a:rPr>
              <a:t>日）を</a:t>
            </a:r>
            <a:r>
              <a:rPr lang="ja-JP" altLang="en-US" sz="800" dirty="0" smtClean="0">
                <a:latin typeface="メイリオ" pitchFamily="50" charset="-128"/>
                <a:ea typeface="メイリオ" pitchFamily="50" charset="-128"/>
                <a:cs typeface="メイリオ" pitchFamily="50" charset="-128"/>
              </a:rPr>
              <a:t>第１期の支給申請期間と</a:t>
            </a:r>
            <a:r>
              <a:rPr lang="ja-JP" altLang="en-US" sz="800" dirty="0">
                <a:latin typeface="メイリオ" pitchFamily="50" charset="-128"/>
                <a:ea typeface="メイリオ" pitchFamily="50" charset="-128"/>
                <a:cs typeface="メイリオ" pitchFamily="50" charset="-128"/>
              </a:rPr>
              <a:t>し、以後６か月ごと</a:t>
            </a:r>
            <a:r>
              <a:rPr lang="ja-JP" altLang="en-US" sz="800" dirty="0" smtClean="0">
                <a:latin typeface="メイリオ" pitchFamily="50" charset="-128"/>
                <a:ea typeface="メイリオ" pitchFamily="50" charset="-128"/>
                <a:cs typeface="メイリオ" pitchFamily="50" charset="-128"/>
              </a:rPr>
              <a:t>に第２期、第３期の支給</a:t>
            </a:r>
            <a:r>
              <a:rPr lang="ja-JP" altLang="en-US" sz="800" dirty="0">
                <a:latin typeface="メイリオ" pitchFamily="50" charset="-128"/>
                <a:ea typeface="メイリオ" pitchFamily="50" charset="-128"/>
                <a:cs typeface="メイリオ" pitchFamily="50" charset="-128"/>
              </a:rPr>
              <a:t>申請期間</a:t>
            </a:r>
            <a:r>
              <a:rPr lang="ja-JP" altLang="en-US" sz="800" dirty="0" smtClean="0">
                <a:latin typeface="メイリオ" pitchFamily="50" charset="-128"/>
                <a:ea typeface="メイリオ" pitchFamily="50" charset="-128"/>
                <a:cs typeface="メイリオ" pitchFamily="50" charset="-128"/>
              </a:rPr>
              <a:t>が続きます</a:t>
            </a:r>
            <a:r>
              <a:rPr lang="ja-JP" altLang="en-US" sz="800" dirty="0">
                <a:latin typeface="メイリオ" pitchFamily="50" charset="-128"/>
                <a:ea typeface="メイリオ" pitchFamily="50" charset="-128"/>
                <a:cs typeface="メイリオ" pitchFamily="50" charset="-128"/>
              </a:rPr>
              <a:t>。</a:t>
            </a:r>
            <a:endParaRPr lang="en-US" altLang="ja-JP" sz="800" dirty="0" smtClean="0">
              <a:latin typeface="メイリオ" pitchFamily="50" charset="-128"/>
              <a:ea typeface="メイリオ" pitchFamily="50" charset="-128"/>
              <a:cs typeface="メイリオ" pitchFamily="50" charset="-128"/>
            </a:endParaRPr>
          </a:p>
        </p:txBody>
      </p:sp>
      <p:sp>
        <p:nvSpPr>
          <p:cNvPr id="7" name="角丸四角形 6"/>
          <p:cNvSpPr/>
          <p:nvPr/>
        </p:nvSpPr>
        <p:spPr>
          <a:xfrm>
            <a:off x="216000" y="5171212"/>
            <a:ext cx="3096000" cy="252000"/>
          </a:xfrm>
          <a:prstGeom prst="roundRect">
            <a:avLst/>
          </a:prstGeom>
          <a:solidFill>
            <a:schemeClr val="accent2">
              <a:lumMod val="20000"/>
              <a:lumOff val="80000"/>
            </a:schemeClr>
          </a:solidFill>
          <a:ln w="12700">
            <a:solidFill>
              <a:schemeClr val="accent2"/>
            </a:solidFill>
          </a:ln>
          <a:effectLst>
            <a:outerShdw blurRad="76200" dist="38100" dir="18900000" algn="b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lIns="103816" tIns="72000" rIns="103816" bIns="36000" rtlCol="0" anchor="ctr"/>
          <a:lstStyle/>
          <a:p>
            <a:pPr algn="ctr"/>
            <a:r>
              <a:rPr lang="ja-JP" altLang="en-US" sz="1300" b="1" dirty="0" smtClean="0">
                <a:ln w="18415" cmpd="sng">
                  <a:noFill/>
                  <a:prstDash val="solid"/>
                </a:ln>
                <a:solidFill>
                  <a:schemeClr val="tx1"/>
                </a:solidFill>
                <a:latin typeface="メイリオ" pitchFamily="50" charset="-128"/>
                <a:ea typeface="メイリオ" pitchFamily="50" charset="-128"/>
                <a:cs typeface="メイリオ" pitchFamily="50" charset="-128"/>
              </a:rPr>
              <a:t>② 措置の</a:t>
            </a:r>
            <a:r>
              <a:rPr lang="ja-JP" altLang="en-US" sz="1300" b="1" dirty="0">
                <a:ln w="18415" cmpd="sng">
                  <a:noFill/>
                  <a:prstDash val="solid"/>
                </a:ln>
                <a:solidFill>
                  <a:schemeClr val="tx1"/>
                </a:solidFill>
                <a:latin typeface="メイリオ" pitchFamily="50" charset="-128"/>
                <a:ea typeface="メイリオ" pitchFamily="50" charset="-128"/>
                <a:cs typeface="メイリオ" pitchFamily="50" charset="-128"/>
              </a:rPr>
              <a:t>実施</a:t>
            </a:r>
          </a:p>
        </p:txBody>
      </p:sp>
      <p:sp>
        <p:nvSpPr>
          <p:cNvPr id="48" name="左右矢印 47"/>
          <p:cNvSpPr/>
          <p:nvPr/>
        </p:nvSpPr>
        <p:spPr>
          <a:xfrm>
            <a:off x="3333514" y="5475820"/>
            <a:ext cx="430703" cy="295844"/>
          </a:xfrm>
          <a:prstGeom prst="leftRightArrow">
            <a:avLst/>
          </a:prstGeom>
          <a:solidFill>
            <a:srgbClr val="00B050"/>
          </a:solidFill>
          <a:ln w="12700">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3816" tIns="51907" rIns="103816" bIns="51907" rtlCol="0" anchor="ctr"/>
          <a:lstStyle/>
          <a:p>
            <a:pPr algn="ctr"/>
            <a:endParaRPr lang="ja-JP" altLang="en-US" sz="1600" dirty="0"/>
          </a:p>
        </p:txBody>
      </p:sp>
      <p:sp>
        <p:nvSpPr>
          <p:cNvPr id="5" name="角丸四角形 4"/>
          <p:cNvSpPr/>
          <p:nvPr/>
        </p:nvSpPr>
        <p:spPr>
          <a:xfrm>
            <a:off x="216000" y="4827306"/>
            <a:ext cx="3096000" cy="252000"/>
          </a:xfrm>
          <a:prstGeom prst="roundRect">
            <a:avLst/>
          </a:prstGeom>
          <a:solidFill>
            <a:schemeClr val="accent2">
              <a:lumMod val="20000"/>
              <a:lumOff val="80000"/>
            </a:schemeClr>
          </a:solidFill>
          <a:ln w="12700">
            <a:solidFill>
              <a:schemeClr val="accent2"/>
            </a:solidFill>
          </a:ln>
          <a:effectLst>
            <a:outerShdw blurRad="76200" dist="38100" dir="18900000" algn="b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vert="horz" lIns="103816" tIns="36000" rIns="103816" bIns="0" rtlCol="0" anchor="ctr"/>
          <a:lstStyle/>
          <a:p>
            <a:pPr algn="ctr"/>
            <a:r>
              <a:rPr lang="ja-JP" altLang="en-US" sz="1200" b="1" dirty="0" smtClean="0">
                <a:ln w="18415" cmpd="sng">
                  <a:noFill/>
                  <a:prstDash val="solid"/>
                </a:ln>
                <a:solidFill>
                  <a:schemeClr val="tx1"/>
                </a:solidFill>
                <a:latin typeface="メイリオ" pitchFamily="50" charset="-128"/>
                <a:ea typeface="メイリオ" pitchFamily="50" charset="-128"/>
                <a:cs typeface="メイリオ" pitchFamily="50" charset="-128"/>
              </a:rPr>
              <a:t>① 職場定着支援計画の作成</a:t>
            </a:r>
            <a:r>
              <a:rPr lang="ja-JP" altLang="en-US" sz="1200" b="1" dirty="0">
                <a:ln w="18415" cmpd="sng">
                  <a:noFill/>
                  <a:prstDash val="solid"/>
                </a:ln>
                <a:solidFill>
                  <a:schemeClr val="tx1"/>
                </a:solidFill>
                <a:latin typeface="メイリオ" pitchFamily="50" charset="-128"/>
                <a:ea typeface="メイリオ" pitchFamily="50" charset="-128"/>
                <a:cs typeface="メイリオ" pitchFamily="50" charset="-128"/>
              </a:rPr>
              <a:t>・提出</a:t>
            </a:r>
          </a:p>
        </p:txBody>
      </p:sp>
      <p:sp>
        <p:nvSpPr>
          <p:cNvPr id="22" name="正方形/長方形 21"/>
          <p:cNvSpPr/>
          <p:nvPr/>
        </p:nvSpPr>
        <p:spPr>
          <a:xfrm>
            <a:off x="144066" y="178637"/>
            <a:ext cx="630075" cy="630075"/>
          </a:xfrm>
          <a:prstGeom prst="rect">
            <a:avLst/>
          </a:prstGeom>
          <a:solidFill>
            <a:schemeClr val="bg1"/>
          </a:solidFill>
          <a:ln w="19050">
            <a:solidFill>
              <a:srgbClr val="00B050"/>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24" name="角丸四角形 23"/>
          <p:cNvSpPr/>
          <p:nvPr/>
        </p:nvSpPr>
        <p:spPr>
          <a:xfrm>
            <a:off x="144066" y="882103"/>
            <a:ext cx="6912372" cy="540000"/>
          </a:xfrm>
          <a:prstGeom prst="roundRect">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r>
              <a:rPr lang="en-US" altLang="ja-JP" b="1" dirty="0">
                <a:solidFill>
                  <a:schemeClr val="bg1"/>
                </a:solidFill>
                <a:latin typeface="メイリオ" pitchFamily="50" charset="-128"/>
                <a:ea typeface="メイリオ" pitchFamily="50" charset="-128"/>
                <a:cs typeface="メイリオ" pitchFamily="50" charset="-128"/>
              </a:rPr>
              <a:t>Ⅲ</a:t>
            </a:r>
            <a:r>
              <a:rPr lang="ja-JP" altLang="en-US" b="1" dirty="0">
                <a:solidFill>
                  <a:schemeClr val="bg1"/>
                </a:solidFill>
                <a:latin typeface="メイリオ" pitchFamily="50" charset="-128"/>
                <a:ea typeface="メイリオ" pitchFamily="50" charset="-128"/>
                <a:cs typeface="メイリオ" pitchFamily="50" charset="-128"/>
              </a:rPr>
              <a:t>－１ </a:t>
            </a:r>
            <a:r>
              <a:rPr lang="ja-JP" altLang="en-US" b="1" dirty="0" smtClean="0">
                <a:solidFill>
                  <a:schemeClr val="bg1"/>
                </a:solidFill>
                <a:latin typeface="メイリオ" pitchFamily="50" charset="-128"/>
                <a:ea typeface="メイリオ" pitchFamily="50" charset="-128"/>
                <a:cs typeface="メイリオ" pitchFamily="50" charset="-128"/>
              </a:rPr>
              <a:t> 支給</a:t>
            </a:r>
            <a:r>
              <a:rPr lang="ja-JP" altLang="en-US" b="1" dirty="0">
                <a:solidFill>
                  <a:schemeClr val="bg1"/>
                </a:solidFill>
                <a:latin typeface="メイリオ" pitchFamily="50" charset="-128"/>
                <a:ea typeface="メイリオ" pitchFamily="50" charset="-128"/>
                <a:cs typeface="メイリオ" pitchFamily="50" charset="-128"/>
              </a:rPr>
              <a:t>申請・受給手続き</a:t>
            </a:r>
          </a:p>
        </p:txBody>
      </p:sp>
      <p:sp>
        <p:nvSpPr>
          <p:cNvPr id="25" name="正方形/長方形 3"/>
          <p:cNvSpPr>
            <a:spLocks noChangeArrowheads="1"/>
          </p:cNvSpPr>
          <p:nvPr/>
        </p:nvSpPr>
        <p:spPr bwMode="auto">
          <a:xfrm>
            <a:off x="144000" y="1530155"/>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受給までの流れ</a:t>
            </a:r>
            <a:endPar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144066" y="213942"/>
            <a:ext cx="630075" cy="632097"/>
          </a:xfrm>
          <a:prstGeom prst="rect">
            <a:avLst/>
          </a:prstGeom>
          <a:noFill/>
        </p:spPr>
        <p:txBody>
          <a:bodyPr wrap="square" bIns="0" rtlCol="0" anchor="ctr" anchorCtr="0">
            <a:noAutofit/>
          </a:bodyPr>
          <a:lstStyle/>
          <a:p>
            <a:pPr algn="ctr"/>
            <a:r>
              <a:rPr lang="en-US" altLang="ja-JP" sz="4000" b="1" dirty="0">
                <a:solidFill>
                  <a:srgbClr val="00B050"/>
                </a:solidFill>
                <a:latin typeface="メイリオ" pitchFamily="50" charset="-128"/>
                <a:ea typeface="メイリオ" pitchFamily="50" charset="-128"/>
                <a:cs typeface="メイリオ" pitchFamily="50" charset="-128"/>
              </a:rPr>
              <a:t>Ⅲ</a:t>
            </a:r>
            <a:endParaRPr lang="ja-JP" altLang="en-US" sz="4000" b="1" dirty="0">
              <a:solidFill>
                <a:srgbClr val="00B050"/>
              </a:solidFill>
              <a:latin typeface="メイリオ" pitchFamily="50" charset="-128"/>
              <a:ea typeface="メイリオ" pitchFamily="50" charset="-128"/>
              <a:cs typeface="メイリオ" pitchFamily="50" charset="-128"/>
            </a:endParaRPr>
          </a:p>
        </p:txBody>
      </p:sp>
      <p:sp>
        <p:nvSpPr>
          <p:cNvPr id="27" name="角丸四角形 26"/>
          <p:cNvSpPr/>
          <p:nvPr/>
        </p:nvSpPr>
        <p:spPr>
          <a:xfrm>
            <a:off x="748861" y="126019"/>
            <a:ext cx="6122711" cy="540000"/>
          </a:xfrm>
          <a:prstGeom prst="roundRect">
            <a:avLst>
              <a:gd name="adj" fmla="val 0"/>
            </a:avLst>
          </a:prstGeom>
          <a:no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49777" rtlCol="0" anchor="ctr"/>
          <a:lstStyle/>
          <a:p>
            <a:pPr>
              <a:lnSpc>
                <a:spcPts val="4000"/>
              </a:lnSpc>
            </a:pPr>
            <a:r>
              <a:rPr lang="ja-JP" altLang="en-US" sz="2800" b="1" dirty="0" smtClean="0">
                <a:solidFill>
                  <a:srgbClr val="00B050"/>
                </a:solidFill>
                <a:latin typeface="メイリオ" pitchFamily="50" charset="-128"/>
                <a:ea typeface="メイリオ" pitchFamily="50" charset="-128"/>
                <a:cs typeface="メイリオ" pitchFamily="50" charset="-128"/>
              </a:rPr>
              <a:t>その他</a:t>
            </a:r>
            <a:endParaRPr lang="ja-JP" altLang="en-US" sz="2800" b="1" dirty="0">
              <a:solidFill>
                <a:srgbClr val="00B050"/>
              </a:solidFill>
              <a:latin typeface="メイリオ" pitchFamily="50" charset="-128"/>
              <a:ea typeface="メイリオ" pitchFamily="50" charset="-128"/>
              <a:cs typeface="メイリオ" pitchFamily="50" charset="-128"/>
            </a:endParaRPr>
          </a:p>
        </p:txBody>
      </p:sp>
      <p:sp>
        <p:nvSpPr>
          <p:cNvPr id="2" name="二等辺三角形 1"/>
          <p:cNvSpPr/>
          <p:nvPr/>
        </p:nvSpPr>
        <p:spPr>
          <a:xfrm rot="10800000">
            <a:off x="1620230" y="5079334"/>
            <a:ext cx="396044" cy="108000"/>
          </a:xfrm>
          <a:prstGeom prst="triangle">
            <a:avLst/>
          </a:prstGeom>
          <a:solidFill>
            <a:schemeClr val="accent2">
              <a:lumMod val="75000"/>
            </a:schemeClr>
          </a:solidFill>
          <a:ln w="15875">
            <a:no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31" name="二等辺三角形 30"/>
          <p:cNvSpPr/>
          <p:nvPr/>
        </p:nvSpPr>
        <p:spPr>
          <a:xfrm rot="10800000">
            <a:off x="1609682" y="5422458"/>
            <a:ext cx="396044" cy="108000"/>
          </a:xfrm>
          <a:prstGeom prst="triangle">
            <a:avLst/>
          </a:prstGeom>
          <a:solidFill>
            <a:schemeClr val="accent2">
              <a:lumMod val="75000"/>
            </a:schemeClr>
          </a:solidFill>
          <a:ln w="15875">
            <a:no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33" name="スライド番号プレースホルダ 1"/>
          <p:cNvSpPr txBox="1">
            <a:spLocks/>
          </p:cNvSpPr>
          <p:nvPr/>
        </p:nvSpPr>
        <p:spPr>
          <a:xfrm>
            <a:off x="6700395" y="9972430"/>
            <a:ext cx="680475" cy="450673"/>
          </a:xfrm>
          <a:prstGeom prst="rect">
            <a:avLst/>
          </a:prstGeom>
        </p:spPr>
        <p:txBody>
          <a:bodyPr vert="horz" lIns="99555" tIns="49777" rIns="99555" bIns="49777" rtlCol="0" anchor="ctr"/>
          <a:lstStyle>
            <a:defPPr>
              <a:defRPr lang="ja-JP"/>
            </a:defPPr>
            <a:lvl1pPr marL="0" algn="r" defTabSz="995549" rtl="0" eaLnBrk="1" latinLnBrk="0" hangingPunct="1">
              <a:defRPr kumimoji="1" sz="1300" kern="1200">
                <a:solidFill>
                  <a:schemeClr val="tx1">
                    <a:tint val="75000"/>
                  </a:schemeClr>
                </a:solidFill>
                <a:latin typeface="+mn-lt"/>
                <a:ea typeface="+mn-ea"/>
                <a:cs typeface="+mn-cs"/>
              </a:defRPr>
            </a:lvl1pPr>
            <a:lvl2pPr marL="497774" algn="l" defTabSz="995549" rtl="0" eaLnBrk="1" latinLnBrk="0" hangingPunct="1">
              <a:defRPr kumimoji="1" sz="2000" kern="1200">
                <a:solidFill>
                  <a:schemeClr val="tx1"/>
                </a:solidFill>
                <a:latin typeface="+mn-lt"/>
                <a:ea typeface="+mn-ea"/>
                <a:cs typeface="+mn-cs"/>
              </a:defRPr>
            </a:lvl2pPr>
            <a:lvl3pPr marL="995549" algn="l" defTabSz="995549" rtl="0" eaLnBrk="1" latinLnBrk="0" hangingPunct="1">
              <a:defRPr kumimoji="1" sz="2000" kern="1200">
                <a:solidFill>
                  <a:schemeClr val="tx1"/>
                </a:solidFill>
                <a:latin typeface="+mn-lt"/>
                <a:ea typeface="+mn-ea"/>
                <a:cs typeface="+mn-cs"/>
              </a:defRPr>
            </a:lvl3pPr>
            <a:lvl4pPr marL="1493323" algn="l" defTabSz="995549" rtl="0" eaLnBrk="1" latinLnBrk="0" hangingPunct="1">
              <a:defRPr kumimoji="1" sz="2000" kern="1200">
                <a:solidFill>
                  <a:schemeClr val="tx1"/>
                </a:solidFill>
                <a:latin typeface="+mn-lt"/>
                <a:ea typeface="+mn-ea"/>
                <a:cs typeface="+mn-cs"/>
              </a:defRPr>
            </a:lvl4pPr>
            <a:lvl5pPr marL="1991097" algn="l" defTabSz="995549" rtl="0" eaLnBrk="1" latinLnBrk="0" hangingPunct="1">
              <a:defRPr kumimoji="1" sz="2000" kern="1200">
                <a:solidFill>
                  <a:schemeClr val="tx1"/>
                </a:solidFill>
                <a:latin typeface="+mn-lt"/>
                <a:ea typeface="+mn-ea"/>
                <a:cs typeface="+mn-cs"/>
              </a:defRPr>
            </a:lvl5pPr>
            <a:lvl6pPr marL="2488872" algn="l" defTabSz="995549" rtl="0" eaLnBrk="1" latinLnBrk="0" hangingPunct="1">
              <a:defRPr kumimoji="1" sz="2000" kern="1200">
                <a:solidFill>
                  <a:schemeClr val="tx1"/>
                </a:solidFill>
                <a:latin typeface="+mn-lt"/>
                <a:ea typeface="+mn-ea"/>
                <a:cs typeface="+mn-cs"/>
              </a:defRPr>
            </a:lvl6pPr>
            <a:lvl7pPr marL="2986646" algn="l" defTabSz="995549" rtl="0" eaLnBrk="1" latinLnBrk="0" hangingPunct="1">
              <a:defRPr kumimoji="1" sz="2000" kern="1200">
                <a:solidFill>
                  <a:schemeClr val="tx1"/>
                </a:solidFill>
                <a:latin typeface="+mn-lt"/>
                <a:ea typeface="+mn-ea"/>
                <a:cs typeface="+mn-cs"/>
              </a:defRPr>
            </a:lvl7pPr>
            <a:lvl8pPr marL="3484420" algn="l" defTabSz="995549" rtl="0" eaLnBrk="1" latinLnBrk="0" hangingPunct="1">
              <a:defRPr kumimoji="1" sz="2000" kern="1200">
                <a:solidFill>
                  <a:schemeClr val="tx1"/>
                </a:solidFill>
                <a:latin typeface="+mn-lt"/>
                <a:ea typeface="+mn-ea"/>
                <a:cs typeface="+mn-cs"/>
              </a:defRPr>
            </a:lvl8pPr>
            <a:lvl9pPr marL="3982194" algn="l" defTabSz="995549" rtl="0" eaLnBrk="1" latinLnBrk="0" hangingPunct="1">
              <a:defRPr kumimoji="1" sz="2000" kern="1200">
                <a:solidFill>
                  <a:schemeClr val="tx1"/>
                </a:solidFill>
                <a:latin typeface="+mn-lt"/>
                <a:ea typeface="+mn-ea"/>
                <a:cs typeface="+mn-cs"/>
              </a:defRPr>
            </a:lvl9pPr>
          </a:lstStyle>
          <a:p>
            <a:pPr algn="ctr"/>
            <a:fld id="{5257D7FA-C634-4D74-AC8F-65C7EB806FB4}" type="slidenum">
              <a:rPr lang="ja-JP" altLang="en-US" sz="1600" smtClean="0">
                <a:solidFill>
                  <a:schemeClr val="tx1"/>
                </a:solidFill>
              </a:rPr>
              <a:pPr algn="ctr"/>
              <a:t>25</a:t>
            </a:fld>
            <a:endParaRPr lang="ja-JP" altLang="en-US" sz="1600" dirty="0">
              <a:solidFill>
                <a:schemeClr val="tx1"/>
              </a:solidFill>
            </a:endParaRPr>
          </a:p>
        </p:txBody>
      </p:sp>
      <p:sp>
        <p:nvSpPr>
          <p:cNvPr id="562" name="円/楕円 561"/>
          <p:cNvSpPr/>
          <p:nvPr/>
        </p:nvSpPr>
        <p:spPr>
          <a:xfrm>
            <a:off x="144463" y="5994611"/>
            <a:ext cx="799396" cy="799396"/>
          </a:xfrm>
          <a:prstGeom prst="ellipse">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endPar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3" name="正方形/長方形 3"/>
          <p:cNvSpPr>
            <a:spLocks noChangeArrowheads="1"/>
          </p:cNvSpPr>
          <p:nvPr/>
        </p:nvSpPr>
        <p:spPr bwMode="auto">
          <a:xfrm>
            <a:off x="99482" y="6176342"/>
            <a:ext cx="972108" cy="360000"/>
          </a:xfrm>
          <a:prstGeom prst="rect">
            <a:avLst/>
          </a:prstGeom>
          <a:no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参考例</a:t>
            </a:r>
            <a:endPar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5" name="角丸四角形 564"/>
          <p:cNvSpPr/>
          <p:nvPr/>
        </p:nvSpPr>
        <p:spPr>
          <a:xfrm>
            <a:off x="252078" y="7218747"/>
            <a:ext cx="540000"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措置３</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566" name="角丸四角形 565"/>
          <p:cNvSpPr/>
          <p:nvPr/>
        </p:nvSpPr>
        <p:spPr>
          <a:xfrm>
            <a:off x="252078" y="7650795"/>
            <a:ext cx="540000"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措置４</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567" name="角丸四角形 566"/>
          <p:cNvSpPr/>
          <p:nvPr/>
        </p:nvSpPr>
        <p:spPr>
          <a:xfrm>
            <a:off x="252078" y="8046839"/>
            <a:ext cx="540000"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措置２</a:t>
            </a:r>
            <a:endParaRPr lang="ja-JP" altLang="en-US" sz="1100" b="1" dirty="0">
              <a:solidFill>
                <a:schemeClr val="bg1"/>
              </a:solidFill>
              <a:latin typeface="メイリオ" pitchFamily="50" charset="-128"/>
              <a:ea typeface="メイリオ" pitchFamily="50" charset="-128"/>
              <a:cs typeface="メイリオ" pitchFamily="50" charset="-128"/>
            </a:endParaRPr>
          </a:p>
        </p:txBody>
      </p:sp>
      <p:cxnSp>
        <p:nvCxnSpPr>
          <p:cNvPr id="569" name="直線矢印コネクタ 568"/>
          <p:cNvCxnSpPr/>
          <p:nvPr/>
        </p:nvCxnSpPr>
        <p:spPr>
          <a:xfrm>
            <a:off x="756000" y="8145850"/>
            <a:ext cx="216084"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73" name="直線矢印コネクタ 572"/>
          <p:cNvCxnSpPr/>
          <p:nvPr/>
        </p:nvCxnSpPr>
        <p:spPr>
          <a:xfrm>
            <a:off x="756000" y="7740000"/>
            <a:ext cx="432000"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75" name="直線矢印コネクタ 574"/>
          <p:cNvCxnSpPr/>
          <p:nvPr/>
        </p:nvCxnSpPr>
        <p:spPr>
          <a:xfrm>
            <a:off x="756000" y="7317758"/>
            <a:ext cx="936000" cy="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94356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メモ 25"/>
          <p:cNvSpPr/>
          <p:nvPr/>
        </p:nvSpPr>
        <p:spPr>
          <a:xfrm>
            <a:off x="144065" y="810935"/>
            <a:ext cx="6917661" cy="9360140"/>
          </a:xfrm>
          <a:prstGeom prst="foldedCorner">
            <a:avLst>
              <a:gd name="adj" fmla="val 4098"/>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3406" tIns="46703" rIns="93406" bIns="46703" rtlCol="0" anchor="ctr"/>
          <a:lstStyle/>
          <a:p>
            <a:pPr algn="ctr"/>
            <a:endParaRPr lang="ja-JP" altLang="en-US"/>
          </a:p>
        </p:txBody>
      </p:sp>
      <p:sp>
        <p:nvSpPr>
          <p:cNvPr id="10" name="テキスト ボックス 9"/>
          <p:cNvSpPr txBox="1"/>
          <p:nvPr/>
        </p:nvSpPr>
        <p:spPr>
          <a:xfrm>
            <a:off x="144065" y="810935"/>
            <a:ext cx="6917661" cy="1655284"/>
          </a:xfrm>
          <a:prstGeom prst="rect">
            <a:avLst/>
          </a:prstGeom>
          <a:noFill/>
        </p:spPr>
        <p:txBody>
          <a:bodyPr wrap="square" rtlCol="0">
            <a:noAutofit/>
          </a:bodyPr>
          <a:lstStyle/>
          <a:p>
            <a:pPr>
              <a:lnSpc>
                <a:spcPts val="17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アイカルディ</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症候群、アイザックス症候群、ＩｇＡ腎症、ＩｇＧ４関連疾患、亜急性硬化性全脳炎、アジソン病、アッシャー症候群、アトピー性脊髄炎、アペール症候群、アミロイドーシス、アラジール症候群、有馬症候群、アルポート症候群、アレキサンダー病、アンジェルマン症候群、アントレー・ビクスラー症候群</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イソ</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吉草酸血症、一次性ネフローゼ症候群、一次性膜性増殖性糸球体腎炎、１ｐ</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36</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欠失症候群</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、遺伝性自己炎症疾患、遺伝性</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ジストニア、遺伝性周期性四肢麻痺、遺伝性膵炎、遺伝性鉄芽球性貧血</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VATER</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症候群、ウィーバー症候群、ウィリアムズ症候群、ウィルソン病、ウエスト症候群、ウェルナー症候群、ウォルフラム症候群、ウルリッヒ病</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HTLV</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－１関連脊髄症、ＡＴＲ－Ｘ症候群、ＡＤＨ分泌異常症、エーラス・ダンロス症候群、エプスタイン症候群、エプスタイン病、エマヌエル症候群、遠位型ミオパチー、円錐角膜</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黄色</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靭帯骨化症、黄斑ジストロフィー、大田原症候群、オクシピタル・ホーン症候群、オスラー病</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カーニー</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複合、海馬硬化を伴う内側側頭葉てんかん、潰瘍性大腸炎、下垂体前葉機能低下症、家族性地中海熱、家族性良性慢性天疱瘡</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、カナバン病、化膿性</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無菌性関節炎・壊疽性膿皮症・アクネ症候群、歌舞伎症候群、ガラクトース</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リン酸ウリジルトランスフェラーゼ欠損症</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、カルニチン回路異常症、加齢</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黄斑変性、肝型糖原病、間質性膀胱炎（ハンナ型）、環状</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番染色体症候群、関節リウマチ、完全大血管転位症、眼皮膚白皮症</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偽性</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副甲状腺機能低下症、ギャロウェイ・モワト症候群、急性壊死性脳症、急性網膜壊死、球脊髄性筋萎縮症、急速進行性糸球体腎炎、強直性脊椎炎、強皮症、巨細胞性動脈炎、巨大静脈奇形（頚部口腔咽頭びまん性病変）、巨大動静脈奇形（頚部顔面又は四肢病変）、巨大膀胱短小結腸腸管蠕動不全症、巨大リンパ管奇形（頚部顔面病変）、筋萎縮性側索硬化症、筋型糖原病、筋ジストロフィー</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クッシング病</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、クリオピリン関連周期熱症候群、クリッペル・トレノネー・ウェーバー症候群、クルーゾン症候群、グルコーストランスポーター１欠損症、グルタル酸血症</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型、グルタル酸血症</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型、クロウ・深瀬症候群、クローン病、クロンカイト・カナダ症候群、痙攣重積型（二相性）急性脳症</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結節性</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硬化症、結節性多発動脈炎、血栓性血小板減少性紫斑病、限局性皮質異形成、原発性局所多汗症、原発性硬化性胆管炎、原発性高脂血症、原発性側索硬化症、原発性</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胆汁性胆管炎、</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原発性免疫不全症候群、顕微鏡的大腸炎、顕微鏡的多発血管炎</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高ＩｇＤ</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症候群、好酸球性消化管疾患、好酸球性多発血管炎性肉芽腫症、好酸球性副鼻腔炎、抗糸球体基底膜腎炎、後縦靭帯骨化症、甲状腺ホルモン不応症、拘束型心筋症、高チロシン血症</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型、高チロシン血症</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型、高チロシン血症</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型、後天性赤芽球癆、広範脊柱管狭窄症、抗リン脂質抗体症候群、コケイン症候群、コステロ症候群、骨形成不全症、骨髄異形成症候群、骨髄線維症、ゴナドトロピン分泌亢進症、５</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p</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欠失症候群、コフィン・シリス症候群、コフィン・ローリー症候群、混合性結合組織病</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鰓</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耳腎症候群、再生不良性貧血、サイトメガロウィルス角膜内皮炎、再発性多発軟骨炎、左心低形成症候群、サルコイドーシス、三尖弁</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閉鎖症、三頭酵素欠損症、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CFC</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症候群、シェーグレン症候群、色素性乾皮症、自己貪食空胞性ミオパチー、自己免疫性肝炎、自己</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免疫性後天性凝固因子欠乏症、</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自己免疫性溶血性</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貧血、四肢形成不全、</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シトステロール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血症、シトリン欠損症、</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紫斑病性腎炎、脂肪萎縮症、若年性肺気腫、シャルコー・マリー・トゥース病、重症筋無力症、修正大血管転位症、シュワルツ・ヤンペル症候群、徐波睡眠期持続性棘徐波を示すてんかん性脳症、神経細胞移動異常症、神経軸索スフェロイド形成を伴う遺伝性</a:t>
            </a:r>
            <a:r>
              <a:rPr lang="ja-JP" altLang="en-US" sz="1100" dirty="0" err="1">
                <a:latin typeface="メイリオ" panose="020B0604030504040204" pitchFamily="50" charset="-128"/>
                <a:ea typeface="メイリオ" panose="020B0604030504040204" pitchFamily="50" charset="-128"/>
                <a:cs typeface="メイリオ" panose="020B0604030504040204" pitchFamily="50" charset="-128"/>
              </a:rPr>
              <a:t>びまん</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性白質脳症、神経線維腫症、神経フェリチン症、神経有棘赤血球症、進行性核上性麻痺、進行性骨化性線維異形成症、進行性多巣性白質</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脳症、進行性白質脳症、進行性ミオクローヌスてんかん、</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心室中隔欠損を伴う肺動脈閉鎖症、心室中隔欠損を伴わない肺動脈閉鎖症</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スタージ</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・ウェーバー症候群、スティーヴンス・ジョンソン症候群、スミス・マギニス症候群、スモン</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脆弱</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X</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症候群、脆弱Ｘ症候群関連疾患、正常圧水頭症、成人スチル病、成長ホルモン分泌亢進症、脊髄空洞症、脊髄小脳変性症</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多系統萎縮症を除く。</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脊髄髄膜瘤、脊髄性筋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萎縮症、セピアプテリン還元酵素（</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SR</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）欠損症、前眼部形成異常、</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全身型若年性特発性関節炎、全身性</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エリテマトーデス、先天異常症候群、</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先天性横隔膜ヘルニア</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100" dirty="0">
                <a:latin typeface="メイリオ" panose="020B0604030504040204" pitchFamily="50" charset="-128"/>
                <a:ea typeface="メイリオ" panose="020B0604030504040204" pitchFamily="50" charset="-128"/>
                <a:cs typeface="メイリオ" panose="020B0604030504040204" pitchFamily="50" charset="-128"/>
              </a:rPr>
              <a:t>先天性核上性球</a:t>
            </a:r>
            <a:r>
              <a:rPr lang="zh-TW" altLang="en-US" sz="1100" dirty="0" smtClean="0">
                <a:latin typeface="メイリオ" panose="020B0604030504040204" pitchFamily="50" charset="-128"/>
                <a:ea typeface="メイリオ" panose="020B0604030504040204" pitchFamily="50" charset="-128"/>
                <a:cs typeface="メイリオ" panose="020B0604030504040204" pitchFamily="50" charset="-128"/>
              </a:rPr>
              <a:t>麻痺</a:t>
            </a:r>
            <a:r>
              <a:rPr lang="ja-JP" altLang="en-US" sz="1100"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先天性気管狭窄症</a:t>
            </a:r>
            <a:r>
              <a:rPr lang="zh-TW"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100" dirty="0">
                <a:latin typeface="メイリオ" panose="020B0604030504040204" pitchFamily="50" charset="-128"/>
                <a:ea typeface="メイリオ" panose="020B0604030504040204" pitchFamily="50" charset="-128"/>
                <a:cs typeface="メイリオ" panose="020B0604030504040204" pitchFamily="50" charset="-128"/>
              </a:rPr>
              <a:t>先天性魚鱗癬、先天性筋無力</a:t>
            </a:r>
            <a:r>
              <a:rPr lang="zh-TW" altLang="en-US" sz="1100" dirty="0" smtClean="0">
                <a:latin typeface="メイリオ" panose="020B0604030504040204" pitchFamily="50" charset="-128"/>
                <a:ea typeface="メイリオ" panose="020B0604030504040204" pitchFamily="50" charset="-128"/>
                <a:cs typeface="メイリオ" panose="020B0604030504040204" pitchFamily="50" charset="-128"/>
              </a:rPr>
              <a:t>症候群</a:t>
            </a:r>
            <a:r>
              <a:rPr lang="ja-JP" altLang="en-US" sz="11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先天性グリコシルホスファチジルイノシトール（</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GPI</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）欠損症、先天性三尖弁狭窄症</a:t>
            </a:r>
            <a:r>
              <a:rPr lang="zh-TW"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100" dirty="0">
                <a:latin typeface="メイリオ" panose="020B0604030504040204" pitchFamily="50" charset="-128"/>
                <a:ea typeface="メイリオ" panose="020B0604030504040204" pitchFamily="50" charset="-128"/>
                <a:cs typeface="メイリオ" panose="020B0604030504040204" pitchFamily="50" charset="-128"/>
              </a:rPr>
              <a:t>先天性腎性尿崩症、先天性赤血球形成異常性</a:t>
            </a:r>
            <a:r>
              <a:rPr lang="zh-TW" altLang="en-US" sz="1100" dirty="0" smtClean="0">
                <a:latin typeface="メイリオ" panose="020B0604030504040204" pitchFamily="50" charset="-128"/>
                <a:ea typeface="メイリオ" panose="020B0604030504040204" pitchFamily="50" charset="-128"/>
                <a:cs typeface="メイリオ" panose="020B0604030504040204" pitchFamily="50" charset="-128"/>
              </a:rPr>
              <a:t>貧血</a:t>
            </a:r>
            <a:r>
              <a:rPr lang="ja-JP" altLang="en-US" sz="11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先天性僧帽弁狭窄症</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（続く）</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26</a:t>
            </a:fld>
            <a:endParaRPr lang="ja-JP" altLang="en-US" sz="1600" dirty="0">
              <a:solidFill>
                <a:schemeClr val="tx1"/>
              </a:solidFill>
            </a:endParaRPr>
          </a:p>
        </p:txBody>
      </p:sp>
      <p:sp>
        <p:nvSpPr>
          <p:cNvPr id="8" name="角丸四角形 7"/>
          <p:cNvSpPr/>
          <p:nvPr/>
        </p:nvSpPr>
        <p:spPr>
          <a:xfrm>
            <a:off x="144066" y="161963"/>
            <a:ext cx="6912372" cy="540000"/>
          </a:xfrm>
          <a:prstGeom prst="roundRect">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r>
              <a:rPr lang="en-US" altLang="ja-JP" b="1" dirty="0">
                <a:solidFill>
                  <a:schemeClr val="bg1"/>
                </a:solidFill>
                <a:latin typeface="メイリオ" pitchFamily="50" charset="-128"/>
                <a:ea typeface="メイリオ" pitchFamily="50" charset="-128"/>
                <a:cs typeface="メイリオ" pitchFamily="50" charset="-128"/>
              </a:rPr>
              <a:t>Ⅲ</a:t>
            </a:r>
            <a:r>
              <a:rPr lang="ja-JP" altLang="en-US" b="1" dirty="0" smtClean="0">
                <a:solidFill>
                  <a:schemeClr val="bg1"/>
                </a:solidFill>
                <a:latin typeface="メイリオ" pitchFamily="50" charset="-128"/>
                <a:ea typeface="メイリオ" pitchFamily="50" charset="-128"/>
                <a:cs typeface="メイリオ" pitchFamily="50" charset="-128"/>
              </a:rPr>
              <a:t>－</a:t>
            </a:r>
            <a:r>
              <a:rPr lang="zh-TW" altLang="en-US" b="1" dirty="0" smtClean="0">
                <a:solidFill>
                  <a:schemeClr val="bg1"/>
                </a:solidFill>
                <a:latin typeface="メイリオ" pitchFamily="50" charset="-128"/>
                <a:ea typeface="メイリオ" pitchFamily="50" charset="-128"/>
                <a:cs typeface="メイリオ" pitchFamily="50" charset="-128"/>
              </a:rPr>
              <a:t>２</a:t>
            </a:r>
            <a:r>
              <a:rPr lang="ja-JP" altLang="en-US" b="1" dirty="0" smtClean="0">
                <a:solidFill>
                  <a:schemeClr val="bg1"/>
                </a:solidFill>
                <a:latin typeface="メイリオ" pitchFamily="50" charset="-128"/>
                <a:ea typeface="メイリオ" pitchFamily="50" charset="-128"/>
                <a:cs typeface="メイリオ" pitchFamily="50" charset="-128"/>
              </a:rPr>
              <a:t>　</a:t>
            </a:r>
            <a:r>
              <a:rPr lang="zh-TW" altLang="en-US" b="1" dirty="0" smtClean="0">
                <a:solidFill>
                  <a:schemeClr val="bg1"/>
                </a:solidFill>
                <a:latin typeface="メイリオ" pitchFamily="50" charset="-128"/>
                <a:ea typeface="メイリオ" pitchFamily="50" charset="-128"/>
                <a:cs typeface="メイリオ" pitchFamily="50" charset="-128"/>
              </a:rPr>
              <a:t>対象</a:t>
            </a:r>
            <a:r>
              <a:rPr lang="zh-TW" altLang="en-US" b="1" dirty="0">
                <a:solidFill>
                  <a:schemeClr val="bg1"/>
                </a:solidFill>
                <a:latin typeface="メイリオ" pitchFamily="50" charset="-128"/>
                <a:ea typeface="メイリオ" pitchFamily="50" charset="-128"/>
                <a:cs typeface="メイリオ" pitchFamily="50" charset="-128"/>
              </a:rPr>
              <a:t>難治性</a:t>
            </a:r>
            <a:r>
              <a:rPr lang="zh-TW" altLang="en-US" b="1" dirty="0" smtClean="0">
                <a:solidFill>
                  <a:schemeClr val="bg1"/>
                </a:solidFill>
                <a:latin typeface="メイリオ" pitchFamily="50" charset="-128"/>
                <a:ea typeface="メイリオ" pitchFamily="50" charset="-128"/>
                <a:cs typeface="メイリオ" pitchFamily="50" charset="-128"/>
              </a:rPr>
              <a:t>疾患一覧</a:t>
            </a:r>
            <a:r>
              <a:rPr lang="ja-JP" altLang="en-US" b="1" dirty="0" smtClean="0">
                <a:solidFill>
                  <a:schemeClr val="bg1"/>
                </a:solidFill>
                <a:latin typeface="メイリオ" pitchFamily="50" charset="-128"/>
                <a:ea typeface="メイリオ" pitchFamily="50" charset="-128"/>
                <a:cs typeface="メイリオ" pitchFamily="50" charset="-128"/>
              </a:rPr>
              <a:t>（五十音順）</a:t>
            </a:r>
            <a:endParaRPr lang="ja-JP" altLang="en-US" b="1" dirty="0">
              <a:solidFill>
                <a:schemeClr val="bg1"/>
              </a:solidFill>
              <a:latin typeface="メイリオ" pitchFamily="50" charset="-128"/>
              <a:ea typeface="メイリオ" pitchFamily="50" charset="-128"/>
              <a:cs typeface="メイリオ" pitchFamily="50" charset="-128"/>
            </a:endParaRPr>
          </a:p>
        </p:txBody>
      </p:sp>
      <p:sp>
        <p:nvSpPr>
          <p:cNvPr id="9" name="角丸四角形 8"/>
          <p:cNvSpPr/>
          <p:nvPr/>
        </p:nvSpPr>
        <p:spPr>
          <a:xfrm>
            <a:off x="216134" y="864041"/>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ア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11" name="角丸四角形 10"/>
          <p:cNvSpPr/>
          <p:nvPr/>
        </p:nvSpPr>
        <p:spPr>
          <a:xfrm>
            <a:off x="792198" y="1512000"/>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イ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12" name="角丸四角形 11"/>
          <p:cNvSpPr/>
          <p:nvPr/>
        </p:nvSpPr>
        <p:spPr>
          <a:xfrm>
            <a:off x="522198" y="1962163"/>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a:solidFill>
                  <a:schemeClr val="bg1"/>
                </a:solidFill>
                <a:latin typeface="メイリオ" pitchFamily="50" charset="-128"/>
                <a:ea typeface="メイリオ" pitchFamily="50" charset="-128"/>
                <a:cs typeface="メイリオ" pitchFamily="50" charset="-128"/>
              </a:rPr>
              <a:t>ウ</a:t>
            </a:r>
            <a:r>
              <a:rPr lang="ja-JP" altLang="en-US" sz="1050" b="1" dirty="0" smtClean="0">
                <a:solidFill>
                  <a:schemeClr val="bg1"/>
                </a:solidFill>
                <a:latin typeface="メイリオ" pitchFamily="50" charset="-128"/>
                <a:ea typeface="メイリオ" pitchFamily="50" charset="-128"/>
                <a:cs typeface="メイリオ" pitchFamily="50" charset="-128"/>
              </a:rPr>
              <a:t>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3852478" y="2178187"/>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エ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14" name="角丸四角形 13"/>
          <p:cNvSpPr/>
          <p:nvPr/>
        </p:nvSpPr>
        <p:spPr>
          <a:xfrm>
            <a:off x="2628342" y="2610235"/>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オ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2736354" y="2826259"/>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カ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16" name="角丸四角形 15"/>
          <p:cNvSpPr/>
          <p:nvPr/>
        </p:nvSpPr>
        <p:spPr>
          <a:xfrm>
            <a:off x="4122478" y="3690355"/>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キ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17" name="角丸四角形 16"/>
          <p:cNvSpPr/>
          <p:nvPr/>
        </p:nvSpPr>
        <p:spPr>
          <a:xfrm>
            <a:off x="3039682" y="4554451"/>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ク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18" name="角丸四角形 17"/>
          <p:cNvSpPr/>
          <p:nvPr/>
        </p:nvSpPr>
        <p:spPr>
          <a:xfrm>
            <a:off x="2340310" y="5202523"/>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ケ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19" name="角丸四角形 18"/>
          <p:cNvSpPr/>
          <p:nvPr/>
        </p:nvSpPr>
        <p:spPr>
          <a:xfrm>
            <a:off x="5256634" y="5634571"/>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コ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21" name="角丸四角形 20"/>
          <p:cNvSpPr/>
          <p:nvPr/>
        </p:nvSpPr>
        <p:spPr>
          <a:xfrm>
            <a:off x="4284526" y="6696707"/>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サ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22" name="角丸四角形 21"/>
          <p:cNvSpPr/>
          <p:nvPr/>
        </p:nvSpPr>
        <p:spPr>
          <a:xfrm>
            <a:off x="1620230" y="7146739"/>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シ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23" name="角丸四角形 22"/>
          <p:cNvSpPr/>
          <p:nvPr/>
        </p:nvSpPr>
        <p:spPr>
          <a:xfrm>
            <a:off x="2325118" y="8658907"/>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ス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25" name="角丸四角形 24"/>
          <p:cNvSpPr/>
          <p:nvPr/>
        </p:nvSpPr>
        <p:spPr>
          <a:xfrm>
            <a:off x="2747518" y="8856947"/>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セ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6394596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メモ 25"/>
          <p:cNvSpPr/>
          <p:nvPr/>
        </p:nvSpPr>
        <p:spPr>
          <a:xfrm>
            <a:off x="144065" y="197967"/>
            <a:ext cx="6917661" cy="9145016"/>
          </a:xfrm>
          <a:prstGeom prst="foldedCorner">
            <a:avLst>
              <a:gd name="adj" fmla="val 4098"/>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3406" tIns="46703" rIns="93406" bIns="46703" rtlCol="0" anchor="ctr"/>
          <a:lstStyle/>
          <a:p>
            <a:pPr algn="ctr"/>
            <a:endParaRPr lang="ja-JP" altLang="en-US" dirty="0">
              <a:solidFill>
                <a:schemeClr val="tx1"/>
              </a:solidFill>
            </a:endParaRPr>
          </a:p>
        </p:txBody>
      </p:sp>
      <p:sp>
        <p:nvSpPr>
          <p:cNvPr id="10" name="テキスト ボックス 9"/>
          <p:cNvSpPr txBox="1"/>
          <p:nvPr/>
        </p:nvSpPr>
        <p:spPr>
          <a:xfrm>
            <a:off x="144065" y="197967"/>
            <a:ext cx="6917661" cy="2268252"/>
          </a:xfrm>
          <a:prstGeom prst="rect">
            <a:avLst/>
          </a:prstGeom>
          <a:noFill/>
        </p:spPr>
        <p:txBody>
          <a:bodyPr wrap="square" rtlCol="0">
            <a:noAutofit/>
          </a:bodyPr>
          <a:lstStyle/>
          <a:p>
            <a:pPr>
              <a:lnSpc>
                <a:spcPts val="1700"/>
              </a:lnSpc>
            </a:pPr>
            <a:r>
              <a:rPr lang="zh-TW" altLang="en-US" sz="1100" dirty="0">
                <a:latin typeface="メイリオ" panose="020B0604030504040204" pitchFamily="50" charset="-128"/>
                <a:ea typeface="メイリオ" panose="020B0604030504040204" pitchFamily="50" charset="-128"/>
                <a:cs typeface="メイリオ" panose="020B0604030504040204" pitchFamily="50" charset="-128"/>
              </a:rPr>
              <a:t>先天性大脳白質形成不全症</a:t>
            </a:r>
            <a:r>
              <a:rPr lang="ja-JP" altLang="en-US" sz="1100"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先天性肺静脈狭窄症</a:t>
            </a:r>
            <a:r>
              <a:rPr lang="zh-TW" altLang="en-US" sz="1100" dirty="0">
                <a:latin typeface="メイリオ" panose="020B0604030504040204" pitchFamily="50" charset="-128"/>
                <a:ea typeface="メイリオ" panose="020B0604030504040204" pitchFamily="50" charset="-128"/>
                <a:cs typeface="メイリオ" panose="020B0604030504040204" pitchFamily="50" charset="-128"/>
              </a:rPr>
              <a:t>、先天性風疹症候群、先天性副腎低形成症、先天性副腎皮質酵素欠損症、</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先天性</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ミオパチー、先天性</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無痛無汗症、先天性葉酸吸収不全、前頭側頭葉変性症</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早期</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ミオクロニー</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脳症、爪膝蓋骨症候群（ネイルパテラ症候群）／</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LMX1B</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関連腎症、</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総動脈幹遺残症、総排泄腔遺残、総排泄腔外反症、ソトス症候群</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ダイアモンド</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・ブラックファン貧血</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番染色体父親性ダイソミー症候群、大脳皮質基底核</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変性症、大理石骨病、</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ダウン症候群、高安動脈炎、多系統萎縮症、タナトフォリック骨異形成症、多発血管炎性肉芽腫症、多発性硬化症／視神経</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脊髄炎、</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多発性</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軟骨性外骨腫症、</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多発性嚢胞腎、多脾症候群、タンジール病、単心室症、弾性線維性仮性黄色腫、短腸症候群、胆道閉鎖症</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遅発性内</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リンパ水腫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、チャージ</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症候群、中隔視神経形成異常症／ドモルシア症候群、中毒性表皮壊死症、腸管神経節細胞僅少症</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TSH</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分泌亢進症、</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TNF</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受容体関連周期性症候群、低ホスファターゼ症</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、天</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疱瘡</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禿頭</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と変形性脊椎症を伴う常染色体劣性白質脳症、特発性拡張型心筋症、特発性間質性肺炎、特発性基底核石灰化症、特発性血小板減少性</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紫斑病、特発性血栓症（遺伝性血栓性素因による）、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特発性後天性全身性無汗症、特発性大腿骨頭壊死症、特発性門脈圧亢進症、特発性両側性感音難聴、突発性難聴、ドラベ症候群</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中條</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・西村症候群、那須・ハコラ病、軟骨無形成症、難治頻回部分発作重積型急性脳炎</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22q11.2</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欠失症候群、乳幼児肝巨大血管腫、尿素サイクル異常症</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ヌーナン</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症候群</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脳腱黄色腫症</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、脳表ヘモジデリン沈着症、膿疱性乾癬、嚢胞性線維症</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パーキンソン病</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、バージャー病、肺静脈閉塞症／肺毛細血管腫症、肺動脈性肺高血圧症、肺胞蛋白症（自己免疫性又は先天性）、肺胞低換気症候群、バッド・キアリ症候群、ハンチントン病、汎発性特発性骨増殖症</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ＰＣＤＨ</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関連</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症候群、非ケトーシス型高グリシン血症、</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肥厚性皮膚骨膜症、非ジストロフィー性ミオトニー症候群、皮質下梗塞と白質脳症を伴う常染色体優性脳動脈症、肥大型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心筋症、左肺動脈右肺動脈起始症、</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ビタミン</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D</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依存性くる病／骨軟化症、ビタミンＤ抵抗性くる病／骨軟化症、ビッカースタッフ脳幹脳炎、非典型溶血性尿毒症症候群、非特異性多発性小腸潰瘍症、皮膚筋炎／多発性筋炎、</a:t>
            </a:r>
            <a:r>
              <a:rPr lang="ja-JP" altLang="en-US" sz="1100" dirty="0" err="1">
                <a:latin typeface="メイリオ" panose="020B0604030504040204" pitchFamily="50" charset="-128"/>
                <a:ea typeface="メイリオ" panose="020B0604030504040204" pitchFamily="50" charset="-128"/>
                <a:cs typeface="メイリオ" panose="020B0604030504040204" pitchFamily="50" charset="-128"/>
              </a:rPr>
              <a:t>びまん</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性汎細気管支炎、肥満低換気症候群、表皮水疱症、ヒルシュスプルング病（全結腸型又は小腸型）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ファイファー</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症候群、ファロー四徴症、ファンコニ貧血、封入体筋炎、フェニルケトン尿症、複合カルボキシラーゼ欠損症、副甲状腺機能低下症、副腎白質ジストロフィー、副腎皮質刺激ホルモン不応症、ブラウ症候群、プラダ－・ウィリ症候群、プリオン病、プロピオン酸血症、</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PRL</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分泌亢進症（高プロラクチン血症）</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閉塞性細気管支炎、</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β</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－ケトチオラーゼ欠損症、ベーチェット病</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ベスレムミオパチー、ヘパリン起因性血小板減少症、ヘモクロマトーシス、ペリー症候群、ペルーシド角膜辺縁変性症、ペルオキシソーム病（副腎白質ジストロフィーを除く。）、片側巨脳症、片側痙攣・片麻痺・てんかん</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症候群、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芳香族</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L</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－アミノ酸脱炭酸酵素欠損症、</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発作性夜間ヘモグロビン尿症、ポルフィリン症</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マリネスコ</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・シェーグレン症候群、マルファン症候群、慢性炎症性脱髄性多発神経炎／多巣性運動ニューロパチー、慢性血栓塞栓性肺高血圧症、慢性再発性多発性骨髄炎、慢性膵炎、慢性特発性偽性腸閉塞症</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ミオクロニー欠</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神てんかん、ミオクロニー脱力発作を伴うてんかん、</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ミトコンドリア病、　　　　無虹彩症、</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無脾症候群、無</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β</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リポタンパク血症</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メープルシロップ尿症、メチルグルタコン酸尿症、</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メチルマロン酸血症、メビウス症候群、メンケス病</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網膜</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色素変性症、もやもや病、モワット・ウイルソン症候群、薬剤性過敏症症候群</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ヤング</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・シンプソン症候群</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優性</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遺伝形式をとる遺伝性難聴、遊走性焦点発作を伴う乳児てんかん</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４</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p</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欠失症候群</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ライソゾーム病</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、ラスムッセン脳炎、ランゲルハンス細胞組織球症、ランドウ・クレフナー症候群</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リジン</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尿性蛋白不耐症、両側性小耳症・外耳道閉鎖症、両大血管右室起始症、リンパ管腫症／ゴーハム病、リンパ脈管筋腫症、類天疱瘡（後天性表皮水疱症を含む。）</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ルビンシュタイン</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・テイビ症候群</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レーベル</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遺伝性視神経症、レシチンコレステロールアシルトランスフェラーゼ欠損症、劣性遺伝形式をとる遺伝性難聴、レット症候群、レノックス・ガストー症候群</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ロスムンド</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・トムソン症候群、肋骨異常を伴う先天性側弯症</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27</a:t>
            </a:fld>
            <a:endParaRPr lang="ja-JP" altLang="en-US" sz="1600" dirty="0">
              <a:solidFill>
                <a:schemeClr val="tx1"/>
              </a:solidFill>
            </a:endParaRPr>
          </a:p>
        </p:txBody>
      </p:sp>
      <p:sp>
        <p:nvSpPr>
          <p:cNvPr id="6" name="角丸四角形 5"/>
          <p:cNvSpPr/>
          <p:nvPr/>
        </p:nvSpPr>
        <p:spPr>
          <a:xfrm>
            <a:off x="6408762" y="485999"/>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ソ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7" name="角丸四角形 6"/>
          <p:cNvSpPr/>
          <p:nvPr/>
        </p:nvSpPr>
        <p:spPr>
          <a:xfrm>
            <a:off x="3168402" y="918047"/>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タ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8" name="角丸四角形 7"/>
          <p:cNvSpPr/>
          <p:nvPr/>
        </p:nvSpPr>
        <p:spPr>
          <a:xfrm>
            <a:off x="792138" y="1782143"/>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チ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11" name="角丸四角形 10"/>
          <p:cNvSpPr/>
          <p:nvPr/>
        </p:nvSpPr>
        <p:spPr>
          <a:xfrm>
            <a:off x="2736414" y="1980183"/>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テ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12" name="角丸四角形 11"/>
          <p:cNvSpPr/>
          <p:nvPr/>
        </p:nvSpPr>
        <p:spPr>
          <a:xfrm>
            <a:off x="1764246" y="2214191"/>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ト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13" name="角丸四角形 12"/>
          <p:cNvSpPr/>
          <p:nvPr/>
        </p:nvSpPr>
        <p:spPr>
          <a:xfrm>
            <a:off x="2340310" y="2862263"/>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ナ行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14" name="角丸四角形 13"/>
          <p:cNvSpPr/>
          <p:nvPr/>
        </p:nvSpPr>
        <p:spPr>
          <a:xfrm>
            <a:off x="1764246" y="3078287"/>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ニ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216074" y="3294311"/>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ヌ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16" name="角丸四角形 15"/>
          <p:cNvSpPr/>
          <p:nvPr/>
        </p:nvSpPr>
        <p:spPr>
          <a:xfrm>
            <a:off x="1908262" y="3294311"/>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ノ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17" name="角丸四角形 16"/>
          <p:cNvSpPr/>
          <p:nvPr/>
        </p:nvSpPr>
        <p:spPr>
          <a:xfrm>
            <a:off x="216074" y="3502597"/>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ハ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18" name="角丸四角形 17"/>
          <p:cNvSpPr/>
          <p:nvPr/>
        </p:nvSpPr>
        <p:spPr>
          <a:xfrm>
            <a:off x="936214" y="3942383"/>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ヒ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19" name="角丸四角形 18"/>
          <p:cNvSpPr/>
          <p:nvPr/>
        </p:nvSpPr>
        <p:spPr>
          <a:xfrm>
            <a:off x="216074" y="5022503"/>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フ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20" name="角丸四角形 19"/>
          <p:cNvSpPr/>
          <p:nvPr/>
        </p:nvSpPr>
        <p:spPr>
          <a:xfrm>
            <a:off x="936214" y="5670575"/>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err="1" smtClean="0">
                <a:solidFill>
                  <a:schemeClr val="bg1"/>
                </a:solidFill>
                <a:latin typeface="メイリオ" pitchFamily="50" charset="-128"/>
                <a:ea typeface="メイリオ" pitchFamily="50" charset="-128"/>
                <a:cs typeface="メイリオ" pitchFamily="50" charset="-128"/>
              </a:rPr>
              <a:t>ヘ</a:t>
            </a:r>
            <a:r>
              <a:rPr lang="ja-JP" altLang="en-US" sz="1050" b="1" dirty="0" smtClean="0">
                <a:solidFill>
                  <a:schemeClr val="bg1"/>
                </a:solidFill>
                <a:latin typeface="メイリオ" pitchFamily="50" charset="-128"/>
                <a:ea typeface="メイリオ" pitchFamily="50" charset="-128"/>
                <a:cs typeface="メイリオ" pitchFamily="50" charset="-128"/>
              </a:rPr>
              <a:t>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21" name="角丸四角形 20"/>
          <p:cNvSpPr/>
          <p:nvPr/>
        </p:nvSpPr>
        <p:spPr>
          <a:xfrm>
            <a:off x="216074" y="6318647"/>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ホ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22" name="角丸四角形 21"/>
          <p:cNvSpPr/>
          <p:nvPr/>
        </p:nvSpPr>
        <p:spPr>
          <a:xfrm>
            <a:off x="6444826" y="6318647"/>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a:solidFill>
                  <a:schemeClr val="bg1"/>
                </a:solidFill>
                <a:latin typeface="メイリオ" pitchFamily="50" charset="-128"/>
                <a:ea typeface="メイリオ" pitchFamily="50" charset="-128"/>
                <a:cs typeface="メイリオ" pitchFamily="50" charset="-128"/>
              </a:rPr>
              <a:t>マ</a:t>
            </a:r>
            <a:r>
              <a:rPr lang="ja-JP" altLang="en-US" sz="1050" b="1" dirty="0" smtClean="0">
                <a:solidFill>
                  <a:schemeClr val="bg1"/>
                </a:solidFill>
                <a:latin typeface="メイリオ" pitchFamily="50" charset="-128"/>
                <a:ea typeface="メイリオ" pitchFamily="50" charset="-128"/>
                <a:cs typeface="メイリオ" pitchFamily="50" charset="-128"/>
              </a:rPr>
              <a:t>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23" name="角丸四角形 22"/>
          <p:cNvSpPr/>
          <p:nvPr/>
        </p:nvSpPr>
        <p:spPr>
          <a:xfrm>
            <a:off x="216074" y="6966719"/>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ミ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24" name="角丸四角形 23"/>
          <p:cNvSpPr/>
          <p:nvPr/>
        </p:nvSpPr>
        <p:spPr>
          <a:xfrm>
            <a:off x="6444826" y="6966719"/>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ム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25" name="角丸四角形 24"/>
          <p:cNvSpPr/>
          <p:nvPr/>
        </p:nvSpPr>
        <p:spPr>
          <a:xfrm>
            <a:off x="3240470" y="7182743"/>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メ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27" name="角丸四角形 26"/>
          <p:cNvSpPr/>
          <p:nvPr/>
        </p:nvSpPr>
        <p:spPr>
          <a:xfrm>
            <a:off x="3564446" y="7380783"/>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モ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28" name="角丸四角形 27"/>
          <p:cNvSpPr/>
          <p:nvPr/>
        </p:nvSpPr>
        <p:spPr>
          <a:xfrm>
            <a:off x="2736354" y="7614183"/>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ヤ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29" name="角丸四角形 28"/>
          <p:cNvSpPr/>
          <p:nvPr/>
        </p:nvSpPr>
        <p:spPr>
          <a:xfrm>
            <a:off x="5112618" y="7614000"/>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ユ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30" name="角丸四角形 29"/>
          <p:cNvSpPr/>
          <p:nvPr/>
        </p:nvSpPr>
        <p:spPr>
          <a:xfrm>
            <a:off x="3474406" y="7830815"/>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ヨ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31" name="角丸四角形 30"/>
          <p:cNvSpPr/>
          <p:nvPr/>
        </p:nvSpPr>
        <p:spPr>
          <a:xfrm>
            <a:off x="5076674" y="7830815"/>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ラ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32" name="角丸四角形 31"/>
          <p:cNvSpPr/>
          <p:nvPr/>
        </p:nvSpPr>
        <p:spPr>
          <a:xfrm>
            <a:off x="5265018" y="8046839"/>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リ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33" name="角丸四角形 32"/>
          <p:cNvSpPr/>
          <p:nvPr/>
        </p:nvSpPr>
        <p:spPr>
          <a:xfrm>
            <a:off x="2871006" y="8478887"/>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ル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34" name="角丸四角形 33"/>
          <p:cNvSpPr/>
          <p:nvPr/>
        </p:nvSpPr>
        <p:spPr>
          <a:xfrm>
            <a:off x="5652618" y="8477448"/>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レ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
        <p:nvSpPr>
          <p:cNvPr id="35" name="角丸四角形 34"/>
          <p:cNvSpPr/>
          <p:nvPr/>
        </p:nvSpPr>
        <p:spPr>
          <a:xfrm>
            <a:off x="3150310" y="8910935"/>
            <a:ext cx="540000" cy="162000"/>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wrap="none" lIns="0" tIns="36000" rIns="0" bIns="0" rtlCol="0" anchor="ctr"/>
          <a:lstStyle/>
          <a:p>
            <a:pPr algn="ctr"/>
            <a:r>
              <a:rPr lang="ja-JP" altLang="en-US" sz="1050" b="1" dirty="0" smtClean="0">
                <a:solidFill>
                  <a:schemeClr val="bg1"/>
                </a:solidFill>
                <a:latin typeface="メイリオ" pitchFamily="50" charset="-128"/>
                <a:ea typeface="メイリオ" pitchFamily="50" charset="-128"/>
                <a:cs typeface="メイリオ" pitchFamily="50" charset="-128"/>
              </a:rPr>
              <a:t>ロ 行</a:t>
            </a:r>
            <a:endParaRPr lang="ja-JP" altLang="en-US" sz="1050" b="1" dirty="0">
              <a:solidFill>
                <a:schemeClr val="bg1"/>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14093780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014547123"/>
              </p:ext>
            </p:extLst>
          </p:nvPr>
        </p:nvGraphicFramePr>
        <p:xfrm>
          <a:off x="144463" y="836336"/>
          <a:ext cx="6911975" cy="8794679"/>
        </p:xfrm>
        <a:graphic>
          <a:graphicData uri="http://schemas.openxmlformats.org/drawingml/2006/table">
            <a:tbl>
              <a:tblPr firstRow="1" bandRow="1">
                <a:tableStyleId>{5940675A-B579-460E-94D1-54222C63F5DA}</a:tableStyleId>
              </a:tblPr>
              <a:tblGrid>
                <a:gridCol w="1830739"/>
                <a:gridCol w="5081236"/>
              </a:tblGrid>
              <a:tr h="3609587">
                <a:tc>
                  <a:txBody>
                    <a:bodyPr/>
                    <a:lstStyle/>
                    <a:p>
                      <a:pPr>
                        <a:lnSpc>
                          <a:spcPts val="1600"/>
                        </a:lnSpc>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身体障害者</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44000" marB="108000"/>
                </a:tc>
                <a:tc>
                  <a:txBody>
                    <a:bodyPr/>
                    <a:lstStyle/>
                    <a:p>
                      <a:pPr eaLnBrk="1" latinLnBrk="0" hangingPunct="1">
                        <a:lnSpc>
                          <a:spcPts val="1600"/>
                        </a:lnSpc>
                      </a:pP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身体障害者福祉法（昭和</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年法律第</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283</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号）第</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条第４項の規定に基づき交付を受けた身体障害者手帳（以下「身体障害者手帳」という。）</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写</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であって対象労働者の氏名、年齢及び障害の程度が確認できるもの。</a:t>
                      </a:r>
                    </a:p>
                    <a:p>
                      <a:pPr eaLnBrk="1" latinLnBrk="0" hangingPunct="1">
                        <a:lnSpc>
                          <a:spcPts val="1600"/>
                        </a:lnSpc>
                      </a:pP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身体障害者手帳を所持しない者については、当分の間、次のイ及びロによる医師の診断書・意見書（原本又は写し）であって対象労働者の氏名、年齢及び障害の程度が確認できるもの。</a:t>
                      </a:r>
                      <a:endPar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eaLnBrk="1" latinLnBrk="0" hangingPunct="1">
                        <a:lnSpc>
                          <a:spcPts val="1200"/>
                        </a:lnSpc>
                      </a:pPr>
                      <a:endPar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eaLnBrk="1" latinLnBrk="0" hangingPunct="1">
                        <a:lnSpc>
                          <a:spcPts val="1600"/>
                        </a:lnSpc>
                      </a:pP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イ　身体障害者福祉法（昭和</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年法律第</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283</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号）第</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条の規定に</a:t>
                      </a:r>
                      <a:endPar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eaLnBrk="1" latinLnBrk="0" hangingPunct="1">
                        <a:lnSpc>
                          <a:spcPts val="1600"/>
                        </a:lnSpc>
                      </a:pPr>
                      <a:r>
                        <a:rPr kumimoji="1" lang="ja-JP" altLang="en-US"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より都道府県知事の定める医師（以下「指定医」という。）又</a:t>
                      </a:r>
                      <a:endPar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eaLnBrk="1" latinLnBrk="0" hangingPunct="1">
                        <a:lnSpc>
                          <a:spcPts val="1600"/>
                        </a:lnSpc>
                      </a:pPr>
                      <a:r>
                        <a:rPr kumimoji="1" lang="ja-JP" altLang="en-US"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は労働安全衛生法第</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13</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条に規定する産業医による障害者雇用促</a:t>
                      </a:r>
                      <a:endPar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eaLnBrk="1" latinLnBrk="0" hangingPunct="1">
                        <a:lnSpc>
                          <a:spcPts val="1600"/>
                        </a:lnSpc>
                      </a:pPr>
                      <a:r>
                        <a:rPr kumimoji="1" lang="ja-JP" altLang="en-US"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進法別表に掲げる身体障害を有する旨の診断書・意見書（ただ</a:t>
                      </a:r>
                      <a:endPar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eaLnBrk="1" latinLnBrk="0" hangingPunct="1">
                        <a:lnSpc>
                          <a:spcPts val="1600"/>
                        </a:lnSpc>
                      </a:pPr>
                      <a:r>
                        <a:rPr kumimoji="1" lang="ja-JP" altLang="en-US"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し、心臓、じん臓、呼吸器、ぼうこう若しくは直腸、小腸又は</a:t>
                      </a:r>
                      <a:endPar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eaLnBrk="1" latinLnBrk="0" hangingPunct="1">
                        <a:lnSpc>
                          <a:spcPts val="1600"/>
                        </a:lnSpc>
                      </a:pPr>
                      <a:r>
                        <a:rPr kumimoji="1" lang="ja-JP" altLang="en-US"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ヒト免疫不全ウィルスによる免疫の機能の障害については、当</a:t>
                      </a:r>
                      <a:endPar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eaLnBrk="1" latinLnBrk="0" hangingPunct="1">
                        <a:lnSpc>
                          <a:spcPts val="1600"/>
                        </a:lnSpc>
                      </a:pPr>
                      <a:r>
                        <a:rPr kumimoji="1" lang="ja-JP" altLang="en-US"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分の間、指定医によるものに限る。）を受けること。</a:t>
                      </a:r>
                      <a:endPar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eaLnBrk="1" latinLnBrk="0" hangingPunct="1">
                        <a:lnSpc>
                          <a:spcPts val="1200"/>
                        </a:lnSpc>
                      </a:pPr>
                      <a:endPar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ロ　イの診断書は、障害の種類及び程度並びに障害者雇用促進法</a:t>
                      </a:r>
                      <a:endPar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別表に掲げる障害に該当する旨を記載したものとすること</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44000" marB="108000"/>
                </a:tc>
              </a:tr>
              <a:tr h="1517948">
                <a:tc>
                  <a:txBody>
                    <a:bodyPr/>
                    <a:lstStyle/>
                    <a:p>
                      <a:pPr>
                        <a:lnSpc>
                          <a:spcPts val="1600"/>
                        </a:lnSpc>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知的障害者</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44000" marB="108000"/>
                </a:tc>
                <a:tc>
                  <a:txBody>
                    <a:bodyPr/>
                    <a:lstStyle/>
                    <a:p>
                      <a:pPr>
                        <a:lnSpc>
                          <a:spcPts val="1600"/>
                        </a:lnSpc>
                      </a:pP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児童相談所、知的障害者更生相談所、精神保健福祉センター、精神保健指定医又は地域センターの判定書（対象労働者の知能指数及び身辺処理能力に関する意見を記入したものをいう。）（写）又は所得税法施行令（昭和</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40</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年政令第</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96</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号）第</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条の２第</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17</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号に規定する療育手帳（以下「療育手帳」という。）（写）であって対象労働者の氏名、年齢及び障害の程度が確認できるもの。</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44000" marB="108000"/>
                </a:tc>
              </a:tr>
              <a:tr h="1285544">
                <a:tc>
                  <a:txBody>
                    <a:bodyPr/>
                    <a:lstStyle/>
                    <a:p>
                      <a:pPr>
                        <a:lnSpc>
                          <a:spcPts val="1600"/>
                        </a:lnSpc>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精神障害者</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44000" marB="108000"/>
                </a:tc>
                <a:tc>
                  <a:txBody>
                    <a:bodyPr/>
                    <a:lstStyle/>
                    <a:p>
                      <a:pPr>
                        <a:lnSpc>
                          <a:spcPts val="1600"/>
                        </a:lnSpc>
                      </a:pP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精神保健福祉法第</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45</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条第２項の規定に基づき交付を受けた精神障害者保健福祉手帳（写）又は主治医の診断書・意見書（原本又は写し）であって対象労働者の氏名が確認できるもの（統合失調症、そううつ病又はてんかん以外の精神障害がある者については、上記のうち精神障害者保健福祉手帳（写）に限る。）。</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44000" marB="108000"/>
                </a:tc>
              </a:tr>
              <a:tr h="588330">
                <a:tc>
                  <a:txBody>
                    <a:bodyPr/>
                    <a:lstStyle/>
                    <a:p>
                      <a:pPr>
                        <a:lnSpc>
                          <a:spcPts val="1600"/>
                        </a:lnSpc>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発達障害者</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44000" marB="108000"/>
                </a:tc>
                <a:tc>
                  <a:txBody>
                    <a:bodyPr/>
                    <a:lstStyle/>
                    <a:p>
                      <a:pPr>
                        <a:lnSpc>
                          <a:spcPts val="1600"/>
                        </a:lnSpc>
                      </a:pP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医師の診断書（原本又は写し）であって対象労働者の氏名及び発達障害であることが確認できるもの。</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44000" marB="108000"/>
                </a:tc>
              </a:tr>
              <a:tr h="1053140">
                <a:tc>
                  <a:txBody>
                    <a:bodyPr/>
                    <a:lstStyle/>
                    <a:p>
                      <a:pPr>
                        <a:lnSpc>
                          <a:spcPts val="1600"/>
                        </a:lnSpc>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難治性疾患を有する者</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44000" marB="108000"/>
                </a:tc>
                <a:tc>
                  <a:txBody>
                    <a:bodyPr/>
                    <a:lstStyle/>
                    <a:p>
                      <a:pPr>
                        <a:lnSpc>
                          <a:spcPts val="1600"/>
                        </a:lnSpc>
                      </a:pP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難病の患者に対する医療等に関する法律（平成</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年法律第</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50</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号）第７条第４項により都道府県が交付する医療受給者証（写）、医師の診断書（原本又は写し）又は公的機関が発行する書類（原本又は写し）であって対象労働者の氏名及び難治性疾患の病名が確認できるもの。</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44000" marB="108000"/>
                </a:tc>
              </a:tr>
              <a:tr h="480318">
                <a:tc>
                  <a:txBody>
                    <a:bodyPr/>
                    <a:lstStyle/>
                    <a:p>
                      <a:pPr>
                        <a:lnSpc>
                          <a:spcPts val="1600"/>
                        </a:lnSpc>
                      </a:pP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高次脳機能障害</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44000" marB="108000"/>
                </a:tc>
                <a:tc>
                  <a:txBody>
                    <a:bodyPr/>
                    <a:lstStyle/>
                    <a:p>
                      <a:pPr>
                        <a:lnSpc>
                          <a:spcPts val="1600"/>
                        </a:lnSpc>
                      </a:pP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医師の診断書（原本又は写し）であって対象労働者の氏名及び高次脳機能障害であることが確認できるもの。</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144000" marB="108000"/>
                </a:tc>
              </a:tr>
            </a:tbl>
          </a:graphicData>
        </a:graphic>
      </p:graphicFrame>
      <p:sp>
        <p:nvSpPr>
          <p:cNvPr id="6"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28</a:t>
            </a:fld>
            <a:endParaRPr lang="ja-JP" altLang="en-US" sz="1600" dirty="0">
              <a:solidFill>
                <a:schemeClr val="tx1"/>
              </a:solidFill>
            </a:endParaRPr>
          </a:p>
        </p:txBody>
      </p:sp>
      <p:sp>
        <p:nvSpPr>
          <p:cNvPr id="7" name="角丸四角形 6"/>
          <p:cNvSpPr/>
          <p:nvPr/>
        </p:nvSpPr>
        <p:spPr>
          <a:xfrm>
            <a:off x="144066" y="161963"/>
            <a:ext cx="6912372" cy="540000"/>
          </a:xfrm>
          <a:prstGeom prst="roundRect">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r>
              <a:rPr lang="en-US" altLang="ja-JP" b="1" dirty="0">
                <a:solidFill>
                  <a:schemeClr val="bg1"/>
                </a:solidFill>
                <a:latin typeface="メイリオ" pitchFamily="50" charset="-128"/>
                <a:ea typeface="メイリオ" pitchFamily="50" charset="-128"/>
                <a:cs typeface="メイリオ" pitchFamily="50" charset="-128"/>
              </a:rPr>
              <a:t>Ⅲ</a:t>
            </a:r>
            <a:r>
              <a:rPr lang="ja-JP" altLang="en-US" b="1" dirty="0" smtClean="0">
                <a:solidFill>
                  <a:schemeClr val="bg1"/>
                </a:solidFill>
                <a:latin typeface="メイリオ" pitchFamily="50" charset="-128"/>
                <a:ea typeface="メイリオ" pitchFamily="50" charset="-128"/>
                <a:cs typeface="メイリオ" pitchFamily="50" charset="-128"/>
              </a:rPr>
              <a:t>－３　</a:t>
            </a:r>
            <a:r>
              <a:rPr lang="zh-TW" altLang="en-US" b="1" dirty="0" smtClean="0">
                <a:solidFill>
                  <a:schemeClr val="bg1"/>
                </a:solidFill>
                <a:latin typeface="メイリオ" pitchFamily="50" charset="-128"/>
                <a:ea typeface="メイリオ" pitchFamily="50" charset="-128"/>
                <a:cs typeface="メイリオ" pitchFamily="50" charset="-128"/>
              </a:rPr>
              <a:t>対象</a:t>
            </a:r>
            <a:r>
              <a:rPr lang="zh-TW" altLang="en-US" b="1" dirty="0">
                <a:solidFill>
                  <a:schemeClr val="bg1"/>
                </a:solidFill>
                <a:latin typeface="メイリオ" pitchFamily="50" charset="-128"/>
                <a:ea typeface="メイリオ" pitchFamily="50" charset="-128"/>
                <a:cs typeface="メイリオ" pitchFamily="50" charset="-128"/>
              </a:rPr>
              <a:t>労働者確認書類一覧</a:t>
            </a:r>
            <a:endParaRPr lang="ja-JP" altLang="en-US" b="1" dirty="0">
              <a:solidFill>
                <a:schemeClr val="bg1"/>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26056504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50032" y="1134071"/>
            <a:ext cx="6906406" cy="3096344"/>
          </a:xfrm>
          <a:prstGeom prst="rect">
            <a:avLst/>
          </a:prstGeom>
          <a:noFill/>
          <a:ln>
            <a:solidFill>
              <a:srgbClr val="FF0000"/>
            </a:solidFill>
            <a:prstDash val="sysDash"/>
          </a:ln>
        </p:spPr>
        <p:txBody>
          <a:bodyPr wrap="square" lIns="99555" tIns="0" rIns="99555" bIns="49777" rtlCol="0">
            <a:noAutofit/>
          </a:bodyPr>
          <a:lstStyle/>
          <a:p>
            <a:pPr algn="just">
              <a:lnSpc>
                <a:spcPts val="1300"/>
              </a:lnSpc>
            </a:pP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144066" y="4806479"/>
            <a:ext cx="6912372" cy="4356484"/>
          </a:xfrm>
          <a:prstGeom prst="rect">
            <a:avLst/>
          </a:prstGeom>
          <a:noFill/>
          <a:ln>
            <a:solidFill>
              <a:srgbClr val="FF0000"/>
            </a:solidFill>
            <a:prstDash val="sysDash"/>
          </a:ln>
        </p:spPr>
        <p:txBody>
          <a:bodyPr wrap="square" lIns="99555" tIns="0" rIns="99555" bIns="49777" rtlCol="0">
            <a:noAutofit/>
          </a:bodyPr>
          <a:lstStyle/>
          <a:p>
            <a:pPr algn="just">
              <a:lnSpc>
                <a:spcPts val="1300"/>
              </a:lnSpc>
            </a:pP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34826" y="810035"/>
            <a:ext cx="7166024" cy="360040"/>
          </a:xfrm>
          <a:prstGeom prst="rect">
            <a:avLst/>
          </a:prstGeom>
          <a:noFill/>
          <a:ln w="9525">
            <a:noFill/>
            <a:prstDash val="sysDash"/>
          </a:ln>
        </p:spPr>
        <p:style>
          <a:lnRef idx="2">
            <a:schemeClr val="accent2"/>
          </a:lnRef>
          <a:fillRef idx="1">
            <a:schemeClr val="lt1"/>
          </a:fillRef>
          <a:effectRef idx="0">
            <a:schemeClr val="accent2"/>
          </a:effectRef>
          <a:fontRef idx="minor">
            <a:schemeClr val="dk1"/>
          </a:fontRef>
        </p:style>
        <p:txBody>
          <a:bodyPr lIns="117585" tIns="49777" rIns="99555" bIns="49777" rtlCol="0" anchor="t"/>
          <a:lstStyle/>
          <a:p>
            <a:pPr>
              <a:lnSpc>
                <a:spcPts val="2000"/>
              </a:lnSpc>
              <a:spcBef>
                <a:spcPts val="200"/>
              </a:spcBef>
              <a:spcAft>
                <a:spcPts val="200"/>
              </a:spcAft>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次の</a:t>
            </a:r>
            <a:r>
              <a:rPr lang="ja-JP" altLang="en-US" sz="1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a:t>
            </a:r>
            <a:r>
              <a:rPr lang="ja-JP" altLang="en-US" sz="1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ずれかに該当する事業主</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は、この助成金</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を受給</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できません。</a:t>
            </a: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54866" y="4536157"/>
            <a:ext cx="7128400" cy="342330"/>
          </a:xfrm>
          <a:prstGeom prst="rect">
            <a:avLst/>
          </a:prstGeom>
          <a:noFill/>
          <a:ln>
            <a:noFill/>
            <a:prstDash val="sysDash"/>
          </a:ln>
        </p:spPr>
        <p:txBody>
          <a:bodyPr wrap="square" lIns="99555" tIns="0" rIns="99555" bIns="49777" rtlCol="0">
            <a:noAutofit/>
          </a:bodyPr>
          <a:lstStyle/>
          <a:p>
            <a:pPr algn="just">
              <a:lnSpc>
                <a:spcPts val="2000"/>
              </a:lnSpc>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また、助成金</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申請</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あたって</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は以下の点にもご注意ください。</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29</a:t>
            </a:fld>
            <a:endParaRPr lang="ja-JP" altLang="en-US" sz="1600" dirty="0">
              <a:solidFill>
                <a:schemeClr val="tx1"/>
              </a:solidFill>
            </a:endParaRPr>
          </a:p>
        </p:txBody>
      </p:sp>
      <p:sp>
        <p:nvSpPr>
          <p:cNvPr id="12" name="角丸四角形 11"/>
          <p:cNvSpPr/>
          <p:nvPr/>
        </p:nvSpPr>
        <p:spPr>
          <a:xfrm>
            <a:off x="144066" y="161963"/>
            <a:ext cx="6912372" cy="540000"/>
          </a:xfrm>
          <a:prstGeom prst="roundRect">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r>
              <a:rPr lang="en-US" altLang="ja-JP" b="1" dirty="0">
                <a:solidFill>
                  <a:schemeClr val="bg1"/>
                </a:solidFill>
                <a:latin typeface="メイリオ" pitchFamily="50" charset="-128"/>
                <a:ea typeface="メイリオ" pitchFamily="50" charset="-128"/>
                <a:cs typeface="メイリオ" pitchFamily="50" charset="-128"/>
              </a:rPr>
              <a:t>Ⅲ</a:t>
            </a:r>
            <a:r>
              <a:rPr lang="ja-JP" altLang="en-US" b="1" dirty="0" smtClean="0">
                <a:solidFill>
                  <a:schemeClr val="bg1"/>
                </a:solidFill>
                <a:latin typeface="メイリオ" pitchFamily="50" charset="-128"/>
                <a:ea typeface="メイリオ" pitchFamily="50" charset="-128"/>
                <a:cs typeface="メイリオ" pitchFamily="50" charset="-128"/>
              </a:rPr>
              <a:t>－４　留意事項</a:t>
            </a:r>
            <a:endParaRPr lang="ja-JP" altLang="en-US" b="1" dirty="0">
              <a:solidFill>
                <a:schemeClr val="bg1"/>
              </a:solidFill>
              <a:latin typeface="メイリオ" pitchFamily="50" charset="-128"/>
              <a:ea typeface="メイリオ" pitchFamily="50" charset="-128"/>
              <a:cs typeface="メイリオ" pitchFamily="50" charset="-128"/>
            </a:endParaRPr>
          </a:p>
        </p:txBody>
      </p:sp>
      <p:sp>
        <p:nvSpPr>
          <p:cNvPr id="16" name="正方形/長方形 15"/>
          <p:cNvSpPr/>
          <p:nvPr/>
        </p:nvSpPr>
        <p:spPr>
          <a:xfrm>
            <a:off x="144462" y="1278087"/>
            <a:ext cx="7020384" cy="2934034"/>
          </a:xfrm>
          <a:prstGeom prst="rect">
            <a:avLst/>
          </a:prstGeom>
          <a:noFill/>
          <a:ln w="9525">
            <a:noFill/>
            <a:prstDash val="sysDash"/>
          </a:ln>
        </p:spPr>
        <p:style>
          <a:lnRef idx="2">
            <a:schemeClr val="accent2"/>
          </a:lnRef>
          <a:fillRef idx="1">
            <a:schemeClr val="lt1"/>
          </a:fillRef>
          <a:effectRef idx="0">
            <a:schemeClr val="accent2"/>
          </a:effectRef>
          <a:fontRef idx="minor">
            <a:schemeClr val="dk1"/>
          </a:fontRef>
        </p:style>
        <p:txBody>
          <a:bodyPr lIns="117585" tIns="49777" rIns="99555" bIns="49777" rtlCol="0" anchor="t"/>
          <a:lstStyle/>
          <a:p>
            <a:pPr indent="85725" algn="just">
              <a:lnSpc>
                <a:spcPts val="1600"/>
              </a:lnSpc>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不正受給</a:t>
            </a:r>
            <a:r>
              <a:rPr lang="en-US" altLang="ja-JP" sz="120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してから３年以内に申請をした事業</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主</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85725" algn="just">
              <a:lnSpc>
                <a:spcPts val="1600"/>
              </a:lnSpc>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（または、申請日後、支給決定日までの間に不正受給をした事業主）</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algn="just"/>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spc="-2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spc="-2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不正受給とは、偽りその他不正行為により本来受けることのできない給付金を受け、または受けよう</a:t>
            </a:r>
            <a:endParaRPr lang="en-US" altLang="ja-JP" sz="1050" spc="-2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algn="just"/>
            <a:r>
              <a:rPr lang="en-US" altLang="ja-JP" sz="1050" spc="-2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spc="-2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spc="-2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とすることをいいます</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85725">
              <a:lnSpc>
                <a:spcPts val="1600"/>
              </a:lnSpc>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 支給</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申請した年度の前年度より前の年度の労働保険料を納入していない事業主</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85725" algn="just">
              <a:lnSpc>
                <a:spcPts val="1600"/>
              </a:lnSpc>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 支給</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申請日の前日から過去１年間に、労働関係法令の違反を行った事業主</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85725" algn="just">
              <a:lnSpc>
                <a:spcPts val="1600"/>
              </a:lnSpc>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 性</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風俗関連営業、接待を伴う飲食等営業、またはこれらの営業の一部を受託する営業</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85725" algn="just">
              <a:lnSpc>
                <a:spcPts val="16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行う事業</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主</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85725" algn="just">
              <a:lnSpc>
                <a:spcPts val="1600"/>
              </a:lnSpc>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 暴力団</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と関わりのある事業主</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85725" algn="just">
              <a:lnSpc>
                <a:spcPts val="1600"/>
              </a:lnSpc>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⑥ 支給</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申請日、または支給決定日の時点で倒産している事業</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主</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85725" algn="just">
              <a:lnSpc>
                <a:spcPts val="1600"/>
              </a:lnSpc>
              <a:spcBef>
                <a:spcPts val="600"/>
              </a:spcBef>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 助成金の不正受給が発覚した場合に行われる事業主名等の公表について、同意していない</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85725" algn="just">
              <a:lnSpc>
                <a:spcPts val="16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事業主</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85725" algn="just">
              <a:lnSpc>
                <a:spcPts val="2000"/>
              </a:lnSpc>
              <a:spcBef>
                <a:spcPts val="600"/>
              </a:spcBef>
              <a:spcAft>
                <a:spcPts val="200"/>
              </a:spcAft>
            </a:pP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144066" y="4986499"/>
            <a:ext cx="6696744" cy="4320480"/>
          </a:xfrm>
          <a:prstGeom prst="rect">
            <a:avLst/>
          </a:prstGeom>
          <a:noFill/>
          <a:ln>
            <a:noFill/>
            <a:prstDash val="sysDash"/>
          </a:ln>
        </p:spPr>
        <p:txBody>
          <a:bodyPr wrap="square" lIns="99555" tIns="0" rIns="99555" bIns="49777" rtlCol="0">
            <a:noAutofit/>
          </a:bodyPr>
          <a:lstStyle/>
          <a:p>
            <a:pPr marL="266700" indent="-180975" algn="just">
              <a:lnSpc>
                <a:spcPts val="1600"/>
              </a:lnSpc>
              <a:spcBef>
                <a:spcPts val="600"/>
              </a:spcBef>
              <a:buFont typeface="+mj-ea"/>
              <a:buAutoNum type="circleNumDbPlain"/>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申請書などの内容によっては、審査に時間がかかることが</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あります</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あらかじめご了承ください。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gn="just">
              <a:lnSpc>
                <a:spcPts val="1600"/>
              </a:lnSpc>
              <a:spcBef>
                <a:spcPts val="600"/>
              </a:spcBef>
              <a:buFont typeface="+mj-ea"/>
              <a:buAutoNum type="circleNumDbPlain"/>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支給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に照らして申請書や添付書類の内容に疑義がある場合や、審査に協力いただけない場合は、助成金を支給できないことがあります。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gn="just">
              <a:lnSpc>
                <a:spcPts val="1600"/>
              </a:lnSpc>
              <a:spcBef>
                <a:spcPts val="600"/>
              </a:spcBef>
              <a:buFont typeface="+mj-ea"/>
              <a:buAutoNum type="circleNumDbPlain"/>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不正</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受給を行った事業主は、助成金の返還を求められることがあります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gn="just">
              <a:lnSpc>
                <a:spcPts val="1600"/>
              </a:lnSpc>
              <a:spcBef>
                <a:spcPts val="600"/>
              </a:spcBef>
              <a:buFont typeface="+mj-ea"/>
              <a:buAutoNum type="circleNumDbPlain"/>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支給対象期の途中または支給対象期に係る支給申請日までの間に、当該対象労働者を事業主都合により離職させた場合は、当該支給対象期については不支給となります。</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さらに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、支給対象期間の途中で当該対象労働者を事業主都合により離職させた場合は、当該支給対象者について、既に支給されている分があればそれを返還する必要があります。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gn="just">
              <a:lnSpc>
                <a:spcPts val="1600"/>
              </a:lnSpc>
              <a:spcBef>
                <a:spcPts val="600"/>
              </a:spcBef>
              <a:buFont typeface="+mj-ea"/>
              <a:buAutoNum type="circleNumDbPlain"/>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都道府県</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労働局に提出した支給申請書、添付書類の写しなどは、支給決定されたときから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５年間保存しなければ</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なりません</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gn="just">
              <a:lnSpc>
                <a:spcPts val="1600"/>
              </a:lnSpc>
              <a:spcBef>
                <a:spcPts val="600"/>
              </a:spcBef>
              <a:buFont typeface="+mj-ea"/>
              <a:buAutoNum type="circleNumDbPlain"/>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この助成金</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の支給・不支給決定、支給決定の取消しなどは、行政不服審査法上の不服</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申立ての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対象</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とはなりません</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gn="just">
              <a:lnSpc>
                <a:spcPts val="1600"/>
              </a:lnSpc>
              <a:spcBef>
                <a:spcPts val="600"/>
              </a:spcBef>
              <a:buFont typeface="+mj-ea"/>
              <a:buAutoNum type="circleNumDbPlain"/>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この助成金</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は国の助成金制度の一つですので、受給した事業主は国の会計検査の対象と</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なることがあります</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。対象となった場合はご協力を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お願いします。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gn="just">
              <a:lnSpc>
                <a:spcPts val="1600"/>
              </a:lnSpc>
              <a:spcBef>
                <a:spcPts val="600"/>
              </a:spcBef>
              <a:buFont typeface="+mj-ea"/>
              <a:buAutoNum type="circleNumDbPlain"/>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助成金</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制度については、要件等が変更になる場合がございますので、取組を実施する際には最新の要件等について事前に管轄の労働局またはハローワークへお問い合わせください。</a:t>
            </a:r>
          </a:p>
        </p:txBody>
      </p:sp>
    </p:spTree>
    <p:extLst>
      <p:ext uri="{BB962C8B-B14F-4D97-AF65-F5344CB8AC3E}">
        <p14:creationId xmlns:p14="http://schemas.microsoft.com/office/powerpoint/2010/main" val="3974240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44463" y="9587346"/>
            <a:ext cx="6911975" cy="367255"/>
          </a:xfrm>
          <a:prstGeom prst="rect">
            <a:avLst/>
          </a:prstGeom>
          <a:solidFill>
            <a:schemeClr val="accent2">
              <a:lumMod val="20000"/>
              <a:lumOff val="80000"/>
            </a:schemeClr>
          </a:solidFill>
          <a:ln w="15875">
            <a:solidFill>
              <a:srgbClr val="FF0000"/>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3" name="角丸四角形 2"/>
          <p:cNvSpPr/>
          <p:nvPr/>
        </p:nvSpPr>
        <p:spPr>
          <a:xfrm>
            <a:off x="144066" y="882103"/>
            <a:ext cx="6912372" cy="540000"/>
          </a:xfrm>
          <a:prstGeom prst="roundRect">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r>
              <a:rPr lang="en-US" altLang="ja-JP" b="1" dirty="0" smtClean="0">
                <a:solidFill>
                  <a:schemeClr val="bg1"/>
                </a:solidFill>
                <a:latin typeface="メイリオ" pitchFamily="50" charset="-128"/>
                <a:ea typeface="メイリオ" pitchFamily="50" charset="-128"/>
                <a:cs typeface="メイリオ" pitchFamily="50" charset="-128"/>
              </a:rPr>
              <a:t>Ⅰ</a:t>
            </a:r>
            <a:r>
              <a:rPr lang="ja-JP" altLang="en-US" b="1" dirty="0" smtClean="0">
                <a:solidFill>
                  <a:schemeClr val="bg1"/>
                </a:solidFill>
                <a:latin typeface="メイリオ" pitchFamily="50" charset="-128"/>
                <a:ea typeface="メイリオ" pitchFamily="50" charset="-128"/>
                <a:cs typeface="メイリオ" pitchFamily="50" charset="-128"/>
              </a:rPr>
              <a:t>－１   助成</a:t>
            </a:r>
            <a:r>
              <a:rPr lang="ja-JP" altLang="en-US" b="1" dirty="0">
                <a:solidFill>
                  <a:schemeClr val="bg1"/>
                </a:solidFill>
                <a:latin typeface="メイリオ" pitchFamily="50" charset="-128"/>
                <a:ea typeface="メイリオ" pitchFamily="50" charset="-128"/>
                <a:cs typeface="メイリオ" pitchFamily="50" charset="-128"/>
              </a:rPr>
              <a:t>の</a:t>
            </a:r>
            <a:r>
              <a:rPr lang="ja-JP" altLang="en-US" b="1" dirty="0" smtClean="0">
                <a:solidFill>
                  <a:schemeClr val="bg1"/>
                </a:solidFill>
                <a:latin typeface="メイリオ" pitchFamily="50" charset="-128"/>
                <a:ea typeface="メイリオ" pitchFamily="50" charset="-128"/>
                <a:cs typeface="メイリオ" pitchFamily="50" charset="-128"/>
              </a:rPr>
              <a:t>対象</a:t>
            </a:r>
            <a:r>
              <a:rPr lang="ja-JP" altLang="en-US" b="1" dirty="0">
                <a:solidFill>
                  <a:schemeClr val="bg1"/>
                </a:solidFill>
                <a:latin typeface="メイリオ" pitchFamily="50" charset="-128"/>
                <a:ea typeface="メイリオ" pitchFamily="50" charset="-128"/>
                <a:cs typeface="メイリオ" pitchFamily="50" charset="-128"/>
              </a:rPr>
              <a:t>となる措置と</a:t>
            </a:r>
            <a:r>
              <a:rPr lang="ja-JP" altLang="en-US" b="1" dirty="0" smtClean="0">
                <a:solidFill>
                  <a:schemeClr val="bg1"/>
                </a:solidFill>
                <a:latin typeface="メイリオ" pitchFamily="50" charset="-128"/>
                <a:ea typeface="メイリオ" pitchFamily="50" charset="-128"/>
                <a:cs typeface="メイリオ" pitchFamily="50" charset="-128"/>
              </a:rPr>
              <a:t>労働者</a:t>
            </a:r>
            <a:endParaRPr lang="ja-JP" altLang="en-US" b="1" dirty="0">
              <a:solidFill>
                <a:schemeClr val="bg1"/>
              </a:solidFill>
              <a:latin typeface="メイリオ" pitchFamily="50" charset="-128"/>
              <a:ea typeface="メイリオ" pitchFamily="50" charset="-128"/>
              <a:cs typeface="メイリオ" pitchFamily="50" charset="-128"/>
            </a:endParaRPr>
          </a:p>
        </p:txBody>
      </p:sp>
      <p:sp>
        <p:nvSpPr>
          <p:cNvPr id="31" name="正方形/長方形 3"/>
          <p:cNvSpPr>
            <a:spLocks noChangeArrowheads="1"/>
          </p:cNvSpPr>
          <p:nvPr/>
        </p:nvSpPr>
        <p:spPr bwMode="auto">
          <a:xfrm>
            <a:off x="144463" y="1558851"/>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６つの対象措置と、それぞれの対象となる労働者</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3557999547"/>
              </p:ext>
            </p:extLst>
          </p:nvPr>
        </p:nvGraphicFramePr>
        <p:xfrm>
          <a:off x="144066" y="3006278"/>
          <a:ext cx="6912372" cy="5895619"/>
        </p:xfrm>
        <a:graphic>
          <a:graphicData uri="http://schemas.openxmlformats.org/drawingml/2006/table">
            <a:tbl>
              <a:tblPr firstRow="1" bandRow="1"/>
              <a:tblGrid>
                <a:gridCol w="2412268"/>
                <a:gridCol w="2324315"/>
                <a:gridCol w="2175789"/>
              </a:tblGrid>
              <a:tr h="360041">
                <a:tc>
                  <a:txBody>
                    <a:bodyPr/>
                    <a:lstStyle>
                      <a:lvl1pPr marL="0" algn="l" defTabSz="995549" rtl="0" eaLnBrk="1" latinLnBrk="0" hangingPunct="1">
                        <a:defRPr kumimoji="1" sz="2000" b="1" kern="1200">
                          <a:solidFill>
                            <a:schemeClr val="lt1"/>
                          </a:solidFill>
                          <a:latin typeface="Calibri"/>
                        </a:defRPr>
                      </a:lvl1pPr>
                      <a:lvl2pPr marL="497774" algn="l" defTabSz="995549" rtl="0" eaLnBrk="1" latinLnBrk="0" hangingPunct="1">
                        <a:defRPr kumimoji="1" sz="2000" b="1" kern="1200">
                          <a:solidFill>
                            <a:schemeClr val="lt1"/>
                          </a:solidFill>
                          <a:latin typeface="Calibri"/>
                        </a:defRPr>
                      </a:lvl2pPr>
                      <a:lvl3pPr marL="995549" algn="l" defTabSz="995549" rtl="0" eaLnBrk="1" latinLnBrk="0" hangingPunct="1">
                        <a:defRPr kumimoji="1" sz="2000" b="1" kern="1200">
                          <a:solidFill>
                            <a:schemeClr val="lt1"/>
                          </a:solidFill>
                          <a:latin typeface="Calibri"/>
                        </a:defRPr>
                      </a:lvl3pPr>
                      <a:lvl4pPr marL="1493323" algn="l" defTabSz="995549" rtl="0" eaLnBrk="1" latinLnBrk="0" hangingPunct="1">
                        <a:defRPr kumimoji="1" sz="2000" b="1" kern="1200">
                          <a:solidFill>
                            <a:schemeClr val="lt1"/>
                          </a:solidFill>
                          <a:latin typeface="Calibri"/>
                        </a:defRPr>
                      </a:lvl4pPr>
                      <a:lvl5pPr marL="1991097" algn="l" defTabSz="995549" rtl="0" eaLnBrk="1" latinLnBrk="0" hangingPunct="1">
                        <a:defRPr kumimoji="1" sz="2000" b="1" kern="1200">
                          <a:solidFill>
                            <a:schemeClr val="lt1"/>
                          </a:solidFill>
                          <a:latin typeface="Calibri"/>
                        </a:defRPr>
                      </a:lvl5pPr>
                      <a:lvl6pPr marL="2488872" algn="l" defTabSz="995549" rtl="0" eaLnBrk="1" latinLnBrk="0" hangingPunct="1">
                        <a:defRPr kumimoji="1" sz="2000" b="1" kern="1200">
                          <a:solidFill>
                            <a:schemeClr val="lt1"/>
                          </a:solidFill>
                          <a:latin typeface="Calibri"/>
                        </a:defRPr>
                      </a:lvl6pPr>
                      <a:lvl7pPr marL="2986646" algn="l" defTabSz="995549" rtl="0" eaLnBrk="1" latinLnBrk="0" hangingPunct="1">
                        <a:defRPr kumimoji="1" sz="2000" b="1" kern="1200">
                          <a:solidFill>
                            <a:schemeClr val="lt1"/>
                          </a:solidFill>
                          <a:latin typeface="Calibri"/>
                        </a:defRPr>
                      </a:lvl7pPr>
                      <a:lvl8pPr marL="3484420" algn="l" defTabSz="995549" rtl="0" eaLnBrk="1" latinLnBrk="0" hangingPunct="1">
                        <a:defRPr kumimoji="1" sz="2000" b="1" kern="1200">
                          <a:solidFill>
                            <a:schemeClr val="lt1"/>
                          </a:solidFill>
                          <a:latin typeface="Calibri"/>
                        </a:defRPr>
                      </a:lvl8pPr>
                      <a:lvl9pPr marL="3982194" algn="l" defTabSz="995549" rtl="0" eaLnBrk="1" latinLnBrk="0" hangingPunct="1">
                        <a:defRPr kumimoji="1" sz="2000" b="1" kern="1200">
                          <a:solidFill>
                            <a:schemeClr val="lt1"/>
                          </a:solidFill>
                          <a:latin typeface="Calibri"/>
                        </a:defRPr>
                      </a:lvl9pPr>
                    </a:lstStyle>
                    <a:p>
                      <a:pPr algn="ctr">
                        <a:lnSpc>
                          <a:spcPts val="16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対象となる職場定着に係る措置</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solidFill>
                  </a:tcPr>
                </a:tc>
                <a:tc>
                  <a:txBody>
                    <a:bodyPr/>
                    <a:lstStyle>
                      <a:lvl1pPr marL="0" algn="l" defTabSz="995549" rtl="0" eaLnBrk="1" latinLnBrk="0" hangingPunct="1">
                        <a:defRPr kumimoji="1" sz="2000" b="1" kern="1200">
                          <a:solidFill>
                            <a:schemeClr val="lt1"/>
                          </a:solidFill>
                          <a:latin typeface="Calibri"/>
                        </a:defRPr>
                      </a:lvl1pPr>
                      <a:lvl2pPr marL="497774" algn="l" defTabSz="995549" rtl="0" eaLnBrk="1" latinLnBrk="0" hangingPunct="1">
                        <a:defRPr kumimoji="1" sz="2000" b="1" kern="1200">
                          <a:solidFill>
                            <a:schemeClr val="lt1"/>
                          </a:solidFill>
                          <a:latin typeface="Calibri"/>
                        </a:defRPr>
                      </a:lvl2pPr>
                      <a:lvl3pPr marL="995549" algn="l" defTabSz="995549" rtl="0" eaLnBrk="1" latinLnBrk="0" hangingPunct="1">
                        <a:defRPr kumimoji="1" sz="2000" b="1" kern="1200">
                          <a:solidFill>
                            <a:schemeClr val="lt1"/>
                          </a:solidFill>
                          <a:latin typeface="Calibri"/>
                        </a:defRPr>
                      </a:lvl3pPr>
                      <a:lvl4pPr marL="1493323" algn="l" defTabSz="995549" rtl="0" eaLnBrk="1" latinLnBrk="0" hangingPunct="1">
                        <a:defRPr kumimoji="1" sz="2000" b="1" kern="1200">
                          <a:solidFill>
                            <a:schemeClr val="lt1"/>
                          </a:solidFill>
                          <a:latin typeface="Calibri"/>
                        </a:defRPr>
                      </a:lvl4pPr>
                      <a:lvl5pPr marL="1991097" algn="l" defTabSz="995549" rtl="0" eaLnBrk="1" latinLnBrk="0" hangingPunct="1">
                        <a:defRPr kumimoji="1" sz="2000" b="1" kern="1200">
                          <a:solidFill>
                            <a:schemeClr val="lt1"/>
                          </a:solidFill>
                          <a:latin typeface="Calibri"/>
                        </a:defRPr>
                      </a:lvl5pPr>
                      <a:lvl6pPr marL="2488872" algn="l" defTabSz="995549" rtl="0" eaLnBrk="1" latinLnBrk="0" hangingPunct="1">
                        <a:defRPr kumimoji="1" sz="2000" b="1" kern="1200">
                          <a:solidFill>
                            <a:schemeClr val="lt1"/>
                          </a:solidFill>
                          <a:latin typeface="Calibri"/>
                        </a:defRPr>
                      </a:lvl6pPr>
                      <a:lvl7pPr marL="2986646" algn="l" defTabSz="995549" rtl="0" eaLnBrk="1" latinLnBrk="0" hangingPunct="1">
                        <a:defRPr kumimoji="1" sz="2000" b="1" kern="1200">
                          <a:solidFill>
                            <a:schemeClr val="lt1"/>
                          </a:solidFill>
                          <a:latin typeface="Calibri"/>
                        </a:defRPr>
                      </a:lvl7pPr>
                      <a:lvl8pPr marL="3484420" algn="l" defTabSz="995549" rtl="0" eaLnBrk="1" latinLnBrk="0" hangingPunct="1">
                        <a:defRPr kumimoji="1" sz="2000" b="1" kern="1200">
                          <a:solidFill>
                            <a:schemeClr val="lt1"/>
                          </a:solidFill>
                          <a:latin typeface="Calibri"/>
                        </a:defRPr>
                      </a:lvl8pPr>
                      <a:lvl9pPr marL="3982194" algn="l" defTabSz="995549" rtl="0" eaLnBrk="1" latinLnBrk="0" hangingPunct="1">
                        <a:defRPr kumimoji="1" sz="2000" b="1" kern="1200">
                          <a:solidFill>
                            <a:schemeClr val="lt1"/>
                          </a:solidFill>
                          <a:latin typeface="Calibri"/>
                        </a:defRPr>
                      </a:lvl9pPr>
                    </a:lstStyle>
                    <a:p>
                      <a:pPr algn="ctr">
                        <a:lnSpc>
                          <a:spcPts val="1600"/>
                        </a:lnSpc>
                      </a:pPr>
                      <a:r>
                        <a:rPr kumimoji="1"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措置の概要</a:t>
                      </a:r>
                      <a:endParaRPr kumimoji="1"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solidFill>
                  </a:tcPr>
                </a:tc>
                <a:tc>
                  <a:txBody>
                    <a:bodyPr/>
                    <a:lstStyle/>
                    <a:p>
                      <a:pPr marL="0" marR="0" indent="0" algn="ctr" defTabSz="995549" rtl="0" eaLnBrk="1" fontAlgn="auto" latinLnBrk="0" hangingPunct="1">
                        <a:lnSpc>
                          <a:spcPts val="1600"/>
                        </a:lnSpc>
                        <a:spcBef>
                          <a:spcPts val="0"/>
                        </a:spcBef>
                        <a:spcAft>
                          <a:spcPts val="0"/>
                        </a:spcAft>
                        <a:buClrTx/>
                        <a:buSzTx/>
                        <a:buFontTx/>
                        <a:buNone/>
                        <a:tabLst/>
                        <a:defRPr/>
                      </a:pPr>
                      <a:r>
                        <a:rPr kumimoji="1"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対象労働者</a:t>
                      </a:r>
                    </a:p>
                  </a:txBody>
                  <a:tcPr marT="7200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solidFill>
                  </a:tcPr>
                </a:tc>
              </a:tr>
              <a:tr h="749958">
                <a:tc>
                  <a:txBody>
                    <a:bodyPr/>
                    <a:lstStyle>
                      <a:lvl1pPr marL="0" algn="l" defTabSz="995549" rtl="0" eaLnBrk="1" latinLnBrk="0" hangingPunct="1">
                        <a:defRPr kumimoji="1" sz="2000" kern="1200">
                          <a:solidFill>
                            <a:schemeClr val="dk1"/>
                          </a:solidFill>
                          <a:latin typeface="Calibri"/>
                        </a:defRPr>
                      </a:lvl1pPr>
                      <a:lvl2pPr marL="497774" algn="l" defTabSz="995549" rtl="0" eaLnBrk="1" latinLnBrk="0" hangingPunct="1">
                        <a:defRPr kumimoji="1" sz="2000" kern="1200">
                          <a:solidFill>
                            <a:schemeClr val="dk1"/>
                          </a:solidFill>
                          <a:latin typeface="Calibri"/>
                        </a:defRPr>
                      </a:lvl2pPr>
                      <a:lvl3pPr marL="995549" algn="l" defTabSz="995549" rtl="0" eaLnBrk="1" latinLnBrk="0" hangingPunct="1">
                        <a:defRPr kumimoji="1" sz="2000" kern="1200">
                          <a:solidFill>
                            <a:schemeClr val="dk1"/>
                          </a:solidFill>
                          <a:latin typeface="Calibri"/>
                        </a:defRPr>
                      </a:lvl3pPr>
                      <a:lvl4pPr marL="1493323" algn="l" defTabSz="995549" rtl="0" eaLnBrk="1" latinLnBrk="0" hangingPunct="1">
                        <a:defRPr kumimoji="1" sz="2000" kern="1200">
                          <a:solidFill>
                            <a:schemeClr val="dk1"/>
                          </a:solidFill>
                          <a:latin typeface="Calibri"/>
                        </a:defRPr>
                      </a:lvl4pPr>
                      <a:lvl5pPr marL="1991097" algn="l" defTabSz="995549" rtl="0" eaLnBrk="1" latinLnBrk="0" hangingPunct="1">
                        <a:defRPr kumimoji="1" sz="2000" kern="1200">
                          <a:solidFill>
                            <a:schemeClr val="dk1"/>
                          </a:solidFill>
                          <a:latin typeface="Calibri"/>
                        </a:defRPr>
                      </a:lvl5pPr>
                      <a:lvl6pPr marL="2488872" algn="l" defTabSz="995549" rtl="0" eaLnBrk="1" latinLnBrk="0" hangingPunct="1">
                        <a:defRPr kumimoji="1" sz="2000" kern="1200">
                          <a:solidFill>
                            <a:schemeClr val="dk1"/>
                          </a:solidFill>
                          <a:latin typeface="Calibri"/>
                        </a:defRPr>
                      </a:lvl6pPr>
                      <a:lvl7pPr marL="2986646" algn="l" defTabSz="995549" rtl="0" eaLnBrk="1" latinLnBrk="0" hangingPunct="1">
                        <a:defRPr kumimoji="1" sz="2000" kern="1200">
                          <a:solidFill>
                            <a:schemeClr val="dk1"/>
                          </a:solidFill>
                          <a:latin typeface="Calibri"/>
                        </a:defRPr>
                      </a:lvl7pPr>
                      <a:lvl8pPr marL="3484420" algn="l" defTabSz="995549" rtl="0" eaLnBrk="1" latinLnBrk="0" hangingPunct="1">
                        <a:defRPr kumimoji="1" sz="2000" kern="1200">
                          <a:solidFill>
                            <a:schemeClr val="dk1"/>
                          </a:solidFill>
                          <a:latin typeface="Calibri"/>
                        </a:defRPr>
                      </a:lvl8pPr>
                      <a:lvl9pPr marL="3982194" algn="l" defTabSz="995549" rtl="0" eaLnBrk="1" latinLnBrk="0" hangingPunct="1">
                        <a:defRPr kumimoji="1" sz="2000" kern="1200">
                          <a:solidFill>
                            <a:schemeClr val="dk1"/>
                          </a:solidFill>
                          <a:latin typeface="Calibri"/>
                        </a:defRPr>
                      </a:lvl9p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柔軟な時間管理・休暇取得</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T="30600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tint val="40000"/>
                      </a:srgbClr>
                    </a:solidFill>
                  </a:tcPr>
                </a:tc>
                <a:tc>
                  <a:txBody>
                    <a:bodyPr/>
                    <a:lstStyle>
                      <a:lvl1pPr marL="0" algn="l" defTabSz="995549" rtl="0" eaLnBrk="1" latinLnBrk="0" hangingPunct="1">
                        <a:defRPr kumimoji="1" sz="2000" kern="1200">
                          <a:solidFill>
                            <a:schemeClr val="dk1"/>
                          </a:solidFill>
                          <a:latin typeface="Calibri"/>
                        </a:defRPr>
                      </a:lvl1pPr>
                      <a:lvl2pPr marL="497774" algn="l" defTabSz="995549" rtl="0" eaLnBrk="1" latinLnBrk="0" hangingPunct="1">
                        <a:defRPr kumimoji="1" sz="2000" kern="1200">
                          <a:solidFill>
                            <a:schemeClr val="dk1"/>
                          </a:solidFill>
                          <a:latin typeface="Calibri"/>
                        </a:defRPr>
                      </a:lvl2pPr>
                      <a:lvl3pPr marL="995549" algn="l" defTabSz="995549" rtl="0" eaLnBrk="1" latinLnBrk="0" hangingPunct="1">
                        <a:defRPr kumimoji="1" sz="2000" kern="1200">
                          <a:solidFill>
                            <a:schemeClr val="dk1"/>
                          </a:solidFill>
                          <a:latin typeface="Calibri"/>
                        </a:defRPr>
                      </a:lvl3pPr>
                      <a:lvl4pPr marL="1493323" algn="l" defTabSz="995549" rtl="0" eaLnBrk="1" latinLnBrk="0" hangingPunct="1">
                        <a:defRPr kumimoji="1" sz="2000" kern="1200">
                          <a:solidFill>
                            <a:schemeClr val="dk1"/>
                          </a:solidFill>
                          <a:latin typeface="Calibri"/>
                        </a:defRPr>
                      </a:lvl4pPr>
                      <a:lvl5pPr marL="1991097" algn="l" defTabSz="995549" rtl="0" eaLnBrk="1" latinLnBrk="0" hangingPunct="1">
                        <a:defRPr kumimoji="1" sz="2000" kern="1200">
                          <a:solidFill>
                            <a:schemeClr val="dk1"/>
                          </a:solidFill>
                          <a:latin typeface="Calibri"/>
                        </a:defRPr>
                      </a:lvl5pPr>
                      <a:lvl6pPr marL="2488872" algn="l" defTabSz="995549" rtl="0" eaLnBrk="1" latinLnBrk="0" hangingPunct="1">
                        <a:defRPr kumimoji="1" sz="2000" kern="1200">
                          <a:solidFill>
                            <a:schemeClr val="dk1"/>
                          </a:solidFill>
                          <a:latin typeface="Calibri"/>
                        </a:defRPr>
                      </a:lvl6pPr>
                      <a:lvl7pPr marL="2986646" algn="l" defTabSz="995549" rtl="0" eaLnBrk="1" latinLnBrk="0" hangingPunct="1">
                        <a:defRPr kumimoji="1" sz="2000" kern="1200">
                          <a:solidFill>
                            <a:schemeClr val="dk1"/>
                          </a:solidFill>
                          <a:latin typeface="Calibri"/>
                        </a:defRPr>
                      </a:lvl7pPr>
                      <a:lvl8pPr marL="3484420" algn="l" defTabSz="995549" rtl="0" eaLnBrk="1" latinLnBrk="0" hangingPunct="1">
                        <a:defRPr kumimoji="1" sz="2000" kern="1200">
                          <a:solidFill>
                            <a:schemeClr val="dk1"/>
                          </a:solidFill>
                          <a:latin typeface="Calibri"/>
                        </a:defRPr>
                      </a:lvl8pPr>
                      <a:lvl9pPr marL="3982194" algn="l" defTabSz="995549" rtl="0" eaLnBrk="1" latinLnBrk="0" hangingPunct="1">
                        <a:defRPr kumimoji="1" sz="2000" kern="1200">
                          <a:solidFill>
                            <a:schemeClr val="dk1"/>
                          </a:solidFill>
                          <a:latin typeface="Calibri"/>
                        </a:defRPr>
                      </a:lvl9pPr>
                    </a:lstStyle>
                    <a:p>
                      <a:pPr>
                        <a:lnSpc>
                          <a:spcPts val="16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通院による治療等のための有給休暇の付与、勤務時間の変更等の労働時間の調整を行うこと</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90000" marB="3600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tint val="40000"/>
                      </a:srgbClr>
                    </a:solidFill>
                  </a:tcPr>
                </a:tc>
                <a:tc rowSpan="4">
                  <a:txBody>
                    <a:bodyPr/>
                    <a:lstStyle/>
                    <a:p>
                      <a:pPr marL="47625" indent="-47625" defTabSz="914400" eaLnBrk="1" fontAlgn="base" hangingPunct="1">
                        <a:lnSpc>
                          <a:spcPts val="1600"/>
                        </a:lnSpc>
                        <a:spcBef>
                          <a:spcPct val="0"/>
                        </a:spcBef>
                        <a:spcAft>
                          <a:spcPct val="0"/>
                        </a:spcAft>
                        <a:buFont typeface="Arial" charset="0"/>
                        <a:buNone/>
                        <a:defRPr/>
                      </a:pPr>
                      <a:r>
                        <a:rPr lang="ja-JP" altLang="en-US" sz="1200" dirty="0" smtClean="0">
                          <a:solidFill>
                            <a:prstClr val="black"/>
                          </a:solidFill>
                          <a:latin typeface="メイリオ" pitchFamily="50" charset="-128"/>
                          <a:ea typeface="メイリオ" pitchFamily="50" charset="-128"/>
                          <a:cs typeface="メイリオ" pitchFamily="50" charset="-128"/>
                        </a:rPr>
                        <a:t>措置の開始日の時点で、</a:t>
                      </a:r>
                      <a:endParaRPr lang="en-US" altLang="ja-JP" sz="1200" dirty="0" smtClean="0">
                        <a:solidFill>
                          <a:prstClr val="black"/>
                        </a:solidFill>
                        <a:latin typeface="メイリオ" pitchFamily="50" charset="-128"/>
                        <a:ea typeface="メイリオ" pitchFamily="50" charset="-128"/>
                        <a:cs typeface="メイリオ" pitchFamily="50" charset="-128"/>
                      </a:endParaRPr>
                    </a:p>
                    <a:p>
                      <a:pPr marL="47625" indent="-47625" defTabSz="914400" eaLnBrk="1" fontAlgn="base" hangingPunct="1">
                        <a:lnSpc>
                          <a:spcPts val="1600"/>
                        </a:lnSpc>
                        <a:spcBef>
                          <a:spcPct val="0"/>
                        </a:spcBef>
                        <a:spcAft>
                          <a:spcPct val="0"/>
                        </a:spcAft>
                        <a:buFont typeface="Arial" charset="0"/>
                        <a:buNone/>
                        <a:defRPr/>
                      </a:pPr>
                      <a:r>
                        <a:rPr lang="ja-JP" altLang="en-US" sz="1200" dirty="0" smtClean="0">
                          <a:solidFill>
                            <a:prstClr val="black"/>
                          </a:solidFill>
                          <a:latin typeface="メイリオ" pitchFamily="50" charset="-128"/>
                          <a:ea typeface="メイリオ" pitchFamily="50" charset="-128"/>
                          <a:cs typeface="メイリオ" pitchFamily="50" charset="-128"/>
                        </a:rPr>
                        <a:t>次のいずれかに該当する方</a:t>
                      </a:r>
                      <a:endParaRPr lang="en-US" altLang="ja-JP" sz="1200" dirty="0" smtClean="0">
                        <a:solidFill>
                          <a:prstClr val="black"/>
                        </a:solidFill>
                        <a:latin typeface="メイリオ" pitchFamily="50" charset="-128"/>
                        <a:ea typeface="メイリオ" pitchFamily="50" charset="-128"/>
                        <a:cs typeface="メイリオ" pitchFamily="50" charset="-128"/>
                      </a:endParaRPr>
                    </a:p>
                    <a:p>
                      <a:pPr marL="47625" indent="-47625" defTabSz="914400" eaLnBrk="1" fontAlgn="base" hangingPunct="1">
                        <a:lnSpc>
                          <a:spcPts val="1600"/>
                        </a:lnSpc>
                        <a:spcBef>
                          <a:spcPct val="0"/>
                        </a:spcBef>
                        <a:spcAft>
                          <a:spcPct val="0"/>
                        </a:spcAft>
                        <a:buFont typeface="Arial" charset="0"/>
                        <a:buNone/>
                        <a:defRPr/>
                      </a:pPr>
                      <a:r>
                        <a:rPr lang="ja-JP" altLang="en-US" sz="1200" dirty="0" smtClean="0">
                          <a:solidFill>
                            <a:prstClr val="black"/>
                          </a:solidFill>
                          <a:latin typeface="メイリオ" pitchFamily="50" charset="-128"/>
                          <a:ea typeface="メイリオ" pitchFamily="50" charset="-128"/>
                          <a:cs typeface="メイリオ" pitchFamily="50" charset="-128"/>
                        </a:rPr>
                        <a:t>◆身体障害者　</a:t>
                      </a:r>
                      <a:endParaRPr lang="en-US" altLang="ja-JP" sz="1200" dirty="0" smtClean="0">
                        <a:solidFill>
                          <a:prstClr val="black"/>
                        </a:solidFill>
                        <a:latin typeface="メイリオ" pitchFamily="50" charset="-128"/>
                        <a:ea typeface="メイリオ" pitchFamily="50" charset="-128"/>
                        <a:cs typeface="メイリオ" pitchFamily="50" charset="-128"/>
                      </a:endParaRPr>
                    </a:p>
                    <a:p>
                      <a:pPr marL="47625" indent="-47625" defTabSz="914400" eaLnBrk="1" fontAlgn="base" hangingPunct="1">
                        <a:lnSpc>
                          <a:spcPts val="1600"/>
                        </a:lnSpc>
                        <a:spcBef>
                          <a:spcPct val="0"/>
                        </a:spcBef>
                        <a:spcAft>
                          <a:spcPct val="0"/>
                        </a:spcAft>
                        <a:buFont typeface="Arial" charset="0"/>
                        <a:buNone/>
                        <a:defRPr/>
                      </a:pPr>
                      <a:r>
                        <a:rPr lang="ja-JP" altLang="en-US" sz="1200" dirty="0" smtClean="0">
                          <a:solidFill>
                            <a:prstClr val="black"/>
                          </a:solidFill>
                          <a:latin typeface="メイリオ" pitchFamily="50" charset="-128"/>
                          <a:ea typeface="メイリオ" pitchFamily="50" charset="-128"/>
                          <a:cs typeface="メイリオ" pitchFamily="50" charset="-128"/>
                        </a:rPr>
                        <a:t>◆知的障害者</a:t>
                      </a:r>
                      <a:endParaRPr lang="en-US" altLang="ja-JP" sz="1200" dirty="0" smtClean="0">
                        <a:solidFill>
                          <a:prstClr val="black"/>
                        </a:solidFill>
                        <a:latin typeface="メイリオ" pitchFamily="50" charset="-128"/>
                        <a:ea typeface="メイリオ" pitchFamily="50" charset="-128"/>
                        <a:cs typeface="メイリオ" pitchFamily="50" charset="-128"/>
                      </a:endParaRPr>
                    </a:p>
                    <a:p>
                      <a:pPr marL="47625" indent="-47625" defTabSz="914400" eaLnBrk="1" fontAlgn="base" hangingPunct="1">
                        <a:lnSpc>
                          <a:spcPts val="1600"/>
                        </a:lnSpc>
                        <a:spcBef>
                          <a:spcPct val="0"/>
                        </a:spcBef>
                        <a:spcAft>
                          <a:spcPct val="0"/>
                        </a:spcAft>
                        <a:buFont typeface="Arial" charset="0"/>
                        <a:buNone/>
                        <a:defRPr/>
                      </a:pPr>
                      <a:r>
                        <a:rPr lang="ja-JP" altLang="en-US" sz="1200" dirty="0" smtClean="0">
                          <a:solidFill>
                            <a:prstClr val="black"/>
                          </a:solidFill>
                          <a:latin typeface="メイリオ" pitchFamily="50" charset="-128"/>
                          <a:ea typeface="メイリオ" pitchFamily="50" charset="-128"/>
                          <a:cs typeface="メイリオ" pitchFamily="50" charset="-128"/>
                        </a:rPr>
                        <a:t>◆精神障害者</a:t>
                      </a:r>
                      <a:endParaRPr lang="en-US" altLang="ja-JP" sz="1200" dirty="0" smtClean="0">
                        <a:solidFill>
                          <a:prstClr val="black"/>
                        </a:solidFill>
                        <a:latin typeface="メイリオ" pitchFamily="50" charset="-128"/>
                        <a:ea typeface="メイリオ" pitchFamily="50" charset="-128"/>
                        <a:cs typeface="メイリオ" pitchFamily="50" charset="-128"/>
                      </a:endParaRPr>
                    </a:p>
                    <a:p>
                      <a:pPr marL="47625" indent="-47625" defTabSz="914400" eaLnBrk="1" fontAlgn="base" hangingPunct="1">
                        <a:lnSpc>
                          <a:spcPts val="1600"/>
                        </a:lnSpc>
                        <a:spcBef>
                          <a:spcPct val="0"/>
                        </a:spcBef>
                        <a:spcAft>
                          <a:spcPct val="0"/>
                        </a:spcAft>
                        <a:buFont typeface="Arial" charset="0"/>
                        <a:buNone/>
                        <a:defRPr/>
                      </a:pPr>
                      <a:r>
                        <a:rPr lang="ja-JP" altLang="en-US" sz="1200" dirty="0" smtClean="0">
                          <a:solidFill>
                            <a:prstClr val="black"/>
                          </a:solidFill>
                          <a:latin typeface="メイリオ" pitchFamily="50" charset="-128"/>
                          <a:ea typeface="メイリオ" pitchFamily="50" charset="-128"/>
                          <a:cs typeface="メイリオ" pitchFamily="50" charset="-128"/>
                        </a:rPr>
                        <a:t>◆発達障害者</a:t>
                      </a:r>
                      <a:endParaRPr lang="en-US" altLang="ja-JP" sz="1200" dirty="0" smtClean="0">
                        <a:solidFill>
                          <a:prstClr val="black"/>
                        </a:solidFill>
                        <a:latin typeface="メイリオ" pitchFamily="50" charset="-128"/>
                        <a:ea typeface="メイリオ" pitchFamily="50" charset="-128"/>
                        <a:cs typeface="メイリオ" pitchFamily="50" charset="-128"/>
                      </a:endParaRPr>
                    </a:p>
                    <a:p>
                      <a:pPr marL="47625" indent="-47625" defTabSz="914400" eaLnBrk="1" fontAlgn="base" hangingPunct="1">
                        <a:lnSpc>
                          <a:spcPts val="1600"/>
                        </a:lnSpc>
                        <a:spcBef>
                          <a:spcPct val="0"/>
                        </a:spcBef>
                        <a:spcAft>
                          <a:spcPct val="0"/>
                        </a:spcAft>
                        <a:buFont typeface="Arial" charset="0"/>
                        <a:buNone/>
                        <a:defRPr/>
                      </a:pPr>
                      <a:r>
                        <a:rPr lang="ja-JP" altLang="en-US" sz="1200" dirty="0" smtClean="0">
                          <a:solidFill>
                            <a:prstClr val="black"/>
                          </a:solidFill>
                          <a:latin typeface="メイリオ" pitchFamily="50" charset="-128"/>
                          <a:ea typeface="メイリオ" pitchFamily="50" charset="-128"/>
                          <a:cs typeface="メイリオ" pitchFamily="50" charset="-128"/>
                        </a:rPr>
                        <a:t>◆難治性疾患のある方</a:t>
                      </a:r>
                      <a:endParaRPr lang="en-US" altLang="ja-JP" sz="1200" dirty="0" smtClean="0">
                        <a:solidFill>
                          <a:prstClr val="black"/>
                        </a:solidFill>
                        <a:latin typeface="メイリオ" pitchFamily="50" charset="-128"/>
                        <a:ea typeface="メイリオ" pitchFamily="50" charset="-128"/>
                        <a:cs typeface="メイリオ" pitchFamily="50" charset="-128"/>
                      </a:endParaRPr>
                    </a:p>
                    <a:p>
                      <a:pPr marL="47625" indent="-47625" defTabSz="914400" eaLnBrk="1" fontAlgn="base" hangingPunct="1">
                        <a:lnSpc>
                          <a:spcPts val="1600"/>
                        </a:lnSpc>
                        <a:spcBef>
                          <a:spcPct val="0"/>
                        </a:spcBef>
                        <a:spcAft>
                          <a:spcPct val="0"/>
                        </a:spcAft>
                        <a:buFont typeface="Arial" charset="0"/>
                        <a:buNone/>
                        <a:defRPr/>
                      </a:pPr>
                      <a:r>
                        <a:rPr lang="ja-JP" altLang="en-US" sz="1200" dirty="0" smtClean="0">
                          <a:solidFill>
                            <a:prstClr val="black"/>
                          </a:solidFill>
                          <a:latin typeface="メイリオ" pitchFamily="50" charset="-128"/>
                          <a:ea typeface="メイリオ" pitchFamily="50" charset="-128"/>
                          <a:cs typeface="メイリオ" pitchFamily="50" charset="-128"/>
                        </a:rPr>
                        <a:t>◆高次脳機能障害のある方</a:t>
                      </a:r>
                      <a:endParaRPr lang="en-US" altLang="ja-JP" sz="1200" dirty="0" smtClean="0">
                        <a:solidFill>
                          <a:prstClr val="black"/>
                        </a:solidFill>
                        <a:latin typeface="メイリオ" pitchFamily="50" charset="-128"/>
                        <a:ea typeface="メイリオ" pitchFamily="50" charset="-128"/>
                        <a:cs typeface="メイリオ" pitchFamily="50" charset="-128"/>
                      </a:endParaRPr>
                    </a:p>
                  </a:txBody>
                  <a:tcPr marT="90000" marB="3600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tint val="40000"/>
                      </a:srgbClr>
                    </a:solidFill>
                  </a:tcPr>
                </a:tc>
              </a:tr>
              <a:tr h="957124">
                <a:tc>
                  <a:txBody>
                    <a:bodyPr/>
                    <a:lstStyle>
                      <a:lvl1pPr marL="0" algn="l" defTabSz="995549" rtl="0" eaLnBrk="1" latinLnBrk="0" hangingPunct="1">
                        <a:defRPr kumimoji="1" sz="2000" kern="1200">
                          <a:solidFill>
                            <a:schemeClr val="dk1"/>
                          </a:solidFill>
                          <a:latin typeface="Calibri"/>
                        </a:defRPr>
                      </a:lvl1pPr>
                      <a:lvl2pPr marL="497774" algn="l" defTabSz="995549" rtl="0" eaLnBrk="1" latinLnBrk="0" hangingPunct="1">
                        <a:defRPr kumimoji="1" sz="2000" kern="1200">
                          <a:solidFill>
                            <a:schemeClr val="dk1"/>
                          </a:solidFill>
                          <a:latin typeface="Calibri"/>
                        </a:defRPr>
                      </a:lvl2pPr>
                      <a:lvl3pPr marL="995549" algn="l" defTabSz="995549" rtl="0" eaLnBrk="1" latinLnBrk="0" hangingPunct="1">
                        <a:defRPr kumimoji="1" sz="2000" kern="1200">
                          <a:solidFill>
                            <a:schemeClr val="dk1"/>
                          </a:solidFill>
                          <a:latin typeface="Calibri"/>
                        </a:defRPr>
                      </a:lvl3pPr>
                      <a:lvl4pPr marL="1493323" algn="l" defTabSz="995549" rtl="0" eaLnBrk="1" latinLnBrk="0" hangingPunct="1">
                        <a:defRPr kumimoji="1" sz="2000" kern="1200">
                          <a:solidFill>
                            <a:schemeClr val="dk1"/>
                          </a:solidFill>
                          <a:latin typeface="Calibri"/>
                        </a:defRPr>
                      </a:lvl4pPr>
                      <a:lvl5pPr marL="1991097" algn="l" defTabSz="995549" rtl="0" eaLnBrk="1" latinLnBrk="0" hangingPunct="1">
                        <a:defRPr kumimoji="1" sz="2000" kern="1200">
                          <a:solidFill>
                            <a:schemeClr val="dk1"/>
                          </a:solidFill>
                          <a:latin typeface="Calibri"/>
                        </a:defRPr>
                      </a:lvl5pPr>
                      <a:lvl6pPr marL="2488872" algn="l" defTabSz="995549" rtl="0" eaLnBrk="1" latinLnBrk="0" hangingPunct="1">
                        <a:defRPr kumimoji="1" sz="2000" kern="1200">
                          <a:solidFill>
                            <a:schemeClr val="dk1"/>
                          </a:solidFill>
                          <a:latin typeface="Calibri"/>
                        </a:defRPr>
                      </a:lvl6pPr>
                      <a:lvl7pPr marL="2986646" algn="l" defTabSz="995549" rtl="0" eaLnBrk="1" latinLnBrk="0" hangingPunct="1">
                        <a:defRPr kumimoji="1" sz="2000" kern="1200">
                          <a:solidFill>
                            <a:schemeClr val="dk1"/>
                          </a:solidFill>
                          <a:latin typeface="Calibri"/>
                        </a:defRPr>
                      </a:lvl7pPr>
                      <a:lvl8pPr marL="3484420" algn="l" defTabSz="995549" rtl="0" eaLnBrk="1" latinLnBrk="0" hangingPunct="1">
                        <a:defRPr kumimoji="1" sz="2000" kern="1200">
                          <a:solidFill>
                            <a:schemeClr val="dk1"/>
                          </a:solidFill>
                          <a:latin typeface="Calibri"/>
                        </a:defRPr>
                      </a:lvl8pPr>
                      <a:lvl9pPr marL="3982194" algn="l" defTabSz="995549" rtl="0" eaLnBrk="1" latinLnBrk="0" hangingPunct="1">
                        <a:defRPr kumimoji="1" sz="2000" kern="1200">
                          <a:solidFill>
                            <a:schemeClr val="dk1"/>
                          </a:solidFill>
                          <a:latin typeface="Calibri"/>
                        </a:defRPr>
                      </a:lvl9p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短時間労働者の勤務時間延長</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T="30600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995549" rtl="0" eaLnBrk="1" latinLnBrk="0" hangingPunct="1">
                        <a:defRPr kumimoji="1" sz="2000" kern="1200">
                          <a:solidFill>
                            <a:schemeClr val="dk1"/>
                          </a:solidFill>
                          <a:latin typeface="Calibri"/>
                        </a:defRPr>
                      </a:lvl1pPr>
                      <a:lvl2pPr marL="497774" algn="l" defTabSz="995549" rtl="0" eaLnBrk="1" latinLnBrk="0" hangingPunct="1">
                        <a:defRPr kumimoji="1" sz="2000" kern="1200">
                          <a:solidFill>
                            <a:schemeClr val="dk1"/>
                          </a:solidFill>
                          <a:latin typeface="Calibri"/>
                        </a:defRPr>
                      </a:lvl2pPr>
                      <a:lvl3pPr marL="995549" algn="l" defTabSz="995549" rtl="0" eaLnBrk="1" latinLnBrk="0" hangingPunct="1">
                        <a:defRPr kumimoji="1" sz="2000" kern="1200">
                          <a:solidFill>
                            <a:schemeClr val="dk1"/>
                          </a:solidFill>
                          <a:latin typeface="Calibri"/>
                        </a:defRPr>
                      </a:lvl3pPr>
                      <a:lvl4pPr marL="1493323" algn="l" defTabSz="995549" rtl="0" eaLnBrk="1" latinLnBrk="0" hangingPunct="1">
                        <a:defRPr kumimoji="1" sz="2000" kern="1200">
                          <a:solidFill>
                            <a:schemeClr val="dk1"/>
                          </a:solidFill>
                          <a:latin typeface="Calibri"/>
                        </a:defRPr>
                      </a:lvl4pPr>
                      <a:lvl5pPr marL="1991097" algn="l" defTabSz="995549" rtl="0" eaLnBrk="1" latinLnBrk="0" hangingPunct="1">
                        <a:defRPr kumimoji="1" sz="2000" kern="1200">
                          <a:solidFill>
                            <a:schemeClr val="dk1"/>
                          </a:solidFill>
                          <a:latin typeface="Calibri"/>
                        </a:defRPr>
                      </a:lvl5pPr>
                      <a:lvl6pPr marL="2488872" algn="l" defTabSz="995549" rtl="0" eaLnBrk="1" latinLnBrk="0" hangingPunct="1">
                        <a:defRPr kumimoji="1" sz="2000" kern="1200">
                          <a:solidFill>
                            <a:schemeClr val="dk1"/>
                          </a:solidFill>
                          <a:latin typeface="Calibri"/>
                        </a:defRPr>
                      </a:lvl6pPr>
                      <a:lvl7pPr marL="2986646" algn="l" defTabSz="995549" rtl="0" eaLnBrk="1" latinLnBrk="0" hangingPunct="1">
                        <a:defRPr kumimoji="1" sz="2000" kern="1200">
                          <a:solidFill>
                            <a:schemeClr val="dk1"/>
                          </a:solidFill>
                          <a:latin typeface="Calibri"/>
                        </a:defRPr>
                      </a:lvl7pPr>
                      <a:lvl8pPr marL="3484420" algn="l" defTabSz="995549" rtl="0" eaLnBrk="1" latinLnBrk="0" hangingPunct="1">
                        <a:defRPr kumimoji="1" sz="2000" kern="1200">
                          <a:solidFill>
                            <a:schemeClr val="dk1"/>
                          </a:solidFill>
                          <a:latin typeface="Calibri"/>
                        </a:defRPr>
                      </a:lvl8pPr>
                      <a:lvl9pPr marL="3982194" algn="l" defTabSz="995549" rtl="0" eaLnBrk="1" latinLnBrk="0" hangingPunct="1">
                        <a:defRPr kumimoji="1" sz="2000" kern="1200">
                          <a:solidFill>
                            <a:schemeClr val="dk1"/>
                          </a:solidFill>
                          <a:latin typeface="Calibri"/>
                        </a:defRPr>
                      </a:lvl9pPr>
                    </a:lstStyle>
                    <a:p>
                      <a:pPr>
                        <a:lnSpc>
                          <a:spcPts val="16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週所定労働時間が</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時間未満の労働者を</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時間以上に、</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時間未満の労働者を</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時間以上に延長すること</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90000" marB="3600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r>
              <a:tr h="749958">
                <a:tc>
                  <a:txBody>
                    <a:bodyPr/>
                    <a:lstStyle>
                      <a:lvl1pPr marL="0" algn="l" defTabSz="995549" rtl="0" eaLnBrk="1" latinLnBrk="0" hangingPunct="1">
                        <a:defRPr kumimoji="1" sz="2000" kern="1200">
                          <a:solidFill>
                            <a:schemeClr val="dk1"/>
                          </a:solidFill>
                          <a:latin typeface="Calibri"/>
                        </a:defRPr>
                      </a:lvl1pPr>
                      <a:lvl2pPr marL="497774" algn="l" defTabSz="995549" rtl="0" eaLnBrk="1" latinLnBrk="0" hangingPunct="1">
                        <a:defRPr kumimoji="1" sz="2000" kern="1200">
                          <a:solidFill>
                            <a:schemeClr val="dk1"/>
                          </a:solidFill>
                          <a:latin typeface="Calibri"/>
                        </a:defRPr>
                      </a:lvl2pPr>
                      <a:lvl3pPr marL="995549" algn="l" defTabSz="995549" rtl="0" eaLnBrk="1" latinLnBrk="0" hangingPunct="1">
                        <a:defRPr kumimoji="1" sz="2000" kern="1200">
                          <a:solidFill>
                            <a:schemeClr val="dk1"/>
                          </a:solidFill>
                          <a:latin typeface="Calibri"/>
                        </a:defRPr>
                      </a:lvl3pPr>
                      <a:lvl4pPr marL="1493323" algn="l" defTabSz="995549" rtl="0" eaLnBrk="1" latinLnBrk="0" hangingPunct="1">
                        <a:defRPr kumimoji="1" sz="2000" kern="1200">
                          <a:solidFill>
                            <a:schemeClr val="dk1"/>
                          </a:solidFill>
                          <a:latin typeface="Calibri"/>
                        </a:defRPr>
                      </a:lvl4pPr>
                      <a:lvl5pPr marL="1991097" algn="l" defTabSz="995549" rtl="0" eaLnBrk="1" latinLnBrk="0" hangingPunct="1">
                        <a:defRPr kumimoji="1" sz="2000" kern="1200">
                          <a:solidFill>
                            <a:schemeClr val="dk1"/>
                          </a:solidFill>
                          <a:latin typeface="Calibri"/>
                        </a:defRPr>
                      </a:lvl5pPr>
                      <a:lvl6pPr marL="2488872" algn="l" defTabSz="995549" rtl="0" eaLnBrk="1" latinLnBrk="0" hangingPunct="1">
                        <a:defRPr kumimoji="1" sz="2000" kern="1200">
                          <a:solidFill>
                            <a:schemeClr val="dk1"/>
                          </a:solidFill>
                          <a:latin typeface="Calibri"/>
                        </a:defRPr>
                      </a:lvl6pPr>
                      <a:lvl7pPr marL="2986646" algn="l" defTabSz="995549" rtl="0" eaLnBrk="1" latinLnBrk="0" hangingPunct="1">
                        <a:defRPr kumimoji="1" sz="2000" kern="1200">
                          <a:solidFill>
                            <a:schemeClr val="dk1"/>
                          </a:solidFill>
                          <a:latin typeface="Calibri"/>
                        </a:defRPr>
                      </a:lvl7pPr>
                      <a:lvl8pPr marL="3484420" algn="l" defTabSz="995549" rtl="0" eaLnBrk="1" latinLnBrk="0" hangingPunct="1">
                        <a:defRPr kumimoji="1" sz="2000" kern="1200">
                          <a:solidFill>
                            <a:schemeClr val="dk1"/>
                          </a:solidFill>
                          <a:latin typeface="Calibri"/>
                        </a:defRPr>
                      </a:lvl8pPr>
                      <a:lvl9pPr marL="3982194" algn="l" defTabSz="995549" rtl="0" eaLnBrk="1" latinLnBrk="0" hangingPunct="1">
                        <a:defRPr kumimoji="1" sz="2000" kern="1200">
                          <a:solidFill>
                            <a:schemeClr val="dk1"/>
                          </a:solidFill>
                          <a:latin typeface="Calibri"/>
                        </a:defRPr>
                      </a:lvl9p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正規・無期転換</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T="30600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tint val="40000"/>
                      </a:srgbClr>
                    </a:solidFill>
                  </a:tcPr>
                </a:tc>
                <a:tc>
                  <a:txBody>
                    <a:bodyPr/>
                    <a:lstStyle>
                      <a:lvl1pPr marL="0" algn="l" defTabSz="995549" rtl="0" eaLnBrk="1" latinLnBrk="0" hangingPunct="1">
                        <a:defRPr kumimoji="1" sz="2000" kern="1200">
                          <a:solidFill>
                            <a:schemeClr val="dk1"/>
                          </a:solidFill>
                          <a:latin typeface="Calibri"/>
                        </a:defRPr>
                      </a:lvl1pPr>
                      <a:lvl2pPr marL="497774" algn="l" defTabSz="995549" rtl="0" eaLnBrk="1" latinLnBrk="0" hangingPunct="1">
                        <a:defRPr kumimoji="1" sz="2000" kern="1200">
                          <a:solidFill>
                            <a:schemeClr val="dk1"/>
                          </a:solidFill>
                          <a:latin typeface="Calibri"/>
                        </a:defRPr>
                      </a:lvl2pPr>
                      <a:lvl3pPr marL="995549" algn="l" defTabSz="995549" rtl="0" eaLnBrk="1" latinLnBrk="0" hangingPunct="1">
                        <a:defRPr kumimoji="1" sz="2000" kern="1200">
                          <a:solidFill>
                            <a:schemeClr val="dk1"/>
                          </a:solidFill>
                          <a:latin typeface="Calibri"/>
                        </a:defRPr>
                      </a:lvl3pPr>
                      <a:lvl4pPr marL="1493323" algn="l" defTabSz="995549" rtl="0" eaLnBrk="1" latinLnBrk="0" hangingPunct="1">
                        <a:defRPr kumimoji="1" sz="2000" kern="1200">
                          <a:solidFill>
                            <a:schemeClr val="dk1"/>
                          </a:solidFill>
                          <a:latin typeface="Calibri"/>
                        </a:defRPr>
                      </a:lvl4pPr>
                      <a:lvl5pPr marL="1991097" algn="l" defTabSz="995549" rtl="0" eaLnBrk="1" latinLnBrk="0" hangingPunct="1">
                        <a:defRPr kumimoji="1" sz="2000" kern="1200">
                          <a:solidFill>
                            <a:schemeClr val="dk1"/>
                          </a:solidFill>
                          <a:latin typeface="Calibri"/>
                        </a:defRPr>
                      </a:lvl5pPr>
                      <a:lvl6pPr marL="2488872" algn="l" defTabSz="995549" rtl="0" eaLnBrk="1" latinLnBrk="0" hangingPunct="1">
                        <a:defRPr kumimoji="1" sz="2000" kern="1200">
                          <a:solidFill>
                            <a:schemeClr val="dk1"/>
                          </a:solidFill>
                          <a:latin typeface="Calibri"/>
                        </a:defRPr>
                      </a:lvl6pPr>
                      <a:lvl7pPr marL="2986646" algn="l" defTabSz="995549" rtl="0" eaLnBrk="1" latinLnBrk="0" hangingPunct="1">
                        <a:defRPr kumimoji="1" sz="2000" kern="1200">
                          <a:solidFill>
                            <a:schemeClr val="dk1"/>
                          </a:solidFill>
                          <a:latin typeface="Calibri"/>
                        </a:defRPr>
                      </a:lvl7pPr>
                      <a:lvl8pPr marL="3484420" algn="l" defTabSz="995549" rtl="0" eaLnBrk="1" latinLnBrk="0" hangingPunct="1">
                        <a:defRPr kumimoji="1" sz="2000" kern="1200">
                          <a:solidFill>
                            <a:schemeClr val="dk1"/>
                          </a:solidFill>
                          <a:latin typeface="Calibri"/>
                        </a:defRPr>
                      </a:lvl8pPr>
                      <a:lvl9pPr marL="3982194" algn="l" defTabSz="995549" rtl="0" eaLnBrk="1" latinLnBrk="0" hangingPunct="1">
                        <a:defRPr kumimoji="1" sz="2000" kern="1200">
                          <a:solidFill>
                            <a:schemeClr val="dk1"/>
                          </a:solidFill>
                          <a:latin typeface="Calibri"/>
                        </a:defRPr>
                      </a:lvl9pPr>
                    </a:lstStyle>
                    <a:p>
                      <a:pPr>
                        <a:lnSpc>
                          <a:spcPts val="16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有期契約労働者を正規雇用や無期雇用に、無期雇用労働者を正規雇用に転換すること</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90000" marB="3600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tint val="40000"/>
                      </a:srgbClr>
                    </a:solidFill>
                  </a:tcPr>
                </a:tc>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tint val="40000"/>
                      </a:srgbClr>
                    </a:solidFill>
                  </a:tcPr>
                </a:tc>
              </a:tr>
              <a:tr h="749958">
                <a:tc>
                  <a:txBody>
                    <a:bodyPr/>
                    <a:lstStyle>
                      <a:lvl1pPr marL="0" algn="l" defTabSz="995549" rtl="0" eaLnBrk="1" latinLnBrk="0" hangingPunct="1">
                        <a:defRPr kumimoji="1" sz="2000" kern="1200">
                          <a:solidFill>
                            <a:schemeClr val="dk1"/>
                          </a:solidFill>
                          <a:latin typeface="Calibri"/>
                        </a:defRPr>
                      </a:lvl1pPr>
                      <a:lvl2pPr marL="497774" algn="l" defTabSz="995549" rtl="0" eaLnBrk="1" latinLnBrk="0" hangingPunct="1">
                        <a:defRPr kumimoji="1" sz="2000" kern="1200">
                          <a:solidFill>
                            <a:schemeClr val="dk1"/>
                          </a:solidFill>
                          <a:latin typeface="Calibri"/>
                        </a:defRPr>
                      </a:lvl2pPr>
                      <a:lvl3pPr marL="995549" algn="l" defTabSz="995549" rtl="0" eaLnBrk="1" latinLnBrk="0" hangingPunct="1">
                        <a:defRPr kumimoji="1" sz="2000" kern="1200">
                          <a:solidFill>
                            <a:schemeClr val="dk1"/>
                          </a:solidFill>
                          <a:latin typeface="Calibri"/>
                        </a:defRPr>
                      </a:lvl3pPr>
                      <a:lvl4pPr marL="1493323" algn="l" defTabSz="995549" rtl="0" eaLnBrk="1" latinLnBrk="0" hangingPunct="1">
                        <a:defRPr kumimoji="1" sz="2000" kern="1200">
                          <a:solidFill>
                            <a:schemeClr val="dk1"/>
                          </a:solidFill>
                          <a:latin typeface="Calibri"/>
                        </a:defRPr>
                      </a:lvl4pPr>
                      <a:lvl5pPr marL="1991097" algn="l" defTabSz="995549" rtl="0" eaLnBrk="1" latinLnBrk="0" hangingPunct="1">
                        <a:defRPr kumimoji="1" sz="2000" kern="1200">
                          <a:solidFill>
                            <a:schemeClr val="dk1"/>
                          </a:solidFill>
                          <a:latin typeface="Calibri"/>
                        </a:defRPr>
                      </a:lvl5pPr>
                      <a:lvl6pPr marL="2488872" algn="l" defTabSz="995549" rtl="0" eaLnBrk="1" latinLnBrk="0" hangingPunct="1">
                        <a:defRPr kumimoji="1" sz="2000" kern="1200">
                          <a:solidFill>
                            <a:schemeClr val="dk1"/>
                          </a:solidFill>
                          <a:latin typeface="Calibri"/>
                        </a:defRPr>
                      </a:lvl6pPr>
                      <a:lvl7pPr marL="2986646" algn="l" defTabSz="995549" rtl="0" eaLnBrk="1" latinLnBrk="0" hangingPunct="1">
                        <a:defRPr kumimoji="1" sz="2000" kern="1200">
                          <a:solidFill>
                            <a:schemeClr val="dk1"/>
                          </a:solidFill>
                          <a:latin typeface="Calibri"/>
                        </a:defRPr>
                      </a:lvl7pPr>
                      <a:lvl8pPr marL="3484420" algn="l" defTabSz="995549" rtl="0" eaLnBrk="1" latinLnBrk="0" hangingPunct="1">
                        <a:defRPr kumimoji="1" sz="2000" kern="1200">
                          <a:solidFill>
                            <a:schemeClr val="dk1"/>
                          </a:solidFill>
                          <a:latin typeface="Calibri"/>
                        </a:defRPr>
                      </a:lvl8pPr>
                      <a:lvl9pPr marL="3982194" algn="l" defTabSz="995549" rtl="0" eaLnBrk="1" latinLnBrk="0" hangingPunct="1">
                        <a:defRPr kumimoji="1" sz="2000" kern="1200">
                          <a:solidFill>
                            <a:schemeClr val="dk1"/>
                          </a:solidFill>
                          <a:latin typeface="Calibri"/>
                        </a:defRPr>
                      </a:lvl9p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職場支援員の配置</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T="30600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995549" rtl="0" eaLnBrk="1" latinLnBrk="0" hangingPunct="1">
                        <a:defRPr kumimoji="1" sz="2000" kern="1200">
                          <a:solidFill>
                            <a:schemeClr val="dk1"/>
                          </a:solidFill>
                          <a:latin typeface="Calibri"/>
                        </a:defRPr>
                      </a:lvl1pPr>
                      <a:lvl2pPr marL="497774" algn="l" defTabSz="995549" rtl="0" eaLnBrk="1" latinLnBrk="0" hangingPunct="1">
                        <a:defRPr kumimoji="1" sz="2000" kern="1200">
                          <a:solidFill>
                            <a:schemeClr val="dk1"/>
                          </a:solidFill>
                          <a:latin typeface="Calibri"/>
                        </a:defRPr>
                      </a:lvl2pPr>
                      <a:lvl3pPr marL="995549" algn="l" defTabSz="995549" rtl="0" eaLnBrk="1" latinLnBrk="0" hangingPunct="1">
                        <a:defRPr kumimoji="1" sz="2000" kern="1200">
                          <a:solidFill>
                            <a:schemeClr val="dk1"/>
                          </a:solidFill>
                          <a:latin typeface="Calibri"/>
                        </a:defRPr>
                      </a:lvl3pPr>
                      <a:lvl4pPr marL="1493323" algn="l" defTabSz="995549" rtl="0" eaLnBrk="1" latinLnBrk="0" hangingPunct="1">
                        <a:defRPr kumimoji="1" sz="2000" kern="1200">
                          <a:solidFill>
                            <a:schemeClr val="dk1"/>
                          </a:solidFill>
                          <a:latin typeface="Calibri"/>
                        </a:defRPr>
                      </a:lvl4pPr>
                      <a:lvl5pPr marL="1991097" algn="l" defTabSz="995549" rtl="0" eaLnBrk="1" latinLnBrk="0" hangingPunct="1">
                        <a:defRPr kumimoji="1" sz="2000" kern="1200">
                          <a:solidFill>
                            <a:schemeClr val="dk1"/>
                          </a:solidFill>
                          <a:latin typeface="Calibri"/>
                        </a:defRPr>
                      </a:lvl5pPr>
                      <a:lvl6pPr marL="2488872" algn="l" defTabSz="995549" rtl="0" eaLnBrk="1" latinLnBrk="0" hangingPunct="1">
                        <a:defRPr kumimoji="1" sz="2000" kern="1200">
                          <a:solidFill>
                            <a:schemeClr val="dk1"/>
                          </a:solidFill>
                          <a:latin typeface="Calibri"/>
                        </a:defRPr>
                      </a:lvl6pPr>
                      <a:lvl7pPr marL="2986646" algn="l" defTabSz="995549" rtl="0" eaLnBrk="1" latinLnBrk="0" hangingPunct="1">
                        <a:defRPr kumimoji="1" sz="2000" kern="1200">
                          <a:solidFill>
                            <a:schemeClr val="dk1"/>
                          </a:solidFill>
                          <a:latin typeface="Calibri"/>
                        </a:defRPr>
                      </a:lvl7pPr>
                      <a:lvl8pPr marL="3484420" algn="l" defTabSz="995549" rtl="0" eaLnBrk="1" latinLnBrk="0" hangingPunct="1">
                        <a:defRPr kumimoji="1" sz="2000" kern="1200">
                          <a:solidFill>
                            <a:schemeClr val="dk1"/>
                          </a:solidFill>
                          <a:latin typeface="Calibri"/>
                        </a:defRPr>
                      </a:lvl8pPr>
                      <a:lvl9pPr marL="3982194" algn="l" defTabSz="995549" rtl="0" eaLnBrk="1" latinLnBrk="0" hangingPunct="1">
                        <a:defRPr kumimoji="1" sz="2000" kern="1200">
                          <a:solidFill>
                            <a:schemeClr val="dk1"/>
                          </a:solidFill>
                          <a:latin typeface="Calibri"/>
                        </a:defRPr>
                      </a:lvl9pPr>
                    </a:lstStyle>
                    <a:p>
                      <a:pPr>
                        <a:lnSpc>
                          <a:spcPts val="16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障害者の業務の遂行に必要な援助や指導を行う職場支援員を配置すること</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90000" marB="3600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r>
              <a:tr h="1371456">
                <a:tc>
                  <a:txBody>
                    <a:bodyPr/>
                    <a:lstStyle>
                      <a:lvl1pPr marL="0" algn="l" defTabSz="995549" rtl="0" eaLnBrk="1" latinLnBrk="0" hangingPunct="1">
                        <a:defRPr kumimoji="1" sz="2000" kern="1200">
                          <a:solidFill>
                            <a:schemeClr val="dk1"/>
                          </a:solidFill>
                          <a:latin typeface="Calibri"/>
                        </a:defRPr>
                      </a:lvl1pPr>
                      <a:lvl2pPr marL="497774" algn="l" defTabSz="995549" rtl="0" eaLnBrk="1" latinLnBrk="0" hangingPunct="1">
                        <a:defRPr kumimoji="1" sz="2000" kern="1200">
                          <a:solidFill>
                            <a:schemeClr val="dk1"/>
                          </a:solidFill>
                          <a:latin typeface="Calibri"/>
                        </a:defRPr>
                      </a:lvl2pPr>
                      <a:lvl3pPr marL="995549" algn="l" defTabSz="995549" rtl="0" eaLnBrk="1" latinLnBrk="0" hangingPunct="1">
                        <a:defRPr kumimoji="1" sz="2000" kern="1200">
                          <a:solidFill>
                            <a:schemeClr val="dk1"/>
                          </a:solidFill>
                          <a:latin typeface="Calibri"/>
                        </a:defRPr>
                      </a:lvl3pPr>
                      <a:lvl4pPr marL="1493323" algn="l" defTabSz="995549" rtl="0" eaLnBrk="1" latinLnBrk="0" hangingPunct="1">
                        <a:defRPr kumimoji="1" sz="2000" kern="1200">
                          <a:solidFill>
                            <a:schemeClr val="dk1"/>
                          </a:solidFill>
                          <a:latin typeface="Calibri"/>
                        </a:defRPr>
                      </a:lvl4pPr>
                      <a:lvl5pPr marL="1991097" algn="l" defTabSz="995549" rtl="0" eaLnBrk="1" latinLnBrk="0" hangingPunct="1">
                        <a:defRPr kumimoji="1" sz="2000" kern="1200">
                          <a:solidFill>
                            <a:schemeClr val="dk1"/>
                          </a:solidFill>
                          <a:latin typeface="Calibri"/>
                        </a:defRPr>
                      </a:lvl5pPr>
                      <a:lvl6pPr marL="2488872" algn="l" defTabSz="995549" rtl="0" eaLnBrk="1" latinLnBrk="0" hangingPunct="1">
                        <a:defRPr kumimoji="1" sz="2000" kern="1200">
                          <a:solidFill>
                            <a:schemeClr val="dk1"/>
                          </a:solidFill>
                          <a:latin typeface="Calibri"/>
                        </a:defRPr>
                      </a:lvl6pPr>
                      <a:lvl7pPr marL="2986646" algn="l" defTabSz="995549" rtl="0" eaLnBrk="1" latinLnBrk="0" hangingPunct="1">
                        <a:defRPr kumimoji="1" sz="2000" kern="1200">
                          <a:solidFill>
                            <a:schemeClr val="dk1"/>
                          </a:solidFill>
                          <a:latin typeface="Calibri"/>
                        </a:defRPr>
                      </a:lvl7pPr>
                      <a:lvl8pPr marL="3484420" algn="l" defTabSz="995549" rtl="0" eaLnBrk="1" latinLnBrk="0" hangingPunct="1">
                        <a:defRPr kumimoji="1" sz="2000" kern="1200">
                          <a:solidFill>
                            <a:schemeClr val="dk1"/>
                          </a:solidFill>
                          <a:latin typeface="Calibri"/>
                        </a:defRPr>
                      </a:lvl8pPr>
                      <a:lvl9pPr marL="3982194" algn="l" defTabSz="995549" rtl="0" eaLnBrk="1" latinLnBrk="0" hangingPunct="1">
                        <a:defRPr kumimoji="1" sz="2000" kern="1200">
                          <a:solidFill>
                            <a:schemeClr val="dk1"/>
                          </a:solidFill>
                          <a:latin typeface="Calibri"/>
                        </a:defRPr>
                      </a:lvl9p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職場復帰支援</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marT="30600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tint val="40000"/>
                      </a:srgbClr>
                    </a:solidFill>
                  </a:tcPr>
                </a:tc>
                <a:tc>
                  <a:txBody>
                    <a:bodyPr/>
                    <a:lstStyle>
                      <a:lvl1pPr marL="0" algn="l" defTabSz="995549" rtl="0" eaLnBrk="1" latinLnBrk="0" hangingPunct="1">
                        <a:defRPr kumimoji="1" sz="2000" kern="1200">
                          <a:solidFill>
                            <a:schemeClr val="dk1"/>
                          </a:solidFill>
                          <a:latin typeface="Calibri"/>
                        </a:defRPr>
                      </a:lvl1pPr>
                      <a:lvl2pPr marL="497774" algn="l" defTabSz="995549" rtl="0" eaLnBrk="1" latinLnBrk="0" hangingPunct="1">
                        <a:defRPr kumimoji="1" sz="2000" kern="1200">
                          <a:solidFill>
                            <a:schemeClr val="dk1"/>
                          </a:solidFill>
                          <a:latin typeface="Calibri"/>
                        </a:defRPr>
                      </a:lvl2pPr>
                      <a:lvl3pPr marL="995549" algn="l" defTabSz="995549" rtl="0" eaLnBrk="1" latinLnBrk="0" hangingPunct="1">
                        <a:defRPr kumimoji="1" sz="2000" kern="1200">
                          <a:solidFill>
                            <a:schemeClr val="dk1"/>
                          </a:solidFill>
                          <a:latin typeface="Calibri"/>
                        </a:defRPr>
                      </a:lvl3pPr>
                      <a:lvl4pPr marL="1493323" algn="l" defTabSz="995549" rtl="0" eaLnBrk="1" latinLnBrk="0" hangingPunct="1">
                        <a:defRPr kumimoji="1" sz="2000" kern="1200">
                          <a:solidFill>
                            <a:schemeClr val="dk1"/>
                          </a:solidFill>
                          <a:latin typeface="Calibri"/>
                        </a:defRPr>
                      </a:lvl4pPr>
                      <a:lvl5pPr marL="1991097" algn="l" defTabSz="995549" rtl="0" eaLnBrk="1" latinLnBrk="0" hangingPunct="1">
                        <a:defRPr kumimoji="1" sz="2000" kern="1200">
                          <a:solidFill>
                            <a:schemeClr val="dk1"/>
                          </a:solidFill>
                          <a:latin typeface="Calibri"/>
                        </a:defRPr>
                      </a:lvl5pPr>
                      <a:lvl6pPr marL="2488872" algn="l" defTabSz="995549" rtl="0" eaLnBrk="1" latinLnBrk="0" hangingPunct="1">
                        <a:defRPr kumimoji="1" sz="2000" kern="1200">
                          <a:solidFill>
                            <a:schemeClr val="dk1"/>
                          </a:solidFill>
                          <a:latin typeface="Calibri"/>
                        </a:defRPr>
                      </a:lvl6pPr>
                      <a:lvl7pPr marL="2986646" algn="l" defTabSz="995549" rtl="0" eaLnBrk="1" latinLnBrk="0" hangingPunct="1">
                        <a:defRPr kumimoji="1" sz="2000" kern="1200">
                          <a:solidFill>
                            <a:schemeClr val="dk1"/>
                          </a:solidFill>
                          <a:latin typeface="Calibri"/>
                        </a:defRPr>
                      </a:lvl7pPr>
                      <a:lvl8pPr marL="3484420" algn="l" defTabSz="995549" rtl="0" eaLnBrk="1" latinLnBrk="0" hangingPunct="1">
                        <a:defRPr kumimoji="1" sz="2000" kern="1200">
                          <a:solidFill>
                            <a:schemeClr val="dk1"/>
                          </a:solidFill>
                          <a:latin typeface="Calibri"/>
                        </a:defRPr>
                      </a:lvl8pPr>
                      <a:lvl9pPr marL="3982194" algn="l" defTabSz="995549" rtl="0" eaLnBrk="1" latinLnBrk="0" hangingPunct="1">
                        <a:defRPr kumimoji="1" sz="2000" kern="1200">
                          <a:solidFill>
                            <a:schemeClr val="dk1"/>
                          </a:solidFill>
                          <a:latin typeface="Calibri"/>
                        </a:defRPr>
                      </a:lvl9pPr>
                    </a:lstStyle>
                    <a:p>
                      <a:pPr>
                        <a:lnSpc>
                          <a:spcPts val="16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中途障害等により休職を余儀なくされた労働者に対して、職場復帰のために必要な職場適応の措置を行い、雇用を継続すること</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90000" marB="3600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tint val="40000"/>
                      </a:srgbClr>
                    </a:solidFill>
                  </a:tcPr>
                </a:tc>
                <a:tc>
                  <a:txBody>
                    <a:bodyPr/>
                    <a:lstStyle/>
                    <a:p>
                      <a:pPr marL="47625" indent="-47625" defTabSz="914400" eaLnBrk="1" fontAlgn="base" hangingPunct="1">
                        <a:lnSpc>
                          <a:spcPts val="1600"/>
                        </a:lnSpc>
                        <a:spcBef>
                          <a:spcPct val="0"/>
                        </a:spcBef>
                        <a:spcAft>
                          <a:spcPct val="0"/>
                        </a:spcAft>
                        <a:buFont typeface="Arial" charset="0"/>
                        <a:buNone/>
                        <a:defRPr/>
                      </a:pPr>
                      <a:r>
                        <a:rPr lang="ja-JP" altLang="en-US" sz="1200" dirty="0" smtClean="0">
                          <a:solidFill>
                            <a:prstClr val="black"/>
                          </a:solidFill>
                          <a:latin typeface="メイリオ" pitchFamily="50" charset="-128"/>
                          <a:ea typeface="メイリオ" pitchFamily="50" charset="-128"/>
                          <a:cs typeface="メイリオ" pitchFamily="50" charset="-128"/>
                        </a:rPr>
                        <a:t>職場復帰の日の時点で、</a:t>
                      </a:r>
                      <a:endParaRPr lang="en-US" altLang="ja-JP" sz="1200" dirty="0" smtClean="0">
                        <a:solidFill>
                          <a:prstClr val="black"/>
                        </a:solidFill>
                        <a:latin typeface="メイリオ" pitchFamily="50" charset="-128"/>
                        <a:ea typeface="メイリオ" pitchFamily="50" charset="-128"/>
                        <a:cs typeface="メイリオ" pitchFamily="50" charset="-128"/>
                      </a:endParaRPr>
                    </a:p>
                    <a:p>
                      <a:pPr marL="47625" indent="-47625" defTabSz="914400" eaLnBrk="1" fontAlgn="base" hangingPunct="1">
                        <a:lnSpc>
                          <a:spcPts val="1600"/>
                        </a:lnSpc>
                        <a:spcBef>
                          <a:spcPct val="0"/>
                        </a:spcBef>
                        <a:spcAft>
                          <a:spcPct val="0"/>
                        </a:spcAft>
                        <a:buFont typeface="Arial" charset="0"/>
                        <a:buNone/>
                        <a:defRPr/>
                      </a:pPr>
                      <a:r>
                        <a:rPr lang="ja-JP" altLang="en-US" sz="1200" dirty="0" smtClean="0">
                          <a:solidFill>
                            <a:prstClr val="black"/>
                          </a:solidFill>
                          <a:latin typeface="メイリオ" pitchFamily="50" charset="-128"/>
                          <a:ea typeface="メイリオ" pitchFamily="50" charset="-128"/>
                          <a:cs typeface="メイリオ" pitchFamily="50" charset="-128"/>
                        </a:rPr>
                        <a:t>次のいずれかに該当する方</a:t>
                      </a:r>
                      <a:endParaRPr lang="en-US" altLang="ja-JP" sz="1200" dirty="0" smtClean="0">
                        <a:solidFill>
                          <a:prstClr val="black"/>
                        </a:solidFill>
                        <a:latin typeface="メイリオ" pitchFamily="50" charset="-128"/>
                        <a:ea typeface="メイリオ" pitchFamily="50" charset="-128"/>
                        <a:cs typeface="メイリオ" pitchFamily="50" charset="-128"/>
                      </a:endParaRPr>
                    </a:p>
                    <a:p>
                      <a:pPr marL="47625" indent="-47625" defTabSz="914400" eaLnBrk="1" fontAlgn="base" hangingPunct="1">
                        <a:lnSpc>
                          <a:spcPts val="1600"/>
                        </a:lnSpc>
                        <a:spcBef>
                          <a:spcPct val="0"/>
                        </a:spcBef>
                        <a:spcAft>
                          <a:spcPct val="0"/>
                        </a:spcAft>
                        <a:buFont typeface="Arial" charset="0"/>
                        <a:buNone/>
                        <a:defRPr/>
                      </a:pPr>
                      <a:r>
                        <a:rPr lang="ja-JP" altLang="en-US" sz="1200" dirty="0" smtClean="0">
                          <a:solidFill>
                            <a:prstClr val="black"/>
                          </a:solidFill>
                          <a:latin typeface="メイリオ" pitchFamily="50" charset="-128"/>
                          <a:ea typeface="メイリオ" pitchFamily="50" charset="-128"/>
                          <a:cs typeface="メイリオ" pitchFamily="50" charset="-128"/>
                        </a:rPr>
                        <a:t>◆身体障害者</a:t>
                      </a:r>
                      <a:endParaRPr lang="en-US" altLang="ja-JP" sz="1200" dirty="0" smtClean="0">
                        <a:solidFill>
                          <a:prstClr val="black"/>
                        </a:solidFill>
                        <a:latin typeface="メイリオ" pitchFamily="50" charset="-128"/>
                        <a:ea typeface="メイリオ" pitchFamily="50" charset="-128"/>
                        <a:cs typeface="メイリオ" pitchFamily="50" charset="-128"/>
                      </a:endParaRPr>
                    </a:p>
                    <a:p>
                      <a:pPr marL="47625" indent="-47625" defTabSz="914400" eaLnBrk="1" fontAlgn="base" hangingPunct="1">
                        <a:lnSpc>
                          <a:spcPts val="1600"/>
                        </a:lnSpc>
                        <a:spcBef>
                          <a:spcPct val="0"/>
                        </a:spcBef>
                        <a:spcAft>
                          <a:spcPct val="0"/>
                        </a:spcAft>
                        <a:buFont typeface="Arial" charset="0"/>
                        <a:buNone/>
                        <a:defRPr/>
                      </a:pPr>
                      <a:r>
                        <a:rPr lang="ja-JP" altLang="en-US" sz="1200" dirty="0" smtClean="0">
                          <a:solidFill>
                            <a:prstClr val="black"/>
                          </a:solidFill>
                          <a:latin typeface="メイリオ" pitchFamily="50" charset="-128"/>
                          <a:ea typeface="メイリオ" pitchFamily="50" charset="-128"/>
                          <a:cs typeface="メイリオ" pitchFamily="50" charset="-128"/>
                        </a:rPr>
                        <a:t>◆精神障害者</a:t>
                      </a:r>
                      <a:endParaRPr lang="en-US" altLang="ja-JP" sz="1200" dirty="0" smtClean="0">
                        <a:solidFill>
                          <a:prstClr val="black"/>
                        </a:solidFill>
                        <a:latin typeface="メイリオ" pitchFamily="50" charset="-128"/>
                        <a:ea typeface="メイリオ" pitchFamily="50" charset="-128"/>
                        <a:cs typeface="メイリオ" pitchFamily="50" charset="-128"/>
                      </a:endParaRPr>
                    </a:p>
                    <a:p>
                      <a:pPr marL="47625" indent="-47625" defTabSz="914400" eaLnBrk="1" fontAlgn="base" hangingPunct="1">
                        <a:lnSpc>
                          <a:spcPts val="1600"/>
                        </a:lnSpc>
                        <a:spcBef>
                          <a:spcPct val="0"/>
                        </a:spcBef>
                        <a:spcAft>
                          <a:spcPct val="0"/>
                        </a:spcAft>
                        <a:buFont typeface="Arial" charset="0"/>
                        <a:buNone/>
                        <a:defRPr/>
                      </a:pPr>
                      <a:r>
                        <a:rPr lang="ja-JP" altLang="en-US" sz="1200" dirty="0" smtClean="0">
                          <a:solidFill>
                            <a:prstClr val="black"/>
                          </a:solidFill>
                          <a:latin typeface="メイリオ" pitchFamily="50" charset="-128"/>
                          <a:ea typeface="メイリオ" pitchFamily="50" charset="-128"/>
                          <a:cs typeface="メイリオ" pitchFamily="50" charset="-128"/>
                        </a:rPr>
                        <a:t>◆難治性疾患のある方</a:t>
                      </a:r>
                      <a:endParaRPr lang="en-US" altLang="ja-JP" sz="1200" dirty="0" smtClean="0">
                        <a:solidFill>
                          <a:prstClr val="black"/>
                        </a:solidFill>
                        <a:latin typeface="メイリオ" pitchFamily="50" charset="-128"/>
                        <a:ea typeface="メイリオ" pitchFamily="50" charset="-128"/>
                        <a:cs typeface="メイリオ" pitchFamily="50" charset="-128"/>
                      </a:endParaRPr>
                    </a:p>
                    <a:p>
                      <a:pPr marL="47625" indent="-47625" defTabSz="914400" eaLnBrk="1" fontAlgn="base" hangingPunct="1">
                        <a:lnSpc>
                          <a:spcPts val="1600"/>
                        </a:lnSpc>
                        <a:spcBef>
                          <a:spcPct val="0"/>
                        </a:spcBef>
                        <a:spcAft>
                          <a:spcPct val="0"/>
                        </a:spcAft>
                        <a:buFont typeface="Arial" charset="0"/>
                        <a:buNone/>
                        <a:defRPr/>
                      </a:pPr>
                      <a:r>
                        <a:rPr lang="ja-JP" altLang="en-US" sz="1200" dirty="0" smtClean="0">
                          <a:solidFill>
                            <a:prstClr val="black"/>
                          </a:solidFill>
                          <a:latin typeface="メイリオ" pitchFamily="50" charset="-128"/>
                          <a:ea typeface="メイリオ" pitchFamily="50" charset="-128"/>
                          <a:cs typeface="メイリオ" pitchFamily="50" charset="-128"/>
                        </a:rPr>
                        <a:t>◆高次脳機能障害のある方</a:t>
                      </a:r>
                      <a:endParaRPr lang="en-US" altLang="ja-JP" sz="1200" dirty="0" smtClean="0">
                        <a:solidFill>
                          <a:prstClr val="black"/>
                        </a:solidFill>
                        <a:latin typeface="メイリオ" pitchFamily="50" charset="-128"/>
                        <a:ea typeface="メイリオ" pitchFamily="50" charset="-128"/>
                        <a:cs typeface="メイリオ" pitchFamily="50" charset="-128"/>
                      </a:endParaRPr>
                    </a:p>
                  </a:txBody>
                  <a:tcPr marT="90000" marB="3600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tint val="40000"/>
                      </a:srgbClr>
                    </a:solidFill>
                  </a:tcPr>
                </a:tc>
              </a:tr>
              <a:tr h="957124">
                <a:tc>
                  <a:txBody>
                    <a:bodyPr/>
                    <a:lstStyle>
                      <a:lvl1pPr marL="0" algn="l" defTabSz="995549" rtl="0" eaLnBrk="1" latinLnBrk="0" hangingPunct="1">
                        <a:defRPr kumimoji="1" sz="2000" kern="1200">
                          <a:solidFill>
                            <a:schemeClr val="dk1"/>
                          </a:solidFill>
                          <a:latin typeface="Calibri"/>
                        </a:defRPr>
                      </a:lvl1pPr>
                      <a:lvl2pPr marL="497774" algn="l" defTabSz="995549" rtl="0" eaLnBrk="1" latinLnBrk="0" hangingPunct="1">
                        <a:defRPr kumimoji="1" sz="2000" kern="1200">
                          <a:solidFill>
                            <a:schemeClr val="dk1"/>
                          </a:solidFill>
                          <a:latin typeface="Calibri"/>
                        </a:defRPr>
                      </a:lvl2pPr>
                      <a:lvl3pPr marL="995549" algn="l" defTabSz="995549" rtl="0" eaLnBrk="1" latinLnBrk="0" hangingPunct="1">
                        <a:defRPr kumimoji="1" sz="2000" kern="1200">
                          <a:solidFill>
                            <a:schemeClr val="dk1"/>
                          </a:solidFill>
                          <a:latin typeface="Calibri"/>
                        </a:defRPr>
                      </a:lvl3pPr>
                      <a:lvl4pPr marL="1493323" algn="l" defTabSz="995549" rtl="0" eaLnBrk="1" latinLnBrk="0" hangingPunct="1">
                        <a:defRPr kumimoji="1" sz="2000" kern="1200">
                          <a:solidFill>
                            <a:schemeClr val="dk1"/>
                          </a:solidFill>
                          <a:latin typeface="Calibri"/>
                        </a:defRPr>
                      </a:lvl4pPr>
                      <a:lvl5pPr marL="1991097" algn="l" defTabSz="995549" rtl="0" eaLnBrk="1" latinLnBrk="0" hangingPunct="1">
                        <a:defRPr kumimoji="1" sz="2000" kern="1200">
                          <a:solidFill>
                            <a:schemeClr val="dk1"/>
                          </a:solidFill>
                          <a:latin typeface="Calibri"/>
                        </a:defRPr>
                      </a:lvl5pPr>
                      <a:lvl6pPr marL="2488872" algn="l" defTabSz="995549" rtl="0" eaLnBrk="1" latinLnBrk="0" hangingPunct="1">
                        <a:defRPr kumimoji="1" sz="2000" kern="1200">
                          <a:solidFill>
                            <a:schemeClr val="dk1"/>
                          </a:solidFill>
                          <a:latin typeface="Calibri"/>
                        </a:defRPr>
                      </a:lvl6pPr>
                      <a:lvl7pPr marL="2986646" algn="l" defTabSz="995549" rtl="0" eaLnBrk="1" latinLnBrk="0" hangingPunct="1">
                        <a:defRPr kumimoji="1" sz="2000" kern="1200">
                          <a:solidFill>
                            <a:schemeClr val="dk1"/>
                          </a:solidFill>
                          <a:latin typeface="Calibri"/>
                        </a:defRPr>
                      </a:lvl7pPr>
                      <a:lvl8pPr marL="3484420" algn="l" defTabSz="995549" rtl="0" eaLnBrk="1" latinLnBrk="0" hangingPunct="1">
                        <a:defRPr kumimoji="1" sz="2000" kern="1200">
                          <a:solidFill>
                            <a:schemeClr val="dk1"/>
                          </a:solidFill>
                          <a:latin typeface="Calibri"/>
                        </a:defRPr>
                      </a:lvl8pPr>
                      <a:lvl9pPr marL="3982194" algn="l" defTabSz="995549" rtl="0" eaLnBrk="1" latinLnBrk="0" hangingPunct="1">
                        <a:defRPr kumimoji="1" sz="2000" kern="1200">
                          <a:solidFill>
                            <a:schemeClr val="dk1"/>
                          </a:solidFill>
                          <a:latin typeface="Calibri"/>
                        </a:defRPr>
                      </a:lvl9pPr>
                    </a:lstStyle>
                    <a:p>
                      <a:pPr>
                        <a:lnSpc>
                          <a:spcPts val="16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社内理解の促進</a:t>
                      </a:r>
                      <a:endParaRPr kumimoji="1" lang="ja-JP" altLang="en-US" sz="1200" b="1" baseline="30000" dirty="0">
                        <a:latin typeface="メイリオ" panose="020B0604030504040204" pitchFamily="50" charset="-128"/>
                        <a:ea typeface="メイリオ" panose="020B0604030504040204" pitchFamily="50" charset="-128"/>
                        <a:cs typeface="メイリオ" panose="020B0604030504040204" pitchFamily="50" charset="-128"/>
                      </a:endParaRPr>
                    </a:p>
                  </a:txBody>
                  <a:tcPr marT="30600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lvl1pPr marL="0" algn="l" defTabSz="995549" rtl="0" eaLnBrk="1" latinLnBrk="0" hangingPunct="1">
                        <a:defRPr kumimoji="1" sz="2000" kern="1200">
                          <a:solidFill>
                            <a:schemeClr val="dk1"/>
                          </a:solidFill>
                          <a:latin typeface="Calibri"/>
                        </a:defRPr>
                      </a:lvl1pPr>
                      <a:lvl2pPr marL="497774" algn="l" defTabSz="995549" rtl="0" eaLnBrk="1" latinLnBrk="0" hangingPunct="1">
                        <a:defRPr kumimoji="1" sz="2000" kern="1200">
                          <a:solidFill>
                            <a:schemeClr val="dk1"/>
                          </a:solidFill>
                          <a:latin typeface="Calibri"/>
                        </a:defRPr>
                      </a:lvl2pPr>
                      <a:lvl3pPr marL="995549" algn="l" defTabSz="995549" rtl="0" eaLnBrk="1" latinLnBrk="0" hangingPunct="1">
                        <a:defRPr kumimoji="1" sz="2000" kern="1200">
                          <a:solidFill>
                            <a:schemeClr val="dk1"/>
                          </a:solidFill>
                          <a:latin typeface="Calibri"/>
                        </a:defRPr>
                      </a:lvl3pPr>
                      <a:lvl4pPr marL="1493323" algn="l" defTabSz="995549" rtl="0" eaLnBrk="1" latinLnBrk="0" hangingPunct="1">
                        <a:defRPr kumimoji="1" sz="2000" kern="1200">
                          <a:solidFill>
                            <a:schemeClr val="dk1"/>
                          </a:solidFill>
                          <a:latin typeface="Calibri"/>
                        </a:defRPr>
                      </a:lvl4pPr>
                      <a:lvl5pPr marL="1991097" algn="l" defTabSz="995549" rtl="0" eaLnBrk="1" latinLnBrk="0" hangingPunct="1">
                        <a:defRPr kumimoji="1" sz="2000" kern="1200">
                          <a:solidFill>
                            <a:schemeClr val="dk1"/>
                          </a:solidFill>
                          <a:latin typeface="Calibri"/>
                        </a:defRPr>
                      </a:lvl5pPr>
                      <a:lvl6pPr marL="2488872" algn="l" defTabSz="995549" rtl="0" eaLnBrk="1" latinLnBrk="0" hangingPunct="1">
                        <a:defRPr kumimoji="1" sz="2000" kern="1200">
                          <a:solidFill>
                            <a:schemeClr val="dk1"/>
                          </a:solidFill>
                          <a:latin typeface="Calibri"/>
                        </a:defRPr>
                      </a:lvl6pPr>
                      <a:lvl7pPr marL="2986646" algn="l" defTabSz="995549" rtl="0" eaLnBrk="1" latinLnBrk="0" hangingPunct="1">
                        <a:defRPr kumimoji="1" sz="2000" kern="1200">
                          <a:solidFill>
                            <a:schemeClr val="dk1"/>
                          </a:solidFill>
                          <a:latin typeface="Calibri"/>
                        </a:defRPr>
                      </a:lvl7pPr>
                      <a:lvl8pPr marL="3484420" algn="l" defTabSz="995549" rtl="0" eaLnBrk="1" latinLnBrk="0" hangingPunct="1">
                        <a:defRPr kumimoji="1" sz="2000" kern="1200">
                          <a:solidFill>
                            <a:schemeClr val="dk1"/>
                          </a:solidFill>
                          <a:latin typeface="Calibri"/>
                        </a:defRPr>
                      </a:lvl8pPr>
                      <a:lvl9pPr marL="3982194" algn="l" defTabSz="995549" rtl="0" eaLnBrk="1" latinLnBrk="0" hangingPunct="1">
                        <a:defRPr kumimoji="1" sz="2000" kern="1200">
                          <a:solidFill>
                            <a:schemeClr val="dk1"/>
                          </a:solidFill>
                          <a:latin typeface="Calibri"/>
                        </a:defRPr>
                      </a:lvl9pPr>
                    </a:lstStyle>
                    <a:p>
                      <a:pPr>
                        <a:lnSpc>
                          <a:spcPts val="1600"/>
                        </a:lnSpc>
                      </a:pP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雇用する労働者に対して、障害者の就労の支援に関する知識を習得させる講習を受講させること</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90000" marB="3600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c>
                  <a:txBody>
                    <a:bodyPr/>
                    <a:lstStyle/>
                    <a:p>
                      <a:pPr marL="47625" indent="-47625" defTabSz="914400" eaLnBrk="1" fontAlgn="base" hangingPunct="1">
                        <a:lnSpc>
                          <a:spcPts val="1600"/>
                        </a:lnSpc>
                        <a:spcBef>
                          <a:spcPct val="0"/>
                        </a:spcBef>
                        <a:spcAft>
                          <a:spcPct val="0"/>
                        </a:spcAft>
                        <a:buFont typeface="Arial" charset="0"/>
                        <a:buNone/>
                        <a:defRPr/>
                      </a:pPr>
                      <a:r>
                        <a:rPr lang="ja-JP" altLang="en-US" sz="1200" dirty="0" smtClean="0">
                          <a:solidFill>
                            <a:prstClr val="black"/>
                          </a:solidFill>
                          <a:latin typeface="メイリオ" pitchFamily="50" charset="-128"/>
                          <a:ea typeface="メイリオ" pitchFamily="50" charset="-128"/>
                          <a:cs typeface="メイリオ" pitchFamily="50" charset="-128"/>
                        </a:rPr>
                        <a:t>事業所に雇用される労働者</a:t>
                      </a:r>
                      <a:endParaRPr lang="en-US" altLang="ja-JP" sz="1200" dirty="0" smtClean="0">
                        <a:solidFill>
                          <a:prstClr val="black"/>
                        </a:solidFill>
                        <a:latin typeface="メイリオ" pitchFamily="50" charset="-128"/>
                        <a:ea typeface="メイリオ" pitchFamily="50" charset="-128"/>
                        <a:cs typeface="メイリオ" pitchFamily="50" charset="-128"/>
                      </a:endParaRPr>
                    </a:p>
                    <a:p>
                      <a:pPr>
                        <a:lnSpc>
                          <a:spcPts val="1600"/>
                        </a:lnSpc>
                      </a:pP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marT="90000" marB="3600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tint val="20000"/>
                      </a:srgbClr>
                    </a:solidFill>
                  </a:tcPr>
                </a:tc>
              </a:tr>
            </a:tbl>
          </a:graphicData>
        </a:graphic>
      </p:graphicFrame>
      <p:sp>
        <p:nvSpPr>
          <p:cNvPr id="37" name="正方形/長方形 38"/>
          <p:cNvSpPr>
            <a:spLocks noChangeArrowheads="1"/>
          </p:cNvSpPr>
          <p:nvPr/>
        </p:nvSpPr>
        <p:spPr bwMode="auto">
          <a:xfrm>
            <a:off x="223888" y="1950373"/>
            <a:ext cx="6832946" cy="789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9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5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9pPr>
          </a:lstStyle>
          <a:p>
            <a:pPr defTabSz="914400" eaLnBrk="1" fontAlgn="base" hangingPunct="1">
              <a:lnSpc>
                <a:spcPts val="1800"/>
              </a:lnSpc>
              <a:spcBef>
                <a:spcPct val="0"/>
              </a:spcBef>
              <a:spcAft>
                <a:spcPct val="0"/>
              </a:spcAft>
              <a:buNone/>
              <a:defRPr/>
            </a:pPr>
            <a:r>
              <a:rPr lang="ja-JP" altLang="en-US" sz="1400" dirty="0" smtClean="0">
                <a:latin typeface="メイリオ" pitchFamily="50" charset="-128"/>
                <a:ea typeface="メイリオ" pitchFamily="50" charset="-128"/>
                <a:cs typeface="メイリオ" pitchFamily="50" charset="-128"/>
              </a:rPr>
              <a:t>　職場定着支援計画の認定</a:t>
            </a:r>
            <a:r>
              <a:rPr lang="ja-JP" altLang="en-US" sz="1400" baseline="30000" dirty="0">
                <a:latin typeface="メイリオ" pitchFamily="50" charset="-128"/>
                <a:ea typeface="メイリオ" pitchFamily="50" charset="-128"/>
                <a:cs typeface="メイリオ" pitchFamily="50" charset="-128"/>
              </a:rPr>
              <a:t>＊</a:t>
            </a:r>
            <a:r>
              <a:rPr lang="en-US" altLang="ja-JP" sz="1400" baseline="30000" dirty="0" smtClean="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（Ｐ８参照）を受けた上で、「対象労働者」に対して、以下の職場定着に係る措置を実施し、６か月以上職場に定着させた場合に</a:t>
            </a:r>
            <a:r>
              <a:rPr lang="ja-JP" altLang="en-US" sz="1400" dirty="0">
                <a:latin typeface="メイリオ" pitchFamily="50" charset="-128"/>
                <a:ea typeface="メイリオ" pitchFamily="50" charset="-128"/>
                <a:cs typeface="メイリオ" pitchFamily="50" charset="-128"/>
              </a:rPr>
              <a:t>助成金</a:t>
            </a:r>
            <a:r>
              <a:rPr lang="ja-JP" altLang="en-US" sz="1400" dirty="0" smtClean="0">
                <a:latin typeface="メイリオ" pitchFamily="50" charset="-128"/>
                <a:ea typeface="メイリオ" pitchFamily="50" charset="-128"/>
                <a:cs typeface="メイリオ" pitchFamily="50" charset="-128"/>
              </a:rPr>
              <a:t>を支給します。このコースにおける用語の定義については、次頁をご参照ください。</a:t>
            </a:r>
            <a:endParaRPr lang="en-US" altLang="ja-JP" sz="1400" dirty="0">
              <a:latin typeface="メイリオ" pitchFamily="50" charset="-128"/>
              <a:ea typeface="メイリオ" pitchFamily="50" charset="-128"/>
              <a:cs typeface="メイリオ" pitchFamily="50" charset="-128"/>
            </a:endParaRPr>
          </a:p>
        </p:txBody>
      </p:sp>
      <p:sp>
        <p:nvSpPr>
          <p:cNvPr id="39" name="正方形/長方形 38"/>
          <p:cNvSpPr>
            <a:spLocks noChangeArrowheads="1"/>
          </p:cNvSpPr>
          <p:nvPr/>
        </p:nvSpPr>
        <p:spPr bwMode="auto">
          <a:xfrm>
            <a:off x="252078" y="9667019"/>
            <a:ext cx="7092788" cy="292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9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5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9pPr>
          </a:lstStyle>
          <a:p>
            <a:pPr marL="47625" indent="-47625" defTabSz="914400" eaLnBrk="1" fontAlgn="base" hangingPunct="1">
              <a:lnSpc>
                <a:spcPts val="1500"/>
              </a:lnSpc>
              <a:spcBef>
                <a:spcPct val="0"/>
              </a:spcBef>
              <a:spcAft>
                <a:spcPct val="0"/>
              </a:spcAft>
              <a:buFont typeface="Arial" charset="0"/>
              <a:buNone/>
              <a:defRPr/>
            </a:pPr>
            <a:r>
              <a:rPr lang="ja-JP" altLang="en-US" sz="1300" dirty="0">
                <a:latin typeface="メイリオ" pitchFamily="50" charset="-128"/>
                <a:ea typeface="メイリオ" pitchFamily="50" charset="-128"/>
                <a:cs typeface="メイリオ" pitchFamily="50" charset="-128"/>
              </a:rPr>
              <a:t>上記</a:t>
            </a:r>
            <a:r>
              <a:rPr lang="ja-JP" altLang="en-US" sz="1300" dirty="0" smtClean="0">
                <a:latin typeface="メイリオ" pitchFamily="50" charset="-128"/>
                <a:ea typeface="メイリオ" pitchFamily="50" charset="-128"/>
                <a:cs typeface="メイリオ" pitchFamily="50" charset="-128"/>
              </a:rPr>
              <a:t>以外にも各措置によって要件があります。</a:t>
            </a:r>
            <a:r>
              <a:rPr lang="ja-JP" altLang="en-US" sz="1300" b="1" dirty="0" smtClean="0">
                <a:solidFill>
                  <a:srgbClr val="FF0000"/>
                </a:solidFill>
                <a:latin typeface="メイリオ" pitchFamily="50" charset="-128"/>
                <a:ea typeface="メイリオ" pitchFamily="50" charset="-128"/>
                <a:cs typeface="メイリオ" pitchFamily="50" charset="-128"/>
              </a:rPr>
              <a:t>詳しくは各措置のページをご覧ください</a:t>
            </a:r>
            <a:r>
              <a:rPr lang="ja-JP" altLang="en-US" sz="1300" dirty="0" smtClean="0">
                <a:solidFill>
                  <a:prstClr val="black"/>
                </a:solidFill>
                <a:latin typeface="メイリオ" pitchFamily="50" charset="-128"/>
                <a:ea typeface="メイリオ" pitchFamily="50" charset="-128"/>
                <a:cs typeface="メイリオ" pitchFamily="50" charset="-128"/>
              </a:rPr>
              <a:t>。</a:t>
            </a:r>
            <a:endParaRPr lang="en-US" altLang="ja-JP" sz="1300" dirty="0" smtClean="0">
              <a:solidFill>
                <a:prstClr val="black"/>
              </a:solidFill>
              <a:latin typeface="メイリオ" pitchFamily="50" charset="-128"/>
              <a:ea typeface="メイリオ" pitchFamily="50" charset="-128"/>
              <a:cs typeface="メイリオ" pitchFamily="50" charset="-128"/>
            </a:endParaRPr>
          </a:p>
        </p:txBody>
      </p:sp>
      <p:sp>
        <p:nvSpPr>
          <p:cNvPr id="40" name="正方形/長方形 38"/>
          <p:cNvSpPr>
            <a:spLocks noChangeArrowheads="1"/>
          </p:cNvSpPr>
          <p:nvPr/>
        </p:nvSpPr>
        <p:spPr bwMode="auto">
          <a:xfrm>
            <a:off x="79872" y="8982943"/>
            <a:ext cx="7192986" cy="604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9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5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9pPr>
          </a:lstStyle>
          <a:p>
            <a:pPr marL="47625" indent="-47625" defTabSz="914400" eaLnBrk="1" fontAlgn="base" hangingPunct="1">
              <a:spcBef>
                <a:spcPct val="0"/>
              </a:spcBef>
              <a:spcAft>
                <a:spcPct val="0"/>
              </a:spcAft>
              <a:buNone/>
              <a:defRPr/>
            </a:pPr>
            <a:r>
              <a:rPr lang="en-US" altLang="ja-JP" sz="1050" dirty="0" smtClean="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 複数</a:t>
            </a:r>
            <a:r>
              <a:rPr lang="ja-JP" altLang="en-US" sz="1050" dirty="0">
                <a:latin typeface="メイリオ" pitchFamily="50" charset="-128"/>
                <a:ea typeface="メイリオ" pitchFamily="50" charset="-128"/>
                <a:cs typeface="メイリオ" pitchFamily="50" charset="-128"/>
              </a:rPr>
              <a:t>の措置を組み合わせて計画を作成することができます。</a:t>
            </a:r>
            <a:endParaRPr lang="en-US" altLang="ja-JP" sz="1050" dirty="0">
              <a:latin typeface="メイリオ" pitchFamily="50" charset="-128"/>
              <a:ea typeface="メイリオ" pitchFamily="50" charset="-128"/>
              <a:cs typeface="メイリオ" pitchFamily="50" charset="-128"/>
            </a:endParaRPr>
          </a:p>
          <a:p>
            <a:pPr marL="47625" indent="-47625" defTabSz="914400" eaLnBrk="1" fontAlgn="base" hangingPunct="1">
              <a:spcBef>
                <a:spcPct val="0"/>
              </a:spcBef>
              <a:spcAft>
                <a:spcPct val="0"/>
              </a:spcAft>
              <a:buFont typeface="Arial" charset="0"/>
              <a:buNone/>
              <a:defRPr/>
            </a:pPr>
            <a:r>
              <a:rPr lang="en-US" altLang="ja-JP" sz="1050" dirty="0" smtClean="0">
                <a:latin typeface="メイリオ" pitchFamily="50" charset="-128"/>
                <a:ea typeface="メイリオ" pitchFamily="50" charset="-128"/>
                <a:cs typeface="メイリオ" pitchFamily="50" charset="-128"/>
              </a:rPr>
              <a:t>※</a:t>
            </a:r>
            <a:r>
              <a:rPr lang="ja-JP" altLang="en-US" sz="1050" dirty="0" smtClean="0">
                <a:latin typeface="メイリオ" pitchFamily="50" charset="-128"/>
                <a:ea typeface="メイリオ" pitchFamily="50" charset="-128"/>
                <a:cs typeface="メイリオ" pitchFamily="50" charset="-128"/>
              </a:rPr>
              <a:t> 社内理解の促進は１～５の措置と組み合わせた場合にのみ助成対象となります。</a:t>
            </a:r>
            <a:endParaRPr lang="en-US" altLang="ja-JP" sz="1050" dirty="0" smtClean="0">
              <a:latin typeface="メイリオ" pitchFamily="50" charset="-128"/>
              <a:ea typeface="メイリオ" pitchFamily="50" charset="-128"/>
              <a:cs typeface="メイリオ" pitchFamily="50" charset="-128"/>
            </a:endParaRPr>
          </a:p>
          <a:p>
            <a:pPr marL="47625" indent="-47625" defTabSz="914400" eaLnBrk="1" fontAlgn="base" hangingPunct="1">
              <a:spcBef>
                <a:spcPct val="0"/>
              </a:spcBef>
              <a:spcAft>
                <a:spcPct val="0"/>
              </a:spcAft>
              <a:buNone/>
              <a:defRPr/>
            </a:pPr>
            <a:r>
              <a:rPr lang="en-US" altLang="ja-JP" sz="1050" dirty="0" smtClean="0">
                <a:latin typeface="メイリオ" pitchFamily="50" charset="-128"/>
                <a:ea typeface="メイリオ" pitchFamily="50" charset="-128"/>
                <a:cs typeface="メイリオ" pitchFamily="50" charset="-128"/>
              </a:rPr>
              <a:t>※</a:t>
            </a:r>
            <a:r>
              <a:rPr lang="ja-JP" altLang="en-US" sz="1050" dirty="0">
                <a:latin typeface="メイリオ" pitchFamily="50" charset="-128"/>
                <a:ea typeface="メイリオ" pitchFamily="50" charset="-128"/>
                <a:cs typeface="メイリオ" pitchFamily="50" charset="-128"/>
              </a:rPr>
              <a:t> </a:t>
            </a:r>
            <a:r>
              <a:rPr lang="ja-JP" altLang="en-US" sz="1050" dirty="0" smtClean="0">
                <a:latin typeface="メイリオ" pitchFamily="50" charset="-128"/>
                <a:ea typeface="メイリオ" pitchFamily="50" charset="-128"/>
                <a:cs typeface="メイリオ" pitchFamily="50" charset="-128"/>
              </a:rPr>
              <a:t>障害者</a:t>
            </a:r>
            <a:r>
              <a:rPr lang="ja-JP" altLang="en-US" sz="1050" dirty="0">
                <a:latin typeface="メイリオ" pitchFamily="50" charset="-128"/>
                <a:ea typeface="メイリオ" pitchFamily="50" charset="-128"/>
                <a:cs typeface="メイリオ" pitchFamily="50" charset="-128"/>
              </a:rPr>
              <a:t>総合支援法に基づく就労継続支援事業（</a:t>
            </a:r>
            <a:r>
              <a:rPr lang="en-US" altLang="ja-JP" sz="1050" dirty="0">
                <a:latin typeface="メイリオ" pitchFamily="50" charset="-128"/>
                <a:ea typeface="メイリオ" pitchFamily="50" charset="-128"/>
                <a:cs typeface="メイリオ" pitchFamily="50" charset="-128"/>
              </a:rPr>
              <a:t>A</a:t>
            </a:r>
            <a:r>
              <a:rPr lang="ja-JP" altLang="en-US" sz="1050" dirty="0">
                <a:latin typeface="メイリオ" pitchFamily="50" charset="-128"/>
                <a:ea typeface="メイリオ" pitchFamily="50" charset="-128"/>
                <a:cs typeface="メイリオ" pitchFamily="50" charset="-128"/>
              </a:rPr>
              <a:t>型）の利用者として雇用されている方は対象とはなりません</a:t>
            </a:r>
            <a:r>
              <a:rPr lang="ja-JP" altLang="en-US" sz="1050" dirty="0" smtClean="0">
                <a:latin typeface="メイリオ" pitchFamily="50" charset="-128"/>
                <a:ea typeface="メイリオ" pitchFamily="50" charset="-128"/>
                <a:cs typeface="メイリオ" pitchFamily="50" charset="-128"/>
              </a:rPr>
              <a:t>。</a:t>
            </a:r>
            <a:endParaRPr lang="en-US" altLang="ja-JP" sz="1050" dirty="0" smtClean="0">
              <a:latin typeface="メイリオ" pitchFamily="50" charset="-128"/>
              <a:ea typeface="メイリオ" pitchFamily="50" charset="-128"/>
              <a:cs typeface="メイリオ" pitchFamily="50" charset="-128"/>
            </a:endParaRPr>
          </a:p>
        </p:txBody>
      </p:sp>
      <p:sp>
        <p:nvSpPr>
          <p:cNvPr id="9"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3</a:t>
            </a:fld>
            <a:endParaRPr lang="ja-JP" altLang="en-US" sz="1600" dirty="0">
              <a:solidFill>
                <a:schemeClr val="tx1"/>
              </a:solidFill>
            </a:endParaRPr>
          </a:p>
        </p:txBody>
      </p:sp>
      <p:sp>
        <p:nvSpPr>
          <p:cNvPr id="4" name="正方形/長方形 3"/>
          <p:cNvSpPr/>
          <p:nvPr/>
        </p:nvSpPr>
        <p:spPr>
          <a:xfrm>
            <a:off x="144066" y="178637"/>
            <a:ext cx="630075" cy="630075"/>
          </a:xfrm>
          <a:prstGeom prst="rect">
            <a:avLst/>
          </a:prstGeom>
          <a:solidFill>
            <a:schemeClr val="bg1"/>
          </a:solidFill>
          <a:ln w="19050">
            <a:solidFill>
              <a:srgbClr val="00B050"/>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2" name="テキスト ボックス 1"/>
          <p:cNvSpPr txBox="1"/>
          <p:nvPr/>
        </p:nvSpPr>
        <p:spPr>
          <a:xfrm>
            <a:off x="144066" y="213942"/>
            <a:ext cx="630075" cy="632097"/>
          </a:xfrm>
          <a:prstGeom prst="rect">
            <a:avLst/>
          </a:prstGeom>
          <a:noFill/>
        </p:spPr>
        <p:txBody>
          <a:bodyPr wrap="square" bIns="0" rtlCol="0" anchor="ctr" anchorCtr="0">
            <a:noAutofit/>
          </a:bodyPr>
          <a:lstStyle/>
          <a:p>
            <a:pPr algn="ctr"/>
            <a:r>
              <a:rPr lang="en-US" altLang="ja-JP" sz="4000" b="1" dirty="0" smtClean="0">
                <a:solidFill>
                  <a:srgbClr val="00B050"/>
                </a:solidFill>
                <a:latin typeface="メイリオ" pitchFamily="50" charset="-128"/>
                <a:ea typeface="メイリオ" pitchFamily="50" charset="-128"/>
                <a:cs typeface="メイリオ" pitchFamily="50" charset="-128"/>
              </a:rPr>
              <a:t>Ⅰ</a:t>
            </a:r>
            <a:endParaRPr lang="ja-JP" altLang="en-US" sz="4000" b="1" dirty="0">
              <a:solidFill>
                <a:srgbClr val="00B050"/>
              </a:solidFill>
              <a:latin typeface="メイリオ" pitchFamily="50" charset="-128"/>
              <a:ea typeface="メイリオ" pitchFamily="50" charset="-128"/>
              <a:cs typeface="メイリオ" pitchFamily="50" charset="-128"/>
            </a:endParaRPr>
          </a:p>
        </p:txBody>
      </p:sp>
      <p:sp>
        <p:nvSpPr>
          <p:cNvPr id="12" name="角丸四角形 11"/>
          <p:cNvSpPr/>
          <p:nvPr/>
        </p:nvSpPr>
        <p:spPr>
          <a:xfrm>
            <a:off x="748861" y="126019"/>
            <a:ext cx="6122711" cy="540000"/>
          </a:xfrm>
          <a:prstGeom prst="roundRect">
            <a:avLst>
              <a:gd name="adj" fmla="val 0"/>
            </a:avLst>
          </a:prstGeom>
          <a:no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49777" rtlCol="0" anchor="ctr"/>
          <a:lstStyle/>
          <a:p>
            <a:pPr>
              <a:lnSpc>
                <a:spcPts val="4000"/>
              </a:lnSpc>
            </a:pPr>
            <a:r>
              <a:rPr lang="ja-JP" altLang="en-US" sz="2800" b="1" dirty="0" smtClean="0">
                <a:solidFill>
                  <a:srgbClr val="00B050"/>
                </a:solidFill>
                <a:latin typeface="メイリオ" pitchFamily="50" charset="-128"/>
                <a:ea typeface="メイリオ" pitchFamily="50" charset="-128"/>
                <a:cs typeface="メイリオ" pitchFamily="50" charset="-128"/>
              </a:rPr>
              <a:t>障害者職場定着支援コースの概要</a:t>
            </a:r>
            <a:endParaRPr lang="ja-JP" altLang="en-US" sz="2800" b="1" dirty="0">
              <a:solidFill>
                <a:srgbClr val="00B050"/>
              </a:solidFill>
              <a:latin typeface="メイリオ" pitchFamily="50" charset="-128"/>
              <a:ea typeface="メイリオ" pitchFamily="50" charset="-128"/>
              <a:cs typeface="メイリオ" pitchFamily="50" charset="-128"/>
            </a:endParaRPr>
          </a:p>
        </p:txBody>
      </p:sp>
      <p:sp>
        <p:nvSpPr>
          <p:cNvPr id="5" name="角丸四角形 4"/>
          <p:cNvSpPr/>
          <p:nvPr/>
        </p:nvSpPr>
        <p:spPr>
          <a:xfrm>
            <a:off x="216074" y="3438327"/>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措置１</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14" name="角丸四角形 13"/>
          <p:cNvSpPr/>
          <p:nvPr/>
        </p:nvSpPr>
        <p:spPr>
          <a:xfrm>
            <a:off x="216074" y="4194411"/>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措置２</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15" name="角丸四角形 14"/>
          <p:cNvSpPr/>
          <p:nvPr/>
        </p:nvSpPr>
        <p:spPr>
          <a:xfrm>
            <a:off x="216074" y="5148517"/>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措置３</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16" name="角丸四角形 15"/>
          <p:cNvSpPr/>
          <p:nvPr/>
        </p:nvSpPr>
        <p:spPr>
          <a:xfrm>
            <a:off x="216074" y="5890251"/>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措置４</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17" name="角丸四角形 16"/>
          <p:cNvSpPr/>
          <p:nvPr/>
        </p:nvSpPr>
        <p:spPr>
          <a:xfrm>
            <a:off x="216074" y="6642683"/>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措置５</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18" name="角丸四角形 17"/>
          <p:cNvSpPr/>
          <p:nvPr/>
        </p:nvSpPr>
        <p:spPr>
          <a:xfrm>
            <a:off x="216074" y="8010835"/>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措置６</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19" name="正方形/長方形 38"/>
          <p:cNvSpPr>
            <a:spLocks noChangeArrowheads="1"/>
          </p:cNvSpPr>
          <p:nvPr/>
        </p:nvSpPr>
        <p:spPr bwMode="auto">
          <a:xfrm>
            <a:off x="401336" y="2755819"/>
            <a:ext cx="6763510" cy="250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9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5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9pPr>
          </a:lstStyle>
          <a:p>
            <a:pPr marL="47625" indent="-47625" defTabSz="914400" eaLnBrk="1" fontAlgn="base" hangingPunct="1">
              <a:spcBef>
                <a:spcPct val="0"/>
              </a:spcBef>
              <a:spcAft>
                <a:spcPct val="0"/>
              </a:spcAft>
              <a:buNone/>
              <a:defRPr/>
            </a:pPr>
            <a:r>
              <a:rPr lang="ja-JP" altLang="en-US" sz="1000" dirty="0">
                <a:latin typeface="メイリオ" pitchFamily="50" charset="-128"/>
                <a:ea typeface="メイリオ" pitchFamily="50" charset="-128"/>
                <a:cs typeface="メイリオ" pitchFamily="50" charset="-128"/>
              </a:rPr>
              <a:t>＊</a:t>
            </a:r>
            <a:r>
              <a:rPr lang="ja-JP" altLang="en-US" sz="1000" dirty="0" smtClean="0">
                <a:latin typeface="メイリオ" pitchFamily="50" charset="-128"/>
                <a:ea typeface="メイリオ" pitchFamily="50" charset="-128"/>
                <a:cs typeface="メイリオ" pitchFamily="50" charset="-128"/>
              </a:rPr>
              <a:t> 職場</a:t>
            </a:r>
            <a:r>
              <a:rPr lang="ja-JP" altLang="en-US" sz="1000" dirty="0">
                <a:latin typeface="メイリオ" pitchFamily="50" charset="-128"/>
                <a:ea typeface="メイリオ" pitchFamily="50" charset="-128"/>
                <a:cs typeface="メイリオ" pitchFamily="50" charset="-128"/>
              </a:rPr>
              <a:t>定着支援計画は、計画の開始日の前日から起算して１か月前までに管轄労働局に提出してください。</a:t>
            </a:r>
            <a:endParaRPr lang="en-US" altLang="ja-JP" sz="1000" dirty="0" smtClean="0">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7024874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0"/>
          <p:cNvGrpSpPr/>
          <p:nvPr/>
        </p:nvGrpSpPr>
        <p:grpSpPr>
          <a:xfrm rot="5400000">
            <a:off x="-5140219" y="4818721"/>
            <a:ext cx="10454703" cy="573932"/>
            <a:chOff x="-228322" y="-184139"/>
            <a:chExt cx="8034021" cy="558278"/>
          </a:xfrm>
        </p:grpSpPr>
        <p:grpSp>
          <p:nvGrpSpPr>
            <p:cNvPr id="7" name="Group 2"/>
            <p:cNvGrpSpPr>
              <a:grpSpLocks/>
            </p:cNvGrpSpPr>
            <p:nvPr/>
          </p:nvGrpSpPr>
          <p:grpSpPr bwMode="auto">
            <a:xfrm>
              <a:off x="-228322" y="-141704"/>
              <a:ext cx="8034021" cy="509278"/>
              <a:chOff x="-360" y="-490"/>
              <a:chExt cx="12652" cy="801"/>
            </a:xfrm>
          </p:grpSpPr>
          <p:sp>
            <p:nvSpPr>
              <p:cNvPr id="9" name="AutoShape 3"/>
              <p:cNvSpPr>
                <a:spLocks noChangeArrowheads="1"/>
              </p:cNvSpPr>
              <p:nvPr/>
            </p:nvSpPr>
            <p:spPr bwMode="auto">
              <a:xfrm>
                <a:off x="-360" y="-490"/>
                <a:ext cx="1020"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dirty="0"/>
              </a:p>
            </p:txBody>
          </p:sp>
          <p:sp>
            <p:nvSpPr>
              <p:cNvPr id="10" name="AutoShape 5"/>
              <p:cNvSpPr>
                <a:spLocks noChangeArrowheads="1"/>
              </p:cNvSpPr>
              <p:nvPr/>
            </p:nvSpPr>
            <p:spPr bwMode="auto">
              <a:xfrm>
                <a:off x="1407" y="-483"/>
                <a:ext cx="10885"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dirty="0"/>
              </a:p>
            </p:txBody>
          </p:sp>
        </p:grpSp>
        <p:pic>
          <p:nvPicPr>
            <p:cNvPr id="8" name="図 7"/>
            <p:cNvPicPr>
              <a:picLocks noChangeAspect="1" noChangeArrowheads="1"/>
            </p:cNvPicPr>
            <p:nvPr/>
          </p:nvPicPr>
          <p:blipFill>
            <a:blip r:embed="rId2" cstate="print"/>
            <a:srcRect/>
            <a:stretch>
              <a:fillRect/>
            </a:stretch>
          </p:blipFill>
          <p:spPr bwMode="auto">
            <a:xfrm rot="10800000">
              <a:off x="396255" y="-184139"/>
              <a:ext cx="501650" cy="558278"/>
            </a:xfrm>
            <a:prstGeom prst="rect">
              <a:avLst/>
            </a:prstGeom>
            <a:noFill/>
            <a:ln w="9525">
              <a:noFill/>
              <a:miter lim="800000"/>
              <a:headEnd/>
              <a:tailEnd/>
            </a:ln>
          </p:spPr>
        </p:pic>
      </p:grpSp>
      <p:grpSp>
        <p:nvGrpSpPr>
          <p:cNvPr id="11" name="グループ化 45"/>
          <p:cNvGrpSpPr/>
          <p:nvPr/>
        </p:nvGrpSpPr>
        <p:grpSpPr>
          <a:xfrm>
            <a:off x="-784837" y="10025205"/>
            <a:ext cx="8467725" cy="549393"/>
            <a:chOff x="-457200" y="10424580"/>
            <a:chExt cx="8064500" cy="526688"/>
          </a:xfrm>
        </p:grpSpPr>
        <p:grpSp>
          <p:nvGrpSpPr>
            <p:cNvPr id="12" name="Group 6"/>
            <p:cNvGrpSpPr>
              <a:grpSpLocks/>
            </p:cNvGrpSpPr>
            <p:nvPr/>
          </p:nvGrpSpPr>
          <p:grpSpPr bwMode="auto">
            <a:xfrm>
              <a:off x="-457200" y="10424580"/>
              <a:ext cx="8064500" cy="526688"/>
              <a:chOff x="-397" y="16387"/>
              <a:chExt cx="12700" cy="831"/>
            </a:xfrm>
          </p:grpSpPr>
          <p:sp>
            <p:nvSpPr>
              <p:cNvPr id="14" name="AutoShape 7"/>
              <p:cNvSpPr>
                <a:spLocks noChangeArrowheads="1"/>
              </p:cNvSpPr>
              <p:nvPr/>
            </p:nvSpPr>
            <p:spPr bwMode="auto">
              <a:xfrm>
                <a:off x="-397" y="16424"/>
                <a:ext cx="10885"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dirty="0"/>
              </a:p>
            </p:txBody>
          </p:sp>
          <p:sp>
            <p:nvSpPr>
              <p:cNvPr id="15" name="AutoShape 9"/>
              <p:cNvSpPr>
                <a:spLocks noChangeArrowheads="1"/>
              </p:cNvSpPr>
              <p:nvPr/>
            </p:nvSpPr>
            <p:spPr bwMode="auto">
              <a:xfrm>
                <a:off x="11283" y="16387"/>
                <a:ext cx="1020"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dirty="0"/>
              </a:p>
            </p:txBody>
          </p:sp>
        </p:grpSp>
        <p:pic>
          <p:nvPicPr>
            <p:cNvPr id="13" name="図 12"/>
            <p:cNvPicPr>
              <a:picLocks noChangeAspect="1" noChangeArrowheads="1"/>
            </p:cNvPicPr>
            <p:nvPr/>
          </p:nvPicPr>
          <p:blipFill>
            <a:blip r:embed="rId2" cstate="print"/>
            <a:srcRect/>
            <a:stretch>
              <a:fillRect/>
            </a:stretch>
          </p:blipFill>
          <p:spPr bwMode="auto">
            <a:xfrm rot="10800000">
              <a:off x="6458575" y="10428038"/>
              <a:ext cx="503237" cy="360362"/>
            </a:xfrm>
            <a:prstGeom prst="rect">
              <a:avLst/>
            </a:prstGeom>
            <a:noFill/>
            <a:ln w="9525">
              <a:noFill/>
              <a:miter lim="800000"/>
              <a:headEnd/>
              <a:tailEnd/>
            </a:ln>
          </p:spPr>
        </p:pic>
      </p:grpSp>
    </p:spTree>
    <p:extLst>
      <p:ext uri="{BB962C8B-B14F-4D97-AF65-F5344CB8AC3E}">
        <p14:creationId xmlns:p14="http://schemas.microsoft.com/office/powerpoint/2010/main" val="998898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532810689"/>
              </p:ext>
            </p:extLst>
          </p:nvPr>
        </p:nvGraphicFramePr>
        <p:xfrm>
          <a:off x="144463" y="658826"/>
          <a:ext cx="6911975" cy="9271092"/>
        </p:xfrm>
        <a:graphic>
          <a:graphicData uri="http://schemas.openxmlformats.org/drawingml/2006/table">
            <a:tbl>
              <a:tblPr firstRow="1" bandRow="1">
                <a:tableStyleId>{5940675A-B579-460E-94D1-54222C63F5DA}</a:tableStyleId>
              </a:tblPr>
              <a:tblGrid>
                <a:gridCol w="1583779">
                  <a:extLst>
                    <a:ext uri="{9D8B030D-6E8A-4147-A177-3AD203B41FA5}">
                      <a16:colId xmlns:a16="http://schemas.microsoft.com/office/drawing/2014/main" xmlns="" val="20000"/>
                    </a:ext>
                  </a:extLst>
                </a:gridCol>
                <a:gridCol w="5328196">
                  <a:extLst>
                    <a:ext uri="{9D8B030D-6E8A-4147-A177-3AD203B41FA5}">
                      <a16:colId xmlns:a16="http://schemas.microsoft.com/office/drawing/2014/main" xmlns="" val="20001"/>
                    </a:ext>
                  </a:extLst>
                </a:gridCol>
              </a:tblGrid>
              <a:tr h="547253">
                <a:tc>
                  <a:txBody>
                    <a:bodyPr/>
                    <a:lstStyle/>
                    <a:p>
                      <a:pPr marL="0" marR="0" indent="0" algn="l" defTabSz="995549"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rPr>
                        <a:t>職場定着支援計画</a:t>
                      </a:r>
                      <a:endParaRPr lang="en-US" altLang="ja-JP" sz="1400" b="1"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nchor="ctr"/>
                </a:tc>
                <a:tc>
                  <a:txBody>
                    <a:bodyPr/>
                    <a:lstStyle/>
                    <a:p>
                      <a:pPr marL="198000" marR="0" indent="-19800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雇用する障害者の職場への定着を図るために事業主が講ずる措置等を記載した計画をいいます。（Ｐ８参照）</a:t>
                      </a:r>
                      <a:endParaRPr lang="en-US" altLang="ja-JP" sz="1200" spc="-9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tc>
                <a:extLst>
                  <a:ext uri="{0D108BD9-81ED-4DB2-BD59-A6C34878D82A}">
                    <a16:rowId xmlns:a16="http://schemas.microsoft.com/office/drawing/2014/main" xmlns="" val="10000"/>
                  </a:ext>
                </a:extLst>
              </a:tr>
              <a:tr h="1673137">
                <a:tc>
                  <a:txBody>
                    <a:bodyPr/>
                    <a:lstStyle/>
                    <a:p>
                      <a:pPr marL="0" marR="0" indent="0" algn="l" defTabSz="995549"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rPr>
                        <a:t>就業規則</a:t>
                      </a:r>
                      <a:endParaRPr kumimoji="1" lang="en-US" altLang="ja-JP" sz="1400" b="1" kern="1200"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nchor="ctr"/>
                </a:tc>
                <a:tc>
                  <a:txBody>
                    <a:bodyPr/>
                    <a:lstStyle/>
                    <a:p>
                      <a:pPr marL="198000" marR="0" indent="-198000" algn="l" defTabSz="995549" rtl="0" eaLnBrk="1" fontAlgn="auto" latinLnBrk="0" hangingPunct="1">
                        <a:lnSpc>
                          <a:spcPts val="1700"/>
                        </a:lnSpc>
                        <a:spcBef>
                          <a:spcPts val="0"/>
                        </a:spcBef>
                        <a:spcAft>
                          <a:spcPts val="0"/>
                        </a:spcAft>
                        <a:buClrTx/>
                        <a:buSzTx/>
                        <a:buFontTx/>
                        <a:buNone/>
                        <a:tabLst/>
                        <a:defRPr/>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常時</a:t>
                      </a:r>
                      <a:r>
                        <a:rPr lang="en-US" altLang="ja-JP" sz="1200" b="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200" b="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人以上の労働者を使用する事業主</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にあっては、管轄する労働基準監督署（船員法</a:t>
                      </a:r>
                      <a:r>
                        <a:rPr kumimoji="1" lang="ja-JP" altLang="en-US" sz="1200" b="0" i="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zh-CN" altLang="en-US" sz="1200" b="0" i="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昭和</a:t>
                      </a:r>
                      <a:r>
                        <a:rPr kumimoji="1" lang="en-US" altLang="zh-CN" sz="1200" b="0" i="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a:t>
                      </a:r>
                      <a:r>
                        <a:rPr kumimoji="1" lang="zh-CN" altLang="en-US" sz="1200" b="0" i="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年法律第</a:t>
                      </a:r>
                      <a:r>
                        <a:rPr kumimoji="1" lang="en-US" altLang="zh-CN" sz="1200" b="0" i="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a:t>
                      </a:r>
                      <a:r>
                        <a:rPr kumimoji="1" lang="zh-CN" altLang="en-US" sz="1200" b="0" i="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号</a:t>
                      </a:r>
                      <a:r>
                        <a:rPr kumimoji="1" lang="ja-JP" altLang="en-US" sz="1200" b="0" i="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の対象となる労働者を使用する場合にあっては地方運輸局</a:t>
                      </a:r>
                      <a:r>
                        <a:rPr lang="ja-JP" altLang="en-US" sz="1200" b="0" spc="-9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kern="1200" spc="-9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運輸監理部を含む）</a:t>
                      </a:r>
                      <a:r>
                        <a:rPr kumimoji="1" lang="ja-JP" altLang="en-US" sz="1200" b="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kern="1200" spc="-9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（以下「労働基準監督署等」という）</a:t>
                      </a:r>
                      <a:r>
                        <a:rPr lang="ja-JP" altLang="en-US" sz="1200" b="0" spc="-9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に届け出た就業規則</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をいいます。</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98000" marR="0" indent="-198000" algn="l" defTabSz="995549" rtl="0" eaLnBrk="1" fontAlgn="auto" latinLnBrk="0" hangingPunct="1">
                        <a:lnSpc>
                          <a:spcPts val="1700"/>
                        </a:lnSpc>
                        <a:spcBef>
                          <a:spcPts val="0"/>
                        </a:spcBef>
                        <a:spcAft>
                          <a:spcPts val="0"/>
                        </a:spcAft>
                        <a:buClrTx/>
                        <a:buSzTx/>
                        <a:buFontTx/>
                        <a:buNone/>
                        <a:tabLst/>
                        <a:defRPr/>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常時</a:t>
                      </a:r>
                      <a:r>
                        <a:rPr lang="en-US" altLang="ja-JP" sz="1200" b="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200" b="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人未満の労働者を使用する事業主</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にあっては、労働基準監督署等に届け出た就業規則または就業規則の実施について事業主と従業員全員の連署による申立書が添付されている就業規則をいいます。</a:t>
                      </a:r>
                    </a:p>
                  </a:txBody>
                  <a:tcPr marL="57600" marR="57600" marT="72000" marB="36000"/>
                </a:tc>
                <a:extLst>
                  <a:ext uri="{0D108BD9-81ED-4DB2-BD59-A6C34878D82A}">
                    <a16:rowId xmlns:a16="http://schemas.microsoft.com/office/drawing/2014/main" xmlns="" val="10002"/>
                  </a:ext>
                </a:extLst>
              </a:tr>
              <a:tr h="738533">
                <a:tc>
                  <a:txBody>
                    <a:bodyPr/>
                    <a:lstStyle/>
                    <a:p>
                      <a:pPr marL="0" marR="0" indent="0" algn="l" defTabSz="995549"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rPr>
                        <a:t>労働協約</a:t>
                      </a:r>
                      <a:endParaRPr kumimoji="1" lang="en-US" altLang="ja-JP" sz="1400" b="1" kern="1200"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nchor="ctr"/>
                </a:tc>
                <a:tc>
                  <a:txBody>
                    <a:bodyPr/>
                    <a:lstStyle/>
                    <a:p>
                      <a:pPr marL="198000" marR="0" indent="-198000" algn="l" defTabSz="995549" rtl="0" eaLnBrk="1" fontAlgn="auto" latinLnBrk="0" hangingPunct="1">
                        <a:lnSpc>
                          <a:spcPts val="1700"/>
                        </a:lnSpc>
                        <a:spcBef>
                          <a:spcPts val="0"/>
                        </a:spcBef>
                        <a:spcAft>
                          <a:spcPts val="0"/>
                        </a:spcAft>
                        <a:buClrTx/>
                        <a:buSzTx/>
                        <a:buFontTx/>
                        <a:buNone/>
                        <a:tabLst/>
                        <a:defRPr/>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労働組合と使用者が、労働条件等労使関係に関する事項について合意したことを文書に作成して、</a:t>
                      </a:r>
                      <a:r>
                        <a:rPr lang="ja-JP" altLang="en-US" sz="1200" b="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その双方が署名または記名押印したもの</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をいいます。</a:t>
                      </a:r>
                    </a:p>
                  </a:txBody>
                  <a:tcPr marL="57600" marR="57600" marT="72000" marB="36000"/>
                </a:tc>
                <a:extLst>
                  <a:ext uri="{0D108BD9-81ED-4DB2-BD59-A6C34878D82A}">
                    <a16:rowId xmlns:a16="http://schemas.microsoft.com/office/drawing/2014/main" xmlns="" val="10003"/>
                  </a:ext>
                </a:extLst>
              </a:tr>
              <a:tr h="391846">
                <a:tc>
                  <a:txBody>
                    <a:bodyPr/>
                    <a:lstStyle/>
                    <a:p>
                      <a:pPr marL="0" marR="0" indent="0" algn="l" defTabSz="995549"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rPr>
                        <a:t>有期契約労働者</a:t>
                      </a:r>
                      <a:endParaRPr kumimoji="1" lang="en-US" altLang="ja-JP" sz="1400" b="1" kern="1200"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nchor="ctr"/>
                </a:tc>
                <a:tc>
                  <a:txBody>
                    <a:bodyPr/>
                    <a:lstStyle/>
                    <a:p>
                      <a:pPr marL="198000" marR="0" indent="-198000" algn="l" defTabSz="995549" rtl="0" eaLnBrk="1" fontAlgn="auto" latinLnBrk="0" hangingPunct="1">
                        <a:lnSpc>
                          <a:spcPts val="1700"/>
                        </a:lnSpc>
                        <a:spcBef>
                          <a:spcPts val="0"/>
                        </a:spcBef>
                        <a:spcAft>
                          <a:spcPts val="0"/>
                        </a:spcAft>
                        <a:buClrTx/>
                        <a:buSzTx/>
                        <a:buFontTx/>
                        <a:buNone/>
                        <a:tabLst/>
                        <a:defRPr/>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期間の定めのある労働契約を締結する労働者</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をいいます。</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tc>
                <a:extLst>
                  <a:ext uri="{0D108BD9-81ED-4DB2-BD59-A6C34878D82A}">
                    <a16:rowId xmlns:a16="http://schemas.microsoft.com/office/drawing/2014/main" xmlns="" val="10004"/>
                  </a:ext>
                </a:extLst>
              </a:tr>
              <a:tr h="864096">
                <a:tc>
                  <a:txBody>
                    <a:bodyPr/>
                    <a:lstStyle/>
                    <a:p>
                      <a:pPr marL="0" marR="0" indent="0" algn="l" defTabSz="995549"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rPr>
                        <a:t>無期雇用労働者</a:t>
                      </a:r>
                      <a:endParaRPr kumimoji="1" lang="en-US" altLang="ja-JP" sz="1400" b="1" kern="1200"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nchor="ctr"/>
                </a:tc>
                <a:tc>
                  <a:txBody>
                    <a:bodyPr/>
                    <a:lstStyle/>
                    <a:p>
                      <a:pPr marL="198000" marR="0" indent="-198000" algn="l" defTabSz="995549" rtl="0" eaLnBrk="1" fontAlgn="auto" latinLnBrk="0" hangingPunct="1">
                        <a:lnSpc>
                          <a:spcPts val="1700"/>
                        </a:lnSpc>
                        <a:spcBef>
                          <a:spcPts val="0"/>
                        </a:spcBef>
                        <a:spcAft>
                          <a:spcPts val="0"/>
                        </a:spcAft>
                        <a:buClrTx/>
                        <a:buSzTx/>
                        <a:buFontTx/>
                        <a:buNone/>
                        <a:tabLst/>
                        <a:defRPr/>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期間の定めのない労働契約</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を締結する労働者のうち、正規雇用労働者、勤務地限定正社員、職務限定正社員及び短時間正社員</a:t>
                      </a:r>
                      <a:r>
                        <a:rPr lang="ja-JP" altLang="en-US" sz="1200" b="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以外のもの</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をいいます。</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tc>
                <a:extLst>
                  <a:ext uri="{0D108BD9-81ED-4DB2-BD59-A6C34878D82A}">
                    <a16:rowId xmlns:a16="http://schemas.microsoft.com/office/drawing/2014/main" xmlns="" val="10007"/>
                  </a:ext>
                </a:extLst>
              </a:tr>
              <a:tr h="2574737">
                <a:tc>
                  <a:txBody>
                    <a:bodyPr/>
                    <a:lstStyle/>
                    <a:p>
                      <a:pPr marL="0" marR="0" indent="0" algn="l" defTabSz="995549"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rPr>
                        <a:t>正規雇用労働者</a:t>
                      </a:r>
                      <a:endParaRPr kumimoji="1" lang="en-US" altLang="ja-JP" sz="1400" b="1" kern="1200"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nchor="ctr"/>
                </a:tc>
                <a:tc>
                  <a:txBody>
                    <a:bodyPr/>
                    <a:lstStyle/>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次のイからホまでの</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すべてに該当する労働者</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をいいます。</a:t>
                      </a:r>
                      <a:endPar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イ　期間の定めのない労働契約を締結している労働者であること。</a:t>
                      </a: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ロ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派遣労働者として雇用されている者でないこと。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49263" marR="0" indent="-449263"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ハ　</a:t>
                      </a:r>
                      <a:r>
                        <a:rPr lang="ja-JP" altLang="en-US" sz="1200" spc="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同一の事業主に雇用される通常の労働者と比べ勤務地または職務が</a:t>
                      </a:r>
                      <a:endParaRPr lang="en-US" altLang="ja-JP" sz="1200" spc="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49263" marR="0" indent="-449263" algn="l" defTabSz="995549" rtl="0" eaLnBrk="1" fontAlgn="auto" latinLnBrk="0" hangingPunct="1">
                        <a:lnSpc>
                          <a:spcPts val="1700"/>
                        </a:lnSpc>
                        <a:spcBef>
                          <a:spcPts val="0"/>
                        </a:spcBef>
                        <a:spcAft>
                          <a:spcPts val="0"/>
                        </a:spcAft>
                        <a:buClrTx/>
                        <a:buSzTx/>
                        <a:buFontTx/>
                        <a:buNone/>
                        <a:tabLst/>
                        <a:defRPr/>
                      </a:pPr>
                      <a:r>
                        <a:rPr lang="ja-JP" altLang="en-US" sz="1200" spc="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限定されていないこと。</a:t>
                      </a: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ニ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所定労働時間が同一の事業主に雇用される通常の労働者の所定労働</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時間と同じ労働者であること。</a:t>
                      </a: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ホ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同一の事業主に雇用される通常の労働者に適用される就業規則等に</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規定する賃金の算定方法及び支給形態、賞与、退職金、休日、定期　</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的な昇給や昇格の有無等の労働条件について長期雇用を前提とした</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待遇</a:t>
                      </a:r>
                      <a:r>
                        <a:rPr kumimoji="1" lang="ja-JP" altLang="en-US" sz="1200" kern="1200" spc="-9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（以下「正社員待遇」という）</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が適用されている労働者である</a:t>
                      </a:r>
                      <a:r>
                        <a:rPr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と。</a:t>
                      </a:r>
                    </a:p>
                  </a:txBody>
                  <a:tcPr marL="57600" marR="57600" marT="72000" marB="36000"/>
                </a:tc>
                <a:extLst>
                  <a:ext uri="{0D108BD9-81ED-4DB2-BD59-A6C34878D82A}">
                    <a16:rowId xmlns:a16="http://schemas.microsoft.com/office/drawing/2014/main" xmlns="" val="10008"/>
                  </a:ext>
                </a:extLst>
              </a:tr>
              <a:tr h="2340260">
                <a:tc>
                  <a:txBody>
                    <a:bodyPr/>
                    <a:lstStyle/>
                    <a:p>
                      <a:pPr marL="0" marR="0" indent="0" algn="l" defTabSz="995549"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rPr>
                        <a:t>職務限定正社員</a:t>
                      </a:r>
                      <a:endParaRPr lang="en-US" altLang="ja-JP" sz="1400" b="1"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nchor="ctr"/>
                </a:tc>
                <a:tc>
                  <a:txBody>
                    <a:bodyPr/>
                    <a:lstStyle/>
                    <a:p>
                      <a:pPr marL="197035" indent="-197035">
                        <a:lnSpc>
                          <a:spcPts val="1700"/>
                        </a:lnSpc>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次のイからホまでの</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すべてに該当する労働者</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をいいます。</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97035" indent="-197035">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期間の定めのない労働契約を締結している労働者であること。</a:t>
                      </a:r>
                    </a:p>
                    <a:p>
                      <a:pPr marL="197035" indent="-197035">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ロ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派遣労働者として雇用されている者でないこと。</a:t>
                      </a:r>
                    </a:p>
                    <a:p>
                      <a:pPr marL="197035" indent="-197035">
                        <a:lnSpc>
                          <a:spcPts val="1700"/>
                        </a:lnSpc>
                      </a:pPr>
                      <a:r>
                        <a:rPr kumimoji="1" lang="ja-JP" altLang="en-US" sz="1200" kern="120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所定労働時間が同一の事業主に雇用される正規雇用労働者の所定労</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97035" indent="-197035">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働時間と同等の労働者であること。</a:t>
                      </a:r>
                    </a:p>
                    <a:p>
                      <a:pPr marL="197035" indent="-197035">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ニ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職務が、同一の事業主に雇用される正規雇用労働者の職務に比べ限</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97035" indent="-197035">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定されて</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いる労働者であること。</a:t>
                      </a:r>
                    </a:p>
                    <a:p>
                      <a:pPr marL="197035" indent="-197035">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ホ　</a:t>
                      </a:r>
                      <a:r>
                        <a:rPr lang="ja-JP" altLang="en-US" sz="1200" spc="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賃金の算定方法及び支給形態、賞与、退職金、休日、定期的な昇給</a:t>
                      </a:r>
                      <a:endParaRPr lang="en-US" altLang="ja-JP" sz="1200" spc="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97035" indent="-197035">
                        <a:lnSpc>
                          <a:spcPts val="1700"/>
                        </a:lnSpc>
                      </a:pPr>
                      <a:r>
                        <a:rPr lang="ja-JP" altLang="en-US" sz="1200" spc="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や昇格の有無等の労働条件について、同一の事業主に雇用される正</a:t>
                      </a:r>
                      <a:endParaRPr lang="en-US" altLang="ja-JP" sz="1200" spc="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97035" indent="-197035">
                        <a:lnSpc>
                          <a:spcPts val="1700"/>
                        </a:lnSpc>
                      </a:pPr>
                      <a:r>
                        <a:rPr lang="ja-JP" altLang="en-US" sz="1200" spc="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規雇用労働者の正社員待遇が適用されている</a:t>
                      </a:r>
                      <a:r>
                        <a:rPr lang="ja-JP" altLang="en-US" sz="1200" spc="-9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労働者であること</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200" spc="-5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tc>
              </a:tr>
            </a:tbl>
          </a:graphicData>
        </a:graphic>
      </p:graphicFrame>
      <p:sp>
        <p:nvSpPr>
          <p:cNvPr id="6" name="正方形/長方形 3"/>
          <p:cNvSpPr>
            <a:spLocks noChangeArrowheads="1"/>
          </p:cNvSpPr>
          <p:nvPr/>
        </p:nvSpPr>
        <p:spPr bwMode="auto">
          <a:xfrm>
            <a:off x="144463" y="197967"/>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障害者職場定着支援コース」における用語の定義</a:t>
            </a:r>
            <a:endPar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4</a:t>
            </a:fld>
            <a:endParaRPr lang="ja-JP" altLang="en-US" sz="1600" dirty="0">
              <a:solidFill>
                <a:schemeClr val="tx1"/>
              </a:solidFill>
            </a:endParaRPr>
          </a:p>
        </p:txBody>
      </p:sp>
    </p:spTree>
    <p:extLst>
      <p:ext uri="{BB962C8B-B14F-4D97-AF65-F5344CB8AC3E}">
        <p14:creationId xmlns:p14="http://schemas.microsoft.com/office/powerpoint/2010/main" val="2637349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4251662956"/>
              </p:ext>
            </p:extLst>
          </p:nvPr>
        </p:nvGraphicFramePr>
        <p:xfrm>
          <a:off x="144462" y="654309"/>
          <a:ext cx="6912371" cy="9391800"/>
        </p:xfrm>
        <a:graphic>
          <a:graphicData uri="http://schemas.openxmlformats.org/drawingml/2006/table">
            <a:tbl>
              <a:tblPr firstRow="1" bandRow="1">
                <a:tableStyleId>{5940675A-B579-460E-94D1-54222C63F5DA}</a:tableStyleId>
              </a:tblPr>
              <a:tblGrid>
                <a:gridCol w="1583780">
                  <a:extLst>
                    <a:ext uri="{9D8B030D-6E8A-4147-A177-3AD203B41FA5}">
                      <a16:colId xmlns="" xmlns:a16="http://schemas.microsoft.com/office/drawing/2014/main" val="20000"/>
                    </a:ext>
                  </a:extLst>
                </a:gridCol>
                <a:gridCol w="5328591">
                  <a:extLst>
                    <a:ext uri="{9D8B030D-6E8A-4147-A177-3AD203B41FA5}">
                      <a16:colId xmlns="" xmlns:a16="http://schemas.microsoft.com/office/drawing/2014/main" val="20001"/>
                    </a:ext>
                  </a:extLst>
                </a:gridCol>
              </a:tblGrid>
              <a:tr h="4260726">
                <a:tc>
                  <a:txBody>
                    <a:bodyPr/>
                    <a:lstStyle/>
                    <a:p>
                      <a:pPr marL="0" marR="0" indent="0" algn="l" defTabSz="995549"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rPr>
                        <a:t>勤務地限定正社員</a:t>
                      </a:r>
                      <a:endParaRPr kumimoji="1" lang="en-US" altLang="ja-JP" sz="1400" b="1" kern="1200"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nchor="ctr"/>
                </a:tc>
                <a:tc>
                  <a:txBody>
                    <a:bodyPr/>
                    <a:lstStyle/>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次のイからホまでの</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すべてに該当する労働者</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をいいます。</a:t>
                      </a:r>
                      <a:endPar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期間の定めのない労働契約を締結している労働者であること。</a:t>
                      </a: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ロ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派遣労働者として雇用されている者でないこと。</a:t>
                      </a: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所定労働時間が同一の事業主に雇用される正規雇用労働者の所定労</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働時間と同等の労働者であること。</a:t>
                      </a: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ニ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勤務地が、同一の事業主に雇用される正規雇用労働者の勤務地に比</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べ</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限定されている労働者であること。なお、当該限定とは、複数の</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事業所を有する企業等において、勤務地を特定の事業所（複数の場</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合を含む。）に限定し、当該事業所以外の事業所への異動を行</a:t>
                      </a:r>
                      <a:r>
                        <a:rPr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わな</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ものであって、具体的には、例えば次の</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ｲ</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から</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ﾊ</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まで</a:t>
                      </a:r>
                      <a:r>
                        <a:rPr lang="ja-JP" altLang="en-US" sz="1200" u="none"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u="none"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該当</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ものとする。</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ホ</a:t>
                      </a:r>
                      <a:r>
                        <a:rPr kumimoji="1" lang="ja-JP" altLang="en-US" sz="1200" kern="120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賃金の算定方法及び支給形態、賞与、退職金、休日、定期的な昇給</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や昇格の有無等の労働条件について、同一の事業主に雇用される正</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規雇用労働者の正社員待遇が適用されている労働者であること。</a:t>
                      </a:r>
                    </a:p>
                  </a:txBody>
                  <a:tcPr marL="57600" marR="57600" marT="72000" marB="36000"/>
                </a:tc>
              </a:tr>
              <a:tr h="4008698">
                <a:tc>
                  <a:txBody>
                    <a:bodyPr/>
                    <a:lstStyle/>
                    <a:p>
                      <a:pPr marL="0" marR="0" indent="0" algn="l" defTabSz="995549"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rPr>
                        <a:t>短時間正社員</a:t>
                      </a:r>
                      <a:endParaRPr lang="en-US" altLang="ja-JP" sz="1400" b="1"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nchor="ctr"/>
                </a:tc>
                <a:tc>
                  <a:txBody>
                    <a:bodyPr/>
                    <a:lstStyle/>
                    <a:p>
                      <a:pPr>
                        <a:lnSpc>
                          <a:spcPts val="1700"/>
                        </a:lnSpc>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次のイからニまでの</a:t>
                      </a:r>
                      <a:r>
                        <a:rPr lang="ja-JP" altLang="en-US" sz="12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すべてに該当する労働者</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をいいます。</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期間の定めのない労働契約を締結している労働者であること。</a:t>
                      </a:r>
                    </a:p>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ロ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派遣労働者として雇用されている者でないこと。</a:t>
                      </a:r>
                    </a:p>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所定労働時間が、同一の事業主に雇用される正規雇用労働者の所定</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労働時間に比べ短く、かつ、次の</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ｲ</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から</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ﾊ</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までの</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いずれかに該当す</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労働者であること。</a:t>
                      </a:r>
                    </a:p>
                    <a:p>
                      <a:pPr>
                        <a:lnSpc>
                          <a:spcPts val="1700"/>
                        </a:lnSpc>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ニ　</a:t>
                      </a:r>
                      <a:r>
                        <a:rPr kumimoji="1" lang="ja-JP" altLang="en-US" sz="1200" kern="1200" spc="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賃金の算定方法及び支給形態、賞与、退職金、休日、定期的な昇給</a:t>
                      </a:r>
                      <a:endParaRPr kumimoji="1" lang="en-US" altLang="ja-JP" sz="1200" kern="1200" spc="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kumimoji="1" lang="ja-JP" altLang="en-US" sz="1200" kern="1200" spc="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や昇格の有無等の労働条件について、同一の事業主に雇用される正</a:t>
                      </a:r>
                      <a:endParaRPr kumimoji="1" lang="en-US" altLang="ja-JP" sz="1200" kern="1200" spc="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kumimoji="1" lang="ja-JP" altLang="en-US" sz="1200" kern="1200" spc="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規雇用労働者の正社員待遇が適用されている労働者であって、</a:t>
                      </a:r>
                      <a:r>
                        <a:rPr lang="ja-JP" altLang="en-US" sz="1200" spc="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a:t>
                      </a:r>
                      <a:endParaRPr lang="en-US" altLang="ja-JP" sz="1200" spc="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spc="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当たりの基本給、賞与、退職金</a:t>
                      </a:r>
                      <a:r>
                        <a:rPr lang="ja-JP" altLang="en-US" sz="1200" spc="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等の労働条件が、同一の事業主に雇</a:t>
                      </a:r>
                      <a:endParaRPr lang="en-US" altLang="ja-JP" sz="1200" spc="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spc="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spc="0" baseline="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用される</a:t>
                      </a:r>
                      <a:r>
                        <a:rPr lang="ja-JP" altLang="en-US" sz="1200" spc="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正規雇用労働者と比較して同等である労働者であること</a:t>
                      </a:r>
                      <a:r>
                        <a:rPr lang="ja-JP" altLang="en-US" sz="1200" spc="-5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txBody>
                  <a:tcPr marL="57600" marR="57600" marT="72000" marB="36000"/>
                </a:tc>
                <a:extLst>
                  <a:ext uri="{0D108BD9-81ED-4DB2-BD59-A6C34878D82A}">
                    <a16:rowId xmlns="" xmlns:a16="http://schemas.microsoft.com/office/drawing/2014/main" val="10001"/>
                  </a:ext>
                </a:extLst>
              </a:tr>
              <a:tr h="294526">
                <a:tc>
                  <a:txBody>
                    <a:bodyPr/>
                    <a:lstStyle/>
                    <a:p>
                      <a:pPr marL="0" marR="0" indent="0" algn="l" defTabSz="995549"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rPr>
                        <a:t>多様な正社員</a:t>
                      </a:r>
                      <a:endParaRPr lang="en-US" altLang="ja-JP" sz="1400" b="1"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nchor="ctr"/>
                </a:tc>
                <a:tc>
                  <a:txBody>
                    <a:bodyPr/>
                    <a:lstStyle/>
                    <a:p>
                      <a:pPr marL="0" marR="0" indent="0" algn="l" defTabSz="995549" rtl="0" eaLnBrk="1" fontAlgn="auto" latinLnBrk="0" hangingPunct="1">
                        <a:lnSpc>
                          <a:spcPts val="1700"/>
                        </a:lnSpc>
                        <a:spcBef>
                          <a:spcPts val="0"/>
                        </a:spcBef>
                        <a:spcAft>
                          <a:spcPts val="0"/>
                        </a:spcAft>
                        <a:buClrTx/>
                        <a:buSzTx/>
                        <a:buFontTx/>
                        <a:buNone/>
                        <a:tabLst/>
                        <a:defRPr/>
                      </a:pPr>
                      <a:r>
                        <a:rPr kumimoji="1" lang="ja-JP" altLang="en-US" sz="1200" b="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職務限定正社員、勤務地限定正社員及び短時間正社員をいいます。</a:t>
                      </a:r>
                    </a:p>
                  </a:txBody>
                  <a:tcPr marL="57600" marR="57600" marT="72000" marB="36000"/>
                </a:tc>
                <a:extLst>
                  <a:ext uri="{0D108BD9-81ED-4DB2-BD59-A6C34878D82A}">
                    <a16:rowId xmlns="" xmlns:a16="http://schemas.microsoft.com/office/drawing/2014/main" val="10002"/>
                  </a:ext>
                </a:extLst>
              </a:tr>
            </a:tbl>
          </a:graphicData>
        </a:graphic>
      </p:graphicFrame>
      <p:sp>
        <p:nvSpPr>
          <p:cNvPr id="6" name="正方形/長方形 5"/>
          <p:cNvSpPr/>
          <p:nvPr/>
        </p:nvSpPr>
        <p:spPr>
          <a:xfrm>
            <a:off x="2232298" y="3151864"/>
            <a:ext cx="4692381" cy="1078551"/>
          </a:xfrm>
          <a:prstGeom prst="rect">
            <a:avLst/>
          </a:prstGeom>
          <a:noFill/>
          <a:ln w="9525">
            <a:solidFill>
              <a:schemeClr val="tx1"/>
            </a:solidFill>
            <a:prstDash val="sysDot"/>
          </a:ln>
        </p:spPr>
        <p:style>
          <a:lnRef idx="2">
            <a:schemeClr val="dk1"/>
          </a:lnRef>
          <a:fillRef idx="1">
            <a:schemeClr val="lt1"/>
          </a:fillRef>
          <a:effectRef idx="0">
            <a:schemeClr val="dk1"/>
          </a:effectRef>
          <a:fontRef idx="minor">
            <a:schemeClr val="dk1"/>
          </a:fontRef>
        </p:style>
        <p:txBody>
          <a:bodyPr tIns="108000" rtlCol="0" anchor="ctr">
            <a:spAutoFit/>
          </a:bodyPr>
          <a:lstStyle/>
          <a:p>
            <a:pPr lvl="0">
              <a:lnSpc>
                <a:spcPts val="1200"/>
              </a:lnSpc>
              <a:defRPr/>
            </a:pP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ｲ</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勤務地を一つの特定</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の事業</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所に</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限定</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し、当該事業所以外の事業所への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defRPr/>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異動</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行わないもの</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defRPr/>
            </a:pP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ﾛ</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勤務地</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を居住地から通勤可能な事業所に限定し</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、当該事業所以外の事</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defRPr/>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業所への異動を行わないもの</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defRPr/>
            </a:pP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ﾊ</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勤務地</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を市町村や都道府県など一定の</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地域の事業所に</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限定し、</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当該事</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defRPr/>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業所以外の事業所への</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異動を行わない</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もの</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256441" y="6462663"/>
            <a:ext cx="4692381" cy="2052228"/>
          </a:xfrm>
          <a:prstGeom prst="rect">
            <a:avLst/>
          </a:prstGeom>
          <a:noFill/>
          <a:ln w="9525">
            <a:solidFill>
              <a:schemeClr val="tx1"/>
            </a:solidFill>
            <a:prstDash val="sysDot"/>
          </a:ln>
        </p:spPr>
        <p:style>
          <a:lnRef idx="2">
            <a:schemeClr val="dk1"/>
          </a:lnRef>
          <a:fillRef idx="1">
            <a:schemeClr val="lt1"/>
          </a:fillRef>
          <a:effectRef idx="0">
            <a:schemeClr val="dk1"/>
          </a:effectRef>
          <a:fontRef idx="minor">
            <a:schemeClr val="dk1"/>
          </a:fontRef>
        </p:style>
        <p:txBody>
          <a:bodyPr tIns="108000" rtlCol="0" anchor="ctr">
            <a:spAutoFit/>
          </a:bodyPr>
          <a:lstStyle/>
          <a:p>
            <a:pPr lvl="0">
              <a:lnSpc>
                <a:spcPts val="1200"/>
              </a:lnSpc>
              <a:defRPr/>
            </a:pPr>
            <a:r>
              <a:rPr lang="en-US" altLang="ja-JP"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ｲ</a:t>
            </a:r>
            <a:r>
              <a:rPr lang="en-US" altLang="ja-JP"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１日の所定労働時間を短縮するコース</a:t>
            </a:r>
          </a:p>
          <a:p>
            <a:pPr lvl="0">
              <a:lnSpc>
                <a:spcPts val="1200"/>
              </a:lnSpc>
              <a:defRPr/>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同一</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の事業主に雇用される正規雇用労働者の１日の所定労働時間が</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７</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defRPr/>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時間</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以上の場合で、１日の所定労働時間を１時間以上短縮するもの</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defRPr/>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ある</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p>
          <a:p>
            <a:pPr lvl="0">
              <a:lnSpc>
                <a:spcPts val="1200"/>
              </a:lnSpc>
              <a:defRPr/>
            </a:pPr>
            <a:r>
              <a:rPr lang="en-US" altLang="ja-JP"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ﾛ</a:t>
            </a:r>
            <a:r>
              <a:rPr lang="en-US" altLang="ja-JP"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a:t>
            </a:r>
            <a:r>
              <a:rPr lang="ja-JP" altLang="en-US" sz="11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月または</a:t>
            </a:r>
            <a:r>
              <a:rPr lang="ja-JP" altLang="en-US"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年の所定労働時間を短縮するコース</a:t>
            </a:r>
          </a:p>
          <a:p>
            <a:pPr lvl="0">
              <a:lnSpc>
                <a:spcPts val="1200"/>
              </a:lnSpc>
              <a:defRPr/>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同一</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の事業主に雇用される正規雇用労働者の１週当たりの所定労働</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defRPr/>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間</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時間以上の場合で、１週当たりの所定労働時間を１割以上</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短縮</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defRPr/>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する</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ものであること。</a:t>
            </a:r>
          </a:p>
          <a:p>
            <a:pPr lvl="0">
              <a:lnSpc>
                <a:spcPts val="1200"/>
              </a:lnSpc>
              <a:defRPr/>
            </a:pPr>
            <a:r>
              <a:rPr lang="en-US" altLang="ja-JP"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ﾊ</a:t>
            </a:r>
            <a:r>
              <a:rPr lang="en-US" altLang="ja-JP"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a:t>
            </a:r>
            <a:r>
              <a:rPr lang="ja-JP" altLang="en-US" sz="11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月または</a:t>
            </a:r>
            <a:r>
              <a:rPr lang="ja-JP" altLang="en-US"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年の所定労働日数を短縮するコース</a:t>
            </a:r>
          </a:p>
          <a:p>
            <a:pPr lvl="0">
              <a:lnSpc>
                <a:spcPts val="1200"/>
              </a:lnSpc>
              <a:defRPr/>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同一</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の事業主に雇用される正規雇用労働者の１週当たりの所定労働</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defRPr/>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数</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が５日以上の場合で、１週当たりの所定労働日数を１日以上</a:t>
            </a:r>
            <a:r>
              <a:rPr lang="ja-JP" altLang="en-US" sz="105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短縮</a:t>
            </a:r>
            <a:r>
              <a:rPr lang="ja-JP" altLang="en-US" sz="105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defRPr/>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ものであること</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5</a:t>
            </a:fld>
            <a:endParaRPr lang="ja-JP" altLang="en-US" sz="1600" dirty="0">
              <a:solidFill>
                <a:schemeClr val="tx1"/>
              </a:solidFill>
            </a:endParaRPr>
          </a:p>
        </p:txBody>
      </p:sp>
    </p:spTree>
    <p:extLst>
      <p:ext uri="{BB962C8B-B14F-4D97-AF65-F5344CB8AC3E}">
        <p14:creationId xmlns:p14="http://schemas.microsoft.com/office/powerpoint/2010/main" val="2701513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997009537"/>
              </p:ext>
            </p:extLst>
          </p:nvPr>
        </p:nvGraphicFramePr>
        <p:xfrm>
          <a:off x="144462" y="667106"/>
          <a:ext cx="6912371" cy="9388942"/>
        </p:xfrm>
        <a:graphic>
          <a:graphicData uri="http://schemas.openxmlformats.org/drawingml/2006/table">
            <a:tbl>
              <a:tblPr firstRow="1" bandRow="1">
                <a:tableStyleId>{5940675A-B579-460E-94D1-54222C63F5DA}</a:tableStyleId>
              </a:tblPr>
              <a:tblGrid>
                <a:gridCol w="1583780">
                  <a:extLst>
                    <a:ext uri="{9D8B030D-6E8A-4147-A177-3AD203B41FA5}">
                      <a16:colId xmlns="" xmlns:a16="http://schemas.microsoft.com/office/drawing/2014/main" val="20000"/>
                    </a:ext>
                  </a:extLst>
                </a:gridCol>
                <a:gridCol w="5328591">
                  <a:extLst>
                    <a:ext uri="{9D8B030D-6E8A-4147-A177-3AD203B41FA5}">
                      <a16:colId xmlns="" xmlns:a16="http://schemas.microsoft.com/office/drawing/2014/main" val="20001"/>
                    </a:ext>
                  </a:extLst>
                </a:gridCol>
              </a:tblGrid>
              <a:tr h="952313">
                <a:tc>
                  <a:txBody>
                    <a:bodyPr/>
                    <a:lstStyle/>
                    <a:p>
                      <a:pPr marL="0" marR="0" indent="0" algn="l" defTabSz="995549"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rPr>
                        <a:t>中途障害者等</a:t>
                      </a:r>
                      <a:endParaRPr lang="en-US" altLang="ja-JP" sz="1400" b="1"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nchor="ctr"/>
                </a:tc>
                <a:tc>
                  <a:txBody>
                    <a:bodyPr/>
                    <a:lstStyle/>
                    <a:p>
                      <a:pPr marL="198000" marR="0" indent="-198000" algn="l" defTabSz="995549" rtl="0" eaLnBrk="1" fontAlgn="auto" latinLnBrk="0" hangingPunct="1">
                        <a:lnSpc>
                          <a:spcPts val="1700"/>
                        </a:lnSpc>
                        <a:spcBef>
                          <a:spcPts val="0"/>
                        </a:spcBef>
                        <a:spcAft>
                          <a:spcPts val="0"/>
                        </a:spcAft>
                        <a:buClrTx/>
                        <a:buSzTx/>
                        <a:buFontTx/>
                        <a:buNone/>
                        <a:tabLst/>
                        <a:defRPr/>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雇用の途中で事故や難病の発症等により新たに障害者となりまたは既往の障害が進行する等したことにより、その障害に関連して１か月以上の療養のための休職を余儀なくされ、かつ職場復帰のために職場適応の措置が必要となった者をいいます。</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tc>
              </a:tr>
              <a:tr h="952313">
                <a:tc>
                  <a:txBody>
                    <a:bodyPr/>
                    <a:lstStyle/>
                    <a:p>
                      <a:pPr marL="0" marR="0" indent="0" algn="l" defTabSz="995549"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rPr>
                        <a:t>療養のための休職</a:t>
                      </a:r>
                      <a:endParaRPr lang="en-US" altLang="ja-JP" sz="1400" b="1"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nchor="ctr"/>
                </a:tc>
                <a:tc>
                  <a:txBody>
                    <a:bodyPr/>
                    <a:lstStyle/>
                    <a:p>
                      <a:pPr marL="198000" marR="0" indent="-198000" algn="l" defTabSz="995549" rtl="0" eaLnBrk="1" fontAlgn="auto" latinLnBrk="0" hangingPunct="1">
                        <a:lnSpc>
                          <a:spcPts val="1700"/>
                        </a:lnSpc>
                        <a:spcBef>
                          <a:spcPts val="0"/>
                        </a:spcBef>
                        <a:spcAft>
                          <a:spcPts val="0"/>
                        </a:spcAft>
                        <a:buClrTx/>
                        <a:buSzTx/>
                        <a:buFontTx/>
                        <a:buNone/>
                        <a:tabLst/>
                        <a:defRPr/>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指定の医師の意見書により、医師が休職の原因となった疾病・外傷等の療養のために必要と認めた休職をいいます。ただし、能力開発や職場復帰のためのリワーク支援等の本人が参加する職場適応のための措置を実施できる期間は、当該休職の期間から除きます。</a:t>
                      </a:r>
                    </a:p>
                  </a:txBody>
                  <a:tcPr marL="57600" marR="57600" marT="72000" marB="36000"/>
                </a:tc>
              </a:tr>
              <a:tr h="527723">
                <a:tc>
                  <a:txBody>
                    <a:bodyPr/>
                    <a:lstStyle/>
                    <a:p>
                      <a:pPr marL="0" marR="0" indent="0" algn="l" defTabSz="995549"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rPr>
                        <a:t>職場復帰の日</a:t>
                      </a:r>
                      <a:endParaRPr lang="en-US" altLang="ja-JP" sz="1400" b="1"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nchor="ctr"/>
                </a:tc>
                <a:tc>
                  <a:txBody>
                    <a:bodyPr/>
                    <a:lstStyle/>
                    <a:p>
                      <a:pPr marL="198000" marR="0" indent="-198000" algn="l" defTabSz="995549" rtl="0" eaLnBrk="1" fontAlgn="auto" latinLnBrk="0" hangingPunct="1">
                        <a:lnSpc>
                          <a:spcPts val="1700"/>
                        </a:lnSpc>
                        <a:spcBef>
                          <a:spcPts val="0"/>
                        </a:spcBef>
                        <a:spcAft>
                          <a:spcPts val="0"/>
                        </a:spcAft>
                        <a:buClrTx/>
                        <a:buSzTx/>
                        <a:buFontTx/>
                        <a:buNone/>
                        <a:tabLst/>
                        <a:defRPr/>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対象労働者の出勤簿等により確認できる、療養のための休職に引き続く連続した休職期間後最初の出勤日をいいます。</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tc>
              </a:tr>
              <a:tr h="525458">
                <a:tc>
                  <a:txBody>
                    <a:bodyPr/>
                    <a:lstStyle/>
                    <a:p>
                      <a:pPr marL="0" marR="0" indent="0" algn="l" defTabSz="995549"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rPr>
                        <a:t>職務開発</a:t>
                      </a:r>
                      <a:endParaRPr lang="en-US" altLang="ja-JP" sz="1400" b="1"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nchor="ctr"/>
                </a:tc>
                <a:tc>
                  <a:txBody>
                    <a:bodyPr/>
                    <a:lstStyle/>
                    <a:p>
                      <a:pPr marL="198000" marR="0" indent="-198000" algn="l" defTabSz="995549" rtl="0" eaLnBrk="1" fontAlgn="auto" latinLnBrk="0" hangingPunct="1">
                        <a:lnSpc>
                          <a:spcPts val="1700"/>
                        </a:lnSpc>
                        <a:spcBef>
                          <a:spcPts val="0"/>
                        </a:spcBef>
                        <a:spcAft>
                          <a:spcPts val="0"/>
                        </a:spcAft>
                        <a:buClrTx/>
                        <a:buSzTx/>
                        <a:buFontTx/>
                        <a:buNone/>
                        <a:tabLst/>
                        <a:defRPr/>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障害の種類、程度等を考慮し、障害者の適性・能力等に適合する作業の</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98000" marR="0" indent="-198000" algn="l" defTabSz="995549" rtl="0" eaLnBrk="1" fontAlgn="auto" latinLnBrk="0" hangingPunct="1">
                        <a:lnSpc>
                          <a:spcPts val="1700"/>
                        </a:lnSpc>
                        <a:spcBef>
                          <a:spcPts val="0"/>
                        </a:spcBef>
                        <a:spcAft>
                          <a:spcPts val="0"/>
                        </a:spcAft>
                        <a:buClrTx/>
                        <a:buSzTx/>
                        <a:buFontTx/>
                        <a:buNone/>
                        <a:tabLst/>
                        <a:defRPr/>
                      </a:pP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開発または改善、作業工程の変更等を行うことをいいます。</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tc>
              </a:tr>
              <a:tr h="6366142">
                <a:tc>
                  <a:txBody>
                    <a:bodyPr/>
                    <a:lstStyle/>
                    <a:p>
                      <a:pPr marL="0" marR="0" indent="0" algn="l" defTabSz="995549"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rPr>
                        <a:t>職場支援員</a:t>
                      </a:r>
                      <a:endParaRPr lang="en-US" altLang="ja-JP" sz="1400" b="1" dirty="0" smtClean="0">
                        <a:solidFill>
                          <a:schemeClr val="accent3"/>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nchor="ctr"/>
                </a:tc>
                <a:tc>
                  <a:txBody>
                    <a:bodyPr/>
                    <a:lstStyle/>
                    <a:p>
                      <a:pPr marL="198000" marR="0" indent="-198000" algn="l" defTabSz="995549" rtl="0" eaLnBrk="1" fontAlgn="auto" latinLnBrk="0" hangingPunct="1">
                        <a:lnSpc>
                          <a:spcPts val="1700"/>
                        </a:lnSpc>
                        <a:spcBef>
                          <a:spcPts val="0"/>
                        </a:spcBef>
                        <a:spcAft>
                          <a:spcPts val="0"/>
                        </a:spcAft>
                        <a:buClrTx/>
                        <a:buSzTx/>
                        <a:buFontTx/>
                        <a:buNone/>
                        <a:tabLst/>
                        <a:defRPr/>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次のイからヘまでのいずれかに該当する資格・経験等を有する者であって、対象労働者の支援を実施するために配置される者をいいます。</a:t>
                      </a:r>
                      <a:endParaRPr lang="en-US" altLang="ja-JP" sz="1200" b="1"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精神保健福祉士、社会福祉士、作業療法士、臨床心理士、産業カウ</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ンセラー、看護師、保健師又は障害者雇用促進法（昭和</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35</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年法律第</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125</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号）第</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24</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条に規定する障害者職業カウンセラーの試験に合格し</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かつ指定の講習の受講を修了した者</a:t>
                      </a:r>
                    </a:p>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ロ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特例子会社（障害者雇用促進法第</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44</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条第１項に規定する厚生労働大</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臣の認定を受けた事業主に係る同項に規定する子会社をいう。）又</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は重度障害者多数雇用事業所（障害者雇用促進法施行規則（昭和</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51</a:t>
                      </a:r>
                    </a:p>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年労働省令第</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38</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号。第</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条第１項第１号に該当する事業所を</a:t>
                      </a:r>
                      <a:r>
                        <a:rPr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う。）での障害者の指導・援助に関する実務経験が２年以上ある者</a:t>
                      </a:r>
                    </a:p>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　</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障害者</a:t>
                      </a:r>
                      <a:r>
                        <a:rPr kumimoji="1" lang="ja-JP" altLang="en-US"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雇用促進</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法第</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27</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条第２項に規定する障害者就業・生活支援セ</a:t>
                      </a:r>
                      <a:endPar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kumimoji="1" lang="ja-JP" altLang="en-US"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ンター、障害者総合支援</a:t>
                      </a:r>
                      <a:r>
                        <a:rPr kumimoji="1" lang="ja-JP" altLang="en-US"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法</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17</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年法律第</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123</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号）第５条第</a:t>
                      </a:r>
                      <a:r>
                        <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13</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項</a:t>
                      </a:r>
                      <a:endPar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kumimoji="1" lang="ja-JP" altLang="en-US"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に規定する就労移行支援を指定障害者福祉サービス事業に該当する</a:t>
                      </a:r>
                      <a:endPar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kumimoji="1" lang="ja-JP" altLang="en-US"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ものとして行う法人などの障害者の就労支援機関において障害者の</a:t>
                      </a:r>
                      <a:endParaRPr kumimoji="1" lang="en-US"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kumimoji="1" lang="ja-JP" altLang="en-US"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200" kern="12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就業に関する相談の実務経験が２年以上ある者</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ニ　障害者雇用促進法第</a:t>
                      </a:r>
                      <a:r>
                        <a:rPr kumimoji="1" lang="en-US" altLang="ja-JP"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79</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条第１項に規定する資格認定講習を受講した、</a:t>
                      </a:r>
                      <a:endParaRPr kumimoji="1" lang="en-US" altLang="ja-JP"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又は現に障害者職業生活相談員として届け出られた者であって、当</a:t>
                      </a:r>
                      <a:endParaRPr kumimoji="1" lang="en-US" altLang="ja-JP"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該受講修了又は届け出の日以後に、障害のある労働者の職業生活に</a:t>
                      </a:r>
                      <a:endParaRPr kumimoji="1" lang="en-US" altLang="ja-JP"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関する相談、指導、援助に関する実務経験が３年以上ある者</a:t>
                      </a:r>
                      <a:endParaRPr lang="en-US" altLang="ja-JP" sz="1200" spc="-5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ホ　次の</a:t>
                      </a:r>
                      <a:r>
                        <a:rPr kumimoji="1" lang="en-US" altLang="ja-JP"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ｲ</a:t>
                      </a:r>
                      <a:r>
                        <a:rPr kumimoji="1" lang="en-US" altLang="ja-JP"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ﾊ</a:t>
                      </a:r>
                      <a:r>
                        <a:rPr kumimoji="1" lang="en-US" altLang="ja-JP"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職場適応援助者を養成するための研修を修了した者</a:t>
                      </a:r>
                      <a:endParaRPr kumimoji="1" lang="en-US" altLang="ja-JP"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kumimoji="1" lang="en-US" altLang="ja-JP"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kumimoji="1" lang="en-US" altLang="ja-JP"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kumimoji="1" lang="en-US" altLang="ja-JP"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kumimoji="1" lang="en-US" altLang="ja-JP"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kumimoji="1" lang="en-US" altLang="ja-JP"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kern="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ヘ</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労働安全衛生法（昭和</a:t>
                      </a:r>
                      <a:r>
                        <a:rPr kumimoji="1" lang="en-US" altLang="ja-JP"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47</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年法律第</a:t>
                      </a:r>
                      <a:r>
                        <a:rPr kumimoji="1" lang="en-US" altLang="ja-JP"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57</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号）第</a:t>
                      </a:r>
                      <a:r>
                        <a:rPr kumimoji="1" lang="en-US" altLang="ja-JP"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a:t>
                      </a: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条に基づき支給対象事</a:t>
                      </a:r>
                      <a:endParaRPr kumimoji="1" lang="en-US" altLang="ja-JP"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kumimoji="1" lang="ja-JP" altLang="en-US" sz="12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業主が企業内に配置する産業医以外の医師　</a:t>
                      </a:r>
                      <a:endParaRPr lang="ja-JP" altLang="en-US" sz="1200" spc="-5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57600" marR="57600" marT="72000" marB="36000"/>
                </a:tc>
                <a:extLst>
                  <a:ext uri="{0D108BD9-81ED-4DB2-BD59-A6C34878D82A}">
                    <a16:rowId xmlns="" xmlns:a16="http://schemas.microsoft.com/office/drawing/2014/main" val="10003"/>
                  </a:ext>
                </a:extLst>
              </a:tr>
            </a:tbl>
          </a:graphicData>
        </a:graphic>
      </p:graphicFrame>
      <p:sp>
        <p:nvSpPr>
          <p:cNvPr id="4" name="正方形/長方形 3"/>
          <p:cNvSpPr/>
          <p:nvPr/>
        </p:nvSpPr>
        <p:spPr>
          <a:xfrm>
            <a:off x="2232298" y="8298867"/>
            <a:ext cx="4692381" cy="1080120"/>
          </a:xfrm>
          <a:prstGeom prst="rect">
            <a:avLst/>
          </a:prstGeom>
          <a:noFill/>
          <a:ln w="9525">
            <a:solidFill>
              <a:schemeClr val="tx1"/>
            </a:solidFill>
            <a:prstDash val="sysDot"/>
          </a:ln>
        </p:spPr>
        <p:style>
          <a:lnRef idx="2">
            <a:schemeClr val="dk1"/>
          </a:lnRef>
          <a:fillRef idx="1">
            <a:schemeClr val="lt1"/>
          </a:fillRef>
          <a:effectRef idx="0">
            <a:schemeClr val="dk1"/>
          </a:effectRef>
          <a:fontRef idx="minor">
            <a:schemeClr val="dk1"/>
          </a:fontRef>
        </p:style>
        <p:txBody>
          <a:bodyPr tIns="108000" bIns="36000" rtlCol="0" anchor="ctr"/>
          <a:lstStyle/>
          <a:p>
            <a:pPr lvl="0">
              <a:lnSpc>
                <a:spcPts val="1200"/>
              </a:lnSpc>
              <a:defRPr/>
            </a:pP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ｲ</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障害者雇用促進法に規定する障害者職業総合センター及び地域障害者</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defRPr/>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職業センターが行う配置型職場適応援助者養成研修</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defRPr/>
            </a:pP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ﾛ</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保険法施行規則第</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118</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条の３第２項第２号または障害者雇用促</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defRPr/>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進法施行規則第</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条の２の３第</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項に規定する研修</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defRPr/>
            </a:pP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ﾊ</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保険法施行規則第</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118</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条の３第２項第３号イまたは障害者雇用促</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defRPr/>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進法施行規則第</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条の２の３第３項に規定する研修</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6</a:t>
            </a:fld>
            <a:endParaRPr lang="ja-JP" altLang="en-US" sz="1600" dirty="0">
              <a:solidFill>
                <a:schemeClr val="tx1"/>
              </a:solidFill>
            </a:endParaRPr>
          </a:p>
        </p:txBody>
      </p:sp>
    </p:spTree>
    <p:extLst>
      <p:ext uri="{BB962C8B-B14F-4D97-AF65-F5344CB8AC3E}">
        <p14:creationId xmlns:p14="http://schemas.microsoft.com/office/powerpoint/2010/main" val="745164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44463" y="8622903"/>
            <a:ext cx="6911975" cy="647622"/>
          </a:xfrm>
          <a:prstGeom prst="rect">
            <a:avLst/>
          </a:prstGeom>
          <a:solidFill>
            <a:schemeClr val="accent2">
              <a:lumMod val="20000"/>
              <a:lumOff val="80000"/>
            </a:schemeClr>
          </a:solidFill>
          <a:ln w="15875">
            <a:solidFill>
              <a:srgbClr val="FF0000"/>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34" name="テキスト ボックス 33"/>
          <p:cNvSpPr txBox="1"/>
          <p:nvPr/>
        </p:nvSpPr>
        <p:spPr>
          <a:xfrm>
            <a:off x="1785849" y="-375561"/>
            <a:ext cx="7200900" cy="375561"/>
          </a:xfrm>
          <a:prstGeom prst="rect">
            <a:avLst/>
          </a:prstGeom>
          <a:noFill/>
        </p:spPr>
        <p:txBody>
          <a:bodyPr wrap="square" lIns="99555" tIns="49777" rIns="99555" bIns="49777" rtlCol="0">
            <a:noAutofit/>
          </a:bodyPr>
          <a:lstStyle/>
          <a:p>
            <a:endParaRPr lang="ja-JP" altLang="en-US" sz="1700" dirty="0">
              <a:latin typeface="HGP創英角ｺﾞｼｯｸUB" pitchFamily="50" charset="-128"/>
              <a:ea typeface="HGP創英角ｺﾞｼｯｸUB" pitchFamily="50" charset="-128"/>
            </a:endParaRPr>
          </a:p>
        </p:txBody>
      </p:sp>
      <p:sp>
        <p:nvSpPr>
          <p:cNvPr id="6" name="正方形/長方形 5"/>
          <p:cNvSpPr/>
          <p:nvPr/>
        </p:nvSpPr>
        <p:spPr>
          <a:xfrm>
            <a:off x="74080" y="1170075"/>
            <a:ext cx="7001028" cy="324036"/>
          </a:xfrm>
          <a:prstGeom prst="rect">
            <a:avLst/>
          </a:prstGeom>
          <a:noFill/>
          <a:ln w="19050">
            <a:noFill/>
          </a:ln>
        </p:spPr>
        <p:style>
          <a:lnRef idx="2">
            <a:schemeClr val="dk1"/>
          </a:lnRef>
          <a:fillRef idx="1">
            <a:schemeClr val="lt1"/>
          </a:fillRef>
          <a:effectRef idx="0">
            <a:schemeClr val="dk1"/>
          </a:effectRef>
          <a:fontRef idx="minor">
            <a:schemeClr val="dk1"/>
          </a:fontRef>
        </p:style>
        <p:txBody>
          <a:bodyPr rtlCol="0" anchor="t"/>
          <a:lstStyle/>
          <a:p>
            <a:pPr marL="266700" indent="-180975">
              <a:lnSpc>
                <a:spcPts val="22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次の①～⑩の全てに該当する事業主であることが必要です。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3"/>
          <p:cNvSpPr>
            <a:spLocks noChangeArrowheads="1"/>
          </p:cNvSpPr>
          <p:nvPr/>
        </p:nvSpPr>
        <p:spPr bwMode="auto">
          <a:xfrm>
            <a:off x="180070" y="810035"/>
            <a:ext cx="6807235" cy="331304"/>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smtClean="0">
                <a:latin typeface="メイリオ" pitchFamily="50" charset="-128"/>
                <a:ea typeface="メイリオ" pitchFamily="50" charset="-128"/>
                <a:cs typeface="メイリオ" pitchFamily="50" charset="-128"/>
              </a:rPr>
              <a:t>措置１～６に共通の事業主の要件</a:t>
            </a:r>
            <a:endParaRPr lang="en-US" altLang="ja-JP" sz="700" dirty="0">
              <a:latin typeface="メイリオ" pitchFamily="50" charset="-128"/>
              <a:ea typeface="メイリオ" pitchFamily="50" charset="-128"/>
              <a:cs typeface="メイリオ" pitchFamily="50" charset="-128"/>
            </a:endParaRPr>
          </a:p>
        </p:txBody>
      </p:sp>
      <p:sp>
        <p:nvSpPr>
          <p:cNvPr id="8" name="角丸四角形 7"/>
          <p:cNvSpPr/>
          <p:nvPr/>
        </p:nvSpPr>
        <p:spPr>
          <a:xfrm>
            <a:off x="144066" y="125959"/>
            <a:ext cx="6912372" cy="540000"/>
          </a:xfrm>
          <a:prstGeom prst="roundRect">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r>
              <a:rPr lang="en-US" altLang="ja-JP" b="1" dirty="0" smtClean="0">
                <a:solidFill>
                  <a:schemeClr val="bg1"/>
                </a:solidFill>
                <a:latin typeface="メイリオ" pitchFamily="50" charset="-128"/>
                <a:ea typeface="メイリオ" pitchFamily="50" charset="-128"/>
                <a:cs typeface="メイリオ" pitchFamily="50" charset="-128"/>
              </a:rPr>
              <a:t>Ⅰ</a:t>
            </a:r>
            <a:r>
              <a:rPr lang="ja-JP" altLang="en-US" b="1" dirty="0" smtClean="0">
                <a:solidFill>
                  <a:schemeClr val="bg1"/>
                </a:solidFill>
                <a:latin typeface="メイリオ" pitchFamily="50" charset="-128"/>
                <a:ea typeface="メイリオ" pitchFamily="50" charset="-128"/>
                <a:cs typeface="メイリオ" pitchFamily="50" charset="-128"/>
              </a:rPr>
              <a:t>－</a:t>
            </a:r>
            <a:r>
              <a:rPr lang="en-US" altLang="ja-JP" b="1" spc="-90" dirty="0">
                <a:solidFill>
                  <a:schemeClr val="bg1"/>
                </a:solidFill>
                <a:latin typeface="メイリオ" pitchFamily="50" charset="-128"/>
                <a:ea typeface="メイリオ" pitchFamily="50" charset="-128"/>
                <a:cs typeface="メイリオ" pitchFamily="50" charset="-128"/>
              </a:rPr>
              <a:t> 2 </a:t>
            </a:r>
            <a:r>
              <a:rPr lang="ja-JP" altLang="en-US" b="1" dirty="0" smtClean="0">
                <a:solidFill>
                  <a:schemeClr val="bg1"/>
                </a:solidFill>
                <a:latin typeface="メイリオ" pitchFamily="50" charset="-128"/>
                <a:ea typeface="メイリオ" pitchFamily="50" charset="-128"/>
                <a:cs typeface="メイリオ" pitchFamily="50" charset="-128"/>
              </a:rPr>
              <a:t>　支給</a:t>
            </a:r>
            <a:r>
              <a:rPr lang="ja-JP" altLang="en-US" b="1" dirty="0">
                <a:solidFill>
                  <a:schemeClr val="bg1"/>
                </a:solidFill>
                <a:latin typeface="メイリオ" pitchFamily="50" charset="-128"/>
                <a:ea typeface="メイリオ" pitchFamily="50" charset="-128"/>
                <a:cs typeface="メイリオ" pitchFamily="50" charset="-128"/>
              </a:rPr>
              <a:t>の</a:t>
            </a:r>
            <a:r>
              <a:rPr lang="ja-JP" altLang="en-US" b="1" dirty="0" smtClean="0">
                <a:solidFill>
                  <a:schemeClr val="bg1"/>
                </a:solidFill>
                <a:latin typeface="メイリオ" pitchFamily="50" charset="-128"/>
                <a:ea typeface="メイリオ" pitchFamily="50" charset="-128"/>
                <a:cs typeface="メイリオ" pitchFamily="50" charset="-128"/>
              </a:rPr>
              <a:t>対象となる事業主の要件</a:t>
            </a:r>
            <a:endParaRPr lang="ja-JP" altLang="en-US" b="1" dirty="0">
              <a:solidFill>
                <a:schemeClr val="bg1"/>
              </a:solidFill>
              <a:latin typeface="メイリオ" pitchFamily="50" charset="-128"/>
              <a:ea typeface="メイリオ" pitchFamily="50" charset="-128"/>
              <a:cs typeface="メイリオ"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699275066"/>
              </p:ext>
            </p:extLst>
          </p:nvPr>
        </p:nvGraphicFramePr>
        <p:xfrm>
          <a:off x="144463" y="1566119"/>
          <a:ext cx="6912371" cy="6783420"/>
        </p:xfrm>
        <a:graphic>
          <a:graphicData uri="http://schemas.openxmlformats.org/drawingml/2006/table">
            <a:tbl>
              <a:tblPr firstRow="1" bandRow="1">
                <a:tableStyleId>{5C22544A-7EE6-4342-B048-85BDC9FD1C3A}</a:tableStyleId>
              </a:tblPr>
              <a:tblGrid>
                <a:gridCol w="431651"/>
                <a:gridCol w="6480720"/>
              </a:tblGrid>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雇用保険適用事業所の事業主であること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雇用保険適用事業所ごとに、対象労働者に対し、職場定着支援計画を作成し、管轄労働局長の受給資格の認定を受けた事業主であること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計画期間内に職場定着に係る措置に取り組んだ事業主であること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職場定着に係る措置の開始日の前日から起算して６か月前の日から１年を経過する日までの間（以下「基準期間」という。）に、当該雇用保険適用事業所において、一般被保険者等（雇用保険法第</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条の２第１項第１号に規程する一般被保険者及び同法第</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37</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条の２第１項に規定する高年齢被保険者をいう。以下同様。）を事業主の都合によって解雇（勧奨退職等を含む。以下同様。）していない事業主であること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⑤ </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準期間に、当該雇用保険適用事業所において、一般被保険者等を特定受給資格者となる離職理由により、当該職場定着に係る措置の開始日における一般被保険者等の６％を超えて、かつ４人以上離職させていない事業主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⑥</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対象労働者を職場定着支援計画の期間を超えて雇用し、かつ、継続して雇用（対象労働者の年齢が</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65</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歳以上に達するまで継続して雇用し、かつ、当該雇用期間が継続して２年以上であることをいう。）することが確実であると認められる事業主であること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1348212">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⑦</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lnSpc>
                          <a:spcPts val="1600"/>
                        </a:lnSpc>
                        <a:spcBef>
                          <a:spcPts val="600"/>
                        </a:spcBef>
                        <a:tabLst/>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事業所において、次の</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ｲ</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ﾊ</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の書類を整備、保管している事業主であること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23888" lvl="1" indent="-361950">
                        <a:lnSpc>
                          <a:spcPts val="1600"/>
                        </a:lnSpc>
                        <a:spcBef>
                          <a:spcPts val="600"/>
                        </a:spcBef>
                      </a:pP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ｲ</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出勤簿等の出勤状況が確認できる書類</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23888" lvl="1" indent="-361950">
                        <a:lnSpc>
                          <a:spcPts val="1600"/>
                        </a:lnSpc>
                        <a:spcBef>
                          <a:spcPts val="600"/>
                        </a:spcBef>
                      </a:pP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ﾛ</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賃金台帳等の労働者に支払われた賃金が確認できる書類</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623888" lvl="1" indent="-361950">
                        <a:lnSpc>
                          <a:spcPts val="1600"/>
                        </a:lnSpc>
                        <a:spcBef>
                          <a:spcPts val="600"/>
                        </a:spcBef>
                      </a:pP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ﾊ</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離職した労働者の氏名、離職年月日、離職理由等が明らかにされた労働者名簿等の書類</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⑧</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本助成金の申請に要する経費について、全額負担する事業主であること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支給申請時点において、支給の対象となる対象労働者について解雇していない事業主であること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⑩ </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職場定着に係る措置の開始日以降において、当該対象労働者について最低賃金法（昭和</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34</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年法律第</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137</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号）第７条の最低賃金の減額の特例の許可を受けていない事業主であること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
        <p:nvSpPr>
          <p:cNvPr id="10" name="正方形/長方形 9"/>
          <p:cNvSpPr>
            <a:spLocks noChangeArrowheads="1"/>
          </p:cNvSpPr>
          <p:nvPr/>
        </p:nvSpPr>
        <p:spPr bwMode="auto">
          <a:xfrm>
            <a:off x="288082" y="8676733"/>
            <a:ext cx="7092788" cy="55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7" tIns="47819" rIns="37652" bIns="47819">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9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5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1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100">
                <a:solidFill>
                  <a:schemeClr val="tx1"/>
                </a:solidFill>
                <a:latin typeface="Calibri" pitchFamily="34" charset="0"/>
                <a:ea typeface="ＭＳ Ｐゴシック" charset="-128"/>
              </a:defRPr>
            </a:lvl9pPr>
          </a:lstStyle>
          <a:p>
            <a:pPr marL="47625" indent="-47625" defTabSz="914400" eaLnBrk="1" fontAlgn="base" hangingPunct="1">
              <a:lnSpc>
                <a:spcPts val="1800"/>
              </a:lnSpc>
              <a:spcBef>
                <a:spcPct val="0"/>
              </a:spcBef>
              <a:spcAft>
                <a:spcPct val="0"/>
              </a:spcAft>
              <a:buNone/>
              <a:defRPr/>
            </a:pPr>
            <a:r>
              <a:rPr lang="ja-JP" altLang="en-US" sz="1300" dirty="0">
                <a:latin typeface="メイリオ" pitchFamily="50" charset="-128"/>
                <a:ea typeface="メイリオ" pitchFamily="50" charset="-128"/>
                <a:cs typeface="メイリオ" pitchFamily="50" charset="-128"/>
              </a:rPr>
              <a:t>上記</a:t>
            </a:r>
            <a:r>
              <a:rPr lang="ja-JP" altLang="en-US" sz="1300" dirty="0" smtClean="0">
                <a:latin typeface="メイリオ" pitchFamily="50" charset="-128"/>
                <a:ea typeface="メイリオ" pitchFamily="50" charset="-128"/>
                <a:cs typeface="メイリオ" pitchFamily="50" charset="-128"/>
              </a:rPr>
              <a:t>以外にも各措置によって要件があります</a:t>
            </a:r>
            <a:endParaRPr lang="en-US" altLang="ja-JP" sz="1300" dirty="0" smtClean="0">
              <a:latin typeface="メイリオ" pitchFamily="50" charset="-128"/>
              <a:ea typeface="メイリオ" pitchFamily="50" charset="-128"/>
              <a:cs typeface="メイリオ" pitchFamily="50" charset="-128"/>
            </a:endParaRPr>
          </a:p>
          <a:p>
            <a:pPr marL="47625" indent="-47625" defTabSz="914400" eaLnBrk="1" fontAlgn="base" hangingPunct="1">
              <a:lnSpc>
                <a:spcPts val="1800"/>
              </a:lnSpc>
              <a:spcBef>
                <a:spcPct val="0"/>
              </a:spcBef>
              <a:spcAft>
                <a:spcPct val="0"/>
              </a:spcAft>
              <a:buNone/>
              <a:defRPr/>
            </a:pPr>
            <a:r>
              <a:rPr lang="en-US" altLang="ja-JP" sz="1300" dirty="0" smtClean="0">
                <a:latin typeface="メイリオ" pitchFamily="50" charset="-128"/>
                <a:ea typeface="メイリオ" pitchFamily="50" charset="-128"/>
                <a:cs typeface="メイリオ" pitchFamily="50" charset="-128"/>
              </a:rPr>
              <a:t>※</a:t>
            </a:r>
            <a:r>
              <a:rPr lang="ja-JP" altLang="en-US" sz="1300" dirty="0">
                <a:latin typeface="メイリオ" pitchFamily="50" charset="-128"/>
                <a:ea typeface="メイリオ" pitchFamily="50" charset="-128"/>
                <a:cs typeface="メイリオ" pitchFamily="50" charset="-128"/>
              </a:rPr>
              <a:t>各措置の支給対象事業主の要件については、</a:t>
            </a:r>
            <a:r>
              <a:rPr lang="ja-JP" altLang="en-US" sz="1300" b="1" dirty="0">
                <a:solidFill>
                  <a:srgbClr val="FF0000"/>
                </a:solidFill>
                <a:latin typeface="メイリオ" pitchFamily="50" charset="-128"/>
                <a:ea typeface="メイリオ" pitchFamily="50" charset="-128"/>
                <a:cs typeface="メイリオ" pitchFamily="50" charset="-128"/>
              </a:rPr>
              <a:t>それぞれの措置のページをご覧ください。</a:t>
            </a:r>
            <a:endParaRPr lang="en-US" altLang="ja-JP" sz="1300" b="1" dirty="0" smtClean="0">
              <a:solidFill>
                <a:srgbClr val="FF0000"/>
              </a:solidFill>
              <a:latin typeface="メイリオ" pitchFamily="50" charset="-128"/>
              <a:ea typeface="メイリオ" pitchFamily="50" charset="-128"/>
              <a:cs typeface="メイリオ" pitchFamily="50" charset="-128"/>
            </a:endParaRPr>
          </a:p>
        </p:txBody>
      </p:sp>
      <p:sp>
        <p:nvSpPr>
          <p:cNvPr id="12"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7</a:t>
            </a:fld>
            <a:endParaRPr lang="ja-JP" altLang="en-US" sz="16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p:cNvSpPr txBox="1"/>
          <p:nvPr/>
        </p:nvSpPr>
        <p:spPr>
          <a:xfrm>
            <a:off x="1785849" y="-375561"/>
            <a:ext cx="7200900" cy="375561"/>
          </a:xfrm>
          <a:prstGeom prst="rect">
            <a:avLst/>
          </a:prstGeom>
          <a:noFill/>
        </p:spPr>
        <p:txBody>
          <a:bodyPr wrap="square" lIns="99555" tIns="49777" rIns="99555" bIns="49777" rtlCol="0">
            <a:noAutofit/>
          </a:bodyPr>
          <a:lstStyle/>
          <a:p>
            <a:endParaRPr lang="ja-JP" altLang="en-US" sz="1700" dirty="0">
              <a:latin typeface="HGP創英角ｺﾞｼｯｸUB" pitchFamily="50" charset="-128"/>
              <a:ea typeface="HGP創英角ｺﾞｼｯｸUB" pitchFamily="50" charset="-128"/>
            </a:endParaRPr>
          </a:p>
        </p:txBody>
      </p:sp>
      <p:sp>
        <p:nvSpPr>
          <p:cNvPr id="8" name="正方形/長方形 7"/>
          <p:cNvSpPr/>
          <p:nvPr/>
        </p:nvSpPr>
        <p:spPr>
          <a:xfrm>
            <a:off x="122464" y="413991"/>
            <a:ext cx="6804756" cy="1051571"/>
          </a:xfrm>
          <a:prstGeom prst="rect">
            <a:avLst/>
          </a:prstGeom>
          <a:noFill/>
          <a:ln>
            <a:noFill/>
          </a:ln>
        </p:spPr>
        <p:style>
          <a:lnRef idx="2">
            <a:schemeClr val="dk1"/>
          </a:lnRef>
          <a:fillRef idx="1">
            <a:schemeClr val="lt1"/>
          </a:fillRef>
          <a:effectRef idx="0">
            <a:schemeClr val="dk1"/>
          </a:effectRef>
          <a:fontRef idx="minor">
            <a:schemeClr val="dk1"/>
          </a:fontRef>
        </p:style>
        <p:txBody>
          <a:bodyPr lIns="99555" tIns="49777" rIns="99555" bIns="49777" rtlCol="0" anchor="t"/>
          <a:lstStyle/>
          <a:p>
            <a:endParaRPr lang="en-US" altLang="ja-JP" sz="1500" dirty="0">
              <a:latin typeface="メイリオ" pitchFamily="50" charset="-128"/>
              <a:ea typeface="メイリオ" pitchFamily="50" charset="-128"/>
            </a:endParaRPr>
          </a:p>
        </p:txBody>
      </p:sp>
      <p:sp>
        <p:nvSpPr>
          <p:cNvPr id="10" name="正方形/長方形 9"/>
          <p:cNvSpPr/>
          <p:nvPr/>
        </p:nvSpPr>
        <p:spPr>
          <a:xfrm>
            <a:off x="108062" y="1162460"/>
            <a:ext cx="7050296" cy="1303759"/>
          </a:xfrm>
          <a:prstGeom prst="rect">
            <a:avLst/>
          </a:prstGeom>
          <a:noFill/>
          <a:ln>
            <a:noFill/>
          </a:ln>
        </p:spPr>
        <p:style>
          <a:lnRef idx="2">
            <a:schemeClr val="dk1"/>
          </a:lnRef>
          <a:fillRef idx="1">
            <a:schemeClr val="lt1"/>
          </a:fillRef>
          <a:effectRef idx="0">
            <a:schemeClr val="dk1"/>
          </a:effectRef>
          <a:fontRef idx="minor">
            <a:schemeClr val="dk1"/>
          </a:fontRef>
        </p:style>
        <p:txBody>
          <a:bodyPr lIns="99555" tIns="49777" rIns="99555" bIns="49777" rtlCol="0" anchor="t"/>
          <a:lstStyle/>
          <a:p>
            <a:pPr marL="216000" indent="-216000">
              <a:lnSpc>
                <a:spcPts val="18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雇用する障害者の職場定着</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向けた</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取り組みを計画的</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に進めるため</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今後の</a:t>
            </a:r>
            <a:r>
              <a:rPr lang="ja-JP" altLang="en-US" sz="1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おお</a:t>
            </a:r>
            <a:r>
              <a:rPr lang="ja-JP" altLang="en-US" sz="14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まかな取り組みイメージ</a:t>
            </a:r>
            <a:r>
              <a:rPr lang="ja-JP" altLang="en-US" sz="14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（計画対象者、</a:t>
            </a:r>
            <a:r>
              <a:rPr lang="ja-JP" altLang="en-US" sz="14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期間</a:t>
            </a:r>
            <a:r>
              <a:rPr lang="ja-JP" altLang="en-US" sz="14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、事業主が行う措置、計画全体の流れ）</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をあらかじめ記載するものです。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1200" dirty="0" smtClean="0">
              <a:solidFill>
                <a:schemeClr val="tx1"/>
              </a:solidFill>
              <a:latin typeface="メイリオ" pitchFamily="50" charset="-128"/>
              <a:ea typeface="メイリオ" pitchFamily="50" charset="-128"/>
            </a:endParaRPr>
          </a:p>
          <a:p>
            <a:pPr marL="108000" indent="-108000">
              <a:lnSpc>
                <a:spcPts val="1600"/>
              </a:lnSpc>
            </a:pPr>
            <a:r>
              <a:rPr lang="en-US" altLang="ja-JP" sz="1050" dirty="0" smtClean="0">
                <a:solidFill>
                  <a:schemeClr val="tx1"/>
                </a:solidFill>
                <a:latin typeface="メイリオ" pitchFamily="50" charset="-128"/>
                <a:ea typeface="メイリオ" pitchFamily="50" charset="-128"/>
              </a:rPr>
              <a:t>※</a:t>
            </a:r>
            <a:r>
              <a:rPr lang="ja-JP" altLang="en-US" sz="1050" dirty="0" smtClean="0">
                <a:solidFill>
                  <a:schemeClr val="tx1"/>
                </a:solidFill>
                <a:latin typeface="メイリオ" pitchFamily="50" charset="-128"/>
                <a:ea typeface="メイリオ" pitchFamily="50" charset="-128"/>
              </a:rPr>
              <a:t>　</a:t>
            </a:r>
            <a:r>
              <a:rPr lang="ja-JP" altLang="en-US" sz="1050" dirty="0">
                <a:solidFill>
                  <a:schemeClr val="tx1"/>
                </a:solidFill>
                <a:latin typeface="メイリオ" pitchFamily="50" charset="-128"/>
                <a:ea typeface="メイリオ" pitchFamily="50" charset="-128"/>
              </a:rPr>
              <a:t>職場</a:t>
            </a:r>
            <a:r>
              <a:rPr lang="ja-JP" altLang="en-US" sz="1050" dirty="0" smtClean="0">
                <a:solidFill>
                  <a:schemeClr val="tx1"/>
                </a:solidFill>
                <a:latin typeface="メイリオ" pitchFamily="50" charset="-128"/>
                <a:ea typeface="メイリオ" pitchFamily="50" charset="-128"/>
              </a:rPr>
              <a:t>定着支援計画は</a:t>
            </a:r>
            <a:r>
              <a:rPr lang="ja-JP" altLang="en-US" sz="1050" dirty="0">
                <a:solidFill>
                  <a:schemeClr val="tx1"/>
                </a:solidFill>
                <a:latin typeface="メイリオ" pitchFamily="50" charset="-128"/>
                <a:ea typeface="メイリオ" pitchFamily="50" charset="-128"/>
              </a:rPr>
              <a:t>、</a:t>
            </a:r>
            <a:r>
              <a:rPr lang="ja-JP" altLang="en-US" sz="1050" dirty="0" smtClean="0">
                <a:solidFill>
                  <a:schemeClr val="tx1"/>
                </a:solidFill>
                <a:latin typeface="メイリオ" pitchFamily="50" charset="-128"/>
                <a:ea typeface="メイリオ" pitchFamily="50" charset="-128"/>
              </a:rPr>
              <a:t>当初</a:t>
            </a:r>
            <a:r>
              <a:rPr lang="ja-JP" altLang="en-US" sz="1050" dirty="0">
                <a:solidFill>
                  <a:schemeClr val="tx1"/>
                </a:solidFill>
                <a:latin typeface="メイリオ" pitchFamily="50" charset="-128"/>
                <a:ea typeface="メイリオ" pitchFamily="50" charset="-128"/>
              </a:rPr>
              <a:t>の予定を記載するものであり</a:t>
            </a:r>
            <a:r>
              <a:rPr lang="ja-JP" altLang="en-US" sz="1050" dirty="0" smtClean="0">
                <a:solidFill>
                  <a:schemeClr val="tx1"/>
                </a:solidFill>
                <a:latin typeface="メイリオ" pitchFamily="50" charset="-128"/>
                <a:ea typeface="メイリオ" pitchFamily="50" charset="-128"/>
              </a:rPr>
              <a:t>、途中で変更することができます。</a:t>
            </a:r>
            <a:endParaRPr lang="en-US" altLang="ja-JP" sz="1050" dirty="0">
              <a:solidFill>
                <a:schemeClr val="tx1"/>
              </a:solidFill>
              <a:latin typeface="メイリオ" pitchFamily="50" charset="-128"/>
              <a:ea typeface="メイリオ" pitchFamily="50" charset="-128"/>
            </a:endParaRPr>
          </a:p>
          <a:p>
            <a:pPr marL="108000" indent="-108000">
              <a:lnSpc>
                <a:spcPts val="1600"/>
              </a:lnSpc>
            </a:pPr>
            <a:r>
              <a:rPr lang="en-US" altLang="ja-JP" sz="1050" dirty="0" smtClean="0">
                <a:solidFill>
                  <a:schemeClr val="tx1"/>
                </a:solidFill>
                <a:latin typeface="メイリオ" pitchFamily="50" charset="-128"/>
                <a:ea typeface="メイリオ" pitchFamily="50" charset="-128"/>
              </a:rPr>
              <a:t>    </a:t>
            </a:r>
            <a:r>
              <a:rPr lang="ja-JP" altLang="en-US" sz="1050" dirty="0" smtClean="0">
                <a:solidFill>
                  <a:schemeClr val="tx1"/>
                </a:solidFill>
                <a:latin typeface="メイリオ" pitchFamily="50" charset="-128"/>
                <a:ea typeface="メイリオ" pitchFamily="50" charset="-128"/>
              </a:rPr>
              <a:t>（変更の際は管轄労働局に「</a:t>
            </a:r>
            <a:r>
              <a:rPr lang="ja-JP" altLang="en-US" sz="1050" u="sng" dirty="0">
                <a:solidFill>
                  <a:schemeClr val="tx1"/>
                </a:solidFill>
                <a:latin typeface="メイリオ" pitchFamily="50" charset="-128"/>
                <a:ea typeface="メイリオ" pitchFamily="50" charset="-128"/>
              </a:rPr>
              <a:t>職場</a:t>
            </a:r>
            <a:r>
              <a:rPr lang="ja-JP" altLang="en-US" sz="1050" u="sng" dirty="0" smtClean="0">
                <a:solidFill>
                  <a:schemeClr val="tx1"/>
                </a:solidFill>
                <a:latin typeface="メイリオ" pitchFamily="50" charset="-128"/>
                <a:ea typeface="メイリオ" pitchFamily="50" charset="-128"/>
              </a:rPr>
              <a:t>定着支援計画変更届</a:t>
            </a:r>
            <a:r>
              <a:rPr lang="ja-JP" altLang="en-US" sz="1050" dirty="0" smtClean="0">
                <a:solidFill>
                  <a:schemeClr val="tx1"/>
                </a:solidFill>
                <a:latin typeface="メイリオ" pitchFamily="50" charset="-128"/>
                <a:ea typeface="メイリオ" pitchFamily="50" charset="-128"/>
              </a:rPr>
              <a:t>」を事前に提出する必要があります）</a:t>
            </a:r>
            <a:endParaRPr lang="en-US" altLang="ja-JP" sz="1050" dirty="0">
              <a:solidFill>
                <a:schemeClr val="tx1"/>
              </a:solidFill>
              <a:latin typeface="メイリオ" pitchFamily="50" charset="-128"/>
              <a:ea typeface="メイリオ" pitchFamily="50" charset="-128"/>
            </a:endParaRPr>
          </a:p>
          <a:p>
            <a:endParaRPr lang="en-US" altLang="ja-JP" sz="1050" dirty="0">
              <a:solidFill>
                <a:schemeClr val="tx1"/>
              </a:solidFill>
              <a:latin typeface="メイリオ" pitchFamily="50" charset="-128"/>
              <a:ea typeface="メイリオ"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39309809"/>
              </p:ext>
            </p:extLst>
          </p:nvPr>
        </p:nvGraphicFramePr>
        <p:xfrm>
          <a:off x="144066" y="4734471"/>
          <a:ext cx="6911975" cy="5363800"/>
        </p:xfrm>
        <a:graphic>
          <a:graphicData uri="http://schemas.openxmlformats.org/drawingml/2006/table">
            <a:tbl>
              <a:tblPr firstRow="1" bandRow="1">
                <a:tableStyleId>{5940675A-B579-460E-94D1-54222C63F5DA}</a:tableStyleId>
              </a:tblPr>
              <a:tblGrid>
                <a:gridCol w="2123840">
                  <a:extLst>
                    <a:ext uri="{9D8B030D-6E8A-4147-A177-3AD203B41FA5}">
                      <a16:colId xmlns:a16="http://schemas.microsoft.com/office/drawing/2014/main" xmlns="" val="20000"/>
                    </a:ext>
                  </a:extLst>
                </a:gridCol>
                <a:gridCol w="4788135">
                  <a:extLst>
                    <a:ext uri="{9D8B030D-6E8A-4147-A177-3AD203B41FA5}">
                      <a16:colId xmlns:a16="http://schemas.microsoft.com/office/drawing/2014/main" xmlns="" val="20001"/>
                    </a:ext>
                  </a:extLst>
                </a:gridCol>
              </a:tblGrid>
              <a:tr h="235844">
                <a:tc>
                  <a:txBody>
                    <a:bodyPr/>
                    <a:lstStyle/>
                    <a:p>
                      <a:pPr>
                        <a:lnSpc>
                          <a:spcPts val="1600"/>
                        </a:lnSpc>
                      </a:pPr>
                      <a:r>
                        <a:rPr kumimoji="1" lang="ja-JP" altLang="ja-JP" sz="10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kumimoji="1" lang="ja-JP" altLang="en-US" sz="10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職場定着支援</a:t>
                      </a:r>
                      <a:r>
                        <a:rPr kumimoji="1" lang="ja-JP" altLang="ja-JP" sz="10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計画期間</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4000" marB="36000"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月１日～平成</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4000" marB="36000"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2006504">
                <a:tc>
                  <a:txBody>
                    <a:bodyPr/>
                    <a:lstStyle/>
                    <a:p>
                      <a:pPr marL="119063" marR="0" lvl="0" indent="-119063" algn="l" defTabSz="995549" rtl="0" eaLnBrk="1" fontAlgn="auto" latinLnBrk="0" hangingPunct="1">
                        <a:lnSpc>
                          <a:spcPts val="1200"/>
                        </a:lnSpc>
                        <a:spcBef>
                          <a:spcPts val="0"/>
                        </a:spcBef>
                        <a:spcAft>
                          <a:spcPts val="0"/>
                        </a:spcAft>
                        <a:buClrTx/>
                        <a:buSzTx/>
                        <a:buFontTx/>
                        <a:buNone/>
                        <a:tabLst/>
                        <a:defRPr/>
                      </a:pPr>
                      <a:r>
                        <a:rPr kumimoji="1" lang="ja-JP" altLang="ja-JP" sz="10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r>
                        <a:rPr kumimoji="1" lang="ja-JP" altLang="en-US" sz="10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職場定着支援</a:t>
                      </a:r>
                      <a:r>
                        <a:rPr kumimoji="1" lang="ja-JP" altLang="ja-JP" sz="10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計画期間中</a:t>
                      </a:r>
                      <a:r>
                        <a:rPr kumimoji="1" lang="ja-JP" altLang="en-US" sz="10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endParaRPr kumimoji="1" lang="en-US" altLang="ja-JP" sz="10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19063" marR="0" lvl="0" indent="-119063" algn="l" defTabSz="995549" rtl="0" eaLnBrk="1" fontAlgn="auto" latinLnBrk="0" hangingPunct="1">
                        <a:lnSpc>
                          <a:spcPts val="12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ja-JP" sz="1000" b="0"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講じる措置の項目</a:t>
                      </a:r>
                    </a:p>
                    <a:p>
                      <a:pPr>
                        <a:lnSpc>
                          <a:spcPts val="1600"/>
                        </a:lnSpc>
                      </a:pPr>
                      <a:endParaRPr kumimoji="1" lang="en-US" altLang="ja-JP" sz="9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100"/>
                        </a:lnSpc>
                      </a:pPr>
                      <a:r>
                        <a:rPr kumimoji="1" lang="en-US" altLang="ja-JP" sz="8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 </a:t>
                      </a:r>
                      <a:r>
                        <a:rPr kumimoji="1" lang="ja-JP" altLang="en-US" sz="8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講じる措置の該当する番号に「○」を</a:t>
                      </a:r>
                      <a:endParaRPr kumimoji="1" lang="en-US" altLang="ja-JP" sz="8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100"/>
                        </a:lnSpc>
                      </a:pPr>
                      <a:r>
                        <a:rPr kumimoji="1" lang="ja-JP" altLang="en-US" sz="8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つけて下さい。</a:t>
                      </a:r>
                      <a:endParaRPr kumimoji="1" lang="en-US" altLang="ja-JP" sz="8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100"/>
                        </a:lnSpc>
                      </a:pPr>
                      <a:endParaRPr kumimoji="1" lang="ja-JP" altLang="en-US" sz="8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100"/>
                        </a:lnSpc>
                      </a:pPr>
                      <a:r>
                        <a:rPr kumimoji="1" lang="en-US" altLang="ja-JP" sz="8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 </a:t>
                      </a:r>
                      <a:r>
                        <a:rPr kumimoji="1" lang="ja-JP" altLang="en-US" sz="8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勤務時間延長、正規・無期転換、職場</a:t>
                      </a:r>
                      <a:endParaRPr kumimoji="1" lang="en-US" altLang="ja-JP" sz="8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100"/>
                        </a:lnSpc>
                      </a:pPr>
                      <a:r>
                        <a:rPr kumimoji="1" lang="ja-JP" altLang="en-US" sz="8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支援員の配置及び職場復帰支援の場合</a:t>
                      </a:r>
                      <a:endParaRPr kumimoji="1" lang="en-US" altLang="ja-JP" sz="8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100"/>
                        </a:lnSpc>
                      </a:pPr>
                      <a:r>
                        <a:rPr kumimoji="1" lang="ja-JP" altLang="en-US" sz="8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は</a:t>
                      </a:r>
                      <a:r>
                        <a:rPr kumimoji="1" lang="en-US" altLang="ja-JP" sz="8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内の該当するものを「○」で</a:t>
                      </a:r>
                      <a:endParaRPr kumimoji="1" lang="en-US" altLang="ja-JP" sz="8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100"/>
                        </a:lnSpc>
                      </a:pPr>
                      <a:r>
                        <a:rPr kumimoji="1" lang="en-US" altLang="ja-JP" sz="8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kern="120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800" kern="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囲んで下さい。</a:t>
                      </a:r>
                    </a:p>
                  </a:txBody>
                  <a:tcPr marL="96012" marR="96012" marT="54000" marB="36000"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柔軟な時間管理・休暇取得（　　年　　月頃　　実施予定）</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短時間労働者の勤務時間延長（２９年６月</a:t>
                      </a:r>
                      <a:r>
                        <a:rPr kumimoji="1" lang="ja-JP" altLang="en-US" sz="900" strike="dblStrike"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頃</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１日実施予定）</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未満→</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　・　</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未満→</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未満　・　</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未満→</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以上</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6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正規・無期転換（２９年９月頃　実施予定）</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有期→正規　・　有期→無期　・　有期→多様　・　無期→正規　・　無期→多様</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6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　職場支援員の配置（２９年７月頃　～３１年３月頃　配置予定）</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雇用契約　・　業務委託契約　・　委嘱契約</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6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　職場復帰支援（　　年　　月頃　～　　年　　月頃　　実施予定）</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時間的配慮等　・　職務開発等</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6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６　社内理解の促進（　　年　　月頃　　実施予定）</a:t>
                      </a:r>
                    </a:p>
                  </a:txBody>
                  <a:tcPr marL="96012" marR="96012" marT="54000" marB="36000"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1227844">
                <a:tc>
                  <a:txBody>
                    <a:bodyPr/>
                    <a:lstStyle/>
                    <a:p>
                      <a:pPr>
                        <a:lnSpc>
                          <a:spcPts val="1600"/>
                        </a:lnSpc>
                      </a:pP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③対象者</a:t>
                      </a:r>
                      <a:endParaRPr kumimoji="1"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4000" marB="36000"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短時間労働者の勤務時間延長</a:t>
                      </a:r>
                      <a:r>
                        <a:rPr kumimoji="1"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600"/>
                        </a:lnSpc>
                      </a:pP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a:t>
                      </a:r>
                      <a:r>
                        <a:rPr kumimoji="1" lang="ja-JP" altLang="en-US" sz="90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太郎</a:t>
                      </a:r>
                      <a:endParaRPr kumimoji="1" lang="en-US" altLang="ja-JP"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正規・無期転換</a:t>
                      </a:r>
                      <a:r>
                        <a:rPr kumimoji="1"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600"/>
                        </a:lnSpc>
                      </a:pP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 花子</a:t>
                      </a:r>
                      <a:endParaRPr kumimoji="1" lang="en-US" altLang="ja-JP"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pPr>
                      <a:r>
                        <a:rPr kumimoji="1"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職場支援員の配置</a:t>
                      </a:r>
                      <a:r>
                        <a:rPr kumimoji="1"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600"/>
                        </a:lnSpc>
                      </a:pPr>
                      <a:r>
                        <a:rPr kumimoji="1" lang="ja-JP" altLang="en-US"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a:t>
                      </a:r>
                      <a:r>
                        <a:rPr kumimoji="1" lang="ja-JP" altLang="en-US" sz="900" b="0"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太郎</a:t>
                      </a:r>
                      <a:endParaRPr kumimoji="1" lang="en-US" altLang="ja-JP" sz="9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4000" marB="36000">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1626320">
                <a:tc>
                  <a:txBody>
                    <a:bodyPr/>
                    <a:lstStyle/>
                    <a:p>
                      <a:pPr>
                        <a:lnSpc>
                          <a:spcPts val="1600"/>
                        </a:lnSpc>
                      </a:pPr>
                      <a:r>
                        <a:rPr kumimoji="1"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④全体の流れ</a:t>
                      </a:r>
                    </a:p>
                    <a:p>
                      <a:pPr>
                        <a:lnSpc>
                          <a:spcPts val="1600"/>
                        </a:lnSpc>
                      </a:pPr>
                      <a:endParaRPr kumimoji="1"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54000" marB="36000"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nSpc>
                          <a:spcPts val="1600"/>
                        </a:lnSpc>
                      </a:pPr>
                      <a:r>
                        <a:rPr kumimoji="1"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短時間労働者の勤務時間延長</a:t>
                      </a:r>
                      <a:r>
                        <a:rPr kumimoji="1"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16000" indent="-108000">
                        <a:lnSpc>
                          <a:spcPts val="12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・週の所定労働時間が</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時間である対象者に対して、本人の希望や意欲、職場適応状況、体調等も考慮した上で、週所定労働時間を</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時間に延長する。</a:t>
                      </a:r>
                    </a:p>
                    <a:p>
                      <a:pPr>
                        <a:lnSpc>
                          <a:spcPts val="1600"/>
                        </a:lnSpc>
                      </a:pPr>
                      <a:r>
                        <a:rPr kumimoji="1"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正規・無期転換</a:t>
                      </a:r>
                      <a:r>
                        <a:rPr kumimoji="1"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108000">
                        <a:lnSpc>
                          <a:spcPts val="13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・有期契約雇用である対象者に対して、本人の希望も考慮した上で、次期契約更新時期</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108000">
                        <a:lnSpc>
                          <a:spcPts val="13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である９月に雇用契約内容を変更し無期雇用にする。</a:t>
                      </a:r>
                    </a:p>
                    <a:p>
                      <a:pPr>
                        <a:lnSpc>
                          <a:spcPts val="1600"/>
                        </a:lnSpc>
                      </a:pPr>
                      <a:r>
                        <a:rPr kumimoji="1"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職場支援員の配置</a:t>
                      </a:r>
                      <a:r>
                        <a:rPr kumimoji="1" lang="en-US" altLang="ja-JP"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9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16000" indent="-108000">
                        <a:lnSpc>
                          <a:spcPts val="12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・対象者の所定労働時間を延長することに合わせて、必要な援助及び指導を行うための職場支援員を配置する。</a:t>
                      </a:r>
                    </a:p>
                  </a:txBody>
                  <a:tcPr marL="96012" marR="96012" marT="54000" marB="36000">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5"/>
                  </a:ext>
                </a:extLst>
              </a:tr>
            </a:tbl>
          </a:graphicData>
        </a:graphic>
      </p:graphicFrame>
      <p:sp>
        <p:nvSpPr>
          <p:cNvPr id="3" name="正方形/長方形 2"/>
          <p:cNvSpPr/>
          <p:nvPr/>
        </p:nvSpPr>
        <p:spPr>
          <a:xfrm>
            <a:off x="-35954" y="2906976"/>
            <a:ext cx="7416824" cy="1323439"/>
          </a:xfrm>
          <a:prstGeom prst="rect">
            <a:avLst/>
          </a:prstGeom>
        </p:spPr>
        <p:txBody>
          <a:bodyPr wrap="square">
            <a:spAutoFit/>
          </a:bodyPr>
          <a:lstStyle/>
          <a:p>
            <a:pPr marL="449263" lvl="0" indent="-361950">
              <a:lnSpc>
                <a:spcPts val="1600"/>
              </a:lnSpc>
              <a:spcAft>
                <a:spcPts val="400"/>
              </a:spcAft>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雇用保険適用事業所</a:t>
            </a:r>
            <a:r>
              <a:rPr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ごと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作成してください。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49263" lvl="0" indent="-361950">
              <a:lnSpc>
                <a:spcPts val="1600"/>
              </a:lnSpc>
              <a:spcAft>
                <a:spcPts val="400"/>
              </a:spcAft>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１年以上かつ実施する措置の最終期以内の計画期間</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を定めてください。（Ｐ</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参照）</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49263" lvl="0" indent="-361950">
              <a:lnSpc>
                <a:spcPts val="1600"/>
              </a:lnSpc>
              <a:spcAft>
                <a:spcPts val="400"/>
              </a:spcAft>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200" u="sng" dirty="0">
                <a:latin typeface="メイリオ" panose="020B0604030504040204" pitchFamily="50" charset="-128"/>
                <a:ea typeface="メイリオ" panose="020B0604030504040204" pitchFamily="50" charset="-128"/>
                <a:cs typeface="メイリオ" panose="020B0604030504040204" pitchFamily="50" charset="-128"/>
              </a:rPr>
              <a:t>計画対象者、期間、事業主が講じる措置、計画全体の</a:t>
            </a:r>
            <a:r>
              <a:rPr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流れ</a:t>
            </a:r>
            <a:r>
              <a:rPr lang="ja-JP" altLang="en-US" sz="1200" spc="-90" dirty="0" smtClean="0">
                <a:latin typeface="メイリオ" panose="020B0604030504040204" pitchFamily="50" charset="-128"/>
                <a:ea typeface="メイリオ" panose="020B0604030504040204" pitchFamily="50" charset="-128"/>
                <a:cs typeface="メイリオ" panose="020B0604030504040204" pitchFamily="50" charset="-128"/>
              </a:rPr>
              <a:t>を記載してください。</a:t>
            </a:r>
            <a:endParaRPr lang="en-US" altLang="ja-JP" sz="1200" spc="-9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49263" lvl="0" indent="-361950">
              <a:lnSpc>
                <a:spcPts val="1600"/>
              </a:lnSpc>
              <a:spcAft>
                <a:spcPts val="400"/>
              </a:spcAft>
            </a:pPr>
            <a:r>
              <a:rPr lang="ja-JP" altLang="en-US" sz="1200" spc="-9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spc="-90" dirty="0" smtClean="0">
                <a:latin typeface="メイリオ" panose="020B0604030504040204" pitchFamily="50" charset="-128"/>
                <a:ea typeface="メイリオ" panose="020B0604030504040204" pitchFamily="50" charset="-128"/>
                <a:cs typeface="メイリオ" panose="020B0604030504040204" pitchFamily="50" charset="-128"/>
              </a:rPr>
              <a:t>４） </a:t>
            </a:r>
            <a:r>
              <a:rPr lang="ja-JP" altLang="en-US" sz="1200" u="sng" spc="-90" dirty="0" smtClean="0">
                <a:latin typeface="メイリオ" panose="020B0604030504040204" pitchFamily="50" charset="-128"/>
                <a:ea typeface="メイリオ" panose="020B0604030504040204" pitchFamily="50" charset="-128"/>
                <a:cs typeface="メイリオ" panose="020B0604030504040204" pitchFamily="50" charset="-128"/>
              </a:rPr>
              <a:t>計画</a:t>
            </a:r>
            <a:r>
              <a:rPr lang="ja-JP" altLang="en-US" sz="1200" u="sng" spc="-90" dirty="0">
                <a:latin typeface="メイリオ" panose="020B0604030504040204" pitchFamily="50" charset="-128"/>
                <a:ea typeface="メイリオ" panose="020B0604030504040204" pitchFamily="50" charset="-128"/>
                <a:cs typeface="メイリオ" panose="020B0604030504040204" pitchFamily="50" charset="-128"/>
              </a:rPr>
              <a:t>の開始日は最初に実施する措置の実施日</a:t>
            </a:r>
            <a:r>
              <a:rPr lang="ja-JP" altLang="en-US" sz="1200" spc="-90" dirty="0">
                <a:latin typeface="メイリオ" panose="020B0604030504040204" pitchFamily="50" charset="-128"/>
                <a:ea typeface="メイリオ" panose="020B0604030504040204" pitchFamily="50" charset="-128"/>
                <a:cs typeface="メイリオ" panose="020B0604030504040204" pitchFamily="50" charset="-128"/>
              </a:rPr>
              <a:t>として</a:t>
            </a:r>
            <a:r>
              <a:rPr lang="ja-JP" altLang="en-US" sz="1200" spc="-90" dirty="0" smtClean="0">
                <a:latin typeface="メイリオ" panose="020B0604030504040204" pitchFamily="50" charset="-128"/>
                <a:ea typeface="メイリオ" panose="020B0604030504040204" pitchFamily="50" charset="-128"/>
                <a:cs typeface="メイリオ" panose="020B0604030504040204" pitchFamily="50" charset="-128"/>
              </a:rPr>
              <a:t>ください</a:t>
            </a:r>
            <a:r>
              <a:rPr lang="ja-JP" altLang="en-US" sz="1200" spc="-9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449263" lvl="0" indent="-361950">
              <a:lnSpc>
                <a:spcPts val="1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200" spc="-90" dirty="0" smtClean="0">
                <a:latin typeface="メイリオ" panose="020B0604030504040204" pitchFamily="50" charset="-128"/>
                <a:ea typeface="メイリオ" panose="020B0604030504040204" pitchFamily="50" charset="-128"/>
                <a:cs typeface="メイリオ" panose="020B0604030504040204" pitchFamily="50" charset="-128"/>
              </a:rPr>
              <a:t>複数の措置を講じる場合は、各措置の実施予定日が</a:t>
            </a:r>
            <a:r>
              <a:rPr lang="ja-JP" altLang="en-US" sz="1200" u="sng" spc="-90" dirty="0" smtClean="0">
                <a:latin typeface="メイリオ" panose="020B0604030504040204" pitchFamily="50" charset="-128"/>
                <a:ea typeface="メイリオ" panose="020B0604030504040204" pitchFamily="50" charset="-128"/>
                <a:cs typeface="メイリオ" panose="020B0604030504040204" pitchFamily="50" charset="-128"/>
              </a:rPr>
              <a:t>計画の開始日から１年以内</a:t>
            </a:r>
            <a:r>
              <a:rPr lang="ja-JP" altLang="en-US" sz="1200" spc="-90" dirty="0" smtClean="0">
                <a:latin typeface="メイリオ" panose="020B0604030504040204" pitchFamily="50" charset="-128"/>
                <a:ea typeface="メイリオ" panose="020B0604030504040204" pitchFamily="50" charset="-128"/>
                <a:cs typeface="メイリオ" panose="020B0604030504040204" pitchFamily="50" charset="-128"/>
              </a:rPr>
              <a:t>である必要があります。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 3"/>
          <p:cNvSpPr/>
          <p:nvPr/>
        </p:nvSpPr>
        <p:spPr>
          <a:xfrm>
            <a:off x="199809" y="1154953"/>
            <a:ext cx="6861917" cy="1188000"/>
          </a:xfrm>
          <a:prstGeom prst="roundRect">
            <a:avLst/>
          </a:prstGeom>
          <a:noFill/>
          <a:ln w="3175">
            <a:noFill/>
            <a:prstDash val="dash"/>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2" name="円/楕円 1"/>
          <p:cNvSpPr/>
          <p:nvPr/>
        </p:nvSpPr>
        <p:spPr>
          <a:xfrm>
            <a:off x="2322000" y="5310555"/>
            <a:ext cx="180020" cy="180000"/>
          </a:xfrm>
          <a:prstGeom prst="ellipse">
            <a:avLst/>
          </a:prstGeom>
          <a:noFill/>
          <a:ln w="6350"/>
        </p:spPr>
        <p:style>
          <a:lnRef idx="2">
            <a:schemeClr val="dk1"/>
          </a:lnRef>
          <a:fillRef idx="1">
            <a:schemeClr val="lt1"/>
          </a:fillRef>
          <a:effectRef idx="0">
            <a:schemeClr val="dk1"/>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26" name="円/楕円 25"/>
          <p:cNvSpPr/>
          <p:nvPr/>
        </p:nvSpPr>
        <p:spPr>
          <a:xfrm>
            <a:off x="2322000" y="5706579"/>
            <a:ext cx="180020" cy="180000"/>
          </a:xfrm>
          <a:prstGeom prst="ellipse">
            <a:avLst/>
          </a:prstGeom>
          <a:noFill/>
          <a:ln w="6350"/>
        </p:spPr>
        <p:style>
          <a:lnRef idx="2">
            <a:schemeClr val="dk1"/>
          </a:lnRef>
          <a:fillRef idx="1">
            <a:schemeClr val="lt1"/>
          </a:fillRef>
          <a:effectRef idx="0">
            <a:schemeClr val="dk1"/>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27" name="円/楕円 26"/>
          <p:cNvSpPr/>
          <p:nvPr/>
        </p:nvSpPr>
        <p:spPr>
          <a:xfrm>
            <a:off x="2322000" y="6102623"/>
            <a:ext cx="180020" cy="180000"/>
          </a:xfrm>
          <a:prstGeom prst="ellipse">
            <a:avLst/>
          </a:prstGeom>
          <a:noFill/>
          <a:ln w="6350"/>
        </p:spPr>
        <p:style>
          <a:lnRef idx="2">
            <a:schemeClr val="dk1"/>
          </a:lnRef>
          <a:fillRef idx="1">
            <a:schemeClr val="lt1"/>
          </a:fillRef>
          <a:effectRef idx="0">
            <a:schemeClr val="dk1"/>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28" name="円/楕円 27"/>
          <p:cNvSpPr/>
          <p:nvPr/>
        </p:nvSpPr>
        <p:spPr>
          <a:xfrm>
            <a:off x="5256634" y="5454551"/>
            <a:ext cx="1397691" cy="233468"/>
          </a:xfrm>
          <a:prstGeom prst="ellipse">
            <a:avLst/>
          </a:prstGeom>
          <a:noFill/>
          <a:ln w="6350"/>
        </p:spPr>
        <p:style>
          <a:lnRef idx="2">
            <a:schemeClr val="dk1"/>
          </a:lnRef>
          <a:fillRef idx="1">
            <a:schemeClr val="lt1"/>
          </a:fillRef>
          <a:effectRef idx="0">
            <a:schemeClr val="dk1"/>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29" name="円/楕円 28"/>
          <p:cNvSpPr/>
          <p:nvPr/>
        </p:nvSpPr>
        <p:spPr>
          <a:xfrm>
            <a:off x="3420430" y="5886599"/>
            <a:ext cx="759684" cy="180040"/>
          </a:xfrm>
          <a:prstGeom prst="ellipse">
            <a:avLst/>
          </a:prstGeom>
          <a:noFill/>
          <a:ln w="6350"/>
        </p:spPr>
        <p:style>
          <a:lnRef idx="2">
            <a:schemeClr val="dk1"/>
          </a:lnRef>
          <a:fillRef idx="1">
            <a:schemeClr val="lt1"/>
          </a:fillRef>
          <a:effectRef idx="0">
            <a:schemeClr val="dk1"/>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30" name="円/楕円 29"/>
          <p:cNvSpPr/>
          <p:nvPr/>
        </p:nvSpPr>
        <p:spPr>
          <a:xfrm>
            <a:off x="2448322" y="6318627"/>
            <a:ext cx="759684" cy="180040"/>
          </a:xfrm>
          <a:prstGeom prst="ellipse">
            <a:avLst/>
          </a:prstGeom>
          <a:noFill/>
          <a:ln w="6350"/>
        </p:spPr>
        <p:style>
          <a:lnRef idx="2">
            <a:schemeClr val="dk1"/>
          </a:lnRef>
          <a:fillRef idx="1">
            <a:schemeClr val="lt1"/>
          </a:fillRef>
          <a:effectRef idx="0">
            <a:schemeClr val="dk1"/>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sp>
        <p:nvSpPr>
          <p:cNvPr id="21" name="角丸四角形 20"/>
          <p:cNvSpPr/>
          <p:nvPr/>
        </p:nvSpPr>
        <p:spPr>
          <a:xfrm>
            <a:off x="144066" y="125959"/>
            <a:ext cx="6912372" cy="540000"/>
          </a:xfrm>
          <a:prstGeom prst="roundRect">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r>
              <a:rPr lang="en-US" altLang="ja-JP" b="1" dirty="0" smtClean="0">
                <a:solidFill>
                  <a:schemeClr val="bg1"/>
                </a:solidFill>
                <a:latin typeface="メイリオ" pitchFamily="50" charset="-128"/>
                <a:ea typeface="メイリオ" pitchFamily="50" charset="-128"/>
                <a:cs typeface="メイリオ" pitchFamily="50" charset="-128"/>
              </a:rPr>
              <a:t>Ⅰ</a:t>
            </a:r>
            <a:r>
              <a:rPr lang="ja-JP" altLang="en-US" b="1" dirty="0" smtClean="0">
                <a:solidFill>
                  <a:schemeClr val="bg1"/>
                </a:solidFill>
                <a:latin typeface="メイリオ" pitchFamily="50" charset="-128"/>
                <a:ea typeface="メイリオ" pitchFamily="50" charset="-128"/>
                <a:cs typeface="メイリオ" pitchFamily="50" charset="-128"/>
              </a:rPr>
              <a:t>－</a:t>
            </a:r>
            <a:r>
              <a:rPr lang="en-US" altLang="ja-JP" b="1" spc="-90" dirty="0" smtClean="0">
                <a:solidFill>
                  <a:schemeClr val="bg1"/>
                </a:solidFill>
                <a:latin typeface="メイリオ" pitchFamily="50" charset="-128"/>
                <a:ea typeface="メイリオ" pitchFamily="50" charset="-128"/>
                <a:cs typeface="メイリオ" pitchFamily="50" charset="-128"/>
              </a:rPr>
              <a:t> 3 </a:t>
            </a:r>
            <a:r>
              <a:rPr lang="ja-JP" altLang="en-US" b="1" dirty="0">
                <a:solidFill>
                  <a:schemeClr val="bg1"/>
                </a:solidFill>
                <a:latin typeface="メイリオ" pitchFamily="50" charset="-128"/>
                <a:ea typeface="メイリオ" pitchFamily="50" charset="-128"/>
                <a:cs typeface="メイリオ" pitchFamily="50" charset="-128"/>
              </a:rPr>
              <a:t>　「職場定着支援計画」について</a:t>
            </a:r>
          </a:p>
        </p:txBody>
      </p:sp>
      <p:sp>
        <p:nvSpPr>
          <p:cNvPr id="22" name="正方形/長方形 3"/>
          <p:cNvSpPr>
            <a:spLocks noChangeArrowheads="1"/>
          </p:cNvSpPr>
          <p:nvPr/>
        </p:nvSpPr>
        <p:spPr bwMode="auto">
          <a:xfrm>
            <a:off x="144463" y="738027"/>
            <a:ext cx="6911975" cy="360000"/>
          </a:xfrm>
          <a:prstGeom prst="rect">
            <a:avLst/>
          </a:prstGeom>
          <a:solidFill>
            <a:srgbClr val="CCFF99"/>
          </a:solidFill>
          <a:ln>
            <a:noFill/>
          </a:ln>
        </p:spPr>
        <p:txBody>
          <a:bodyPr lIns="144000" tIns="72000" rIns="72000" bIns="0" anchor="ctr" anchorCtr="0">
            <a:noAutofit/>
          </a:bodyPr>
          <a:lstStyle/>
          <a:p>
            <a:pPr defTabSz="914400" fontAlgn="base">
              <a:spcBef>
                <a:spcPct val="0"/>
              </a:spcBef>
              <a:spcAft>
                <a:spcPct val="0"/>
              </a:spcAft>
            </a:pPr>
            <a:r>
              <a:rPr lang="ja-JP" altLang="en-US"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職場定着支援計画」とは</a:t>
            </a:r>
          </a:p>
        </p:txBody>
      </p:sp>
      <p:sp>
        <p:nvSpPr>
          <p:cNvPr id="23" name="正方形/長方形 3"/>
          <p:cNvSpPr>
            <a:spLocks noChangeArrowheads="1"/>
          </p:cNvSpPr>
          <p:nvPr/>
        </p:nvSpPr>
        <p:spPr bwMode="auto">
          <a:xfrm>
            <a:off x="135600" y="2491423"/>
            <a:ext cx="6911975" cy="360000"/>
          </a:xfrm>
          <a:prstGeom prst="rect">
            <a:avLst/>
          </a:prstGeom>
          <a:solidFill>
            <a:srgbClr val="CCFF99"/>
          </a:solidFill>
          <a:ln>
            <a:noFill/>
          </a:ln>
        </p:spPr>
        <p:txBody>
          <a:bodyPr lIns="144000" tIns="72000" rIns="72000" bIns="0" anchor="ctr" anchorCtr="0">
            <a:noAutofit/>
          </a:bodyPr>
          <a:lstStyle/>
          <a:p>
            <a:pPr defTabSz="914400" fontAlgn="base">
              <a:spcBef>
                <a:spcPct val="0"/>
              </a:spcBef>
              <a:spcAft>
                <a:spcPct val="0"/>
              </a:spcAft>
            </a:pPr>
            <a:r>
              <a:rPr lang="ja-JP" altLang="en-US"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定着支援計画作成に当たっての留意点</a:t>
            </a:r>
          </a:p>
        </p:txBody>
      </p:sp>
      <p:sp>
        <p:nvSpPr>
          <p:cNvPr id="31" name="正方形/長方形 3"/>
          <p:cNvSpPr>
            <a:spLocks noChangeArrowheads="1"/>
          </p:cNvSpPr>
          <p:nvPr/>
        </p:nvSpPr>
        <p:spPr bwMode="auto">
          <a:xfrm>
            <a:off x="137514" y="4302463"/>
            <a:ext cx="6911975" cy="360000"/>
          </a:xfrm>
          <a:prstGeom prst="rect">
            <a:avLst/>
          </a:prstGeom>
          <a:solidFill>
            <a:srgbClr val="CCFF99"/>
          </a:solidFill>
          <a:ln>
            <a:noFill/>
          </a:ln>
        </p:spPr>
        <p:txBody>
          <a:bodyPr lIns="144000" tIns="72000" rIns="72000" bIns="0" anchor="ctr" anchorCtr="0">
            <a:noAutofit/>
          </a:bodyPr>
          <a:lstStyle/>
          <a:p>
            <a:pPr defTabSz="914400" fontAlgn="base">
              <a:spcBef>
                <a:spcPct val="0"/>
              </a:spcBef>
              <a:spcAft>
                <a:spcPct val="0"/>
              </a:spcAft>
            </a:pPr>
            <a:r>
              <a:rPr lang="zh-TW"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職場定着支援計画書　作成例</a:t>
            </a:r>
          </a:p>
        </p:txBody>
      </p:sp>
      <p:sp>
        <p:nvSpPr>
          <p:cNvPr id="20"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8</a:t>
            </a:fld>
            <a:endParaRPr lang="ja-JP" altLang="en-US" sz="16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表 38"/>
          <p:cNvGraphicFramePr>
            <a:graphicFrameLocks noGrp="1"/>
          </p:cNvGraphicFramePr>
          <p:nvPr>
            <p:extLst>
              <p:ext uri="{D42A27DB-BD31-4B8C-83A1-F6EECF244321}">
                <p14:modId xmlns:p14="http://schemas.microsoft.com/office/powerpoint/2010/main" val="3574678032"/>
              </p:ext>
            </p:extLst>
          </p:nvPr>
        </p:nvGraphicFramePr>
        <p:xfrm>
          <a:off x="144463" y="6369575"/>
          <a:ext cx="6912371" cy="3717440"/>
        </p:xfrm>
        <a:graphic>
          <a:graphicData uri="http://schemas.openxmlformats.org/drawingml/2006/table">
            <a:tbl>
              <a:tblPr firstRow="1" bandRow="1">
                <a:tableStyleId>{5C22544A-7EE6-4342-B048-85BDC9FD1C3A}</a:tableStyleId>
              </a:tblPr>
              <a:tblGrid>
                <a:gridCol w="431651"/>
                <a:gridCol w="6480720"/>
              </a:tblGrid>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200" b="0" dirty="0"/>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申請事業主に雇用される労働者であること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ja-JP" altLang="en-US" sz="1200" b="0" dirty="0"/>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措置実施日の時点で、次のイ～ヘのいずれかに該当する者であること</a:t>
                      </a:r>
                      <a:endPar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kumimoji="1"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kumimoji="1"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kumimoji="1"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kumimoji="1"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kumimoji="1"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kumimoji="1"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kumimoji="1"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kumimoji="1"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endParaRPr kumimoji="1" lang="ja-JP" altLang="en-US" sz="1200" b="0" dirty="0"/>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障害者総合支援法施行規則（平成</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年厚生労働省令第</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19</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号）第６条の</a:t>
                      </a:r>
                      <a:r>
                        <a:rPr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に規定する就労継続支援Ａ型の事業（以下「就労継続支援Ａ型事業」という）における利用者でないこと</a:t>
                      </a:r>
                      <a:endParaRPr kumimoji="1" lang="ja-JP" altLang="en-US" sz="1200" b="0" dirty="0">
                        <a:solidFill>
                          <a:schemeClr val="tx1"/>
                        </a:solidFill>
                      </a:endParaRP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70840">
                <a:tc>
                  <a:txBody>
                    <a:bodyPr/>
                    <a:lstStyle/>
                    <a:p>
                      <a:pPr algn="ct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④</a:t>
                      </a:r>
                      <a:endParaRPr kumimoji="1" lang="ja-JP" altLang="en-US" sz="1200" b="0" dirty="0"/>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a:lnSpc>
                          <a:spcPts val="1700"/>
                        </a:lnSpc>
                      </a:pPr>
                      <a:r>
                        <a:rPr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申請事業主または取締役の３親等以内の親族（配偶者、３親等以内の血族及び姻族をいう。以下同様。）以外の者であること</a:t>
                      </a:r>
                    </a:p>
                  </a:txBody>
                  <a:tcPr marL="108000" marR="108000" marT="72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bl>
          </a:graphicData>
        </a:graphic>
      </p:graphicFrame>
      <p:sp>
        <p:nvSpPr>
          <p:cNvPr id="34" name="正方形/長方形 33"/>
          <p:cNvSpPr/>
          <p:nvPr/>
        </p:nvSpPr>
        <p:spPr>
          <a:xfrm>
            <a:off x="144066" y="178637"/>
            <a:ext cx="630075" cy="630075"/>
          </a:xfrm>
          <a:prstGeom prst="rect">
            <a:avLst/>
          </a:prstGeom>
          <a:solidFill>
            <a:schemeClr val="bg1"/>
          </a:solidFill>
          <a:ln w="19050">
            <a:solidFill>
              <a:srgbClr val="00B050"/>
            </a:solidFill>
          </a:ln>
        </p:spPr>
        <p:style>
          <a:lnRef idx="2">
            <a:schemeClr val="accent3"/>
          </a:lnRef>
          <a:fillRef idx="1">
            <a:schemeClr val="lt1"/>
          </a:fillRef>
          <a:effectRef idx="0">
            <a:schemeClr val="accent3"/>
          </a:effectRef>
          <a:fontRef idx="minor">
            <a:schemeClr val="dk1"/>
          </a:fontRef>
        </p:style>
        <p:txBody>
          <a:bodyPr lIns="99555" tIns="108000" rIns="99555" bIns="0" rtlCol="0" anchor="ctr"/>
          <a:lstStyle/>
          <a:p>
            <a:pPr algn="ctr">
              <a:lnSpc>
                <a:spcPts val="1200"/>
              </a:lnSpc>
            </a:pPr>
            <a:endParaRPr kumimoji="1" lang="ja-JP" altLang="en-US" sz="1600" b="1" dirty="0">
              <a:latin typeface="メイリオ" pitchFamily="50" charset="-128"/>
              <a:ea typeface="メイリオ" pitchFamily="50" charset="-128"/>
              <a:cs typeface="メイリオ"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614965344"/>
              </p:ext>
            </p:extLst>
          </p:nvPr>
        </p:nvGraphicFramePr>
        <p:xfrm>
          <a:off x="459498" y="4415567"/>
          <a:ext cx="6597336" cy="822960"/>
        </p:xfrm>
        <a:graphic>
          <a:graphicData uri="http://schemas.openxmlformats.org/drawingml/2006/table">
            <a:tbl>
              <a:tblPr firstRow="1" bandRow="1">
                <a:tableStyleId>{5940675A-B579-460E-94D1-54222C63F5DA}</a:tableStyleId>
              </a:tblPr>
              <a:tblGrid>
                <a:gridCol w="1511331"/>
                <a:gridCol w="1890069"/>
                <a:gridCol w="3195936"/>
              </a:tblGrid>
              <a:tr h="279031">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支給額</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0" anchor="ctr">
                    <a:solidFill>
                      <a:schemeClr val="bg1">
                        <a:lumMod val="85000"/>
                      </a:schemeClr>
                    </a:solidFill>
                  </a:tcP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支給対象期間</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0" anchor="ctr">
                    <a:solidFill>
                      <a:schemeClr val="bg1">
                        <a:lumMod val="85000"/>
                      </a:schemeClr>
                    </a:solidFill>
                  </a:tcP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各支給対象期における支給額</a:t>
                      </a:r>
                      <a:endParaRPr kumimoji="1" lang="ja-JP" altLang="en-US" sz="1400" b="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0" anchor="ctr">
                    <a:solidFill>
                      <a:schemeClr val="bg1">
                        <a:lumMod val="85000"/>
                      </a:schemeClr>
                    </a:solidFill>
                  </a:tcPr>
                </a:tc>
              </a:tr>
              <a:tr h="537600">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８万円</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（６万円）</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0"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（１年）</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0" anchor="ctr"/>
                </a:tc>
                <a:tc>
                  <a:txBody>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４万円　</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（３万円　</a:t>
                      </a: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２期）</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marT="72000" marB="0" anchor="ctr"/>
                </a:tc>
              </a:tr>
            </a:tbl>
          </a:graphicData>
        </a:graphic>
      </p:graphicFrame>
      <p:sp>
        <p:nvSpPr>
          <p:cNvPr id="29" name="正方形/長方形 28"/>
          <p:cNvSpPr/>
          <p:nvPr/>
        </p:nvSpPr>
        <p:spPr>
          <a:xfrm>
            <a:off x="900150" y="7110735"/>
            <a:ext cx="4572508" cy="1779522"/>
          </a:xfrm>
          <a:prstGeom prst="rect">
            <a:avLst/>
          </a:prstGeom>
          <a:noFill/>
          <a:ln w="3175">
            <a:prstDash val="dash"/>
          </a:ln>
        </p:spPr>
        <p:style>
          <a:lnRef idx="2">
            <a:schemeClr val="dk1"/>
          </a:lnRef>
          <a:fillRef idx="1">
            <a:schemeClr val="lt1"/>
          </a:fillRef>
          <a:effectRef idx="0">
            <a:schemeClr val="dk1"/>
          </a:effectRef>
          <a:fontRef idx="minor">
            <a:schemeClr val="dk1"/>
          </a:fontRef>
        </p:style>
        <p:txBody>
          <a:bodyPr rtlCol="0" anchor="ctr"/>
          <a:lstStyle/>
          <a:p>
            <a:pPr marL="177800" lvl="0" indent="-177800">
              <a:lnSpc>
                <a:spcPts val="1300"/>
              </a:lnSpc>
              <a:spcAft>
                <a:spcPts val="200"/>
              </a:spcAft>
            </a:pPr>
            <a:endParaRPr lang="en-US" altLang="ja-JP" sz="1200" dirty="0">
              <a:solidFill>
                <a:prstClr val="black"/>
              </a:solidFill>
              <a:latin typeface="HGPｺﾞｼｯｸM" panose="020B0600000000000000" pitchFamily="50" charset="-128"/>
              <a:ea typeface="HGPｺﾞｼｯｸM" panose="020B0600000000000000" pitchFamily="50" charset="-128"/>
            </a:endParaRPr>
          </a:p>
        </p:txBody>
      </p:sp>
      <p:sp>
        <p:nvSpPr>
          <p:cNvPr id="30" name="正方形/長方形 29"/>
          <p:cNvSpPr/>
          <p:nvPr/>
        </p:nvSpPr>
        <p:spPr>
          <a:xfrm>
            <a:off x="900150" y="7203421"/>
            <a:ext cx="4572508" cy="1743518"/>
          </a:xfrm>
          <a:prstGeom prst="rect">
            <a:avLst/>
          </a:prstGeom>
          <a:noFill/>
          <a:ln w="19050">
            <a:noFill/>
          </a:ln>
        </p:spPr>
        <p:style>
          <a:lnRef idx="2">
            <a:schemeClr val="dk1"/>
          </a:lnRef>
          <a:fillRef idx="1">
            <a:schemeClr val="lt1"/>
          </a:fillRef>
          <a:effectRef idx="0">
            <a:schemeClr val="dk1"/>
          </a:effectRef>
          <a:fontRef idx="minor">
            <a:schemeClr val="dk1"/>
          </a:fontRef>
        </p:style>
        <p:txBody>
          <a:bodyPr rtlCol="0" anchor="t"/>
          <a:lstStyle/>
          <a:p>
            <a:pPr marL="266700" indent="-180975">
              <a:lnSpc>
                <a:spcPts val="20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イ　障害者雇用促進法第２条第２号に規定する身体障害者</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0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ロ　障害者雇用促進法第２条第４号に規定する知的障害者</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0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ハ　障害者雇用促進法第２条第６号に規定する精神障害者</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0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ニ　発達障害者支援法第２条に規定する発達障害者</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000"/>
              </a:lnSpc>
            </a:pP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ホ　Ｐ</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に掲げる表のいずれかの難治性疾患を有する者</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000"/>
              </a:lnSpc>
            </a:pPr>
            <a:r>
              <a:rPr lang="ja-JP" altLang="en-US" sz="12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ヘ</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高次脳機能障害であると診断された者</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000"/>
              </a:lnSpc>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6700" indent="-180975">
              <a:lnSpc>
                <a:spcPts val="2000"/>
              </a:lnSpc>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144066" y="882103"/>
            <a:ext cx="6912372" cy="540000"/>
          </a:xfrm>
          <a:prstGeom prst="roundRect">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r>
              <a:rPr lang="ja-JP" altLang="en-US" b="1" dirty="0">
                <a:solidFill>
                  <a:schemeClr val="bg1"/>
                </a:solidFill>
                <a:latin typeface="メイリオ" pitchFamily="50" charset="-128"/>
                <a:ea typeface="メイリオ" pitchFamily="50" charset="-128"/>
                <a:cs typeface="メイリオ" pitchFamily="50" charset="-128"/>
              </a:rPr>
              <a:t>措置</a:t>
            </a:r>
            <a:r>
              <a:rPr lang="ja-JP" altLang="en-US" b="1" dirty="0" smtClean="0">
                <a:solidFill>
                  <a:schemeClr val="bg1"/>
                </a:solidFill>
                <a:latin typeface="メイリオ" pitchFamily="50" charset="-128"/>
                <a:ea typeface="メイリオ" pitchFamily="50" charset="-128"/>
                <a:cs typeface="メイリオ" pitchFamily="50" charset="-128"/>
              </a:rPr>
              <a:t>１　柔軟</a:t>
            </a:r>
            <a:r>
              <a:rPr lang="ja-JP" altLang="en-US" b="1" dirty="0">
                <a:solidFill>
                  <a:schemeClr val="bg1"/>
                </a:solidFill>
                <a:latin typeface="メイリオ" pitchFamily="50" charset="-128"/>
                <a:ea typeface="メイリオ" pitchFamily="50" charset="-128"/>
                <a:cs typeface="メイリオ" pitchFamily="50" charset="-128"/>
              </a:rPr>
              <a:t>な時間管理・休暇</a:t>
            </a:r>
            <a:r>
              <a:rPr lang="ja-JP" altLang="en-US" b="1" dirty="0" smtClean="0">
                <a:solidFill>
                  <a:schemeClr val="bg1"/>
                </a:solidFill>
                <a:latin typeface="メイリオ" pitchFamily="50" charset="-128"/>
                <a:ea typeface="メイリオ" pitchFamily="50" charset="-128"/>
                <a:cs typeface="メイリオ" pitchFamily="50" charset="-128"/>
              </a:rPr>
              <a:t>取得</a:t>
            </a:r>
            <a:endParaRPr lang="ja-JP" altLang="en-US" b="1" dirty="0">
              <a:solidFill>
                <a:schemeClr val="bg1"/>
              </a:solidFill>
              <a:latin typeface="メイリオ" pitchFamily="50" charset="-128"/>
              <a:ea typeface="メイリオ" pitchFamily="50" charset="-128"/>
              <a:cs typeface="メイリオ" pitchFamily="50" charset="-128"/>
            </a:endParaRPr>
          </a:p>
        </p:txBody>
      </p:sp>
      <p:sp>
        <p:nvSpPr>
          <p:cNvPr id="31" name="正方形/長方形 3"/>
          <p:cNvSpPr>
            <a:spLocks noChangeArrowheads="1"/>
          </p:cNvSpPr>
          <p:nvPr/>
        </p:nvSpPr>
        <p:spPr bwMode="auto">
          <a:xfrm>
            <a:off x="144000" y="1558851"/>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措置の内容</a:t>
            </a:r>
            <a:endPar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144066" y="213942"/>
            <a:ext cx="630075" cy="632097"/>
          </a:xfrm>
          <a:prstGeom prst="rect">
            <a:avLst/>
          </a:prstGeom>
          <a:noFill/>
        </p:spPr>
        <p:txBody>
          <a:bodyPr wrap="square" bIns="0" rtlCol="0" anchor="ctr" anchorCtr="0">
            <a:noAutofit/>
          </a:bodyPr>
          <a:lstStyle/>
          <a:p>
            <a:pPr algn="ctr"/>
            <a:r>
              <a:rPr lang="en-US" altLang="ja-JP" sz="4000" b="1" dirty="0" smtClean="0">
                <a:solidFill>
                  <a:srgbClr val="00B050"/>
                </a:solidFill>
                <a:latin typeface="メイリオ" pitchFamily="50" charset="-128"/>
                <a:ea typeface="メイリオ" pitchFamily="50" charset="-128"/>
                <a:cs typeface="メイリオ" pitchFamily="50" charset="-128"/>
              </a:rPr>
              <a:t>Ⅱ</a:t>
            </a:r>
            <a:endParaRPr lang="ja-JP" altLang="en-US" sz="4000" b="1" dirty="0">
              <a:solidFill>
                <a:srgbClr val="00B050"/>
              </a:solidFill>
              <a:latin typeface="メイリオ" pitchFamily="50" charset="-128"/>
              <a:ea typeface="メイリオ" pitchFamily="50" charset="-128"/>
              <a:cs typeface="メイリオ" pitchFamily="50" charset="-128"/>
            </a:endParaRPr>
          </a:p>
        </p:txBody>
      </p:sp>
      <p:sp>
        <p:nvSpPr>
          <p:cNvPr id="33" name="角丸四角形 32"/>
          <p:cNvSpPr/>
          <p:nvPr/>
        </p:nvSpPr>
        <p:spPr>
          <a:xfrm>
            <a:off x="748861" y="126019"/>
            <a:ext cx="6122711" cy="540000"/>
          </a:xfrm>
          <a:prstGeom prst="roundRect">
            <a:avLst>
              <a:gd name="adj" fmla="val 0"/>
            </a:avLst>
          </a:prstGeom>
          <a:no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49777" rtlCol="0" anchor="ctr"/>
          <a:lstStyle/>
          <a:p>
            <a:pPr>
              <a:lnSpc>
                <a:spcPts val="4000"/>
              </a:lnSpc>
            </a:pPr>
            <a:r>
              <a:rPr lang="ja-JP" altLang="en-US" sz="2800" b="1" dirty="0" smtClean="0">
                <a:solidFill>
                  <a:srgbClr val="00B050"/>
                </a:solidFill>
                <a:latin typeface="メイリオ" pitchFamily="50" charset="-128"/>
                <a:ea typeface="メイリオ" pitchFamily="50" charset="-128"/>
                <a:cs typeface="メイリオ" pitchFamily="50" charset="-128"/>
              </a:rPr>
              <a:t>各措置の概要</a:t>
            </a:r>
            <a:endParaRPr lang="ja-JP" altLang="en-US" sz="2800" b="1" dirty="0">
              <a:solidFill>
                <a:srgbClr val="00B050"/>
              </a:solidFill>
              <a:latin typeface="メイリオ" pitchFamily="50" charset="-128"/>
              <a:ea typeface="メイリオ" pitchFamily="50" charset="-128"/>
              <a:cs typeface="メイリオ" pitchFamily="50" charset="-128"/>
            </a:endParaRPr>
          </a:p>
        </p:txBody>
      </p:sp>
      <p:sp>
        <p:nvSpPr>
          <p:cNvPr id="35" name="角丸四角形 34"/>
          <p:cNvSpPr/>
          <p:nvPr/>
        </p:nvSpPr>
        <p:spPr>
          <a:xfrm>
            <a:off x="6227916" y="1639840"/>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措置１</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5" name="テキスト ボックス 4"/>
          <p:cNvSpPr txBox="1"/>
          <p:nvPr/>
        </p:nvSpPr>
        <p:spPr>
          <a:xfrm>
            <a:off x="144461" y="1962163"/>
            <a:ext cx="6876369" cy="1620180"/>
          </a:xfrm>
          <a:prstGeom prst="rect">
            <a:avLst/>
          </a:prstGeom>
          <a:noFill/>
        </p:spPr>
        <p:txBody>
          <a:bodyPr wrap="square" rtlCol="0">
            <a:noAutofit/>
          </a:bodyPr>
          <a:lstStyle/>
          <a:p>
            <a:pPr marL="266700" lvl="0" indent="-266700" defTabSz="914400">
              <a:lnSpc>
                <a:spcPts val="1800"/>
              </a:lnSpc>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次の①または②のいずれかに該当する措置を継続的に講じた場合に助成します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266700" defTabSz="914400">
              <a:lnSpc>
                <a:spcPts val="800"/>
              </a:lnSpc>
              <a:defRPr/>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612000" lvl="0" indent="-612000" defTabSz="914400">
              <a:lnSpc>
                <a:spcPts val="1800"/>
              </a:lnSpc>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① 労働</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時間の調整</a:t>
            </a:r>
            <a:r>
              <a:rPr lang="en-US" altLang="ja-JP" sz="1400" baseline="30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（勤務時間の変更のほか、通勤時間の短縮の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ための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本人の転居を要しない勤務地の変更を含みます。）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266700" defTabSz="914400">
              <a:lnSpc>
                <a:spcPts val="1800"/>
              </a:lnSpc>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既に就業規則等に規定された制度を単に適用した場合は除きます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lvl="0" indent="-266700" defTabSz="914400">
              <a:lnSpc>
                <a:spcPts val="800"/>
              </a:lnSpc>
              <a:defRPr/>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612000" lvl="0" indent="-612000" defTabSz="914400">
              <a:lnSpc>
                <a:spcPts val="1800"/>
              </a:lnSpc>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② 通院</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または</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入院</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のための、就業規則等に規定する通常の有給休暇</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制度以外</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の特別な有給休暇を与える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12000" lvl="0" indent="-612000" defTabSz="914400">
              <a:lnSpc>
                <a:spcPts val="1800"/>
              </a:lnSpc>
              <a:defRPr/>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612000" lvl="0" indent="-612000" defTabSz="914400">
              <a:lnSpc>
                <a:spcPts val="1800"/>
              </a:lnSpc>
              <a:defRPr/>
            </a:pP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kumimoji="1" lang="ja-JP" altLang="en-US" sz="1400" dirty="0"/>
          </a:p>
        </p:txBody>
      </p:sp>
      <p:sp>
        <p:nvSpPr>
          <p:cNvPr id="36" name="正方形/長方形 3"/>
          <p:cNvSpPr>
            <a:spLocks noChangeArrowheads="1"/>
          </p:cNvSpPr>
          <p:nvPr/>
        </p:nvSpPr>
        <p:spPr bwMode="auto">
          <a:xfrm>
            <a:off x="144000" y="3690395"/>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支給額</a:t>
            </a:r>
            <a:endPar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角丸四角形 36"/>
          <p:cNvSpPr/>
          <p:nvPr/>
        </p:nvSpPr>
        <p:spPr>
          <a:xfrm>
            <a:off x="6227916" y="3771384"/>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措置１</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38" name="正方形/長方形 37"/>
          <p:cNvSpPr/>
          <p:nvPr/>
        </p:nvSpPr>
        <p:spPr>
          <a:xfrm>
            <a:off x="144066" y="6066619"/>
            <a:ext cx="7001028" cy="324036"/>
          </a:xfrm>
          <a:prstGeom prst="rect">
            <a:avLst/>
          </a:prstGeom>
          <a:noFill/>
        </p:spPr>
        <p:txBody>
          <a:bodyPr wrap="square" rtlCol="0">
            <a:noAutofit/>
          </a:bodyPr>
          <a:lstStyle/>
          <a:p>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次の①～④のすべてに該当する労働者が対象です。</a:t>
            </a:r>
          </a:p>
        </p:txBody>
      </p:sp>
      <p:sp>
        <p:nvSpPr>
          <p:cNvPr id="7" name="テキスト ボックス 6"/>
          <p:cNvSpPr txBox="1"/>
          <p:nvPr/>
        </p:nvSpPr>
        <p:spPr>
          <a:xfrm>
            <a:off x="144463" y="4104401"/>
            <a:ext cx="5796644" cy="243027"/>
          </a:xfrm>
          <a:prstGeom prst="rect">
            <a:avLst/>
          </a:prstGeom>
          <a:noFill/>
        </p:spPr>
        <p:txBody>
          <a:bodyPr wrap="square" rtlCol="0">
            <a:noAutofit/>
          </a:bodyPr>
          <a:lstStyle/>
          <a:p>
            <a:pPr lvl="0"/>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支給対象者１人あたり、下表の額が支給されます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96094" y="5274531"/>
            <a:ext cx="6516724" cy="216024"/>
          </a:xfrm>
          <a:prstGeom prst="rect">
            <a:avLst/>
          </a:prstGeom>
          <a:noFill/>
        </p:spPr>
        <p:txBody>
          <a:bodyPr wrap="square" rtlCol="0">
            <a:noAutofit/>
          </a:bodyPr>
          <a:lstStyle/>
          <a:p>
            <a:pPr lvl="0"/>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注：（</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）内は中小企業以外の事業主に対する支給額及び支給対象期間です。中小企業の範囲はＰ２をご覧</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ください</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sz="900" dirty="0"/>
          </a:p>
        </p:txBody>
      </p:sp>
      <p:sp>
        <p:nvSpPr>
          <p:cNvPr id="40" name="正方形/長方形 3"/>
          <p:cNvSpPr>
            <a:spLocks noChangeArrowheads="1"/>
          </p:cNvSpPr>
          <p:nvPr/>
        </p:nvSpPr>
        <p:spPr bwMode="auto">
          <a:xfrm>
            <a:off x="144000" y="5670575"/>
            <a:ext cx="6911975" cy="360000"/>
          </a:xfrm>
          <a:prstGeom prst="rect">
            <a:avLst/>
          </a:prstGeom>
          <a:solidFill>
            <a:srgbClr val="CCFF99"/>
          </a:solidFill>
          <a:ln>
            <a:noFill/>
          </a:ln>
        </p:spPr>
        <p:txBody>
          <a:bodyPr lIns="144000" tIns="54000" rIns="72000" bIns="0" anchor="ctr" anchorCtr="0">
            <a:noAutofit/>
          </a:bodyPr>
          <a:lstStyle/>
          <a:p>
            <a:pPr defTabSz="914400" fontAlgn="base">
              <a:lnSpc>
                <a:spcPts val="2300"/>
              </a:lnSpc>
              <a:spcBef>
                <a:spcPct val="0"/>
              </a:spcBef>
              <a:spcAft>
                <a:spcPct val="0"/>
              </a:spcAft>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対象となる労働者</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角丸四角形 40"/>
          <p:cNvSpPr/>
          <p:nvPr/>
        </p:nvSpPr>
        <p:spPr>
          <a:xfrm>
            <a:off x="6227916" y="5751564"/>
            <a:ext cx="720906" cy="198022"/>
          </a:xfrm>
          <a:prstGeom prst="roundRect">
            <a:avLst>
              <a:gd name="adj" fmla="val 50000"/>
            </a:avLst>
          </a:prstGeom>
          <a:solidFill>
            <a:srgbClr val="00B050"/>
          </a:solidFill>
          <a:ln>
            <a:noFill/>
          </a:ln>
          <a:effectLst/>
        </p:spPr>
        <p:style>
          <a:lnRef idx="1">
            <a:schemeClr val="accent4"/>
          </a:lnRef>
          <a:fillRef idx="2">
            <a:schemeClr val="accent4"/>
          </a:fillRef>
          <a:effectRef idx="1">
            <a:schemeClr val="accent4"/>
          </a:effectRef>
          <a:fontRef idx="minor">
            <a:schemeClr val="dk1"/>
          </a:fontRef>
        </p:style>
        <p:txBody>
          <a:bodyPr lIns="99555" tIns="49777" rIns="99555" bIns="0" rtlCol="0" anchor="ctr"/>
          <a:lstStyle/>
          <a:p>
            <a:pPr algn="ctr"/>
            <a:r>
              <a:rPr lang="ja-JP" altLang="en-US" sz="1100" b="1" dirty="0" smtClean="0">
                <a:solidFill>
                  <a:schemeClr val="bg1"/>
                </a:solidFill>
                <a:latin typeface="メイリオ" pitchFamily="50" charset="-128"/>
                <a:ea typeface="メイリオ" pitchFamily="50" charset="-128"/>
                <a:cs typeface="メイリオ" pitchFamily="50" charset="-128"/>
              </a:rPr>
              <a:t>措置１</a:t>
            </a:r>
            <a:endParaRPr lang="ja-JP" altLang="en-US" sz="1100" b="1" dirty="0">
              <a:solidFill>
                <a:schemeClr val="bg1"/>
              </a:solidFill>
              <a:latin typeface="メイリオ" pitchFamily="50" charset="-128"/>
              <a:ea typeface="メイリオ" pitchFamily="50" charset="-128"/>
              <a:cs typeface="メイリオ" pitchFamily="50" charset="-128"/>
            </a:endParaRPr>
          </a:p>
        </p:txBody>
      </p:sp>
      <p:sp>
        <p:nvSpPr>
          <p:cNvPr id="22" name="スライド番号プレースホルダ 1"/>
          <p:cNvSpPr>
            <a:spLocks noGrp="1"/>
          </p:cNvSpPr>
          <p:nvPr>
            <p:ph type="sldNum" sz="quarter" idx="12"/>
          </p:nvPr>
        </p:nvSpPr>
        <p:spPr>
          <a:xfrm>
            <a:off x="6700395" y="9972430"/>
            <a:ext cx="680475" cy="450673"/>
          </a:xfrm>
        </p:spPr>
        <p:txBody>
          <a:bodyPr/>
          <a:lstStyle/>
          <a:p>
            <a:pPr algn="ctr"/>
            <a:fld id="{5257D7FA-C634-4D74-AC8F-65C7EB806FB4}" type="slidenum">
              <a:rPr lang="ja-JP" altLang="en-US" sz="1600" smtClean="0">
                <a:solidFill>
                  <a:schemeClr val="tx1"/>
                </a:solidFill>
              </a:rPr>
              <a:pPr algn="ctr"/>
              <a:t>9</a:t>
            </a:fld>
            <a:endParaRPr lang="ja-JP" altLang="en-US" sz="16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安定局バージョン">
      <a:dk1>
        <a:sysClr val="windowText" lastClr="000000"/>
      </a:dk1>
      <a:lt1>
        <a:sysClr val="window" lastClr="FFFFFF"/>
      </a:lt1>
      <a:dk2>
        <a:srgbClr val="003399"/>
      </a:dk2>
      <a:lt2>
        <a:srgbClr val="FF9933"/>
      </a:lt2>
      <a:accent1>
        <a:srgbClr val="4F81BD"/>
      </a:accent1>
      <a:accent2>
        <a:srgbClr val="C0504D"/>
      </a:accent2>
      <a:accent3>
        <a:srgbClr val="009944"/>
      </a:accent3>
      <a:accent4>
        <a:srgbClr val="8064A2"/>
      </a:accent4>
      <a:accent5>
        <a:srgbClr val="4BACC6"/>
      </a:accent5>
      <a:accent6>
        <a:srgbClr val="FAB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9B5E8"/>
        </a:solidFill>
        <a:ln w="15875">
          <a:solidFill>
            <a:schemeClr val="tx1"/>
          </a:solidFill>
        </a:ln>
      </a:spPr>
      <a:bodyPr lIns="99555" tIns="108000" rIns="99555" bIns="0" rtlCol="0" anchor="ctr"/>
      <a:lstStyle>
        <a:defPPr algn="ctr">
          <a:lnSpc>
            <a:spcPts val="1200"/>
          </a:lnSpc>
          <a:defRPr sz="1600" b="1" dirty="0">
            <a:latin typeface="メイリオ" pitchFamily="50" charset="-128"/>
            <a:ea typeface="メイリオ" pitchFamily="50" charset="-128"/>
            <a:cs typeface="メイリオ" pitchFamily="50" charset="-128"/>
          </a:defRPr>
        </a:defPPr>
      </a:lstStyle>
      <a:style>
        <a:lnRef idx="2">
          <a:schemeClr val="accent3"/>
        </a:lnRef>
        <a:fillRef idx="1">
          <a:schemeClr val="lt1"/>
        </a:fillRef>
        <a:effectRef idx="0">
          <a:schemeClr val="accent3"/>
        </a:effectRef>
        <a:fontRef idx="minor">
          <a:schemeClr val="dk1"/>
        </a:fontRef>
      </a:style>
    </a:spDef>
    <a:txDef>
      <a:spPr>
        <a:noFill/>
      </a:spPr>
      <a:bodyPr wrap="square" rtlCol="0">
        <a:noAutofit/>
      </a:bodyPr>
      <a:lstStyle>
        <a:defPPr>
          <a:defRPr kumimoji="1" dirty="0"/>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6212C04DD7123F44A870EF21BAA5EAF3" ma:contentTypeVersion="2" ma:contentTypeDescription="" ma:contentTypeScope="" ma:versionID="9f2da1a4fa0018b8120490783be62531">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3FAFE2B-9F13-4B76-B039-F0AB7EF27B94}">
  <ds:schemaRefs>
    <ds:schemaRef ds:uri="8B97BE19-CDDD-400E-817A-CFDD13F7EC12"/>
    <ds:schemaRef ds:uri="http://www.w3.org/XML/1998/namespace"/>
    <ds:schemaRef ds:uri="http://schemas.microsoft.com/office/2006/documentManagement/types"/>
    <ds:schemaRef ds:uri="http://schemas.microsoft.com/office/2006/metadata/properties"/>
    <ds:schemaRef ds:uri="http://purl.org/dc/elements/1.1/"/>
    <ds:schemaRef ds:uri="http://purl.org/dc/dcmitype/"/>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0676E753-A7A2-49E7-9B3F-531238E82461}">
  <ds:schemaRefs>
    <ds:schemaRef ds:uri="http://schemas.microsoft.com/sharepoint/v3/contenttype/forms"/>
  </ds:schemaRefs>
</ds:datastoreItem>
</file>

<file path=customXml/itemProps3.xml><?xml version="1.0" encoding="utf-8"?>
<ds:datastoreItem xmlns:ds="http://schemas.openxmlformats.org/officeDocument/2006/customXml" ds:itemID="{0C837EE5-5BB3-426C-8F7E-E6B8544A82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56323</TotalTime>
  <Words>8041</Words>
  <Application>Microsoft Office PowerPoint</Application>
  <PresentationFormat>ユーザー設定</PresentationFormat>
  <Paragraphs>1199</Paragraphs>
  <Slides>30</Slides>
  <Notes>3</Notes>
  <HiddenSlides>0</HiddenSlides>
  <MMClips>0</MMClips>
  <ScaleCrop>false</ScaleCrop>
  <HeadingPairs>
    <vt:vector size="4" baseType="variant">
      <vt:variant>
        <vt:lpstr>テーマ</vt:lpstr>
      </vt:variant>
      <vt:variant>
        <vt:i4>1</vt:i4>
      </vt:variant>
      <vt:variant>
        <vt:lpstr>スライド タイトル</vt:lpstr>
      </vt:variant>
      <vt:variant>
        <vt:i4>30</vt:i4>
      </vt:variant>
    </vt:vector>
  </HeadingPairs>
  <TitlesOfParts>
    <vt:vector size="31"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ハローワークシステム</cp:lastModifiedBy>
  <cp:revision>5338</cp:revision>
  <cp:lastPrinted>2017-03-29T08:19:03Z</cp:lastPrinted>
  <dcterms:created xsi:type="dcterms:W3CDTF">2010-09-08T01:46:13Z</dcterms:created>
  <dcterms:modified xsi:type="dcterms:W3CDTF">2017-04-27T00:33:10Z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0x0101002DA299AC048A4B8EA9C1D19079C1A322006212C04DD7123F44A870EF21BAA5EAF3</vt:lpwstr>
  </property>
</Properties>
</file>