
<file path=[Content_Types].xml><?xml version="1.0" encoding="utf-8"?>
<Types xmlns="http://schemas.openxmlformats.org/package/2006/content-types">
  <Default ContentType="image/jpeg" Extension="jpeg"/>
  <Default ContentType="image/jpeg" Extension="jp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6858000" cy="9906000" type="A4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768E"/>
    <a:srgbClr val="FF9900"/>
    <a:srgbClr val="FDE982"/>
    <a:srgbClr val="DFE8CE"/>
    <a:srgbClr val="462B24"/>
    <a:srgbClr val="90B478"/>
    <a:srgbClr val="FEFAF7"/>
    <a:srgbClr val="FCE8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3447" autoAdjust="0"/>
  </p:normalViewPr>
  <p:slideViewPr>
    <p:cSldViewPr snapToGrid="0">
      <p:cViewPr>
        <p:scale>
          <a:sx n="66" d="100"/>
          <a:sy n="66" d="100"/>
        </p:scale>
        <p:origin x="177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slides/slide1.xml" Type="http://schemas.openxmlformats.org/officeDocument/2006/relationships/slide"/><Relationship Id="rId3" Target="presProps.xml" Type="http://schemas.openxmlformats.org/officeDocument/2006/relationships/presProps"/><Relationship Id="rId4" Target="viewProps.xml" Type="http://schemas.openxmlformats.org/officeDocument/2006/relationships/viewProps"/><Relationship Id="rId5" Target="theme/theme1.xml" Type="http://schemas.openxmlformats.org/officeDocument/2006/relationships/theme"/><Relationship Id="rId6" Target="tableStyles.xml" Type="http://schemas.openxmlformats.org/officeDocument/2006/relationships/tableStyles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AFCE4B-02B0-40B0-9AE4-D22DE7E26534}" type="datetimeFigureOut">
              <a:rPr kumimoji="1" lang="ja-JP" altLang="en-US" smtClean="0"/>
              <a:t>2026/10/30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5A16D-56A6-42E0-B2B6-20B57E2858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133835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AFCE4B-02B0-40B0-9AE4-D22DE7E26534}" type="datetimeFigureOut">
              <a:rPr kumimoji="1" lang="ja-JP" altLang="en-US" smtClean="0"/>
              <a:t>2026/10/30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5A16D-56A6-42E0-B2B6-20B57E2858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96508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AFCE4B-02B0-40B0-9AE4-D22DE7E26534}" type="datetimeFigureOut">
              <a:rPr kumimoji="1" lang="ja-JP" altLang="en-US" smtClean="0"/>
              <a:t>2026/10/30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5A16D-56A6-42E0-B2B6-20B57E2858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224108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AFCE4B-02B0-40B0-9AE4-D22DE7E26534}" type="datetimeFigureOut">
              <a:rPr kumimoji="1" lang="ja-JP" altLang="en-US" smtClean="0"/>
              <a:t>2026/10/30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5A16D-56A6-42E0-B2B6-20B57E2858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290459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AFCE4B-02B0-40B0-9AE4-D22DE7E26534}" type="datetimeFigureOut">
              <a:rPr kumimoji="1" lang="ja-JP" altLang="en-US" smtClean="0"/>
              <a:t>2026/10/30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5A16D-56A6-42E0-B2B6-20B57E2858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67201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AFCE4B-02B0-40B0-9AE4-D22DE7E26534}" type="datetimeFigureOut">
              <a:rPr kumimoji="1" lang="ja-JP" altLang="en-US" smtClean="0"/>
              <a:t>2026/10/30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5A16D-56A6-42E0-B2B6-20B57E2858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50857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AFCE4B-02B0-40B0-9AE4-D22DE7E26534}" type="datetimeFigureOut">
              <a:rPr kumimoji="1" lang="ja-JP" altLang="en-US" smtClean="0"/>
              <a:t>2026/10/30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5A16D-56A6-42E0-B2B6-20B57E2858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97059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AFCE4B-02B0-40B0-9AE4-D22DE7E26534}" type="datetimeFigureOut">
              <a:rPr kumimoji="1" lang="ja-JP" altLang="en-US" smtClean="0"/>
              <a:t>2026/10/30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5A16D-56A6-42E0-B2B6-20B57E2858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949287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AFCE4B-02B0-40B0-9AE4-D22DE7E26534}" type="datetimeFigureOut">
              <a:rPr kumimoji="1" lang="ja-JP" altLang="en-US" smtClean="0"/>
              <a:t>2026/10/30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5A16D-56A6-42E0-B2B6-20B57E2858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864584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AFCE4B-02B0-40B0-9AE4-D22DE7E26534}" type="datetimeFigureOut">
              <a:rPr kumimoji="1" lang="ja-JP" altLang="en-US" smtClean="0"/>
              <a:t>2026/10/30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5A16D-56A6-42E0-B2B6-20B57E2858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371801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AFCE4B-02B0-40B0-9AE4-D22DE7E26534}" type="datetimeFigureOut">
              <a:rPr kumimoji="1" lang="ja-JP" altLang="en-US" smtClean="0"/>
              <a:t>2026/10/30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5A16D-56A6-42E0-B2B6-20B57E2858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28498964"/>
      </p:ext>
    </p:extLst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BAFCE4B-02B0-40B0-9AE4-D22DE7E26534}" type="datetimeFigureOut">
              <a:rPr kumimoji="1" lang="ja-JP" altLang="en-US" smtClean="0"/>
              <a:t>2026/10/30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05A16D-56A6-42E0-B2B6-20B57E2858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505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media/image9.svg" Type="http://schemas.openxmlformats.org/officeDocument/2006/relationships/image"/><Relationship Id="rId11" Target="../media/image10.sv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jpg" Type="http://schemas.openxmlformats.org/officeDocument/2006/relationships/image"/><Relationship Id="rId5" Target="../media/image4.jpg" Type="http://schemas.openxmlformats.org/officeDocument/2006/relationships/image"/><Relationship Id="rId6" Target="../media/image5.jpg" Type="http://schemas.openxmlformats.org/officeDocument/2006/relationships/image"/><Relationship Id="rId7" Target="../media/image6.png" Type="http://schemas.openxmlformats.org/officeDocument/2006/relationships/image"/><Relationship Id="rId8" Target="../media/image7.png" Type="http://schemas.openxmlformats.org/officeDocument/2006/relationships/image"/><Relationship Id="rId9" Target="../media/image8.png" Type="http://schemas.openxmlformats.org/officeDocument/2006/relationships/imag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7934E3-4FEF-405A-919E-E855C410DF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四角形: 角を丸くする 69">
            <a:extLst>
              <a:ext uri="{FF2B5EF4-FFF2-40B4-BE49-F238E27FC236}">
                <a16:creationId xmlns:a16="http://schemas.microsoft.com/office/drawing/2014/main" id="{93473208-C161-F7E1-922F-8A761FA47A50}"/>
              </a:ext>
            </a:extLst>
          </p:cNvPr>
          <p:cNvSpPr/>
          <p:nvPr/>
        </p:nvSpPr>
        <p:spPr>
          <a:xfrm>
            <a:off x="643127" y="2357297"/>
            <a:ext cx="5571746" cy="70216"/>
          </a:xfrm>
          <a:prstGeom prst="roundRect">
            <a:avLst>
              <a:gd name="adj" fmla="val 50000"/>
            </a:avLst>
          </a:prstGeom>
          <a:solidFill>
            <a:srgbClr val="F3768E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4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" name="四角形: 角を丸くする 5">
            <a:extLst>
              <a:ext uri="{FF2B5EF4-FFF2-40B4-BE49-F238E27FC236}">
                <a16:creationId xmlns:a16="http://schemas.microsoft.com/office/drawing/2014/main" id="{BA93CE5E-CE4B-011F-54BE-642346DD033C}"/>
              </a:ext>
            </a:extLst>
          </p:cNvPr>
          <p:cNvSpPr/>
          <p:nvPr/>
        </p:nvSpPr>
        <p:spPr>
          <a:xfrm>
            <a:off x="325889" y="3401645"/>
            <a:ext cx="6206222" cy="2580541"/>
          </a:xfrm>
          <a:prstGeom prst="roundRect">
            <a:avLst>
              <a:gd name="adj" fmla="val 7552"/>
            </a:avLst>
          </a:prstGeom>
          <a:noFill/>
          <a:ln w="9525">
            <a:solidFill>
              <a:srgbClr val="90B47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9" name="四角形: 角を丸くする 18">
            <a:extLst>
              <a:ext uri="{FF2B5EF4-FFF2-40B4-BE49-F238E27FC236}">
                <a16:creationId xmlns:a16="http://schemas.microsoft.com/office/drawing/2014/main" id="{31016634-4FB1-9F94-1DF3-ACA43F1E26FA}"/>
              </a:ext>
            </a:extLst>
          </p:cNvPr>
          <p:cNvSpPr/>
          <p:nvPr/>
        </p:nvSpPr>
        <p:spPr>
          <a:xfrm>
            <a:off x="342315" y="608255"/>
            <a:ext cx="6173369" cy="720613"/>
          </a:xfrm>
          <a:prstGeom prst="roundRect">
            <a:avLst/>
          </a:prstGeom>
          <a:solidFill>
            <a:srgbClr val="F3768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4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求人個別相談会</a:t>
            </a:r>
          </a:p>
        </p:txBody>
      </p:sp>
      <p:sp>
        <p:nvSpPr>
          <p:cNvPr id="26" name="四角形: 角を丸くする 25">
            <a:extLst>
              <a:ext uri="{FF2B5EF4-FFF2-40B4-BE49-F238E27FC236}">
                <a16:creationId xmlns:a16="http://schemas.microsoft.com/office/drawing/2014/main" id="{8587C670-6904-ABAE-BE8F-1BAFD82BA034}"/>
              </a:ext>
            </a:extLst>
          </p:cNvPr>
          <p:cNvSpPr/>
          <p:nvPr/>
        </p:nvSpPr>
        <p:spPr>
          <a:xfrm>
            <a:off x="430426" y="4003126"/>
            <a:ext cx="847023" cy="259865"/>
          </a:xfrm>
          <a:prstGeom prst="roundRect">
            <a:avLst>
              <a:gd name="adj" fmla="val 50000"/>
            </a:avLst>
          </a:prstGeom>
          <a:solidFill>
            <a:srgbClr val="F3768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時間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6CDE58B8-FB8B-A205-6579-94560E4B71AF}"/>
              </a:ext>
            </a:extLst>
          </p:cNvPr>
          <p:cNvSpPr txBox="1"/>
          <p:nvPr/>
        </p:nvSpPr>
        <p:spPr>
          <a:xfrm>
            <a:off x="375201" y="3338759"/>
            <a:ext cx="61413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b="1" dirty="0">
                <a:solidFill>
                  <a:srgbClr val="462B24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令和</a:t>
            </a:r>
            <a:r>
              <a:rPr kumimoji="1" lang="ja-JP" altLang="en-US" sz="2800" b="1" dirty="0">
                <a:solidFill>
                  <a:srgbClr val="462B24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2800" b="1" dirty="0">
                <a:solidFill>
                  <a:srgbClr val="462B24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8</a:t>
            </a:r>
            <a:r>
              <a:rPr kumimoji="1" lang="ja-JP" altLang="en-US" sz="2400" b="1" dirty="0">
                <a:solidFill>
                  <a:srgbClr val="462B24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年</a:t>
            </a:r>
            <a:r>
              <a:rPr kumimoji="1" lang="ja-JP" altLang="en-US" sz="3200" b="1" dirty="0">
                <a:solidFill>
                  <a:srgbClr val="462B24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000" b="1" dirty="0">
                <a:solidFill>
                  <a:srgbClr val="462B24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11</a:t>
            </a:r>
            <a:r>
              <a:rPr kumimoji="1" lang="ja-JP" altLang="en-US" sz="2400" b="1" dirty="0">
                <a:solidFill>
                  <a:srgbClr val="462B24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月</a:t>
            </a:r>
            <a:r>
              <a:rPr kumimoji="1" lang="en-US" altLang="ja-JP" sz="4000" b="1" dirty="0">
                <a:solidFill>
                  <a:srgbClr val="462B24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17</a:t>
            </a:r>
            <a:r>
              <a:rPr kumimoji="1" lang="ja-JP" altLang="en-US" sz="2400" b="1" dirty="0">
                <a:solidFill>
                  <a:srgbClr val="462B24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日　</a:t>
            </a:r>
            <a:r>
              <a:rPr kumimoji="1" lang="en-US" altLang="ja-JP" sz="2400" b="1" dirty="0">
                <a:solidFill>
                  <a:srgbClr val="462B24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,</a:t>
            </a:r>
            <a:r>
              <a:rPr kumimoji="1" lang="en-US" altLang="ja-JP" sz="4000" b="1" dirty="0">
                <a:solidFill>
                  <a:srgbClr val="462B24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18</a:t>
            </a:r>
            <a:r>
              <a:rPr kumimoji="1" lang="ja-JP" altLang="en-US" sz="2400" b="1" dirty="0">
                <a:solidFill>
                  <a:srgbClr val="462B24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日　</a:t>
            </a:r>
            <a:r>
              <a:rPr kumimoji="1" lang="en-US" altLang="ja-JP" sz="2400" b="1" dirty="0">
                <a:solidFill>
                  <a:srgbClr val="462B24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,</a:t>
            </a:r>
            <a:r>
              <a:rPr kumimoji="1" lang="en-US" altLang="ja-JP" sz="4000" b="1" dirty="0">
                <a:solidFill>
                  <a:srgbClr val="462B24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25</a:t>
            </a:r>
            <a:r>
              <a:rPr kumimoji="1" lang="ja-JP" altLang="en-US" sz="2400" b="1" dirty="0">
                <a:solidFill>
                  <a:srgbClr val="462B24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日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909C437D-F012-FFF3-381D-AF51283E3EC5}"/>
              </a:ext>
            </a:extLst>
          </p:cNvPr>
          <p:cNvSpPr txBox="1"/>
          <p:nvPr/>
        </p:nvSpPr>
        <p:spPr>
          <a:xfrm>
            <a:off x="1362553" y="3959226"/>
            <a:ext cx="45504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dirty="0">
                <a:solidFill>
                  <a:srgbClr val="462B24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①</a:t>
            </a:r>
            <a:r>
              <a:rPr kumimoji="1" lang="en-US" altLang="ja-JP" b="1" dirty="0">
                <a:solidFill>
                  <a:srgbClr val="462B24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9:30</a:t>
            </a:r>
            <a:r>
              <a:rPr kumimoji="1" lang="ja-JP" altLang="en-US" b="1" dirty="0">
                <a:solidFill>
                  <a:srgbClr val="462B24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②</a:t>
            </a:r>
            <a:r>
              <a:rPr kumimoji="1" lang="en-US" altLang="ja-JP" b="1" dirty="0">
                <a:solidFill>
                  <a:srgbClr val="462B24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10:00</a:t>
            </a:r>
            <a:r>
              <a:rPr kumimoji="1" lang="ja-JP" altLang="en-US" b="1" dirty="0">
                <a:solidFill>
                  <a:srgbClr val="462B24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③</a:t>
            </a:r>
            <a:r>
              <a:rPr kumimoji="1" lang="en-US" altLang="ja-JP" b="1" dirty="0">
                <a:solidFill>
                  <a:srgbClr val="462B24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10:30</a:t>
            </a:r>
            <a:r>
              <a:rPr kumimoji="1" lang="ja-JP" altLang="en-US" b="1" dirty="0">
                <a:solidFill>
                  <a:srgbClr val="462B24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④</a:t>
            </a:r>
            <a:r>
              <a:rPr kumimoji="1" lang="en-US" altLang="ja-JP" b="1" dirty="0">
                <a:solidFill>
                  <a:srgbClr val="462B24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11:00</a:t>
            </a:r>
            <a:endParaRPr kumimoji="1" lang="ja-JP" altLang="en-US" b="1" dirty="0">
              <a:solidFill>
                <a:srgbClr val="462B24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3" name="四角形: 角を丸くする 32">
            <a:extLst>
              <a:ext uri="{FF2B5EF4-FFF2-40B4-BE49-F238E27FC236}">
                <a16:creationId xmlns:a16="http://schemas.microsoft.com/office/drawing/2014/main" id="{9BA256C4-6A5F-F6C0-85AB-2762DA800D91}"/>
              </a:ext>
            </a:extLst>
          </p:cNvPr>
          <p:cNvSpPr/>
          <p:nvPr/>
        </p:nvSpPr>
        <p:spPr>
          <a:xfrm>
            <a:off x="430426" y="4418211"/>
            <a:ext cx="847023" cy="259865"/>
          </a:xfrm>
          <a:prstGeom prst="roundRect">
            <a:avLst>
              <a:gd name="adj" fmla="val 50000"/>
            </a:avLst>
          </a:prstGeom>
          <a:solidFill>
            <a:srgbClr val="F3768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会場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D582E36D-F095-7296-AFBD-FB6AFFB5BD2C}"/>
              </a:ext>
            </a:extLst>
          </p:cNvPr>
          <p:cNvSpPr txBox="1"/>
          <p:nvPr/>
        </p:nvSpPr>
        <p:spPr>
          <a:xfrm>
            <a:off x="1367640" y="4397076"/>
            <a:ext cx="45453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b="1" dirty="0">
                <a:solidFill>
                  <a:srgbClr val="462B24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ハローワーク新潟 </a:t>
            </a:r>
            <a:r>
              <a:rPr kumimoji="1" lang="en-US" altLang="ja-JP" sz="1600" b="1" dirty="0">
                <a:solidFill>
                  <a:srgbClr val="462B24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kumimoji="1" lang="ja-JP" altLang="en-US" sz="1600" b="1" dirty="0">
                <a:solidFill>
                  <a:srgbClr val="462B24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階 ミーティングスペース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1F233467-3964-A72C-62BF-E9374CDA6334}"/>
              </a:ext>
            </a:extLst>
          </p:cNvPr>
          <p:cNvSpPr txBox="1"/>
          <p:nvPr/>
        </p:nvSpPr>
        <p:spPr>
          <a:xfrm>
            <a:off x="1333395" y="5517915"/>
            <a:ext cx="50022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>
                <a:solidFill>
                  <a:srgbClr val="462B24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kumimoji="1" lang="ja-JP" altLang="en-US" sz="1200" dirty="0">
                <a:solidFill>
                  <a:srgbClr val="462B24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求職登録がない方はハローワークにご相談ください</a:t>
            </a:r>
            <a:endParaRPr kumimoji="1" lang="en-US" altLang="ja-JP" sz="1200" dirty="0">
              <a:solidFill>
                <a:srgbClr val="462B24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en-US" altLang="ja-JP" sz="1200" u="sng" dirty="0">
                <a:solidFill>
                  <a:srgbClr val="462B24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kumimoji="1" lang="ja-JP" altLang="en-US" sz="1200" u="sng" dirty="0">
                <a:solidFill>
                  <a:srgbClr val="462B24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雇用保険受給中の方は求職活動実績になります　</a:t>
            </a:r>
          </a:p>
        </p:txBody>
      </p:sp>
      <p:sp>
        <p:nvSpPr>
          <p:cNvPr id="31" name="四角形: 角を丸くする 30">
            <a:extLst>
              <a:ext uri="{FF2B5EF4-FFF2-40B4-BE49-F238E27FC236}">
                <a16:creationId xmlns:a16="http://schemas.microsoft.com/office/drawing/2014/main" id="{F35AB0C8-73F9-F194-6213-935C3D44BEB7}"/>
              </a:ext>
            </a:extLst>
          </p:cNvPr>
          <p:cNvSpPr/>
          <p:nvPr/>
        </p:nvSpPr>
        <p:spPr>
          <a:xfrm>
            <a:off x="325889" y="8083679"/>
            <a:ext cx="6206222" cy="1183150"/>
          </a:xfrm>
          <a:prstGeom prst="roundRect">
            <a:avLst>
              <a:gd name="adj" fmla="val 12722"/>
            </a:avLst>
          </a:prstGeom>
          <a:noFill/>
          <a:ln w="9525">
            <a:solidFill>
              <a:srgbClr val="F3768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8" name="四角形: 角を丸くする 37">
            <a:extLst>
              <a:ext uri="{FF2B5EF4-FFF2-40B4-BE49-F238E27FC236}">
                <a16:creationId xmlns:a16="http://schemas.microsoft.com/office/drawing/2014/main" id="{0824656D-2226-2BAF-8B42-3991DAF972FE}"/>
              </a:ext>
            </a:extLst>
          </p:cNvPr>
          <p:cNvSpPr/>
          <p:nvPr/>
        </p:nvSpPr>
        <p:spPr>
          <a:xfrm>
            <a:off x="3622929" y="8138588"/>
            <a:ext cx="2674686" cy="218862"/>
          </a:xfrm>
          <a:prstGeom prst="roundRect">
            <a:avLst>
              <a:gd name="adj" fmla="val 50000"/>
            </a:avLst>
          </a:prstGeom>
          <a:solidFill>
            <a:srgbClr val="FCE8EB"/>
          </a:solidFill>
          <a:ln w="9525">
            <a:solidFill>
              <a:srgbClr val="F3768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dirty="0">
                <a:solidFill>
                  <a:srgbClr val="F3768E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当社</a:t>
            </a:r>
            <a:r>
              <a:rPr kumimoji="1" lang="en-US" altLang="ja-JP" sz="1200" dirty="0">
                <a:solidFill>
                  <a:srgbClr val="F3768E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HP</a:t>
            </a:r>
            <a:r>
              <a:rPr kumimoji="1" lang="ja-JP" altLang="en-US" sz="1200" dirty="0">
                <a:solidFill>
                  <a:srgbClr val="F3768E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もご覧ください！</a:t>
            </a:r>
          </a:p>
        </p:txBody>
      </p:sp>
      <p:sp>
        <p:nvSpPr>
          <p:cNvPr id="40" name="四角形: 角を丸くする 39">
            <a:extLst>
              <a:ext uri="{FF2B5EF4-FFF2-40B4-BE49-F238E27FC236}">
                <a16:creationId xmlns:a16="http://schemas.microsoft.com/office/drawing/2014/main" id="{F0CB842B-CB11-F8DC-CA7A-9DC62D03B112}"/>
              </a:ext>
            </a:extLst>
          </p:cNvPr>
          <p:cNvSpPr/>
          <p:nvPr/>
        </p:nvSpPr>
        <p:spPr>
          <a:xfrm>
            <a:off x="540181" y="8138588"/>
            <a:ext cx="2728746" cy="218862"/>
          </a:xfrm>
          <a:prstGeom prst="roundRect">
            <a:avLst>
              <a:gd name="adj" fmla="val 50000"/>
            </a:avLst>
          </a:prstGeom>
          <a:solidFill>
            <a:srgbClr val="F3768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kumimoji="1"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参加方法（要事前申し込み）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8878493A-C9E3-3C55-E8B5-F3EAF2E88C26}"/>
              </a:ext>
            </a:extLst>
          </p:cNvPr>
          <p:cNvSpPr txBox="1"/>
          <p:nvPr/>
        </p:nvSpPr>
        <p:spPr>
          <a:xfrm>
            <a:off x="425347" y="8420942"/>
            <a:ext cx="297634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100" dirty="0">
                <a:solidFill>
                  <a:srgbClr val="462B24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ハローワーク新潟へお電話</a:t>
            </a:r>
            <a:endParaRPr kumimoji="1" lang="en-US" altLang="ja-JP" sz="1100" dirty="0">
              <a:solidFill>
                <a:srgbClr val="462B24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1100" b="1" dirty="0">
                <a:solidFill>
                  <a:srgbClr val="462B24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kumimoji="1" lang="ja-JP" altLang="en-US" sz="1600" b="1" dirty="0">
                <a:solidFill>
                  <a:srgbClr val="462B24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☎</a:t>
            </a:r>
            <a:r>
              <a:rPr kumimoji="1" lang="en-US" altLang="ja-JP" sz="1600" b="1" dirty="0">
                <a:solidFill>
                  <a:srgbClr val="462B24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0258-280-8609</a:t>
            </a:r>
            <a:r>
              <a:rPr kumimoji="1" lang="ja-JP" altLang="en-US" sz="1600" b="1" dirty="0">
                <a:solidFill>
                  <a:srgbClr val="462B24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1600" b="1" dirty="0">
                <a:solidFill>
                  <a:srgbClr val="462B24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(41#)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528BCDF5-FCFC-7684-D858-F60A7C16F813}"/>
              </a:ext>
            </a:extLst>
          </p:cNvPr>
          <p:cNvSpPr txBox="1"/>
          <p:nvPr/>
        </p:nvSpPr>
        <p:spPr>
          <a:xfrm>
            <a:off x="902710" y="178926"/>
            <a:ext cx="57859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dirty="0">
                <a:solidFill>
                  <a:srgbClr val="462B24"/>
                </a:solidFill>
                <a:latin typeface="ADLaM Display" panose="02010000000000000000" pitchFamily="2" charset="0"/>
                <a:ea typeface="メイリオ" panose="020B0604030504040204" pitchFamily="50" charset="-128"/>
                <a:cs typeface="ADLaM Display" panose="02010000000000000000" pitchFamily="2" charset="0"/>
              </a:rPr>
              <a:t>㈱東日本福祉経営サービス</a:t>
            </a:r>
          </a:p>
        </p:txBody>
      </p:sp>
      <p:pic>
        <p:nvPicPr>
          <p:cNvPr id="44" name="図 43">
            <a:extLst>
              <a:ext uri="{FF2B5EF4-FFF2-40B4-BE49-F238E27FC236}">
                <a16:creationId xmlns:a16="http://schemas.microsoft.com/office/drawing/2014/main" id="{33EE6515-2C9C-4BF0-38C5-B985991EE3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910" b="-2682"/>
          <a:stretch>
            <a:fillRect/>
          </a:stretch>
        </p:blipFill>
        <p:spPr>
          <a:xfrm>
            <a:off x="1464909" y="125980"/>
            <a:ext cx="407133" cy="476915"/>
          </a:xfrm>
          <a:prstGeom prst="rect">
            <a:avLst/>
          </a:prstGeom>
        </p:spPr>
      </p:pic>
      <p:cxnSp>
        <p:nvCxnSpPr>
          <p:cNvPr id="49" name="直線コネクタ 48">
            <a:extLst>
              <a:ext uri="{FF2B5EF4-FFF2-40B4-BE49-F238E27FC236}">
                <a16:creationId xmlns:a16="http://schemas.microsoft.com/office/drawing/2014/main" id="{D2DC7F74-51EB-C6E2-5A7A-5883F58FA7CF}"/>
              </a:ext>
            </a:extLst>
          </p:cNvPr>
          <p:cNvCxnSpPr>
            <a:cxnSpLocks/>
          </p:cNvCxnSpPr>
          <p:nvPr/>
        </p:nvCxnSpPr>
        <p:spPr>
          <a:xfrm>
            <a:off x="3429000" y="8152956"/>
            <a:ext cx="0" cy="980341"/>
          </a:xfrm>
          <a:prstGeom prst="line">
            <a:avLst/>
          </a:prstGeom>
          <a:ln w="9525">
            <a:solidFill>
              <a:srgbClr val="F3768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四角形: 角を丸くする 3">
            <a:extLst>
              <a:ext uri="{FF2B5EF4-FFF2-40B4-BE49-F238E27FC236}">
                <a16:creationId xmlns:a16="http://schemas.microsoft.com/office/drawing/2014/main" id="{6ECF2EBE-6C9D-20BC-9195-AEC9C57F55FE}"/>
              </a:ext>
            </a:extLst>
          </p:cNvPr>
          <p:cNvSpPr/>
          <p:nvPr/>
        </p:nvSpPr>
        <p:spPr>
          <a:xfrm>
            <a:off x="430426" y="5248382"/>
            <a:ext cx="847023" cy="259865"/>
          </a:xfrm>
          <a:prstGeom prst="roundRect">
            <a:avLst>
              <a:gd name="adj" fmla="val 50000"/>
            </a:avLst>
          </a:prstGeom>
          <a:solidFill>
            <a:srgbClr val="F3768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持ち物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10FEC4EC-4162-32BB-95AA-75E417D54BB5}"/>
              </a:ext>
            </a:extLst>
          </p:cNvPr>
          <p:cNvSpPr txBox="1"/>
          <p:nvPr/>
        </p:nvSpPr>
        <p:spPr>
          <a:xfrm>
            <a:off x="1362553" y="5243860"/>
            <a:ext cx="32134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b="1" dirty="0">
                <a:solidFill>
                  <a:srgbClr val="462B24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ハローワーク受付票・筆記用具</a:t>
            </a:r>
            <a:endParaRPr kumimoji="1" lang="en-US" altLang="ja-JP" sz="1600" b="1" dirty="0">
              <a:solidFill>
                <a:srgbClr val="462B24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F3BE9E7-2646-7376-7772-A5C580237A85}"/>
              </a:ext>
            </a:extLst>
          </p:cNvPr>
          <p:cNvSpPr txBox="1"/>
          <p:nvPr/>
        </p:nvSpPr>
        <p:spPr>
          <a:xfrm>
            <a:off x="3386267" y="3480103"/>
            <a:ext cx="277977" cy="383398"/>
          </a:xfrm>
          <a:prstGeom prst="rect">
            <a:avLst/>
          </a:prstGeom>
          <a:solidFill>
            <a:srgbClr val="462B24"/>
          </a:solidFill>
        </p:spPr>
        <p:txBody>
          <a:bodyPr wrap="square" rtlCol="0">
            <a:spAutoFit/>
          </a:bodyPr>
          <a:lstStyle/>
          <a:p>
            <a:endParaRPr kumimoji="1" lang="ja-JP" altLang="en-US" sz="20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04A9B768-90DA-A14E-BA3B-58F48233F422}"/>
              </a:ext>
            </a:extLst>
          </p:cNvPr>
          <p:cNvSpPr txBox="1"/>
          <p:nvPr/>
        </p:nvSpPr>
        <p:spPr>
          <a:xfrm>
            <a:off x="3297582" y="3537126"/>
            <a:ext cx="4553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火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4E0A9510-8D70-5B89-B278-7C800EF78338}"/>
              </a:ext>
            </a:extLst>
          </p:cNvPr>
          <p:cNvSpPr txBox="1"/>
          <p:nvPr/>
        </p:nvSpPr>
        <p:spPr>
          <a:xfrm>
            <a:off x="4652176" y="3480103"/>
            <a:ext cx="277977" cy="383398"/>
          </a:xfrm>
          <a:prstGeom prst="rect">
            <a:avLst/>
          </a:prstGeom>
          <a:solidFill>
            <a:srgbClr val="462B24"/>
          </a:solidFill>
        </p:spPr>
        <p:txBody>
          <a:bodyPr wrap="square" rtlCol="0">
            <a:spAutoFit/>
          </a:bodyPr>
          <a:lstStyle/>
          <a:p>
            <a:endParaRPr kumimoji="1" lang="ja-JP" altLang="en-US" sz="20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3491E009-F1DC-2E60-C940-1C7AFCC96866}"/>
              </a:ext>
            </a:extLst>
          </p:cNvPr>
          <p:cNvSpPr txBox="1"/>
          <p:nvPr/>
        </p:nvSpPr>
        <p:spPr>
          <a:xfrm>
            <a:off x="4569076" y="3537126"/>
            <a:ext cx="4553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水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8C27B5BB-5860-139D-59DF-258861230DA5}"/>
              </a:ext>
            </a:extLst>
          </p:cNvPr>
          <p:cNvSpPr txBox="1"/>
          <p:nvPr/>
        </p:nvSpPr>
        <p:spPr>
          <a:xfrm>
            <a:off x="5918084" y="3480103"/>
            <a:ext cx="277977" cy="383398"/>
          </a:xfrm>
          <a:prstGeom prst="rect">
            <a:avLst/>
          </a:prstGeom>
          <a:solidFill>
            <a:srgbClr val="462B24"/>
          </a:solidFill>
        </p:spPr>
        <p:txBody>
          <a:bodyPr wrap="square" rtlCol="0">
            <a:spAutoFit/>
          </a:bodyPr>
          <a:lstStyle/>
          <a:p>
            <a:endParaRPr kumimoji="1" lang="ja-JP" altLang="en-US" sz="20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BCF5A30B-ED75-C0CA-C912-B0DE17777E3C}"/>
              </a:ext>
            </a:extLst>
          </p:cNvPr>
          <p:cNvSpPr txBox="1"/>
          <p:nvPr/>
        </p:nvSpPr>
        <p:spPr>
          <a:xfrm>
            <a:off x="5829399" y="3537126"/>
            <a:ext cx="4553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水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AB2DBC24-0B80-C399-5DC3-0BF8110DB883}"/>
              </a:ext>
            </a:extLst>
          </p:cNvPr>
          <p:cNvSpPr txBox="1"/>
          <p:nvPr/>
        </p:nvSpPr>
        <p:spPr>
          <a:xfrm>
            <a:off x="1126913" y="1401581"/>
            <a:ext cx="46379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000" b="1" dirty="0">
                <a:solidFill>
                  <a:srgbClr val="462B24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新潟市内　グループホーム</a:t>
            </a:r>
            <a:r>
              <a:rPr kumimoji="1" lang="en-US" altLang="ja-JP" sz="2000" b="1" dirty="0">
                <a:solidFill>
                  <a:srgbClr val="462B24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3</a:t>
            </a:r>
            <a:r>
              <a:rPr kumimoji="1" lang="ja-JP" altLang="en-US" sz="2000" b="1" dirty="0">
                <a:solidFill>
                  <a:srgbClr val="462B24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施設合同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9597F13B-74CC-19B5-FC85-3183DB02751A}"/>
              </a:ext>
            </a:extLst>
          </p:cNvPr>
          <p:cNvSpPr txBox="1"/>
          <p:nvPr/>
        </p:nvSpPr>
        <p:spPr>
          <a:xfrm>
            <a:off x="389340" y="1741479"/>
            <a:ext cx="607931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5400" b="1" dirty="0">
                <a:solidFill>
                  <a:srgbClr val="462B24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ケアスタッフ募集</a:t>
            </a:r>
          </a:p>
        </p:txBody>
      </p:sp>
      <p:grpSp>
        <p:nvGrpSpPr>
          <p:cNvPr id="75" name="グループ化 74">
            <a:extLst>
              <a:ext uri="{FF2B5EF4-FFF2-40B4-BE49-F238E27FC236}">
                <a16:creationId xmlns:a16="http://schemas.microsoft.com/office/drawing/2014/main" id="{92356AA8-2F08-5CB3-D405-ADB023717BD1}"/>
              </a:ext>
            </a:extLst>
          </p:cNvPr>
          <p:cNvGrpSpPr/>
          <p:nvPr/>
        </p:nvGrpSpPr>
        <p:grpSpPr>
          <a:xfrm>
            <a:off x="230598" y="1767649"/>
            <a:ext cx="361085" cy="249922"/>
            <a:chOff x="230598" y="1691146"/>
            <a:chExt cx="361085" cy="249922"/>
          </a:xfrm>
        </p:grpSpPr>
        <p:sp>
          <p:nvSpPr>
            <p:cNvPr id="71" name="四角形: 角を丸くする 70">
              <a:extLst>
                <a:ext uri="{FF2B5EF4-FFF2-40B4-BE49-F238E27FC236}">
                  <a16:creationId xmlns:a16="http://schemas.microsoft.com/office/drawing/2014/main" id="{726911F3-23C5-8860-4843-F7605E995659}"/>
                </a:ext>
              </a:extLst>
            </p:cNvPr>
            <p:cNvSpPr/>
            <p:nvPr/>
          </p:nvSpPr>
          <p:spPr>
            <a:xfrm rot="2656625">
              <a:off x="343155" y="1691146"/>
              <a:ext cx="248528" cy="45719"/>
            </a:xfrm>
            <a:prstGeom prst="roundRect">
              <a:avLst>
                <a:gd name="adj" fmla="val 50000"/>
              </a:avLst>
            </a:prstGeom>
            <a:solidFill>
              <a:srgbClr val="F3768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4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2" name="四角形: 角を丸くする 71">
              <a:extLst>
                <a:ext uri="{FF2B5EF4-FFF2-40B4-BE49-F238E27FC236}">
                  <a16:creationId xmlns:a16="http://schemas.microsoft.com/office/drawing/2014/main" id="{514D8436-C28B-5C2B-3E70-FABE49954D7D}"/>
                </a:ext>
              </a:extLst>
            </p:cNvPr>
            <p:cNvSpPr/>
            <p:nvPr/>
          </p:nvSpPr>
          <p:spPr>
            <a:xfrm rot="1398443">
              <a:off x="230598" y="1895349"/>
              <a:ext cx="289206" cy="45719"/>
            </a:xfrm>
            <a:prstGeom prst="roundRect">
              <a:avLst>
                <a:gd name="adj" fmla="val 50000"/>
              </a:avLst>
            </a:prstGeom>
            <a:solidFill>
              <a:srgbClr val="F3768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4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76" name="グループ化 75">
            <a:extLst>
              <a:ext uri="{FF2B5EF4-FFF2-40B4-BE49-F238E27FC236}">
                <a16:creationId xmlns:a16="http://schemas.microsoft.com/office/drawing/2014/main" id="{B55DBDFF-E93C-C2BD-9E5C-DE9265FAEE43}"/>
              </a:ext>
            </a:extLst>
          </p:cNvPr>
          <p:cNvGrpSpPr/>
          <p:nvPr/>
        </p:nvGrpSpPr>
        <p:grpSpPr>
          <a:xfrm flipH="1">
            <a:off x="6234852" y="1767649"/>
            <a:ext cx="361085" cy="249922"/>
            <a:chOff x="230598" y="1691146"/>
            <a:chExt cx="361085" cy="249922"/>
          </a:xfrm>
        </p:grpSpPr>
        <p:sp>
          <p:nvSpPr>
            <p:cNvPr id="77" name="四角形: 角を丸くする 76">
              <a:extLst>
                <a:ext uri="{FF2B5EF4-FFF2-40B4-BE49-F238E27FC236}">
                  <a16:creationId xmlns:a16="http://schemas.microsoft.com/office/drawing/2014/main" id="{715F0D8B-A3B2-EECD-C3E5-888A0616247A}"/>
                </a:ext>
              </a:extLst>
            </p:cNvPr>
            <p:cNvSpPr/>
            <p:nvPr/>
          </p:nvSpPr>
          <p:spPr>
            <a:xfrm rot="2656625">
              <a:off x="343155" y="1691146"/>
              <a:ext cx="248528" cy="45719"/>
            </a:xfrm>
            <a:prstGeom prst="roundRect">
              <a:avLst>
                <a:gd name="adj" fmla="val 50000"/>
              </a:avLst>
            </a:prstGeom>
            <a:solidFill>
              <a:srgbClr val="F3768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4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8" name="四角形: 角を丸くする 77">
              <a:extLst>
                <a:ext uri="{FF2B5EF4-FFF2-40B4-BE49-F238E27FC236}">
                  <a16:creationId xmlns:a16="http://schemas.microsoft.com/office/drawing/2014/main" id="{F40E0024-9796-CC22-E5AD-EDB8F03BD017}"/>
                </a:ext>
              </a:extLst>
            </p:cNvPr>
            <p:cNvSpPr/>
            <p:nvPr/>
          </p:nvSpPr>
          <p:spPr>
            <a:xfrm rot="1398443">
              <a:off x="230598" y="1895349"/>
              <a:ext cx="289206" cy="45719"/>
            </a:xfrm>
            <a:prstGeom prst="roundRect">
              <a:avLst>
                <a:gd name="adj" fmla="val 50000"/>
              </a:avLst>
            </a:prstGeom>
            <a:solidFill>
              <a:srgbClr val="F3768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4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86" name="四角形: 角を丸くする 85">
            <a:extLst>
              <a:ext uri="{FF2B5EF4-FFF2-40B4-BE49-F238E27FC236}">
                <a16:creationId xmlns:a16="http://schemas.microsoft.com/office/drawing/2014/main" id="{09549942-F215-E050-F314-23E92B5D10B1}"/>
              </a:ext>
            </a:extLst>
          </p:cNvPr>
          <p:cNvSpPr/>
          <p:nvPr/>
        </p:nvSpPr>
        <p:spPr>
          <a:xfrm>
            <a:off x="-30028" y="26024"/>
            <a:ext cx="6888028" cy="9909986"/>
          </a:xfrm>
          <a:prstGeom prst="roundRect">
            <a:avLst>
              <a:gd name="adj" fmla="val 0"/>
            </a:avLst>
          </a:prstGeom>
          <a:noFill/>
          <a:ln w="190500">
            <a:solidFill>
              <a:srgbClr val="F3768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7" name="テキスト ボックス 86">
            <a:extLst>
              <a:ext uri="{FF2B5EF4-FFF2-40B4-BE49-F238E27FC236}">
                <a16:creationId xmlns:a16="http://schemas.microsoft.com/office/drawing/2014/main" id="{884F5764-CE5C-283C-FBBE-9E71540487E2}"/>
              </a:ext>
            </a:extLst>
          </p:cNvPr>
          <p:cNvSpPr txBox="1"/>
          <p:nvPr/>
        </p:nvSpPr>
        <p:spPr>
          <a:xfrm>
            <a:off x="820433" y="9355321"/>
            <a:ext cx="586498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ja-JP" altLang="en-US" sz="1100" dirty="0">
                <a:solidFill>
                  <a:srgbClr val="462B24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お申込み・お問い合わせ：ハローワーク新潟 職業紹介第一部門 人材確保支援コーナー</a:t>
            </a:r>
            <a:endParaRPr kumimoji="1" lang="en-US" altLang="ja-JP" sz="1100" dirty="0">
              <a:solidFill>
                <a:srgbClr val="462B24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r"/>
            <a:r>
              <a:rPr kumimoji="1" lang="ja-JP" altLang="en-US" sz="1100" dirty="0">
                <a:solidFill>
                  <a:srgbClr val="462B24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☎</a:t>
            </a:r>
            <a:r>
              <a:rPr kumimoji="1" lang="en-US" altLang="ja-JP" sz="1100" dirty="0">
                <a:solidFill>
                  <a:srgbClr val="462B24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025-280-8609</a:t>
            </a:r>
            <a:r>
              <a:rPr kumimoji="1" lang="ja-JP" altLang="en-US" sz="1100" dirty="0">
                <a:solidFill>
                  <a:srgbClr val="462B24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（</a:t>
            </a:r>
            <a:r>
              <a:rPr kumimoji="1" lang="en-US" altLang="ja-JP" sz="1100" dirty="0">
                <a:solidFill>
                  <a:srgbClr val="462B24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41#</a:t>
            </a:r>
            <a:r>
              <a:rPr kumimoji="1" lang="ja-JP" altLang="en-US" sz="1100" dirty="0">
                <a:solidFill>
                  <a:srgbClr val="462B24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）</a:t>
            </a:r>
          </a:p>
        </p:txBody>
      </p:sp>
      <p:sp>
        <p:nvSpPr>
          <p:cNvPr id="88" name="テキスト ボックス 87">
            <a:extLst>
              <a:ext uri="{FF2B5EF4-FFF2-40B4-BE49-F238E27FC236}">
                <a16:creationId xmlns:a16="http://schemas.microsoft.com/office/drawing/2014/main" id="{2E4B97D4-3A15-EC3E-8DD6-5103329565AF}"/>
              </a:ext>
            </a:extLst>
          </p:cNvPr>
          <p:cNvSpPr txBox="1"/>
          <p:nvPr/>
        </p:nvSpPr>
        <p:spPr>
          <a:xfrm>
            <a:off x="389340" y="8871687"/>
            <a:ext cx="268796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100" dirty="0">
                <a:solidFill>
                  <a:srgbClr val="462B24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もしくは最寄りのハローワーク窓口へ</a:t>
            </a:r>
          </a:p>
        </p:txBody>
      </p:sp>
      <p:pic>
        <p:nvPicPr>
          <p:cNvPr id="90" name="図 89">
            <a:extLst>
              <a:ext uri="{FF2B5EF4-FFF2-40B4-BE49-F238E27FC236}">
                <a16:creationId xmlns:a16="http://schemas.microsoft.com/office/drawing/2014/main" id="{9E1E8753-4356-D37D-6F12-4082B32AD4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984" b="47742"/>
          <a:stretch>
            <a:fillRect/>
          </a:stretch>
        </p:blipFill>
        <p:spPr>
          <a:xfrm>
            <a:off x="5115863" y="4450379"/>
            <a:ext cx="1281983" cy="1439984"/>
          </a:xfrm>
          <a:prstGeom prst="rect">
            <a:avLst/>
          </a:prstGeom>
        </p:spPr>
      </p:pic>
      <p:sp>
        <p:nvSpPr>
          <p:cNvPr id="3" name="四角形: 角を丸くする 2">
            <a:extLst>
              <a:ext uri="{FF2B5EF4-FFF2-40B4-BE49-F238E27FC236}">
                <a16:creationId xmlns:a16="http://schemas.microsoft.com/office/drawing/2014/main" id="{4337E9C7-27C9-3E49-4960-B8C4AB586A72}"/>
              </a:ext>
            </a:extLst>
          </p:cNvPr>
          <p:cNvSpPr/>
          <p:nvPr/>
        </p:nvSpPr>
        <p:spPr>
          <a:xfrm>
            <a:off x="322184" y="6089611"/>
            <a:ext cx="6213633" cy="1893876"/>
          </a:xfrm>
          <a:prstGeom prst="roundRect">
            <a:avLst>
              <a:gd name="adj" fmla="val 9110"/>
            </a:avLst>
          </a:prstGeom>
          <a:solidFill>
            <a:srgbClr val="DFE8CE"/>
          </a:solidFill>
          <a:ln w="9525">
            <a:solidFill>
              <a:srgbClr val="DFE8C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5C7A8BFF-E2DC-535C-27D1-380ADC771B45}"/>
              </a:ext>
            </a:extLst>
          </p:cNvPr>
          <p:cNvSpPr txBox="1"/>
          <p:nvPr/>
        </p:nvSpPr>
        <p:spPr>
          <a:xfrm>
            <a:off x="446237" y="7472868"/>
            <a:ext cx="17172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600" b="1" dirty="0">
                <a:solidFill>
                  <a:srgbClr val="462B24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スミール新潟東</a:t>
            </a:r>
            <a:endParaRPr kumimoji="1" lang="en-US" altLang="ja-JP" sz="1600" b="1" dirty="0">
              <a:solidFill>
                <a:srgbClr val="462B24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79D1E41C-C023-EA60-5964-16D1A00C0F19}"/>
              </a:ext>
            </a:extLst>
          </p:cNvPr>
          <p:cNvSpPr txBox="1"/>
          <p:nvPr/>
        </p:nvSpPr>
        <p:spPr>
          <a:xfrm>
            <a:off x="335677" y="7716320"/>
            <a:ext cx="19946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>
                <a:solidFill>
                  <a:srgbClr val="462B24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新潟市東区神明町</a:t>
            </a:r>
            <a:r>
              <a:rPr kumimoji="1" lang="en-US" altLang="ja-JP" sz="1200" dirty="0">
                <a:solidFill>
                  <a:srgbClr val="462B24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13</a:t>
            </a:r>
            <a:r>
              <a:rPr kumimoji="1" lang="ja-JP" altLang="en-US" sz="1200" dirty="0">
                <a:solidFill>
                  <a:srgbClr val="462B24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番</a:t>
            </a:r>
            <a:r>
              <a:rPr kumimoji="1" lang="en-US" altLang="ja-JP" sz="1200" dirty="0">
                <a:solidFill>
                  <a:srgbClr val="462B24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9</a:t>
            </a:r>
            <a:r>
              <a:rPr kumimoji="1" lang="ja-JP" altLang="en-US" sz="1200" dirty="0">
                <a:solidFill>
                  <a:srgbClr val="462B24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号</a:t>
            </a:r>
            <a:endParaRPr kumimoji="1" lang="en-US" altLang="ja-JP" sz="1200" dirty="0">
              <a:solidFill>
                <a:srgbClr val="462B24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8F153590-C071-643C-4A82-8785AD55CA3D}"/>
              </a:ext>
            </a:extLst>
          </p:cNvPr>
          <p:cNvSpPr txBox="1"/>
          <p:nvPr/>
        </p:nvSpPr>
        <p:spPr>
          <a:xfrm>
            <a:off x="2556581" y="7472868"/>
            <a:ext cx="17172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600" b="1" dirty="0">
                <a:solidFill>
                  <a:srgbClr val="462B24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スミール石山</a:t>
            </a:r>
            <a:endParaRPr kumimoji="1" lang="en-US" altLang="ja-JP" sz="1600" b="1" dirty="0">
              <a:solidFill>
                <a:srgbClr val="462B24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AB7168BB-85ED-BCEC-D754-4303369546BC}"/>
              </a:ext>
            </a:extLst>
          </p:cNvPr>
          <p:cNvSpPr txBox="1"/>
          <p:nvPr/>
        </p:nvSpPr>
        <p:spPr>
          <a:xfrm>
            <a:off x="2310817" y="7716320"/>
            <a:ext cx="21961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dirty="0">
                <a:solidFill>
                  <a:srgbClr val="462B24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新潟市東区石山</a:t>
            </a:r>
            <a:r>
              <a:rPr kumimoji="1" lang="en-US" altLang="ja-JP" sz="1200" dirty="0">
                <a:solidFill>
                  <a:srgbClr val="462B24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1-3-51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760CC6D1-8413-EF63-B09C-CB49831261D4}"/>
              </a:ext>
            </a:extLst>
          </p:cNvPr>
          <p:cNvSpPr txBox="1"/>
          <p:nvPr/>
        </p:nvSpPr>
        <p:spPr>
          <a:xfrm>
            <a:off x="4707191" y="7472868"/>
            <a:ext cx="17172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600" b="1" dirty="0">
                <a:solidFill>
                  <a:srgbClr val="462B24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スミール亀田</a:t>
            </a:r>
            <a:endParaRPr kumimoji="1" lang="en-US" altLang="ja-JP" sz="1600" b="1" dirty="0">
              <a:solidFill>
                <a:srgbClr val="462B24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196D6AC7-0F20-EE09-C907-F390F3402A81}"/>
              </a:ext>
            </a:extLst>
          </p:cNvPr>
          <p:cNvSpPr txBox="1"/>
          <p:nvPr/>
        </p:nvSpPr>
        <p:spPr>
          <a:xfrm>
            <a:off x="4459885" y="7716320"/>
            <a:ext cx="21423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>
                <a:solidFill>
                  <a:srgbClr val="462B24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新潟市江南区船戸山</a:t>
            </a:r>
            <a:r>
              <a:rPr kumimoji="1" lang="en-US" altLang="ja-JP" sz="1200" dirty="0">
                <a:solidFill>
                  <a:srgbClr val="462B24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1-1-10</a:t>
            </a:r>
          </a:p>
        </p:txBody>
      </p:sp>
      <p:cxnSp>
        <p:nvCxnSpPr>
          <p:cNvPr id="79" name="直線コネクタ 78">
            <a:extLst>
              <a:ext uri="{FF2B5EF4-FFF2-40B4-BE49-F238E27FC236}">
                <a16:creationId xmlns:a16="http://schemas.microsoft.com/office/drawing/2014/main" id="{716BF017-A327-925D-27E2-E93E7BE6D966}"/>
              </a:ext>
            </a:extLst>
          </p:cNvPr>
          <p:cNvCxnSpPr>
            <a:cxnSpLocks/>
          </p:cNvCxnSpPr>
          <p:nvPr/>
        </p:nvCxnSpPr>
        <p:spPr>
          <a:xfrm>
            <a:off x="2349500" y="6223000"/>
            <a:ext cx="0" cy="1656019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82" name="図 81">
            <a:extLst>
              <a:ext uri="{FF2B5EF4-FFF2-40B4-BE49-F238E27FC236}">
                <a16:creationId xmlns:a16="http://schemas.microsoft.com/office/drawing/2014/main" id="{BE012E4D-BDE1-015F-F712-7B796CB5364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1" r="4651"/>
          <a:stretch>
            <a:fillRect/>
          </a:stretch>
        </p:blipFill>
        <p:spPr>
          <a:xfrm>
            <a:off x="4676991" y="6212952"/>
            <a:ext cx="1639284" cy="1229463"/>
          </a:xfrm>
          <a:prstGeom prst="rect">
            <a:avLst/>
          </a:prstGeom>
        </p:spPr>
      </p:pic>
      <p:pic>
        <p:nvPicPr>
          <p:cNvPr id="84" name="図 83">
            <a:extLst>
              <a:ext uri="{FF2B5EF4-FFF2-40B4-BE49-F238E27FC236}">
                <a16:creationId xmlns:a16="http://schemas.microsoft.com/office/drawing/2014/main" id="{BD38039B-4ACB-7BF6-8A8A-628F0EBC5B0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7" r="1667"/>
          <a:stretch>
            <a:fillRect/>
          </a:stretch>
        </p:blipFill>
        <p:spPr>
          <a:xfrm>
            <a:off x="2586043" y="6212953"/>
            <a:ext cx="1632948" cy="1224711"/>
          </a:xfrm>
          <a:prstGeom prst="rect">
            <a:avLst/>
          </a:prstGeom>
        </p:spPr>
      </p:pic>
      <p:pic>
        <p:nvPicPr>
          <p:cNvPr id="93" name="図 92">
            <a:extLst>
              <a:ext uri="{FF2B5EF4-FFF2-40B4-BE49-F238E27FC236}">
                <a16:creationId xmlns:a16="http://schemas.microsoft.com/office/drawing/2014/main" id="{F634F0AE-3A40-D75A-D253-28AF7A10811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88" r="5588"/>
          <a:stretch>
            <a:fillRect/>
          </a:stretch>
        </p:blipFill>
        <p:spPr>
          <a:xfrm>
            <a:off x="495394" y="6201617"/>
            <a:ext cx="1648064" cy="1236048"/>
          </a:xfrm>
          <a:prstGeom prst="rect">
            <a:avLst/>
          </a:prstGeom>
        </p:spPr>
      </p:pic>
      <p:sp>
        <p:nvSpPr>
          <p:cNvPr id="98" name="テキスト ボックス 97">
            <a:extLst>
              <a:ext uri="{FF2B5EF4-FFF2-40B4-BE49-F238E27FC236}">
                <a16:creationId xmlns:a16="http://schemas.microsoft.com/office/drawing/2014/main" id="{9D36329E-82A9-E1BD-D74C-EAEA2BDEA973}"/>
              </a:ext>
            </a:extLst>
          </p:cNvPr>
          <p:cNvSpPr txBox="1"/>
          <p:nvPr/>
        </p:nvSpPr>
        <p:spPr>
          <a:xfrm rot="10800000" flipH="1">
            <a:off x="4369393" y="8394270"/>
            <a:ext cx="3755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solidFill>
                  <a:srgbClr val="462B24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➡</a:t>
            </a:r>
          </a:p>
        </p:txBody>
      </p:sp>
      <p:sp>
        <p:nvSpPr>
          <p:cNvPr id="99" name="テキスト ボックス 98">
            <a:extLst>
              <a:ext uri="{FF2B5EF4-FFF2-40B4-BE49-F238E27FC236}">
                <a16:creationId xmlns:a16="http://schemas.microsoft.com/office/drawing/2014/main" id="{341033A5-9F61-7E53-321F-7EDB864BE64B}"/>
              </a:ext>
            </a:extLst>
          </p:cNvPr>
          <p:cNvSpPr txBox="1"/>
          <p:nvPr/>
        </p:nvSpPr>
        <p:spPr>
          <a:xfrm>
            <a:off x="4575982" y="8447118"/>
            <a:ext cx="10009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>
                <a:solidFill>
                  <a:srgbClr val="462B24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採用</a:t>
            </a:r>
            <a:r>
              <a:rPr kumimoji="1" lang="en-US" altLang="ja-JP" sz="1200" dirty="0">
                <a:solidFill>
                  <a:srgbClr val="462B24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HP</a:t>
            </a:r>
            <a:endParaRPr kumimoji="1" lang="ja-JP" altLang="en-US" sz="1200" dirty="0">
              <a:solidFill>
                <a:srgbClr val="462B24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00" name="図 99">
            <a:extLst>
              <a:ext uri="{FF2B5EF4-FFF2-40B4-BE49-F238E27FC236}">
                <a16:creationId xmlns:a16="http://schemas.microsoft.com/office/drawing/2014/main" id="{F670A7F7-F10B-3BD7-2B54-A2F627D4B0D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2039" y="8394270"/>
            <a:ext cx="828870" cy="828870"/>
          </a:xfrm>
          <a:prstGeom prst="rect">
            <a:avLst/>
          </a:prstGeom>
        </p:spPr>
      </p:pic>
      <p:sp>
        <p:nvSpPr>
          <p:cNvPr id="101" name="テキスト ボックス 100">
            <a:extLst>
              <a:ext uri="{FF2B5EF4-FFF2-40B4-BE49-F238E27FC236}">
                <a16:creationId xmlns:a16="http://schemas.microsoft.com/office/drawing/2014/main" id="{C018F238-0C1F-BB66-48D0-67669546CBF9}"/>
              </a:ext>
            </a:extLst>
          </p:cNvPr>
          <p:cNvSpPr txBox="1"/>
          <p:nvPr/>
        </p:nvSpPr>
        <p:spPr>
          <a:xfrm flipH="1">
            <a:off x="5115863" y="8831542"/>
            <a:ext cx="3755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solidFill>
                  <a:srgbClr val="462B24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➡</a:t>
            </a:r>
          </a:p>
        </p:txBody>
      </p:sp>
      <p:sp>
        <p:nvSpPr>
          <p:cNvPr id="102" name="テキスト ボックス 101">
            <a:extLst>
              <a:ext uri="{FF2B5EF4-FFF2-40B4-BE49-F238E27FC236}">
                <a16:creationId xmlns:a16="http://schemas.microsoft.com/office/drawing/2014/main" id="{06DDF2EB-3FB8-106F-7B5A-B965FC8CF94B}"/>
              </a:ext>
            </a:extLst>
          </p:cNvPr>
          <p:cNvSpPr txBox="1"/>
          <p:nvPr/>
        </p:nvSpPr>
        <p:spPr>
          <a:xfrm>
            <a:off x="4575982" y="8846270"/>
            <a:ext cx="10009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>
                <a:solidFill>
                  <a:srgbClr val="462B24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会社</a:t>
            </a:r>
            <a:r>
              <a:rPr kumimoji="1" lang="en-US" altLang="ja-JP" sz="1200" dirty="0">
                <a:solidFill>
                  <a:srgbClr val="462B24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HP</a:t>
            </a:r>
            <a:endParaRPr kumimoji="1" lang="ja-JP" altLang="en-US" sz="1200" dirty="0">
              <a:solidFill>
                <a:srgbClr val="462B24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06" name="図 105">
            <a:extLst>
              <a:ext uri="{FF2B5EF4-FFF2-40B4-BE49-F238E27FC236}">
                <a16:creationId xmlns:a16="http://schemas.microsoft.com/office/drawing/2014/main" id="{B8F2BAD3-A08B-6489-77B0-DCC95BF7634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97" t="5744" r="7189" b="7657"/>
          <a:stretch>
            <a:fillRect/>
          </a:stretch>
        </p:blipFill>
        <p:spPr>
          <a:xfrm>
            <a:off x="5485900" y="8432715"/>
            <a:ext cx="749594" cy="739221"/>
          </a:xfrm>
          <a:prstGeom prst="rect">
            <a:avLst/>
          </a:prstGeom>
        </p:spPr>
      </p:pic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D169407B-00A9-F1F6-2777-D469C277AF34}"/>
              </a:ext>
            </a:extLst>
          </p:cNvPr>
          <p:cNvSpPr/>
          <p:nvPr/>
        </p:nvSpPr>
        <p:spPr>
          <a:xfrm>
            <a:off x="325888" y="2526625"/>
            <a:ext cx="3034797" cy="782443"/>
          </a:xfrm>
          <a:prstGeom prst="roundRect">
            <a:avLst>
              <a:gd name="adj" fmla="val 20726"/>
            </a:avLst>
          </a:prstGeom>
          <a:solidFill>
            <a:srgbClr val="FDE982">
              <a:alpha val="50196"/>
            </a:srgbClr>
          </a:solidFill>
          <a:ln w="9525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F5D55FEE-9A6A-2321-A8D0-79CB40DD16E0}"/>
              </a:ext>
            </a:extLst>
          </p:cNvPr>
          <p:cNvSpPr txBox="1"/>
          <p:nvPr/>
        </p:nvSpPr>
        <p:spPr>
          <a:xfrm>
            <a:off x="765627" y="2645869"/>
            <a:ext cx="25534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b="1" dirty="0">
                <a:solidFill>
                  <a:srgbClr val="462B24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未経験・無資格の方も</a:t>
            </a:r>
            <a:endParaRPr kumimoji="1" lang="en-US" altLang="ja-JP" b="1" dirty="0">
              <a:solidFill>
                <a:srgbClr val="462B24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ja-JP" altLang="en-US" b="1" dirty="0">
                <a:solidFill>
                  <a:srgbClr val="462B24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歓迎します！</a:t>
            </a:r>
          </a:p>
        </p:txBody>
      </p:sp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A48432D3-FABF-580C-9F73-AF0238182255}"/>
              </a:ext>
            </a:extLst>
          </p:cNvPr>
          <p:cNvSpPr/>
          <p:nvPr/>
        </p:nvSpPr>
        <p:spPr>
          <a:xfrm>
            <a:off x="3516672" y="2533402"/>
            <a:ext cx="2988049" cy="773594"/>
          </a:xfrm>
          <a:prstGeom prst="roundRect">
            <a:avLst>
              <a:gd name="adj" fmla="val 20726"/>
            </a:avLst>
          </a:prstGeom>
          <a:solidFill>
            <a:srgbClr val="F3768E">
              <a:alpha val="25098"/>
            </a:srgbClr>
          </a:solidFill>
          <a:ln w="9525">
            <a:solidFill>
              <a:srgbClr val="F3768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5" name="図 14">
            <a:extLst>
              <a:ext uri="{FF2B5EF4-FFF2-40B4-BE49-F238E27FC236}">
                <a16:creationId xmlns:a16="http://schemas.microsoft.com/office/drawing/2014/main" id="{A733725D-F530-0029-A160-0EB9C378C09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17337">
            <a:off x="344807" y="2634815"/>
            <a:ext cx="610497" cy="600362"/>
          </a:xfrm>
          <a:prstGeom prst="rect">
            <a:avLst/>
          </a:prstGeom>
        </p:spPr>
      </p:pic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76335FD5-D274-5B41-C2C2-8DC380C595B1}"/>
              </a:ext>
            </a:extLst>
          </p:cNvPr>
          <p:cNvSpPr txBox="1"/>
          <p:nvPr/>
        </p:nvSpPr>
        <p:spPr>
          <a:xfrm>
            <a:off x="3529700" y="2533249"/>
            <a:ext cx="30321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b="1" dirty="0">
                <a:solidFill>
                  <a:srgbClr val="462B24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正社員の働き方が選べます</a:t>
            </a:r>
          </a:p>
        </p:txBody>
      </p:sp>
      <p:pic>
        <p:nvPicPr>
          <p:cNvPr id="35" name="グラフィックス 34">
            <a:extLst>
              <a:ext uri="{FF2B5EF4-FFF2-40B4-BE49-F238E27FC236}">
                <a16:creationId xmlns:a16="http://schemas.microsoft.com/office/drawing/2014/main" id="{9AD49AB2-CDC0-1988-518D-39F083069E5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895230" y="2779646"/>
            <a:ext cx="301053" cy="301053"/>
          </a:xfrm>
          <a:prstGeom prst="rect">
            <a:avLst/>
          </a:prstGeom>
        </p:spPr>
      </p:pic>
      <p:pic>
        <p:nvPicPr>
          <p:cNvPr id="45" name="グラフィックス 44">
            <a:extLst>
              <a:ext uri="{FF2B5EF4-FFF2-40B4-BE49-F238E27FC236}">
                <a16:creationId xmlns:a16="http://schemas.microsoft.com/office/drawing/2014/main" id="{579078A2-52A6-0C14-86B4-DD328EA1F26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884102" y="2799426"/>
            <a:ext cx="264956" cy="264956"/>
          </a:xfrm>
          <a:prstGeom prst="rect">
            <a:avLst/>
          </a:prstGeom>
        </p:spPr>
      </p:pic>
      <p:cxnSp>
        <p:nvCxnSpPr>
          <p:cNvPr id="48" name="直線コネクタ 47">
            <a:extLst>
              <a:ext uri="{FF2B5EF4-FFF2-40B4-BE49-F238E27FC236}">
                <a16:creationId xmlns:a16="http://schemas.microsoft.com/office/drawing/2014/main" id="{1092E919-E7DC-6A6F-86FC-027238685398}"/>
              </a:ext>
            </a:extLst>
          </p:cNvPr>
          <p:cNvCxnSpPr>
            <a:cxnSpLocks/>
          </p:cNvCxnSpPr>
          <p:nvPr/>
        </p:nvCxnSpPr>
        <p:spPr>
          <a:xfrm flipH="1">
            <a:off x="4494103" y="2815720"/>
            <a:ext cx="3446" cy="443270"/>
          </a:xfrm>
          <a:prstGeom prst="line">
            <a:avLst/>
          </a:prstGeom>
          <a:ln>
            <a:solidFill>
              <a:srgbClr val="F3768E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53" name="直線コネクタ 52">
            <a:extLst>
              <a:ext uri="{FF2B5EF4-FFF2-40B4-BE49-F238E27FC236}">
                <a16:creationId xmlns:a16="http://schemas.microsoft.com/office/drawing/2014/main" id="{F14A104D-030B-CE22-C57F-D212B976E6C0}"/>
              </a:ext>
            </a:extLst>
          </p:cNvPr>
          <p:cNvCxnSpPr>
            <a:cxnSpLocks/>
          </p:cNvCxnSpPr>
          <p:nvPr/>
        </p:nvCxnSpPr>
        <p:spPr>
          <a:xfrm flipH="1">
            <a:off x="5583720" y="2815720"/>
            <a:ext cx="3446" cy="443270"/>
          </a:xfrm>
          <a:prstGeom prst="line">
            <a:avLst/>
          </a:prstGeom>
          <a:ln>
            <a:solidFill>
              <a:srgbClr val="F3768E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54" name="グラフィックス 53">
            <a:extLst>
              <a:ext uri="{FF2B5EF4-FFF2-40B4-BE49-F238E27FC236}">
                <a16:creationId xmlns:a16="http://schemas.microsoft.com/office/drawing/2014/main" id="{2C7CE55B-E19D-8D63-7E5B-E5E2C78A009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716349" y="2812453"/>
            <a:ext cx="226106" cy="226106"/>
          </a:xfrm>
          <a:prstGeom prst="rect">
            <a:avLst/>
          </a:prstGeom>
        </p:spPr>
      </p:pic>
      <p:pic>
        <p:nvPicPr>
          <p:cNvPr id="55" name="グラフィックス 54">
            <a:extLst>
              <a:ext uri="{FF2B5EF4-FFF2-40B4-BE49-F238E27FC236}">
                <a16:creationId xmlns:a16="http://schemas.microsoft.com/office/drawing/2014/main" id="{93B6F15D-B50F-1764-85A4-4246992E5FE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138221" y="2837990"/>
            <a:ext cx="192841" cy="192841"/>
          </a:xfrm>
          <a:prstGeom prst="rect">
            <a:avLst/>
          </a:prstGeom>
        </p:spPr>
      </p:pic>
      <p:cxnSp>
        <p:nvCxnSpPr>
          <p:cNvPr id="56" name="直線コネクタ 55">
            <a:extLst>
              <a:ext uri="{FF2B5EF4-FFF2-40B4-BE49-F238E27FC236}">
                <a16:creationId xmlns:a16="http://schemas.microsoft.com/office/drawing/2014/main" id="{11809113-B52A-6258-8D96-3AC76CC4B779}"/>
              </a:ext>
            </a:extLst>
          </p:cNvPr>
          <p:cNvCxnSpPr>
            <a:cxnSpLocks/>
          </p:cNvCxnSpPr>
          <p:nvPr/>
        </p:nvCxnSpPr>
        <p:spPr>
          <a:xfrm flipH="1">
            <a:off x="3946305" y="2833834"/>
            <a:ext cx="176418" cy="210400"/>
          </a:xfrm>
          <a:prstGeom prst="line">
            <a:avLst/>
          </a:prstGeom>
          <a:ln>
            <a:solidFill>
              <a:srgbClr val="F3768E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2C6DEB8F-355A-C9DF-A5F0-4FB637D2476F}"/>
              </a:ext>
            </a:extLst>
          </p:cNvPr>
          <p:cNvSpPr txBox="1"/>
          <p:nvPr/>
        </p:nvSpPr>
        <p:spPr>
          <a:xfrm>
            <a:off x="3467324" y="3078393"/>
            <a:ext cx="11539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rgbClr val="462B24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フルシフト</a:t>
            </a: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DE48BEB5-575E-A9C4-D24B-DD611BC6BDC9}"/>
              </a:ext>
            </a:extLst>
          </p:cNvPr>
          <p:cNvSpPr txBox="1"/>
          <p:nvPr/>
        </p:nvSpPr>
        <p:spPr>
          <a:xfrm>
            <a:off x="4468791" y="3083291"/>
            <a:ext cx="11539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rgbClr val="462B24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夜勤なし</a:t>
            </a: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1B4A791E-5219-20E0-3581-22924B2C4C9A}"/>
              </a:ext>
            </a:extLst>
          </p:cNvPr>
          <p:cNvSpPr txBox="1"/>
          <p:nvPr/>
        </p:nvSpPr>
        <p:spPr>
          <a:xfrm>
            <a:off x="5464414" y="3077416"/>
            <a:ext cx="11539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rgbClr val="462B24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夜勤専従</a:t>
            </a:r>
          </a:p>
        </p:txBody>
      </p:sp>
      <p:cxnSp>
        <p:nvCxnSpPr>
          <p:cNvPr id="23" name="直線コネクタ 22">
            <a:extLst>
              <a:ext uri="{FF2B5EF4-FFF2-40B4-BE49-F238E27FC236}">
                <a16:creationId xmlns:a16="http://schemas.microsoft.com/office/drawing/2014/main" id="{74021810-29ED-1271-C551-5EA2D74342E7}"/>
              </a:ext>
            </a:extLst>
          </p:cNvPr>
          <p:cNvCxnSpPr>
            <a:cxnSpLocks/>
          </p:cNvCxnSpPr>
          <p:nvPr/>
        </p:nvCxnSpPr>
        <p:spPr>
          <a:xfrm>
            <a:off x="4421859" y="6201617"/>
            <a:ext cx="0" cy="1656019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4" name="四角形: 角を丸くする 23">
            <a:extLst>
              <a:ext uri="{FF2B5EF4-FFF2-40B4-BE49-F238E27FC236}">
                <a16:creationId xmlns:a16="http://schemas.microsoft.com/office/drawing/2014/main" id="{143E6CEB-A67E-10CD-A3B9-2C8E458EA548}"/>
              </a:ext>
            </a:extLst>
          </p:cNvPr>
          <p:cNvSpPr/>
          <p:nvPr/>
        </p:nvSpPr>
        <p:spPr>
          <a:xfrm>
            <a:off x="430426" y="4833296"/>
            <a:ext cx="847023" cy="259865"/>
          </a:xfrm>
          <a:prstGeom prst="roundRect">
            <a:avLst>
              <a:gd name="adj" fmla="val 50000"/>
            </a:avLst>
          </a:prstGeom>
          <a:solidFill>
            <a:srgbClr val="F3768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定員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D15A6FFE-4639-F04D-CA68-BF5BD4940D78}"/>
              </a:ext>
            </a:extLst>
          </p:cNvPr>
          <p:cNvSpPr txBox="1"/>
          <p:nvPr/>
        </p:nvSpPr>
        <p:spPr>
          <a:xfrm>
            <a:off x="1367642" y="4822657"/>
            <a:ext cx="30922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b="1" dirty="0">
                <a:solidFill>
                  <a:srgbClr val="462B24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各時間帯</a:t>
            </a:r>
            <a:r>
              <a:rPr kumimoji="1" lang="en-US" altLang="ja-JP" sz="1600" b="1" dirty="0">
                <a:solidFill>
                  <a:srgbClr val="462B24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kumimoji="1" lang="ja-JP" altLang="en-US" sz="1600" b="1" dirty="0">
                <a:solidFill>
                  <a:srgbClr val="462B24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名　当日参加歓迎</a:t>
            </a:r>
            <a:endParaRPr kumimoji="1" lang="en-US" altLang="ja-JP" sz="1600" b="1" dirty="0">
              <a:solidFill>
                <a:srgbClr val="462B24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452702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テーマ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Words>180</Words>
  <PresentationFormat>A4 210 x 297 mm</PresentationFormat>
  <Paragraphs>41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メイリオ</vt:lpstr>
      <vt:lpstr>ADLaM Display</vt:lpstr>
      <vt:lpstr>Aptos</vt:lpstr>
      <vt:lpstr>Aptos Display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