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7"/>
  </p:notesMasterIdLst>
  <p:sldIdLst>
    <p:sldId id="266" r:id="rId5"/>
    <p:sldId id="267" r:id="rId6"/>
  </p:sldIdLst>
  <p:sldSz cx="7556500" cy="10693400"/>
  <p:notesSz cx="6805613" cy="9939338"/>
  <p:embeddedFontLst>
    <p:embeddedFont>
      <p:font typeface="HGP創英角ﾎﾟｯﾌﾟ体" panose="040B0A00000000000000" pitchFamily="50" charset="-128"/>
      <p:regular r:id="rId8"/>
    </p:embeddedFont>
    <p:embeddedFont>
      <p:font typeface="HGSｺﾞｼｯｸM" panose="020B0600000000000000" pitchFamily="50" charset="-128"/>
      <p:regular r:id="rId9"/>
    </p:embeddedFont>
    <p:embeddedFont>
      <p:font typeface="HGS創英角ﾎﾟｯﾌﾟ体" panose="040B0A00000000000000" pitchFamily="50" charset="-128"/>
      <p:regular r:id="rId10"/>
    </p:embeddedFont>
    <p:embeddedFont>
      <p:font typeface="メイリオ" panose="020B0604030504040204" pitchFamily="50" charset="-128"/>
      <p:regular r:id="rId11"/>
      <p:bold r:id="rId12"/>
      <p:italic r:id="rId13"/>
      <p:boldItalic r:id="rId14"/>
    </p:embeddedFont>
    <p:embeddedFont>
      <p:font typeface="游ゴシック" panose="020B0400000000000000" pitchFamily="50" charset="-128"/>
      <p:regular r:id="rId15"/>
      <p:bold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23EF5A-5AE6-60CB-892A-AEC87E9AC41A}" name="作成者" initials="作成者" userId="作成者"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C86E"/>
    <a:srgbClr val="AAD28C"/>
    <a:srgbClr val="00A54B"/>
    <a:srgbClr val="FF6600"/>
    <a:srgbClr val="4A4529"/>
    <a:srgbClr val="FF9933"/>
    <a:srgbClr val="00DE64"/>
    <a:srgbClr val="00DA63"/>
    <a:srgbClr val="99FFCC"/>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6B99E8-1769-4ADD-9EAE-932A088A9333}" v="1" dt="2025-02-20T09:13:17.521"/>
    <p1510:client id="{FC597BA2-1DCD-4FF2-B6FC-373E7EA14366}" v="10" dt="2025-02-21T07:48:14.1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22" autoAdjust="0"/>
  </p:normalViewPr>
  <p:slideViewPr>
    <p:cSldViewPr>
      <p:cViewPr varScale="1">
        <p:scale>
          <a:sx n="67" d="100"/>
          <a:sy n="67" d="100"/>
        </p:scale>
        <p:origin x="157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fonts/font3.fntdata" Type="http://schemas.openxmlformats.org/officeDocument/2006/relationships/font"/><Relationship Id="rId11" Target="fonts/font4.fntdata" Type="http://schemas.openxmlformats.org/officeDocument/2006/relationships/font"/><Relationship Id="rId12" Target="fonts/font5.fntdata" Type="http://schemas.openxmlformats.org/officeDocument/2006/relationships/font"/><Relationship Id="rId13" Target="fonts/font6.fntdata" Type="http://schemas.openxmlformats.org/officeDocument/2006/relationships/font"/><Relationship Id="rId14" Target="fonts/font7.fntdata" Type="http://schemas.openxmlformats.org/officeDocument/2006/relationships/font"/><Relationship Id="rId15" Target="fonts/font8.fntdata" Type="http://schemas.openxmlformats.org/officeDocument/2006/relationships/font"/><Relationship Id="rId16" Target="fonts/font9.fntdata" Type="http://schemas.openxmlformats.org/officeDocument/2006/relationships/font"/><Relationship Id="rId17" Target="presProps.xml" Type="http://schemas.openxmlformats.org/officeDocument/2006/relationships/presProps"/><Relationship Id="rId18" Target="viewProps.xml" Type="http://schemas.openxmlformats.org/officeDocument/2006/relationships/viewProps"/><Relationship Id="rId19" Target="theme/theme1.xml" Type="http://schemas.openxmlformats.org/officeDocument/2006/relationships/theme"/><Relationship Id="rId2" Target="../customXml/item2.xml" Type="http://schemas.openxmlformats.org/officeDocument/2006/relationships/customXml"/><Relationship Id="rId20" Target="tableStyles.xml" Type="http://schemas.openxmlformats.org/officeDocument/2006/relationships/tableStyles"/><Relationship Id="rId21" Target="revisionInfo.xml" Type="http://schemas.microsoft.com/office/2015/10/relationships/revisionInfo"/><Relationship Id="rId22" Target="authors.xml" Type="http://schemas.microsoft.com/office/2018/10/relationships/authors"/><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slides/slide2.xml" Type="http://schemas.openxmlformats.org/officeDocument/2006/relationships/slide"/><Relationship Id="rId7" Target="notesMasters/notesMaster1.xml" Type="http://schemas.openxmlformats.org/officeDocument/2006/relationships/notesMaster"/><Relationship Id="rId8" Target="fonts/font1.fntdata" Type="http://schemas.openxmlformats.org/officeDocument/2006/relationships/font"/><Relationship Id="rId9" Target="fonts/font2.fntdata" Type="http://schemas.openxmlformats.org/officeDocument/2006/relationships/font"/></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099"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940" y="1"/>
            <a:ext cx="2949099" cy="498693"/>
          </a:xfrm>
          <a:prstGeom prst="rect">
            <a:avLst/>
          </a:prstGeom>
        </p:spPr>
        <p:txBody>
          <a:bodyPr vert="horz" lIns="91440" tIns="45720" rIns="91440" bIns="45720" rtlCol="0"/>
          <a:lstStyle>
            <a:lvl1pPr algn="r">
              <a:defRPr sz="1200"/>
            </a:lvl1pPr>
          </a:lstStyle>
          <a:p>
            <a:fld id="{7F2AA70F-BBFC-46D5-940C-68B759D2DEBF}" type="datetimeFigureOut">
              <a:rPr kumimoji="1" lang="ja-JP" altLang="en-US" smtClean="0"/>
              <a:t>2026/7/31</a:t>
            </a:fld>
            <a:endParaRPr kumimoji="1" lang="ja-JP" altLang="en-US"/>
          </a:p>
        </p:txBody>
      </p:sp>
      <p:sp>
        <p:nvSpPr>
          <p:cNvPr id="4" name="スライド イメージ プレースホルダー 3"/>
          <p:cNvSpPr>
            <a:spLocks noGrp="1" noRot="1" noChangeAspect="1"/>
          </p:cNvSpPr>
          <p:nvPr>
            <p:ph type="sldImg" idx="2"/>
          </p:nvPr>
        </p:nvSpPr>
        <p:spPr>
          <a:xfrm>
            <a:off x="2217738" y="1243013"/>
            <a:ext cx="2370137"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7"/>
            <a:ext cx="2949099"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940" y="9440647"/>
            <a:ext cx="2949099" cy="498692"/>
          </a:xfrm>
          <a:prstGeom prst="rect">
            <a:avLst/>
          </a:prstGeom>
        </p:spPr>
        <p:txBody>
          <a:bodyPr vert="horz" lIns="91440" tIns="45720" rIns="91440" bIns="45720" rtlCol="0" anchor="b"/>
          <a:lstStyle>
            <a:lvl1pPr algn="r">
              <a:defRPr sz="1200"/>
            </a:lvl1pPr>
          </a:lstStyle>
          <a:p>
            <a:fld id="{F463E517-AAEB-47F8-BAC8-CC5ED3B48596}" type="slidenum">
              <a:rPr kumimoji="1" lang="ja-JP" altLang="en-US" smtClean="0"/>
              <a:t>‹#›</a:t>
            </a:fld>
            <a:endParaRPr kumimoji="1" lang="ja-JP" altLang="en-US"/>
          </a:p>
        </p:txBody>
      </p:sp>
    </p:spTree>
    <p:extLst>
      <p:ext uri="{BB962C8B-B14F-4D97-AF65-F5344CB8AC3E}">
        <p14:creationId xmlns:p14="http://schemas.microsoft.com/office/powerpoint/2010/main" val="156276891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63E517-AAEB-47F8-BAC8-CC5ED3B48596}"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088010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63E517-AAEB-47F8-BAC8-CC5ED3B48596}"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815933735"/>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7.png" Type="http://schemas.openxmlformats.org/officeDocument/2006/relationships/image"/><Relationship Id="rId4" Target="../media/image8.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10ACA1DA-6558-1874-ABCF-8066801BFC65}"/>
              </a:ext>
            </a:extLst>
          </p:cNvPr>
          <p:cNvSpPr/>
          <p:nvPr/>
        </p:nvSpPr>
        <p:spPr>
          <a:xfrm>
            <a:off x="16266" y="0"/>
            <a:ext cx="7556500" cy="106934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B050"/>
              </a:solidFill>
              <a:effectLst/>
              <a:uLnTx/>
              <a:uFillTx/>
              <a:latin typeface="Calibri"/>
              <a:ea typeface="ＭＳ Ｐゴシック" panose="020B0600070205080204" pitchFamily="50" charset="-128"/>
              <a:cs typeface="+mn-cs"/>
            </a:endParaRPr>
          </a:p>
        </p:txBody>
      </p:sp>
      <p:sp>
        <p:nvSpPr>
          <p:cNvPr id="4" name="正方形/長方形 3">
            <a:extLst>
              <a:ext uri="{FF2B5EF4-FFF2-40B4-BE49-F238E27FC236}">
                <a16:creationId xmlns:a16="http://schemas.microsoft.com/office/drawing/2014/main" id="{2F917B64-8B4C-830D-C590-340B311ECAA5}"/>
              </a:ext>
            </a:extLst>
          </p:cNvPr>
          <p:cNvSpPr/>
          <p:nvPr/>
        </p:nvSpPr>
        <p:spPr>
          <a:xfrm>
            <a:off x="0" y="1242359"/>
            <a:ext cx="7556500" cy="18650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FF9933"/>
              </a:solidFill>
              <a:effectLst/>
              <a:uLnTx/>
              <a:uFillTx/>
              <a:latin typeface="Calibri"/>
              <a:ea typeface="ＭＳ Ｐゴシック" panose="020B0600070205080204" pitchFamily="50" charset="-128"/>
              <a:cs typeface="+mn-cs"/>
            </a:endParaRPr>
          </a:p>
        </p:txBody>
      </p:sp>
      <p:grpSp>
        <p:nvGrpSpPr>
          <p:cNvPr id="6" name="Group 6"/>
          <p:cNvGrpSpPr/>
          <p:nvPr/>
        </p:nvGrpSpPr>
        <p:grpSpPr>
          <a:xfrm>
            <a:off x="475983" y="7640818"/>
            <a:ext cx="6586965" cy="2459206"/>
            <a:chOff x="0" y="0"/>
            <a:chExt cx="2360620" cy="748622"/>
          </a:xfrm>
        </p:grpSpPr>
        <p:sp>
          <p:nvSpPr>
            <p:cNvPr id="7" name="Freeform 7"/>
            <p:cNvSpPr/>
            <p:nvPr/>
          </p:nvSpPr>
          <p:spPr>
            <a:xfrm>
              <a:off x="0" y="0"/>
              <a:ext cx="2360620" cy="748622"/>
            </a:xfrm>
            <a:custGeom>
              <a:avLst/>
              <a:gdLst/>
              <a:ahLst/>
              <a:cxnLst/>
              <a:rect l="l" t="t" r="r" b="b"/>
              <a:pathLst>
                <a:path w="2360620" h="748622">
                  <a:moveTo>
                    <a:pt x="43488" y="0"/>
                  </a:moveTo>
                  <a:lnTo>
                    <a:pt x="2317132" y="0"/>
                  </a:lnTo>
                  <a:cubicBezTo>
                    <a:pt x="2328666" y="0"/>
                    <a:pt x="2339727" y="4582"/>
                    <a:pt x="2347882" y="12737"/>
                  </a:cubicBezTo>
                  <a:cubicBezTo>
                    <a:pt x="2356038" y="20893"/>
                    <a:pt x="2360620" y="31954"/>
                    <a:pt x="2360620" y="43488"/>
                  </a:cubicBezTo>
                  <a:lnTo>
                    <a:pt x="2360620" y="705135"/>
                  </a:lnTo>
                  <a:cubicBezTo>
                    <a:pt x="2360620" y="716668"/>
                    <a:pt x="2356038" y="727729"/>
                    <a:pt x="2347882" y="735885"/>
                  </a:cubicBezTo>
                  <a:cubicBezTo>
                    <a:pt x="2339727" y="744040"/>
                    <a:pt x="2328666" y="748622"/>
                    <a:pt x="2317132" y="748622"/>
                  </a:cubicBezTo>
                  <a:lnTo>
                    <a:pt x="43488" y="748622"/>
                  </a:lnTo>
                  <a:cubicBezTo>
                    <a:pt x="31954" y="748622"/>
                    <a:pt x="20893" y="744040"/>
                    <a:pt x="12737" y="735885"/>
                  </a:cubicBezTo>
                  <a:cubicBezTo>
                    <a:pt x="4582" y="727729"/>
                    <a:pt x="0" y="716668"/>
                    <a:pt x="0" y="705135"/>
                  </a:cubicBezTo>
                  <a:lnTo>
                    <a:pt x="0" y="43488"/>
                  </a:lnTo>
                  <a:cubicBezTo>
                    <a:pt x="0" y="31954"/>
                    <a:pt x="4582" y="20893"/>
                    <a:pt x="12737" y="12737"/>
                  </a:cubicBezTo>
                  <a:cubicBezTo>
                    <a:pt x="20893" y="4582"/>
                    <a:pt x="31954" y="0"/>
                    <a:pt x="43488" y="0"/>
                  </a:cubicBezTo>
                  <a:close/>
                </a:path>
              </a:pathLst>
            </a:custGeom>
            <a:solidFill>
              <a:schemeClr val="bg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8" name="TextBox 8"/>
            <p:cNvSpPr txBox="1"/>
            <p:nvPr/>
          </p:nvSpPr>
          <p:spPr>
            <a:xfrm>
              <a:off x="0" y="-38100"/>
              <a:ext cx="2360620" cy="786722"/>
            </a:xfrm>
            <a:prstGeom prst="rect">
              <a:avLst/>
            </a:prstGeom>
          </p:spPr>
          <p:txBody>
            <a:bodyPr lIns="50800" tIns="50800" rIns="50800" bIns="50800" rtlCol="0" anchor="ctr"/>
            <a:lstStyle/>
            <a:p>
              <a:pPr marL="0" marR="0" lvl="0" indent="0" algn="ctr" defTabSz="914400" rtl="0" eaLnBrk="1" fontAlgn="auto" latinLnBrk="0" hangingPunct="1">
                <a:lnSpc>
                  <a:spcPts val="2253"/>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a:off x="782199" y="7785100"/>
            <a:ext cx="6008368" cy="411110"/>
            <a:chOff x="0" y="0"/>
            <a:chExt cx="1554072" cy="147333"/>
          </a:xfrm>
        </p:grpSpPr>
        <p:sp>
          <p:nvSpPr>
            <p:cNvPr id="15" name="Freeform 15"/>
            <p:cNvSpPr/>
            <p:nvPr/>
          </p:nvSpPr>
          <p:spPr>
            <a:xfrm>
              <a:off x="0" y="0"/>
              <a:ext cx="1554072" cy="147333"/>
            </a:xfrm>
            <a:custGeom>
              <a:avLst/>
              <a:gdLst/>
              <a:ahLst/>
              <a:cxnLst/>
              <a:rect l="l" t="t" r="r" b="b"/>
              <a:pathLst>
                <a:path w="1554072" h="147333">
                  <a:moveTo>
                    <a:pt x="66057" y="0"/>
                  </a:moveTo>
                  <a:lnTo>
                    <a:pt x="1488015" y="0"/>
                  </a:lnTo>
                  <a:cubicBezTo>
                    <a:pt x="1524498" y="0"/>
                    <a:pt x="1554072" y="29575"/>
                    <a:pt x="1554072" y="66057"/>
                  </a:cubicBezTo>
                  <a:lnTo>
                    <a:pt x="1554072" y="81275"/>
                  </a:lnTo>
                  <a:cubicBezTo>
                    <a:pt x="1554072" y="98795"/>
                    <a:pt x="1547113" y="115597"/>
                    <a:pt x="1534725" y="127985"/>
                  </a:cubicBezTo>
                  <a:cubicBezTo>
                    <a:pt x="1522337" y="140373"/>
                    <a:pt x="1505535" y="147333"/>
                    <a:pt x="1488015" y="147333"/>
                  </a:cubicBezTo>
                  <a:lnTo>
                    <a:pt x="66057" y="147333"/>
                  </a:lnTo>
                  <a:cubicBezTo>
                    <a:pt x="29575" y="147333"/>
                    <a:pt x="0" y="117758"/>
                    <a:pt x="0" y="81275"/>
                  </a:cubicBezTo>
                  <a:lnTo>
                    <a:pt x="0" y="66057"/>
                  </a:lnTo>
                  <a:cubicBezTo>
                    <a:pt x="0" y="29575"/>
                    <a:pt x="29575" y="0"/>
                    <a:pt x="66057" y="0"/>
                  </a:cubicBezTo>
                  <a:close/>
                </a:path>
              </a:pathLst>
            </a:custGeom>
            <a:solidFill>
              <a:schemeClr val="accent6">
                <a:lumMod val="75000"/>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16" name="TextBox 16"/>
            <p:cNvSpPr txBox="1"/>
            <p:nvPr/>
          </p:nvSpPr>
          <p:spPr>
            <a:xfrm>
              <a:off x="0" y="-47625"/>
              <a:ext cx="1554072" cy="194958"/>
            </a:xfrm>
            <a:prstGeom prst="rect">
              <a:avLst/>
            </a:prstGeom>
          </p:spPr>
          <p:txBody>
            <a:bodyPr lIns="50800" tIns="50800" rIns="50800" bIns="50800" rtlCol="0" anchor="ctr"/>
            <a:lstStyle/>
            <a:p>
              <a:pPr marL="0" marR="0" lvl="0" indent="0" algn="ctr" defTabSz="914400" rtl="0" eaLnBrk="1" fontAlgn="auto" latinLnBrk="0" hangingPunct="1">
                <a:lnSpc>
                  <a:spcPts val="222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21" name="TextBox 21"/>
          <p:cNvSpPr txBox="1"/>
          <p:nvPr/>
        </p:nvSpPr>
        <p:spPr>
          <a:xfrm>
            <a:off x="733094" y="809451"/>
            <a:ext cx="5902646" cy="346249"/>
          </a:xfrm>
          <a:prstGeom prst="rect">
            <a:avLst/>
          </a:prstGeom>
        </p:spPr>
        <p:txBody>
          <a:bodyPr wrap="square" lIns="0" tIns="0" rIns="0" bIns="0" rtlCol="0" anchor="t">
            <a:spAutoFit/>
          </a:bodyPr>
          <a:lstStyle/>
          <a:p>
            <a:pPr marL="0" marR="0" lvl="0" indent="0" algn="ctr" defTabSz="914400" rtl="0" eaLnBrk="1" fontAlgn="auto" latinLnBrk="0" hangingPunct="1">
              <a:lnSpc>
                <a:spcPts val="2709"/>
              </a:lnSpc>
              <a:spcBef>
                <a:spcPts val="0"/>
              </a:spcBef>
              <a:spcAft>
                <a:spcPts val="0"/>
              </a:spcAft>
              <a:buClrTx/>
              <a:buSzTx/>
              <a:buFontTx/>
              <a:buNone/>
              <a:tabLst/>
              <a:defRPr/>
            </a:pPr>
            <a:r>
              <a:rPr kumimoji="0" lang="ja-JP" altLang="en-US" sz="2000" b="1" i="0" u="none" strike="noStrike" kern="1200" cap="none" spc="30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つなぎゴシック"/>
                <a:sym typeface="つなぎゴシック"/>
              </a:rPr>
              <a:t>こんにちは！ ハローワーク南魚沼です</a:t>
            </a:r>
            <a:endParaRPr kumimoji="0" lang="en-US" sz="2000" b="1" i="0" u="none" strike="noStrike" kern="1200" cap="none" spc="30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つなぎゴシック"/>
              <a:sym typeface="つなぎゴシック"/>
            </a:endParaRPr>
          </a:p>
        </p:txBody>
      </p:sp>
      <p:sp>
        <p:nvSpPr>
          <p:cNvPr id="26" name="TextBox 26"/>
          <p:cNvSpPr txBox="1"/>
          <p:nvPr/>
        </p:nvSpPr>
        <p:spPr>
          <a:xfrm>
            <a:off x="4013963" y="10147300"/>
            <a:ext cx="3029694" cy="237437"/>
          </a:xfrm>
          <a:prstGeom prst="rect">
            <a:avLst/>
          </a:prstGeom>
        </p:spPr>
        <p:txBody>
          <a:bodyPr lIns="0" tIns="0" rIns="0" bIns="0" rtlCol="0" anchor="t">
            <a:spAutoFit/>
          </a:bodyPr>
          <a:lstStyle/>
          <a:p>
            <a:pPr marL="0" marR="0" lvl="0" indent="0" algn="ctr" defTabSz="914400" rtl="0" eaLnBrk="1" fontAlgn="auto" latinLnBrk="0" hangingPunct="1">
              <a:lnSpc>
                <a:spcPts val="2226"/>
              </a:lnSpc>
              <a:spcBef>
                <a:spcPct val="0"/>
              </a:spcBef>
              <a:spcAft>
                <a:spcPts val="0"/>
              </a:spcAft>
              <a:buClrTx/>
              <a:buSzTx/>
              <a:buFontTx/>
              <a:buNone/>
              <a:tabLst/>
              <a:defRPr/>
            </a:pPr>
            <a:r>
              <a:rPr kumimoji="0" lang="ja-JP" altLang="en-US" sz="1400" b="0" i="0" u="none" strike="noStrike" kern="1200" cap="none" spc="300" normalizeH="0" baseline="0" noProof="0" dirty="0">
                <a:ln>
                  <a:noFill/>
                </a:ln>
                <a:solidFill>
                  <a:srgbClr val="1B1922"/>
                </a:solidFill>
                <a:effectLst/>
                <a:uLnTx/>
                <a:uFillTx/>
                <a:latin typeface="BIZ UDPゴシック" panose="020B0400000000000000" pitchFamily="50" charset="-128"/>
                <a:ea typeface="BIZ UDPゴシック" panose="020B0400000000000000" pitchFamily="50" charset="-128"/>
                <a:cs typeface="つなぎゴシック"/>
                <a:sym typeface="つなぎゴシック"/>
              </a:rPr>
              <a:t>詳しくは裏面をご確認ください。</a:t>
            </a:r>
          </a:p>
        </p:txBody>
      </p:sp>
      <p:sp>
        <p:nvSpPr>
          <p:cNvPr id="27" name="TextBox 27"/>
          <p:cNvSpPr txBox="1"/>
          <p:nvPr/>
        </p:nvSpPr>
        <p:spPr>
          <a:xfrm>
            <a:off x="493552" y="9031931"/>
            <a:ext cx="6603232" cy="702792"/>
          </a:xfrm>
          <a:prstGeom prst="rect">
            <a:avLst/>
          </a:prstGeom>
        </p:spPr>
        <p:txBody>
          <a:bodyPr wrap="square" lIns="0" tIns="0" rIns="0" bIns="0" rtlCol="0" anchor="t">
            <a:normAutofit/>
          </a:bodyPr>
          <a:lstStyle/>
          <a:p>
            <a:pPr marL="0" marR="0" lvl="0" indent="0" algn="ctr" defTabSz="914400" rtl="0" eaLnBrk="1" fontAlgn="auto" latinLnBrk="0" hangingPunct="1">
              <a:lnSpc>
                <a:spcPts val="5095"/>
              </a:lnSpc>
              <a:spcBef>
                <a:spcPts val="0"/>
              </a:spcBef>
              <a:spcAft>
                <a:spcPts val="0"/>
              </a:spcAft>
              <a:buClrTx/>
              <a:buSzTx/>
              <a:buFontTx/>
              <a:buNone/>
              <a:tabLst/>
              <a:defRPr/>
            </a:pPr>
            <a:r>
              <a:rPr kumimoji="0" lang="en-US" sz="800" b="1" i="0" u="none" strike="noStrike" kern="1200" cap="none" spc="300" normalizeH="0" baseline="0" noProof="0" dirty="0">
                <a:ln>
                  <a:noFill/>
                </a:ln>
                <a:solidFill>
                  <a:prstClr val="black">
                    <a:lumMod val="85000"/>
                    <a:lumOff val="15000"/>
                  </a:prstClr>
                </a:solidFill>
                <a:effectLst/>
                <a:uLnTx/>
                <a:uFillTx/>
                <a:latin typeface="HGSｺﾞｼｯｸM" panose="020B0600000000000000" pitchFamily="50" charset="-128"/>
                <a:ea typeface="HGSｺﾞｼｯｸM" panose="020B0600000000000000" pitchFamily="50" charset="-128"/>
                <a:cs typeface="Segoe UI Black" panose="020B0A02040204020203" pitchFamily="34" charset="0"/>
                <a:sym typeface="Noto Sans JP Bold"/>
              </a:rPr>
              <a:t>https://jsite.mhlw.go.jp/niigata-hellowork/list/minamiuonuma/kensaku_map.html</a:t>
            </a:r>
          </a:p>
        </p:txBody>
      </p:sp>
      <p:grpSp>
        <p:nvGrpSpPr>
          <p:cNvPr id="29" name="グループ化 28">
            <a:extLst>
              <a:ext uri="{FF2B5EF4-FFF2-40B4-BE49-F238E27FC236}">
                <a16:creationId xmlns:a16="http://schemas.microsoft.com/office/drawing/2014/main" id="{6D6D5719-5BA7-D495-17EC-A13FA23D0787}"/>
              </a:ext>
            </a:extLst>
          </p:cNvPr>
          <p:cNvGrpSpPr/>
          <p:nvPr/>
        </p:nvGrpSpPr>
        <p:grpSpPr>
          <a:xfrm>
            <a:off x="1139428" y="9461500"/>
            <a:ext cx="6058924" cy="655209"/>
            <a:chOff x="1854758" y="9283373"/>
            <a:chExt cx="6058924" cy="655209"/>
          </a:xfrm>
        </p:grpSpPr>
        <p:sp>
          <p:nvSpPr>
            <p:cNvPr id="11" name="Freeform 11"/>
            <p:cNvSpPr/>
            <p:nvPr/>
          </p:nvSpPr>
          <p:spPr>
            <a:xfrm>
              <a:off x="1854758" y="9374698"/>
              <a:ext cx="1672182" cy="563884"/>
            </a:xfrm>
            <a:custGeom>
              <a:avLst/>
              <a:gdLst/>
              <a:ahLst/>
              <a:cxnLst/>
              <a:rect l="l" t="t" r="r" b="b"/>
              <a:pathLst>
                <a:path w="2002767" h="634328">
                  <a:moveTo>
                    <a:pt x="0" y="0"/>
                  </a:moveTo>
                  <a:lnTo>
                    <a:pt x="2002767" y="0"/>
                  </a:lnTo>
                  <a:lnTo>
                    <a:pt x="2002767" y="634328"/>
                  </a:lnTo>
                  <a:lnTo>
                    <a:pt x="0" y="634328"/>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lumMod val="85000"/>
                    <a:lumOff val="15000"/>
                  </a:prstClr>
                </a:solidFill>
                <a:effectLst/>
                <a:uLnTx/>
                <a:uFillTx/>
                <a:latin typeface="Calibri"/>
                <a:ea typeface="ＭＳ Ｐゴシック" panose="020B0600070205080204" pitchFamily="50" charset="-128"/>
                <a:cs typeface="+mn-cs"/>
              </a:endParaRPr>
            </a:p>
          </p:txBody>
        </p:sp>
        <p:sp>
          <p:nvSpPr>
            <p:cNvPr id="28" name="TextBox 27">
              <a:extLst>
                <a:ext uri="{FF2B5EF4-FFF2-40B4-BE49-F238E27FC236}">
                  <a16:creationId xmlns:a16="http://schemas.microsoft.com/office/drawing/2014/main" id="{C68E26A6-7C27-3A15-7117-32283310F789}"/>
                </a:ext>
              </a:extLst>
            </p:cNvPr>
            <p:cNvSpPr txBox="1"/>
            <p:nvPr/>
          </p:nvSpPr>
          <p:spPr>
            <a:xfrm>
              <a:off x="4189158" y="9283373"/>
              <a:ext cx="3724524" cy="540533"/>
            </a:xfrm>
            <a:prstGeom prst="rect">
              <a:avLst/>
            </a:prstGeom>
          </p:spPr>
          <p:txBody>
            <a:bodyPr wrap="square" lIns="0" tIns="0" rIns="0" bIns="0" rtlCol="0" anchor="t">
              <a:spAutoFit/>
            </a:bodyPr>
            <a:lstStyle/>
            <a:p>
              <a:pPr marL="0" marR="0" lvl="0" indent="0" algn="l" defTabSz="914400" rtl="0" eaLnBrk="1" fontAlgn="auto" latinLnBrk="0" hangingPunct="1">
                <a:lnSpc>
                  <a:spcPts val="5095"/>
                </a:lnSpc>
                <a:spcBef>
                  <a:spcPts val="0"/>
                </a:spcBef>
                <a:spcAft>
                  <a:spcPts val="0"/>
                </a:spcAft>
                <a:buClrTx/>
                <a:buSzTx/>
                <a:buFontTx/>
                <a:buNone/>
                <a:tabLst/>
                <a:defRPr/>
              </a:pPr>
              <a:r>
                <a:rPr kumimoji="0" lang="ja-JP" altLang="en-US" sz="1400" b="1" i="0" u="none" strike="noStrike" kern="1200" cap="none" spc="300" normalizeH="0" baseline="0" noProof="0" dirty="0">
                  <a:ln>
                    <a:noFill/>
                  </a:ln>
                  <a:solidFill>
                    <a:prstClr val="black">
                      <a:lumMod val="85000"/>
                      <a:lumOff val="15000"/>
                    </a:prstClr>
                  </a:solidFill>
                  <a:effectLst/>
                  <a:uLnTx/>
                  <a:uFillTx/>
                  <a:latin typeface="BIZ UDPゴシック" panose="020B0400000000000000" pitchFamily="50" charset="-128"/>
                  <a:ea typeface="BIZ UDPゴシック" panose="020B0400000000000000" pitchFamily="50" charset="-128"/>
                  <a:cs typeface="Noto Sans JP Bold"/>
                  <a:sym typeface="Noto Sans JP Bold"/>
                </a:rPr>
                <a:t>ハローワーク南魚沼・小出・十日町</a:t>
              </a:r>
              <a:endParaRPr kumimoji="0" lang="en-US" sz="1400" b="1" i="0" u="none" strike="noStrike" kern="1200" cap="none" spc="300" normalizeH="0" baseline="0" noProof="0" dirty="0">
                <a:ln>
                  <a:noFill/>
                </a:ln>
                <a:solidFill>
                  <a:prstClr val="black">
                    <a:lumMod val="85000"/>
                    <a:lumOff val="15000"/>
                  </a:prstClr>
                </a:solidFill>
                <a:effectLst/>
                <a:uLnTx/>
                <a:uFillTx/>
                <a:latin typeface="BIZ UDPゴシック" panose="020B0400000000000000" pitchFamily="50" charset="-128"/>
                <a:ea typeface="BIZ UDPゴシック" panose="020B0400000000000000" pitchFamily="50" charset="-128"/>
                <a:cs typeface="Noto Sans JP Bold"/>
                <a:sym typeface="Noto Sans JP Bold"/>
              </a:endParaRPr>
            </a:p>
          </p:txBody>
        </p:sp>
      </p:grpSp>
      <p:sp>
        <p:nvSpPr>
          <p:cNvPr id="3" name="TextBox 26">
            <a:extLst>
              <a:ext uri="{FF2B5EF4-FFF2-40B4-BE49-F238E27FC236}">
                <a16:creationId xmlns:a16="http://schemas.microsoft.com/office/drawing/2014/main" id="{09FD7F99-E9FA-5B4F-54BC-0302D1076B4C}"/>
              </a:ext>
            </a:extLst>
          </p:cNvPr>
          <p:cNvSpPr txBox="1"/>
          <p:nvPr/>
        </p:nvSpPr>
        <p:spPr>
          <a:xfrm>
            <a:off x="-573518" y="10299700"/>
            <a:ext cx="3029694" cy="251223"/>
          </a:xfrm>
          <a:prstGeom prst="rect">
            <a:avLst/>
          </a:prstGeom>
        </p:spPr>
        <p:txBody>
          <a:bodyPr lIns="0" tIns="0" rIns="0" bIns="0" rtlCol="0" anchor="t">
            <a:spAutoFit/>
          </a:bodyPr>
          <a:lstStyle/>
          <a:p>
            <a:pPr marL="0" marR="0" lvl="0" indent="0" algn="ctr" defTabSz="914400" rtl="0" eaLnBrk="1" fontAlgn="auto" latinLnBrk="0" hangingPunct="1">
              <a:lnSpc>
                <a:spcPts val="2226"/>
              </a:lnSpc>
              <a:spcBef>
                <a:spcPct val="0"/>
              </a:spcBef>
              <a:spcAft>
                <a:spcPts val="0"/>
              </a:spcAft>
              <a:buClrTx/>
              <a:buSzTx/>
              <a:buFontTx/>
              <a:buNone/>
              <a:tabLst/>
              <a:defRPr/>
            </a:pPr>
            <a:r>
              <a:rPr lang="en-US" altLang="ja-JP" sz="1200" dirty="0">
                <a:latin typeface="游ゴシック" panose="020B0400000000000000" pitchFamily="50" charset="-128"/>
                <a:cs typeface="Times New Roman" panose="02020603050405020304" pitchFamily="18" charset="0"/>
              </a:rPr>
              <a:t>HW</a:t>
            </a:r>
            <a:r>
              <a:rPr lang="en-US" altLang="ja-JP" sz="1200" dirty="0">
                <a:effectLst/>
                <a:latin typeface="游ゴシック" panose="020B0400000000000000" pitchFamily="50" charset="-128"/>
                <a:cs typeface="Times New Roman" panose="02020603050405020304" pitchFamily="18" charset="0"/>
              </a:rPr>
              <a:t>070725</a:t>
            </a:r>
            <a:r>
              <a:rPr lang="ja-JP" altLang="en-US" sz="1200" dirty="0">
                <a:effectLst/>
                <a:latin typeface="游ゴシック" panose="020B0400000000000000" pitchFamily="50" charset="-128"/>
                <a:cs typeface="Times New Roman" panose="02020603050405020304" pitchFamily="18" charset="0"/>
              </a:rPr>
              <a:t>南魚</a:t>
            </a:r>
            <a:endParaRPr kumimoji="0" lang="ja-JP" altLang="en-US" sz="1050" b="0" i="0" u="none" strike="noStrike" kern="1200" cap="none" spc="300" normalizeH="0" baseline="0" noProof="0" dirty="0">
              <a:ln>
                <a:noFill/>
              </a:ln>
              <a:solidFill>
                <a:srgbClr val="1B1922"/>
              </a:solidFill>
              <a:effectLst/>
              <a:uLnTx/>
              <a:uFillTx/>
              <a:latin typeface="BIZ UDPゴシック" panose="020B0400000000000000" pitchFamily="50" charset="-128"/>
              <a:ea typeface="BIZ UDPゴシック" panose="020B0400000000000000" pitchFamily="50" charset="-128"/>
              <a:cs typeface="つなぎゴシック"/>
              <a:sym typeface="つなぎゴシック"/>
            </a:endParaRPr>
          </a:p>
        </p:txBody>
      </p:sp>
      <p:pic>
        <p:nvPicPr>
          <p:cNvPr id="5" name="図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47014" y="9608622"/>
            <a:ext cx="451691" cy="452289"/>
          </a:xfrm>
          <a:prstGeom prst="rect">
            <a:avLst/>
          </a:prstGeom>
        </p:spPr>
      </p:pic>
      <p:sp>
        <p:nvSpPr>
          <p:cNvPr id="10" name="正方形/長方形 9">
            <a:extLst>
              <a:ext uri="{FF2B5EF4-FFF2-40B4-BE49-F238E27FC236}">
                <a16:creationId xmlns:a16="http://schemas.microsoft.com/office/drawing/2014/main" id="{4C41B939-0ED2-5992-E823-0DC316B0FECE}"/>
              </a:ext>
            </a:extLst>
          </p:cNvPr>
          <p:cNvSpPr/>
          <p:nvPr/>
        </p:nvSpPr>
        <p:spPr>
          <a:xfrm>
            <a:off x="830866" y="1795844"/>
            <a:ext cx="5911033" cy="1313821"/>
          </a:xfrm>
          <a:prstGeom prst="rect">
            <a:avLst/>
          </a:prstGeom>
          <a:noFill/>
        </p:spPr>
        <p:txBody>
          <a:bodyPr wrap="square" lIns="0" tIns="0" rIns="0" bIns="0" rtlCol="0" anchor="t">
            <a:spAutoFit/>
          </a:bodyPr>
          <a:lstStyle/>
          <a:p>
            <a:pPr algn="ctr">
              <a:lnSpc>
                <a:spcPts val="2253"/>
              </a:lnSpc>
              <a:spcBef>
                <a:spcPct val="0"/>
              </a:spcBef>
            </a:pPr>
            <a:r>
              <a:rPr lang="ja-JP" altLang="en-US" sz="5400" b="1" spc="300" dirty="0">
                <a:solidFill>
                  <a:schemeClr val="accent6">
                    <a:lumMod val="75000"/>
                  </a:schemeClr>
                </a:solidFill>
                <a:latin typeface="メイリオ" panose="020B0604030504040204" pitchFamily="50" charset="-128"/>
                <a:ea typeface="メイリオ" panose="020B0604030504040204" pitchFamily="50" charset="-128"/>
              </a:rPr>
              <a:t>魚</a:t>
            </a:r>
            <a:r>
              <a:rPr lang="ja-JP" altLang="en-US" sz="5400" spc="300" dirty="0">
                <a:solidFill>
                  <a:schemeClr val="accent6">
                    <a:lumMod val="75000"/>
                  </a:schemeClr>
                </a:solidFill>
                <a:latin typeface="HGS創英角ﾎﾟｯﾌﾟ体" panose="040B0A00000000000000" pitchFamily="50" charset="-128"/>
                <a:ea typeface="HGS創英角ﾎﾟｯﾌﾟ体" panose="040B0A00000000000000" pitchFamily="50" charset="-128"/>
              </a:rPr>
              <a:t>っぷ</a:t>
            </a:r>
            <a:endParaRPr lang="en-US" altLang="ja-JP" sz="5400" spc="300" dirty="0">
              <a:solidFill>
                <a:schemeClr val="accent6">
                  <a:lumMod val="75000"/>
                </a:schemeClr>
              </a:solidFill>
              <a:latin typeface="HGS創英角ﾎﾟｯﾌﾟ体" panose="040B0A00000000000000" pitchFamily="50" charset="-128"/>
              <a:ea typeface="HGS創英角ﾎﾟｯﾌﾟ体" panose="040B0A00000000000000" pitchFamily="50" charset="-128"/>
            </a:endParaRPr>
          </a:p>
          <a:p>
            <a:pPr algn="ctr">
              <a:lnSpc>
                <a:spcPts val="2253"/>
              </a:lnSpc>
              <a:spcBef>
                <a:spcPct val="0"/>
              </a:spcBef>
            </a:pPr>
            <a:endParaRPr lang="en-US" altLang="ja-JP" sz="5400" b="1" spc="300" dirty="0">
              <a:solidFill>
                <a:schemeClr val="accent6">
                  <a:lumMod val="75000"/>
                </a:schemeClr>
              </a:solidFill>
              <a:latin typeface="メイリオ" panose="020B0604030504040204" pitchFamily="50" charset="-128"/>
              <a:ea typeface="メイリオ" panose="020B0604030504040204" pitchFamily="50" charset="-128"/>
            </a:endParaRPr>
          </a:p>
          <a:p>
            <a:pPr algn="ctr">
              <a:lnSpc>
                <a:spcPts val="2253"/>
              </a:lnSpc>
              <a:spcBef>
                <a:spcPct val="0"/>
              </a:spcBef>
            </a:pPr>
            <a:endParaRPr lang="en-US" altLang="ja-JP" sz="5400" b="1" spc="300" dirty="0">
              <a:solidFill>
                <a:schemeClr val="accent6">
                  <a:lumMod val="75000"/>
                </a:schemeClr>
              </a:solidFill>
              <a:latin typeface="メイリオ" panose="020B0604030504040204" pitchFamily="50" charset="-128"/>
              <a:ea typeface="メイリオ" panose="020B0604030504040204" pitchFamily="50" charset="-128"/>
            </a:endParaRPr>
          </a:p>
          <a:p>
            <a:pPr algn="ctr">
              <a:lnSpc>
                <a:spcPts val="2253"/>
              </a:lnSpc>
              <a:spcBef>
                <a:spcPct val="0"/>
              </a:spcBef>
            </a:pPr>
            <a:r>
              <a:rPr lang="ja-JP" altLang="en-US" sz="5400" b="1" spc="300" dirty="0">
                <a:solidFill>
                  <a:schemeClr val="accent6">
                    <a:lumMod val="75000"/>
                  </a:schemeClr>
                </a:solidFill>
                <a:latin typeface="メイリオ" panose="020B0604030504040204" pitchFamily="50" charset="-128"/>
                <a:ea typeface="メイリオ" panose="020B0604030504040204" pitchFamily="50" charset="-128"/>
              </a:rPr>
              <a:t>始めました！！</a:t>
            </a:r>
          </a:p>
        </p:txBody>
      </p:sp>
      <p:grpSp>
        <p:nvGrpSpPr>
          <p:cNvPr id="22" name="グループ化 21">
            <a:extLst>
              <a:ext uri="{FF2B5EF4-FFF2-40B4-BE49-F238E27FC236}">
                <a16:creationId xmlns:a16="http://schemas.microsoft.com/office/drawing/2014/main" id="{86B46BA0-C159-C704-9C9B-377940F1503A}"/>
              </a:ext>
            </a:extLst>
          </p:cNvPr>
          <p:cNvGrpSpPr/>
          <p:nvPr/>
        </p:nvGrpSpPr>
        <p:grpSpPr>
          <a:xfrm>
            <a:off x="1945630" y="2908300"/>
            <a:ext cx="3665240" cy="5281622"/>
            <a:chOff x="4294314" y="4279453"/>
            <a:chExt cx="1684755" cy="2427737"/>
          </a:xfrm>
          <a:solidFill>
            <a:schemeClr val="accent6">
              <a:lumMod val="75000"/>
            </a:schemeClr>
          </a:solidFill>
        </p:grpSpPr>
        <p:sp>
          <p:nvSpPr>
            <p:cNvPr id="12" name="Freeform 26">
              <a:extLst>
                <a:ext uri="{FF2B5EF4-FFF2-40B4-BE49-F238E27FC236}">
                  <a16:creationId xmlns:a16="http://schemas.microsoft.com/office/drawing/2014/main" id="{B4947A76-0ADF-FDB7-216E-CD3A131CE505}"/>
                </a:ext>
              </a:extLst>
            </p:cNvPr>
            <p:cNvSpPr>
              <a:spLocks/>
            </p:cNvSpPr>
            <p:nvPr/>
          </p:nvSpPr>
          <p:spPr bwMode="auto">
            <a:xfrm>
              <a:off x="4294314" y="5888419"/>
              <a:ext cx="751678" cy="818771"/>
            </a:xfrm>
            <a:custGeom>
              <a:avLst/>
              <a:gdLst>
                <a:gd name="T0" fmla="*/ 239 w 256"/>
                <a:gd name="T1" fmla="*/ 44 h 279"/>
                <a:gd name="T2" fmla="*/ 223 w 256"/>
                <a:gd name="T3" fmla="*/ 35 h 279"/>
                <a:gd name="T4" fmla="*/ 210 w 256"/>
                <a:gd name="T5" fmla="*/ 18 h 279"/>
                <a:gd name="T6" fmla="*/ 197 w 256"/>
                <a:gd name="T7" fmla="*/ 18 h 279"/>
                <a:gd name="T8" fmla="*/ 179 w 256"/>
                <a:gd name="T9" fmla="*/ 17 h 279"/>
                <a:gd name="T10" fmla="*/ 164 w 256"/>
                <a:gd name="T11" fmla="*/ 12 h 279"/>
                <a:gd name="T12" fmla="*/ 151 w 256"/>
                <a:gd name="T13" fmla="*/ 16 h 279"/>
                <a:gd name="T14" fmla="*/ 110 w 256"/>
                <a:gd name="T15" fmla="*/ 3 h 279"/>
                <a:gd name="T16" fmla="*/ 102 w 256"/>
                <a:gd name="T17" fmla="*/ 16 h 279"/>
                <a:gd name="T18" fmla="*/ 81 w 256"/>
                <a:gd name="T19" fmla="*/ 39 h 279"/>
                <a:gd name="T20" fmla="*/ 60 w 256"/>
                <a:gd name="T21" fmla="*/ 74 h 279"/>
                <a:gd name="T22" fmla="*/ 53 w 256"/>
                <a:gd name="T23" fmla="*/ 89 h 279"/>
                <a:gd name="T24" fmla="*/ 33 w 256"/>
                <a:gd name="T25" fmla="*/ 117 h 279"/>
                <a:gd name="T26" fmla="*/ 33 w 256"/>
                <a:gd name="T27" fmla="*/ 123 h 279"/>
                <a:gd name="T28" fmla="*/ 35 w 256"/>
                <a:gd name="T29" fmla="*/ 131 h 279"/>
                <a:gd name="T30" fmla="*/ 26 w 256"/>
                <a:gd name="T31" fmla="*/ 140 h 279"/>
                <a:gd name="T32" fmla="*/ 21 w 256"/>
                <a:gd name="T33" fmla="*/ 151 h 279"/>
                <a:gd name="T34" fmla="*/ 10 w 256"/>
                <a:gd name="T35" fmla="*/ 173 h 279"/>
                <a:gd name="T36" fmla="*/ 23 w 256"/>
                <a:gd name="T37" fmla="*/ 186 h 279"/>
                <a:gd name="T38" fmla="*/ 19 w 256"/>
                <a:gd name="T39" fmla="*/ 207 h 279"/>
                <a:gd name="T40" fmla="*/ 8 w 256"/>
                <a:gd name="T41" fmla="*/ 218 h 279"/>
                <a:gd name="T42" fmla="*/ 1 w 256"/>
                <a:gd name="T43" fmla="*/ 234 h 279"/>
                <a:gd name="T44" fmla="*/ 10 w 256"/>
                <a:gd name="T45" fmla="*/ 241 h 279"/>
                <a:gd name="T46" fmla="*/ 22 w 256"/>
                <a:gd name="T47" fmla="*/ 260 h 279"/>
                <a:gd name="T48" fmla="*/ 41 w 256"/>
                <a:gd name="T49" fmla="*/ 275 h 279"/>
                <a:gd name="T50" fmla="*/ 50 w 256"/>
                <a:gd name="T51" fmla="*/ 250 h 279"/>
                <a:gd name="T52" fmla="*/ 66 w 256"/>
                <a:gd name="T53" fmla="*/ 247 h 279"/>
                <a:gd name="T54" fmla="*/ 86 w 256"/>
                <a:gd name="T55" fmla="*/ 261 h 279"/>
                <a:gd name="T56" fmla="*/ 109 w 256"/>
                <a:gd name="T57" fmla="*/ 265 h 279"/>
                <a:gd name="T58" fmla="*/ 120 w 256"/>
                <a:gd name="T59" fmla="*/ 258 h 279"/>
                <a:gd name="T60" fmla="*/ 131 w 256"/>
                <a:gd name="T61" fmla="*/ 244 h 279"/>
                <a:gd name="T62" fmla="*/ 146 w 256"/>
                <a:gd name="T63" fmla="*/ 246 h 279"/>
                <a:gd name="T64" fmla="*/ 153 w 256"/>
                <a:gd name="T65" fmla="*/ 226 h 279"/>
                <a:gd name="T66" fmla="*/ 154 w 256"/>
                <a:gd name="T67" fmla="*/ 205 h 279"/>
                <a:gd name="T68" fmla="*/ 149 w 256"/>
                <a:gd name="T69" fmla="*/ 180 h 279"/>
                <a:gd name="T70" fmla="*/ 164 w 256"/>
                <a:gd name="T71" fmla="*/ 180 h 279"/>
                <a:gd name="T72" fmla="*/ 182 w 256"/>
                <a:gd name="T73" fmla="*/ 186 h 279"/>
                <a:gd name="T74" fmla="*/ 190 w 256"/>
                <a:gd name="T75" fmla="*/ 181 h 279"/>
                <a:gd name="T76" fmla="*/ 209 w 256"/>
                <a:gd name="T77" fmla="*/ 169 h 279"/>
                <a:gd name="T78" fmla="*/ 230 w 256"/>
                <a:gd name="T79" fmla="*/ 167 h 279"/>
                <a:gd name="T80" fmla="*/ 252 w 256"/>
                <a:gd name="T81" fmla="*/ 161 h 279"/>
                <a:gd name="T82" fmla="*/ 247 w 256"/>
                <a:gd name="T83" fmla="*/ 144 h 279"/>
                <a:gd name="T84" fmla="*/ 245 w 256"/>
                <a:gd name="T85" fmla="*/ 124 h 279"/>
                <a:gd name="T86" fmla="*/ 244 w 256"/>
                <a:gd name="T87" fmla="*/ 107 h 279"/>
                <a:gd name="T88" fmla="*/ 254 w 256"/>
                <a:gd name="T89" fmla="*/ 88 h 279"/>
                <a:gd name="T90" fmla="*/ 249 w 256"/>
                <a:gd name="T91" fmla="*/ 72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6" h="279">
                  <a:moveTo>
                    <a:pt x="249" y="72"/>
                  </a:moveTo>
                  <a:cubicBezTo>
                    <a:pt x="248" y="65"/>
                    <a:pt x="246" y="59"/>
                    <a:pt x="242" y="53"/>
                  </a:cubicBezTo>
                  <a:cubicBezTo>
                    <a:pt x="240" y="50"/>
                    <a:pt x="240" y="48"/>
                    <a:pt x="239" y="44"/>
                  </a:cubicBezTo>
                  <a:cubicBezTo>
                    <a:pt x="238" y="39"/>
                    <a:pt x="235" y="41"/>
                    <a:pt x="231" y="39"/>
                  </a:cubicBezTo>
                  <a:cubicBezTo>
                    <a:pt x="229" y="38"/>
                    <a:pt x="229" y="37"/>
                    <a:pt x="227" y="36"/>
                  </a:cubicBezTo>
                  <a:cubicBezTo>
                    <a:pt x="225" y="36"/>
                    <a:pt x="224" y="37"/>
                    <a:pt x="223" y="35"/>
                  </a:cubicBezTo>
                  <a:cubicBezTo>
                    <a:pt x="222" y="33"/>
                    <a:pt x="223" y="31"/>
                    <a:pt x="223" y="30"/>
                  </a:cubicBezTo>
                  <a:cubicBezTo>
                    <a:pt x="223" y="28"/>
                    <a:pt x="222" y="27"/>
                    <a:pt x="221" y="25"/>
                  </a:cubicBezTo>
                  <a:cubicBezTo>
                    <a:pt x="219" y="22"/>
                    <a:pt x="214" y="18"/>
                    <a:pt x="210" y="18"/>
                  </a:cubicBezTo>
                  <a:cubicBezTo>
                    <a:pt x="207" y="18"/>
                    <a:pt x="207" y="19"/>
                    <a:pt x="205" y="18"/>
                  </a:cubicBezTo>
                  <a:cubicBezTo>
                    <a:pt x="204" y="18"/>
                    <a:pt x="203" y="17"/>
                    <a:pt x="201" y="17"/>
                  </a:cubicBezTo>
                  <a:cubicBezTo>
                    <a:pt x="200" y="17"/>
                    <a:pt x="199" y="18"/>
                    <a:pt x="197" y="18"/>
                  </a:cubicBezTo>
                  <a:cubicBezTo>
                    <a:pt x="195" y="19"/>
                    <a:pt x="194" y="19"/>
                    <a:pt x="192" y="20"/>
                  </a:cubicBezTo>
                  <a:cubicBezTo>
                    <a:pt x="190" y="21"/>
                    <a:pt x="189" y="20"/>
                    <a:pt x="187" y="19"/>
                  </a:cubicBezTo>
                  <a:cubicBezTo>
                    <a:pt x="184" y="18"/>
                    <a:pt x="181" y="18"/>
                    <a:pt x="179" y="17"/>
                  </a:cubicBezTo>
                  <a:cubicBezTo>
                    <a:pt x="183" y="15"/>
                    <a:pt x="182" y="6"/>
                    <a:pt x="178" y="5"/>
                  </a:cubicBezTo>
                  <a:cubicBezTo>
                    <a:pt x="176" y="4"/>
                    <a:pt x="171" y="5"/>
                    <a:pt x="169" y="5"/>
                  </a:cubicBezTo>
                  <a:cubicBezTo>
                    <a:pt x="167" y="6"/>
                    <a:pt x="166" y="9"/>
                    <a:pt x="164" y="12"/>
                  </a:cubicBezTo>
                  <a:cubicBezTo>
                    <a:pt x="163" y="12"/>
                    <a:pt x="161" y="11"/>
                    <a:pt x="159" y="11"/>
                  </a:cubicBezTo>
                  <a:cubicBezTo>
                    <a:pt x="158" y="12"/>
                    <a:pt x="159" y="14"/>
                    <a:pt x="157" y="15"/>
                  </a:cubicBezTo>
                  <a:cubicBezTo>
                    <a:pt x="156" y="16"/>
                    <a:pt x="152" y="16"/>
                    <a:pt x="151" y="16"/>
                  </a:cubicBezTo>
                  <a:cubicBezTo>
                    <a:pt x="149" y="16"/>
                    <a:pt x="147" y="16"/>
                    <a:pt x="145" y="16"/>
                  </a:cubicBezTo>
                  <a:cubicBezTo>
                    <a:pt x="144" y="7"/>
                    <a:pt x="131" y="5"/>
                    <a:pt x="124" y="2"/>
                  </a:cubicBezTo>
                  <a:cubicBezTo>
                    <a:pt x="119" y="1"/>
                    <a:pt x="114" y="0"/>
                    <a:pt x="110" y="3"/>
                  </a:cubicBezTo>
                  <a:cubicBezTo>
                    <a:pt x="109" y="4"/>
                    <a:pt x="107" y="7"/>
                    <a:pt x="106" y="9"/>
                  </a:cubicBezTo>
                  <a:cubicBezTo>
                    <a:pt x="106" y="11"/>
                    <a:pt x="107" y="12"/>
                    <a:pt x="105" y="14"/>
                  </a:cubicBezTo>
                  <a:cubicBezTo>
                    <a:pt x="104" y="15"/>
                    <a:pt x="103" y="15"/>
                    <a:pt x="102" y="16"/>
                  </a:cubicBezTo>
                  <a:cubicBezTo>
                    <a:pt x="101" y="19"/>
                    <a:pt x="102" y="22"/>
                    <a:pt x="100" y="24"/>
                  </a:cubicBezTo>
                  <a:cubicBezTo>
                    <a:pt x="97" y="28"/>
                    <a:pt x="92" y="29"/>
                    <a:pt x="88" y="32"/>
                  </a:cubicBezTo>
                  <a:cubicBezTo>
                    <a:pt x="85" y="33"/>
                    <a:pt x="83" y="36"/>
                    <a:pt x="81" y="39"/>
                  </a:cubicBezTo>
                  <a:cubicBezTo>
                    <a:pt x="80" y="41"/>
                    <a:pt x="78" y="43"/>
                    <a:pt x="76" y="45"/>
                  </a:cubicBezTo>
                  <a:cubicBezTo>
                    <a:pt x="71" y="49"/>
                    <a:pt x="65" y="54"/>
                    <a:pt x="62" y="60"/>
                  </a:cubicBezTo>
                  <a:cubicBezTo>
                    <a:pt x="59" y="65"/>
                    <a:pt x="62" y="69"/>
                    <a:pt x="60" y="74"/>
                  </a:cubicBezTo>
                  <a:cubicBezTo>
                    <a:pt x="60" y="75"/>
                    <a:pt x="59" y="76"/>
                    <a:pt x="58" y="78"/>
                  </a:cubicBezTo>
                  <a:cubicBezTo>
                    <a:pt x="58" y="79"/>
                    <a:pt x="58" y="81"/>
                    <a:pt x="57" y="82"/>
                  </a:cubicBezTo>
                  <a:cubicBezTo>
                    <a:pt x="56" y="85"/>
                    <a:pt x="54" y="87"/>
                    <a:pt x="53" y="89"/>
                  </a:cubicBezTo>
                  <a:cubicBezTo>
                    <a:pt x="49" y="92"/>
                    <a:pt x="47" y="96"/>
                    <a:pt x="45" y="101"/>
                  </a:cubicBezTo>
                  <a:cubicBezTo>
                    <a:pt x="44" y="105"/>
                    <a:pt x="43" y="110"/>
                    <a:pt x="41" y="114"/>
                  </a:cubicBezTo>
                  <a:cubicBezTo>
                    <a:pt x="39" y="116"/>
                    <a:pt x="36" y="116"/>
                    <a:pt x="33" y="117"/>
                  </a:cubicBezTo>
                  <a:cubicBezTo>
                    <a:pt x="32" y="117"/>
                    <a:pt x="31" y="117"/>
                    <a:pt x="30" y="118"/>
                  </a:cubicBezTo>
                  <a:cubicBezTo>
                    <a:pt x="31" y="119"/>
                    <a:pt x="31" y="120"/>
                    <a:pt x="32" y="121"/>
                  </a:cubicBezTo>
                  <a:cubicBezTo>
                    <a:pt x="32" y="122"/>
                    <a:pt x="32" y="123"/>
                    <a:pt x="33" y="123"/>
                  </a:cubicBezTo>
                  <a:cubicBezTo>
                    <a:pt x="33" y="124"/>
                    <a:pt x="34" y="124"/>
                    <a:pt x="35" y="124"/>
                  </a:cubicBezTo>
                  <a:cubicBezTo>
                    <a:pt x="35" y="125"/>
                    <a:pt x="35" y="126"/>
                    <a:pt x="35" y="127"/>
                  </a:cubicBezTo>
                  <a:cubicBezTo>
                    <a:pt x="35" y="128"/>
                    <a:pt x="35" y="130"/>
                    <a:pt x="35" y="131"/>
                  </a:cubicBezTo>
                  <a:cubicBezTo>
                    <a:pt x="34" y="133"/>
                    <a:pt x="33" y="134"/>
                    <a:pt x="33" y="136"/>
                  </a:cubicBezTo>
                  <a:cubicBezTo>
                    <a:pt x="33" y="137"/>
                    <a:pt x="33" y="139"/>
                    <a:pt x="31" y="140"/>
                  </a:cubicBezTo>
                  <a:cubicBezTo>
                    <a:pt x="30" y="141"/>
                    <a:pt x="28" y="140"/>
                    <a:pt x="26" y="140"/>
                  </a:cubicBezTo>
                  <a:cubicBezTo>
                    <a:pt x="26" y="143"/>
                    <a:pt x="25" y="144"/>
                    <a:pt x="22" y="145"/>
                  </a:cubicBezTo>
                  <a:cubicBezTo>
                    <a:pt x="21" y="146"/>
                    <a:pt x="21" y="146"/>
                    <a:pt x="20" y="146"/>
                  </a:cubicBezTo>
                  <a:cubicBezTo>
                    <a:pt x="20" y="148"/>
                    <a:pt x="21" y="149"/>
                    <a:pt x="21" y="151"/>
                  </a:cubicBezTo>
                  <a:cubicBezTo>
                    <a:pt x="21" y="153"/>
                    <a:pt x="20" y="154"/>
                    <a:pt x="20" y="156"/>
                  </a:cubicBezTo>
                  <a:cubicBezTo>
                    <a:pt x="20" y="158"/>
                    <a:pt x="20" y="160"/>
                    <a:pt x="19" y="162"/>
                  </a:cubicBezTo>
                  <a:cubicBezTo>
                    <a:pt x="17" y="166"/>
                    <a:pt x="12" y="169"/>
                    <a:pt x="10" y="173"/>
                  </a:cubicBezTo>
                  <a:cubicBezTo>
                    <a:pt x="7" y="177"/>
                    <a:pt x="14" y="176"/>
                    <a:pt x="16" y="178"/>
                  </a:cubicBezTo>
                  <a:cubicBezTo>
                    <a:pt x="18" y="180"/>
                    <a:pt x="18" y="181"/>
                    <a:pt x="19" y="183"/>
                  </a:cubicBezTo>
                  <a:cubicBezTo>
                    <a:pt x="20" y="184"/>
                    <a:pt x="22" y="185"/>
                    <a:pt x="23" y="186"/>
                  </a:cubicBezTo>
                  <a:cubicBezTo>
                    <a:pt x="27" y="189"/>
                    <a:pt x="24" y="195"/>
                    <a:pt x="22" y="198"/>
                  </a:cubicBezTo>
                  <a:cubicBezTo>
                    <a:pt x="21" y="200"/>
                    <a:pt x="19" y="202"/>
                    <a:pt x="19" y="204"/>
                  </a:cubicBezTo>
                  <a:cubicBezTo>
                    <a:pt x="19" y="205"/>
                    <a:pt x="19" y="206"/>
                    <a:pt x="19" y="207"/>
                  </a:cubicBezTo>
                  <a:cubicBezTo>
                    <a:pt x="19" y="209"/>
                    <a:pt x="19" y="210"/>
                    <a:pt x="17" y="211"/>
                  </a:cubicBezTo>
                  <a:cubicBezTo>
                    <a:pt x="17" y="212"/>
                    <a:pt x="16" y="213"/>
                    <a:pt x="15" y="214"/>
                  </a:cubicBezTo>
                  <a:cubicBezTo>
                    <a:pt x="13" y="216"/>
                    <a:pt x="10" y="217"/>
                    <a:pt x="8" y="218"/>
                  </a:cubicBezTo>
                  <a:cubicBezTo>
                    <a:pt x="6" y="219"/>
                    <a:pt x="1" y="221"/>
                    <a:pt x="0" y="223"/>
                  </a:cubicBezTo>
                  <a:cubicBezTo>
                    <a:pt x="0" y="225"/>
                    <a:pt x="0" y="227"/>
                    <a:pt x="0" y="229"/>
                  </a:cubicBezTo>
                  <a:cubicBezTo>
                    <a:pt x="0" y="231"/>
                    <a:pt x="0" y="232"/>
                    <a:pt x="1" y="234"/>
                  </a:cubicBezTo>
                  <a:cubicBezTo>
                    <a:pt x="2" y="235"/>
                    <a:pt x="2" y="236"/>
                    <a:pt x="3" y="236"/>
                  </a:cubicBezTo>
                  <a:cubicBezTo>
                    <a:pt x="4" y="237"/>
                    <a:pt x="5" y="237"/>
                    <a:pt x="6" y="237"/>
                  </a:cubicBezTo>
                  <a:cubicBezTo>
                    <a:pt x="7" y="238"/>
                    <a:pt x="8" y="240"/>
                    <a:pt x="10" y="241"/>
                  </a:cubicBezTo>
                  <a:cubicBezTo>
                    <a:pt x="12" y="242"/>
                    <a:pt x="14" y="241"/>
                    <a:pt x="16" y="241"/>
                  </a:cubicBezTo>
                  <a:cubicBezTo>
                    <a:pt x="18" y="242"/>
                    <a:pt x="18" y="244"/>
                    <a:pt x="19" y="246"/>
                  </a:cubicBezTo>
                  <a:cubicBezTo>
                    <a:pt x="20" y="250"/>
                    <a:pt x="22" y="255"/>
                    <a:pt x="22" y="260"/>
                  </a:cubicBezTo>
                  <a:cubicBezTo>
                    <a:pt x="21" y="264"/>
                    <a:pt x="22" y="265"/>
                    <a:pt x="23" y="268"/>
                  </a:cubicBezTo>
                  <a:cubicBezTo>
                    <a:pt x="25" y="271"/>
                    <a:pt x="24" y="276"/>
                    <a:pt x="28" y="277"/>
                  </a:cubicBezTo>
                  <a:cubicBezTo>
                    <a:pt x="32" y="279"/>
                    <a:pt x="38" y="277"/>
                    <a:pt x="41" y="275"/>
                  </a:cubicBezTo>
                  <a:cubicBezTo>
                    <a:pt x="43" y="273"/>
                    <a:pt x="44" y="271"/>
                    <a:pt x="45" y="268"/>
                  </a:cubicBezTo>
                  <a:cubicBezTo>
                    <a:pt x="46" y="266"/>
                    <a:pt x="49" y="265"/>
                    <a:pt x="50" y="263"/>
                  </a:cubicBezTo>
                  <a:cubicBezTo>
                    <a:pt x="53" y="259"/>
                    <a:pt x="48" y="254"/>
                    <a:pt x="50" y="250"/>
                  </a:cubicBezTo>
                  <a:cubicBezTo>
                    <a:pt x="51" y="248"/>
                    <a:pt x="54" y="246"/>
                    <a:pt x="55" y="244"/>
                  </a:cubicBezTo>
                  <a:cubicBezTo>
                    <a:pt x="56" y="244"/>
                    <a:pt x="57" y="246"/>
                    <a:pt x="58" y="246"/>
                  </a:cubicBezTo>
                  <a:cubicBezTo>
                    <a:pt x="61" y="247"/>
                    <a:pt x="63" y="245"/>
                    <a:pt x="66" y="247"/>
                  </a:cubicBezTo>
                  <a:cubicBezTo>
                    <a:pt x="68" y="248"/>
                    <a:pt x="69" y="250"/>
                    <a:pt x="72" y="251"/>
                  </a:cubicBezTo>
                  <a:cubicBezTo>
                    <a:pt x="74" y="252"/>
                    <a:pt x="77" y="253"/>
                    <a:pt x="79" y="255"/>
                  </a:cubicBezTo>
                  <a:cubicBezTo>
                    <a:pt x="82" y="257"/>
                    <a:pt x="83" y="260"/>
                    <a:pt x="86" y="261"/>
                  </a:cubicBezTo>
                  <a:cubicBezTo>
                    <a:pt x="89" y="262"/>
                    <a:pt x="91" y="262"/>
                    <a:pt x="94" y="264"/>
                  </a:cubicBezTo>
                  <a:cubicBezTo>
                    <a:pt x="97" y="268"/>
                    <a:pt x="100" y="265"/>
                    <a:pt x="104" y="265"/>
                  </a:cubicBezTo>
                  <a:cubicBezTo>
                    <a:pt x="105" y="264"/>
                    <a:pt x="107" y="264"/>
                    <a:pt x="109" y="265"/>
                  </a:cubicBezTo>
                  <a:cubicBezTo>
                    <a:pt x="110" y="265"/>
                    <a:pt x="110" y="267"/>
                    <a:pt x="112" y="267"/>
                  </a:cubicBezTo>
                  <a:cubicBezTo>
                    <a:pt x="115" y="269"/>
                    <a:pt x="119" y="266"/>
                    <a:pt x="119" y="263"/>
                  </a:cubicBezTo>
                  <a:cubicBezTo>
                    <a:pt x="119" y="261"/>
                    <a:pt x="119" y="260"/>
                    <a:pt x="120" y="258"/>
                  </a:cubicBezTo>
                  <a:cubicBezTo>
                    <a:pt x="120" y="256"/>
                    <a:pt x="120" y="255"/>
                    <a:pt x="121" y="253"/>
                  </a:cubicBezTo>
                  <a:cubicBezTo>
                    <a:pt x="122" y="250"/>
                    <a:pt x="127" y="250"/>
                    <a:pt x="129" y="246"/>
                  </a:cubicBezTo>
                  <a:cubicBezTo>
                    <a:pt x="131" y="247"/>
                    <a:pt x="130" y="245"/>
                    <a:pt x="131" y="244"/>
                  </a:cubicBezTo>
                  <a:cubicBezTo>
                    <a:pt x="132" y="244"/>
                    <a:pt x="133" y="244"/>
                    <a:pt x="134" y="244"/>
                  </a:cubicBezTo>
                  <a:cubicBezTo>
                    <a:pt x="137" y="243"/>
                    <a:pt x="137" y="244"/>
                    <a:pt x="140" y="246"/>
                  </a:cubicBezTo>
                  <a:cubicBezTo>
                    <a:pt x="142" y="247"/>
                    <a:pt x="144" y="248"/>
                    <a:pt x="146" y="246"/>
                  </a:cubicBezTo>
                  <a:cubicBezTo>
                    <a:pt x="148" y="244"/>
                    <a:pt x="151" y="240"/>
                    <a:pt x="152" y="237"/>
                  </a:cubicBezTo>
                  <a:cubicBezTo>
                    <a:pt x="153" y="235"/>
                    <a:pt x="151" y="234"/>
                    <a:pt x="151" y="231"/>
                  </a:cubicBezTo>
                  <a:cubicBezTo>
                    <a:pt x="151" y="229"/>
                    <a:pt x="153" y="228"/>
                    <a:pt x="153" y="226"/>
                  </a:cubicBezTo>
                  <a:cubicBezTo>
                    <a:pt x="155" y="222"/>
                    <a:pt x="155" y="218"/>
                    <a:pt x="155" y="215"/>
                  </a:cubicBezTo>
                  <a:cubicBezTo>
                    <a:pt x="154" y="212"/>
                    <a:pt x="155" y="212"/>
                    <a:pt x="156" y="209"/>
                  </a:cubicBezTo>
                  <a:cubicBezTo>
                    <a:pt x="157" y="207"/>
                    <a:pt x="155" y="207"/>
                    <a:pt x="154" y="205"/>
                  </a:cubicBezTo>
                  <a:cubicBezTo>
                    <a:pt x="152" y="203"/>
                    <a:pt x="152" y="201"/>
                    <a:pt x="152" y="198"/>
                  </a:cubicBezTo>
                  <a:cubicBezTo>
                    <a:pt x="152" y="196"/>
                    <a:pt x="151" y="194"/>
                    <a:pt x="150" y="192"/>
                  </a:cubicBezTo>
                  <a:cubicBezTo>
                    <a:pt x="148" y="189"/>
                    <a:pt x="145" y="183"/>
                    <a:pt x="149" y="180"/>
                  </a:cubicBezTo>
                  <a:cubicBezTo>
                    <a:pt x="150" y="178"/>
                    <a:pt x="153" y="179"/>
                    <a:pt x="156" y="180"/>
                  </a:cubicBezTo>
                  <a:cubicBezTo>
                    <a:pt x="157" y="181"/>
                    <a:pt x="159" y="183"/>
                    <a:pt x="162" y="182"/>
                  </a:cubicBezTo>
                  <a:cubicBezTo>
                    <a:pt x="163" y="181"/>
                    <a:pt x="163" y="181"/>
                    <a:pt x="164" y="180"/>
                  </a:cubicBezTo>
                  <a:cubicBezTo>
                    <a:pt x="165" y="180"/>
                    <a:pt x="167" y="181"/>
                    <a:pt x="167" y="181"/>
                  </a:cubicBezTo>
                  <a:cubicBezTo>
                    <a:pt x="172" y="183"/>
                    <a:pt x="175" y="186"/>
                    <a:pt x="180" y="187"/>
                  </a:cubicBezTo>
                  <a:cubicBezTo>
                    <a:pt x="180" y="187"/>
                    <a:pt x="182" y="187"/>
                    <a:pt x="182" y="186"/>
                  </a:cubicBezTo>
                  <a:cubicBezTo>
                    <a:pt x="183" y="186"/>
                    <a:pt x="183" y="185"/>
                    <a:pt x="183" y="185"/>
                  </a:cubicBezTo>
                  <a:cubicBezTo>
                    <a:pt x="185" y="184"/>
                    <a:pt x="186" y="184"/>
                    <a:pt x="187" y="183"/>
                  </a:cubicBezTo>
                  <a:cubicBezTo>
                    <a:pt x="188" y="183"/>
                    <a:pt x="189" y="181"/>
                    <a:pt x="190" y="181"/>
                  </a:cubicBezTo>
                  <a:cubicBezTo>
                    <a:pt x="193" y="179"/>
                    <a:pt x="196" y="179"/>
                    <a:pt x="199" y="179"/>
                  </a:cubicBezTo>
                  <a:cubicBezTo>
                    <a:pt x="201" y="178"/>
                    <a:pt x="201" y="177"/>
                    <a:pt x="201" y="176"/>
                  </a:cubicBezTo>
                  <a:cubicBezTo>
                    <a:pt x="203" y="172"/>
                    <a:pt x="205" y="169"/>
                    <a:pt x="209" y="169"/>
                  </a:cubicBezTo>
                  <a:cubicBezTo>
                    <a:pt x="211" y="170"/>
                    <a:pt x="213" y="169"/>
                    <a:pt x="215" y="169"/>
                  </a:cubicBezTo>
                  <a:cubicBezTo>
                    <a:pt x="217" y="168"/>
                    <a:pt x="220" y="168"/>
                    <a:pt x="222" y="168"/>
                  </a:cubicBezTo>
                  <a:cubicBezTo>
                    <a:pt x="225" y="167"/>
                    <a:pt x="227" y="168"/>
                    <a:pt x="230" y="167"/>
                  </a:cubicBezTo>
                  <a:cubicBezTo>
                    <a:pt x="233" y="167"/>
                    <a:pt x="235" y="166"/>
                    <a:pt x="237" y="165"/>
                  </a:cubicBezTo>
                  <a:cubicBezTo>
                    <a:pt x="240" y="163"/>
                    <a:pt x="242" y="163"/>
                    <a:pt x="245" y="163"/>
                  </a:cubicBezTo>
                  <a:cubicBezTo>
                    <a:pt x="247" y="162"/>
                    <a:pt x="250" y="162"/>
                    <a:pt x="252" y="161"/>
                  </a:cubicBezTo>
                  <a:cubicBezTo>
                    <a:pt x="253" y="160"/>
                    <a:pt x="253" y="156"/>
                    <a:pt x="252" y="154"/>
                  </a:cubicBezTo>
                  <a:cubicBezTo>
                    <a:pt x="251" y="152"/>
                    <a:pt x="249" y="151"/>
                    <a:pt x="249" y="149"/>
                  </a:cubicBezTo>
                  <a:cubicBezTo>
                    <a:pt x="249" y="147"/>
                    <a:pt x="249" y="145"/>
                    <a:pt x="247" y="144"/>
                  </a:cubicBezTo>
                  <a:cubicBezTo>
                    <a:pt x="246" y="143"/>
                    <a:pt x="243" y="143"/>
                    <a:pt x="242" y="142"/>
                  </a:cubicBezTo>
                  <a:cubicBezTo>
                    <a:pt x="238" y="140"/>
                    <a:pt x="239" y="136"/>
                    <a:pt x="241" y="133"/>
                  </a:cubicBezTo>
                  <a:cubicBezTo>
                    <a:pt x="242" y="131"/>
                    <a:pt x="246" y="127"/>
                    <a:pt x="245" y="124"/>
                  </a:cubicBezTo>
                  <a:cubicBezTo>
                    <a:pt x="245" y="123"/>
                    <a:pt x="244" y="121"/>
                    <a:pt x="244" y="119"/>
                  </a:cubicBezTo>
                  <a:cubicBezTo>
                    <a:pt x="243" y="118"/>
                    <a:pt x="241" y="117"/>
                    <a:pt x="240" y="115"/>
                  </a:cubicBezTo>
                  <a:cubicBezTo>
                    <a:pt x="240" y="112"/>
                    <a:pt x="242" y="109"/>
                    <a:pt x="244" y="107"/>
                  </a:cubicBezTo>
                  <a:cubicBezTo>
                    <a:pt x="245" y="105"/>
                    <a:pt x="244" y="102"/>
                    <a:pt x="246" y="100"/>
                  </a:cubicBezTo>
                  <a:cubicBezTo>
                    <a:pt x="248" y="98"/>
                    <a:pt x="252" y="97"/>
                    <a:pt x="253" y="94"/>
                  </a:cubicBezTo>
                  <a:cubicBezTo>
                    <a:pt x="254" y="92"/>
                    <a:pt x="253" y="90"/>
                    <a:pt x="254" y="88"/>
                  </a:cubicBezTo>
                  <a:cubicBezTo>
                    <a:pt x="255" y="87"/>
                    <a:pt x="255" y="87"/>
                    <a:pt x="256" y="87"/>
                  </a:cubicBezTo>
                  <a:cubicBezTo>
                    <a:pt x="255" y="85"/>
                    <a:pt x="254" y="84"/>
                    <a:pt x="253" y="83"/>
                  </a:cubicBezTo>
                  <a:cubicBezTo>
                    <a:pt x="251" y="80"/>
                    <a:pt x="250" y="76"/>
                    <a:pt x="249" y="72"/>
                  </a:cubicBezTo>
                  <a:close/>
                </a:path>
              </a:pathLst>
            </a:custGeom>
            <a:grpFill/>
            <a:ln w="4763" cap="rnd">
              <a:solidFill>
                <a:srgbClr val="A5A5A5"/>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3" name="Freeform 27">
              <a:extLst>
                <a:ext uri="{FF2B5EF4-FFF2-40B4-BE49-F238E27FC236}">
                  <a16:creationId xmlns:a16="http://schemas.microsoft.com/office/drawing/2014/main" id="{51BF2C0B-8D51-59D0-A922-5CA61A79BDE8}"/>
                </a:ext>
              </a:extLst>
            </p:cNvPr>
            <p:cNvSpPr>
              <a:spLocks/>
            </p:cNvSpPr>
            <p:nvPr/>
          </p:nvSpPr>
          <p:spPr bwMode="auto">
            <a:xfrm>
              <a:off x="4561439" y="5013738"/>
              <a:ext cx="954197" cy="1152988"/>
            </a:xfrm>
            <a:custGeom>
              <a:avLst/>
              <a:gdLst>
                <a:gd name="T0" fmla="*/ 315 w 325"/>
                <a:gd name="T1" fmla="*/ 168 h 393"/>
                <a:gd name="T2" fmla="*/ 308 w 325"/>
                <a:gd name="T3" fmla="*/ 145 h 393"/>
                <a:gd name="T4" fmla="*/ 303 w 325"/>
                <a:gd name="T5" fmla="*/ 108 h 393"/>
                <a:gd name="T6" fmla="*/ 297 w 325"/>
                <a:gd name="T7" fmla="*/ 94 h 393"/>
                <a:gd name="T8" fmla="*/ 279 w 325"/>
                <a:gd name="T9" fmla="*/ 80 h 393"/>
                <a:gd name="T10" fmla="*/ 261 w 325"/>
                <a:gd name="T11" fmla="*/ 74 h 393"/>
                <a:gd name="T12" fmla="*/ 256 w 325"/>
                <a:gd name="T13" fmla="*/ 55 h 393"/>
                <a:gd name="T14" fmla="*/ 253 w 325"/>
                <a:gd name="T15" fmla="*/ 29 h 393"/>
                <a:gd name="T16" fmla="*/ 199 w 325"/>
                <a:gd name="T17" fmla="*/ 21 h 393"/>
                <a:gd name="T18" fmla="*/ 178 w 325"/>
                <a:gd name="T19" fmla="*/ 42 h 393"/>
                <a:gd name="T20" fmla="*/ 170 w 325"/>
                <a:gd name="T21" fmla="*/ 22 h 393"/>
                <a:gd name="T22" fmla="*/ 166 w 325"/>
                <a:gd name="T23" fmla="*/ 1 h 393"/>
                <a:gd name="T24" fmla="*/ 146 w 325"/>
                <a:gd name="T25" fmla="*/ 14 h 393"/>
                <a:gd name="T26" fmla="*/ 135 w 325"/>
                <a:gd name="T27" fmla="*/ 45 h 393"/>
                <a:gd name="T28" fmla="*/ 116 w 325"/>
                <a:gd name="T29" fmla="*/ 25 h 393"/>
                <a:gd name="T30" fmla="*/ 96 w 325"/>
                <a:gd name="T31" fmla="*/ 33 h 393"/>
                <a:gd name="T32" fmla="*/ 79 w 325"/>
                <a:gd name="T33" fmla="*/ 57 h 393"/>
                <a:gd name="T34" fmla="*/ 97 w 325"/>
                <a:gd name="T35" fmla="*/ 74 h 393"/>
                <a:gd name="T36" fmla="*/ 106 w 325"/>
                <a:gd name="T37" fmla="*/ 90 h 393"/>
                <a:gd name="T38" fmla="*/ 87 w 325"/>
                <a:gd name="T39" fmla="*/ 106 h 393"/>
                <a:gd name="T40" fmla="*/ 73 w 325"/>
                <a:gd name="T41" fmla="*/ 120 h 393"/>
                <a:gd name="T42" fmla="*/ 64 w 325"/>
                <a:gd name="T43" fmla="*/ 136 h 393"/>
                <a:gd name="T44" fmla="*/ 63 w 325"/>
                <a:gd name="T45" fmla="*/ 164 h 393"/>
                <a:gd name="T46" fmla="*/ 42 w 325"/>
                <a:gd name="T47" fmla="*/ 187 h 393"/>
                <a:gd name="T48" fmla="*/ 29 w 325"/>
                <a:gd name="T49" fmla="*/ 213 h 393"/>
                <a:gd name="T50" fmla="*/ 18 w 325"/>
                <a:gd name="T51" fmla="*/ 239 h 393"/>
                <a:gd name="T52" fmla="*/ 10 w 325"/>
                <a:gd name="T53" fmla="*/ 255 h 393"/>
                <a:gd name="T54" fmla="*/ 3 w 325"/>
                <a:gd name="T55" fmla="*/ 280 h 393"/>
                <a:gd name="T56" fmla="*/ 15 w 325"/>
                <a:gd name="T57" fmla="*/ 307 h 393"/>
                <a:gd name="T58" fmla="*/ 33 w 325"/>
                <a:gd name="T59" fmla="*/ 300 h 393"/>
                <a:gd name="T60" fmla="*/ 66 w 325"/>
                <a:gd name="T61" fmla="*/ 313 h 393"/>
                <a:gd name="T62" fmla="*/ 78 w 325"/>
                <a:gd name="T63" fmla="*/ 303 h 393"/>
                <a:gd name="T64" fmla="*/ 96 w 325"/>
                <a:gd name="T65" fmla="*/ 317 h 393"/>
                <a:gd name="T66" fmla="*/ 110 w 325"/>
                <a:gd name="T67" fmla="*/ 315 h 393"/>
                <a:gd name="T68" fmla="*/ 130 w 325"/>
                <a:gd name="T69" fmla="*/ 323 h 393"/>
                <a:gd name="T70" fmla="*/ 136 w 325"/>
                <a:gd name="T71" fmla="*/ 334 h 393"/>
                <a:gd name="T72" fmla="*/ 151 w 325"/>
                <a:gd name="T73" fmla="*/ 351 h 393"/>
                <a:gd name="T74" fmla="*/ 165 w 325"/>
                <a:gd name="T75" fmla="*/ 385 h 393"/>
                <a:gd name="T76" fmla="*/ 178 w 325"/>
                <a:gd name="T77" fmla="*/ 384 h 393"/>
                <a:gd name="T78" fmla="*/ 189 w 325"/>
                <a:gd name="T79" fmla="*/ 384 h 393"/>
                <a:gd name="T80" fmla="*/ 205 w 325"/>
                <a:gd name="T81" fmla="*/ 390 h 393"/>
                <a:gd name="T82" fmla="*/ 211 w 325"/>
                <a:gd name="T83" fmla="*/ 385 h 393"/>
                <a:gd name="T84" fmla="*/ 210 w 325"/>
                <a:gd name="T85" fmla="*/ 371 h 393"/>
                <a:gd name="T86" fmla="*/ 205 w 325"/>
                <a:gd name="T87" fmla="*/ 361 h 393"/>
                <a:gd name="T88" fmla="*/ 206 w 325"/>
                <a:gd name="T89" fmla="*/ 349 h 393"/>
                <a:gd name="T90" fmla="*/ 197 w 325"/>
                <a:gd name="T91" fmla="*/ 338 h 393"/>
                <a:gd name="T92" fmla="*/ 196 w 325"/>
                <a:gd name="T93" fmla="*/ 316 h 393"/>
                <a:gd name="T94" fmla="*/ 198 w 325"/>
                <a:gd name="T95" fmla="*/ 289 h 393"/>
                <a:gd name="T96" fmla="*/ 212 w 325"/>
                <a:gd name="T97" fmla="*/ 279 h 393"/>
                <a:gd name="T98" fmla="*/ 238 w 325"/>
                <a:gd name="T99" fmla="*/ 275 h 393"/>
                <a:gd name="T100" fmla="*/ 248 w 325"/>
                <a:gd name="T101" fmla="*/ 271 h 393"/>
                <a:gd name="T102" fmla="*/ 268 w 325"/>
                <a:gd name="T103" fmla="*/ 273 h 393"/>
                <a:gd name="T104" fmla="*/ 278 w 325"/>
                <a:gd name="T105" fmla="*/ 267 h 393"/>
                <a:gd name="T106" fmla="*/ 283 w 325"/>
                <a:gd name="T107" fmla="*/ 257 h 393"/>
                <a:gd name="T108" fmla="*/ 297 w 325"/>
                <a:gd name="T109" fmla="*/ 249 h 393"/>
                <a:gd name="T110" fmla="*/ 308 w 325"/>
                <a:gd name="T111" fmla="*/ 245 h 393"/>
                <a:gd name="T112" fmla="*/ 316 w 325"/>
                <a:gd name="T113" fmla="*/ 234 h 393"/>
                <a:gd name="T114" fmla="*/ 317 w 325"/>
                <a:gd name="T115" fmla="*/ 215 h 393"/>
                <a:gd name="T116" fmla="*/ 318 w 325"/>
                <a:gd name="T117" fmla="*/ 202 h 393"/>
                <a:gd name="T118" fmla="*/ 322 w 325"/>
                <a:gd name="T119" fmla="*/ 187 h 393"/>
                <a:gd name="T120" fmla="*/ 325 w 325"/>
                <a:gd name="T121" fmla="*/ 175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5" h="393">
                  <a:moveTo>
                    <a:pt x="325" y="175"/>
                  </a:moveTo>
                  <a:cubicBezTo>
                    <a:pt x="322" y="175"/>
                    <a:pt x="322" y="170"/>
                    <a:pt x="319" y="169"/>
                  </a:cubicBezTo>
                  <a:cubicBezTo>
                    <a:pt x="317" y="169"/>
                    <a:pt x="316" y="169"/>
                    <a:pt x="315" y="168"/>
                  </a:cubicBezTo>
                  <a:cubicBezTo>
                    <a:pt x="313" y="167"/>
                    <a:pt x="312" y="165"/>
                    <a:pt x="311" y="164"/>
                  </a:cubicBezTo>
                  <a:cubicBezTo>
                    <a:pt x="308" y="162"/>
                    <a:pt x="306" y="159"/>
                    <a:pt x="305" y="155"/>
                  </a:cubicBezTo>
                  <a:cubicBezTo>
                    <a:pt x="305" y="152"/>
                    <a:pt x="308" y="149"/>
                    <a:pt x="308" y="145"/>
                  </a:cubicBezTo>
                  <a:cubicBezTo>
                    <a:pt x="308" y="142"/>
                    <a:pt x="306" y="138"/>
                    <a:pt x="305" y="134"/>
                  </a:cubicBezTo>
                  <a:cubicBezTo>
                    <a:pt x="305" y="129"/>
                    <a:pt x="306" y="123"/>
                    <a:pt x="305" y="118"/>
                  </a:cubicBezTo>
                  <a:cubicBezTo>
                    <a:pt x="305" y="115"/>
                    <a:pt x="301" y="111"/>
                    <a:pt x="303" y="108"/>
                  </a:cubicBezTo>
                  <a:cubicBezTo>
                    <a:pt x="304" y="105"/>
                    <a:pt x="307" y="105"/>
                    <a:pt x="307" y="101"/>
                  </a:cubicBezTo>
                  <a:cubicBezTo>
                    <a:pt x="307" y="98"/>
                    <a:pt x="306" y="96"/>
                    <a:pt x="304" y="95"/>
                  </a:cubicBezTo>
                  <a:cubicBezTo>
                    <a:pt x="302" y="94"/>
                    <a:pt x="300" y="95"/>
                    <a:pt x="297" y="94"/>
                  </a:cubicBezTo>
                  <a:cubicBezTo>
                    <a:pt x="295" y="94"/>
                    <a:pt x="293" y="92"/>
                    <a:pt x="291" y="91"/>
                  </a:cubicBezTo>
                  <a:cubicBezTo>
                    <a:pt x="288" y="89"/>
                    <a:pt x="286" y="89"/>
                    <a:pt x="283" y="88"/>
                  </a:cubicBezTo>
                  <a:cubicBezTo>
                    <a:pt x="283" y="84"/>
                    <a:pt x="284" y="81"/>
                    <a:pt x="279" y="80"/>
                  </a:cubicBezTo>
                  <a:cubicBezTo>
                    <a:pt x="277" y="79"/>
                    <a:pt x="275" y="80"/>
                    <a:pt x="273" y="79"/>
                  </a:cubicBezTo>
                  <a:cubicBezTo>
                    <a:pt x="272" y="79"/>
                    <a:pt x="270" y="78"/>
                    <a:pt x="269" y="78"/>
                  </a:cubicBezTo>
                  <a:cubicBezTo>
                    <a:pt x="265" y="77"/>
                    <a:pt x="263" y="76"/>
                    <a:pt x="261" y="74"/>
                  </a:cubicBezTo>
                  <a:cubicBezTo>
                    <a:pt x="258" y="73"/>
                    <a:pt x="255" y="72"/>
                    <a:pt x="255" y="69"/>
                  </a:cubicBezTo>
                  <a:cubicBezTo>
                    <a:pt x="254" y="67"/>
                    <a:pt x="256" y="64"/>
                    <a:pt x="257" y="62"/>
                  </a:cubicBezTo>
                  <a:cubicBezTo>
                    <a:pt x="257" y="59"/>
                    <a:pt x="257" y="57"/>
                    <a:pt x="256" y="55"/>
                  </a:cubicBezTo>
                  <a:cubicBezTo>
                    <a:pt x="255" y="52"/>
                    <a:pt x="252" y="52"/>
                    <a:pt x="250" y="50"/>
                  </a:cubicBezTo>
                  <a:cubicBezTo>
                    <a:pt x="248" y="45"/>
                    <a:pt x="251" y="39"/>
                    <a:pt x="253" y="35"/>
                  </a:cubicBezTo>
                  <a:cubicBezTo>
                    <a:pt x="254" y="32"/>
                    <a:pt x="255" y="31"/>
                    <a:pt x="253" y="29"/>
                  </a:cubicBezTo>
                  <a:cubicBezTo>
                    <a:pt x="247" y="24"/>
                    <a:pt x="238" y="29"/>
                    <a:pt x="232" y="26"/>
                  </a:cubicBezTo>
                  <a:cubicBezTo>
                    <a:pt x="225" y="22"/>
                    <a:pt x="220" y="16"/>
                    <a:pt x="211" y="19"/>
                  </a:cubicBezTo>
                  <a:cubicBezTo>
                    <a:pt x="207" y="20"/>
                    <a:pt x="203" y="21"/>
                    <a:pt x="199" y="21"/>
                  </a:cubicBezTo>
                  <a:cubicBezTo>
                    <a:pt x="195" y="22"/>
                    <a:pt x="192" y="25"/>
                    <a:pt x="189" y="28"/>
                  </a:cubicBezTo>
                  <a:cubicBezTo>
                    <a:pt x="186" y="32"/>
                    <a:pt x="185" y="35"/>
                    <a:pt x="184" y="39"/>
                  </a:cubicBezTo>
                  <a:cubicBezTo>
                    <a:pt x="183" y="43"/>
                    <a:pt x="182" y="44"/>
                    <a:pt x="178" y="42"/>
                  </a:cubicBezTo>
                  <a:cubicBezTo>
                    <a:pt x="175" y="45"/>
                    <a:pt x="172" y="46"/>
                    <a:pt x="168" y="44"/>
                  </a:cubicBezTo>
                  <a:cubicBezTo>
                    <a:pt x="166" y="43"/>
                    <a:pt x="163" y="39"/>
                    <a:pt x="161" y="37"/>
                  </a:cubicBezTo>
                  <a:cubicBezTo>
                    <a:pt x="159" y="33"/>
                    <a:pt x="168" y="26"/>
                    <a:pt x="170" y="22"/>
                  </a:cubicBezTo>
                  <a:cubicBezTo>
                    <a:pt x="172" y="19"/>
                    <a:pt x="175" y="17"/>
                    <a:pt x="174" y="14"/>
                  </a:cubicBezTo>
                  <a:cubicBezTo>
                    <a:pt x="173" y="10"/>
                    <a:pt x="170" y="9"/>
                    <a:pt x="168" y="7"/>
                  </a:cubicBezTo>
                  <a:cubicBezTo>
                    <a:pt x="167" y="5"/>
                    <a:pt x="169" y="1"/>
                    <a:pt x="166" y="1"/>
                  </a:cubicBezTo>
                  <a:cubicBezTo>
                    <a:pt x="162" y="0"/>
                    <a:pt x="161" y="4"/>
                    <a:pt x="159" y="6"/>
                  </a:cubicBezTo>
                  <a:cubicBezTo>
                    <a:pt x="156" y="8"/>
                    <a:pt x="153" y="8"/>
                    <a:pt x="150" y="9"/>
                  </a:cubicBezTo>
                  <a:cubicBezTo>
                    <a:pt x="147" y="10"/>
                    <a:pt x="148" y="11"/>
                    <a:pt x="146" y="14"/>
                  </a:cubicBezTo>
                  <a:cubicBezTo>
                    <a:pt x="144" y="18"/>
                    <a:pt x="139" y="17"/>
                    <a:pt x="142" y="23"/>
                  </a:cubicBezTo>
                  <a:cubicBezTo>
                    <a:pt x="143" y="26"/>
                    <a:pt x="143" y="28"/>
                    <a:pt x="143" y="32"/>
                  </a:cubicBezTo>
                  <a:cubicBezTo>
                    <a:pt x="142" y="35"/>
                    <a:pt x="139" y="45"/>
                    <a:pt x="135" y="45"/>
                  </a:cubicBezTo>
                  <a:cubicBezTo>
                    <a:pt x="131" y="44"/>
                    <a:pt x="131" y="41"/>
                    <a:pt x="127" y="44"/>
                  </a:cubicBezTo>
                  <a:cubicBezTo>
                    <a:pt x="124" y="46"/>
                    <a:pt x="123" y="48"/>
                    <a:pt x="121" y="44"/>
                  </a:cubicBezTo>
                  <a:cubicBezTo>
                    <a:pt x="118" y="38"/>
                    <a:pt x="118" y="31"/>
                    <a:pt x="116" y="25"/>
                  </a:cubicBezTo>
                  <a:cubicBezTo>
                    <a:pt x="115" y="21"/>
                    <a:pt x="106" y="16"/>
                    <a:pt x="103" y="21"/>
                  </a:cubicBezTo>
                  <a:cubicBezTo>
                    <a:pt x="101" y="23"/>
                    <a:pt x="102" y="25"/>
                    <a:pt x="101" y="27"/>
                  </a:cubicBezTo>
                  <a:cubicBezTo>
                    <a:pt x="100" y="30"/>
                    <a:pt x="98" y="32"/>
                    <a:pt x="96" y="33"/>
                  </a:cubicBezTo>
                  <a:cubicBezTo>
                    <a:pt x="93" y="35"/>
                    <a:pt x="92" y="37"/>
                    <a:pt x="90" y="39"/>
                  </a:cubicBezTo>
                  <a:cubicBezTo>
                    <a:pt x="88" y="41"/>
                    <a:pt x="85" y="41"/>
                    <a:pt x="83" y="43"/>
                  </a:cubicBezTo>
                  <a:cubicBezTo>
                    <a:pt x="79" y="45"/>
                    <a:pt x="77" y="53"/>
                    <a:pt x="79" y="57"/>
                  </a:cubicBezTo>
                  <a:cubicBezTo>
                    <a:pt x="80" y="60"/>
                    <a:pt x="84" y="61"/>
                    <a:pt x="86" y="63"/>
                  </a:cubicBezTo>
                  <a:cubicBezTo>
                    <a:pt x="88" y="64"/>
                    <a:pt x="90" y="66"/>
                    <a:pt x="92" y="68"/>
                  </a:cubicBezTo>
                  <a:cubicBezTo>
                    <a:pt x="94" y="70"/>
                    <a:pt x="93" y="73"/>
                    <a:pt x="97" y="74"/>
                  </a:cubicBezTo>
                  <a:cubicBezTo>
                    <a:pt x="100" y="74"/>
                    <a:pt x="102" y="73"/>
                    <a:pt x="104" y="76"/>
                  </a:cubicBezTo>
                  <a:cubicBezTo>
                    <a:pt x="105" y="78"/>
                    <a:pt x="107" y="81"/>
                    <a:pt x="107" y="83"/>
                  </a:cubicBezTo>
                  <a:cubicBezTo>
                    <a:pt x="107" y="85"/>
                    <a:pt x="106" y="88"/>
                    <a:pt x="106" y="90"/>
                  </a:cubicBezTo>
                  <a:cubicBezTo>
                    <a:pt x="105" y="96"/>
                    <a:pt x="98" y="92"/>
                    <a:pt x="95" y="94"/>
                  </a:cubicBezTo>
                  <a:cubicBezTo>
                    <a:pt x="93" y="95"/>
                    <a:pt x="93" y="96"/>
                    <a:pt x="91" y="97"/>
                  </a:cubicBezTo>
                  <a:cubicBezTo>
                    <a:pt x="92" y="102"/>
                    <a:pt x="89" y="102"/>
                    <a:pt x="87" y="106"/>
                  </a:cubicBezTo>
                  <a:cubicBezTo>
                    <a:pt x="85" y="107"/>
                    <a:pt x="85" y="108"/>
                    <a:pt x="83" y="109"/>
                  </a:cubicBezTo>
                  <a:cubicBezTo>
                    <a:pt x="78" y="110"/>
                    <a:pt x="74" y="109"/>
                    <a:pt x="74" y="115"/>
                  </a:cubicBezTo>
                  <a:cubicBezTo>
                    <a:pt x="74" y="118"/>
                    <a:pt x="74" y="118"/>
                    <a:pt x="73" y="120"/>
                  </a:cubicBezTo>
                  <a:cubicBezTo>
                    <a:pt x="72" y="121"/>
                    <a:pt x="71" y="122"/>
                    <a:pt x="70" y="124"/>
                  </a:cubicBezTo>
                  <a:cubicBezTo>
                    <a:pt x="69" y="126"/>
                    <a:pt x="69" y="128"/>
                    <a:pt x="66" y="129"/>
                  </a:cubicBezTo>
                  <a:cubicBezTo>
                    <a:pt x="63" y="132"/>
                    <a:pt x="63" y="133"/>
                    <a:pt x="64" y="136"/>
                  </a:cubicBezTo>
                  <a:cubicBezTo>
                    <a:pt x="64" y="139"/>
                    <a:pt x="64" y="140"/>
                    <a:pt x="61" y="142"/>
                  </a:cubicBezTo>
                  <a:cubicBezTo>
                    <a:pt x="59" y="144"/>
                    <a:pt x="58" y="145"/>
                    <a:pt x="59" y="148"/>
                  </a:cubicBezTo>
                  <a:cubicBezTo>
                    <a:pt x="61" y="153"/>
                    <a:pt x="68" y="158"/>
                    <a:pt x="63" y="164"/>
                  </a:cubicBezTo>
                  <a:cubicBezTo>
                    <a:pt x="58" y="168"/>
                    <a:pt x="51" y="168"/>
                    <a:pt x="47" y="173"/>
                  </a:cubicBezTo>
                  <a:cubicBezTo>
                    <a:pt x="45" y="177"/>
                    <a:pt x="47" y="177"/>
                    <a:pt x="47" y="181"/>
                  </a:cubicBezTo>
                  <a:cubicBezTo>
                    <a:pt x="47" y="184"/>
                    <a:pt x="44" y="185"/>
                    <a:pt x="42" y="187"/>
                  </a:cubicBezTo>
                  <a:cubicBezTo>
                    <a:pt x="40" y="188"/>
                    <a:pt x="37" y="191"/>
                    <a:pt x="37" y="193"/>
                  </a:cubicBezTo>
                  <a:cubicBezTo>
                    <a:pt x="36" y="198"/>
                    <a:pt x="38" y="201"/>
                    <a:pt x="35" y="205"/>
                  </a:cubicBezTo>
                  <a:cubicBezTo>
                    <a:pt x="33" y="208"/>
                    <a:pt x="30" y="209"/>
                    <a:pt x="29" y="213"/>
                  </a:cubicBezTo>
                  <a:cubicBezTo>
                    <a:pt x="28" y="216"/>
                    <a:pt x="28" y="217"/>
                    <a:pt x="25" y="219"/>
                  </a:cubicBezTo>
                  <a:cubicBezTo>
                    <a:pt x="21" y="222"/>
                    <a:pt x="21" y="227"/>
                    <a:pt x="20" y="231"/>
                  </a:cubicBezTo>
                  <a:cubicBezTo>
                    <a:pt x="19" y="234"/>
                    <a:pt x="20" y="237"/>
                    <a:pt x="18" y="239"/>
                  </a:cubicBezTo>
                  <a:cubicBezTo>
                    <a:pt x="17" y="241"/>
                    <a:pt x="13" y="242"/>
                    <a:pt x="13" y="244"/>
                  </a:cubicBezTo>
                  <a:cubicBezTo>
                    <a:pt x="12" y="246"/>
                    <a:pt x="15" y="248"/>
                    <a:pt x="15" y="250"/>
                  </a:cubicBezTo>
                  <a:cubicBezTo>
                    <a:pt x="15" y="252"/>
                    <a:pt x="11" y="253"/>
                    <a:pt x="10" y="255"/>
                  </a:cubicBezTo>
                  <a:cubicBezTo>
                    <a:pt x="9" y="258"/>
                    <a:pt x="8" y="265"/>
                    <a:pt x="8" y="268"/>
                  </a:cubicBezTo>
                  <a:cubicBezTo>
                    <a:pt x="9" y="270"/>
                    <a:pt x="10" y="272"/>
                    <a:pt x="8" y="274"/>
                  </a:cubicBezTo>
                  <a:cubicBezTo>
                    <a:pt x="7" y="277"/>
                    <a:pt x="4" y="278"/>
                    <a:pt x="3" y="280"/>
                  </a:cubicBezTo>
                  <a:cubicBezTo>
                    <a:pt x="0" y="285"/>
                    <a:pt x="2" y="289"/>
                    <a:pt x="4" y="294"/>
                  </a:cubicBezTo>
                  <a:cubicBezTo>
                    <a:pt x="6" y="299"/>
                    <a:pt x="7" y="302"/>
                    <a:pt x="12" y="305"/>
                  </a:cubicBezTo>
                  <a:cubicBezTo>
                    <a:pt x="13" y="306"/>
                    <a:pt x="14" y="307"/>
                    <a:pt x="15" y="307"/>
                  </a:cubicBezTo>
                  <a:cubicBezTo>
                    <a:pt x="15" y="307"/>
                    <a:pt x="15" y="307"/>
                    <a:pt x="15" y="307"/>
                  </a:cubicBezTo>
                  <a:cubicBezTo>
                    <a:pt x="16" y="305"/>
                    <a:pt x="18" y="302"/>
                    <a:pt x="19" y="301"/>
                  </a:cubicBezTo>
                  <a:cubicBezTo>
                    <a:pt x="23" y="298"/>
                    <a:pt x="28" y="299"/>
                    <a:pt x="33" y="300"/>
                  </a:cubicBezTo>
                  <a:cubicBezTo>
                    <a:pt x="40" y="303"/>
                    <a:pt x="53" y="305"/>
                    <a:pt x="54" y="314"/>
                  </a:cubicBezTo>
                  <a:cubicBezTo>
                    <a:pt x="56" y="314"/>
                    <a:pt x="58" y="314"/>
                    <a:pt x="60" y="314"/>
                  </a:cubicBezTo>
                  <a:cubicBezTo>
                    <a:pt x="61" y="314"/>
                    <a:pt x="65" y="314"/>
                    <a:pt x="66" y="313"/>
                  </a:cubicBezTo>
                  <a:cubicBezTo>
                    <a:pt x="68" y="312"/>
                    <a:pt x="67" y="310"/>
                    <a:pt x="68" y="309"/>
                  </a:cubicBezTo>
                  <a:cubicBezTo>
                    <a:pt x="70" y="309"/>
                    <a:pt x="72" y="310"/>
                    <a:pt x="73" y="310"/>
                  </a:cubicBezTo>
                  <a:cubicBezTo>
                    <a:pt x="75" y="307"/>
                    <a:pt x="76" y="304"/>
                    <a:pt x="78" y="303"/>
                  </a:cubicBezTo>
                  <a:cubicBezTo>
                    <a:pt x="80" y="303"/>
                    <a:pt x="85" y="302"/>
                    <a:pt x="87" y="303"/>
                  </a:cubicBezTo>
                  <a:cubicBezTo>
                    <a:pt x="91" y="304"/>
                    <a:pt x="92" y="313"/>
                    <a:pt x="88" y="315"/>
                  </a:cubicBezTo>
                  <a:cubicBezTo>
                    <a:pt x="90" y="316"/>
                    <a:pt x="93" y="316"/>
                    <a:pt x="96" y="317"/>
                  </a:cubicBezTo>
                  <a:cubicBezTo>
                    <a:pt x="98" y="318"/>
                    <a:pt x="99" y="319"/>
                    <a:pt x="101" y="318"/>
                  </a:cubicBezTo>
                  <a:cubicBezTo>
                    <a:pt x="103" y="317"/>
                    <a:pt x="104" y="317"/>
                    <a:pt x="106" y="316"/>
                  </a:cubicBezTo>
                  <a:cubicBezTo>
                    <a:pt x="108" y="316"/>
                    <a:pt x="109" y="315"/>
                    <a:pt x="110" y="315"/>
                  </a:cubicBezTo>
                  <a:cubicBezTo>
                    <a:pt x="112" y="315"/>
                    <a:pt x="113" y="316"/>
                    <a:pt x="114" y="316"/>
                  </a:cubicBezTo>
                  <a:cubicBezTo>
                    <a:pt x="116" y="317"/>
                    <a:pt x="116" y="316"/>
                    <a:pt x="119" y="316"/>
                  </a:cubicBezTo>
                  <a:cubicBezTo>
                    <a:pt x="123" y="316"/>
                    <a:pt x="128" y="320"/>
                    <a:pt x="130" y="323"/>
                  </a:cubicBezTo>
                  <a:cubicBezTo>
                    <a:pt x="131" y="325"/>
                    <a:pt x="132" y="326"/>
                    <a:pt x="132" y="328"/>
                  </a:cubicBezTo>
                  <a:cubicBezTo>
                    <a:pt x="132" y="329"/>
                    <a:pt x="131" y="331"/>
                    <a:pt x="132" y="333"/>
                  </a:cubicBezTo>
                  <a:cubicBezTo>
                    <a:pt x="133" y="335"/>
                    <a:pt x="134" y="334"/>
                    <a:pt x="136" y="334"/>
                  </a:cubicBezTo>
                  <a:cubicBezTo>
                    <a:pt x="138" y="335"/>
                    <a:pt x="138" y="336"/>
                    <a:pt x="140" y="337"/>
                  </a:cubicBezTo>
                  <a:cubicBezTo>
                    <a:pt x="144" y="339"/>
                    <a:pt x="147" y="337"/>
                    <a:pt x="148" y="342"/>
                  </a:cubicBezTo>
                  <a:cubicBezTo>
                    <a:pt x="149" y="346"/>
                    <a:pt x="149" y="348"/>
                    <a:pt x="151" y="351"/>
                  </a:cubicBezTo>
                  <a:cubicBezTo>
                    <a:pt x="155" y="357"/>
                    <a:pt x="157" y="363"/>
                    <a:pt x="158" y="370"/>
                  </a:cubicBezTo>
                  <a:cubicBezTo>
                    <a:pt x="159" y="374"/>
                    <a:pt x="160" y="378"/>
                    <a:pt x="162" y="381"/>
                  </a:cubicBezTo>
                  <a:cubicBezTo>
                    <a:pt x="163" y="382"/>
                    <a:pt x="164" y="383"/>
                    <a:pt x="165" y="385"/>
                  </a:cubicBezTo>
                  <a:cubicBezTo>
                    <a:pt x="166" y="384"/>
                    <a:pt x="168" y="385"/>
                    <a:pt x="170" y="384"/>
                  </a:cubicBezTo>
                  <a:cubicBezTo>
                    <a:pt x="172" y="384"/>
                    <a:pt x="172" y="383"/>
                    <a:pt x="174" y="383"/>
                  </a:cubicBezTo>
                  <a:cubicBezTo>
                    <a:pt x="175" y="384"/>
                    <a:pt x="176" y="383"/>
                    <a:pt x="178" y="384"/>
                  </a:cubicBezTo>
                  <a:cubicBezTo>
                    <a:pt x="179" y="384"/>
                    <a:pt x="180" y="385"/>
                    <a:pt x="181" y="385"/>
                  </a:cubicBezTo>
                  <a:cubicBezTo>
                    <a:pt x="183" y="385"/>
                    <a:pt x="184" y="384"/>
                    <a:pt x="185" y="383"/>
                  </a:cubicBezTo>
                  <a:cubicBezTo>
                    <a:pt x="187" y="383"/>
                    <a:pt x="188" y="384"/>
                    <a:pt x="189" y="384"/>
                  </a:cubicBezTo>
                  <a:cubicBezTo>
                    <a:pt x="191" y="387"/>
                    <a:pt x="195" y="387"/>
                    <a:pt x="198" y="388"/>
                  </a:cubicBezTo>
                  <a:cubicBezTo>
                    <a:pt x="200" y="389"/>
                    <a:pt x="199" y="392"/>
                    <a:pt x="201" y="393"/>
                  </a:cubicBezTo>
                  <a:cubicBezTo>
                    <a:pt x="203" y="393"/>
                    <a:pt x="204" y="392"/>
                    <a:pt x="205" y="390"/>
                  </a:cubicBezTo>
                  <a:cubicBezTo>
                    <a:pt x="206" y="390"/>
                    <a:pt x="205" y="389"/>
                    <a:pt x="206" y="389"/>
                  </a:cubicBezTo>
                  <a:cubicBezTo>
                    <a:pt x="207" y="388"/>
                    <a:pt x="209" y="389"/>
                    <a:pt x="210" y="388"/>
                  </a:cubicBezTo>
                  <a:cubicBezTo>
                    <a:pt x="211" y="387"/>
                    <a:pt x="211" y="386"/>
                    <a:pt x="211" y="385"/>
                  </a:cubicBezTo>
                  <a:cubicBezTo>
                    <a:pt x="211" y="384"/>
                    <a:pt x="211" y="382"/>
                    <a:pt x="211" y="381"/>
                  </a:cubicBezTo>
                  <a:cubicBezTo>
                    <a:pt x="210" y="379"/>
                    <a:pt x="209" y="377"/>
                    <a:pt x="210" y="376"/>
                  </a:cubicBezTo>
                  <a:cubicBezTo>
                    <a:pt x="210" y="374"/>
                    <a:pt x="211" y="372"/>
                    <a:pt x="210" y="371"/>
                  </a:cubicBezTo>
                  <a:cubicBezTo>
                    <a:pt x="210" y="369"/>
                    <a:pt x="209" y="369"/>
                    <a:pt x="208" y="367"/>
                  </a:cubicBezTo>
                  <a:cubicBezTo>
                    <a:pt x="208" y="366"/>
                    <a:pt x="208" y="365"/>
                    <a:pt x="207" y="364"/>
                  </a:cubicBezTo>
                  <a:cubicBezTo>
                    <a:pt x="205" y="363"/>
                    <a:pt x="205" y="363"/>
                    <a:pt x="205" y="361"/>
                  </a:cubicBezTo>
                  <a:cubicBezTo>
                    <a:pt x="205" y="360"/>
                    <a:pt x="205" y="358"/>
                    <a:pt x="205" y="357"/>
                  </a:cubicBezTo>
                  <a:cubicBezTo>
                    <a:pt x="207" y="357"/>
                    <a:pt x="208" y="355"/>
                    <a:pt x="208" y="354"/>
                  </a:cubicBezTo>
                  <a:cubicBezTo>
                    <a:pt x="208" y="352"/>
                    <a:pt x="206" y="351"/>
                    <a:pt x="206" y="349"/>
                  </a:cubicBezTo>
                  <a:cubicBezTo>
                    <a:pt x="205" y="348"/>
                    <a:pt x="204" y="348"/>
                    <a:pt x="203" y="347"/>
                  </a:cubicBezTo>
                  <a:cubicBezTo>
                    <a:pt x="201" y="345"/>
                    <a:pt x="200" y="342"/>
                    <a:pt x="199" y="341"/>
                  </a:cubicBezTo>
                  <a:cubicBezTo>
                    <a:pt x="197" y="339"/>
                    <a:pt x="197" y="339"/>
                    <a:pt x="197" y="338"/>
                  </a:cubicBezTo>
                  <a:cubicBezTo>
                    <a:pt x="197" y="337"/>
                    <a:pt x="197" y="336"/>
                    <a:pt x="197" y="335"/>
                  </a:cubicBezTo>
                  <a:cubicBezTo>
                    <a:pt x="197" y="333"/>
                    <a:pt x="197" y="330"/>
                    <a:pt x="197" y="328"/>
                  </a:cubicBezTo>
                  <a:cubicBezTo>
                    <a:pt x="197" y="324"/>
                    <a:pt x="196" y="320"/>
                    <a:pt x="196" y="316"/>
                  </a:cubicBezTo>
                  <a:cubicBezTo>
                    <a:pt x="196" y="313"/>
                    <a:pt x="197" y="310"/>
                    <a:pt x="197" y="306"/>
                  </a:cubicBezTo>
                  <a:cubicBezTo>
                    <a:pt x="197" y="304"/>
                    <a:pt x="196" y="301"/>
                    <a:pt x="196" y="298"/>
                  </a:cubicBezTo>
                  <a:cubicBezTo>
                    <a:pt x="196" y="294"/>
                    <a:pt x="197" y="292"/>
                    <a:pt x="198" y="289"/>
                  </a:cubicBezTo>
                  <a:cubicBezTo>
                    <a:pt x="199" y="285"/>
                    <a:pt x="197" y="279"/>
                    <a:pt x="202" y="278"/>
                  </a:cubicBezTo>
                  <a:cubicBezTo>
                    <a:pt x="204" y="277"/>
                    <a:pt x="206" y="278"/>
                    <a:pt x="208" y="279"/>
                  </a:cubicBezTo>
                  <a:cubicBezTo>
                    <a:pt x="209" y="279"/>
                    <a:pt x="210" y="279"/>
                    <a:pt x="212" y="279"/>
                  </a:cubicBezTo>
                  <a:cubicBezTo>
                    <a:pt x="217" y="279"/>
                    <a:pt x="222" y="281"/>
                    <a:pt x="227" y="280"/>
                  </a:cubicBezTo>
                  <a:cubicBezTo>
                    <a:pt x="230" y="280"/>
                    <a:pt x="231" y="280"/>
                    <a:pt x="233" y="278"/>
                  </a:cubicBezTo>
                  <a:cubicBezTo>
                    <a:pt x="234" y="276"/>
                    <a:pt x="236" y="276"/>
                    <a:pt x="238" y="275"/>
                  </a:cubicBezTo>
                  <a:cubicBezTo>
                    <a:pt x="240" y="274"/>
                    <a:pt x="241" y="274"/>
                    <a:pt x="242" y="272"/>
                  </a:cubicBezTo>
                  <a:cubicBezTo>
                    <a:pt x="242" y="271"/>
                    <a:pt x="243" y="270"/>
                    <a:pt x="244" y="270"/>
                  </a:cubicBezTo>
                  <a:cubicBezTo>
                    <a:pt x="246" y="270"/>
                    <a:pt x="247" y="271"/>
                    <a:pt x="248" y="271"/>
                  </a:cubicBezTo>
                  <a:cubicBezTo>
                    <a:pt x="250" y="271"/>
                    <a:pt x="251" y="271"/>
                    <a:pt x="252" y="272"/>
                  </a:cubicBezTo>
                  <a:cubicBezTo>
                    <a:pt x="255" y="273"/>
                    <a:pt x="258" y="275"/>
                    <a:pt x="261" y="275"/>
                  </a:cubicBezTo>
                  <a:cubicBezTo>
                    <a:pt x="264" y="276"/>
                    <a:pt x="266" y="274"/>
                    <a:pt x="268" y="273"/>
                  </a:cubicBezTo>
                  <a:cubicBezTo>
                    <a:pt x="270" y="273"/>
                    <a:pt x="271" y="272"/>
                    <a:pt x="272" y="271"/>
                  </a:cubicBezTo>
                  <a:cubicBezTo>
                    <a:pt x="273" y="271"/>
                    <a:pt x="275" y="271"/>
                    <a:pt x="276" y="271"/>
                  </a:cubicBezTo>
                  <a:cubicBezTo>
                    <a:pt x="277" y="270"/>
                    <a:pt x="278" y="268"/>
                    <a:pt x="278" y="267"/>
                  </a:cubicBezTo>
                  <a:cubicBezTo>
                    <a:pt x="279" y="265"/>
                    <a:pt x="278" y="264"/>
                    <a:pt x="278" y="262"/>
                  </a:cubicBezTo>
                  <a:cubicBezTo>
                    <a:pt x="278" y="261"/>
                    <a:pt x="280" y="261"/>
                    <a:pt x="281" y="261"/>
                  </a:cubicBezTo>
                  <a:cubicBezTo>
                    <a:pt x="282" y="260"/>
                    <a:pt x="282" y="258"/>
                    <a:pt x="283" y="257"/>
                  </a:cubicBezTo>
                  <a:cubicBezTo>
                    <a:pt x="284" y="257"/>
                    <a:pt x="286" y="257"/>
                    <a:pt x="287" y="256"/>
                  </a:cubicBezTo>
                  <a:cubicBezTo>
                    <a:pt x="289" y="254"/>
                    <a:pt x="291" y="253"/>
                    <a:pt x="293" y="251"/>
                  </a:cubicBezTo>
                  <a:cubicBezTo>
                    <a:pt x="293" y="250"/>
                    <a:pt x="295" y="249"/>
                    <a:pt x="297" y="249"/>
                  </a:cubicBezTo>
                  <a:cubicBezTo>
                    <a:pt x="298" y="248"/>
                    <a:pt x="298" y="249"/>
                    <a:pt x="299" y="248"/>
                  </a:cubicBezTo>
                  <a:cubicBezTo>
                    <a:pt x="300" y="248"/>
                    <a:pt x="300" y="247"/>
                    <a:pt x="301" y="246"/>
                  </a:cubicBezTo>
                  <a:cubicBezTo>
                    <a:pt x="303" y="245"/>
                    <a:pt x="306" y="246"/>
                    <a:pt x="308" y="245"/>
                  </a:cubicBezTo>
                  <a:cubicBezTo>
                    <a:pt x="309" y="244"/>
                    <a:pt x="309" y="242"/>
                    <a:pt x="311" y="241"/>
                  </a:cubicBezTo>
                  <a:cubicBezTo>
                    <a:pt x="312" y="239"/>
                    <a:pt x="314" y="238"/>
                    <a:pt x="315" y="236"/>
                  </a:cubicBezTo>
                  <a:cubicBezTo>
                    <a:pt x="316" y="236"/>
                    <a:pt x="316" y="235"/>
                    <a:pt x="316" y="234"/>
                  </a:cubicBezTo>
                  <a:cubicBezTo>
                    <a:pt x="316" y="233"/>
                    <a:pt x="317" y="233"/>
                    <a:pt x="317" y="232"/>
                  </a:cubicBezTo>
                  <a:cubicBezTo>
                    <a:pt x="319" y="229"/>
                    <a:pt x="317" y="225"/>
                    <a:pt x="317" y="222"/>
                  </a:cubicBezTo>
                  <a:cubicBezTo>
                    <a:pt x="317" y="219"/>
                    <a:pt x="316" y="217"/>
                    <a:pt x="317" y="215"/>
                  </a:cubicBezTo>
                  <a:cubicBezTo>
                    <a:pt x="317" y="213"/>
                    <a:pt x="319" y="211"/>
                    <a:pt x="319" y="209"/>
                  </a:cubicBezTo>
                  <a:cubicBezTo>
                    <a:pt x="319" y="208"/>
                    <a:pt x="319" y="207"/>
                    <a:pt x="318" y="206"/>
                  </a:cubicBezTo>
                  <a:cubicBezTo>
                    <a:pt x="318" y="204"/>
                    <a:pt x="318" y="203"/>
                    <a:pt x="318" y="202"/>
                  </a:cubicBezTo>
                  <a:cubicBezTo>
                    <a:pt x="318" y="200"/>
                    <a:pt x="318" y="198"/>
                    <a:pt x="319" y="196"/>
                  </a:cubicBezTo>
                  <a:cubicBezTo>
                    <a:pt x="320" y="194"/>
                    <a:pt x="321" y="192"/>
                    <a:pt x="322" y="190"/>
                  </a:cubicBezTo>
                  <a:cubicBezTo>
                    <a:pt x="323" y="189"/>
                    <a:pt x="322" y="188"/>
                    <a:pt x="322" y="187"/>
                  </a:cubicBezTo>
                  <a:cubicBezTo>
                    <a:pt x="322" y="186"/>
                    <a:pt x="323" y="185"/>
                    <a:pt x="324" y="184"/>
                  </a:cubicBezTo>
                  <a:cubicBezTo>
                    <a:pt x="324" y="184"/>
                    <a:pt x="324" y="184"/>
                    <a:pt x="324" y="184"/>
                  </a:cubicBezTo>
                  <a:cubicBezTo>
                    <a:pt x="324" y="181"/>
                    <a:pt x="325" y="178"/>
                    <a:pt x="325" y="175"/>
                  </a:cubicBezTo>
                  <a:close/>
                </a:path>
              </a:pathLst>
            </a:custGeom>
            <a:grpFill/>
            <a:ln w="4763" cap="rnd">
              <a:solidFill>
                <a:srgbClr val="A5A5A5"/>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8" name="Freeform 39">
              <a:extLst>
                <a:ext uri="{FF2B5EF4-FFF2-40B4-BE49-F238E27FC236}">
                  <a16:creationId xmlns:a16="http://schemas.microsoft.com/office/drawing/2014/main" id="{1C8EFC13-A2E9-42EB-38AA-91C6F92518E4}"/>
                </a:ext>
              </a:extLst>
            </p:cNvPr>
            <p:cNvSpPr>
              <a:spLocks/>
            </p:cNvSpPr>
            <p:nvPr/>
          </p:nvSpPr>
          <p:spPr bwMode="auto">
            <a:xfrm>
              <a:off x="4763958" y="4279453"/>
              <a:ext cx="1215111" cy="1697179"/>
            </a:xfrm>
            <a:custGeom>
              <a:avLst/>
              <a:gdLst>
                <a:gd name="T0" fmla="*/ 406 w 414"/>
                <a:gd name="T1" fmla="*/ 428 h 578"/>
                <a:gd name="T2" fmla="*/ 395 w 414"/>
                <a:gd name="T3" fmla="*/ 393 h 578"/>
                <a:gd name="T4" fmla="*/ 395 w 414"/>
                <a:gd name="T5" fmla="*/ 354 h 578"/>
                <a:gd name="T6" fmla="*/ 405 w 414"/>
                <a:gd name="T7" fmla="*/ 314 h 578"/>
                <a:gd name="T8" fmla="*/ 401 w 414"/>
                <a:gd name="T9" fmla="*/ 300 h 578"/>
                <a:gd name="T10" fmla="*/ 395 w 414"/>
                <a:gd name="T11" fmla="*/ 280 h 578"/>
                <a:gd name="T12" fmla="*/ 376 w 414"/>
                <a:gd name="T13" fmla="*/ 254 h 578"/>
                <a:gd name="T14" fmla="*/ 348 w 414"/>
                <a:gd name="T15" fmla="*/ 254 h 578"/>
                <a:gd name="T16" fmla="*/ 322 w 414"/>
                <a:gd name="T17" fmla="*/ 214 h 578"/>
                <a:gd name="T18" fmla="*/ 335 w 414"/>
                <a:gd name="T19" fmla="*/ 189 h 578"/>
                <a:gd name="T20" fmla="*/ 360 w 414"/>
                <a:gd name="T21" fmla="*/ 160 h 578"/>
                <a:gd name="T22" fmla="*/ 376 w 414"/>
                <a:gd name="T23" fmla="*/ 122 h 578"/>
                <a:gd name="T24" fmla="*/ 379 w 414"/>
                <a:gd name="T25" fmla="*/ 92 h 578"/>
                <a:gd name="T26" fmla="*/ 390 w 414"/>
                <a:gd name="T27" fmla="*/ 45 h 578"/>
                <a:gd name="T28" fmla="*/ 381 w 414"/>
                <a:gd name="T29" fmla="*/ 28 h 578"/>
                <a:gd name="T30" fmla="*/ 353 w 414"/>
                <a:gd name="T31" fmla="*/ 3 h 578"/>
                <a:gd name="T32" fmla="*/ 321 w 414"/>
                <a:gd name="T33" fmla="*/ 1 h 578"/>
                <a:gd name="T34" fmla="*/ 282 w 414"/>
                <a:gd name="T35" fmla="*/ 10 h 578"/>
                <a:gd name="T36" fmla="*/ 244 w 414"/>
                <a:gd name="T37" fmla="*/ 11 h 578"/>
                <a:gd name="T38" fmla="*/ 217 w 414"/>
                <a:gd name="T39" fmla="*/ 5 h 578"/>
                <a:gd name="T40" fmla="*/ 209 w 414"/>
                <a:gd name="T41" fmla="*/ 14 h 578"/>
                <a:gd name="T42" fmla="*/ 190 w 414"/>
                <a:gd name="T43" fmla="*/ 19 h 578"/>
                <a:gd name="T44" fmla="*/ 168 w 414"/>
                <a:gd name="T45" fmla="*/ 46 h 578"/>
                <a:gd name="T46" fmla="*/ 130 w 414"/>
                <a:gd name="T47" fmla="*/ 39 h 578"/>
                <a:gd name="T48" fmla="*/ 120 w 414"/>
                <a:gd name="T49" fmla="*/ 66 h 578"/>
                <a:gd name="T50" fmla="*/ 106 w 414"/>
                <a:gd name="T51" fmla="*/ 91 h 578"/>
                <a:gd name="T52" fmla="*/ 100 w 414"/>
                <a:gd name="T53" fmla="*/ 107 h 578"/>
                <a:gd name="T54" fmla="*/ 96 w 414"/>
                <a:gd name="T55" fmla="*/ 129 h 578"/>
                <a:gd name="T56" fmla="*/ 80 w 414"/>
                <a:gd name="T57" fmla="*/ 146 h 578"/>
                <a:gd name="T58" fmla="*/ 66 w 414"/>
                <a:gd name="T59" fmla="*/ 157 h 578"/>
                <a:gd name="T60" fmla="*/ 52 w 414"/>
                <a:gd name="T61" fmla="*/ 169 h 578"/>
                <a:gd name="T62" fmla="*/ 53 w 414"/>
                <a:gd name="T63" fmla="*/ 184 h 578"/>
                <a:gd name="T64" fmla="*/ 56 w 414"/>
                <a:gd name="T65" fmla="*/ 198 h 578"/>
                <a:gd name="T66" fmla="*/ 46 w 414"/>
                <a:gd name="T67" fmla="*/ 216 h 578"/>
                <a:gd name="T68" fmla="*/ 45 w 414"/>
                <a:gd name="T69" fmla="*/ 232 h 578"/>
                <a:gd name="T70" fmla="*/ 36 w 414"/>
                <a:gd name="T71" fmla="*/ 242 h 578"/>
                <a:gd name="T72" fmla="*/ 26 w 414"/>
                <a:gd name="T73" fmla="*/ 259 h 578"/>
                <a:gd name="T74" fmla="*/ 15 w 414"/>
                <a:gd name="T75" fmla="*/ 275 h 578"/>
                <a:gd name="T76" fmla="*/ 1 w 414"/>
                <a:gd name="T77" fmla="*/ 290 h 578"/>
                <a:gd name="T78" fmla="*/ 21 w 414"/>
                <a:gd name="T79" fmla="*/ 289 h 578"/>
                <a:gd name="T80" fmla="*/ 66 w 414"/>
                <a:gd name="T81" fmla="*/ 295 h 578"/>
                <a:gd name="T82" fmla="*/ 99 w 414"/>
                <a:gd name="T83" fmla="*/ 257 h 578"/>
                <a:gd name="T84" fmla="*/ 120 w 414"/>
                <a:gd name="T85" fmla="*/ 278 h 578"/>
                <a:gd name="T86" fmla="*/ 187 w 414"/>
                <a:gd name="T87" fmla="*/ 305 h 578"/>
                <a:gd name="T88" fmla="*/ 214 w 414"/>
                <a:gd name="T89" fmla="*/ 338 h 578"/>
                <a:gd name="T90" fmla="*/ 236 w 414"/>
                <a:gd name="T91" fmla="*/ 384 h 578"/>
                <a:gd name="T92" fmla="*/ 255 w 414"/>
                <a:gd name="T93" fmla="*/ 434 h 578"/>
                <a:gd name="T94" fmla="*/ 282 w 414"/>
                <a:gd name="T95" fmla="*/ 456 h 578"/>
                <a:gd name="T96" fmla="*/ 292 w 414"/>
                <a:gd name="T97" fmla="*/ 475 h 578"/>
                <a:gd name="T98" fmla="*/ 329 w 414"/>
                <a:gd name="T99" fmla="*/ 507 h 578"/>
                <a:gd name="T100" fmla="*/ 333 w 414"/>
                <a:gd name="T101" fmla="*/ 543 h 578"/>
                <a:gd name="T102" fmla="*/ 353 w 414"/>
                <a:gd name="T103" fmla="*/ 557 h 578"/>
                <a:gd name="T104" fmla="*/ 374 w 414"/>
                <a:gd name="T105" fmla="*/ 553 h 578"/>
                <a:gd name="T106" fmla="*/ 387 w 414"/>
                <a:gd name="T107" fmla="*/ 578 h 578"/>
                <a:gd name="T108" fmla="*/ 397 w 414"/>
                <a:gd name="T109" fmla="*/ 565 h 578"/>
                <a:gd name="T110" fmla="*/ 403 w 414"/>
                <a:gd name="T111" fmla="*/ 552 h 578"/>
                <a:gd name="T112" fmla="*/ 404 w 414"/>
                <a:gd name="T113" fmla="*/ 533 h 578"/>
                <a:gd name="T114" fmla="*/ 406 w 414"/>
                <a:gd name="T115" fmla="*/ 504 h 578"/>
                <a:gd name="T116" fmla="*/ 403 w 414"/>
                <a:gd name="T117" fmla="*/ 477 h 578"/>
                <a:gd name="T118" fmla="*/ 407 w 414"/>
                <a:gd name="T119" fmla="*/ 457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4" h="578">
                  <a:moveTo>
                    <a:pt x="414" y="451"/>
                  </a:moveTo>
                  <a:cubicBezTo>
                    <a:pt x="414" y="450"/>
                    <a:pt x="414" y="448"/>
                    <a:pt x="414" y="447"/>
                  </a:cubicBezTo>
                  <a:cubicBezTo>
                    <a:pt x="413" y="446"/>
                    <a:pt x="412" y="446"/>
                    <a:pt x="411" y="445"/>
                  </a:cubicBezTo>
                  <a:cubicBezTo>
                    <a:pt x="410" y="443"/>
                    <a:pt x="411" y="440"/>
                    <a:pt x="411" y="437"/>
                  </a:cubicBezTo>
                  <a:cubicBezTo>
                    <a:pt x="410" y="436"/>
                    <a:pt x="409" y="436"/>
                    <a:pt x="409" y="434"/>
                  </a:cubicBezTo>
                  <a:cubicBezTo>
                    <a:pt x="408" y="433"/>
                    <a:pt x="409" y="432"/>
                    <a:pt x="409" y="431"/>
                  </a:cubicBezTo>
                  <a:cubicBezTo>
                    <a:pt x="409" y="429"/>
                    <a:pt x="407" y="429"/>
                    <a:pt x="406" y="428"/>
                  </a:cubicBezTo>
                  <a:cubicBezTo>
                    <a:pt x="404" y="426"/>
                    <a:pt x="404" y="424"/>
                    <a:pt x="403" y="422"/>
                  </a:cubicBezTo>
                  <a:cubicBezTo>
                    <a:pt x="402" y="420"/>
                    <a:pt x="401" y="419"/>
                    <a:pt x="402" y="416"/>
                  </a:cubicBezTo>
                  <a:cubicBezTo>
                    <a:pt x="402" y="413"/>
                    <a:pt x="404" y="410"/>
                    <a:pt x="403" y="407"/>
                  </a:cubicBezTo>
                  <a:cubicBezTo>
                    <a:pt x="403" y="404"/>
                    <a:pt x="399" y="405"/>
                    <a:pt x="397" y="402"/>
                  </a:cubicBezTo>
                  <a:cubicBezTo>
                    <a:pt x="396" y="401"/>
                    <a:pt x="396" y="400"/>
                    <a:pt x="396" y="399"/>
                  </a:cubicBezTo>
                  <a:cubicBezTo>
                    <a:pt x="395" y="397"/>
                    <a:pt x="393" y="397"/>
                    <a:pt x="393" y="396"/>
                  </a:cubicBezTo>
                  <a:cubicBezTo>
                    <a:pt x="393" y="394"/>
                    <a:pt x="395" y="394"/>
                    <a:pt x="395" y="393"/>
                  </a:cubicBezTo>
                  <a:cubicBezTo>
                    <a:pt x="396" y="391"/>
                    <a:pt x="393" y="387"/>
                    <a:pt x="392" y="386"/>
                  </a:cubicBezTo>
                  <a:cubicBezTo>
                    <a:pt x="391" y="383"/>
                    <a:pt x="390" y="380"/>
                    <a:pt x="390" y="378"/>
                  </a:cubicBezTo>
                  <a:cubicBezTo>
                    <a:pt x="389" y="377"/>
                    <a:pt x="389" y="376"/>
                    <a:pt x="389" y="374"/>
                  </a:cubicBezTo>
                  <a:cubicBezTo>
                    <a:pt x="389" y="373"/>
                    <a:pt x="390" y="372"/>
                    <a:pt x="390" y="371"/>
                  </a:cubicBezTo>
                  <a:cubicBezTo>
                    <a:pt x="390" y="369"/>
                    <a:pt x="390" y="368"/>
                    <a:pt x="390" y="367"/>
                  </a:cubicBezTo>
                  <a:cubicBezTo>
                    <a:pt x="391" y="364"/>
                    <a:pt x="392" y="361"/>
                    <a:pt x="393" y="358"/>
                  </a:cubicBezTo>
                  <a:cubicBezTo>
                    <a:pt x="394" y="357"/>
                    <a:pt x="394" y="355"/>
                    <a:pt x="395" y="354"/>
                  </a:cubicBezTo>
                  <a:cubicBezTo>
                    <a:pt x="396" y="353"/>
                    <a:pt x="398" y="352"/>
                    <a:pt x="398" y="350"/>
                  </a:cubicBezTo>
                  <a:cubicBezTo>
                    <a:pt x="398" y="349"/>
                    <a:pt x="398" y="347"/>
                    <a:pt x="398" y="346"/>
                  </a:cubicBezTo>
                  <a:cubicBezTo>
                    <a:pt x="398" y="344"/>
                    <a:pt x="398" y="343"/>
                    <a:pt x="398" y="342"/>
                  </a:cubicBezTo>
                  <a:cubicBezTo>
                    <a:pt x="399" y="339"/>
                    <a:pt x="400" y="335"/>
                    <a:pt x="400" y="332"/>
                  </a:cubicBezTo>
                  <a:cubicBezTo>
                    <a:pt x="400" y="329"/>
                    <a:pt x="402" y="326"/>
                    <a:pt x="404" y="322"/>
                  </a:cubicBezTo>
                  <a:cubicBezTo>
                    <a:pt x="404" y="321"/>
                    <a:pt x="404" y="319"/>
                    <a:pt x="404" y="318"/>
                  </a:cubicBezTo>
                  <a:cubicBezTo>
                    <a:pt x="404" y="316"/>
                    <a:pt x="404" y="315"/>
                    <a:pt x="405" y="314"/>
                  </a:cubicBezTo>
                  <a:cubicBezTo>
                    <a:pt x="406" y="313"/>
                    <a:pt x="407" y="313"/>
                    <a:pt x="407" y="311"/>
                  </a:cubicBezTo>
                  <a:cubicBezTo>
                    <a:pt x="407" y="311"/>
                    <a:pt x="406" y="310"/>
                    <a:pt x="406" y="310"/>
                  </a:cubicBezTo>
                  <a:cubicBezTo>
                    <a:pt x="406" y="309"/>
                    <a:pt x="406" y="309"/>
                    <a:pt x="406" y="308"/>
                  </a:cubicBezTo>
                  <a:cubicBezTo>
                    <a:pt x="406" y="307"/>
                    <a:pt x="405" y="307"/>
                    <a:pt x="405" y="305"/>
                  </a:cubicBezTo>
                  <a:cubicBezTo>
                    <a:pt x="407" y="305"/>
                    <a:pt x="408" y="305"/>
                    <a:pt x="406" y="304"/>
                  </a:cubicBezTo>
                  <a:cubicBezTo>
                    <a:pt x="405" y="303"/>
                    <a:pt x="404" y="303"/>
                    <a:pt x="402" y="303"/>
                  </a:cubicBezTo>
                  <a:cubicBezTo>
                    <a:pt x="399" y="303"/>
                    <a:pt x="401" y="301"/>
                    <a:pt x="401" y="300"/>
                  </a:cubicBezTo>
                  <a:cubicBezTo>
                    <a:pt x="401" y="297"/>
                    <a:pt x="398" y="299"/>
                    <a:pt x="397" y="297"/>
                  </a:cubicBezTo>
                  <a:cubicBezTo>
                    <a:pt x="397" y="295"/>
                    <a:pt x="398" y="294"/>
                    <a:pt x="399" y="292"/>
                  </a:cubicBezTo>
                  <a:cubicBezTo>
                    <a:pt x="399" y="292"/>
                    <a:pt x="400" y="291"/>
                    <a:pt x="400" y="290"/>
                  </a:cubicBezTo>
                  <a:cubicBezTo>
                    <a:pt x="399" y="290"/>
                    <a:pt x="398" y="289"/>
                    <a:pt x="397" y="289"/>
                  </a:cubicBezTo>
                  <a:cubicBezTo>
                    <a:pt x="399" y="288"/>
                    <a:pt x="399" y="284"/>
                    <a:pt x="397" y="283"/>
                  </a:cubicBezTo>
                  <a:cubicBezTo>
                    <a:pt x="397" y="282"/>
                    <a:pt x="396" y="282"/>
                    <a:pt x="395" y="282"/>
                  </a:cubicBezTo>
                  <a:cubicBezTo>
                    <a:pt x="395" y="281"/>
                    <a:pt x="395" y="280"/>
                    <a:pt x="395" y="280"/>
                  </a:cubicBezTo>
                  <a:cubicBezTo>
                    <a:pt x="395" y="279"/>
                    <a:pt x="395" y="278"/>
                    <a:pt x="395" y="277"/>
                  </a:cubicBezTo>
                  <a:cubicBezTo>
                    <a:pt x="393" y="277"/>
                    <a:pt x="391" y="277"/>
                    <a:pt x="390" y="275"/>
                  </a:cubicBezTo>
                  <a:cubicBezTo>
                    <a:pt x="389" y="274"/>
                    <a:pt x="387" y="272"/>
                    <a:pt x="386" y="270"/>
                  </a:cubicBezTo>
                  <a:cubicBezTo>
                    <a:pt x="385" y="268"/>
                    <a:pt x="384" y="266"/>
                    <a:pt x="382" y="265"/>
                  </a:cubicBezTo>
                  <a:cubicBezTo>
                    <a:pt x="380" y="264"/>
                    <a:pt x="379" y="264"/>
                    <a:pt x="380" y="261"/>
                  </a:cubicBezTo>
                  <a:cubicBezTo>
                    <a:pt x="381" y="259"/>
                    <a:pt x="382" y="258"/>
                    <a:pt x="380" y="257"/>
                  </a:cubicBezTo>
                  <a:cubicBezTo>
                    <a:pt x="378" y="256"/>
                    <a:pt x="376" y="256"/>
                    <a:pt x="376" y="254"/>
                  </a:cubicBezTo>
                  <a:cubicBezTo>
                    <a:pt x="375" y="253"/>
                    <a:pt x="376" y="251"/>
                    <a:pt x="374" y="250"/>
                  </a:cubicBezTo>
                  <a:cubicBezTo>
                    <a:pt x="373" y="250"/>
                    <a:pt x="372" y="253"/>
                    <a:pt x="371" y="254"/>
                  </a:cubicBezTo>
                  <a:cubicBezTo>
                    <a:pt x="370" y="257"/>
                    <a:pt x="369" y="260"/>
                    <a:pt x="367" y="263"/>
                  </a:cubicBezTo>
                  <a:cubicBezTo>
                    <a:pt x="364" y="265"/>
                    <a:pt x="363" y="269"/>
                    <a:pt x="359" y="269"/>
                  </a:cubicBezTo>
                  <a:cubicBezTo>
                    <a:pt x="358" y="268"/>
                    <a:pt x="355" y="269"/>
                    <a:pt x="354" y="268"/>
                  </a:cubicBezTo>
                  <a:cubicBezTo>
                    <a:pt x="352" y="267"/>
                    <a:pt x="353" y="265"/>
                    <a:pt x="353" y="264"/>
                  </a:cubicBezTo>
                  <a:cubicBezTo>
                    <a:pt x="352" y="260"/>
                    <a:pt x="351" y="257"/>
                    <a:pt x="348" y="254"/>
                  </a:cubicBezTo>
                  <a:cubicBezTo>
                    <a:pt x="346" y="252"/>
                    <a:pt x="343" y="249"/>
                    <a:pt x="342" y="247"/>
                  </a:cubicBezTo>
                  <a:cubicBezTo>
                    <a:pt x="341" y="245"/>
                    <a:pt x="342" y="243"/>
                    <a:pt x="340" y="242"/>
                  </a:cubicBezTo>
                  <a:cubicBezTo>
                    <a:pt x="338" y="239"/>
                    <a:pt x="334" y="237"/>
                    <a:pt x="331" y="235"/>
                  </a:cubicBezTo>
                  <a:cubicBezTo>
                    <a:pt x="329" y="233"/>
                    <a:pt x="330" y="230"/>
                    <a:pt x="328" y="228"/>
                  </a:cubicBezTo>
                  <a:cubicBezTo>
                    <a:pt x="327" y="227"/>
                    <a:pt x="326" y="225"/>
                    <a:pt x="325" y="224"/>
                  </a:cubicBezTo>
                  <a:cubicBezTo>
                    <a:pt x="324" y="223"/>
                    <a:pt x="323" y="223"/>
                    <a:pt x="323" y="222"/>
                  </a:cubicBezTo>
                  <a:cubicBezTo>
                    <a:pt x="321" y="220"/>
                    <a:pt x="322" y="217"/>
                    <a:pt x="322" y="214"/>
                  </a:cubicBezTo>
                  <a:cubicBezTo>
                    <a:pt x="322" y="211"/>
                    <a:pt x="325" y="208"/>
                    <a:pt x="326" y="204"/>
                  </a:cubicBezTo>
                  <a:cubicBezTo>
                    <a:pt x="326" y="202"/>
                    <a:pt x="326" y="201"/>
                    <a:pt x="327" y="199"/>
                  </a:cubicBezTo>
                  <a:cubicBezTo>
                    <a:pt x="328" y="198"/>
                    <a:pt x="329" y="198"/>
                    <a:pt x="330" y="196"/>
                  </a:cubicBezTo>
                  <a:cubicBezTo>
                    <a:pt x="330" y="196"/>
                    <a:pt x="330" y="193"/>
                    <a:pt x="330" y="193"/>
                  </a:cubicBezTo>
                  <a:cubicBezTo>
                    <a:pt x="331" y="193"/>
                    <a:pt x="332" y="193"/>
                    <a:pt x="332" y="192"/>
                  </a:cubicBezTo>
                  <a:cubicBezTo>
                    <a:pt x="333" y="192"/>
                    <a:pt x="334" y="193"/>
                    <a:pt x="334" y="192"/>
                  </a:cubicBezTo>
                  <a:cubicBezTo>
                    <a:pt x="335" y="192"/>
                    <a:pt x="335" y="190"/>
                    <a:pt x="335" y="189"/>
                  </a:cubicBezTo>
                  <a:cubicBezTo>
                    <a:pt x="336" y="187"/>
                    <a:pt x="338" y="187"/>
                    <a:pt x="339" y="185"/>
                  </a:cubicBezTo>
                  <a:cubicBezTo>
                    <a:pt x="341" y="183"/>
                    <a:pt x="342" y="181"/>
                    <a:pt x="344" y="179"/>
                  </a:cubicBezTo>
                  <a:cubicBezTo>
                    <a:pt x="345" y="178"/>
                    <a:pt x="347" y="178"/>
                    <a:pt x="347" y="177"/>
                  </a:cubicBezTo>
                  <a:cubicBezTo>
                    <a:pt x="348" y="175"/>
                    <a:pt x="348" y="174"/>
                    <a:pt x="349" y="173"/>
                  </a:cubicBezTo>
                  <a:cubicBezTo>
                    <a:pt x="350" y="172"/>
                    <a:pt x="351" y="171"/>
                    <a:pt x="352" y="170"/>
                  </a:cubicBezTo>
                  <a:cubicBezTo>
                    <a:pt x="353" y="169"/>
                    <a:pt x="354" y="168"/>
                    <a:pt x="355" y="167"/>
                  </a:cubicBezTo>
                  <a:cubicBezTo>
                    <a:pt x="357" y="165"/>
                    <a:pt x="358" y="162"/>
                    <a:pt x="360" y="160"/>
                  </a:cubicBezTo>
                  <a:cubicBezTo>
                    <a:pt x="362" y="158"/>
                    <a:pt x="365" y="159"/>
                    <a:pt x="366" y="157"/>
                  </a:cubicBezTo>
                  <a:cubicBezTo>
                    <a:pt x="368" y="154"/>
                    <a:pt x="368" y="152"/>
                    <a:pt x="369" y="149"/>
                  </a:cubicBezTo>
                  <a:cubicBezTo>
                    <a:pt x="369" y="147"/>
                    <a:pt x="370" y="144"/>
                    <a:pt x="370" y="142"/>
                  </a:cubicBezTo>
                  <a:cubicBezTo>
                    <a:pt x="370" y="140"/>
                    <a:pt x="370" y="138"/>
                    <a:pt x="371" y="136"/>
                  </a:cubicBezTo>
                  <a:cubicBezTo>
                    <a:pt x="372" y="134"/>
                    <a:pt x="372" y="132"/>
                    <a:pt x="371" y="130"/>
                  </a:cubicBezTo>
                  <a:cubicBezTo>
                    <a:pt x="370" y="128"/>
                    <a:pt x="371" y="127"/>
                    <a:pt x="373" y="126"/>
                  </a:cubicBezTo>
                  <a:cubicBezTo>
                    <a:pt x="374" y="125"/>
                    <a:pt x="375" y="123"/>
                    <a:pt x="376" y="122"/>
                  </a:cubicBezTo>
                  <a:cubicBezTo>
                    <a:pt x="378" y="120"/>
                    <a:pt x="380" y="116"/>
                    <a:pt x="379" y="113"/>
                  </a:cubicBezTo>
                  <a:cubicBezTo>
                    <a:pt x="378" y="112"/>
                    <a:pt x="376" y="111"/>
                    <a:pt x="376" y="109"/>
                  </a:cubicBezTo>
                  <a:cubicBezTo>
                    <a:pt x="375" y="108"/>
                    <a:pt x="375" y="106"/>
                    <a:pt x="375" y="105"/>
                  </a:cubicBezTo>
                  <a:cubicBezTo>
                    <a:pt x="375" y="104"/>
                    <a:pt x="375" y="102"/>
                    <a:pt x="375" y="101"/>
                  </a:cubicBezTo>
                  <a:cubicBezTo>
                    <a:pt x="374" y="99"/>
                    <a:pt x="371" y="99"/>
                    <a:pt x="373" y="97"/>
                  </a:cubicBezTo>
                  <a:cubicBezTo>
                    <a:pt x="374" y="96"/>
                    <a:pt x="376" y="96"/>
                    <a:pt x="377" y="95"/>
                  </a:cubicBezTo>
                  <a:cubicBezTo>
                    <a:pt x="377" y="94"/>
                    <a:pt x="378" y="93"/>
                    <a:pt x="379" y="92"/>
                  </a:cubicBezTo>
                  <a:cubicBezTo>
                    <a:pt x="380" y="91"/>
                    <a:pt x="381" y="90"/>
                    <a:pt x="381" y="89"/>
                  </a:cubicBezTo>
                  <a:cubicBezTo>
                    <a:pt x="383" y="86"/>
                    <a:pt x="386" y="88"/>
                    <a:pt x="388" y="86"/>
                  </a:cubicBezTo>
                  <a:cubicBezTo>
                    <a:pt x="389" y="85"/>
                    <a:pt x="389" y="81"/>
                    <a:pt x="389" y="80"/>
                  </a:cubicBezTo>
                  <a:cubicBezTo>
                    <a:pt x="389" y="77"/>
                    <a:pt x="390" y="74"/>
                    <a:pt x="389" y="72"/>
                  </a:cubicBezTo>
                  <a:cubicBezTo>
                    <a:pt x="388" y="69"/>
                    <a:pt x="388" y="68"/>
                    <a:pt x="389" y="65"/>
                  </a:cubicBezTo>
                  <a:cubicBezTo>
                    <a:pt x="391" y="61"/>
                    <a:pt x="392" y="56"/>
                    <a:pt x="392" y="51"/>
                  </a:cubicBezTo>
                  <a:cubicBezTo>
                    <a:pt x="392" y="49"/>
                    <a:pt x="391" y="46"/>
                    <a:pt x="390" y="45"/>
                  </a:cubicBezTo>
                  <a:cubicBezTo>
                    <a:pt x="388" y="43"/>
                    <a:pt x="386" y="42"/>
                    <a:pt x="385" y="39"/>
                  </a:cubicBezTo>
                  <a:cubicBezTo>
                    <a:pt x="386" y="39"/>
                    <a:pt x="386" y="39"/>
                    <a:pt x="386" y="38"/>
                  </a:cubicBezTo>
                  <a:cubicBezTo>
                    <a:pt x="386" y="37"/>
                    <a:pt x="385" y="37"/>
                    <a:pt x="385" y="37"/>
                  </a:cubicBezTo>
                  <a:cubicBezTo>
                    <a:pt x="384" y="35"/>
                    <a:pt x="386" y="34"/>
                    <a:pt x="386" y="32"/>
                  </a:cubicBezTo>
                  <a:cubicBezTo>
                    <a:pt x="385" y="30"/>
                    <a:pt x="384" y="32"/>
                    <a:pt x="383" y="31"/>
                  </a:cubicBezTo>
                  <a:cubicBezTo>
                    <a:pt x="382" y="30"/>
                    <a:pt x="383" y="30"/>
                    <a:pt x="382" y="29"/>
                  </a:cubicBezTo>
                  <a:cubicBezTo>
                    <a:pt x="382" y="28"/>
                    <a:pt x="382" y="29"/>
                    <a:pt x="381" y="28"/>
                  </a:cubicBezTo>
                  <a:cubicBezTo>
                    <a:pt x="381" y="28"/>
                    <a:pt x="380" y="28"/>
                    <a:pt x="380" y="27"/>
                  </a:cubicBezTo>
                  <a:cubicBezTo>
                    <a:pt x="379" y="26"/>
                    <a:pt x="379" y="26"/>
                    <a:pt x="378" y="26"/>
                  </a:cubicBezTo>
                  <a:cubicBezTo>
                    <a:pt x="376" y="25"/>
                    <a:pt x="375" y="27"/>
                    <a:pt x="374" y="27"/>
                  </a:cubicBezTo>
                  <a:cubicBezTo>
                    <a:pt x="370" y="28"/>
                    <a:pt x="366" y="26"/>
                    <a:pt x="364" y="23"/>
                  </a:cubicBezTo>
                  <a:cubicBezTo>
                    <a:pt x="362" y="20"/>
                    <a:pt x="363" y="16"/>
                    <a:pt x="361" y="13"/>
                  </a:cubicBezTo>
                  <a:cubicBezTo>
                    <a:pt x="360" y="9"/>
                    <a:pt x="358" y="7"/>
                    <a:pt x="355" y="5"/>
                  </a:cubicBezTo>
                  <a:cubicBezTo>
                    <a:pt x="353" y="4"/>
                    <a:pt x="353" y="4"/>
                    <a:pt x="353" y="3"/>
                  </a:cubicBezTo>
                  <a:cubicBezTo>
                    <a:pt x="352" y="3"/>
                    <a:pt x="352" y="3"/>
                    <a:pt x="351" y="3"/>
                  </a:cubicBezTo>
                  <a:cubicBezTo>
                    <a:pt x="349" y="3"/>
                    <a:pt x="348" y="4"/>
                    <a:pt x="346" y="4"/>
                  </a:cubicBezTo>
                  <a:cubicBezTo>
                    <a:pt x="344" y="4"/>
                    <a:pt x="344" y="2"/>
                    <a:pt x="342" y="2"/>
                  </a:cubicBezTo>
                  <a:cubicBezTo>
                    <a:pt x="341" y="2"/>
                    <a:pt x="340" y="3"/>
                    <a:pt x="338" y="3"/>
                  </a:cubicBezTo>
                  <a:cubicBezTo>
                    <a:pt x="337" y="3"/>
                    <a:pt x="335" y="3"/>
                    <a:pt x="334" y="3"/>
                  </a:cubicBezTo>
                  <a:cubicBezTo>
                    <a:pt x="332" y="2"/>
                    <a:pt x="332" y="2"/>
                    <a:pt x="330" y="3"/>
                  </a:cubicBezTo>
                  <a:cubicBezTo>
                    <a:pt x="327" y="6"/>
                    <a:pt x="324" y="3"/>
                    <a:pt x="321" y="1"/>
                  </a:cubicBezTo>
                  <a:cubicBezTo>
                    <a:pt x="320" y="1"/>
                    <a:pt x="320" y="1"/>
                    <a:pt x="319" y="1"/>
                  </a:cubicBezTo>
                  <a:cubicBezTo>
                    <a:pt x="318" y="1"/>
                    <a:pt x="318" y="0"/>
                    <a:pt x="317" y="0"/>
                  </a:cubicBezTo>
                  <a:cubicBezTo>
                    <a:pt x="315" y="0"/>
                    <a:pt x="314" y="4"/>
                    <a:pt x="313" y="5"/>
                  </a:cubicBezTo>
                  <a:cubicBezTo>
                    <a:pt x="310" y="8"/>
                    <a:pt x="308" y="10"/>
                    <a:pt x="305" y="12"/>
                  </a:cubicBezTo>
                  <a:cubicBezTo>
                    <a:pt x="303" y="15"/>
                    <a:pt x="301" y="18"/>
                    <a:pt x="298" y="19"/>
                  </a:cubicBezTo>
                  <a:cubicBezTo>
                    <a:pt x="295" y="21"/>
                    <a:pt x="292" y="19"/>
                    <a:pt x="289" y="17"/>
                  </a:cubicBezTo>
                  <a:cubicBezTo>
                    <a:pt x="286" y="15"/>
                    <a:pt x="283" y="13"/>
                    <a:pt x="282" y="10"/>
                  </a:cubicBezTo>
                  <a:cubicBezTo>
                    <a:pt x="281" y="8"/>
                    <a:pt x="281" y="6"/>
                    <a:pt x="281" y="4"/>
                  </a:cubicBezTo>
                  <a:cubicBezTo>
                    <a:pt x="280" y="4"/>
                    <a:pt x="278" y="4"/>
                    <a:pt x="277" y="4"/>
                  </a:cubicBezTo>
                  <a:cubicBezTo>
                    <a:pt x="274" y="4"/>
                    <a:pt x="272" y="4"/>
                    <a:pt x="269" y="5"/>
                  </a:cubicBezTo>
                  <a:cubicBezTo>
                    <a:pt x="267" y="5"/>
                    <a:pt x="264" y="4"/>
                    <a:pt x="262" y="5"/>
                  </a:cubicBezTo>
                  <a:cubicBezTo>
                    <a:pt x="260" y="5"/>
                    <a:pt x="257" y="5"/>
                    <a:pt x="255" y="5"/>
                  </a:cubicBezTo>
                  <a:cubicBezTo>
                    <a:pt x="252" y="5"/>
                    <a:pt x="252" y="7"/>
                    <a:pt x="250" y="9"/>
                  </a:cubicBezTo>
                  <a:cubicBezTo>
                    <a:pt x="249" y="10"/>
                    <a:pt x="247" y="10"/>
                    <a:pt x="244" y="11"/>
                  </a:cubicBezTo>
                  <a:cubicBezTo>
                    <a:pt x="243" y="12"/>
                    <a:pt x="243" y="13"/>
                    <a:pt x="241" y="13"/>
                  </a:cubicBezTo>
                  <a:cubicBezTo>
                    <a:pt x="239" y="13"/>
                    <a:pt x="235" y="13"/>
                    <a:pt x="233" y="11"/>
                  </a:cubicBezTo>
                  <a:cubicBezTo>
                    <a:pt x="232" y="10"/>
                    <a:pt x="232" y="10"/>
                    <a:pt x="230" y="10"/>
                  </a:cubicBezTo>
                  <a:cubicBezTo>
                    <a:pt x="229" y="10"/>
                    <a:pt x="228" y="10"/>
                    <a:pt x="227" y="9"/>
                  </a:cubicBezTo>
                  <a:cubicBezTo>
                    <a:pt x="226" y="8"/>
                    <a:pt x="226" y="8"/>
                    <a:pt x="225" y="9"/>
                  </a:cubicBezTo>
                  <a:cubicBezTo>
                    <a:pt x="223" y="9"/>
                    <a:pt x="221" y="10"/>
                    <a:pt x="220" y="9"/>
                  </a:cubicBezTo>
                  <a:cubicBezTo>
                    <a:pt x="219" y="8"/>
                    <a:pt x="218" y="7"/>
                    <a:pt x="217" y="5"/>
                  </a:cubicBezTo>
                  <a:cubicBezTo>
                    <a:pt x="216" y="4"/>
                    <a:pt x="216" y="1"/>
                    <a:pt x="213" y="1"/>
                  </a:cubicBezTo>
                  <a:cubicBezTo>
                    <a:pt x="212" y="1"/>
                    <a:pt x="209" y="1"/>
                    <a:pt x="209" y="2"/>
                  </a:cubicBezTo>
                  <a:cubicBezTo>
                    <a:pt x="208" y="4"/>
                    <a:pt x="209" y="4"/>
                    <a:pt x="208" y="5"/>
                  </a:cubicBezTo>
                  <a:cubicBezTo>
                    <a:pt x="207" y="5"/>
                    <a:pt x="206" y="6"/>
                    <a:pt x="206" y="7"/>
                  </a:cubicBezTo>
                  <a:cubicBezTo>
                    <a:pt x="206" y="8"/>
                    <a:pt x="208" y="8"/>
                    <a:pt x="208" y="9"/>
                  </a:cubicBezTo>
                  <a:cubicBezTo>
                    <a:pt x="209" y="10"/>
                    <a:pt x="208" y="11"/>
                    <a:pt x="208" y="12"/>
                  </a:cubicBezTo>
                  <a:cubicBezTo>
                    <a:pt x="208" y="12"/>
                    <a:pt x="209" y="13"/>
                    <a:pt x="209" y="14"/>
                  </a:cubicBezTo>
                  <a:cubicBezTo>
                    <a:pt x="209" y="15"/>
                    <a:pt x="208" y="15"/>
                    <a:pt x="207" y="16"/>
                  </a:cubicBezTo>
                  <a:cubicBezTo>
                    <a:pt x="207" y="17"/>
                    <a:pt x="207" y="18"/>
                    <a:pt x="208" y="19"/>
                  </a:cubicBezTo>
                  <a:cubicBezTo>
                    <a:pt x="208" y="19"/>
                    <a:pt x="209" y="19"/>
                    <a:pt x="209" y="19"/>
                  </a:cubicBezTo>
                  <a:cubicBezTo>
                    <a:pt x="209" y="19"/>
                    <a:pt x="209" y="20"/>
                    <a:pt x="209" y="21"/>
                  </a:cubicBezTo>
                  <a:cubicBezTo>
                    <a:pt x="207" y="21"/>
                    <a:pt x="205" y="19"/>
                    <a:pt x="204" y="18"/>
                  </a:cubicBezTo>
                  <a:cubicBezTo>
                    <a:pt x="202" y="17"/>
                    <a:pt x="201" y="17"/>
                    <a:pt x="200" y="17"/>
                  </a:cubicBezTo>
                  <a:cubicBezTo>
                    <a:pt x="196" y="17"/>
                    <a:pt x="193" y="17"/>
                    <a:pt x="190" y="19"/>
                  </a:cubicBezTo>
                  <a:cubicBezTo>
                    <a:pt x="188" y="20"/>
                    <a:pt x="186" y="23"/>
                    <a:pt x="184" y="25"/>
                  </a:cubicBezTo>
                  <a:cubicBezTo>
                    <a:pt x="182" y="27"/>
                    <a:pt x="180" y="28"/>
                    <a:pt x="179" y="30"/>
                  </a:cubicBezTo>
                  <a:cubicBezTo>
                    <a:pt x="179" y="33"/>
                    <a:pt x="180" y="35"/>
                    <a:pt x="178" y="37"/>
                  </a:cubicBezTo>
                  <a:cubicBezTo>
                    <a:pt x="178" y="37"/>
                    <a:pt x="177" y="37"/>
                    <a:pt x="176" y="38"/>
                  </a:cubicBezTo>
                  <a:cubicBezTo>
                    <a:pt x="176" y="39"/>
                    <a:pt x="176" y="41"/>
                    <a:pt x="176" y="42"/>
                  </a:cubicBezTo>
                  <a:cubicBezTo>
                    <a:pt x="175" y="44"/>
                    <a:pt x="174" y="43"/>
                    <a:pt x="172" y="43"/>
                  </a:cubicBezTo>
                  <a:cubicBezTo>
                    <a:pt x="170" y="43"/>
                    <a:pt x="170" y="45"/>
                    <a:pt x="168" y="46"/>
                  </a:cubicBezTo>
                  <a:cubicBezTo>
                    <a:pt x="167" y="47"/>
                    <a:pt x="164" y="48"/>
                    <a:pt x="162" y="48"/>
                  </a:cubicBezTo>
                  <a:cubicBezTo>
                    <a:pt x="160" y="49"/>
                    <a:pt x="159" y="49"/>
                    <a:pt x="157" y="50"/>
                  </a:cubicBezTo>
                  <a:cubicBezTo>
                    <a:pt x="155" y="51"/>
                    <a:pt x="154" y="52"/>
                    <a:pt x="152" y="51"/>
                  </a:cubicBezTo>
                  <a:cubicBezTo>
                    <a:pt x="150" y="50"/>
                    <a:pt x="147" y="48"/>
                    <a:pt x="145" y="46"/>
                  </a:cubicBezTo>
                  <a:cubicBezTo>
                    <a:pt x="144" y="44"/>
                    <a:pt x="141" y="42"/>
                    <a:pt x="139" y="41"/>
                  </a:cubicBezTo>
                  <a:cubicBezTo>
                    <a:pt x="136" y="40"/>
                    <a:pt x="134" y="38"/>
                    <a:pt x="132" y="37"/>
                  </a:cubicBezTo>
                  <a:cubicBezTo>
                    <a:pt x="130" y="37"/>
                    <a:pt x="130" y="37"/>
                    <a:pt x="130" y="39"/>
                  </a:cubicBezTo>
                  <a:cubicBezTo>
                    <a:pt x="129" y="40"/>
                    <a:pt x="129" y="42"/>
                    <a:pt x="128" y="43"/>
                  </a:cubicBezTo>
                  <a:cubicBezTo>
                    <a:pt x="127" y="44"/>
                    <a:pt x="126" y="46"/>
                    <a:pt x="125" y="47"/>
                  </a:cubicBezTo>
                  <a:cubicBezTo>
                    <a:pt x="124" y="48"/>
                    <a:pt x="122" y="48"/>
                    <a:pt x="121" y="49"/>
                  </a:cubicBezTo>
                  <a:cubicBezTo>
                    <a:pt x="119" y="51"/>
                    <a:pt x="118" y="53"/>
                    <a:pt x="118" y="55"/>
                  </a:cubicBezTo>
                  <a:cubicBezTo>
                    <a:pt x="118" y="56"/>
                    <a:pt x="118" y="57"/>
                    <a:pt x="118" y="58"/>
                  </a:cubicBezTo>
                  <a:cubicBezTo>
                    <a:pt x="118" y="59"/>
                    <a:pt x="119" y="60"/>
                    <a:pt x="119" y="62"/>
                  </a:cubicBezTo>
                  <a:cubicBezTo>
                    <a:pt x="119" y="63"/>
                    <a:pt x="119" y="64"/>
                    <a:pt x="120" y="66"/>
                  </a:cubicBezTo>
                  <a:cubicBezTo>
                    <a:pt x="121" y="67"/>
                    <a:pt x="122" y="69"/>
                    <a:pt x="123" y="70"/>
                  </a:cubicBezTo>
                  <a:cubicBezTo>
                    <a:pt x="125" y="71"/>
                    <a:pt x="126" y="71"/>
                    <a:pt x="127" y="74"/>
                  </a:cubicBezTo>
                  <a:cubicBezTo>
                    <a:pt x="127" y="78"/>
                    <a:pt x="120" y="75"/>
                    <a:pt x="118" y="77"/>
                  </a:cubicBezTo>
                  <a:cubicBezTo>
                    <a:pt x="115" y="79"/>
                    <a:pt x="117" y="82"/>
                    <a:pt x="114" y="83"/>
                  </a:cubicBezTo>
                  <a:cubicBezTo>
                    <a:pt x="113" y="84"/>
                    <a:pt x="112" y="84"/>
                    <a:pt x="110" y="84"/>
                  </a:cubicBezTo>
                  <a:cubicBezTo>
                    <a:pt x="109" y="85"/>
                    <a:pt x="109" y="86"/>
                    <a:pt x="108" y="87"/>
                  </a:cubicBezTo>
                  <a:cubicBezTo>
                    <a:pt x="107" y="88"/>
                    <a:pt x="107" y="90"/>
                    <a:pt x="106" y="91"/>
                  </a:cubicBezTo>
                  <a:cubicBezTo>
                    <a:pt x="104" y="91"/>
                    <a:pt x="103" y="90"/>
                    <a:pt x="102" y="90"/>
                  </a:cubicBezTo>
                  <a:cubicBezTo>
                    <a:pt x="100" y="89"/>
                    <a:pt x="99" y="89"/>
                    <a:pt x="98" y="90"/>
                  </a:cubicBezTo>
                  <a:cubicBezTo>
                    <a:pt x="98" y="91"/>
                    <a:pt x="96" y="92"/>
                    <a:pt x="96" y="93"/>
                  </a:cubicBezTo>
                  <a:cubicBezTo>
                    <a:pt x="95" y="94"/>
                    <a:pt x="97" y="96"/>
                    <a:pt x="98" y="96"/>
                  </a:cubicBezTo>
                  <a:cubicBezTo>
                    <a:pt x="99" y="97"/>
                    <a:pt x="99" y="98"/>
                    <a:pt x="99" y="100"/>
                  </a:cubicBezTo>
                  <a:cubicBezTo>
                    <a:pt x="100" y="101"/>
                    <a:pt x="98" y="102"/>
                    <a:pt x="99" y="104"/>
                  </a:cubicBezTo>
                  <a:cubicBezTo>
                    <a:pt x="99" y="105"/>
                    <a:pt x="99" y="106"/>
                    <a:pt x="100" y="107"/>
                  </a:cubicBezTo>
                  <a:cubicBezTo>
                    <a:pt x="101" y="108"/>
                    <a:pt x="102" y="108"/>
                    <a:pt x="103" y="109"/>
                  </a:cubicBezTo>
                  <a:cubicBezTo>
                    <a:pt x="103" y="110"/>
                    <a:pt x="103" y="112"/>
                    <a:pt x="102" y="114"/>
                  </a:cubicBezTo>
                  <a:cubicBezTo>
                    <a:pt x="101" y="115"/>
                    <a:pt x="101" y="115"/>
                    <a:pt x="101" y="117"/>
                  </a:cubicBezTo>
                  <a:cubicBezTo>
                    <a:pt x="102" y="118"/>
                    <a:pt x="102" y="118"/>
                    <a:pt x="100" y="119"/>
                  </a:cubicBezTo>
                  <a:cubicBezTo>
                    <a:pt x="99" y="120"/>
                    <a:pt x="97" y="120"/>
                    <a:pt x="96" y="121"/>
                  </a:cubicBezTo>
                  <a:cubicBezTo>
                    <a:pt x="95" y="122"/>
                    <a:pt x="95" y="123"/>
                    <a:pt x="95" y="125"/>
                  </a:cubicBezTo>
                  <a:cubicBezTo>
                    <a:pt x="95" y="126"/>
                    <a:pt x="96" y="128"/>
                    <a:pt x="96" y="129"/>
                  </a:cubicBezTo>
                  <a:cubicBezTo>
                    <a:pt x="96" y="131"/>
                    <a:pt x="97" y="132"/>
                    <a:pt x="97" y="134"/>
                  </a:cubicBezTo>
                  <a:cubicBezTo>
                    <a:pt x="96" y="137"/>
                    <a:pt x="95" y="139"/>
                    <a:pt x="92" y="140"/>
                  </a:cubicBezTo>
                  <a:cubicBezTo>
                    <a:pt x="91" y="140"/>
                    <a:pt x="91" y="140"/>
                    <a:pt x="90" y="142"/>
                  </a:cubicBezTo>
                  <a:cubicBezTo>
                    <a:pt x="90" y="143"/>
                    <a:pt x="89" y="144"/>
                    <a:pt x="88" y="145"/>
                  </a:cubicBezTo>
                  <a:cubicBezTo>
                    <a:pt x="87" y="145"/>
                    <a:pt x="86" y="145"/>
                    <a:pt x="85" y="145"/>
                  </a:cubicBezTo>
                  <a:cubicBezTo>
                    <a:pt x="84" y="145"/>
                    <a:pt x="84" y="145"/>
                    <a:pt x="83" y="145"/>
                  </a:cubicBezTo>
                  <a:cubicBezTo>
                    <a:pt x="82" y="146"/>
                    <a:pt x="81" y="146"/>
                    <a:pt x="80" y="146"/>
                  </a:cubicBezTo>
                  <a:cubicBezTo>
                    <a:pt x="78" y="147"/>
                    <a:pt x="79" y="149"/>
                    <a:pt x="77" y="149"/>
                  </a:cubicBezTo>
                  <a:cubicBezTo>
                    <a:pt x="75" y="149"/>
                    <a:pt x="73" y="148"/>
                    <a:pt x="71" y="148"/>
                  </a:cubicBezTo>
                  <a:cubicBezTo>
                    <a:pt x="70" y="147"/>
                    <a:pt x="68" y="148"/>
                    <a:pt x="67" y="148"/>
                  </a:cubicBezTo>
                  <a:cubicBezTo>
                    <a:pt x="66" y="149"/>
                    <a:pt x="66" y="150"/>
                    <a:pt x="66" y="151"/>
                  </a:cubicBezTo>
                  <a:cubicBezTo>
                    <a:pt x="66" y="153"/>
                    <a:pt x="65" y="153"/>
                    <a:pt x="65" y="153"/>
                  </a:cubicBezTo>
                  <a:cubicBezTo>
                    <a:pt x="65" y="153"/>
                    <a:pt x="65" y="154"/>
                    <a:pt x="65" y="155"/>
                  </a:cubicBezTo>
                  <a:cubicBezTo>
                    <a:pt x="65" y="155"/>
                    <a:pt x="66" y="156"/>
                    <a:pt x="66" y="157"/>
                  </a:cubicBezTo>
                  <a:cubicBezTo>
                    <a:pt x="65" y="157"/>
                    <a:pt x="65" y="159"/>
                    <a:pt x="66" y="160"/>
                  </a:cubicBezTo>
                  <a:cubicBezTo>
                    <a:pt x="64" y="161"/>
                    <a:pt x="64" y="158"/>
                    <a:pt x="63" y="160"/>
                  </a:cubicBezTo>
                  <a:cubicBezTo>
                    <a:pt x="62" y="160"/>
                    <a:pt x="62" y="162"/>
                    <a:pt x="62" y="163"/>
                  </a:cubicBezTo>
                  <a:cubicBezTo>
                    <a:pt x="60" y="163"/>
                    <a:pt x="59" y="164"/>
                    <a:pt x="57" y="165"/>
                  </a:cubicBezTo>
                  <a:cubicBezTo>
                    <a:pt x="56" y="165"/>
                    <a:pt x="56" y="165"/>
                    <a:pt x="55" y="166"/>
                  </a:cubicBezTo>
                  <a:cubicBezTo>
                    <a:pt x="55" y="166"/>
                    <a:pt x="54" y="167"/>
                    <a:pt x="54" y="167"/>
                  </a:cubicBezTo>
                  <a:cubicBezTo>
                    <a:pt x="53" y="168"/>
                    <a:pt x="53" y="169"/>
                    <a:pt x="52" y="169"/>
                  </a:cubicBezTo>
                  <a:cubicBezTo>
                    <a:pt x="52" y="170"/>
                    <a:pt x="51" y="169"/>
                    <a:pt x="51" y="170"/>
                  </a:cubicBezTo>
                  <a:cubicBezTo>
                    <a:pt x="50" y="171"/>
                    <a:pt x="51" y="171"/>
                    <a:pt x="52" y="171"/>
                  </a:cubicBezTo>
                  <a:cubicBezTo>
                    <a:pt x="53" y="172"/>
                    <a:pt x="54" y="174"/>
                    <a:pt x="54" y="176"/>
                  </a:cubicBezTo>
                  <a:cubicBezTo>
                    <a:pt x="54" y="177"/>
                    <a:pt x="53" y="177"/>
                    <a:pt x="52" y="178"/>
                  </a:cubicBezTo>
                  <a:cubicBezTo>
                    <a:pt x="52" y="179"/>
                    <a:pt x="52" y="180"/>
                    <a:pt x="51" y="181"/>
                  </a:cubicBezTo>
                  <a:cubicBezTo>
                    <a:pt x="51" y="182"/>
                    <a:pt x="51" y="182"/>
                    <a:pt x="51" y="183"/>
                  </a:cubicBezTo>
                  <a:cubicBezTo>
                    <a:pt x="52" y="183"/>
                    <a:pt x="52" y="183"/>
                    <a:pt x="53" y="184"/>
                  </a:cubicBezTo>
                  <a:cubicBezTo>
                    <a:pt x="53" y="184"/>
                    <a:pt x="53" y="185"/>
                    <a:pt x="52" y="186"/>
                  </a:cubicBezTo>
                  <a:cubicBezTo>
                    <a:pt x="52" y="188"/>
                    <a:pt x="53" y="189"/>
                    <a:pt x="54" y="190"/>
                  </a:cubicBezTo>
                  <a:cubicBezTo>
                    <a:pt x="55" y="190"/>
                    <a:pt x="56" y="191"/>
                    <a:pt x="56" y="191"/>
                  </a:cubicBezTo>
                  <a:cubicBezTo>
                    <a:pt x="56" y="192"/>
                    <a:pt x="56" y="193"/>
                    <a:pt x="56" y="194"/>
                  </a:cubicBezTo>
                  <a:cubicBezTo>
                    <a:pt x="56" y="195"/>
                    <a:pt x="57" y="195"/>
                    <a:pt x="56" y="196"/>
                  </a:cubicBezTo>
                  <a:cubicBezTo>
                    <a:pt x="56" y="196"/>
                    <a:pt x="56" y="197"/>
                    <a:pt x="56" y="197"/>
                  </a:cubicBezTo>
                  <a:cubicBezTo>
                    <a:pt x="56" y="197"/>
                    <a:pt x="56" y="198"/>
                    <a:pt x="56" y="198"/>
                  </a:cubicBezTo>
                  <a:cubicBezTo>
                    <a:pt x="55" y="199"/>
                    <a:pt x="52" y="199"/>
                    <a:pt x="52" y="201"/>
                  </a:cubicBezTo>
                  <a:cubicBezTo>
                    <a:pt x="52" y="202"/>
                    <a:pt x="53" y="203"/>
                    <a:pt x="53" y="204"/>
                  </a:cubicBezTo>
                  <a:cubicBezTo>
                    <a:pt x="53" y="206"/>
                    <a:pt x="53" y="208"/>
                    <a:pt x="51" y="210"/>
                  </a:cubicBezTo>
                  <a:cubicBezTo>
                    <a:pt x="51" y="210"/>
                    <a:pt x="50" y="211"/>
                    <a:pt x="50" y="211"/>
                  </a:cubicBezTo>
                  <a:cubicBezTo>
                    <a:pt x="49" y="212"/>
                    <a:pt x="50" y="211"/>
                    <a:pt x="49" y="211"/>
                  </a:cubicBezTo>
                  <a:cubicBezTo>
                    <a:pt x="48" y="211"/>
                    <a:pt x="46" y="213"/>
                    <a:pt x="46" y="214"/>
                  </a:cubicBezTo>
                  <a:cubicBezTo>
                    <a:pt x="45" y="215"/>
                    <a:pt x="46" y="215"/>
                    <a:pt x="46" y="216"/>
                  </a:cubicBezTo>
                  <a:cubicBezTo>
                    <a:pt x="46" y="216"/>
                    <a:pt x="46" y="217"/>
                    <a:pt x="46" y="217"/>
                  </a:cubicBezTo>
                  <a:cubicBezTo>
                    <a:pt x="46" y="218"/>
                    <a:pt x="45" y="218"/>
                    <a:pt x="44" y="219"/>
                  </a:cubicBezTo>
                  <a:cubicBezTo>
                    <a:pt x="44" y="219"/>
                    <a:pt x="45" y="220"/>
                    <a:pt x="45" y="220"/>
                  </a:cubicBezTo>
                  <a:cubicBezTo>
                    <a:pt x="45" y="221"/>
                    <a:pt x="46" y="222"/>
                    <a:pt x="46" y="222"/>
                  </a:cubicBezTo>
                  <a:cubicBezTo>
                    <a:pt x="46" y="224"/>
                    <a:pt x="46" y="225"/>
                    <a:pt x="46" y="227"/>
                  </a:cubicBezTo>
                  <a:cubicBezTo>
                    <a:pt x="46" y="228"/>
                    <a:pt x="46" y="228"/>
                    <a:pt x="46" y="229"/>
                  </a:cubicBezTo>
                  <a:cubicBezTo>
                    <a:pt x="46" y="230"/>
                    <a:pt x="45" y="231"/>
                    <a:pt x="45" y="232"/>
                  </a:cubicBezTo>
                  <a:cubicBezTo>
                    <a:pt x="44" y="233"/>
                    <a:pt x="43" y="232"/>
                    <a:pt x="42" y="232"/>
                  </a:cubicBezTo>
                  <a:cubicBezTo>
                    <a:pt x="41" y="232"/>
                    <a:pt x="40" y="232"/>
                    <a:pt x="39" y="233"/>
                  </a:cubicBezTo>
                  <a:cubicBezTo>
                    <a:pt x="39" y="233"/>
                    <a:pt x="38" y="234"/>
                    <a:pt x="38" y="234"/>
                  </a:cubicBezTo>
                  <a:cubicBezTo>
                    <a:pt x="37" y="235"/>
                    <a:pt x="38" y="235"/>
                    <a:pt x="38" y="235"/>
                  </a:cubicBezTo>
                  <a:cubicBezTo>
                    <a:pt x="38" y="236"/>
                    <a:pt x="37" y="236"/>
                    <a:pt x="36" y="237"/>
                  </a:cubicBezTo>
                  <a:cubicBezTo>
                    <a:pt x="35" y="237"/>
                    <a:pt x="36" y="238"/>
                    <a:pt x="36" y="239"/>
                  </a:cubicBezTo>
                  <a:cubicBezTo>
                    <a:pt x="36" y="240"/>
                    <a:pt x="36" y="241"/>
                    <a:pt x="36" y="242"/>
                  </a:cubicBezTo>
                  <a:cubicBezTo>
                    <a:pt x="36" y="243"/>
                    <a:pt x="35" y="242"/>
                    <a:pt x="34" y="243"/>
                  </a:cubicBezTo>
                  <a:cubicBezTo>
                    <a:pt x="33" y="244"/>
                    <a:pt x="35" y="246"/>
                    <a:pt x="35" y="248"/>
                  </a:cubicBezTo>
                  <a:cubicBezTo>
                    <a:pt x="35" y="249"/>
                    <a:pt x="34" y="249"/>
                    <a:pt x="33" y="250"/>
                  </a:cubicBezTo>
                  <a:cubicBezTo>
                    <a:pt x="33" y="251"/>
                    <a:pt x="34" y="252"/>
                    <a:pt x="33" y="253"/>
                  </a:cubicBezTo>
                  <a:cubicBezTo>
                    <a:pt x="33" y="253"/>
                    <a:pt x="32" y="253"/>
                    <a:pt x="31" y="254"/>
                  </a:cubicBezTo>
                  <a:cubicBezTo>
                    <a:pt x="30" y="254"/>
                    <a:pt x="30" y="255"/>
                    <a:pt x="29" y="256"/>
                  </a:cubicBezTo>
                  <a:cubicBezTo>
                    <a:pt x="28" y="257"/>
                    <a:pt x="28" y="258"/>
                    <a:pt x="26" y="259"/>
                  </a:cubicBezTo>
                  <a:cubicBezTo>
                    <a:pt x="25" y="259"/>
                    <a:pt x="23" y="258"/>
                    <a:pt x="22" y="259"/>
                  </a:cubicBezTo>
                  <a:cubicBezTo>
                    <a:pt x="21" y="260"/>
                    <a:pt x="21" y="263"/>
                    <a:pt x="21" y="265"/>
                  </a:cubicBezTo>
                  <a:cubicBezTo>
                    <a:pt x="20" y="266"/>
                    <a:pt x="19" y="267"/>
                    <a:pt x="19" y="269"/>
                  </a:cubicBezTo>
                  <a:cubicBezTo>
                    <a:pt x="20" y="270"/>
                    <a:pt x="20" y="270"/>
                    <a:pt x="20" y="271"/>
                  </a:cubicBezTo>
                  <a:cubicBezTo>
                    <a:pt x="19" y="272"/>
                    <a:pt x="19" y="272"/>
                    <a:pt x="18" y="272"/>
                  </a:cubicBezTo>
                  <a:cubicBezTo>
                    <a:pt x="17" y="272"/>
                    <a:pt x="17" y="272"/>
                    <a:pt x="17" y="273"/>
                  </a:cubicBezTo>
                  <a:cubicBezTo>
                    <a:pt x="17" y="274"/>
                    <a:pt x="17" y="275"/>
                    <a:pt x="15" y="275"/>
                  </a:cubicBezTo>
                  <a:cubicBezTo>
                    <a:pt x="14" y="275"/>
                    <a:pt x="14" y="275"/>
                    <a:pt x="14" y="276"/>
                  </a:cubicBezTo>
                  <a:cubicBezTo>
                    <a:pt x="13" y="277"/>
                    <a:pt x="14" y="278"/>
                    <a:pt x="14" y="279"/>
                  </a:cubicBezTo>
                  <a:cubicBezTo>
                    <a:pt x="14" y="281"/>
                    <a:pt x="12" y="282"/>
                    <a:pt x="11" y="282"/>
                  </a:cubicBezTo>
                  <a:cubicBezTo>
                    <a:pt x="10" y="283"/>
                    <a:pt x="9" y="283"/>
                    <a:pt x="9" y="284"/>
                  </a:cubicBezTo>
                  <a:cubicBezTo>
                    <a:pt x="8" y="285"/>
                    <a:pt x="7" y="286"/>
                    <a:pt x="6" y="287"/>
                  </a:cubicBezTo>
                  <a:cubicBezTo>
                    <a:pt x="5" y="287"/>
                    <a:pt x="5" y="288"/>
                    <a:pt x="4" y="288"/>
                  </a:cubicBezTo>
                  <a:cubicBezTo>
                    <a:pt x="2" y="289"/>
                    <a:pt x="2" y="290"/>
                    <a:pt x="1" y="290"/>
                  </a:cubicBezTo>
                  <a:cubicBezTo>
                    <a:pt x="1" y="290"/>
                    <a:pt x="0" y="290"/>
                    <a:pt x="0" y="291"/>
                  </a:cubicBezTo>
                  <a:cubicBezTo>
                    <a:pt x="0" y="291"/>
                    <a:pt x="0" y="291"/>
                    <a:pt x="0" y="291"/>
                  </a:cubicBezTo>
                  <a:cubicBezTo>
                    <a:pt x="2" y="291"/>
                    <a:pt x="3" y="293"/>
                    <a:pt x="4" y="295"/>
                  </a:cubicBezTo>
                  <a:cubicBezTo>
                    <a:pt x="5" y="296"/>
                    <a:pt x="4" y="299"/>
                    <a:pt x="6" y="301"/>
                  </a:cubicBezTo>
                  <a:cubicBezTo>
                    <a:pt x="6" y="302"/>
                    <a:pt x="8" y="303"/>
                    <a:pt x="9" y="303"/>
                  </a:cubicBezTo>
                  <a:cubicBezTo>
                    <a:pt x="9" y="299"/>
                    <a:pt x="11" y="295"/>
                    <a:pt x="14" y="293"/>
                  </a:cubicBezTo>
                  <a:cubicBezTo>
                    <a:pt x="16" y="291"/>
                    <a:pt x="19" y="291"/>
                    <a:pt x="21" y="289"/>
                  </a:cubicBezTo>
                  <a:cubicBezTo>
                    <a:pt x="23" y="287"/>
                    <a:pt x="24" y="285"/>
                    <a:pt x="27" y="283"/>
                  </a:cubicBezTo>
                  <a:cubicBezTo>
                    <a:pt x="29" y="282"/>
                    <a:pt x="31" y="280"/>
                    <a:pt x="32" y="277"/>
                  </a:cubicBezTo>
                  <a:cubicBezTo>
                    <a:pt x="33" y="275"/>
                    <a:pt x="32" y="273"/>
                    <a:pt x="34" y="271"/>
                  </a:cubicBezTo>
                  <a:cubicBezTo>
                    <a:pt x="37" y="266"/>
                    <a:pt x="46" y="271"/>
                    <a:pt x="47" y="275"/>
                  </a:cubicBezTo>
                  <a:cubicBezTo>
                    <a:pt x="49" y="281"/>
                    <a:pt x="49" y="288"/>
                    <a:pt x="52" y="294"/>
                  </a:cubicBezTo>
                  <a:cubicBezTo>
                    <a:pt x="54" y="298"/>
                    <a:pt x="55" y="296"/>
                    <a:pt x="58" y="294"/>
                  </a:cubicBezTo>
                  <a:cubicBezTo>
                    <a:pt x="62" y="291"/>
                    <a:pt x="62" y="294"/>
                    <a:pt x="66" y="295"/>
                  </a:cubicBezTo>
                  <a:cubicBezTo>
                    <a:pt x="70" y="295"/>
                    <a:pt x="73" y="285"/>
                    <a:pt x="74" y="282"/>
                  </a:cubicBezTo>
                  <a:cubicBezTo>
                    <a:pt x="74" y="278"/>
                    <a:pt x="74" y="276"/>
                    <a:pt x="73" y="273"/>
                  </a:cubicBezTo>
                  <a:cubicBezTo>
                    <a:pt x="70" y="267"/>
                    <a:pt x="75" y="268"/>
                    <a:pt x="77" y="264"/>
                  </a:cubicBezTo>
                  <a:cubicBezTo>
                    <a:pt x="79" y="261"/>
                    <a:pt x="78" y="260"/>
                    <a:pt x="81" y="259"/>
                  </a:cubicBezTo>
                  <a:cubicBezTo>
                    <a:pt x="84" y="258"/>
                    <a:pt x="87" y="258"/>
                    <a:pt x="90" y="256"/>
                  </a:cubicBezTo>
                  <a:cubicBezTo>
                    <a:pt x="92" y="254"/>
                    <a:pt x="93" y="250"/>
                    <a:pt x="97" y="251"/>
                  </a:cubicBezTo>
                  <a:cubicBezTo>
                    <a:pt x="100" y="251"/>
                    <a:pt x="98" y="255"/>
                    <a:pt x="99" y="257"/>
                  </a:cubicBezTo>
                  <a:cubicBezTo>
                    <a:pt x="101" y="259"/>
                    <a:pt x="104" y="260"/>
                    <a:pt x="105" y="264"/>
                  </a:cubicBezTo>
                  <a:cubicBezTo>
                    <a:pt x="106" y="267"/>
                    <a:pt x="103" y="269"/>
                    <a:pt x="101" y="272"/>
                  </a:cubicBezTo>
                  <a:cubicBezTo>
                    <a:pt x="99" y="276"/>
                    <a:pt x="90" y="283"/>
                    <a:pt x="92" y="287"/>
                  </a:cubicBezTo>
                  <a:cubicBezTo>
                    <a:pt x="94" y="289"/>
                    <a:pt x="97" y="293"/>
                    <a:pt x="99" y="294"/>
                  </a:cubicBezTo>
                  <a:cubicBezTo>
                    <a:pt x="103" y="296"/>
                    <a:pt x="106" y="295"/>
                    <a:pt x="109" y="292"/>
                  </a:cubicBezTo>
                  <a:cubicBezTo>
                    <a:pt x="113" y="294"/>
                    <a:pt x="114" y="293"/>
                    <a:pt x="115" y="289"/>
                  </a:cubicBezTo>
                  <a:cubicBezTo>
                    <a:pt x="116" y="285"/>
                    <a:pt x="117" y="282"/>
                    <a:pt x="120" y="278"/>
                  </a:cubicBezTo>
                  <a:cubicBezTo>
                    <a:pt x="123" y="275"/>
                    <a:pt x="126" y="272"/>
                    <a:pt x="130" y="271"/>
                  </a:cubicBezTo>
                  <a:cubicBezTo>
                    <a:pt x="134" y="271"/>
                    <a:pt x="138" y="270"/>
                    <a:pt x="142" y="269"/>
                  </a:cubicBezTo>
                  <a:cubicBezTo>
                    <a:pt x="151" y="266"/>
                    <a:pt x="156" y="272"/>
                    <a:pt x="163" y="276"/>
                  </a:cubicBezTo>
                  <a:cubicBezTo>
                    <a:pt x="169" y="279"/>
                    <a:pt x="178" y="274"/>
                    <a:pt x="184" y="279"/>
                  </a:cubicBezTo>
                  <a:cubicBezTo>
                    <a:pt x="186" y="281"/>
                    <a:pt x="185" y="282"/>
                    <a:pt x="184" y="285"/>
                  </a:cubicBezTo>
                  <a:cubicBezTo>
                    <a:pt x="182" y="289"/>
                    <a:pt x="179" y="295"/>
                    <a:pt x="181" y="300"/>
                  </a:cubicBezTo>
                  <a:cubicBezTo>
                    <a:pt x="183" y="302"/>
                    <a:pt x="186" y="302"/>
                    <a:pt x="187" y="305"/>
                  </a:cubicBezTo>
                  <a:cubicBezTo>
                    <a:pt x="188" y="307"/>
                    <a:pt x="188" y="309"/>
                    <a:pt x="188" y="312"/>
                  </a:cubicBezTo>
                  <a:cubicBezTo>
                    <a:pt x="187" y="314"/>
                    <a:pt x="185" y="317"/>
                    <a:pt x="186" y="319"/>
                  </a:cubicBezTo>
                  <a:cubicBezTo>
                    <a:pt x="186" y="322"/>
                    <a:pt x="189" y="323"/>
                    <a:pt x="192" y="324"/>
                  </a:cubicBezTo>
                  <a:cubicBezTo>
                    <a:pt x="194" y="326"/>
                    <a:pt x="196" y="327"/>
                    <a:pt x="200" y="328"/>
                  </a:cubicBezTo>
                  <a:cubicBezTo>
                    <a:pt x="201" y="328"/>
                    <a:pt x="203" y="329"/>
                    <a:pt x="204" y="329"/>
                  </a:cubicBezTo>
                  <a:cubicBezTo>
                    <a:pt x="206" y="330"/>
                    <a:pt x="208" y="329"/>
                    <a:pt x="210" y="330"/>
                  </a:cubicBezTo>
                  <a:cubicBezTo>
                    <a:pt x="215" y="331"/>
                    <a:pt x="214" y="334"/>
                    <a:pt x="214" y="338"/>
                  </a:cubicBezTo>
                  <a:cubicBezTo>
                    <a:pt x="217" y="339"/>
                    <a:pt x="219" y="339"/>
                    <a:pt x="222" y="341"/>
                  </a:cubicBezTo>
                  <a:cubicBezTo>
                    <a:pt x="224" y="342"/>
                    <a:pt x="226" y="344"/>
                    <a:pt x="228" y="344"/>
                  </a:cubicBezTo>
                  <a:cubicBezTo>
                    <a:pt x="231" y="345"/>
                    <a:pt x="233" y="344"/>
                    <a:pt x="235" y="345"/>
                  </a:cubicBezTo>
                  <a:cubicBezTo>
                    <a:pt x="237" y="346"/>
                    <a:pt x="238" y="348"/>
                    <a:pt x="238" y="351"/>
                  </a:cubicBezTo>
                  <a:cubicBezTo>
                    <a:pt x="238" y="355"/>
                    <a:pt x="235" y="355"/>
                    <a:pt x="234" y="358"/>
                  </a:cubicBezTo>
                  <a:cubicBezTo>
                    <a:pt x="232" y="361"/>
                    <a:pt x="236" y="365"/>
                    <a:pt x="236" y="368"/>
                  </a:cubicBezTo>
                  <a:cubicBezTo>
                    <a:pt x="237" y="373"/>
                    <a:pt x="236" y="379"/>
                    <a:pt x="236" y="384"/>
                  </a:cubicBezTo>
                  <a:cubicBezTo>
                    <a:pt x="237" y="388"/>
                    <a:pt x="239" y="392"/>
                    <a:pt x="239" y="395"/>
                  </a:cubicBezTo>
                  <a:cubicBezTo>
                    <a:pt x="239" y="399"/>
                    <a:pt x="236" y="402"/>
                    <a:pt x="236" y="405"/>
                  </a:cubicBezTo>
                  <a:cubicBezTo>
                    <a:pt x="237" y="409"/>
                    <a:pt x="239" y="412"/>
                    <a:pt x="242" y="414"/>
                  </a:cubicBezTo>
                  <a:cubicBezTo>
                    <a:pt x="243" y="415"/>
                    <a:pt x="244" y="417"/>
                    <a:pt x="246" y="418"/>
                  </a:cubicBezTo>
                  <a:cubicBezTo>
                    <a:pt x="247" y="419"/>
                    <a:pt x="248" y="419"/>
                    <a:pt x="250" y="419"/>
                  </a:cubicBezTo>
                  <a:cubicBezTo>
                    <a:pt x="253" y="420"/>
                    <a:pt x="253" y="425"/>
                    <a:pt x="256" y="425"/>
                  </a:cubicBezTo>
                  <a:cubicBezTo>
                    <a:pt x="256" y="428"/>
                    <a:pt x="255" y="431"/>
                    <a:pt x="255" y="434"/>
                  </a:cubicBezTo>
                  <a:cubicBezTo>
                    <a:pt x="258" y="435"/>
                    <a:pt x="261" y="436"/>
                    <a:pt x="263" y="437"/>
                  </a:cubicBezTo>
                  <a:cubicBezTo>
                    <a:pt x="265" y="437"/>
                    <a:pt x="266" y="438"/>
                    <a:pt x="267" y="438"/>
                  </a:cubicBezTo>
                  <a:cubicBezTo>
                    <a:pt x="269" y="438"/>
                    <a:pt x="270" y="438"/>
                    <a:pt x="270" y="440"/>
                  </a:cubicBezTo>
                  <a:cubicBezTo>
                    <a:pt x="271" y="442"/>
                    <a:pt x="271" y="444"/>
                    <a:pt x="272" y="446"/>
                  </a:cubicBezTo>
                  <a:cubicBezTo>
                    <a:pt x="274" y="448"/>
                    <a:pt x="276" y="447"/>
                    <a:pt x="279" y="448"/>
                  </a:cubicBezTo>
                  <a:cubicBezTo>
                    <a:pt x="282" y="448"/>
                    <a:pt x="282" y="450"/>
                    <a:pt x="282" y="453"/>
                  </a:cubicBezTo>
                  <a:cubicBezTo>
                    <a:pt x="282" y="454"/>
                    <a:pt x="282" y="455"/>
                    <a:pt x="282" y="456"/>
                  </a:cubicBezTo>
                  <a:cubicBezTo>
                    <a:pt x="283" y="457"/>
                    <a:pt x="284" y="458"/>
                    <a:pt x="284" y="459"/>
                  </a:cubicBezTo>
                  <a:cubicBezTo>
                    <a:pt x="285" y="460"/>
                    <a:pt x="285" y="461"/>
                    <a:pt x="285" y="462"/>
                  </a:cubicBezTo>
                  <a:cubicBezTo>
                    <a:pt x="285" y="463"/>
                    <a:pt x="286" y="464"/>
                    <a:pt x="286" y="464"/>
                  </a:cubicBezTo>
                  <a:cubicBezTo>
                    <a:pt x="287" y="465"/>
                    <a:pt x="286" y="467"/>
                    <a:pt x="287" y="468"/>
                  </a:cubicBezTo>
                  <a:cubicBezTo>
                    <a:pt x="287" y="469"/>
                    <a:pt x="288" y="470"/>
                    <a:pt x="289" y="471"/>
                  </a:cubicBezTo>
                  <a:cubicBezTo>
                    <a:pt x="289" y="472"/>
                    <a:pt x="289" y="473"/>
                    <a:pt x="289" y="474"/>
                  </a:cubicBezTo>
                  <a:cubicBezTo>
                    <a:pt x="290" y="474"/>
                    <a:pt x="291" y="475"/>
                    <a:pt x="292" y="475"/>
                  </a:cubicBezTo>
                  <a:cubicBezTo>
                    <a:pt x="295" y="477"/>
                    <a:pt x="298" y="478"/>
                    <a:pt x="301" y="480"/>
                  </a:cubicBezTo>
                  <a:cubicBezTo>
                    <a:pt x="302" y="481"/>
                    <a:pt x="302" y="482"/>
                    <a:pt x="302" y="483"/>
                  </a:cubicBezTo>
                  <a:cubicBezTo>
                    <a:pt x="303" y="485"/>
                    <a:pt x="303" y="485"/>
                    <a:pt x="304" y="486"/>
                  </a:cubicBezTo>
                  <a:cubicBezTo>
                    <a:pt x="304" y="488"/>
                    <a:pt x="304" y="491"/>
                    <a:pt x="306" y="493"/>
                  </a:cubicBezTo>
                  <a:cubicBezTo>
                    <a:pt x="307" y="495"/>
                    <a:pt x="310" y="495"/>
                    <a:pt x="312" y="496"/>
                  </a:cubicBezTo>
                  <a:cubicBezTo>
                    <a:pt x="317" y="497"/>
                    <a:pt x="320" y="502"/>
                    <a:pt x="325" y="503"/>
                  </a:cubicBezTo>
                  <a:cubicBezTo>
                    <a:pt x="328" y="503"/>
                    <a:pt x="328" y="505"/>
                    <a:pt x="329" y="507"/>
                  </a:cubicBezTo>
                  <a:cubicBezTo>
                    <a:pt x="329" y="510"/>
                    <a:pt x="331" y="511"/>
                    <a:pt x="333" y="513"/>
                  </a:cubicBezTo>
                  <a:cubicBezTo>
                    <a:pt x="334" y="514"/>
                    <a:pt x="336" y="516"/>
                    <a:pt x="336" y="518"/>
                  </a:cubicBezTo>
                  <a:cubicBezTo>
                    <a:pt x="335" y="520"/>
                    <a:pt x="335" y="521"/>
                    <a:pt x="334" y="523"/>
                  </a:cubicBezTo>
                  <a:cubicBezTo>
                    <a:pt x="334" y="524"/>
                    <a:pt x="334" y="524"/>
                    <a:pt x="334" y="525"/>
                  </a:cubicBezTo>
                  <a:cubicBezTo>
                    <a:pt x="334" y="528"/>
                    <a:pt x="332" y="530"/>
                    <a:pt x="332" y="533"/>
                  </a:cubicBezTo>
                  <a:cubicBezTo>
                    <a:pt x="333" y="535"/>
                    <a:pt x="331" y="537"/>
                    <a:pt x="332" y="539"/>
                  </a:cubicBezTo>
                  <a:cubicBezTo>
                    <a:pt x="332" y="541"/>
                    <a:pt x="332" y="542"/>
                    <a:pt x="333" y="543"/>
                  </a:cubicBezTo>
                  <a:cubicBezTo>
                    <a:pt x="333" y="544"/>
                    <a:pt x="334" y="544"/>
                    <a:pt x="334" y="545"/>
                  </a:cubicBezTo>
                  <a:cubicBezTo>
                    <a:pt x="335" y="545"/>
                    <a:pt x="336" y="546"/>
                    <a:pt x="336" y="547"/>
                  </a:cubicBezTo>
                  <a:cubicBezTo>
                    <a:pt x="337" y="548"/>
                    <a:pt x="338" y="550"/>
                    <a:pt x="339" y="551"/>
                  </a:cubicBezTo>
                  <a:cubicBezTo>
                    <a:pt x="339" y="552"/>
                    <a:pt x="340" y="553"/>
                    <a:pt x="341" y="554"/>
                  </a:cubicBezTo>
                  <a:cubicBezTo>
                    <a:pt x="342" y="554"/>
                    <a:pt x="344" y="554"/>
                    <a:pt x="345" y="554"/>
                  </a:cubicBezTo>
                  <a:cubicBezTo>
                    <a:pt x="346" y="554"/>
                    <a:pt x="347" y="552"/>
                    <a:pt x="349" y="553"/>
                  </a:cubicBezTo>
                  <a:cubicBezTo>
                    <a:pt x="351" y="554"/>
                    <a:pt x="351" y="556"/>
                    <a:pt x="353" y="557"/>
                  </a:cubicBezTo>
                  <a:cubicBezTo>
                    <a:pt x="355" y="557"/>
                    <a:pt x="356" y="556"/>
                    <a:pt x="357" y="556"/>
                  </a:cubicBezTo>
                  <a:cubicBezTo>
                    <a:pt x="358" y="556"/>
                    <a:pt x="358" y="557"/>
                    <a:pt x="358" y="557"/>
                  </a:cubicBezTo>
                  <a:cubicBezTo>
                    <a:pt x="359" y="558"/>
                    <a:pt x="359" y="558"/>
                    <a:pt x="361" y="558"/>
                  </a:cubicBezTo>
                  <a:cubicBezTo>
                    <a:pt x="361" y="559"/>
                    <a:pt x="362" y="559"/>
                    <a:pt x="363" y="559"/>
                  </a:cubicBezTo>
                  <a:cubicBezTo>
                    <a:pt x="364" y="559"/>
                    <a:pt x="364" y="559"/>
                    <a:pt x="365" y="558"/>
                  </a:cubicBezTo>
                  <a:cubicBezTo>
                    <a:pt x="366" y="557"/>
                    <a:pt x="367" y="558"/>
                    <a:pt x="369" y="557"/>
                  </a:cubicBezTo>
                  <a:cubicBezTo>
                    <a:pt x="370" y="556"/>
                    <a:pt x="372" y="554"/>
                    <a:pt x="374" y="553"/>
                  </a:cubicBezTo>
                  <a:cubicBezTo>
                    <a:pt x="375" y="552"/>
                    <a:pt x="378" y="553"/>
                    <a:pt x="380" y="552"/>
                  </a:cubicBezTo>
                  <a:cubicBezTo>
                    <a:pt x="382" y="552"/>
                    <a:pt x="384" y="553"/>
                    <a:pt x="385" y="555"/>
                  </a:cubicBezTo>
                  <a:cubicBezTo>
                    <a:pt x="386" y="557"/>
                    <a:pt x="386" y="559"/>
                    <a:pt x="387" y="561"/>
                  </a:cubicBezTo>
                  <a:cubicBezTo>
                    <a:pt x="389" y="563"/>
                    <a:pt x="390" y="564"/>
                    <a:pt x="390" y="567"/>
                  </a:cubicBezTo>
                  <a:cubicBezTo>
                    <a:pt x="391" y="568"/>
                    <a:pt x="391" y="569"/>
                    <a:pt x="392" y="570"/>
                  </a:cubicBezTo>
                  <a:cubicBezTo>
                    <a:pt x="392" y="571"/>
                    <a:pt x="392" y="573"/>
                    <a:pt x="391" y="574"/>
                  </a:cubicBezTo>
                  <a:cubicBezTo>
                    <a:pt x="390" y="575"/>
                    <a:pt x="387" y="576"/>
                    <a:pt x="387" y="578"/>
                  </a:cubicBezTo>
                  <a:cubicBezTo>
                    <a:pt x="388" y="576"/>
                    <a:pt x="389" y="576"/>
                    <a:pt x="391" y="577"/>
                  </a:cubicBezTo>
                  <a:cubicBezTo>
                    <a:pt x="392" y="577"/>
                    <a:pt x="394" y="578"/>
                    <a:pt x="395" y="577"/>
                  </a:cubicBezTo>
                  <a:cubicBezTo>
                    <a:pt x="396" y="576"/>
                    <a:pt x="395" y="575"/>
                    <a:pt x="396" y="574"/>
                  </a:cubicBezTo>
                  <a:cubicBezTo>
                    <a:pt x="396" y="574"/>
                    <a:pt x="397" y="574"/>
                    <a:pt x="397" y="573"/>
                  </a:cubicBezTo>
                  <a:cubicBezTo>
                    <a:pt x="397" y="573"/>
                    <a:pt x="397" y="572"/>
                    <a:pt x="398" y="572"/>
                  </a:cubicBezTo>
                  <a:cubicBezTo>
                    <a:pt x="399" y="570"/>
                    <a:pt x="399" y="570"/>
                    <a:pt x="397" y="568"/>
                  </a:cubicBezTo>
                  <a:cubicBezTo>
                    <a:pt x="396" y="567"/>
                    <a:pt x="395" y="567"/>
                    <a:pt x="397" y="565"/>
                  </a:cubicBezTo>
                  <a:cubicBezTo>
                    <a:pt x="398" y="565"/>
                    <a:pt x="398" y="564"/>
                    <a:pt x="399" y="563"/>
                  </a:cubicBezTo>
                  <a:cubicBezTo>
                    <a:pt x="400" y="562"/>
                    <a:pt x="400" y="561"/>
                    <a:pt x="400" y="560"/>
                  </a:cubicBezTo>
                  <a:cubicBezTo>
                    <a:pt x="401" y="559"/>
                    <a:pt x="401" y="559"/>
                    <a:pt x="402" y="559"/>
                  </a:cubicBezTo>
                  <a:cubicBezTo>
                    <a:pt x="403" y="560"/>
                    <a:pt x="403" y="560"/>
                    <a:pt x="404" y="560"/>
                  </a:cubicBezTo>
                  <a:cubicBezTo>
                    <a:pt x="404" y="560"/>
                    <a:pt x="404" y="559"/>
                    <a:pt x="404" y="559"/>
                  </a:cubicBezTo>
                  <a:cubicBezTo>
                    <a:pt x="404" y="558"/>
                    <a:pt x="404" y="557"/>
                    <a:pt x="405" y="556"/>
                  </a:cubicBezTo>
                  <a:cubicBezTo>
                    <a:pt x="405" y="556"/>
                    <a:pt x="403" y="552"/>
                    <a:pt x="403" y="552"/>
                  </a:cubicBezTo>
                  <a:cubicBezTo>
                    <a:pt x="406" y="552"/>
                    <a:pt x="406" y="550"/>
                    <a:pt x="405" y="548"/>
                  </a:cubicBezTo>
                  <a:cubicBezTo>
                    <a:pt x="404" y="547"/>
                    <a:pt x="403" y="548"/>
                    <a:pt x="402" y="547"/>
                  </a:cubicBezTo>
                  <a:cubicBezTo>
                    <a:pt x="402" y="546"/>
                    <a:pt x="403" y="545"/>
                    <a:pt x="403" y="545"/>
                  </a:cubicBezTo>
                  <a:cubicBezTo>
                    <a:pt x="403" y="543"/>
                    <a:pt x="401" y="541"/>
                    <a:pt x="402" y="541"/>
                  </a:cubicBezTo>
                  <a:cubicBezTo>
                    <a:pt x="403" y="539"/>
                    <a:pt x="406" y="540"/>
                    <a:pt x="406" y="538"/>
                  </a:cubicBezTo>
                  <a:cubicBezTo>
                    <a:pt x="407" y="537"/>
                    <a:pt x="406" y="535"/>
                    <a:pt x="406" y="534"/>
                  </a:cubicBezTo>
                  <a:cubicBezTo>
                    <a:pt x="406" y="533"/>
                    <a:pt x="404" y="534"/>
                    <a:pt x="404" y="533"/>
                  </a:cubicBezTo>
                  <a:cubicBezTo>
                    <a:pt x="404" y="532"/>
                    <a:pt x="404" y="531"/>
                    <a:pt x="403" y="531"/>
                  </a:cubicBezTo>
                  <a:cubicBezTo>
                    <a:pt x="403" y="530"/>
                    <a:pt x="402" y="530"/>
                    <a:pt x="402" y="529"/>
                  </a:cubicBezTo>
                  <a:cubicBezTo>
                    <a:pt x="400" y="527"/>
                    <a:pt x="404" y="527"/>
                    <a:pt x="405" y="527"/>
                  </a:cubicBezTo>
                  <a:cubicBezTo>
                    <a:pt x="407" y="526"/>
                    <a:pt x="409" y="523"/>
                    <a:pt x="410" y="521"/>
                  </a:cubicBezTo>
                  <a:cubicBezTo>
                    <a:pt x="410" y="520"/>
                    <a:pt x="409" y="519"/>
                    <a:pt x="408" y="519"/>
                  </a:cubicBezTo>
                  <a:cubicBezTo>
                    <a:pt x="408" y="516"/>
                    <a:pt x="407" y="514"/>
                    <a:pt x="407" y="512"/>
                  </a:cubicBezTo>
                  <a:cubicBezTo>
                    <a:pt x="407" y="509"/>
                    <a:pt x="406" y="507"/>
                    <a:pt x="406" y="504"/>
                  </a:cubicBezTo>
                  <a:cubicBezTo>
                    <a:pt x="406" y="503"/>
                    <a:pt x="406" y="502"/>
                    <a:pt x="406" y="501"/>
                  </a:cubicBezTo>
                  <a:cubicBezTo>
                    <a:pt x="405" y="500"/>
                    <a:pt x="404" y="499"/>
                    <a:pt x="403" y="498"/>
                  </a:cubicBezTo>
                  <a:cubicBezTo>
                    <a:pt x="403" y="496"/>
                    <a:pt x="402" y="495"/>
                    <a:pt x="402" y="494"/>
                  </a:cubicBezTo>
                  <a:cubicBezTo>
                    <a:pt x="401" y="493"/>
                    <a:pt x="400" y="492"/>
                    <a:pt x="399" y="491"/>
                  </a:cubicBezTo>
                  <a:cubicBezTo>
                    <a:pt x="399" y="490"/>
                    <a:pt x="398" y="488"/>
                    <a:pt x="398" y="487"/>
                  </a:cubicBezTo>
                  <a:cubicBezTo>
                    <a:pt x="398" y="486"/>
                    <a:pt x="399" y="485"/>
                    <a:pt x="399" y="484"/>
                  </a:cubicBezTo>
                  <a:cubicBezTo>
                    <a:pt x="400" y="482"/>
                    <a:pt x="402" y="479"/>
                    <a:pt x="403" y="477"/>
                  </a:cubicBezTo>
                  <a:cubicBezTo>
                    <a:pt x="403" y="476"/>
                    <a:pt x="402" y="475"/>
                    <a:pt x="402" y="474"/>
                  </a:cubicBezTo>
                  <a:cubicBezTo>
                    <a:pt x="402" y="473"/>
                    <a:pt x="403" y="473"/>
                    <a:pt x="403" y="471"/>
                  </a:cubicBezTo>
                  <a:cubicBezTo>
                    <a:pt x="403" y="470"/>
                    <a:pt x="402" y="469"/>
                    <a:pt x="403" y="468"/>
                  </a:cubicBezTo>
                  <a:cubicBezTo>
                    <a:pt x="404" y="467"/>
                    <a:pt x="405" y="467"/>
                    <a:pt x="406" y="466"/>
                  </a:cubicBezTo>
                  <a:cubicBezTo>
                    <a:pt x="407" y="465"/>
                    <a:pt x="407" y="464"/>
                    <a:pt x="407" y="463"/>
                  </a:cubicBezTo>
                  <a:cubicBezTo>
                    <a:pt x="408" y="462"/>
                    <a:pt x="409" y="461"/>
                    <a:pt x="408" y="460"/>
                  </a:cubicBezTo>
                  <a:cubicBezTo>
                    <a:pt x="408" y="459"/>
                    <a:pt x="407" y="458"/>
                    <a:pt x="407" y="457"/>
                  </a:cubicBezTo>
                  <a:cubicBezTo>
                    <a:pt x="409" y="454"/>
                    <a:pt x="414" y="455"/>
                    <a:pt x="414" y="451"/>
                  </a:cubicBezTo>
                  <a:close/>
                </a:path>
              </a:pathLst>
            </a:custGeom>
            <a:grpFill/>
            <a:ln w="4763" cap="rnd">
              <a:solidFill>
                <a:srgbClr val="A5A5A5"/>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dirty="0"/>
            </a:p>
          </p:txBody>
        </p:sp>
      </p:grpSp>
      <p:pic>
        <p:nvPicPr>
          <p:cNvPr id="42" name="図 41" descr="アイコン&#10;&#10;AI によって生成されたコンテンツは間違っている可能性があります。">
            <a:extLst>
              <a:ext uri="{FF2B5EF4-FFF2-40B4-BE49-F238E27FC236}">
                <a16:creationId xmlns:a16="http://schemas.microsoft.com/office/drawing/2014/main" id="{4F5E5A75-0A98-4842-FD2C-66A44FB16D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57067" y="3969454"/>
            <a:ext cx="337122" cy="337122"/>
          </a:xfrm>
          <a:prstGeom prst="rect">
            <a:avLst/>
          </a:prstGeom>
        </p:spPr>
      </p:pic>
      <p:sp>
        <p:nvSpPr>
          <p:cNvPr id="30" name="TextBox 54"/>
          <p:cNvSpPr txBox="1"/>
          <p:nvPr/>
        </p:nvSpPr>
        <p:spPr>
          <a:xfrm>
            <a:off x="373962" y="3365500"/>
            <a:ext cx="6841108" cy="910762"/>
          </a:xfrm>
          <a:prstGeom prst="rect">
            <a:avLst/>
          </a:prstGeom>
        </p:spPr>
        <p:txBody>
          <a:bodyPr wrap="square" lIns="0" tIns="0" rIns="0" bIns="0" rtlCol="0" anchor="t">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ja-JP" altLang="en-US" sz="1400" b="1" i="0" u="none" strike="noStrike" kern="1200" cap="none" spc="50" normalizeH="0" baseline="0" noProof="0" dirty="0">
                <a:ln>
                  <a:noFill/>
                </a:ln>
                <a:effectLst/>
                <a:uLnTx/>
                <a:uFillTx/>
                <a:latin typeface="BIZ UDPゴシック" panose="020B0400000000000000" pitchFamily="50" charset="-128"/>
                <a:ea typeface="BIZ UDPゴシック" panose="020B0400000000000000" pitchFamily="50" charset="-128"/>
                <a:cs typeface="たづがね角ゴシック Info Black"/>
                <a:sym typeface="たづがね角ゴシック Info Black"/>
              </a:rPr>
              <a:t>　</a:t>
            </a:r>
            <a:r>
              <a:rPr kumimoji="0" lang="ja-JP" altLang="en-US" sz="1200" b="1" i="0" u="none" strike="noStrike" kern="1200" cap="none" spc="50" normalizeH="0" baseline="0" noProof="0" dirty="0">
                <a:ln>
                  <a:noFill/>
                </a:ln>
                <a:effectLst/>
                <a:uLnTx/>
                <a:uFillTx/>
                <a:latin typeface="BIZ UDPゴシック" panose="020B0400000000000000" pitchFamily="50" charset="-128"/>
                <a:ea typeface="BIZ UDPゴシック" panose="020B0400000000000000" pitchFamily="50" charset="-128"/>
                <a:cs typeface="たづがね角ゴシック Info Black"/>
                <a:sym typeface="たづがね角ゴシック Info Black"/>
              </a:rPr>
              <a:t>ハローワーク南魚沼・十日町では、新たに地図（</a:t>
            </a:r>
            <a:r>
              <a:rPr kumimoji="0" lang="en-US" altLang="ja-JP" sz="1200" b="1" i="0" u="none" strike="noStrike" kern="1200" cap="none" spc="50" normalizeH="0" baseline="0" noProof="0" dirty="0">
                <a:ln>
                  <a:noFill/>
                </a:ln>
                <a:effectLst/>
                <a:uLnTx/>
                <a:uFillTx/>
                <a:latin typeface="BIZ UDPゴシック" panose="020B0400000000000000" pitchFamily="50" charset="-128"/>
                <a:ea typeface="BIZ UDPゴシック" panose="020B0400000000000000" pitchFamily="50" charset="-128"/>
                <a:cs typeface="たづがね角ゴシック Info Black"/>
                <a:sym typeface="たづがね角ゴシック Info Black"/>
              </a:rPr>
              <a:t>google map</a:t>
            </a:r>
            <a:r>
              <a:rPr kumimoji="0" lang="ja-JP" altLang="en-US" sz="1200" b="1" i="0" u="none" strike="noStrike" kern="1200" cap="none" spc="50" normalizeH="0" baseline="0" noProof="0" dirty="0">
                <a:ln>
                  <a:noFill/>
                </a:ln>
                <a:effectLst/>
                <a:uLnTx/>
                <a:uFillTx/>
                <a:latin typeface="BIZ UDPゴシック" panose="020B0400000000000000" pitchFamily="50" charset="-128"/>
                <a:ea typeface="BIZ UDPゴシック" panose="020B0400000000000000" pitchFamily="50" charset="-128"/>
                <a:cs typeface="たづがね角ゴシック Info Black"/>
                <a:sym typeface="たづがね角ゴシック Info Black"/>
              </a:rPr>
              <a:t>）から求人検索ができるマップ機能「魚（うお）</a:t>
            </a:r>
            <a:r>
              <a:rPr kumimoji="0" lang="ja-JP" altLang="en-US" sz="1200" b="1" i="0" u="none" strike="noStrike" kern="1200" cap="none" spc="50" normalizeH="0" baseline="0" noProof="0" dirty="0">
                <a:ln>
                  <a:noFill/>
                </a:ln>
                <a:effectLst/>
                <a:uLnTx/>
                <a:uFillTx/>
                <a:latin typeface="HGS創英角ﾎﾟｯﾌﾟ体" panose="040B0A00000000000000" pitchFamily="50" charset="-128"/>
                <a:ea typeface="HGS創英角ﾎﾟｯﾌﾟ体" panose="040B0A00000000000000" pitchFamily="50" charset="-128"/>
                <a:cs typeface="たづがね角ゴシック Info Black"/>
                <a:sym typeface="たづがね角ゴシック Info Black"/>
              </a:rPr>
              <a:t>っぷ</a:t>
            </a:r>
            <a:r>
              <a:rPr kumimoji="0" lang="ja-JP" altLang="en-US" sz="1200" b="1" i="0" u="none" strike="noStrike" kern="1200" cap="none" spc="50" normalizeH="0" baseline="0" noProof="0" dirty="0">
                <a:ln>
                  <a:noFill/>
                </a:ln>
                <a:effectLst/>
                <a:uLnTx/>
                <a:uFillTx/>
                <a:latin typeface="BIZ UDPゴシック" panose="020B0400000000000000" pitchFamily="50" charset="-128"/>
                <a:ea typeface="BIZ UDPゴシック" panose="020B0400000000000000" pitchFamily="50" charset="-128"/>
                <a:cs typeface="たづがね角ゴシック Info Black"/>
                <a:sym typeface="たづがね角ゴシック Info Black"/>
              </a:rPr>
              <a:t>」を開始しました。</a:t>
            </a:r>
            <a:endParaRPr kumimoji="0" lang="en-US" altLang="ja-JP" sz="1200" b="1" i="0" u="none" strike="noStrike" kern="1200" cap="none" spc="50" normalizeH="0" baseline="0" noProof="0" dirty="0">
              <a:ln>
                <a:noFill/>
              </a:ln>
              <a:effectLst/>
              <a:uLnTx/>
              <a:uFillTx/>
              <a:latin typeface="BIZ UDPゴシック" panose="020B0400000000000000" pitchFamily="50" charset="-128"/>
              <a:ea typeface="BIZ UDPゴシック" panose="020B0400000000000000" pitchFamily="50" charset="-128"/>
              <a:cs typeface="たづがね角ゴシック Info Black"/>
              <a:sym typeface="たづがね角ゴシック Info Black"/>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ja-JP" altLang="en-US" sz="1200" b="1" i="0" u="none" strike="noStrike" kern="1200" cap="none" spc="50" normalizeH="0" baseline="0" noProof="0" dirty="0">
                <a:ln>
                  <a:noFill/>
                </a:ln>
                <a:effectLst/>
                <a:uLnTx/>
                <a:uFillTx/>
                <a:latin typeface="BIZ UDPゴシック" panose="020B0400000000000000" pitchFamily="50" charset="-128"/>
                <a:ea typeface="BIZ UDPゴシック" panose="020B0400000000000000" pitchFamily="50" charset="-128"/>
                <a:cs typeface="たづがね角ゴシック Info Black"/>
                <a:sym typeface="たづがね角ゴシック Info Black"/>
              </a:rPr>
              <a:t>　フルタイムやパート、新着求人などを地図上から検索ができる新しいサービスです。新しい検索体験を是非ご活用ください！！</a:t>
            </a:r>
            <a:endParaRPr kumimoji="0" lang="en-US" altLang="ja-JP" sz="1200" b="1" i="0" u="none" strike="noStrike" kern="1200" cap="none" spc="50" normalizeH="0" baseline="0" noProof="0" dirty="0">
              <a:ln>
                <a:noFill/>
              </a:ln>
              <a:effectLst/>
              <a:uLnTx/>
              <a:uFillTx/>
              <a:latin typeface="BIZ UDPゴシック" panose="020B0400000000000000" pitchFamily="50" charset="-128"/>
              <a:ea typeface="BIZ UDPゴシック" panose="020B0400000000000000" pitchFamily="50" charset="-128"/>
              <a:cs typeface="たづがね角ゴシック Info Black"/>
              <a:sym typeface="たづがね角ゴシック Info Black"/>
            </a:endParaRPr>
          </a:p>
        </p:txBody>
      </p:sp>
      <p:pic>
        <p:nvPicPr>
          <p:cNvPr id="23" name="図 22" descr="挿絵 が含まれている画像&#10;&#10;AI によって生成されたコンテンツは間違っている可能性があります。">
            <a:extLst>
              <a:ext uri="{FF2B5EF4-FFF2-40B4-BE49-F238E27FC236}">
                <a16:creationId xmlns:a16="http://schemas.microsoft.com/office/drawing/2014/main" id="{74C0CB68-77B6-61E5-E0B1-D9CD7345BD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97964" y="5232278"/>
            <a:ext cx="1817466" cy="2324222"/>
          </a:xfrm>
          <a:prstGeom prst="rect">
            <a:avLst/>
          </a:prstGeom>
        </p:spPr>
      </p:pic>
      <p:pic>
        <p:nvPicPr>
          <p:cNvPr id="24" name="図 23" descr="アイコン&#10;&#10;AI によって生成されたコンテンツは間違っている可能性があります。">
            <a:extLst>
              <a:ext uri="{FF2B5EF4-FFF2-40B4-BE49-F238E27FC236}">
                <a16:creationId xmlns:a16="http://schemas.microsoft.com/office/drawing/2014/main" id="{8641C868-361E-7088-E52D-57DFDC47E9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4983" y="4620577"/>
            <a:ext cx="337122" cy="337122"/>
          </a:xfrm>
          <a:prstGeom prst="rect">
            <a:avLst/>
          </a:prstGeom>
        </p:spPr>
      </p:pic>
      <p:pic>
        <p:nvPicPr>
          <p:cNvPr id="25" name="図 24" descr="アイコン&#10;&#10;AI によって生成されたコンテンツは間違っている可能性があります。">
            <a:extLst>
              <a:ext uri="{FF2B5EF4-FFF2-40B4-BE49-F238E27FC236}">
                <a16:creationId xmlns:a16="http://schemas.microsoft.com/office/drawing/2014/main" id="{C1806699-B765-4BB9-8540-9A09ABFA6D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1128" y="5313073"/>
            <a:ext cx="337122" cy="337122"/>
          </a:xfrm>
          <a:prstGeom prst="rect">
            <a:avLst/>
          </a:prstGeom>
        </p:spPr>
      </p:pic>
      <p:pic>
        <p:nvPicPr>
          <p:cNvPr id="31" name="図 30" descr="アイコン&#10;&#10;AI によって生成されたコンテンツは間違っている可能性があります。">
            <a:extLst>
              <a:ext uri="{FF2B5EF4-FFF2-40B4-BE49-F238E27FC236}">
                <a16:creationId xmlns:a16="http://schemas.microsoft.com/office/drawing/2014/main" id="{4138A74C-30E6-CE5C-AB88-16403DBDAC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11669" y="6649259"/>
            <a:ext cx="337122" cy="337122"/>
          </a:xfrm>
          <a:prstGeom prst="rect">
            <a:avLst/>
          </a:prstGeom>
        </p:spPr>
      </p:pic>
      <p:pic>
        <p:nvPicPr>
          <p:cNvPr id="20" name="図 19" descr="ダイアグラム, 設計図&#10;&#10;AI によって生成されたコンテンツは間違っている可能性があります。">
            <a:extLst>
              <a:ext uri="{FF2B5EF4-FFF2-40B4-BE49-F238E27FC236}">
                <a16:creationId xmlns:a16="http://schemas.microsoft.com/office/drawing/2014/main" id="{610C06A6-A3FB-D77B-692C-1C457C08E77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8209" y="4474580"/>
            <a:ext cx="2750441" cy="2407774"/>
          </a:xfrm>
          <a:prstGeom prst="rect">
            <a:avLst/>
          </a:prstGeom>
        </p:spPr>
      </p:pic>
      <p:sp>
        <p:nvSpPr>
          <p:cNvPr id="19" name="TextBox 19"/>
          <p:cNvSpPr txBox="1"/>
          <p:nvPr/>
        </p:nvSpPr>
        <p:spPr>
          <a:xfrm>
            <a:off x="1312097" y="7861300"/>
            <a:ext cx="4935805" cy="307777"/>
          </a:xfrm>
          <a:prstGeom prst="rect">
            <a:avLst/>
          </a:prstGeom>
        </p:spPr>
        <p:txBody>
          <a:bodyPr lIns="0" tIns="0" rIns="0" bIns="0" rtlCol="0" anchor="t">
            <a:spAutoFit/>
          </a:bodyPr>
          <a:lstStyle/>
          <a:p>
            <a:pPr marL="0" marR="0" lvl="0" indent="0" algn="ctr" defTabSz="914400" rtl="0" eaLnBrk="1" fontAlgn="auto" latinLnBrk="0" hangingPunct="1">
              <a:lnSpc>
                <a:spcPts val="2380"/>
              </a:lnSpc>
              <a:spcBef>
                <a:spcPts val="0"/>
              </a:spcBef>
              <a:spcAft>
                <a:spcPts val="0"/>
              </a:spcAft>
              <a:buClrTx/>
              <a:buSzTx/>
              <a:buFontTx/>
              <a:buNone/>
              <a:tabLst/>
              <a:defRPr/>
            </a:pPr>
            <a:r>
              <a:rPr kumimoji="0" lang="ja-JP" altLang="en-US" sz="1800" b="1" i="0" u="none" strike="noStrike" kern="1200" cap="none" spc="30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つなぎゴシック"/>
                <a:sym typeface="つなぎゴシック"/>
              </a:rPr>
              <a:t>ご利用はこちらから</a:t>
            </a:r>
          </a:p>
        </p:txBody>
      </p:sp>
      <p:pic>
        <p:nvPicPr>
          <p:cNvPr id="9" name="図 8">
            <a:extLst>
              <a:ext uri="{FF2B5EF4-FFF2-40B4-BE49-F238E27FC236}">
                <a16:creationId xmlns:a16="http://schemas.microsoft.com/office/drawing/2014/main" id="{236BBAFC-5C6F-090F-31AE-9D86439E3300}"/>
              </a:ext>
            </a:extLst>
          </p:cNvPr>
          <p:cNvPicPr>
            <a:picLocks noChangeAspect="1"/>
          </p:cNvPicPr>
          <p:nvPr/>
        </p:nvPicPr>
        <p:blipFill>
          <a:blip r:embed="rId8"/>
          <a:stretch>
            <a:fillRect/>
          </a:stretch>
        </p:blipFill>
        <p:spPr>
          <a:xfrm>
            <a:off x="3290516" y="8303880"/>
            <a:ext cx="1008000" cy="1008000"/>
          </a:xfrm>
          <a:prstGeom prst="rect">
            <a:avLst/>
          </a:prstGeom>
          <a:ln w="38100">
            <a:solidFill>
              <a:schemeClr val="tx1"/>
            </a:solidFill>
          </a:ln>
        </p:spPr>
      </p:pic>
    </p:spTree>
    <p:extLst>
      <p:ext uri="{BB962C8B-B14F-4D97-AF65-F5344CB8AC3E}">
        <p14:creationId xmlns:p14="http://schemas.microsoft.com/office/powerpoint/2010/main" val="2513828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正方形/長方形 66">
            <a:extLst>
              <a:ext uri="{FF2B5EF4-FFF2-40B4-BE49-F238E27FC236}">
                <a16:creationId xmlns:a16="http://schemas.microsoft.com/office/drawing/2014/main" id="{A56388BC-0A9E-452F-CA6B-46B388007602}"/>
              </a:ext>
            </a:extLst>
          </p:cNvPr>
          <p:cNvSpPr/>
          <p:nvPr/>
        </p:nvSpPr>
        <p:spPr>
          <a:xfrm>
            <a:off x="0" y="0"/>
            <a:ext cx="7556499" cy="106934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52" name="Freeform 10"/>
          <p:cNvSpPr/>
          <p:nvPr/>
        </p:nvSpPr>
        <p:spPr>
          <a:xfrm>
            <a:off x="258698" y="443400"/>
            <a:ext cx="7020000" cy="3319390"/>
          </a:xfrm>
          <a:custGeom>
            <a:avLst/>
            <a:gdLst/>
            <a:ahLst/>
            <a:cxnLst/>
            <a:rect l="l" t="t" r="r" b="b"/>
            <a:pathLst>
              <a:path w="2573951" h="1201069">
                <a:moveTo>
                  <a:pt x="39883" y="0"/>
                </a:moveTo>
                <a:lnTo>
                  <a:pt x="2534068" y="0"/>
                </a:lnTo>
                <a:cubicBezTo>
                  <a:pt x="2544645" y="0"/>
                  <a:pt x="2554790" y="4202"/>
                  <a:pt x="2562270" y="11682"/>
                </a:cubicBezTo>
                <a:cubicBezTo>
                  <a:pt x="2569749" y="19161"/>
                  <a:pt x="2573951" y="29306"/>
                  <a:pt x="2573951" y="39883"/>
                </a:cubicBezTo>
                <a:lnTo>
                  <a:pt x="2573951" y="1161186"/>
                </a:lnTo>
                <a:cubicBezTo>
                  <a:pt x="2573951" y="1183212"/>
                  <a:pt x="2556095" y="1201069"/>
                  <a:pt x="2534068" y="1201069"/>
                </a:cubicBezTo>
                <a:lnTo>
                  <a:pt x="39883" y="1201069"/>
                </a:lnTo>
                <a:cubicBezTo>
                  <a:pt x="17856" y="1201069"/>
                  <a:pt x="0" y="1183212"/>
                  <a:pt x="0" y="1161186"/>
                </a:cubicBezTo>
                <a:lnTo>
                  <a:pt x="0" y="39883"/>
                </a:lnTo>
                <a:cubicBezTo>
                  <a:pt x="0" y="17856"/>
                  <a:pt x="17856" y="0"/>
                  <a:pt x="39883" y="0"/>
                </a:cubicBez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 name="四角形: 角を丸くする 1">
            <a:extLst>
              <a:ext uri="{FF2B5EF4-FFF2-40B4-BE49-F238E27FC236}">
                <a16:creationId xmlns:a16="http://schemas.microsoft.com/office/drawing/2014/main" id="{80649888-75E5-1445-1741-00EC24CBB288}"/>
              </a:ext>
            </a:extLst>
          </p:cNvPr>
          <p:cNvSpPr/>
          <p:nvPr/>
        </p:nvSpPr>
        <p:spPr>
          <a:xfrm>
            <a:off x="429929" y="646723"/>
            <a:ext cx="6686725" cy="491407"/>
          </a:xfrm>
          <a:prstGeom prst="roundRect">
            <a:avLst/>
          </a:prstGeom>
          <a:solidFill>
            <a:srgbClr val="E6E3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FFD962"/>
              </a:solidFill>
              <a:effectLst/>
              <a:uLnTx/>
              <a:uFillTx/>
              <a:latin typeface="Calibri"/>
              <a:ea typeface="ＭＳ Ｐゴシック" panose="020B0600070205080204" pitchFamily="50" charset="-128"/>
              <a:cs typeface="+mn-cs"/>
            </a:endParaRPr>
          </a:p>
        </p:txBody>
      </p:sp>
      <p:sp>
        <p:nvSpPr>
          <p:cNvPr id="4" name="TextBox 4"/>
          <p:cNvSpPr txBox="1"/>
          <p:nvPr/>
        </p:nvSpPr>
        <p:spPr>
          <a:xfrm>
            <a:off x="9709" y="-47014"/>
            <a:ext cx="7539028" cy="10787428"/>
          </a:xfrm>
          <a:prstGeom prst="rect">
            <a:avLst/>
          </a:prstGeom>
        </p:spPr>
        <p:txBody>
          <a:bodyPr lIns="50800" tIns="50800" rIns="50800" bIns="50800" rtlCol="0" anchor="ctr"/>
          <a:lstStyle/>
          <a:p>
            <a:pPr marL="0" marR="0" lvl="0" indent="0" algn="ctr" defTabSz="914400" rtl="0" eaLnBrk="1" fontAlgn="auto" latinLnBrk="0" hangingPunct="1">
              <a:lnSpc>
                <a:spcPts val="222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ts val="222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10" name="Freeform 10"/>
          <p:cNvSpPr/>
          <p:nvPr/>
        </p:nvSpPr>
        <p:spPr>
          <a:xfrm>
            <a:off x="290448" y="4127500"/>
            <a:ext cx="7020000" cy="5919177"/>
          </a:xfrm>
          <a:custGeom>
            <a:avLst/>
            <a:gdLst/>
            <a:ahLst/>
            <a:cxnLst/>
            <a:rect l="l" t="t" r="r" b="b"/>
            <a:pathLst>
              <a:path w="2573951" h="1201069">
                <a:moveTo>
                  <a:pt x="39883" y="0"/>
                </a:moveTo>
                <a:lnTo>
                  <a:pt x="2534068" y="0"/>
                </a:lnTo>
                <a:cubicBezTo>
                  <a:pt x="2544645" y="0"/>
                  <a:pt x="2554790" y="4202"/>
                  <a:pt x="2562270" y="11682"/>
                </a:cubicBezTo>
                <a:cubicBezTo>
                  <a:pt x="2569749" y="19161"/>
                  <a:pt x="2573951" y="29306"/>
                  <a:pt x="2573951" y="39883"/>
                </a:cubicBezTo>
                <a:lnTo>
                  <a:pt x="2573951" y="1161186"/>
                </a:lnTo>
                <a:cubicBezTo>
                  <a:pt x="2573951" y="1183212"/>
                  <a:pt x="2556095" y="1201069"/>
                  <a:pt x="2534068" y="1201069"/>
                </a:cubicBezTo>
                <a:lnTo>
                  <a:pt x="39883" y="1201069"/>
                </a:lnTo>
                <a:cubicBezTo>
                  <a:pt x="17856" y="1201069"/>
                  <a:pt x="0" y="1183212"/>
                  <a:pt x="0" y="1161186"/>
                </a:cubicBezTo>
                <a:lnTo>
                  <a:pt x="0" y="39883"/>
                </a:lnTo>
                <a:cubicBezTo>
                  <a:pt x="0" y="17856"/>
                  <a:pt x="17856" y="0"/>
                  <a:pt x="39883" y="0"/>
                </a:cubicBez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11" name="TextBox 11"/>
          <p:cNvSpPr txBox="1"/>
          <p:nvPr/>
        </p:nvSpPr>
        <p:spPr>
          <a:xfrm>
            <a:off x="260870" y="6638691"/>
            <a:ext cx="7034758" cy="3484299"/>
          </a:xfrm>
          <a:prstGeom prst="rect">
            <a:avLst/>
          </a:prstGeom>
        </p:spPr>
        <p:txBody>
          <a:bodyPr lIns="50800" tIns="50800" rIns="50800" bIns="50800" rtlCol="0" anchor="ctr"/>
          <a:lstStyle/>
          <a:p>
            <a:pPr marL="0" marR="0" lvl="0" indent="0" algn="ctr" defTabSz="914400" rtl="0" eaLnBrk="1" fontAlgn="auto" latinLnBrk="0" hangingPunct="1">
              <a:lnSpc>
                <a:spcPts val="2226"/>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51" name="TextBox 51"/>
          <p:cNvSpPr txBox="1"/>
          <p:nvPr/>
        </p:nvSpPr>
        <p:spPr>
          <a:xfrm>
            <a:off x="1624397" y="725774"/>
            <a:ext cx="4288599" cy="359073"/>
          </a:xfrm>
          <a:prstGeom prst="rect">
            <a:avLst/>
          </a:prstGeom>
        </p:spPr>
        <p:txBody>
          <a:bodyPr wrap="square" lIns="0" tIns="0" rIns="0" bIns="0" rtlCol="0" anchor="t">
            <a:spAutoFit/>
          </a:bodyPr>
          <a:lstStyle/>
          <a:p>
            <a:pPr marL="0" marR="0" lvl="0" indent="0" algn="ctr" defTabSz="914400" rtl="0" eaLnBrk="1" fontAlgn="auto" latinLnBrk="0" hangingPunct="1">
              <a:lnSpc>
                <a:spcPts val="2786"/>
              </a:lnSpc>
              <a:spcBef>
                <a:spcPct val="0"/>
              </a:spcBef>
              <a:spcAft>
                <a:spcPts val="0"/>
              </a:spcAft>
              <a:buClrTx/>
              <a:buSzTx/>
              <a:buFontTx/>
              <a:buNone/>
              <a:tabLst/>
              <a:defRPr/>
            </a:pPr>
            <a:r>
              <a:rPr kumimoji="0" lang="ja-JP" altLang="en-US" sz="2000" b="1" i="0" u="none" strike="noStrike" kern="1200" cap="none" spc="30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たづがね角ゴシック Info Black"/>
                <a:sym typeface="たづがね角ゴシック Info Black"/>
              </a:rPr>
              <a:t>魚</a:t>
            </a:r>
            <a:r>
              <a:rPr kumimoji="0" lang="ja-JP" altLang="en-US" sz="2000" b="1" i="0" u="none" strike="noStrike" kern="1200" cap="none" spc="300" normalizeH="0" baseline="0" noProof="0" dirty="0">
                <a:ln>
                  <a:noFill/>
                </a:ln>
                <a:solidFill>
                  <a:srgbClr val="FF0000"/>
                </a:solidFill>
                <a:effectLst/>
                <a:uLnTx/>
                <a:uFillTx/>
                <a:latin typeface="HGP創英角ﾎﾟｯﾌﾟ体" panose="040B0A00000000000000" pitchFamily="50" charset="-128"/>
                <a:ea typeface="HGP創英角ﾎﾟｯﾌﾟ体" panose="040B0A00000000000000" pitchFamily="50" charset="-128"/>
                <a:cs typeface="たづがね角ゴシック Info Black"/>
                <a:sym typeface="たづがね角ゴシック Info Black"/>
              </a:rPr>
              <a:t>っぷ</a:t>
            </a:r>
            <a:r>
              <a:rPr kumimoji="0" lang="ja-JP" altLang="en-US" sz="2000" b="1" i="0" u="none" strike="noStrike" kern="1200" cap="none" spc="300" normalizeH="0" baseline="0" noProof="0" dirty="0">
                <a:ln>
                  <a:noFill/>
                </a:ln>
                <a:effectLst/>
                <a:uLnTx/>
                <a:uFillTx/>
                <a:latin typeface="メイリオ" panose="020B0604030504040204" pitchFamily="50" charset="-128"/>
                <a:ea typeface="メイリオ" panose="020B0604030504040204" pitchFamily="50" charset="-128"/>
                <a:cs typeface="たづがね角ゴシック Info Black"/>
                <a:sym typeface="たづがね角ゴシック Info Black"/>
              </a:rPr>
              <a:t>とは？</a:t>
            </a:r>
            <a:endParaRPr kumimoji="0" lang="en-US" sz="2000" b="1" i="0" u="none" strike="noStrike" kern="1200" cap="none" spc="300" normalizeH="0" baseline="0" noProof="0" dirty="0">
              <a:ln>
                <a:noFill/>
              </a:ln>
              <a:effectLst/>
              <a:uLnTx/>
              <a:uFillTx/>
              <a:latin typeface="メイリオ" panose="020B0604030504040204" pitchFamily="50" charset="-128"/>
              <a:ea typeface="メイリオ" panose="020B0604030504040204" pitchFamily="50" charset="-128"/>
              <a:cs typeface="たづがね角ゴシック Info Black"/>
              <a:sym typeface="たづがね角ゴシック Info Black"/>
            </a:endParaRPr>
          </a:p>
        </p:txBody>
      </p:sp>
      <p:sp>
        <p:nvSpPr>
          <p:cNvPr id="57" name="TextBox 57"/>
          <p:cNvSpPr txBox="1"/>
          <p:nvPr/>
        </p:nvSpPr>
        <p:spPr>
          <a:xfrm>
            <a:off x="449147" y="1306282"/>
            <a:ext cx="6658204" cy="2136162"/>
          </a:xfrm>
          <a:prstGeom prst="rect">
            <a:avLst/>
          </a:prstGeom>
        </p:spPr>
        <p:txBody>
          <a:bodyPr wrap="square" lIns="0" tIns="0" rIns="0" bIns="0" rtlCol="0" anchor="t">
            <a:spAutoFit/>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・南魚沼市、魚沼市、十日町市、湯沢町、津南町を就業場所とする</a:t>
            </a:r>
            <a:endParaRPr kumimoji="0" lang="en-US" altLang="ja-JP"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　求人情報</a:t>
            </a:r>
            <a:r>
              <a:rPr kumimoji="0" lang="ja-JP" altLang="en-US" sz="9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a:t>
            </a:r>
            <a:r>
              <a:rPr kumimoji="0" lang="en-US" altLang="ja-JP" sz="9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a:t>
            </a:r>
            <a:r>
              <a:rPr kumimoji="0" lang="ja-JP" altLang="en-US" sz="9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１）</a:t>
            </a:r>
            <a:r>
              <a:rPr kumimoji="0" lang="ja-JP" altLang="en-US"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を</a:t>
            </a:r>
            <a:r>
              <a:rPr lang="en-US" altLang="ja-JP" sz="1200" b="1" spc="80" dirty="0">
                <a:solidFill>
                  <a:schemeClr val="bg2">
                    <a:lumMod val="10000"/>
                  </a:schemeClr>
                </a:solidFill>
                <a:latin typeface="BIZ UDPゴシック" panose="020B0400000000000000" pitchFamily="50" charset="-128"/>
                <a:ea typeface="BIZ UDPゴシック" panose="020B0400000000000000" pitchFamily="50" charset="-128"/>
                <a:cs typeface="たづがね角ゴシック Info"/>
                <a:sym typeface="たづがね角ゴシック Info"/>
              </a:rPr>
              <a:t>Google</a:t>
            </a:r>
            <a:r>
              <a:rPr kumimoji="0" lang="ja-JP" altLang="en-US"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マップ上で検索できます。</a:t>
            </a:r>
            <a:endParaRPr kumimoji="0" lang="en-US" altLang="ja-JP"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・原則毎週木曜日１６：００頃までに更新されます</a:t>
            </a:r>
            <a:r>
              <a:rPr kumimoji="0" lang="ja-JP" altLang="en-US" sz="9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a:t>
            </a:r>
            <a:r>
              <a:rPr kumimoji="0" lang="en-US" altLang="ja-JP" sz="9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a:t>
            </a:r>
            <a:r>
              <a:rPr kumimoji="0" lang="ja-JP" altLang="en-US" sz="9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２）</a:t>
            </a:r>
            <a:r>
              <a:rPr kumimoji="0" lang="ja-JP" altLang="en-US"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a:t>
            </a:r>
            <a:endParaRPr kumimoji="0" lang="en-US" altLang="ja-JP"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・求人への応募にはハローワークの紹介状が必要になります。</a:t>
            </a:r>
            <a:endParaRPr kumimoji="0" lang="en-US" altLang="ja-JP"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・その他、</a:t>
            </a:r>
            <a:r>
              <a:rPr lang="en-US" altLang="ja-JP" sz="1200" b="1" spc="80" dirty="0">
                <a:solidFill>
                  <a:schemeClr val="bg2">
                    <a:lumMod val="10000"/>
                  </a:schemeClr>
                </a:solidFill>
                <a:latin typeface="BIZ UDPゴシック" panose="020B0400000000000000" pitchFamily="50" charset="-128"/>
                <a:ea typeface="BIZ UDPゴシック" panose="020B0400000000000000" pitchFamily="50" charset="-128"/>
                <a:cs typeface="たづがね角ゴシック Info"/>
                <a:sym typeface="たづがね角ゴシック Info"/>
              </a:rPr>
              <a:t>Google</a:t>
            </a:r>
            <a:r>
              <a:rPr lang="ja-JP" altLang="en-US" sz="1200" b="1" spc="80" dirty="0">
                <a:solidFill>
                  <a:schemeClr val="bg2">
                    <a:lumMod val="10000"/>
                  </a:schemeClr>
                </a:solidFill>
                <a:latin typeface="BIZ UDPゴシック" panose="020B0400000000000000" pitchFamily="50" charset="-128"/>
                <a:ea typeface="BIZ UDPゴシック" panose="020B0400000000000000" pitchFamily="50" charset="-128"/>
                <a:cs typeface="たづがね角ゴシック Info"/>
                <a:sym typeface="たづがね角ゴシック Info"/>
              </a:rPr>
              <a:t>マップの利用規約を参照の上ご利用ください。</a:t>
            </a:r>
            <a:endParaRPr kumimoji="0" lang="en-US" altLang="ja-JP"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en-US" altLang="ja-JP" sz="9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a:t>
            </a:r>
            <a:r>
              <a:rPr kumimoji="0" lang="ja-JP" altLang="en-US" sz="9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１　求人票の就業場所の記載方法、求人情報の公開範囲等により一部表示されない求人や異なる場所に表示される求</a:t>
            </a:r>
            <a:endParaRPr lang="en-US" altLang="ja-JP" sz="900" spc="80" dirty="0">
              <a:solidFill>
                <a:schemeClr val="bg2">
                  <a:lumMod val="10000"/>
                </a:schemeClr>
              </a:solidFill>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9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　　人があります。また、同一の住所から複数の求人が提出されている場合、一部の求人が選択ができません。</a:t>
            </a:r>
            <a:endParaRPr kumimoji="0" lang="en-US" altLang="ja-JP" sz="9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en-US" altLang="ja-JP" sz="9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a:t>
            </a:r>
            <a:r>
              <a:rPr kumimoji="0" lang="ja-JP" altLang="en-US" sz="9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２　更新のタイミングにより、表示されていない求人や募集を終了した求人が表示されることがあります。</a:t>
            </a:r>
            <a:endParaRPr kumimoji="0" lang="en-US" altLang="ja-JP" sz="9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p:txBody>
      </p:sp>
      <p:sp>
        <p:nvSpPr>
          <p:cNvPr id="3" name="四角形: 角を丸くする 2">
            <a:extLst>
              <a:ext uri="{FF2B5EF4-FFF2-40B4-BE49-F238E27FC236}">
                <a16:creationId xmlns:a16="http://schemas.microsoft.com/office/drawing/2014/main" id="{AE6A7F34-C812-71C7-D81A-23ABC2672542}"/>
              </a:ext>
            </a:extLst>
          </p:cNvPr>
          <p:cNvSpPr/>
          <p:nvPr/>
        </p:nvSpPr>
        <p:spPr>
          <a:xfrm>
            <a:off x="381462" y="4333232"/>
            <a:ext cx="6686725" cy="491407"/>
          </a:xfrm>
          <a:prstGeom prst="roundRect">
            <a:avLst/>
          </a:prstGeom>
          <a:solidFill>
            <a:srgbClr val="E6E3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FFD962"/>
              </a:solidFill>
              <a:effectLst/>
              <a:uLnTx/>
              <a:uFillTx/>
              <a:latin typeface="Calibri"/>
              <a:ea typeface="ＭＳ Ｐゴシック" panose="020B0600070205080204" pitchFamily="50" charset="-128"/>
              <a:cs typeface="+mn-cs"/>
            </a:endParaRPr>
          </a:p>
        </p:txBody>
      </p:sp>
      <p:sp>
        <p:nvSpPr>
          <p:cNvPr id="68" name="TextBox 51">
            <a:extLst>
              <a:ext uri="{FF2B5EF4-FFF2-40B4-BE49-F238E27FC236}">
                <a16:creationId xmlns:a16="http://schemas.microsoft.com/office/drawing/2014/main" id="{28696028-AB36-7429-F922-0B37949183C4}"/>
              </a:ext>
            </a:extLst>
          </p:cNvPr>
          <p:cNvSpPr txBox="1"/>
          <p:nvPr/>
        </p:nvSpPr>
        <p:spPr>
          <a:xfrm>
            <a:off x="1189285" y="4399398"/>
            <a:ext cx="5005495" cy="359073"/>
          </a:xfrm>
          <a:prstGeom prst="rect">
            <a:avLst/>
          </a:prstGeom>
        </p:spPr>
        <p:txBody>
          <a:bodyPr wrap="square" lIns="0" tIns="0" rIns="0" bIns="0" rtlCol="0" anchor="t">
            <a:spAutoFit/>
          </a:bodyPr>
          <a:lstStyle/>
          <a:p>
            <a:pPr marL="0" marR="0" lvl="0" indent="0" algn="ctr" defTabSz="914400" rtl="0" eaLnBrk="1" fontAlgn="auto" latinLnBrk="0" hangingPunct="1">
              <a:lnSpc>
                <a:spcPts val="2786"/>
              </a:lnSpc>
              <a:spcBef>
                <a:spcPct val="0"/>
              </a:spcBef>
              <a:spcAft>
                <a:spcPts val="0"/>
              </a:spcAft>
              <a:buClrTx/>
              <a:buSzTx/>
              <a:buFontTx/>
              <a:buNone/>
              <a:tabLst/>
              <a:defRPr/>
            </a:pPr>
            <a:r>
              <a:rPr kumimoji="0" lang="ja-JP" altLang="en-US" sz="2000" b="1" i="0" u="none" strike="noStrike" kern="1200" cap="none" spc="20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たづがね角ゴシック Info Black"/>
                <a:sym typeface="たづがね角ゴシック Info Black"/>
              </a:rPr>
              <a:t>魚</a:t>
            </a:r>
            <a:r>
              <a:rPr kumimoji="0" lang="ja-JP" altLang="en-US" sz="2000" b="1" i="0" u="none" strike="noStrike" kern="1200" cap="none" spc="200" normalizeH="0" baseline="0" noProof="0" dirty="0">
                <a:ln>
                  <a:noFill/>
                </a:ln>
                <a:solidFill>
                  <a:srgbClr val="FF0000"/>
                </a:solidFill>
                <a:effectLst/>
                <a:uLnTx/>
                <a:uFillTx/>
                <a:latin typeface="HGP創英角ﾎﾟｯﾌﾟ体" panose="040B0A00000000000000" pitchFamily="50" charset="-128"/>
                <a:ea typeface="HGP創英角ﾎﾟｯﾌﾟ体" panose="040B0A00000000000000" pitchFamily="50" charset="-128"/>
                <a:cs typeface="たづがね角ゴシック Info Black"/>
                <a:sym typeface="たづがね角ゴシック Info Black"/>
              </a:rPr>
              <a:t>っぷ</a:t>
            </a:r>
            <a:r>
              <a:rPr kumimoji="0" lang="ja-JP" altLang="en-US" sz="2000" b="1" i="0" u="none" strike="noStrike" kern="1200" cap="none" spc="200" normalizeH="0" baseline="0" noProof="0" dirty="0">
                <a:ln>
                  <a:noFill/>
                </a:ln>
                <a:effectLst/>
                <a:uLnTx/>
                <a:uFillTx/>
                <a:latin typeface="メイリオ" panose="020B0604030504040204" pitchFamily="50" charset="-128"/>
                <a:ea typeface="メイリオ" panose="020B0604030504040204" pitchFamily="50" charset="-128"/>
                <a:cs typeface="たづがね角ゴシック Info Black"/>
                <a:sym typeface="たづがね角ゴシック Info Black"/>
              </a:rPr>
              <a:t>はここが</a:t>
            </a:r>
            <a:r>
              <a:rPr kumimoji="0" lang="ja-JP" altLang="en-US" sz="2000" b="1" i="0" u="none" strike="noStrike" kern="1200" cap="none" spc="20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たづがね角ゴシック Info Black"/>
                <a:sym typeface="たづがね角ゴシック Info Black"/>
              </a:rPr>
              <a:t>スゴイ！！</a:t>
            </a:r>
            <a:endParaRPr kumimoji="0" lang="ja-JP" altLang="en-US" sz="2000" b="1" i="0" u="none" strike="noStrike" kern="1200" cap="none" spc="200" normalizeH="0" baseline="0" noProof="0" dirty="0">
              <a:ln>
                <a:noFill/>
              </a:ln>
              <a:solidFill>
                <a:srgbClr val="503D01"/>
              </a:solidFill>
              <a:effectLst/>
              <a:uLnTx/>
              <a:uFillTx/>
              <a:latin typeface="メイリオ" panose="020B0604030504040204" pitchFamily="50" charset="-128"/>
              <a:ea typeface="メイリオ" panose="020B0604030504040204" pitchFamily="50" charset="-128"/>
              <a:cs typeface="たづがね角ゴシック Info Black"/>
              <a:sym typeface="たづがね角ゴシック Info Black"/>
            </a:endParaRPr>
          </a:p>
        </p:txBody>
      </p:sp>
      <p:sp>
        <p:nvSpPr>
          <p:cNvPr id="6" name="TextBox 57">
            <a:extLst>
              <a:ext uri="{FF2B5EF4-FFF2-40B4-BE49-F238E27FC236}">
                <a16:creationId xmlns:a16="http://schemas.microsoft.com/office/drawing/2014/main" id="{9E00FEB5-9BAC-5E6C-B553-7D5003D1432C}"/>
              </a:ext>
            </a:extLst>
          </p:cNvPr>
          <p:cNvSpPr txBox="1"/>
          <p:nvPr/>
        </p:nvSpPr>
        <p:spPr>
          <a:xfrm>
            <a:off x="471346" y="5000483"/>
            <a:ext cx="6658204" cy="4986237"/>
          </a:xfrm>
          <a:prstGeom prst="rect">
            <a:avLst/>
          </a:prstGeom>
        </p:spPr>
        <p:txBody>
          <a:bodyPr wrap="square" lIns="0" tIns="0" rIns="0" bIns="0" rtlCol="0" anchor="t">
            <a:spAutoFit/>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希望に沿った検索ができる！</a:t>
            </a:r>
            <a:endParaRPr kumimoji="0" lang="en-US" altLang="ja-JP"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・フルタイム　・・・正規労働者または正規労働者と同じ労働時間の募集</a:t>
            </a:r>
            <a:endPar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・パートタイム・・・正規労働者よりも労働時間が短い募集</a:t>
            </a:r>
            <a:endPar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・新着求人　　・・・更新前１週間に受付をした募集</a:t>
            </a:r>
            <a:endPar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algn="just">
              <a:lnSpc>
                <a:spcPct val="120000"/>
              </a:lnSpc>
              <a:spcAft>
                <a:spcPts val="600"/>
              </a:spcAft>
              <a:defRPr/>
            </a:pPr>
            <a:r>
              <a:rPr kumimoji="0" lang="ja-JP" altLang="en-US"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a:t>
            </a:r>
            <a:r>
              <a:rPr lang="ja-JP" altLang="en-US" sz="1200" spc="80" dirty="0">
                <a:solidFill>
                  <a:schemeClr val="bg2">
                    <a:lumMod val="10000"/>
                  </a:schemeClr>
                </a:solidFill>
                <a:latin typeface="BIZ UDPゴシック" panose="020B0400000000000000" pitchFamily="50" charset="-128"/>
                <a:ea typeface="BIZ UDPゴシック" panose="020B0400000000000000" pitchFamily="50" charset="-128"/>
                <a:cs typeface="たづがね角ゴシック Info"/>
                <a:sym typeface="たづがね角ゴシック Info"/>
              </a:rPr>
              <a:t>シニア求人　・・・６０歳以上の方の応募を歓迎する募集</a:t>
            </a:r>
            <a:endParaRPr lang="en-US" altLang="ja-JP" sz="1200" spc="80" dirty="0">
              <a:solidFill>
                <a:schemeClr val="bg2">
                  <a:lumMod val="10000"/>
                </a:schemeClr>
              </a:solidFill>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algn="just">
              <a:lnSpc>
                <a:spcPct val="120000"/>
              </a:lnSpc>
              <a:spcAft>
                <a:spcPts val="600"/>
              </a:spcAft>
              <a:defRPr/>
            </a:pPr>
            <a:r>
              <a:rPr lang="ja-JP" altLang="en-US" sz="1200" spc="80" dirty="0">
                <a:solidFill>
                  <a:schemeClr val="bg2">
                    <a:lumMod val="10000"/>
                  </a:schemeClr>
                </a:solidFill>
                <a:latin typeface="BIZ UDPゴシック" panose="020B0400000000000000" pitchFamily="50" charset="-128"/>
                <a:ea typeface="BIZ UDPゴシック" panose="020B0400000000000000" pitchFamily="50" charset="-128"/>
                <a:cs typeface="たづがね角ゴシック Info"/>
                <a:sym typeface="たづがね角ゴシック Info"/>
              </a:rPr>
              <a:t>・医療、福祉、保育・人手不足と言われる医療、福祉、保育分野の募集</a:t>
            </a:r>
            <a:endParaRPr lang="en-US" altLang="ja-JP" sz="1200" spc="80" dirty="0">
              <a:solidFill>
                <a:schemeClr val="bg2">
                  <a:lumMod val="10000"/>
                </a:schemeClr>
              </a:solidFill>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algn="just">
              <a:lnSpc>
                <a:spcPct val="120000"/>
              </a:lnSpc>
              <a:spcAft>
                <a:spcPts val="600"/>
              </a:spcAft>
              <a:defRPr/>
            </a:pPr>
            <a:r>
              <a:rPr lang="ja-JP" altLang="en-US" sz="1200" spc="80" dirty="0">
                <a:solidFill>
                  <a:schemeClr val="bg2">
                    <a:lumMod val="10000"/>
                  </a:schemeClr>
                </a:solidFill>
                <a:latin typeface="BIZ UDPゴシック" panose="020B0400000000000000" pitchFamily="50" charset="-128"/>
                <a:ea typeface="BIZ UDPゴシック" panose="020B0400000000000000" pitchFamily="50" charset="-128"/>
                <a:cs typeface="たづがね角ゴシック Info"/>
                <a:sym typeface="たづがね角ゴシック Info"/>
              </a:rPr>
              <a:t>・建設、警備、運輸・人手不足と言われる建設、警備、運輸分野の募集</a:t>
            </a:r>
            <a:endPar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・認定企業求人・・・もにす、ユースエール、くるみん、えるぼしなどの各種認定を受け</a:t>
            </a:r>
            <a:endPar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　　　　　　　　　　ている事業主の募集</a:t>
            </a:r>
            <a:endPar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　興味のある項目にチェックをすることで、希望に沿った検索ができます。</a:t>
            </a:r>
            <a:endPar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endPar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求人の詳細がチェックできる！</a:t>
            </a:r>
            <a:endParaRPr kumimoji="0" lang="en-US" altLang="ja-JP"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・求人票の</a:t>
            </a:r>
            <a:r>
              <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URL</a:t>
            </a:r>
            <a:r>
              <a:rPr kumimoji="0" lang="ja-JP" altLang="en-US"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をクリックすることで詳細を確認することができます。</a:t>
            </a:r>
            <a:endPar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・会社</a:t>
            </a:r>
            <a:r>
              <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HP</a:t>
            </a:r>
            <a:r>
              <a:rPr kumimoji="0" lang="ja-JP" altLang="en-US"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の</a:t>
            </a:r>
            <a:r>
              <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URL</a:t>
            </a:r>
            <a:r>
              <a:rPr kumimoji="0" lang="ja-JP" altLang="en-US"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をクリックすることで</a:t>
            </a:r>
            <a:r>
              <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HP</a:t>
            </a:r>
            <a:r>
              <a:rPr kumimoji="0" lang="ja-JP" altLang="en-US"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を確認することができます。</a:t>
            </a:r>
            <a:endParaRPr kumimoji="0" lang="en-US" altLang="ja-JP" sz="1200" b="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endParaRPr lang="en-US" altLang="ja-JP" sz="1200" spc="80" dirty="0">
              <a:solidFill>
                <a:schemeClr val="bg2">
                  <a:lumMod val="10000"/>
                </a:schemeClr>
              </a:solidFill>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b="1"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自宅からの経路を検索できる！</a:t>
            </a:r>
            <a:endParaRPr lang="en-US" altLang="ja-JP" sz="1200" b="1" spc="80" dirty="0">
              <a:solidFill>
                <a:schemeClr val="bg2">
                  <a:lumMod val="10000"/>
                </a:schemeClr>
              </a:solidFill>
              <a:latin typeface="BIZ UDPゴシック" panose="020B0400000000000000" pitchFamily="50" charset="-128"/>
              <a:ea typeface="BIZ UDPゴシック" panose="020B0400000000000000" pitchFamily="50" charset="-128"/>
              <a:cs typeface="たづがね角ゴシック Info"/>
              <a:sym typeface="たづがね角ゴシック Info"/>
            </a:endParaRPr>
          </a:p>
          <a:p>
            <a:pPr marL="0" marR="0" lvl="0" indent="0" algn="just" defTabSz="914400" rtl="0" eaLnBrk="1" fontAlgn="auto" latinLnBrk="0" hangingPunct="1">
              <a:lnSpc>
                <a:spcPct val="120000"/>
              </a:lnSpc>
              <a:spcBef>
                <a:spcPts val="0"/>
              </a:spcBef>
              <a:spcAft>
                <a:spcPts val="600"/>
              </a:spcAft>
              <a:buClrTx/>
              <a:buSzTx/>
              <a:buFontTx/>
              <a:buNone/>
              <a:tabLst/>
              <a:defRPr/>
            </a:pPr>
            <a:r>
              <a:rPr kumimoji="0" lang="ja-JP" altLang="en-US" sz="120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a:t>
            </a:r>
            <a:r>
              <a:rPr lang="en-US" altLang="ja-JP" sz="1200" spc="80" dirty="0">
                <a:solidFill>
                  <a:schemeClr val="bg2">
                    <a:lumMod val="10000"/>
                  </a:schemeClr>
                </a:solidFill>
                <a:latin typeface="BIZ UDPゴシック" panose="020B0400000000000000" pitchFamily="50" charset="-128"/>
                <a:ea typeface="BIZ UDPゴシック" panose="020B0400000000000000" pitchFamily="50" charset="-128"/>
                <a:cs typeface="たづがね角ゴシック Info"/>
                <a:sym typeface="たづがね角ゴシック Info"/>
              </a:rPr>
              <a:t>Google</a:t>
            </a:r>
            <a:r>
              <a:rPr lang="ja-JP" altLang="en-US" sz="1200" spc="80" dirty="0">
                <a:solidFill>
                  <a:schemeClr val="bg2">
                    <a:lumMod val="10000"/>
                  </a:schemeClr>
                </a:solidFill>
                <a:latin typeface="BIZ UDPゴシック" panose="020B0400000000000000" pitchFamily="50" charset="-128"/>
                <a:ea typeface="BIZ UDPゴシック" panose="020B0400000000000000" pitchFamily="50" charset="-128"/>
                <a:cs typeface="たづがね角ゴシック Info"/>
                <a:sym typeface="たづがね角ゴシック Info"/>
              </a:rPr>
              <a:t>マップの機能により</a:t>
            </a:r>
            <a:r>
              <a:rPr kumimoji="0" lang="ja-JP" altLang="en-US" sz="120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rPr>
              <a:t>自宅からの経路が簡単に検索できます。</a:t>
            </a:r>
            <a:endParaRPr kumimoji="0" lang="en-US" altLang="ja-JP" sz="1200" i="0" u="none" strike="noStrike" kern="1200" cap="none" spc="80" normalizeH="0" baseline="0" noProof="0" dirty="0">
              <a:ln>
                <a:noFill/>
              </a:ln>
              <a:solidFill>
                <a:schemeClr val="bg2">
                  <a:lumMod val="10000"/>
                </a:schemeClr>
              </a:solidFill>
              <a:effectLst/>
              <a:uLnTx/>
              <a:uFillTx/>
              <a:latin typeface="BIZ UDPゴシック" panose="020B0400000000000000" pitchFamily="50" charset="-128"/>
              <a:ea typeface="BIZ UDPゴシック" panose="020B0400000000000000" pitchFamily="50" charset="-128"/>
              <a:cs typeface="たづがね角ゴシック Info"/>
              <a:sym typeface="たづがね角ゴシック Info"/>
            </a:endParaRPr>
          </a:p>
        </p:txBody>
      </p:sp>
      <p:pic>
        <p:nvPicPr>
          <p:cNvPr id="7" name="図 6" descr="挿絵 が含まれている画像&#10;&#10;AI によって生成されたコンテンツは間違っている可能性があります。">
            <a:extLst>
              <a:ext uri="{FF2B5EF4-FFF2-40B4-BE49-F238E27FC236}">
                <a16:creationId xmlns:a16="http://schemas.microsoft.com/office/drawing/2014/main" id="{B19193D3-0885-34CD-A550-0A59BE154D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6377" y="8547100"/>
            <a:ext cx="1737952" cy="1221966"/>
          </a:xfrm>
          <a:prstGeom prst="rect">
            <a:avLst/>
          </a:prstGeom>
        </p:spPr>
      </p:pic>
      <p:pic>
        <p:nvPicPr>
          <p:cNvPr id="9" name="図 8" descr="挿絵 が含まれている画像&#10;&#10;AI によって生成されたコンテンツは間違っている可能性があります。">
            <a:extLst>
              <a:ext uri="{FF2B5EF4-FFF2-40B4-BE49-F238E27FC236}">
                <a16:creationId xmlns:a16="http://schemas.microsoft.com/office/drawing/2014/main" id="{D0912EBF-A329-C3C3-BAFF-B31A9DEE77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32103" y="527001"/>
            <a:ext cx="974252" cy="949937"/>
          </a:xfrm>
          <a:prstGeom prst="rect">
            <a:avLst/>
          </a:prstGeom>
        </p:spPr>
      </p:pic>
      <p:sp>
        <p:nvSpPr>
          <p:cNvPr id="5" name="TextBox 56">
            <a:extLst>
              <a:ext uri="{FF2B5EF4-FFF2-40B4-BE49-F238E27FC236}">
                <a16:creationId xmlns:a16="http://schemas.microsoft.com/office/drawing/2014/main" id="{2506EF70-C15C-9106-C7F5-3C9A8E750F8D}"/>
              </a:ext>
            </a:extLst>
          </p:cNvPr>
          <p:cNvSpPr txBox="1"/>
          <p:nvPr/>
        </p:nvSpPr>
        <p:spPr>
          <a:xfrm>
            <a:off x="2863850" y="10173869"/>
            <a:ext cx="5733349" cy="430631"/>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defRPr/>
            </a:pPr>
            <a:r>
              <a:rPr kumimoji="0" lang="ja-JP" altLang="en-US" sz="1200" b="1" i="0" u="none" strike="noStrike" kern="1200" cap="none" spc="300" normalizeH="0" baseline="0" noProof="0" dirty="0">
                <a:ln>
                  <a:noFill/>
                </a:ln>
                <a:effectLst/>
                <a:uLnTx/>
                <a:uFillTx/>
                <a:latin typeface="BIZ UDPゴシック" panose="020B0400000000000000" pitchFamily="50" charset="-128"/>
                <a:ea typeface="BIZ UDPゴシック" panose="020B0400000000000000" pitchFamily="50" charset="-128"/>
                <a:cs typeface="たづがね角ゴシック Info Black"/>
                <a:sym typeface="たづがね角ゴシック Info Black"/>
              </a:rPr>
              <a:t>ハローワーク南魚沼　電話　</a:t>
            </a:r>
            <a:r>
              <a:rPr kumimoji="0" lang="en-US" altLang="ja-JP" sz="1200" b="1" i="0" u="none" strike="noStrike" kern="1200" cap="none" spc="300" normalizeH="0" baseline="0" noProof="0" dirty="0">
                <a:ln>
                  <a:noFill/>
                </a:ln>
                <a:effectLst/>
                <a:uLnTx/>
                <a:uFillTx/>
                <a:latin typeface="BIZ UDPゴシック" panose="020B0400000000000000" pitchFamily="50" charset="-128"/>
                <a:ea typeface="BIZ UDPゴシック" panose="020B0400000000000000" pitchFamily="50" charset="-128"/>
                <a:cs typeface="たづがね角ゴシック Info Black"/>
                <a:sym typeface="たづがね角ゴシック Info Black"/>
              </a:rPr>
              <a:t>025-772-3157</a:t>
            </a:r>
          </a:p>
          <a:p>
            <a:pPr>
              <a:lnSpc>
                <a:spcPct val="120000"/>
              </a:lnSpc>
              <a:spcBef>
                <a:spcPct val="0"/>
              </a:spcBef>
              <a:defRPr/>
            </a:pPr>
            <a:r>
              <a:rPr kumimoji="0" lang="ja-JP" altLang="en-US" sz="1200" b="1" i="0" u="none" strike="noStrike" kern="1200" cap="none" spc="300" normalizeH="0" baseline="0" noProof="0" dirty="0">
                <a:ln>
                  <a:noFill/>
                </a:ln>
                <a:effectLst/>
                <a:uLnTx/>
                <a:uFillTx/>
                <a:latin typeface="BIZ UDPゴシック" panose="020B0400000000000000" pitchFamily="50" charset="-128"/>
                <a:ea typeface="BIZ UDPゴシック" panose="020B0400000000000000" pitchFamily="50" charset="-128"/>
                <a:cs typeface="たづがね角ゴシック Info Black"/>
                <a:sym typeface="たづがね角ゴシック Info Black"/>
              </a:rPr>
              <a:t>　　　　　　　　　　住所　南魚沼市八幡２０－１</a:t>
            </a:r>
          </a:p>
        </p:txBody>
      </p:sp>
    </p:spTree>
    <p:extLst>
      <p:ext uri="{BB962C8B-B14F-4D97-AF65-F5344CB8AC3E}">
        <p14:creationId xmlns:p14="http://schemas.microsoft.com/office/powerpoint/2010/main" val="2700410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D6B5749635D6B443A8EF39CA46356054" ma:contentTypeVersion="14" ma:contentTypeDescription="新しいドキュメントを作成します。" ma:contentTypeScope="" ma:versionID="ff0ee605615698b4d563fa588cbaf387">
  <xsd:schema xmlns:xsd="http://www.w3.org/2001/XMLSchema" xmlns:xs="http://www.w3.org/2001/XMLSchema" xmlns:p="http://schemas.microsoft.com/office/2006/metadata/properties" xmlns:ns2="5f304788-c9d3-4f01-85d1-49fe917f3812" xmlns:ns3="c8886e6d-ca38-4783-ac23-8bd097117a79" targetNamespace="http://schemas.microsoft.com/office/2006/metadata/properties" ma:root="true" ma:fieldsID="d9b021f2e105fed79430750ae6ffb3db" ns2:_="" ns3:_="">
    <xsd:import namespace="5f304788-c9d3-4f01-85d1-49fe917f3812"/>
    <xsd:import namespace="c8886e6d-ca38-4783-ac23-8bd097117a79"/>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304788-c9d3-4f01-85d1-49fe917f3812"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8886e6d-ca38-4783-ac23-8bd097117a7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abd952c-a036-46d8-bd75-43a40dae2a67}" ma:internalName="TaxCatchAll" ma:showField="CatchAllData" ma:web="c8886e6d-ca38-4783-ac23-8bd097117a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8886e6d-ca38-4783-ac23-8bd097117a79" xsi:nil="true"/>
    <lcf76f155ced4ddcb4097134ff3c332f xmlns="5f304788-c9d3-4f01-85d1-49fe917f3812">
      <Terms xmlns="http://schemas.microsoft.com/office/infopath/2007/PartnerControls"/>
    </lcf76f155ced4ddcb4097134ff3c332f>
    <Owner xmlns="5f304788-c9d3-4f01-85d1-49fe917f3812">
      <UserInfo>
        <DisplayName/>
        <AccountId xsi:nil="true"/>
        <AccountType/>
      </UserInfo>
    </Owner>
  </documentManagement>
</p:properties>
</file>

<file path=customXml/itemProps1.xml><?xml version="1.0" encoding="utf-8"?>
<ds:datastoreItem xmlns:ds="http://schemas.openxmlformats.org/officeDocument/2006/customXml" ds:itemID="{67A385CB-BB96-452F-8E18-762665691F28}">
  <ds:schemaRefs>
    <ds:schemaRef ds:uri="http://schemas.microsoft.com/sharepoint/v3/contenttype/forms"/>
  </ds:schemaRefs>
</ds:datastoreItem>
</file>

<file path=customXml/itemProps2.xml><?xml version="1.0" encoding="utf-8"?>
<ds:datastoreItem xmlns:ds="http://schemas.openxmlformats.org/officeDocument/2006/customXml" ds:itemID="{93BD8A97-8CEE-415B-8815-A394596CE3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304788-c9d3-4f01-85d1-49fe917f3812"/>
    <ds:schemaRef ds:uri="c8886e6d-ca38-4783-ac23-8bd097117a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CB8A7FF-50FD-4A1E-806C-EC56E7271CBD}">
  <ds:schemaRefs>
    <ds:schemaRef ds:uri="http://schemas.microsoft.com/office/2006/metadata/properties"/>
    <ds:schemaRef ds:uri="http://www.w3.org/XML/1998/namespace"/>
    <ds:schemaRef ds:uri="http://schemas.openxmlformats.org/package/2006/metadata/core-properties"/>
    <ds:schemaRef ds:uri="5f304788-c9d3-4f01-85d1-49fe917f3812"/>
    <ds:schemaRef ds:uri="http://schemas.microsoft.com/office/infopath/2007/PartnerControls"/>
    <ds:schemaRef ds:uri="http://purl.org/dc/dcmitype/"/>
    <ds:schemaRef ds:uri="http://schemas.microsoft.com/office/2006/documentManagement/types"/>
    <ds:schemaRef ds:uri="http://purl.org/dc/terms/"/>
    <ds:schemaRef ds:uri="c8886e6d-ca38-4783-ac23-8bd097117a79"/>
    <ds:schemaRef ds:uri="http://purl.org/dc/elements/1.1/"/>
  </ds:schemaRefs>
</ds:datastoreItem>
</file>

<file path=docProps/app.xml><?xml version="1.0" encoding="utf-8"?>
<Properties xmlns="http://schemas.openxmlformats.org/officeDocument/2006/extended-properties" xmlns:vt="http://schemas.openxmlformats.org/officeDocument/2006/docPropsVTypes">
  <Words>513</Words>
  <PresentationFormat>ユーザー設定</PresentationFormat>
  <Paragraphs>43</Paragraphs>
  <Slides>2</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HGSｺﾞｼｯｸM</vt:lpstr>
      <vt:lpstr>HGP創英角ﾎﾟｯﾌﾟ体</vt:lpstr>
      <vt:lpstr>HGS創英角ﾎﾟｯﾌﾟ体</vt:lpstr>
      <vt:lpstr>Calibri</vt:lpstr>
      <vt:lpstr>メイリオ</vt:lpstr>
      <vt:lpstr>Arial</vt:lpstr>
      <vt:lpstr>游ゴシック</vt:lpstr>
      <vt:lpstr>BIZ UDPゴシック</vt:lpstr>
      <vt:lpstr>Office Theme</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dc:identifier>DAGSkm4KJZU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0x010100D6B5749635D6B443A8EF39CA46356054</vt:lpwstr>
  </property>
  <property fmtid="{D5CDD505-2E9C-101B-9397-08002B2CF9AE}" pid="3" name="MediaServiceImageTags">
    <vt:lpwstr/>
  </property>
</Properties>
</file>