
<file path=[Content_Types].xml><?xml version="1.0" encoding="utf-8"?>
<Types xmlns="http://schemas.openxmlformats.org/package/2006/content-types">
  <Default ContentType="image/jpeg" Extension="jfif"/>
  <Default ContentType="image/jpeg" Extension="jpeg"/>
  <Default ContentType="image/pn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3" r:id="rId5"/>
    <p:sldId id="264" r:id="rId6"/>
  </p:sldIdLst>
  <p:sldSz cx="6858000" cy="9906000" type="A4"/>
  <p:notesSz cx="6799263" cy="9929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CC66"/>
    <a:srgbClr val="FF7C80"/>
    <a:srgbClr val="FF9900"/>
    <a:srgbClr val="FFFF99"/>
    <a:srgbClr val="6666FF"/>
    <a:srgbClr val="CC99FF"/>
    <a:srgbClr val="00FFFF"/>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1737" autoAdjust="0"/>
  </p:normalViewPr>
  <p:slideViewPr>
    <p:cSldViewPr>
      <p:cViewPr>
        <p:scale>
          <a:sx n="100" d="100"/>
          <a:sy n="100" d="100"/>
        </p:scale>
        <p:origin x="1530" y="114"/>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玉井 直樹" userId="211166a6-f660-45c1-a64b-e0cc2f042689" providerId="ADAL" clId="{597D0C74-5064-4952-9862-C5CABAFEB8C2}"/>
    <pc:docChg chg="undo redo custSel modSld">
      <pc:chgData name="玉井 直樹" userId="211166a6-f660-45c1-a64b-e0cc2f042689" providerId="ADAL" clId="{597D0C74-5064-4952-9862-C5CABAFEB8C2}" dt="2026-02-18T07:46:36.999" v="3809" actId="20577"/>
      <pc:docMkLst>
        <pc:docMk/>
      </pc:docMkLst>
      <pc:sldChg chg="addSp delSp modSp mod">
        <pc:chgData name="玉井 直樹" userId="211166a6-f660-45c1-a64b-e0cc2f042689" providerId="ADAL" clId="{597D0C74-5064-4952-9862-C5CABAFEB8C2}" dt="2026-02-18T07:46:36.999" v="3809" actId="20577"/>
        <pc:sldMkLst>
          <pc:docMk/>
          <pc:sldMk cId="72022906" sldId="263"/>
        </pc:sldMkLst>
        <pc:spChg chg="mod">
          <ac:chgData name="玉井 直樹" userId="211166a6-f660-45c1-a64b-e0cc2f042689" providerId="ADAL" clId="{597D0C74-5064-4952-9862-C5CABAFEB8C2}" dt="2026-02-18T07:46:36.999" v="3809" actId="20577"/>
          <ac:spMkLst>
            <pc:docMk/>
            <pc:sldMk cId="72022906" sldId="263"/>
            <ac:spMk id="8" creationId="{B37E85EE-CFC8-DAC6-DB60-D2B225C96F6A}"/>
          </ac:spMkLst>
        </pc:spChg>
      </pc:sldChg>
      <pc:sldChg chg="modSp mod">
        <pc:chgData name="玉井 直樹" userId="211166a6-f660-45c1-a64b-e0cc2f042689" providerId="ADAL" clId="{597D0C74-5064-4952-9862-C5CABAFEB8C2}" dt="2026-02-10T05:50:48.183" v="3793" actId="20577"/>
        <pc:sldMkLst>
          <pc:docMk/>
          <pc:sldMk cId="1616151654" sldId="264"/>
        </pc:sldMkLst>
        <pc:graphicFrameChg chg="mod modGraphic">
          <ac:chgData name="玉井 直樹" userId="211166a6-f660-45c1-a64b-e0cc2f042689" providerId="ADAL" clId="{597D0C74-5064-4952-9862-C5CABAFEB8C2}" dt="2026-02-10T05:50:48.183" v="3793" actId="20577"/>
          <ac:graphicFrameMkLst>
            <pc:docMk/>
            <pc:sldMk cId="1616151654" sldId="264"/>
            <ac:graphicFrameMk id="9" creationId="{EEE5DC4B-92C9-DBCA-6005-86E3B87B94A8}"/>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6400" cy="496888"/>
          </a:xfrm>
          <a:prstGeom prst="rect">
            <a:avLst/>
          </a:prstGeom>
        </p:spPr>
        <p:txBody>
          <a:bodyPr vert="horz" lIns="91435" tIns="45718" rIns="91435" bIns="45718"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1276" y="0"/>
            <a:ext cx="2946400" cy="496888"/>
          </a:xfrm>
          <a:prstGeom prst="rect">
            <a:avLst/>
          </a:prstGeom>
        </p:spPr>
        <p:txBody>
          <a:bodyPr vert="horz" lIns="91435" tIns="45718" rIns="91435" bIns="45718" rtlCol="0"/>
          <a:lstStyle>
            <a:lvl1pPr algn="r">
              <a:defRPr sz="1200"/>
            </a:lvl1pPr>
          </a:lstStyle>
          <a:p>
            <a:fld id="{FC786F2E-2BDF-4D65-B4EC-E786C3CB6BFD}" type="datetimeFigureOut">
              <a:rPr kumimoji="1" lang="ja-JP" altLang="en-US" smtClean="0"/>
              <a:pPr/>
              <a:t>2026/2/18</a:t>
            </a:fld>
            <a:endParaRPr kumimoji="1" lang="ja-JP" altLang="en-US"/>
          </a:p>
        </p:txBody>
      </p:sp>
      <p:sp>
        <p:nvSpPr>
          <p:cNvPr id="4" name="フッター プレースホルダ 3"/>
          <p:cNvSpPr>
            <a:spLocks noGrp="1"/>
          </p:cNvSpPr>
          <p:nvPr>
            <p:ph type="ftr" sz="quarter" idx="2"/>
          </p:nvPr>
        </p:nvSpPr>
        <p:spPr>
          <a:xfrm>
            <a:off x="1" y="9431339"/>
            <a:ext cx="2946400" cy="496887"/>
          </a:xfrm>
          <a:prstGeom prst="rect">
            <a:avLst/>
          </a:prstGeom>
        </p:spPr>
        <p:txBody>
          <a:bodyPr vert="horz" lIns="91435" tIns="45718" rIns="91435" bIns="45718"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1276" y="9431339"/>
            <a:ext cx="2946400" cy="496887"/>
          </a:xfrm>
          <a:prstGeom prst="rect">
            <a:avLst/>
          </a:prstGeom>
        </p:spPr>
        <p:txBody>
          <a:bodyPr vert="horz" lIns="91435" tIns="45718" rIns="91435" bIns="45718" rtlCol="0" anchor="b"/>
          <a:lstStyle>
            <a:lvl1pPr algn="r">
              <a:defRPr sz="1200"/>
            </a:lvl1pPr>
          </a:lstStyle>
          <a:p>
            <a:fld id="{AC34EBA2-7493-49BD-84CB-BFF5DC66C8D4}" type="slidenum">
              <a:rPr kumimoji="1" lang="ja-JP" altLang="en-US" smtClean="0"/>
              <a:pPr/>
              <a:t>‹#›</a:t>
            </a:fld>
            <a:endParaRPr kumimoji="1" lang="ja-JP" altLang="en-US"/>
          </a:p>
        </p:txBody>
      </p:sp>
    </p:spTree>
    <p:extLst>
      <p:ext uri="{BB962C8B-B14F-4D97-AF65-F5344CB8AC3E}">
        <p14:creationId xmlns:p14="http://schemas.microsoft.com/office/powerpoint/2010/main" val="3305980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6400" cy="496888"/>
          </a:xfrm>
          <a:prstGeom prst="rect">
            <a:avLst/>
          </a:prstGeom>
        </p:spPr>
        <p:txBody>
          <a:bodyPr vert="horz" lIns="91435" tIns="45718" rIns="91435" bIns="45718" rtlCol="0"/>
          <a:lstStyle>
            <a:lvl1pPr algn="l">
              <a:defRPr sz="1200"/>
            </a:lvl1pPr>
          </a:lstStyle>
          <a:p>
            <a:endParaRPr kumimoji="1" lang="ja-JP" altLang="en-US"/>
          </a:p>
        </p:txBody>
      </p:sp>
      <p:sp>
        <p:nvSpPr>
          <p:cNvPr id="3" name="日付プレースホルダ 2"/>
          <p:cNvSpPr>
            <a:spLocks noGrp="1"/>
          </p:cNvSpPr>
          <p:nvPr>
            <p:ph type="dt" idx="1"/>
          </p:nvPr>
        </p:nvSpPr>
        <p:spPr>
          <a:xfrm>
            <a:off x="3851276" y="0"/>
            <a:ext cx="2946400" cy="496888"/>
          </a:xfrm>
          <a:prstGeom prst="rect">
            <a:avLst/>
          </a:prstGeom>
        </p:spPr>
        <p:txBody>
          <a:bodyPr vert="horz" lIns="91435" tIns="45718" rIns="91435" bIns="45718" rtlCol="0"/>
          <a:lstStyle>
            <a:lvl1pPr algn="r">
              <a:defRPr sz="1200"/>
            </a:lvl1pPr>
          </a:lstStyle>
          <a:p>
            <a:fld id="{1CECC11D-E5FF-4C13-BE53-1AD7D2562172}" type="datetimeFigureOut">
              <a:rPr kumimoji="1" lang="ja-JP" altLang="en-US" smtClean="0"/>
              <a:pPr/>
              <a:t>2026/2/18</a:t>
            </a:fld>
            <a:endParaRPr kumimoji="1" lang="ja-JP" altLang="en-US"/>
          </a:p>
        </p:txBody>
      </p:sp>
      <p:sp>
        <p:nvSpPr>
          <p:cNvPr id="4" name="スライド イメージ プレースホルダ 3"/>
          <p:cNvSpPr>
            <a:spLocks noGrp="1" noRot="1" noChangeAspect="1"/>
          </p:cNvSpPr>
          <p:nvPr>
            <p:ph type="sldImg" idx="2"/>
          </p:nvPr>
        </p:nvSpPr>
        <p:spPr>
          <a:xfrm>
            <a:off x="2109788" y="744538"/>
            <a:ext cx="2579687" cy="3724275"/>
          </a:xfrm>
          <a:prstGeom prst="rect">
            <a:avLst/>
          </a:prstGeom>
          <a:noFill/>
          <a:ln w="12700">
            <a:solidFill>
              <a:prstClr val="black"/>
            </a:solidFill>
          </a:ln>
        </p:spPr>
        <p:txBody>
          <a:bodyPr vert="horz" lIns="91435" tIns="45718" rIns="91435" bIns="45718" rtlCol="0" anchor="ctr"/>
          <a:lstStyle/>
          <a:p>
            <a:endParaRPr lang="ja-JP" altLang="en-US"/>
          </a:p>
        </p:txBody>
      </p:sp>
      <p:sp>
        <p:nvSpPr>
          <p:cNvPr id="5" name="ノート プレースホルダ 4"/>
          <p:cNvSpPr>
            <a:spLocks noGrp="1"/>
          </p:cNvSpPr>
          <p:nvPr>
            <p:ph type="body" sz="quarter" idx="3"/>
          </p:nvPr>
        </p:nvSpPr>
        <p:spPr>
          <a:xfrm>
            <a:off x="679451" y="4716463"/>
            <a:ext cx="5440363" cy="4468812"/>
          </a:xfrm>
          <a:prstGeom prst="rect">
            <a:avLst/>
          </a:prstGeom>
        </p:spPr>
        <p:txBody>
          <a:bodyPr vert="horz" lIns="91435" tIns="45718" rIns="91435" bIns="4571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431339"/>
            <a:ext cx="2946400" cy="496887"/>
          </a:xfrm>
          <a:prstGeom prst="rect">
            <a:avLst/>
          </a:prstGeom>
        </p:spPr>
        <p:txBody>
          <a:bodyPr vert="horz" lIns="91435" tIns="45718" rIns="91435" bIns="45718"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1276" y="9431339"/>
            <a:ext cx="2946400" cy="496887"/>
          </a:xfrm>
          <a:prstGeom prst="rect">
            <a:avLst/>
          </a:prstGeom>
        </p:spPr>
        <p:txBody>
          <a:bodyPr vert="horz" lIns="91435" tIns="45718" rIns="91435" bIns="45718" rtlCol="0" anchor="b"/>
          <a:lstStyle>
            <a:lvl1pPr algn="r">
              <a:defRPr sz="1200"/>
            </a:lvl1pPr>
          </a:lstStyle>
          <a:p>
            <a:fld id="{3BC92196-BA9A-42B9-9C32-C54009203F10}" type="slidenum">
              <a:rPr kumimoji="1" lang="ja-JP" altLang="en-US" smtClean="0"/>
              <a:pPr/>
              <a:t>‹#›</a:t>
            </a:fld>
            <a:endParaRPr kumimoji="1" lang="ja-JP" altLang="en-US"/>
          </a:p>
        </p:txBody>
      </p:sp>
    </p:spTree>
    <p:extLst>
      <p:ext uri="{BB962C8B-B14F-4D97-AF65-F5344CB8AC3E}">
        <p14:creationId xmlns:p14="http://schemas.microsoft.com/office/powerpoint/2010/main" val="22401159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C92196-BA9A-42B9-9C32-C54009203F10}" type="slidenum">
              <a:rPr kumimoji="1" lang="ja-JP" altLang="en-US" smtClean="0"/>
              <a:pPr/>
              <a:t>1</a:t>
            </a:fld>
            <a:endParaRPr kumimoji="1" lang="ja-JP" altLang="en-US"/>
          </a:p>
        </p:txBody>
      </p:sp>
    </p:spTree>
    <p:extLst>
      <p:ext uri="{BB962C8B-B14F-4D97-AF65-F5344CB8AC3E}">
        <p14:creationId xmlns:p14="http://schemas.microsoft.com/office/powerpoint/2010/main" val="316142665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6" y="529697"/>
            <a:ext cx="3357563" cy="1126807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842DAA6E-6EB1-428A-8E1C-6B07DFEAC5A8}" type="datetimeFigureOut">
              <a:rPr kumimoji="1" lang="ja-JP" altLang="en-US" smtClean="0"/>
              <a:pPr/>
              <a:t>2026/2/18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6B3E01F-92E2-46CC-BE09-CC72A08BF84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842DAA6E-6EB1-428A-8E1C-6B07DFEAC5A8}" type="datetimeFigureOut">
              <a:rPr kumimoji="1" lang="ja-JP" altLang="en-US" smtClean="0"/>
              <a:pPr/>
              <a:t>2026/2/18</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6B3E01F-92E2-46CC-BE09-CC72A08BF84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jpeg" Type="http://schemas.openxmlformats.org/officeDocument/2006/relationships/image"/><Relationship Id="rId4" Target="../media/image2.png" Type="http://schemas.openxmlformats.org/officeDocument/2006/relationships/image"/><Relationship Id="rId5" Target="../media/image3.jpg" Type="http://schemas.openxmlformats.org/officeDocument/2006/relationships/image"/><Relationship Id="rId6" Target="../media/image4.png" Type="http://schemas.openxmlformats.org/officeDocument/2006/relationships/image"/><Relationship Id="rId7" Target="../media/image5.jpeg" Type="http://schemas.openxmlformats.org/officeDocument/2006/relationships/image"/><Relationship Id="rId8" Target="../media/image6.jpeg" Type="http://schemas.openxmlformats.org/officeDocument/2006/relationships/image"/><Relationship Id="rId9" Target="../media/image7.jfi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9.png" Type="http://schemas.openxmlformats.org/officeDocument/2006/relationships/image"/><Relationship Id="rId3" Target="../media/image2.png" Type="http://schemas.openxmlformats.org/officeDocument/2006/relationships/image"/><Relationship Id="rId4" Target="../media/image10.jpeg" Type="http://schemas.openxmlformats.org/officeDocument/2006/relationships/image"/><Relationship Id="rId5" Target="../media/image11.jpeg" Type="http://schemas.openxmlformats.org/officeDocument/2006/relationships/image"/><Relationship Id="rId6" Target="../media/image12.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rotWithShape="1">
          <a:blip r:embed="rId3" cstate="print">
            <a:extLst>
              <a:ext uri="{28A0092B-C50C-407E-A947-70E740481C1C}">
                <a14:useLocalDpi xmlns:a14="http://schemas.microsoft.com/office/drawing/2010/main" val="0"/>
              </a:ext>
            </a:extLst>
          </a:blip>
          <a:srcRect l="30058" t="31786" r="-11140" b="19547"/>
          <a:stretch/>
        </p:blipFill>
        <p:spPr>
          <a:xfrm>
            <a:off x="-17587" y="-65166"/>
            <a:ext cx="8234810" cy="5738593"/>
          </a:xfrm>
          <a:prstGeom prst="rect">
            <a:avLst/>
          </a:prstGeom>
          <a:effectLst>
            <a:softEdge rad="127000"/>
          </a:effectLst>
        </p:spPr>
      </p:pic>
      <p:sp>
        <p:nvSpPr>
          <p:cNvPr id="6" name="テキスト ボックス 5">
            <a:extLst>
              <a:ext uri="{FF2B5EF4-FFF2-40B4-BE49-F238E27FC236}">
                <a16:creationId xmlns:a16="http://schemas.microsoft.com/office/drawing/2014/main" id="{48083FE4-68C3-D92A-F07A-82DEA87FC4EF}"/>
              </a:ext>
            </a:extLst>
          </p:cNvPr>
          <p:cNvSpPr txBox="1"/>
          <p:nvPr/>
        </p:nvSpPr>
        <p:spPr>
          <a:xfrm>
            <a:off x="764704" y="1360397"/>
            <a:ext cx="5515542" cy="923330"/>
          </a:xfrm>
          <a:prstGeom prst="rect">
            <a:avLst/>
          </a:prstGeom>
          <a:noFill/>
        </p:spPr>
        <p:txBody>
          <a:bodyPr wrap="square" rtlCol="0">
            <a:spAutoFit/>
          </a:bodyPr>
          <a:lstStyle/>
          <a:p>
            <a:r>
              <a:rPr kumimoji="1" lang="ja-JP" altLang="en-US" sz="5400" b="1" dirty="0">
                <a:ln w="22225">
                  <a:solidFill>
                    <a:schemeClr val="bg1"/>
                  </a:solidFill>
                  <a:prstDash val="solid"/>
                </a:ln>
                <a:solidFill>
                  <a:schemeClr val="tx2"/>
                </a:solidFill>
                <a:effectLst>
                  <a:outerShdw blurRad="50800" dist="38100" dir="2700000" algn="tl" rotWithShape="0">
                    <a:prstClr val="black">
                      <a:alpha val="40000"/>
                    </a:prstClr>
                  </a:outerShdw>
                </a:effectLst>
                <a:latin typeface="HGPｺﾞｼｯｸE" panose="020B0900000000000000" pitchFamily="50" charset="-128"/>
                <a:ea typeface="HGPｺﾞｼｯｸE" panose="020B0900000000000000" pitchFamily="50" charset="-128"/>
              </a:rPr>
              <a:t>パソコン</a:t>
            </a:r>
            <a:r>
              <a:rPr lang="ja-JP" altLang="en-US" sz="5400" b="1" dirty="0">
                <a:ln w="22225">
                  <a:solidFill>
                    <a:schemeClr val="bg1"/>
                  </a:solidFill>
                  <a:prstDash val="solid"/>
                </a:ln>
                <a:solidFill>
                  <a:schemeClr val="tx2"/>
                </a:solidFill>
                <a:effectLst>
                  <a:outerShdw blurRad="50800" dist="38100" dir="2700000" algn="tl" rotWithShape="0">
                    <a:prstClr val="black">
                      <a:alpha val="40000"/>
                    </a:prstClr>
                  </a:outerShdw>
                </a:effectLst>
                <a:latin typeface="HGPｺﾞｼｯｸE" panose="020B0900000000000000" pitchFamily="50" charset="-128"/>
                <a:ea typeface="HGPｺﾞｼｯｸE" panose="020B0900000000000000" pitchFamily="50" charset="-128"/>
              </a:rPr>
              <a:t>実務</a:t>
            </a:r>
            <a:r>
              <a:rPr kumimoji="1" lang="ja-JP" altLang="en-US" sz="5400" b="1" dirty="0">
                <a:ln w="22225">
                  <a:solidFill>
                    <a:schemeClr val="bg1"/>
                  </a:solidFill>
                  <a:prstDash val="solid"/>
                </a:ln>
                <a:solidFill>
                  <a:schemeClr val="tx2"/>
                </a:solidFill>
                <a:effectLst>
                  <a:outerShdw blurRad="50800" dist="38100" dir="2700000" algn="tl" rotWithShape="0">
                    <a:prstClr val="black">
                      <a:alpha val="40000"/>
                    </a:prstClr>
                  </a:outerShdw>
                </a:effectLst>
                <a:latin typeface="HGPｺﾞｼｯｸE" panose="020B0900000000000000" pitchFamily="50" charset="-128"/>
                <a:ea typeface="HGPｺﾞｼｯｸE" panose="020B0900000000000000" pitchFamily="50" charset="-128"/>
              </a:rPr>
              <a:t>科</a:t>
            </a:r>
          </a:p>
        </p:txBody>
      </p:sp>
      <p:sp>
        <p:nvSpPr>
          <p:cNvPr id="7" name="テキスト ボックス 6">
            <a:extLst>
              <a:ext uri="{FF2B5EF4-FFF2-40B4-BE49-F238E27FC236}">
                <a16:creationId xmlns:a16="http://schemas.microsoft.com/office/drawing/2014/main" id="{763288DB-5E1E-17C5-1C1F-B901CBAC5DB1}"/>
              </a:ext>
            </a:extLst>
          </p:cNvPr>
          <p:cNvSpPr txBox="1"/>
          <p:nvPr/>
        </p:nvSpPr>
        <p:spPr>
          <a:xfrm>
            <a:off x="3271916" y="158127"/>
            <a:ext cx="3504158" cy="253916"/>
          </a:xfrm>
          <a:prstGeom prst="rect">
            <a:avLst/>
          </a:prstGeom>
          <a:noFill/>
        </p:spPr>
        <p:txBody>
          <a:bodyPr wrap="square" rtlCol="0">
            <a:spAutoFit/>
          </a:bodyPr>
          <a:lstStyle/>
          <a:p>
            <a:pPr algn="r"/>
            <a:r>
              <a:rPr lang="ja-JP" altLang="en-US" sz="1050" dirty="0">
                <a:solidFill>
                  <a:schemeClr val="tx2"/>
                </a:solidFill>
                <a:latin typeface="BIZ UDPゴシック" panose="020B0400000000000000" pitchFamily="50" charset="-128"/>
                <a:ea typeface="BIZ UDPゴシック" panose="020B0400000000000000" pitchFamily="50" charset="-128"/>
              </a:rPr>
              <a:t>ハロートレーニング（</a:t>
            </a:r>
            <a:r>
              <a:rPr kumimoji="1" lang="ja-JP" altLang="en-US" sz="1050" dirty="0">
                <a:solidFill>
                  <a:schemeClr val="tx2"/>
                </a:solidFill>
                <a:latin typeface="BIZ UDPゴシック" panose="020B0400000000000000" pitchFamily="50" charset="-128"/>
                <a:ea typeface="BIZ UDPゴシック" panose="020B0400000000000000" pitchFamily="50" charset="-128"/>
              </a:rPr>
              <a:t>求職者支援訓練）　実践コース　</a:t>
            </a:r>
          </a:p>
        </p:txBody>
      </p:sp>
      <p:sp>
        <p:nvSpPr>
          <p:cNvPr id="8" name="テキスト ボックス 7">
            <a:extLst>
              <a:ext uri="{FF2B5EF4-FFF2-40B4-BE49-F238E27FC236}">
                <a16:creationId xmlns:a16="http://schemas.microsoft.com/office/drawing/2014/main" id="{B37E85EE-CFC8-DAC6-DB60-D2B225C96F6A}"/>
              </a:ext>
            </a:extLst>
          </p:cNvPr>
          <p:cNvSpPr txBox="1"/>
          <p:nvPr/>
        </p:nvSpPr>
        <p:spPr>
          <a:xfrm>
            <a:off x="3160436" y="374366"/>
            <a:ext cx="3576166" cy="415498"/>
          </a:xfrm>
          <a:prstGeom prst="rect">
            <a:avLst/>
          </a:prstGeom>
          <a:noFill/>
        </p:spPr>
        <p:txBody>
          <a:bodyPr wrap="square" rtlCol="0">
            <a:spAutoFit/>
          </a:bodyPr>
          <a:lstStyle/>
          <a:p>
            <a:pPr algn="r"/>
            <a:r>
              <a:rPr lang="ja-JP" altLang="en-US" sz="1050" dirty="0">
                <a:solidFill>
                  <a:schemeClr val="tx2"/>
                </a:solidFill>
                <a:latin typeface="BIZ UDPゴシック" panose="020B0400000000000000" pitchFamily="50" charset="-128"/>
                <a:ea typeface="BIZ UDPゴシック" panose="020B0400000000000000" pitchFamily="50" charset="-128"/>
              </a:rPr>
              <a:t>訓練コース番号 </a:t>
            </a:r>
            <a:r>
              <a:rPr lang="en-US" altLang="ja-JP" sz="1050" dirty="0">
                <a:solidFill>
                  <a:schemeClr val="tx2"/>
                </a:solidFill>
                <a:latin typeface="BIZ UDPゴシック" panose="020B0400000000000000" pitchFamily="50" charset="-128"/>
                <a:ea typeface="BIZ UDPゴシック" panose="020B0400000000000000" pitchFamily="50" charset="-128"/>
              </a:rPr>
              <a:t>5-08-15-002-03</a:t>
            </a:r>
            <a:r>
              <a:rPr lang="ja-JP" altLang="en-US" sz="1050" dirty="0">
                <a:solidFill>
                  <a:schemeClr val="tx2"/>
                </a:solidFill>
                <a:latin typeface="BIZ UDPゴシック" panose="020B0400000000000000" pitchFamily="50" charset="-128"/>
                <a:ea typeface="BIZ UDPゴシック" panose="020B0400000000000000" pitchFamily="50" charset="-128"/>
              </a:rPr>
              <a:t>ｰ</a:t>
            </a:r>
            <a:r>
              <a:rPr lang="en-US" altLang="ja-JP" sz="1050">
                <a:solidFill>
                  <a:schemeClr val="tx2"/>
                </a:solidFill>
                <a:latin typeface="BIZ UDPゴシック" panose="020B0400000000000000" pitchFamily="50" charset="-128"/>
                <a:ea typeface="BIZ UDPゴシック" panose="020B0400000000000000" pitchFamily="50" charset="-128"/>
              </a:rPr>
              <a:t>0009</a:t>
            </a:r>
            <a:endParaRPr lang="en-US" altLang="ja-JP" sz="1050" dirty="0">
              <a:solidFill>
                <a:schemeClr val="tx2"/>
              </a:solidFill>
              <a:latin typeface="BIZ UDPゴシック" panose="020B0400000000000000" pitchFamily="50" charset="-128"/>
              <a:ea typeface="BIZ UDPゴシック" panose="020B0400000000000000" pitchFamily="50" charset="-128"/>
            </a:endParaRPr>
          </a:p>
          <a:p>
            <a:pPr algn="r"/>
            <a:endParaRPr lang="en-US" altLang="ja-JP" sz="1050" dirty="0">
              <a:solidFill>
                <a:schemeClr val="tx2"/>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9F29C590-7C17-35E5-E0AC-7D86C3EE95C8}"/>
              </a:ext>
            </a:extLst>
          </p:cNvPr>
          <p:cNvSpPr/>
          <p:nvPr/>
        </p:nvSpPr>
        <p:spPr>
          <a:xfrm>
            <a:off x="-27384" y="8827808"/>
            <a:ext cx="6898882" cy="11176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7" name="グループ化 16"/>
          <p:cNvGrpSpPr/>
          <p:nvPr/>
        </p:nvGrpSpPr>
        <p:grpSpPr>
          <a:xfrm>
            <a:off x="1144749" y="8892450"/>
            <a:ext cx="6100675" cy="987653"/>
            <a:chOff x="1144749" y="8892450"/>
            <a:chExt cx="6100675" cy="987653"/>
          </a:xfrm>
        </p:grpSpPr>
        <p:sp>
          <p:nvSpPr>
            <p:cNvPr id="27" name="テキスト ボックス 26">
              <a:extLst>
                <a:ext uri="{FF2B5EF4-FFF2-40B4-BE49-F238E27FC236}">
                  <a16:creationId xmlns:a16="http://schemas.microsoft.com/office/drawing/2014/main" id="{656CA1CF-3719-8B3C-6261-0BD98DF6EDA9}"/>
                </a:ext>
              </a:extLst>
            </p:cNvPr>
            <p:cNvSpPr txBox="1"/>
            <p:nvPr/>
          </p:nvSpPr>
          <p:spPr>
            <a:xfrm>
              <a:off x="1335935" y="8941362"/>
              <a:ext cx="3023788" cy="259459"/>
            </a:xfrm>
            <a:prstGeom prst="rect">
              <a:avLst/>
            </a:prstGeom>
            <a:noFill/>
          </p:spPr>
          <p:txBody>
            <a:bodyPr wrap="square" rtlCol="0">
              <a:spAutoFit/>
            </a:bodyPr>
            <a:lstStyle/>
            <a:p>
              <a:r>
                <a:rPr lang="ja-JP" altLang="en-US" sz="1062" dirty="0">
                  <a:solidFill>
                    <a:schemeClr val="tx2"/>
                  </a:solidFill>
                  <a:latin typeface="BIZ UDPゴシック" panose="020B0400000000000000" pitchFamily="50" charset="-128"/>
                  <a:ea typeface="BIZ UDPゴシック" panose="020B0400000000000000" pitchFamily="50" charset="-128"/>
                </a:rPr>
                <a:t>お問い合わせ先・選考会場・訓練実施場所</a:t>
              </a:r>
            </a:p>
          </p:txBody>
        </p:sp>
        <p:sp>
          <p:nvSpPr>
            <p:cNvPr id="28" name="テキスト ボックス 27">
              <a:extLst>
                <a:ext uri="{FF2B5EF4-FFF2-40B4-BE49-F238E27FC236}">
                  <a16:creationId xmlns:a16="http://schemas.microsoft.com/office/drawing/2014/main" id="{D6A66FBA-B09A-926A-B291-9B25039CC8F1}"/>
                </a:ext>
              </a:extLst>
            </p:cNvPr>
            <p:cNvSpPr txBox="1"/>
            <p:nvPr/>
          </p:nvSpPr>
          <p:spPr>
            <a:xfrm>
              <a:off x="1640374" y="9139266"/>
              <a:ext cx="2719349" cy="400110"/>
            </a:xfrm>
            <a:prstGeom prst="rect">
              <a:avLst/>
            </a:prstGeom>
            <a:noFill/>
          </p:spPr>
          <p:txBody>
            <a:bodyPr wrap="square" rtlCol="0">
              <a:spAutoFit/>
            </a:bodyPr>
            <a:lstStyle/>
            <a:p>
              <a:r>
                <a:rPr lang="ja-JP" altLang="en-US" sz="2000" b="1" dirty="0">
                  <a:solidFill>
                    <a:schemeClr val="tx2"/>
                  </a:solidFill>
                  <a:latin typeface="BIZ UDPゴシック" panose="020B0400000000000000" pitchFamily="50" charset="-128"/>
                  <a:ea typeface="BIZ UDPゴシック" panose="020B0400000000000000" pitchFamily="50" charset="-128"/>
                </a:rPr>
                <a:t>日建学院　上越校</a:t>
              </a:r>
            </a:p>
          </p:txBody>
        </p:sp>
        <p:sp>
          <p:nvSpPr>
            <p:cNvPr id="29" name="テキスト ボックス 28">
              <a:extLst>
                <a:ext uri="{FF2B5EF4-FFF2-40B4-BE49-F238E27FC236}">
                  <a16:creationId xmlns:a16="http://schemas.microsoft.com/office/drawing/2014/main" id="{1D354719-99D7-C5B7-802B-D7FE9D2F896E}"/>
                </a:ext>
              </a:extLst>
            </p:cNvPr>
            <p:cNvSpPr txBox="1"/>
            <p:nvPr/>
          </p:nvSpPr>
          <p:spPr>
            <a:xfrm>
              <a:off x="1144749" y="9524537"/>
              <a:ext cx="3355967" cy="338554"/>
            </a:xfrm>
            <a:prstGeom prst="rect">
              <a:avLst/>
            </a:prstGeom>
            <a:noFill/>
          </p:spPr>
          <p:txBody>
            <a:bodyPr wrap="square" rtlCol="0">
              <a:spAutoFit/>
            </a:bodyPr>
            <a:lstStyle/>
            <a:p>
              <a:r>
                <a:rPr lang="ja-JP" altLang="en-US" sz="800" dirty="0">
                  <a:solidFill>
                    <a:schemeClr val="tx2"/>
                  </a:solidFill>
                  <a:latin typeface="BIZ UDPゴシック" panose="020B0400000000000000" pitchFamily="50" charset="-128"/>
                  <a:ea typeface="BIZ UDPゴシック" panose="020B0400000000000000" pitchFamily="50" charset="-128"/>
                </a:rPr>
                <a:t>〒</a:t>
              </a:r>
              <a:r>
                <a:rPr lang="en-US" altLang="ja-JP" sz="800" dirty="0">
                  <a:solidFill>
                    <a:schemeClr val="tx2"/>
                  </a:solidFill>
                  <a:latin typeface="BIZ UDPゴシック" panose="020B0400000000000000" pitchFamily="50" charset="-128"/>
                  <a:ea typeface="BIZ UDPゴシック" panose="020B0400000000000000" pitchFamily="50" charset="-128"/>
                </a:rPr>
                <a:t>943-0805</a:t>
              </a:r>
              <a:r>
                <a:rPr lang="ja-JP" altLang="en-US" sz="800" dirty="0">
                  <a:solidFill>
                    <a:schemeClr val="tx2"/>
                  </a:solidFill>
                  <a:latin typeface="BIZ UDPゴシック" panose="020B0400000000000000" pitchFamily="50" charset="-128"/>
                  <a:ea typeface="BIZ UDPゴシック" panose="020B0400000000000000" pitchFamily="50" charset="-128"/>
                </a:rPr>
                <a:t>　新潟県上越市木田２</a:t>
              </a:r>
              <a:r>
                <a:rPr lang="en-US" altLang="ja-JP" sz="800" dirty="0">
                  <a:solidFill>
                    <a:schemeClr val="tx2"/>
                  </a:solidFill>
                  <a:latin typeface="BIZ UDPゴシック" panose="020B0400000000000000" pitchFamily="50" charset="-128"/>
                  <a:ea typeface="BIZ UDPゴシック" panose="020B0400000000000000" pitchFamily="50" charset="-128"/>
                </a:rPr>
                <a:t>-1-1</a:t>
              </a:r>
              <a:r>
                <a:rPr lang="ja-JP" altLang="en-US" sz="800" dirty="0">
                  <a:solidFill>
                    <a:schemeClr val="tx2"/>
                  </a:solidFill>
                  <a:latin typeface="BIZ UDPゴシック" panose="020B0400000000000000" pitchFamily="50" charset="-128"/>
                  <a:ea typeface="BIZ UDPゴシック" panose="020B0400000000000000" pitchFamily="50" charset="-128"/>
                </a:rPr>
                <a:t>上越セントラルビル</a:t>
              </a:r>
              <a:r>
                <a:rPr lang="en-US" altLang="ja-JP" sz="800" dirty="0">
                  <a:solidFill>
                    <a:schemeClr val="tx2"/>
                  </a:solidFill>
                  <a:latin typeface="BIZ UDPゴシック" panose="020B0400000000000000" pitchFamily="50" charset="-128"/>
                  <a:ea typeface="BIZ UDPゴシック" panose="020B0400000000000000" pitchFamily="50" charset="-128"/>
                </a:rPr>
                <a:t>7F </a:t>
              </a:r>
            </a:p>
            <a:p>
              <a:r>
                <a:rPr lang="ja-JP" altLang="en-US" sz="800" dirty="0">
                  <a:solidFill>
                    <a:schemeClr val="tx2"/>
                  </a:solidFill>
                  <a:latin typeface="BIZ UDPゴシック" panose="020B0400000000000000" pitchFamily="50" charset="-128"/>
                  <a:ea typeface="BIZ UDPゴシック" panose="020B0400000000000000" pitchFamily="50" charset="-128"/>
                </a:rPr>
                <a:t>無料駐車場　有（</a:t>
              </a:r>
              <a:r>
                <a:rPr lang="en-US" altLang="ja-JP" sz="800" dirty="0">
                  <a:solidFill>
                    <a:schemeClr val="tx2"/>
                  </a:solidFill>
                  <a:latin typeface="BIZ UDPゴシック" panose="020B0400000000000000" pitchFamily="50" charset="-128"/>
                  <a:ea typeface="BIZ UDPゴシック" panose="020B0400000000000000" pitchFamily="50" charset="-128"/>
                </a:rPr>
                <a:t>30</a:t>
              </a:r>
              <a:r>
                <a:rPr lang="ja-JP" altLang="en-US" sz="800" dirty="0">
                  <a:solidFill>
                    <a:schemeClr val="tx2"/>
                  </a:solidFill>
                  <a:latin typeface="BIZ UDPゴシック" panose="020B0400000000000000" pitchFamily="50" charset="-128"/>
                  <a:ea typeface="BIZ UDPゴシック" panose="020B0400000000000000" pitchFamily="50" charset="-128"/>
                </a:rPr>
                <a:t>台）</a:t>
              </a:r>
            </a:p>
          </p:txBody>
        </p:sp>
        <p:sp>
          <p:nvSpPr>
            <p:cNvPr id="30" name="テキスト ボックス 29">
              <a:extLst>
                <a:ext uri="{FF2B5EF4-FFF2-40B4-BE49-F238E27FC236}">
                  <a16:creationId xmlns:a16="http://schemas.microsoft.com/office/drawing/2014/main" id="{BB893877-A1EF-CC92-4F7D-E082AD0F79DE}"/>
                </a:ext>
              </a:extLst>
            </p:cNvPr>
            <p:cNvSpPr txBox="1"/>
            <p:nvPr/>
          </p:nvSpPr>
          <p:spPr>
            <a:xfrm>
              <a:off x="4340926" y="8892450"/>
              <a:ext cx="2904498" cy="338554"/>
            </a:xfrm>
            <a:prstGeom prst="rect">
              <a:avLst/>
            </a:prstGeom>
            <a:noFill/>
          </p:spPr>
          <p:txBody>
            <a:bodyPr wrap="square" rtlCol="0">
              <a:spAutoFit/>
            </a:bodyPr>
            <a:lstStyle/>
            <a:p>
              <a:r>
                <a:rPr lang="en-US" altLang="ja-JP" sz="1600" dirty="0">
                  <a:solidFill>
                    <a:schemeClr val="tx2"/>
                  </a:solidFill>
                  <a:latin typeface="BIZ UDPゴシック" panose="020B0400000000000000" pitchFamily="50" charset="-128"/>
                  <a:ea typeface="BIZ UDPゴシック" panose="020B0400000000000000" pitchFamily="50" charset="-128"/>
                </a:rPr>
                <a:t>TEL</a:t>
              </a:r>
              <a:r>
                <a:rPr lang="ja-JP" altLang="en-US" sz="1600" dirty="0">
                  <a:solidFill>
                    <a:schemeClr val="tx2"/>
                  </a:solidFill>
                  <a:latin typeface="BIZ UDPゴシック" panose="020B0400000000000000" pitchFamily="50" charset="-128"/>
                  <a:ea typeface="BIZ UDPゴシック" panose="020B0400000000000000" pitchFamily="50" charset="-128"/>
                </a:rPr>
                <a:t>：０</a:t>
              </a:r>
              <a:r>
                <a:rPr lang="en-US" altLang="ja-JP" sz="1600" dirty="0">
                  <a:solidFill>
                    <a:schemeClr val="tx2"/>
                  </a:solidFill>
                  <a:latin typeface="BIZ UDPゴシック" panose="020B0400000000000000" pitchFamily="50" charset="-128"/>
                  <a:ea typeface="BIZ UDPゴシック" panose="020B0400000000000000" pitchFamily="50" charset="-128"/>
                </a:rPr>
                <a:t>25-525-4885</a:t>
              </a:r>
              <a:endParaRPr lang="ja-JP" altLang="en-US" sz="1600" dirty="0">
                <a:solidFill>
                  <a:schemeClr val="tx2"/>
                </a:solidFill>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E45075E8-DDCF-EADE-51EF-D5825EFFD0BF}"/>
                </a:ext>
              </a:extLst>
            </p:cNvPr>
            <p:cNvSpPr txBox="1"/>
            <p:nvPr/>
          </p:nvSpPr>
          <p:spPr>
            <a:xfrm>
              <a:off x="5879893" y="9190758"/>
              <a:ext cx="1125273" cy="270523"/>
            </a:xfrm>
            <a:prstGeom prst="rect">
              <a:avLst/>
            </a:prstGeom>
            <a:noFill/>
          </p:spPr>
          <p:txBody>
            <a:bodyPr wrap="square" rtlCol="0">
              <a:spAutoFit/>
            </a:bodyPr>
            <a:lstStyle/>
            <a:p>
              <a:r>
                <a:rPr lang="ja-JP" altLang="en-US" sz="1158" dirty="0">
                  <a:solidFill>
                    <a:schemeClr val="tx2"/>
                  </a:solidFill>
                  <a:latin typeface="HGPｺﾞｼｯｸM" pitchFamily="50" charset="-128"/>
                  <a:ea typeface="HGPｺﾞｼｯｸM" pitchFamily="50" charset="-128"/>
                </a:rPr>
                <a:t>担当：玉井</a:t>
              </a:r>
            </a:p>
          </p:txBody>
        </p:sp>
        <p:sp>
          <p:nvSpPr>
            <p:cNvPr id="32" name="テキスト ボックス 31">
              <a:extLst>
                <a:ext uri="{FF2B5EF4-FFF2-40B4-BE49-F238E27FC236}">
                  <a16:creationId xmlns:a16="http://schemas.microsoft.com/office/drawing/2014/main" id="{CEC309E9-C4A3-FC09-C6E1-54424829546A}"/>
                </a:ext>
              </a:extLst>
            </p:cNvPr>
            <p:cNvSpPr txBox="1"/>
            <p:nvPr/>
          </p:nvSpPr>
          <p:spPr>
            <a:xfrm>
              <a:off x="4351201" y="9404725"/>
              <a:ext cx="2448366" cy="475378"/>
            </a:xfrm>
            <a:prstGeom prst="rect">
              <a:avLst/>
            </a:prstGeom>
            <a:noFill/>
          </p:spPr>
          <p:txBody>
            <a:bodyPr wrap="square" rtlCol="0">
              <a:spAutoFit/>
            </a:bodyPr>
            <a:lstStyle/>
            <a:p>
              <a:r>
                <a:rPr lang="en-US" altLang="ja-JP" sz="1351" dirty="0">
                  <a:solidFill>
                    <a:schemeClr val="tx2"/>
                  </a:solidFill>
                  <a:latin typeface="HGPｺﾞｼｯｸM" pitchFamily="50" charset="-128"/>
                  <a:ea typeface="HGPｺﾞｼｯｸM" pitchFamily="50" charset="-128"/>
                </a:rPr>
                <a:t>FAX</a:t>
              </a:r>
              <a:r>
                <a:rPr lang="ja-JP" altLang="en-US" sz="1351" dirty="0">
                  <a:solidFill>
                    <a:schemeClr val="tx2"/>
                  </a:solidFill>
                  <a:latin typeface="HGPｺﾞｼｯｸM" pitchFamily="50" charset="-128"/>
                  <a:ea typeface="HGPｺﾞｼｯｸM" pitchFamily="50" charset="-128"/>
                </a:rPr>
                <a:t>：</a:t>
              </a:r>
              <a:r>
                <a:rPr lang="en-US" altLang="ja-JP" sz="1351" dirty="0">
                  <a:solidFill>
                    <a:schemeClr val="tx2"/>
                  </a:solidFill>
                  <a:latin typeface="HGPｺﾞｼｯｸM" pitchFamily="50" charset="-128"/>
                  <a:ea typeface="HGPｺﾞｼｯｸM" pitchFamily="50" charset="-128"/>
                </a:rPr>
                <a:t>025-523-8174</a:t>
              </a:r>
            </a:p>
            <a:p>
              <a:r>
                <a:rPr lang="en-US" altLang="ja-JP" sz="1158" dirty="0">
                  <a:solidFill>
                    <a:schemeClr val="tx2"/>
                  </a:solidFill>
                  <a:latin typeface="HGPｺﾞｼｯｸM" pitchFamily="50" charset="-128"/>
                  <a:ea typeface="HGPｺﾞｼｯｸM" pitchFamily="50" charset="-128"/>
                </a:rPr>
                <a:t>E-mail</a:t>
              </a:r>
              <a:r>
                <a:rPr lang="ja-JP" altLang="en-US" sz="1158" dirty="0">
                  <a:solidFill>
                    <a:schemeClr val="tx2"/>
                  </a:solidFill>
                  <a:latin typeface="HGPｺﾞｼｯｸM" pitchFamily="50" charset="-128"/>
                  <a:ea typeface="HGPｺﾞｼｯｸM" pitchFamily="50" charset="-128"/>
                </a:rPr>
                <a:t>：</a:t>
              </a:r>
              <a:r>
                <a:rPr lang="en-US" altLang="ja-JP" sz="1158" dirty="0">
                  <a:solidFill>
                    <a:schemeClr val="tx2"/>
                  </a:solidFill>
                  <a:latin typeface="HGPｺﾞｼｯｸM" pitchFamily="50" charset="-128"/>
                  <a:ea typeface="HGPｺﾞｼｯｸM" pitchFamily="50" charset="-128"/>
                </a:rPr>
                <a:t>018392@</a:t>
              </a:r>
              <a:r>
                <a:rPr lang="ja-JP" altLang="en-US" sz="1158" dirty="0">
                  <a:solidFill>
                    <a:schemeClr val="tx2"/>
                  </a:solidFill>
                  <a:latin typeface="HGPｺﾞｼｯｸM" pitchFamily="50" charset="-128"/>
                  <a:ea typeface="HGPｺﾞｼｯｸM" pitchFamily="50" charset="-128"/>
                </a:rPr>
                <a:t>ｍｘ</a:t>
              </a:r>
              <a:r>
                <a:rPr lang="en-US" altLang="ja-JP" sz="1158" dirty="0">
                  <a:solidFill>
                    <a:schemeClr val="tx2"/>
                  </a:solidFill>
                  <a:latin typeface="HGPｺﾞｼｯｸM" pitchFamily="50" charset="-128"/>
                  <a:ea typeface="HGPｺﾞｼｯｸM" pitchFamily="50" charset="-128"/>
                </a:rPr>
                <a:t>1.ksknet.co.jp</a:t>
              </a:r>
              <a:endParaRPr lang="ja-JP" altLang="en-US" sz="1158" dirty="0">
                <a:solidFill>
                  <a:schemeClr val="tx2"/>
                </a:solidFill>
                <a:latin typeface="HGPｺﾞｼｯｸM" pitchFamily="50" charset="-128"/>
                <a:ea typeface="HGPｺﾞｼｯｸM" pitchFamily="50" charset="-128"/>
              </a:endParaRPr>
            </a:p>
          </p:txBody>
        </p:sp>
      </p:grpSp>
      <p:sp>
        <p:nvSpPr>
          <p:cNvPr id="35" name="角丸四角形 43">
            <a:extLst>
              <a:ext uri="{FF2B5EF4-FFF2-40B4-BE49-F238E27FC236}">
                <a16:creationId xmlns:a16="http://schemas.microsoft.com/office/drawing/2014/main" id="{7F941E6E-1C41-FA0C-C7F8-136A3A9B197E}"/>
              </a:ext>
            </a:extLst>
          </p:cNvPr>
          <p:cNvSpPr/>
          <p:nvPr/>
        </p:nvSpPr>
        <p:spPr>
          <a:xfrm>
            <a:off x="11498" y="5783141"/>
            <a:ext cx="930347" cy="37468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訓練時間</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6" name="角丸四角形 43">
            <a:extLst>
              <a:ext uri="{FF2B5EF4-FFF2-40B4-BE49-F238E27FC236}">
                <a16:creationId xmlns:a16="http://schemas.microsoft.com/office/drawing/2014/main" id="{3D995444-CE12-BFAE-E405-6731FC748D78}"/>
              </a:ext>
            </a:extLst>
          </p:cNvPr>
          <p:cNvSpPr/>
          <p:nvPr/>
        </p:nvSpPr>
        <p:spPr>
          <a:xfrm>
            <a:off x="11498" y="6729689"/>
            <a:ext cx="930347" cy="3630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訓練対象者　　の条件　</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7" name="角丸四角形 43">
            <a:extLst>
              <a:ext uri="{FF2B5EF4-FFF2-40B4-BE49-F238E27FC236}">
                <a16:creationId xmlns:a16="http://schemas.microsoft.com/office/drawing/2014/main" id="{9E935492-1F35-E4B1-496C-E26A08CC63EF}"/>
              </a:ext>
            </a:extLst>
          </p:cNvPr>
          <p:cNvSpPr/>
          <p:nvPr/>
        </p:nvSpPr>
        <p:spPr>
          <a:xfrm>
            <a:off x="11498" y="6253473"/>
            <a:ext cx="930347" cy="342583"/>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定員</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8" name="角丸四角形 43">
            <a:extLst>
              <a:ext uri="{FF2B5EF4-FFF2-40B4-BE49-F238E27FC236}">
                <a16:creationId xmlns:a16="http://schemas.microsoft.com/office/drawing/2014/main" id="{0622CD6C-E1CE-ED80-F1AA-3625DB3C4B01}"/>
              </a:ext>
            </a:extLst>
          </p:cNvPr>
          <p:cNvSpPr/>
          <p:nvPr/>
        </p:nvSpPr>
        <p:spPr>
          <a:xfrm>
            <a:off x="11498" y="7685624"/>
            <a:ext cx="930347" cy="33892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選考方法</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44" name="角丸四角形 43">
            <a:extLst>
              <a:ext uri="{FF2B5EF4-FFF2-40B4-BE49-F238E27FC236}">
                <a16:creationId xmlns:a16="http://schemas.microsoft.com/office/drawing/2014/main" id="{31A57408-532E-5D51-2804-8DCAEEA9EA37}"/>
              </a:ext>
            </a:extLst>
          </p:cNvPr>
          <p:cNvSpPr/>
          <p:nvPr/>
        </p:nvSpPr>
        <p:spPr>
          <a:xfrm>
            <a:off x="15291" y="8149576"/>
            <a:ext cx="913308" cy="40010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選考結果　　　発送日</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45" name="角丸四角形 43">
            <a:extLst>
              <a:ext uri="{FF2B5EF4-FFF2-40B4-BE49-F238E27FC236}">
                <a16:creationId xmlns:a16="http://schemas.microsoft.com/office/drawing/2014/main" id="{90D949C1-3098-E486-0396-2A3E64697A81}"/>
              </a:ext>
            </a:extLst>
          </p:cNvPr>
          <p:cNvSpPr/>
          <p:nvPr/>
        </p:nvSpPr>
        <p:spPr>
          <a:xfrm>
            <a:off x="11498" y="7202923"/>
            <a:ext cx="930347" cy="327478"/>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選考日</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grpSp>
        <p:nvGrpSpPr>
          <p:cNvPr id="15" name="グループ化 14"/>
          <p:cNvGrpSpPr/>
          <p:nvPr/>
        </p:nvGrpSpPr>
        <p:grpSpPr>
          <a:xfrm>
            <a:off x="908720" y="5800530"/>
            <a:ext cx="3591996" cy="2716755"/>
            <a:chOff x="1069522" y="5800530"/>
            <a:chExt cx="3591996" cy="2716755"/>
          </a:xfrm>
        </p:grpSpPr>
        <p:sp>
          <p:nvSpPr>
            <p:cNvPr id="39" name="テキスト ボックス 38">
              <a:extLst>
                <a:ext uri="{FF2B5EF4-FFF2-40B4-BE49-F238E27FC236}">
                  <a16:creationId xmlns:a16="http://schemas.microsoft.com/office/drawing/2014/main" id="{F970A361-65B9-DC52-ED21-32337BA1AC09}"/>
                </a:ext>
              </a:extLst>
            </p:cNvPr>
            <p:cNvSpPr txBox="1"/>
            <p:nvPr/>
          </p:nvSpPr>
          <p:spPr>
            <a:xfrm>
              <a:off x="1124744" y="5800530"/>
              <a:ext cx="3536774" cy="400110"/>
            </a:xfrm>
            <a:prstGeom prst="rect">
              <a:avLst/>
            </a:prstGeom>
            <a:noFill/>
          </p:spPr>
          <p:txBody>
            <a:bodyPr wrap="square" rtlCol="0">
              <a:spAutoFit/>
            </a:bodyPr>
            <a:lstStyle/>
            <a:p>
              <a:r>
                <a:rPr lang="ja-JP" altLang="en-US" sz="1200" b="1" dirty="0">
                  <a:latin typeface="HG丸ｺﾞｼｯｸM-PRO" panose="020F0600000000000000" pitchFamily="50" charset="-128"/>
                  <a:ea typeface="HG丸ｺﾞｼｯｸM-PRO" panose="020F0600000000000000" pitchFamily="50" charset="-128"/>
                </a:rPr>
                <a:t>９時</a:t>
              </a:r>
              <a:r>
                <a:rPr lang="en-US" altLang="ja-JP" sz="1200" b="1" dirty="0">
                  <a:latin typeface="HG丸ｺﾞｼｯｸM-PRO" panose="020F0600000000000000" pitchFamily="50" charset="-128"/>
                  <a:ea typeface="HG丸ｺﾞｼｯｸM-PRO" panose="020F0600000000000000" pitchFamily="50" charset="-128"/>
                </a:rPr>
                <a:t>3</a:t>
              </a:r>
              <a:r>
                <a:rPr lang="ja-JP" altLang="en-US" sz="1200" b="1" dirty="0">
                  <a:latin typeface="HG丸ｺﾞｼｯｸM-PRO" panose="020F0600000000000000" pitchFamily="50" charset="-128"/>
                  <a:ea typeface="HG丸ｺﾞｼｯｸM-PRO" panose="020F0600000000000000" pitchFamily="50" charset="-128"/>
                </a:rPr>
                <a:t>０分～１６時</a:t>
              </a:r>
              <a:r>
                <a:rPr lang="en-US" altLang="ja-JP" sz="1200" b="1" dirty="0">
                  <a:latin typeface="HG丸ｺﾞｼｯｸM-PRO" panose="020F0600000000000000" pitchFamily="50" charset="-128"/>
                  <a:ea typeface="HG丸ｺﾞｼｯｸM-PRO" panose="020F0600000000000000" pitchFamily="50" charset="-128"/>
                </a:rPr>
                <a:t>1</a:t>
              </a:r>
              <a:r>
                <a:rPr lang="ja-JP" altLang="en-US" sz="1200" b="1" dirty="0">
                  <a:latin typeface="HG丸ｺﾞｼｯｸM-PRO" panose="020F0600000000000000" pitchFamily="50" charset="-128"/>
                  <a:ea typeface="HG丸ｺﾞｼｯｸM-PRO" panose="020F0600000000000000" pitchFamily="50" charset="-128"/>
                </a:rPr>
                <a:t>０分</a:t>
              </a:r>
              <a:r>
                <a:rPr lang="ja-JP" altLang="en-US" sz="1200" b="1" dirty="0">
                  <a:latin typeface="HGP明朝E" pitchFamily="18" charset="-128"/>
                  <a:ea typeface="HGP明朝E" pitchFamily="18" charset="-128"/>
                </a:rPr>
                <a:t>　</a:t>
              </a:r>
              <a:endParaRPr lang="en-US" altLang="ja-JP" sz="1200" b="1" dirty="0">
                <a:latin typeface="HGP明朝E" pitchFamily="18" charset="-128"/>
                <a:ea typeface="HGP明朝E" pitchFamily="18" charset="-128"/>
              </a:endParaRPr>
            </a:p>
            <a:p>
              <a:r>
                <a:rPr lang="ja-JP" altLang="en-US" sz="800" b="1" dirty="0">
                  <a:latin typeface="HG丸ｺﾞｼｯｸM-PRO" panose="020F0600000000000000" pitchFamily="50" charset="-128"/>
                  <a:ea typeface="HG丸ｺﾞｼｯｸM-PRO" panose="020F0600000000000000" pitchFamily="50" charset="-128"/>
                </a:rPr>
                <a:t>訓練終了後、掃除を実施します。</a:t>
              </a:r>
              <a:endParaRPr lang="en-US" altLang="ja-JP" sz="800" b="1" dirty="0">
                <a:latin typeface="HG丸ｺﾞｼｯｸM-PRO" panose="020F0600000000000000" pitchFamily="50" charset="-128"/>
                <a:ea typeface="HG丸ｺﾞｼｯｸM-PRO" panose="020F0600000000000000" pitchFamily="50" charset="-128"/>
              </a:endParaRPr>
            </a:p>
          </p:txBody>
        </p:sp>
        <p:sp>
          <p:nvSpPr>
            <p:cNvPr id="40" name="テキスト ボックス 39">
              <a:extLst>
                <a:ext uri="{FF2B5EF4-FFF2-40B4-BE49-F238E27FC236}">
                  <a16:creationId xmlns:a16="http://schemas.microsoft.com/office/drawing/2014/main" id="{13BFC6F5-854C-ED7A-8E75-7EAC4797107F}"/>
                </a:ext>
              </a:extLst>
            </p:cNvPr>
            <p:cNvSpPr txBox="1"/>
            <p:nvPr/>
          </p:nvSpPr>
          <p:spPr>
            <a:xfrm>
              <a:off x="1120262" y="6786680"/>
              <a:ext cx="2151469" cy="215444"/>
            </a:xfrm>
            <a:prstGeom prst="rect">
              <a:avLst/>
            </a:prstGeom>
            <a:noFill/>
          </p:spPr>
          <p:txBody>
            <a:bodyPr wrap="square" rtlCol="0">
              <a:spAutoFit/>
            </a:bodyPr>
            <a:lstStyle/>
            <a:p>
              <a:r>
                <a:rPr lang="ja-JP" altLang="en-US" sz="800" b="1" dirty="0">
                  <a:latin typeface="HG丸ｺﾞｼｯｸM-PRO" panose="020F0600000000000000" pitchFamily="50" charset="-128"/>
                  <a:ea typeface="HG丸ｺﾞｼｯｸM-PRO" panose="020F0600000000000000" pitchFamily="50" charset="-128"/>
                </a:rPr>
                <a:t>キーボード・マウス操作ができる人</a:t>
              </a:r>
              <a:endParaRPr lang="en-US" altLang="ja-JP" sz="800" b="1" dirty="0">
                <a:latin typeface="HG丸ｺﾞｼｯｸM-PRO" panose="020F0600000000000000" pitchFamily="50" charset="-128"/>
                <a:ea typeface="HG丸ｺﾞｼｯｸM-PRO" panose="020F0600000000000000" pitchFamily="50" charset="-128"/>
              </a:endParaRPr>
            </a:p>
          </p:txBody>
        </p:sp>
        <p:sp>
          <p:nvSpPr>
            <p:cNvPr id="41" name="テキスト ボックス 40">
              <a:extLst>
                <a:ext uri="{FF2B5EF4-FFF2-40B4-BE49-F238E27FC236}">
                  <a16:creationId xmlns:a16="http://schemas.microsoft.com/office/drawing/2014/main" id="{4C886DD5-1F93-BDA9-D7F9-DD5DD6166C6A}"/>
                </a:ext>
              </a:extLst>
            </p:cNvPr>
            <p:cNvSpPr txBox="1"/>
            <p:nvPr/>
          </p:nvSpPr>
          <p:spPr>
            <a:xfrm>
              <a:off x="1069522" y="6280930"/>
              <a:ext cx="593742" cy="276999"/>
            </a:xfrm>
            <a:prstGeom prst="rect">
              <a:avLst/>
            </a:prstGeom>
            <a:noFill/>
          </p:spPr>
          <p:txBody>
            <a:bodyPr wrap="square" rtlCol="0">
              <a:spAutoFit/>
            </a:bodyPr>
            <a:lstStyle/>
            <a:p>
              <a:r>
                <a:rPr kumimoji="1" lang="ja-JP" altLang="en-US" sz="1200" b="1" dirty="0">
                  <a:latin typeface="HG丸ｺﾞｼｯｸM-PRO" panose="020F0600000000000000" pitchFamily="50" charset="-128"/>
                  <a:ea typeface="HG丸ｺﾞｼｯｸM-PRO" panose="020F0600000000000000" pitchFamily="50" charset="-128"/>
                </a:rPr>
                <a:t>１</a:t>
              </a:r>
              <a:r>
                <a:rPr kumimoji="1" lang="en-US" altLang="ja-JP" sz="1200" b="1" dirty="0">
                  <a:latin typeface="HG丸ｺﾞｼｯｸM-PRO" panose="020F0600000000000000" pitchFamily="50" charset="-128"/>
                  <a:ea typeface="HG丸ｺﾞｼｯｸM-PRO" panose="020F0600000000000000" pitchFamily="50" charset="-128"/>
                </a:rPr>
                <a:t>5</a:t>
              </a:r>
              <a:r>
                <a:rPr kumimoji="1" lang="ja-JP" altLang="en-US" sz="700" b="1" dirty="0">
                  <a:latin typeface="HG丸ｺﾞｼｯｸM-PRO" panose="020F0600000000000000" pitchFamily="50" charset="-128"/>
                  <a:ea typeface="HG丸ｺﾞｼｯｸM-PRO" panose="020F0600000000000000" pitchFamily="50" charset="-128"/>
                </a:rPr>
                <a:t>名</a:t>
              </a:r>
            </a:p>
          </p:txBody>
        </p:sp>
        <p:sp>
          <p:nvSpPr>
            <p:cNvPr id="42" name="テキスト ボックス 41">
              <a:extLst>
                <a:ext uri="{FF2B5EF4-FFF2-40B4-BE49-F238E27FC236}">
                  <a16:creationId xmlns:a16="http://schemas.microsoft.com/office/drawing/2014/main" id="{F2FCCC47-DE02-FBD0-AE23-7AC2A894B1DB}"/>
                </a:ext>
              </a:extLst>
            </p:cNvPr>
            <p:cNvSpPr txBox="1"/>
            <p:nvPr/>
          </p:nvSpPr>
          <p:spPr>
            <a:xfrm>
              <a:off x="1496739" y="6271014"/>
              <a:ext cx="1544260" cy="415498"/>
            </a:xfrm>
            <a:prstGeom prst="rect">
              <a:avLst/>
            </a:prstGeom>
            <a:noFill/>
          </p:spPr>
          <p:txBody>
            <a:bodyPr wrap="square" rtlCol="0">
              <a:spAutoFit/>
            </a:bodyPr>
            <a:lstStyle/>
            <a:p>
              <a:r>
                <a:rPr kumimoji="1" lang="en-US" altLang="ja-JP" sz="700" b="1" dirty="0">
                  <a:latin typeface="HG丸ｺﾞｼｯｸM-PRO" panose="020F0600000000000000" pitchFamily="50" charset="-128"/>
                  <a:ea typeface="HG丸ｺﾞｼｯｸM-PRO" panose="020F0600000000000000" pitchFamily="50" charset="-128"/>
                </a:rPr>
                <a:t>※</a:t>
              </a:r>
              <a:r>
                <a:rPr kumimoji="1" lang="ja-JP" altLang="en-US" sz="700" b="1" dirty="0">
                  <a:latin typeface="HG丸ｺﾞｼｯｸM-PRO" panose="020F0600000000000000" pitchFamily="50" charset="-128"/>
                  <a:ea typeface="HG丸ｺﾞｼｯｸM-PRO" panose="020F0600000000000000" pitchFamily="50" charset="-128"/>
                </a:rPr>
                <a:t>受講申込者が募集定員の半数に満たない場合は、中止となる場合があります。</a:t>
              </a:r>
            </a:p>
          </p:txBody>
        </p:sp>
        <p:sp>
          <p:nvSpPr>
            <p:cNvPr id="43" name="テキスト ボックス 42">
              <a:extLst>
                <a:ext uri="{FF2B5EF4-FFF2-40B4-BE49-F238E27FC236}">
                  <a16:creationId xmlns:a16="http://schemas.microsoft.com/office/drawing/2014/main" id="{8AC4E4D7-437A-3448-D67B-25CF983FD60F}"/>
                </a:ext>
              </a:extLst>
            </p:cNvPr>
            <p:cNvSpPr txBox="1"/>
            <p:nvPr/>
          </p:nvSpPr>
          <p:spPr>
            <a:xfrm>
              <a:off x="1120262" y="7210220"/>
              <a:ext cx="1489510" cy="276999"/>
            </a:xfrm>
            <a:prstGeom prst="rect">
              <a:avLst/>
            </a:prstGeom>
            <a:noFill/>
          </p:spPr>
          <p:txBody>
            <a:bodyPr wrap="none" rtlCol="0">
              <a:spAutoFit/>
            </a:bodyPr>
            <a:lstStyle/>
            <a:p>
              <a:r>
                <a:rPr lang="ja-JP" altLang="en-US" sz="900" b="1" dirty="0">
                  <a:latin typeface="HG丸ｺﾞｼｯｸM-PRO" panose="020F0600000000000000" pitchFamily="50" charset="-128"/>
                  <a:ea typeface="HG丸ｺﾞｼｯｸM-PRO" panose="020F0600000000000000" pitchFamily="50" charset="-128"/>
                </a:rPr>
                <a:t>令和</a:t>
              </a:r>
              <a:r>
                <a:rPr lang="en-US" altLang="ja-JP" sz="900" b="1" dirty="0">
                  <a:latin typeface="HG丸ｺﾞｼｯｸM-PRO" panose="020F0600000000000000" pitchFamily="50" charset="-128"/>
                  <a:ea typeface="HG丸ｺﾞｼｯｸM-PRO" panose="020F0600000000000000" pitchFamily="50" charset="-128"/>
                </a:rPr>
                <a:t>8</a:t>
              </a:r>
              <a:r>
                <a:rPr lang="ja-JP" altLang="en-US" sz="900" b="1" dirty="0">
                  <a:latin typeface="HG丸ｺﾞｼｯｸM-PRO" panose="020F0600000000000000" pitchFamily="50" charset="-128"/>
                  <a:ea typeface="HG丸ｺﾞｼｯｸM-PRO" panose="020F0600000000000000" pitchFamily="50" charset="-128"/>
                </a:rPr>
                <a:t>年</a:t>
              </a:r>
              <a:r>
                <a:rPr lang="en-US" altLang="ja-JP" sz="1200" b="1" dirty="0">
                  <a:latin typeface="HG丸ｺﾞｼｯｸM-PRO" panose="020F0600000000000000" pitchFamily="50" charset="-128"/>
                  <a:ea typeface="HG丸ｺﾞｼｯｸM-PRO" panose="020F0600000000000000" pitchFamily="50" charset="-128"/>
                </a:rPr>
                <a:t>4</a:t>
              </a:r>
              <a:r>
                <a:rPr lang="ja-JP" altLang="en-US" sz="1000" b="1" dirty="0">
                  <a:latin typeface="HG丸ｺﾞｼｯｸM-PRO" panose="020F0600000000000000" pitchFamily="50" charset="-128"/>
                  <a:ea typeface="HG丸ｺﾞｼｯｸM-PRO" panose="020F0600000000000000" pitchFamily="50" charset="-128"/>
                </a:rPr>
                <a:t>月</a:t>
              </a:r>
              <a:r>
                <a:rPr lang="en-US" altLang="ja-JP" sz="1200" b="1" dirty="0">
                  <a:latin typeface="HG丸ｺﾞｼｯｸM-PRO" panose="020F0600000000000000" pitchFamily="50" charset="-128"/>
                  <a:ea typeface="HG丸ｺﾞｼｯｸM-PRO" panose="020F0600000000000000" pitchFamily="50" charset="-128"/>
                </a:rPr>
                <a:t>7</a:t>
              </a:r>
              <a:r>
                <a:rPr lang="ja-JP" altLang="en-US" sz="1000" b="1" dirty="0">
                  <a:latin typeface="HG丸ｺﾞｼｯｸM-PRO" panose="020F0600000000000000" pitchFamily="50" charset="-128"/>
                  <a:ea typeface="HG丸ｺﾞｼｯｸM-PRO" panose="020F0600000000000000" pitchFamily="50" charset="-128"/>
                </a:rPr>
                <a:t>日（火）</a:t>
              </a:r>
              <a:endParaRPr kumimoji="1" lang="ja-JP" altLang="en-US" sz="1000" b="1" dirty="0">
                <a:latin typeface="HG丸ｺﾞｼｯｸM-PRO" panose="020F0600000000000000" pitchFamily="50" charset="-128"/>
                <a:ea typeface="HG丸ｺﾞｼｯｸM-PRO" panose="020F0600000000000000" pitchFamily="50" charset="-128"/>
              </a:endParaRPr>
            </a:p>
          </p:txBody>
        </p:sp>
        <p:sp>
          <p:nvSpPr>
            <p:cNvPr id="46" name="テキスト ボックス 45">
              <a:extLst>
                <a:ext uri="{FF2B5EF4-FFF2-40B4-BE49-F238E27FC236}">
                  <a16:creationId xmlns:a16="http://schemas.microsoft.com/office/drawing/2014/main" id="{2FE07E15-75C4-039B-1FC5-64DEB7643D63}"/>
                </a:ext>
              </a:extLst>
            </p:cNvPr>
            <p:cNvSpPr txBox="1"/>
            <p:nvPr/>
          </p:nvSpPr>
          <p:spPr>
            <a:xfrm>
              <a:off x="1140034" y="7659868"/>
              <a:ext cx="2304256" cy="353943"/>
            </a:xfrm>
            <a:prstGeom prst="rect">
              <a:avLst/>
            </a:prstGeom>
            <a:noFill/>
          </p:spPr>
          <p:txBody>
            <a:bodyPr wrap="square" rtlCol="0">
              <a:spAutoFit/>
            </a:bodyPr>
            <a:lstStyle/>
            <a:p>
              <a:r>
                <a:rPr lang="ja-JP" altLang="en-US" sz="1000" b="1" dirty="0">
                  <a:latin typeface="HG丸ｺﾞｼｯｸM-PRO" panose="020F0600000000000000" pitchFamily="50" charset="-128"/>
                  <a:ea typeface="HG丸ｺﾞｼｯｸM-PRO" panose="020F0600000000000000" pitchFamily="50" charset="-128"/>
                </a:rPr>
                <a:t>筆記試験・面接　</a:t>
              </a:r>
              <a:endParaRPr lang="en-US" altLang="ja-JP" sz="1000" b="1" dirty="0">
                <a:latin typeface="HG丸ｺﾞｼｯｸM-PRO" panose="020F0600000000000000" pitchFamily="50" charset="-128"/>
                <a:ea typeface="HG丸ｺﾞｼｯｸM-PRO" panose="020F0600000000000000" pitchFamily="50" charset="-128"/>
              </a:endParaRPr>
            </a:p>
            <a:p>
              <a:r>
                <a:rPr lang="ja-JP" altLang="en-US" sz="700" b="1" dirty="0">
                  <a:latin typeface="HG丸ｺﾞｼｯｸM-PRO" panose="020F0600000000000000" pitchFamily="50" charset="-128"/>
                  <a:ea typeface="HG丸ｺﾞｼｯｸM-PRO" panose="020F0600000000000000" pitchFamily="50" charset="-128"/>
                </a:rPr>
                <a:t>筆記用具をご持参ください</a:t>
              </a:r>
              <a:endParaRPr kumimoji="1" lang="ja-JP" altLang="en-US" sz="700" b="1" dirty="0">
                <a:latin typeface="HG丸ｺﾞｼｯｸM-PRO" panose="020F0600000000000000" pitchFamily="50" charset="-128"/>
                <a:ea typeface="HG丸ｺﾞｼｯｸM-PRO" panose="020F0600000000000000" pitchFamily="50" charset="-128"/>
              </a:endParaRPr>
            </a:p>
          </p:txBody>
        </p:sp>
        <p:sp>
          <p:nvSpPr>
            <p:cNvPr id="47" name="テキスト ボックス 46">
              <a:extLst>
                <a:ext uri="{FF2B5EF4-FFF2-40B4-BE49-F238E27FC236}">
                  <a16:creationId xmlns:a16="http://schemas.microsoft.com/office/drawing/2014/main" id="{84DD0B23-863D-0667-6AEA-073EF96831D9}"/>
                </a:ext>
              </a:extLst>
            </p:cNvPr>
            <p:cNvSpPr txBox="1"/>
            <p:nvPr/>
          </p:nvSpPr>
          <p:spPr>
            <a:xfrm>
              <a:off x="1102647" y="8132564"/>
              <a:ext cx="1745991" cy="384721"/>
            </a:xfrm>
            <a:prstGeom prst="rect">
              <a:avLst/>
            </a:prstGeom>
            <a:noFill/>
          </p:spPr>
          <p:txBody>
            <a:bodyPr wrap="none" rtlCol="0">
              <a:spAutoFit/>
            </a:bodyPr>
            <a:lstStyle/>
            <a:p>
              <a:r>
                <a:rPr lang="ja-JP" altLang="en-US" sz="900" b="1" dirty="0">
                  <a:latin typeface="HG丸ｺﾞｼｯｸM-PRO" panose="020F0600000000000000" pitchFamily="50" charset="-128"/>
                  <a:ea typeface="HG丸ｺﾞｼｯｸM-PRO" panose="020F0600000000000000" pitchFamily="50" charset="-128"/>
                </a:rPr>
                <a:t>令和</a:t>
              </a:r>
              <a:r>
                <a:rPr lang="en-US" altLang="ja-JP" sz="900" b="1" dirty="0">
                  <a:latin typeface="HG丸ｺﾞｼｯｸM-PRO" panose="020F0600000000000000" pitchFamily="50" charset="-128"/>
                  <a:ea typeface="HG丸ｺﾞｼｯｸM-PRO" panose="020F0600000000000000" pitchFamily="50" charset="-128"/>
                </a:rPr>
                <a:t>8</a:t>
              </a:r>
              <a:r>
                <a:rPr lang="ja-JP" altLang="en-US" sz="900" b="1" dirty="0">
                  <a:latin typeface="HG丸ｺﾞｼｯｸM-PRO" panose="020F0600000000000000" pitchFamily="50" charset="-128"/>
                  <a:ea typeface="HG丸ｺﾞｼｯｸM-PRO" panose="020F0600000000000000" pitchFamily="50" charset="-128"/>
                </a:rPr>
                <a:t>年</a:t>
              </a:r>
              <a:r>
                <a:rPr lang="en-US" altLang="ja-JP" sz="1200" b="1" dirty="0">
                  <a:latin typeface="HG丸ｺﾞｼｯｸM-PRO" panose="020F0600000000000000" pitchFamily="50" charset="-128"/>
                  <a:ea typeface="HG丸ｺﾞｼｯｸM-PRO" panose="020F0600000000000000" pitchFamily="50" charset="-128"/>
                </a:rPr>
                <a:t>4</a:t>
              </a:r>
              <a:r>
                <a:rPr lang="ja-JP" altLang="en-US" sz="1000" b="1" dirty="0">
                  <a:latin typeface="HG丸ｺﾞｼｯｸM-PRO" panose="020F0600000000000000" pitchFamily="50" charset="-128"/>
                  <a:ea typeface="HG丸ｺﾞｼｯｸM-PRO" panose="020F0600000000000000" pitchFamily="50" charset="-128"/>
                </a:rPr>
                <a:t>月</a:t>
              </a:r>
              <a:r>
                <a:rPr lang="en-US" altLang="ja-JP" sz="1200" b="1" dirty="0">
                  <a:latin typeface="HG丸ｺﾞｼｯｸM-PRO" panose="020F0600000000000000" pitchFamily="50" charset="-128"/>
                  <a:ea typeface="HG丸ｺﾞｼｯｸM-PRO" panose="020F0600000000000000" pitchFamily="50" charset="-128"/>
                </a:rPr>
                <a:t>15</a:t>
              </a:r>
              <a:r>
                <a:rPr lang="ja-JP" altLang="en-US" sz="1000" b="1" dirty="0">
                  <a:latin typeface="HG丸ｺﾞｼｯｸM-PRO" panose="020F0600000000000000" pitchFamily="50" charset="-128"/>
                  <a:ea typeface="HG丸ｺﾞｼｯｸM-PRO" panose="020F0600000000000000" pitchFamily="50" charset="-128"/>
                </a:rPr>
                <a:t>日（水）</a:t>
              </a:r>
              <a:endParaRPr lang="en-US" altLang="ja-JP" sz="1000" b="1" dirty="0">
                <a:latin typeface="HG丸ｺﾞｼｯｸM-PRO" panose="020F0600000000000000" pitchFamily="50" charset="-128"/>
                <a:ea typeface="HG丸ｺﾞｼｯｸM-PRO" panose="020F0600000000000000" pitchFamily="50" charset="-128"/>
              </a:endParaRPr>
            </a:p>
            <a:p>
              <a:r>
                <a:rPr lang="ja-JP" altLang="en-US" sz="700" b="1" dirty="0">
                  <a:latin typeface="HG丸ｺﾞｼｯｸM-PRO" panose="020F0600000000000000" pitchFamily="50" charset="-128"/>
                  <a:ea typeface="HG丸ｺﾞｼｯｸM-PRO" panose="020F0600000000000000" pitchFamily="50" charset="-128"/>
                </a:rPr>
                <a:t>結果は</a:t>
              </a:r>
              <a:r>
                <a:rPr lang="en-US" altLang="ja-JP" sz="700" b="1" dirty="0">
                  <a:latin typeface="HG丸ｺﾞｼｯｸM-PRO" panose="020F0600000000000000" pitchFamily="50" charset="-128"/>
                  <a:ea typeface="HG丸ｺﾞｼｯｸM-PRO" panose="020F0600000000000000" pitchFamily="50" charset="-128"/>
                </a:rPr>
                <a:t>TEL</a:t>
              </a:r>
              <a:r>
                <a:rPr lang="ja-JP" altLang="en-US" sz="700" b="1" dirty="0">
                  <a:latin typeface="HG丸ｺﾞｼｯｸM-PRO" panose="020F0600000000000000" pitchFamily="50" charset="-128"/>
                  <a:ea typeface="HG丸ｺﾞｼｯｸM-PRO" panose="020F0600000000000000" pitchFamily="50" charset="-128"/>
                </a:rPr>
                <a:t>・郵送にて通知致します。</a:t>
              </a:r>
              <a:endParaRPr kumimoji="1" lang="ja-JP" altLang="en-US" sz="700" b="1" dirty="0">
                <a:latin typeface="HG丸ｺﾞｼｯｸM-PRO" panose="020F0600000000000000" pitchFamily="50" charset="-128"/>
                <a:ea typeface="HG丸ｺﾞｼｯｸM-PRO" panose="020F0600000000000000" pitchFamily="50" charset="-128"/>
              </a:endParaRPr>
            </a:p>
          </p:txBody>
        </p:sp>
      </p:grpSp>
      <p:sp>
        <p:nvSpPr>
          <p:cNvPr id="48" name="角丸四角形 43">
            <a:extLst>
              <a:ext uri="{FF2B5EF4-FFF2-40B4-BE49-F238E27FC236}">
                <a16:creationId xmlns:a16="http://schemas.microsoft.com/office/drawing/2014/main" id="{8335EBFD-87D4-EF35-F417-535DB7AE55C3}"/>
              </a:ext>
            </a:extLst>
          </p:cNvPr>
          <p:cNvSpPr/>
          <p:nvPr/>
        </p:nvSpPr>
        <p:spPr>
          <a:xfrm>
            <a:off x="3233791" y="5803816"/>
            <a:ext cx="913308" cy="333332"/>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自己負担金</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49" name="角丸四角形 43">
            <a:extLst>
              <a:ext uri="{FF2B5EF4-FFF2-40B4-BE49-F238E27FC236}">
                <a16:creationId xmlns:a16="http://schemas.microsoft.com/office/drawing/2014/main" id="{F848166E-0E0E-1C9A-8836-69B59DF29589}"/>
              </a:ext>
            </a:extLst>
          </p:cNvPr>
          <p:cNvSpPr/>
          <p:nvPr/>
        </p:nvSpPr>
        <p:spPr>
          <a:xfrm>
            <a:off x="3233791" y="6269344"/>
            <a:ext cx="913308" cy="3675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000" b="1" dirty="0">
                <a:solidFill>
                  <a:schemeClr val="bg1"/>
                </a:solidFill>
                <a:latin typeface="HG丸ｺﾞｼｯｸM-PRO" panose="020F0600000000000000" pitchFamily="50" charset="-128"/>
                <a:ea typeface="HG丸ｺﾞｼｯｸM-PRO" panose="020F0600000000000000" pitchFamily="50" charset="-128"/>
              </a:rPr>
              <a:t>申込方法</a:t>
            </a:r>
            <a:endParaRPr kumimoji="1" lang="ja-JP" altLang="en-US" sz="1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0" name="テキスト ボックス 49">
            <a:extLst>
              <a:ext uri="{FF2B5EF4-FFF2-40B4-BE49-F238E27FC236}">
                <a16:creationId xmlns:a16="http://schemas.microsoft.com/office/drawing/2014/main" id="{E41BE8D7-F8CF-C348-DFCD-C07EDC1D736B}"/>
              </a:ext>
            </a:extLst>
          </p:cNvPr>
          <p:cNvSpPr txBox="1"/>
          <p:nvPr/>
        </p:nvSpPr>
        <p:spPr>
          <a:xfrm>
            <a:off x="4175661" y="5753717"/>
            <a:ext cx="1226618" cy="415498"/>
          </a:xfrm>
          <a:prstGeom prst="rect">
            <a:avLst/>
          </a:prstGeom>
          <a:noFill/>
        </p:spPr>
        <p:txBody>
          <a:bodyPr wrap="none" rtlCol="0">
            <a:spAutoFit/>
          </a:bodyPr>
          <a:lstStyle/>
          <a:p>
            <a:r>
              <a:rPr lang="ja-JP" altLang="en-US" sz="900" b="1" dirty="0">
                <a:latin typeface="HG丸ｺﾞｼｯｸM-PRO" panose="020F0600000000000000" pitchFamily="50" charset="-128"/>
                <a:ea typeface="HG丸ｺﾞｼｯｸM-PRO" panose="020F0600000000000000" pitchFamily="50" charset="-128"/>
              </a:rPr>
              <a:t>テキスト代</a:t>
            </a:r>
            <a:endParaRPr lang="en-US" altLang="ja-JP" sz="900" b="1" dirty="0">
              <a:latin typeface="HG丸ｺﾞｼｯｸM-PRO" panose="020F0600000000000000" pitchFamily="50" charset="-128"/>
              <a:ea typeface="HG丸ｺﾞｼｯｸM-PRO" panose="020F0600000000000000" pitchFamily="50" charset="-128"/>
            </a:endParaRPr>
          </a:p>
          <a:p>
            <a:r>
              <a:rPr lang="en-US" altLang="ja-JP" sz="1200" b="1" dirty="0">
                <a:latin typeface="HG丸ｺﾞｼｯｸM-PRO" panose="020F0600000000000000" pitchFamily="50" charset="-128"/>
                <a:ea typeface="HG丸ｺﾞｼｯｸM-PRO" panose="020F0600000000000000" pitchFamily="50" charset="-128"/>
              </a:rPr>
              <a:t>15,000</a:t>
            </a:r>
            <a:r>
              <a:rPr kumimoji="1" lang="ja-JP" altLang="en-US" sz="1200" b="1" dirty="0">
                <a:latin typeface="HG丸ｺﾞｼｯｸM-PRO" panose="020F0600000000000000" pitchFamily="50" charset="-128"/>
                <a:ea typeface="HG丸ｺﾞｼｯｸM-PRO" panose="020F0600000000000000" pitchFamily="50" charset="-128"/>
              </a:rPr>
              <a:t>円</a:t>
            </a:r>
            <a:r>
              <a:rPr kumimoji="1" lang="en-US" altLang="ja-JP" sz="800" b="1" dirty="0">
                <a:latin typeface="HG丸ｺﾞｼｯｸM-PRO" panose="020F0600000000000000" pitchFamily="50" charset="-128"/>
                <a:ea typeface="HG丸ｺﾞｼｯｸM-PRO" panose="020F0600000000000000" pitchFamily="50" charset="-128"/>
              </a:rPr>
              <a:t>(</a:t>
            </a:r>
            <a:r>
              <a:rPr kumimoji="1" lang="ja-JP" altLang="en-US" sz="800" b="1" dirty="0">
                <a:latin typeface="HG丸ｺﾞｼｯｸM-PRO" panose="020F0600000000000000" pitchFamily="50" charset="-128"/>
                <a:ea typeface="HG丸ｺﾞｼｯｸM-PRO" panose="020F0600000000000000" pitchFamily="50" charset="-128"/>
              </a:rPr>
              <a:t>税込</a:t>
            </a:r>
            <a:r>
              <a:rPr kumimoji="1" lang="en-US" altLang="ja-JP" sz="800" b="1" dirty="0">
                <a:latin typeface="HG丸ｺﾞｼｯｸM-PRO" panose="020F0600000000000000" pitchFamily="50" charset="-128"/>
                <a:ea typeface="HG丸ｺﾞｼｯｸM-PRO" panose="020F0600000000000000" pitchFamily="50" charset="-128"/>
              </a:rPr>
              <a:t>)</a:t>
            </a:r>
            <a:endParaRPr kumimoji="1" lang="ja-JP" altLang="en-US" sz="800" b="1" dirty="0">
              <a:latin typeface="HG丸ｺﾞｼｯｸM-PRO" panose="020F0600000000000000" pitchFamily="50" charset="-128"/>
              <a:ea typeface="HG丸ｺﾞｼｯｸM-PRO" panose="020F0600000000000000" pitchFamily="50" charset="-128"/>
            </a:endParaRPr>
          </a:p>
        </p:txBody>
      </p:sp>
      <p:sp>
        <p:nvSpPr>
          <p:cNvPr id="51" name="テキスト ボックス 50">
            <a:extLst>
              <a:ext uri="{FF2B5EF4-FFF2-40B4-BE49-F238E27FC236}">
                <a16:creationId xmlns:a16="http://schemas.microsoft.com/office/drawing/2014/main" id="{422FE06F-E126-9DBF-1247-6B2DE78FD368}"/>
              </a:ext>
            </a:extLst>
          </p:cNvPr>
          <p:cNvSpPr txBox="1"/>
          <p:nvPr/>
        </p:nvSpPr>
        <p:spPr>
          <a:xfrm>
            <a:off x="4165592" y="6236804"/>
            <a:ext cx="2632047" cy="400110"/>
          </a:xfrm>
          <a:prstGeom prst="rect">
            <a:avLst/>
          </a:prstGeom>
          <a:noFill/>
        </p:spPr>
        <p:txBody>
          <a:bodyPr wrap="square" rtlCol="0">
            <a:spAutoFit/>
          </a:bodyPr>
          <a:lstStyle/>
          <a:p>
            <a:r>
              <a:rPr lang="ja-JP" altLang="en-US" sz="1000" b="1" dirty="0">
                <a:latin typeface="HG丸ｺﾞｼｯｸM-PRO" panose="020F0600000000000000" pitchFamily="50" charset="-128"/>
                <a:ea typeface="HG丸ｺﾞｼｯｸM-PRO" panose="020F0600000000000000" pitchFamily="50" charset="-128"/>
              </a:rPr>
              <a:t>住居所</a:t>
            </a:r>
            <a:r>
              <a:rPr kumimoji="1" lang="ja-JP" altLang="en-US" sz="1000" b="1" dirty="0">
                <a:latin typeface="HG丸ｺﾞｼｯｸM-PRO" panose="020F0600000000000000" pitchFamily="50" charset="-128"/>
                <a:ea typeface="HG丸ｺﾞｼｯｸM-PRO" panose="020F0600000000000000" pitchFamily="50" charset="-128"/>
              </a:rPr>
              <a:t>を管轄するハローワーク</a:t>
            </a:r>
            <a:r>
              <a:rPr lang="ja-JP" altLang="en-US" sz="1000" b="1" dirty="0">
                <a:latin typeface="HG丸ｺﾞｼｯｸM-PRO" panose="020F0600000000000000" pitchFamily="50" charset="-128"/>
                <a:ea typeface="HG丸ｺﾞｼｯｸM-PRO" panose="020F0600000000000000" pitchFamily="50" charset="-128"/>
              </a:rPr>
              <a:t>へ</a:t>
            </a:r>
            <a:endParaRPr lang="en-US" altLang="ja-JP" sz="1000" b="1" dirty="0">
              <a:latin typeface="HG丸ｺﾞｼｯｸM-PRO" panose="020F0600000000000000" pitchFamily="50" charset="-128"/>
              <a:ea typeface="HG丸ｺﾞｼｯｸM-PRO" panose="020F0600000000000000" pitchFamily="50" charset="-128"/>
            </a:endParaRPr>
          </a:p>
          <a:p>
            <a:r>
              <a:rPr lang="ja-JP" altLang="en-US" sz="1000" b="1" dirty="0">
                <a:latin typeface="HG丸ｺﾞｼｯｸM-PRO" panose="020F0600000000000000" pitchFamily="50" charset="-128"/>
                <a:ea typeface="HG丸ｺﾞｼｯｸM-PRO" panose="020F0600000000000000" pitchFamily="50" charset="-128"/>
              </a:rPr>
              <a:t>お問い合わせください</a:t>
            </a:r>
            <a:r>
              <a:rPr kumimoji="1" lang="ja-JP" altLang="en-US" sz="1000" b="1" dirty="0">
                <a:latin typeface="HG丸ｺﾞｼｯｸM-PRO" panose="020F0600000000000000" pitchFamily="50" charset="-128"/>
                <a:ea typeface="HG丸ｺﾞｼｯｸM-PRO" panose="020F0600000000000000" pitchFamily="50" charset="-128"/>
              </a:rPr>
              <a:t>。</a:t>
            </a:r>
          </a:p>
        </p:txBody>
      </p:sp>
      <p:sp>
        <p:nvSpPr>
          <p:cNvPr id="52" name="正方形/長方形 51">
            <a:extLst>
              <a:ext uri="{FF2B5EF4-FFF2-40B4-BE49-F238E27FC236}">
                <a16:creationId xmlns:a16="http://schemas.microsoft.com/office/drawing/2014/main" id="{432FC58D-604C-952D-4F4E-56FCABAB7540}"/>
              </a:ext>
            </a:extLst>
          </p:cNvPr>
          <p:cNvSpPr/>
          <p:nvPr/>
        </p:nvSpPr>
        <p:spPr>
          <a:xfrm>
            <a:off x="4175661" y="6606070"/>
            <a:ext cx="2621978" cy="307777"/>
          </a:xfrm>
          <a:prstGeom prst="rect">
            <a:avLst/>
          </a:prstGeom>
        </p:spPr>
        <p:txBody>
          <a:bodyPr wrap="square">
            <a:spAutoFit/>
          </a:bodyPr>
          <a:lstStyle/>
          <a:p>
            <a:r>
              <a:rPr lang="en-US" altLang="ja-JP" sz="700" b="1" dirty="0">
                <a:latin typeface="HG丸ｺﾞｼｯｸM-PRO" panose="020F0600000000000000" pitchFamily="50" charset="-128"/>
                <a:ea typeface="HG丸ｺﾞｼｯｸM-PRO" panose="020F0600000000000000" pitchFamily="50" charset="-128"/>
              </a:rPr>
              <a:t>※</a:t>
            </a:r>
            <a:r>
              <a:rPr lang="ja-JP" altLang="en-US" sz="700" b="1" dirty="0">
                <a:latin typeface="HG丸ｺﾞｼｯｸM-PRO" panose="020F0600000000000000" pitchFamily="50" charset="-128"/>
                <a:ea typeface="HG丸ｺﾞｼｯｸM-PRO" panose="020F0600000000000000" pitchFamily="50" charset="-128"/>
              </a:rPr>
              <a:t>募集期間終了間際になりますとハローワークの受付窓口が混雑いたしますので早めの受講申込みをお勧めいたします。</a:t>
            </a:r>
          </a:p>
        </p:txBody>
      </p:sp>
      <p:sp>
        <p:nvSpPr>
          <p:cNvPr id="13" name="正方形/長方形 12">
            <a:extLst>
              <a:ext uri="{FF2B5EF4-FFF2-40B4-BE49-F238E27FC236}">
                <a16:creationId xmlns:a16="http://schemas.microsoft.com/office/drawing/2014/main" id="{7EED13AA-0E4A-C058-F719-01B10708411C}"/>
              </a:ext>
            </a:extLst>
          </p:cNvPr>
          <p:cNvSpPr/>
          <p:nvPr/>
        </p:nvSpPr>
        <p:spPr>
          <a:xfrm>
            <a:off x="5089881" y="745901"/>
            <a:ext cx="1352648" cy="57682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a:extLst>
              <a:ext uri="{FF2B5EF4-FFF2-40B4-BE49-F238E27FC236}">
                <a16:creationId xmlns:a16="http://schemas.microsoft.com/office/drawing/2014/main" id="{5FC1BA26-6179-FC03-415B-38197ED4D678}"/>
              </a:ext>
            </a:extLst>
          </p:cNvPr>
          <p:cNvSpPr txBox="1"/>
          <p:nvPr/>
        </p:nvSpPr>
        <p:spPr>
          <a:xfrm>
            <a:off x="5076088" y="7043840"/>
            <a:ext cx="1762263" cy="1446550"/>
          </a:xfrm>
          <a:prstGeom prst="rect">
            <a:avLst/>
          </a:prstGeom>
          <a:solidFill>
            <a:srgbClr val="FFCC66">
              <a:alpha val="80000"/>
            </a:srgbClr>
          </a:solidFill>
        </p:spPr>
        <p:txBody>
          <a:bodyPr wrap="square" rtlCol="0">
            <a:spAutoFit/>
          </a:bodyPr>
          <a:lstStyle/>
          <a:p>
            <a:r>
              <a:rPr lang="ja-JP" altLang="en-US" sz="1400" b="1" dirty="0">
                <a:latin typeface="HGP創英角ﾎﾟｯﾌﾟ体" panose="040B0A00000000000000" pitchFamily="50" charset="-128"/>
                <a:ea typeface="HGP創英角ﾎﾟｯﾌﾟ体" panose="040B0A00000000000000" pitchFamily="50" charset="-128"/>
              </a:rPr>
              <a:t>訓練説明</a:t>
            </a:r>
            <a:r>
              <a:rPr kumimoji="1" lang="ja-JP" altLang="en-US" sz="1400" b="1" dirty="0">
                <a:latin typeface="HGP創英角ﾎﾟｯﾌﾟ体" panose="040B0A00000000000000" pitchFamily="50" charset="-128"/>
                <a:ea typeface="HGP創英角ﾎﾟｯﾌﾟ体" panose="040B0A00000000000000" pitchFamily="50" charset="-128"/>
              </a:rPr>
              <a:t>会</a:t>
            </a:r>
            <a:r>
              <a:rPr kumimoji="1" lang="ja-JP" altLang="en-US" sz="900" b="1" dirty="0">
                <a:latin typeface="HGP創英角ﾎﾟｯﾌﾟ体" panose="040B0A00000000000000" pitchFamily="50" charset="-128"/>
                <a:ea typeface="HGP創英角ﾎﾟｯﾌﾟ体" panose="040B0A00000000000000" pitchFamily="50" charset="-128"/>
              </a:rPr>
              <a:t>（要事前予約）</a:t>
            </a:r>
            <a:endParaRPr kumimoji="1" lang="en-US" altLang="ja-JP" sz="900" b="1" dirty="0">
              <a:latin typeface="HGP創英角ﾎﾟｯﾌﾟ体" panose="040B0A00000000000000" pitchFamily="50" charset="-128"/>
              <a:ea typeface="HGP創英角ﾎﾟｯﾌﾟ体" panose="040B0A00000000000000" pitchFamily="50" charset="-128"/>
            </a:endParaRPr>
          </a:p>
          <a:p>
            <a:r>
              <a:rPr lang="ja-JP" altLang="en-US" sz="800" b="1" dirty="0">
                <a:latin typeface="HG丸ｺﾞｼｯｸM-PRO" panose="020F0600000000000000" pitchFamily="50" charset="-128"/>
                <a:ea typeface="HG丸ｺﾞｼｯｸM-PRO" panose="020F0600000000000000" pitchFamily="50" charset="-128"/>
              </a:rPr>
              <a:t>お気軽にお越しください。</a:t>
            </a:r>
            <a:endParaRPr lang="en-US" altLang="ja-JP" sz="800" b="1" dirty="0">
              <a:latin typeface="HG丸ｺﾞｼｯｸM-PRO" panose="020F0600000000000000" pitchFamily="50" charset="-128"/>
              <a:ea typeface="HG丸ｺﾞｼｯｸM-PRO" panose="020F0600000000000000" pitchFamily="50" charset="-128"/>
            </a:endParaRPr>
          </a:p>
          <a:p>
            <a:r>
              <a:rPr lang="ja-JP" altLang="en-US" sz="900" dirty="0">
                <a:latin typeface="HGP創英角ﾎﾟｯﾌﾟ体" panose="040B0A00000000000000" pitchFamily="50" charset="-128"/>
                <a:ea typeface="HGP創英角ﾎﾟｯﾌﾟ体" panose="040B0A00000000000000" pitchFamily="50" charset="-128"/>
              </a:rPr>
              <a:t>第１回　</a:t>
            </a:r>
            <a:endParaRPr lang="en-US" altLang="ja-JP" sz="900" dirty="0">
              <a:latin typeface="HGP創英角ﾎﾟｯﾌﾟ体" panose="040B0A00000000000000" pitchFamily="50" charset="-128"/>
              <a:ea typeface="HGP創英角ﾎﾟｯﾌﾟ体" panose="040B0A00000000000000" pitchFamily="50" charset="-128"/>
            </a:endParaRPr>
          </a:p>
          <a:p>
            <a:r>
              <a:rPr lang="en-US" altLang="ja-JP" dirty="0">
                <a:latin typeface="HGP創英角ﾎﾟｯﾌﾟ体" panose="040B0A00000000000000" pitchFamily="50" charset="-128"/>
                <a:ea typeface="HGP創英角ﾎﾟｯﾌﾟ体" panose="040B0A00000000000000" pitchFamily="50" charset="-128"/>
              </a:rPr>
              <a:t>3/6</a:t>
            </a:r>
            <a:r>
              <a:rPr lang="en-US" altLang="ja-JP" sz="1200" dirty="0">
                <a:latin typeface="HGP創英角ﾎﾟｯﾌﾟ体" panose="040B0A00000000000000" pitchFamily="50" charset="-128"/>
                <a:ea typeface="HGP創英角ﾎﾟｯﾌﾟ体" panose="040B0A00000000000000" pitchFamily="50" charset="-128"/>
              </a:rPr>
              <a:t>(</a:t>
            </a:r>
            <a:r>
              <a:rPr lang="ja-JP" altLang="en-US" sz="1200" dirty="0">
                <a:latin typeface="HGP創英角ﾎﾟｯﾌﾟ体" panose="040B0A00000000000000" pitchFamily="50" charset="-128"/>
                <a:ea typeface="HGP創英角ﾎﾟｯﾌﾟ体" panose="040B0A00000000000000" pitchFamily="50" charset="-128"/>
              </a:rPr>
              <a:t>金</a:t>
            </a:r>
            <a:r>
              <a:rPr lang="en-US" altLang="ja-JP" sz="1200" dirty="0">
                <a:latin typeface="HGP創英角ﾎﾟｯﾌﾟ体" panose="040B0A00000000000000" pitchFamily="50" charset="-128"/>
                <a:ea typeface="HGP創英角ﾎﾟｯﾌﾟ体" panose="040B0A00000000000000" pitchFamily="50" charset="-128"/>
              </a:rPr>
              <a:t>)     </a:t>
            </a:r>
            <a:r>
              <a:rPr lang="en-US" altLang="ja-JP" sz="1100" dirty="0">
                <a:latin typeface="HGP創英角ﾎﾟｯﾌﾟ体" panose="040B0A00000000000000" pitchFamily="50" charset="-128"/>
                <a:ea typeface="HGP創英角ﾎﾟｯﾌﾟ体" panose="040B0A00000000000000" pitchFamily="50" charset="-128"/>
              </a:rPr>
              <a:t>10</a:t>
            </a:r>
            <a:r>
              <a:rPr lang="ja-JP" altLang="en-US" sz="1100" dirty="0">
                <a:latin typeface="HGP創英角ﾎﾟｯﾌﾟ体" panose="040B0A00000000000000" pitchFamily="50" charset="-128"/>
                <a:ea typeface="HGP創英角ﾎﾟｯﾌﾟ体" panose="040B0A00000000000000" pitchFamily="50" charset="-128"/>
              </a:rPr>
              <a:t>：</a:t>
            </a:r>
            <a:r>
              <a:rPr lang="en-US" altLang="ja-JP" sz="1100" dirty="0">
                <a:latin typeface="HGP創英角ﾎﾟｯﾌﾟ体" panose="040B0A00000000000000" pitchFamily="50" charset="-128"/>
                <a:ea typeface="HGP創英角ﾎﾟｯﾌﾟ体" panose="040B0A00000000000000" pitchFamily="50" charset="-128"/>
              </a:rPr>
              <a:t>45</a:t>
            </a:r>
            <a:r>
              <a:rPr lang="ja-JP" altLang="en-US" sz="1100" dirty="0">
                <a:latin typeface="HGP創英角ﾎﾟｯﾌﾟ体" panose="040B0A00000000000000" pitchFamily="50" charset="-128"/>
                <a:ea typeface="HGP創英角ﾎﾟｯﾌﾟ体" panose="040B0A00000000000000" pitchFamily="50" charset="-128"/>
              </a:rPr>
              <a:t>～</a:t>
            </a:r>
            <a:r>
              <a:rPr lang="ja-JP" altLang="en-US" sz="1200" dirty="0">
                <a:latin typeface="HGP創英角ﾎﾟｯﾌﾟ体" panose="040B0A00000000000000" pitchFamily="50" charset="-128"/>
                <a:ea typeface="HGP創英角ﾎﾟｯﾌﾟ体" panose="040B0A00000000000000" pitchFamily="50" charset="-128"/>
              </a:rPr>
              <a:t>　</a:t>
            </a:r>
            <a:endParaRPr lang="en-US" altLang="ja-JP" sz="1200" dirty="0">
              <a:latin typeface="HGP創英角ﾎﾟｯﾌﾟ体" panose="040B0A00000000000000" pitchFamily="50" charset="-128"/>
              <a:ea typeface="HGP創英角ﾎﾟｯﾌﾟ体" panose="040B0A00000000000000" pitchFamily="50" charset="-128"/>
            </a:endParaRPr>
          </a:p>
          <a:p>
            <a:r>
              <a:rPr lang="ja-JP" altLang="en-US" sz="900" dirty="0">
                <a:latin typeface="HGP創英角ﾎﾟｯﾌﾟ体" panose="040B0A00000000000000" pitchFamily="50" charset="-128"/>
                <a:ea typeface="HGP創英角ﾎﾟｯﾌﾟ体" panose="040B0A00000000000000" pitchFamily="50" charset="-128"/>
              </a:rPr>
              <a:t>第２回</a:t>
            </a:r>
            <a:endParaRPr lang="en-US" altLang="ja-JP" sz="900" dirty="0">
              <a:latin typeface="HGP創英角ﾎﾟｯﾌﾟ体" panose="040B0A00000000000000" pitchFamily="50" charset="-128"/>
              <a:ea typeface="HGP創英角ﾎﾟｯﾌﾟ体" panose="040B0A00000000000000" pitchFamily="50" charset="-128"/>
            </a:endParaRPr>
          </a:p>
          <a:p>
            <a:r>
              <a:rPr lang="en-US" altLang="ja-JP" dirty="0">
                <a:latin typeface="HGP創英角ﾎﾟｯﾌﾟ体" panose="040B0A00000000000000" pitchFamily="50" charset="-128"/>
                <a:ea typeface="HGP創英角ﾎﾟｯﾌﾟ体" panose="040B0A00000000000000" pitchFamily="50" charset="-128"/>
              </a:rPr>
              <a:t>3/19</a:t>
            </a:r>
            <a:r>
              <a:rPr lang="en-US" altLang="ja-JP" sz="1100" dirty="0">
                <a:latin typeface="HGP創英角ﾎﾟｯﾌﾟ体" panose="040B0A00000000000000" pitchFamily="50" charset="-128"/>
                <a:ea typeface="HGP創英角ﾎﾟｯﾌﾟ体" panose="040B0A00000000000000" pitchFamily="50" charset="-128"/>
              </a:rPr>
              <a:t>(</a:t>
            </a:r>
            <a:r>
              <a:rPr lang="ja-JP" altLang="en-US" sz="1200" dirty="0">
                <a:latin typeface="HGP創英角ﾎﾟｯﾌﾟ体" panose="040B0A00000000000000" pitchFamily="50" charset="-128"/>
                <a:ea typeface="HGP創英角ﾎﾟｯﾌﾟ体" panose="040B0A00000000000000" pitchFamily="50" charset="-128"/>
              </a:rPr>
              <a:t>木</a:t>
            </a:r>
            <a:r>
              <a:rPr lang="en-US" altLang="ja-JP" sz="1200" dirty="0">
                <a:latin typeface="HGP創英角ﾎﾟｯﾌﾟ体" panose="040B0A00000000000000" pitchFamily="50" charset="-128"/>
                <a:ea typeface="HGP創英角ﾎﾟｯﾌﾟ体" panose="040B0A00000000000000" pitchFamily="50" charset="-128"/>
              </a:rPr>
              <a:t>)  </a:t>
            </a:r>
            <a:r>
              <a:rPr lang="en-US" altLang="ja-JP" sz="1100" dirty="0">
                <a:latin typeface="HGP創英角ﾎﾟｯﾌﾟ体" panose="040B0A00000000000000" pitchFamily="50" charset="-128"/>
                <a:ea typeface="HGP創英角ﾎﾟｯﾌﾟ体" panose="040B0A00000000000000" pitchFamily="50" charset="-128"/>
              </a:rPr>
              <a:t>10</a:t>
            </a:r>
            <a:r>
              <a:rPr lang="ja-JP" altLang="en-US" sz="1100" dirty="0">
                <a:latin typeface="HGP創英角ﾎﾟｯﾌﾟ体" panose="040B0A00000000000000" pitchFamily="50" charset="-128"/>
                <a:ea typeface="HGP創英角ﾎﾟｯﾌﾟ体" panose="040B0A00000000000000" pitchFamily="50" charset="-128"/>
              </a:rPr>
              <a:t>：</a:t>
            </a:r>
            <a:r>
              <a:rPr lang="en-US" altLang="ja-JP" sz="1100" dirty="0">
                <a:latin typeface="HGP創英角ﾎﾟｯﾌﾟ体" panose="040B0A00000000000000" pitchFamily="50" charset="-128"/>
                <a:ea typeface="HGP創英角ﾎﾟｯﾌﾟ体" panose="040B0A00000000000000" pitchFamily="50" charset="-128"/>
              </a:rPr>
              <a:t>45</a:t>
            </a:r>
            <a:r>
              <a:rPr lang="ja-JP" altLang="en-US" sz="1100" dirty="0">
                <a:latin typeface="HGP創英角ﾎﾟｯﾌﾟ体" panose="040B0A00000000000000" pitchFamily="50" charset="-128"/>
                <a:ea typeface="HGP創英角ﾎﾟｯﾌﾟ体" panose="040B0A00000000000000" pitchFamily="50" charset="-128"/>
              </a:rPr>
              <a:t>～</a:t>
            </a:r>
            <a:endParaRPr lang="en-US" altLang="ja-JP" sz="1100" dirty="0">
              <a:latin typeface="HGP創英角ﾎﾟｯﾌﾟ体" panose="040B0A00000000000000" pitchFamily="50" charset="-128"/>
              <a:ea typeface="HGP創英角ﾎﾟｯﾌﾟ体" panose="040B0A00000000000000" pitchFamily="50" charset="-128"/>
            </a:endParaRPr>
          </a:p>
          <a:p>
            <a:r>
              <a:rPr lang="en-US" altLang="ja-JP" sz="600" b="1" dirty="0">
                <a:latin typeface="HG丸ｺﾞｼｯｸM-PRO" panose="020F0600000000000000" pitchFamily="50" charset="-128"/>
                <a:ea typeface="HG丸ｺﾞｼｯｸM-PRO" panose="020F0600000000000000" pitchFamily="50" charset="-128"/>
              </a:rPr>
              <a:t>※</a:t>
            </a:r>
            <a:r>
              <a:rPr lang="ja-JP" altLang="en-US" sz="600" b="1" dirty="0">
                <a:latin typeface="HG丸ｺﾞｼｯｸM-PRO" panose="020F0600000000000000" pitchFamily="50" charset="-128"/>
                <a:ea typeface="HG丸ｺﾞｼｯｸM-PRO" panose="020F0600000000000000" pitchFamily="50" charset="-128"/>
              </a:rPr>
              <a:t>その他の日程については</a:t>
            </a:r>
            <a:r>
              <a:rPr lang="en-US" altLang="ja-JP" sz="600" b="1" dirty="0">
                <a:latin typeface="HG丸ｺﾞｼｯｸM-PRO" panose="020F0600000000000000" pitchFamily="50" charset="-128"/>
                <a:ea typeface="HG丸ｺﾞｼｯｸM-PRO" panose="020F0600000000000000" pitchFamily="50" charset="-128"/>
              </a:rPr>
              <a:t> </a:t>
            </a:r>
            <a:r>
              <a:rPr lang="ja-JP" altLang="en-US" sz="600" b="1" dirty="0">
                <a:latin typeface="HG丸ｺﾞｼｯｸM-PRO" panose="020F0600000000000000" pitchFamily="50" charset="-128"/>
                <a:ea typeface="HG丸ｺﾞｼｯｸM-PRO" panose="020F0600000000000000" pitchFamily="50" charset="-128"/>
              </a:rPr>
              <a:t>お電話にてご相談ください。</a:t>
            </a:r>
            <a:endParaRPr kumimoji="1" lang="ja-JP" altLang="en-US" sz="600" b="1" dirty="0">
              <a:latin typeface="HG丸ｺﾞｼｯｸM-PRO" panose="020F0600000000000000" pitchFamily="50" charset="-128"/>
              <a:ea typeface="HG丸ｺﾞｼｯｸM-PRO" panose="020F0600000000000000" pitchFamily="50" charset="-128"/>
            </a:endParaRPr>
          </a:p>
        </p:txBody>
      </p:sp>
      <p:sp>
        <p:nvSpPr>
          <p:cNvPr id="26" name="テキスト ボックス 25">
            <a:extLst>
              <a:ext uri="{FF2B5EF4-FFF2-40B4-BE49-F238E27FC236}">
                <a16:creationId xmlns:a16="http://schemas.microsoft.com/office/drawing/2014/main" id="{2355AEB5-C0AB-CE01-DF35-7752E0CA80A7}"/>
              </a:ext>
            </a:extLst>
          </p:cNvPr>
          <p:cNvSpPr txBox="1"/>
          <p:nvPr/>
        </p:nvSpPr>
        <p:spPr>
          <a:xfrm>
            <a:off x="5046269" y="826846"/>
            <a:ext cx="1493811" cy="400110"/>
          </a:xfrm>
          <a:prstGeom prst="rect">
            <a:avLst/>
          </a:prstGeom>
          <a:noFill/>
        </p:spPr>
        <p:txBody>
          <a:bodyPr wrap="square" rtlCol="0">
            <a:spAutoFit/>
          </a:bodyPr>
          <a:lstStyle/>
          <a:p>
            <a:r>
              <a:rPr lang="ja-JP" altLang="en-US" sz="2000" dirty="0">
                <a:solidFill>
                  <a:schemeClr val="bg1"/>
                </a:solidFill>
                <a:latin typeface="HGP創英角ｺﾞｼｯｸUB" panose="020B0900000000000000" pitchFamily="50" charset="-128"/>
                <a:ea typeface="HGP創英角ｺﾞｼｯｸUB" panose="020B0900000000000000" pitchFamily="50" charset="-128"/>
              </a:rPr>
              <a:t>受講生募集</a:t>
            </a:r>
          </a:p>
        </p:txBody>
      </p:sp>
      <p:sp>
        <p:nvSpPr>
          <p:cNvPr id="53" name="テキスト ボックス 52"/>
          <p:cNvSpPr txBox="1"/>
          <p:nvPr/>
        </p:nvSpPr>
        <p:spPr>
          <a:xfrm>
            <a:off x="3080804" y="8603297"/>
            <a:ext cx="2130711" cy="200055"/>
          </a:xfrm>
          <a:prstGeom prst="rect">
            <a:avLst/>
          </a:prstGeom>
          <a:noFill/>
        </p:spPr>
        <p:txBody>
          <a:bodyPr wrap="none" rtlCol="0">
            <a:spAutoFit/>
          </a:bodyPr>
          <a:lstStyle/>
          <a:p>
            <a:r>
              <a:rPr lang="ja-JP" altLang="en-US"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rPr>
              <a:t>直江津駅から車で</a:t>
            </a:r>
            <a:r>
              <a:rPr lang="en-US" altLang="ja-JP"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rPr>
              <a:t>15</a:t>
            </a:r>
            <a:r>
              <a:rPr lang="ja-JP" altLang="en-US"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rPr>
              <a:t>分  春日山駅より徒歩</a:t>
            </a:r>
            <a:r>
              <a:rPr lang="en-US" altLang="ja-JP"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rPr>
              <a:t>10</a:t>
            </a:r>
            <a:r>
              <a:rPr lang="ja-JP" altLang="en-US"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rPr>
              <a:t>分</a:t>
            </a:r>
            <a:endParaRPr lang="en-US" altLang="ja-JP" sz="700" b="1" dirty="0">
              <a:solidFill>
                <a:schemeClr val="tx1">
                  <a:lumMod val="95000"/>
                  <a:lumOff val="5000"/>
                </a:schemeClr>
              </a:solidFill>
              <a:latin typeface="HG丸ｺﾞｼｯｸM-PRO" panose="020F0600000000000000" pitchFamily="50" charset="-128"/>
              <a:ea typeface="HG丸ｺﾞｼｯｸM-PRO" panose="020F0600000000000000" pitchFamily="50" charset="-128"/>
            </a:endParaRPr>
          </a:p>
        </p:txBody>
      </p:sp>
      <p:sp>
        <p:nvSpPr>
          <p:cNvPr id="54" name="正方形/長方形 53"/>
          <p:cNvSpPr/>
          <p:nvPr/>
        </p:nvSpPr>
        <p:spPr>
          <a:xfrm>
            <a:off x="3856790" y="4884776"/>
            <a:ext cx="3148376" cy="707886"/>
          </a:xfrm>
          <a:prstGeom prst="rect">
            <a:avLst/>
          </a:prstGeom>
        </p:spPr>
        <p:txBody>
          <a:bodyPr wrap="square">
            <a:spAutoFit/>
          </a:bodyPr>
          <a:lstStyle/>
          <a:p>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休日　土・日・祝･･･</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GW  4/29(</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5/6(</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              5/20(</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6/10(</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6/17(</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7/8(</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7/15(</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水</a:t>
            </a:r>
            <a:r>
              <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        </a:t>
            </a:r>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はお休みです。</a:t>
            </a:r>
            <a:endPar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endParaRPr>
          </a:p>
          <a:p>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感染症対策としてマスク着用での入室を推奨致します。</a:t>
            </a:r>
            <a:endPar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endParaRPr>
          </a:p>
          <a:p>
            <a:r>
              <a:rPr lang="ja-JP" altLang="en-US"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rPr>
              <a:t>空気清浄機の設置と定期的な空気の入れ替えを行います。</a:t>
            </a:r>
            <a:r>
              <a:rPr lang="ja-JP" altLang="en-US" sz="800" dirty="0">
                <a:solidFill>
                  <a:schemeClr val="bg1"/>
                </a:solidFill>
                <a:effectLst>
                  <a:glow rad="101600">
                    <a:schemeClr val="bg1">
                      <a:alpha val="60000"/>
                    </a:schemeClr>
                  </a:glow>
                </a:effectLst>
                <a:latin typeface="HG丸ｺﾞｼｯｸM-PRO" panose="020F0600000000000000" pitchFamily="50" charset="-128"/>
                <a:ea typeface="HG丸ｺﾞｼｯｸM-PRO" panose="020F0600000000000000" pitchFamily="50" charset="-128"/>
              </a:rPr>
              <a:t>　　　　　　　　　　　　　　　　　　　</a:t>
            </a:r>
            <a:endParaRPr lang="en-US" altLang="ja-JP" sz="800" dirty="0">
              <a:effectLst>
                <a:glow rad="101600">
                  <a:schemeClr val="bg1">
                    <a:alpha val="60000"/>
                  </a:schemeClr>
                </a:glow>
              </a:effectLst>
              <a:latin typeface="HG丸ｺﾞｼｯｸM-PRO" panose="020F0600000000000000" pitchFamily="50" charset="-128"/>
              <a:ea typeface="HG丸ｺﾞｼｯｸM-PRO" panose="020F0600000000000000" pitchFamily="50" charset="-128"/>
            </a:endParaRPr>
          </a:p>
        </p:txBody>
      </p:sp>
      <p:pic>
        <p:nvPicPr>
          <p:cNvPr id="55" name="図 54"/>
          <p:cNvPicPr>
            <a:picLocks noChangeAspect="1"/>
          </p:cNvPicPr>
          <p:nvPr/>
        </p:nvPicPr>
        <p:blipFill rotWithShape="1">
          <a:blip r:embed="rId4" cstate="print">
            <a:extLst>
              <a:ext uri="{28A0092B-C50C-407E-A947-70E740481C1C}">
                <a14:useLocalDpi xmlns:a14="http://schemas.microsoft.com/office/drawing/2010/main" val="0"/>
              </a:ext>
            </a:extLst>
          </a:blip>
          <a:srcRect l="983" t="3102" r="2065" b="-3102"/>
          <a:stretch/>
        </p:blipFill>
        <p:spPr>
          <a:xfrm>
            <a:off x="68050" y="8985951"/>
            <a:ext cx="1050990" cy="828741"/>
          </a:xfrm>
          <a:prstGeom prst="rect">
            <a:avLst/>
          </a:prstGeom>
        </p:spPr>
      </p:pic>
      <p:pic>
        <p:nvPicPr>
          <p:cNvPr id="56" name="図 55">
            <a:extLst>
              <a:ext uri="{FF2B5EF4-FFF2-40B4-BE49-F238E27FC236}">
                <a16:creationId xmlns:a16="http://schemas.microsoft.com/office/drawing/2014/main" id="{AFA0B524-DCD1-A448-FA44-1DD3AC6DBED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2432" y="163498"/>
            <a:ext cx="1539283" cy="488912"/>
          </a:xfrm>
          <a:prstGeom prst="rect">
            <a:avLst/>
          </a:prstGeom>
        </p:spPr>
      </p:pic>
      <p:pic>
        <p:nvPicPr>
          <p:cNvPr id="57" name="Picture 2">
            <a:extLst>
              <a:ext uri="{FF2B5EF4-FFF2-40B4-BE49-F238E27FC236}">
                <a16:creationId xmlns:a16="http://schemas.microsoft.com/office/drawing/2014/main" id="{89DAE4C2-1776-E806-46CC-BCFB8484A9E0}"/>
              </a:ext>
            </a:extLst>
          </p:cNvPr>
          <p:cNvPicPr>
            <a:picLocks noChangeAspect="1" noChangeArrowheads="1"/>
          </p:cNvPicPr>
          <p:nvPr/>
        </p:nvPicPr>
        <p:blipFill>
          <a:blip r:embed="rId6" cstate="print"/>
          <a:srcRect/>
          <a:stretch>
            <a:fillRect/>
          </a:stretch>
        </p:blipFill>
        <p:spPr bwMode="auto">
          <a:xfrm>
            <a:off x="116350" y="115231"/>
            <a:ext cx="546303" cy="589297"/>
          </a:xfrm>
          <a:prstGeom prst="rect">
            <a:avLst/>
          </a:prstGeom>
          <a:noFill/>
          <a:ln w="9525">
            <a:noFill/>
            <a:miter lim="800000"/>
            <a:headEnd/>
            <a:tailEnd/>
          </a:ln>
          <a:effectLst/>
        </p:spPr>
      </p:pic>
      <p:pic>
        <p:nvPicPr>
          <p:cNvPr id="58" name="図 57">
            <a:extLst>
              <a:ext uri="{FF2B5EF4-FFF2-40B4-BE49-F238E27FC236}">
                <a16:creationId xmlns:a16="http://schemas.microsoft.com/office/drawing/2014/main" id="{DCF241B2-4849-C890-F5F9-C36AD34E15D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75393" y="146875"/>
            <a:ext cx="505535" cy="505535"/>
          </a:xfrm>
          <a:prstGeom prst="rect">
            <a:avLst/>
          </a:prstGeom>
        </p:spPr>
      </p:pic>
      <p:pic>
        <p:nvPicPr>
          <p:cNvPr id="59" name="図 58" descr="C:\Users\005273\Desktop\日建学院　地図.jpg"/>
          <p:cNvPicPr>
            <a:picLocks noChangeAspect="1"/>
          </p:cNvPicPr>
          <p:nvPr/>
        </p:nvPicPr>
        <p:blipFill>
          <a:blip r:embed="rId8"/>
          <a:stretch>
            <a:fillRect/>
          </a:stretch>
        </p:blipFill>
        <p:spPr bwMode="auto">
          <a:xfrm>
            <a:off x="3233791" y="7060043"/>
            <a:ext cx="1727001" cy="1430347"/>
          </a:xfrm>
          <a:prstGeom prst="roundRect">
            <a:avLst>
              <a:gd name="adj" fmla="val 0"/>
            </a:avLst>
          </a:prstGeom>
          <a:ln w="9525" cap="sq">
            <a:solidFill>
              <a:srgbClr val="000000"/>
            </a:solidFill>
            <a:prstDash val="solid"/>
            <a:miter lim="800000"/>
          </a:ln>
          <a:effectLst>
            <a:outerShdw blurRad="50800" dist="38100" dir="2700000" algn="tl" rotWithShape="0">
              <a:srgbClr val="000000">
                <a:alpha val="43000"/>
              </a:srgbClr>
            </a:outerShdw>
          </a:effectLst>
        </p:spPr>
      </p:pic>
      <p:sp>
        <p:nvSpPr>
          <p:cNvPr id="34" name="角丸四角形 33"/>
          <p:cNvSpPr/>
          <p:nvPr/>
        </p:nvSpPr>
        <p:spPr>
          <a:xfrm>
            <a:off x="5207948" y="4176803"/>
            <a:ext cx="1116514" cy="331326"/>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5242114" y="4178738"/>
            <a:ext cx="1082348" cy="307777"/>
          </a:xfrm>
          <a:prstGeom prst="rect">
            <a:avLst/>
          </a:prstGeom>
        </p:spPr>
        <p:txBody>
          <a:bodyPr wrap="none">
            <a:spAutoFit/>
          </a:bodyPr>
          <a:lstStyle/>
          <a:p>
            <a:pPr algn="dist"/>
            <a:r>
              <a:rPr lang="ja-JP" altLang="en-US" sz="1400" dirty="0">
                <a:solidFill>
                  <a:schemeClr val="bg1"/>
                </a:solidFill>
                <a:latin typeface="BIZ UDPゴシック" panose="020B0400000000000000" pitchFamily="50" charset="-128"/>
                <a:ea typeface="BIZ UDPゴシック" panose="020B0400000000000000" pitchFamily="50" charset="-128"/>
              </a:rPr>
              <a:t>受講料無料</a:t>
            </a:r>
            <a:endParaRPr lang="en-US" altLang="ja-JP" sz="1400" dirty="0">
              <a:solidFill>
                <a:schemeClr val="bg1"/>
              </a:solidFill>
              <a:latin typeface="BIZ UDPゴシック" panose="020B0400000000000000" pitchFamily="50" charset="-128"/>
              <a:ea typeface="BIZ UDPゴシック" panose="020B0400000000000000" pitchFamily="50" charset="-128"/>
            </a:endParaRPr>
          </a:p>
        </p:txBody>
      </p:sp>
      <p:sp>
        <p:nvSpPr>
          <p:cNvPr id="2" name="正方形/長方形 1"/>
          <p:cNvSpPr/>
          <p:nvPr/>
        </p:nvSpPr>
        <p:spPr>
          <a:xfrm>
            <a:off x="2020047" y="2543431"/>
            <a:ext cx="1210588" cy="338554"/>
          </a:xfrm>
          <a:prstGeom prst="rect">
            <a:avLst/>
          </a:prstGeom>
        </p:spPr>
        <p:txBody>
          <a:bodyPr wrap="none">
            <a:spAutoFit/>
          </a:bodyPr>
          <a:lstStyle/>
          <a:p>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募集期間</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endPar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endParaRPr>
          </a:p>
        </p:txBody>
      </p:sp>
      <p:sp>
        <p:nvSpPr>
          <p:cNvPr id="4" name="正方形/長方形 3"/>
          <p:cNvSpPr/>
          <p:nvPr/>
        </p:nvSpPr>
        <p:spPr>
          <a:xfrm>
            <a:off x="2134527" y="2782034"/>
            <a:ext cx="4491445" cy="338554"/>
          </a:xfrm>
          <a:prstGeom prst="rect">
            <a:avLst/>
          </a:prstGeom>
        </p:spPr>
        <p:txBody>
          <a:bodyPr wrap="square">
            <a:spAutoFit/>
          </a:bodyPr>
          <a:lstStyle/>
          <a:p>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令和</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8</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年 </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2/27(</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金）～令和</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8</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年 </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4/1</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（水）</a:t>
            </a:r>
            <a:endPar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endParaRPr>
          </a:p>
        </p:txBody>
      </p:sp>
      <p:sp>
        <p:nvSpPr>
          <p:cNvPr id="16" name="正方形/長方形 15"/>
          <p:cNvSpPr/>
          <p:nvPr/>
        </p:nvSpPr>
        <p:spPr>
          <a:xfrm>
            <a:off x="2029768" y="3021633"/>
            <a:ext cx="1210588" cy="357790"/>
          </a:xfrm>
          <a:prstGeom prst="rect">
            <a:avLst/>
          </a:prstGeom>
        </p:spPr>
        <p:txBody>
          <a:bodyPr wrap="none">
            <a:spAutoFit/>
          </a:bodyPr>
          <a:lstStyle/>
          <a:p>
            <a:pPr>
              <a:lnSpc>
                <a:spcPts val="2400"/>
              </a:lnSpc>
            </a:pP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訓練期間</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p>
        </p:txBody>
      </p:sp>
      <p:sp>
        <p:nvSpPr>
          <p:cNvPr id="18" name="正方形/長方形 17"/>
          <p:cNvSpPr/>
          <p:nvPr/>
        </p:nvSpPr>
        <p:spPr>
          <a:xfrm>
            <a:off x="1564036" y="3584774"/>
            <a:ext cx="933269" cy="338554"/>
          </a:xfrm>
          <a:prstGeom prst="rect">
            <a:avLst/>
          </a:prstGeom>
        </p:spPr>
        <p:txBody>
          <a:bodyPr wrap="none">
            <a:spAutoFit/>
          </a:bodyPr>
          <a:lstStyle/>
          <a:p>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令和</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8</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年</a:t>
            </a:r>
            <a:endParaRPr lang="ja-JP" altLang="en-US" sz="1600" dirty="0"/>
          </a:p>
        </p:txBody>
      </p:sp>
      <p:sp>
        <p:nvSpPr>
          <p:cNvPr id="20" name="正方形/長方形 19"/>
          <p:cNvSpPr/>
          <p:nvPr/>
        </p:nvSpPr>
        <p:spPr>
          <a:xfrm>
            <a:off x="3952997" y="3519818"/>
            <a:ext cx="646331" cy="477503"/>
          </a:xfrm>
          <a:prstGeom prst="rect">
            <a:avLst/>
          </a:prstGeom>
        </p:spPr>
        <p:txBody>
          <a:bodyPr wrap="none">
            <a:spAutoFit/>
          </a:bodyPr>
          <a:lstStyle/>
          <a:p>
            <a:pPr>
              <a:lnSpc>
                <a:spcPts val="3600"/>
              </a:lnSpc>
            </a:pPr>
            <a:r>
              <a:rPr lang="ja-JP" altLang="en-US"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（木）</a:t>
            </a:r>
            <a:endParaRPr lang="en-US" altLang="ja-JP"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endParaRPr>
          </a:p>
        </p:txBody>
      </p:sp>
      <p:sp>
        <p:nvSpPr>
          <p:cNvPr id="21" name="正方形/長方形 20"/>
          <p:cNvSpPr/>
          <p:nvPr/>
        </p:nvSpPr>
        <p:spPr>
          <a:xfrm>
            <a:off x="6042401" y="3514667"/>
            <a:ext cx="646331" cy="477503"/>
          </a:xfrm>
          <a:prstGeom prst="rect">
            <a:avLst/>
          </a:prstGeom>
        </p:spPr>
        <p:txBody>
          <a:bodyPr wrap="none">
            <a:spAutoFit/>
          </a:bodyPr>
          <a:lstStyle/>
          <a:p>
            <a:pPr>
              <a:lnSpc>
                <a:spcPts val="3600"/>
              </a:lnSpc>
            </a:pPr>
            <a:r>
              <a:rPr lang="ja-JP" altLang="en-US"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（火）</a:t>
            </a:r>
            <a:endParaRPr lang="en-US" altLang="ja-JP"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endParaRPr>
          </a:p>
        </p:txBody>
      </p:sp>
      <p:sp>
        <p:nvSpPr>
          <p:cNvPr id="22" name="正方形/長方形 21"/>
          <p:cNvSpPr/>
          <p:nvPr/>
        </p:nvSpPr>
        <p:spPr>
          <a:xfrm>
            <a:off x="4456008" y="3680678"/>
            <a:ext cx="415498" cy="369332"/>
          </a:xfrm>
          <a:prstGeom prst="rect">
            <a:avLst/>
          </a:prstGeom>
        </p:spPr>
        <p:txBody>
          <a:bodyPr wrap="square">
            <a:spAutoFit/>
          </a:bodyPr>
          <a:lstStyle/>
          <a:p>
            <a:r>
              <a:rPr lang="ja-JP" altLang="en-US"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endParaRPr lang="ja-JP" altLang="en-US" dirty="0"/>
          </a:p>
        </p:txBody>
      </p:sp>
      <p:sp>
        <p:nvSpPr>
          <p:cNvPr id="23" name="正方形/長方形 22"/>
          <p:cNvSpPr/>
          <p:nvPr/>
        </p:nvSpPr>
        <p:spPr>
          <a:xfrm>
            <a:off x="2509924" y="3333258"/>
            <a:ext cx="1646605" cy="769441"/>
          </a:xfrm>
          <a:prstGeom prst="rect">
            <a:avLst/>
          </a:prstGeom>
        </p:spPr>
        <p:txBody>
          <a:bodyPr wrap="square">
            <a:spAutoFit/>
          </a:bodyPr>
          <a:lstStyle/>
          <a:p>
            <a:r>
              <a:rPr lang="en-US" altLang="ja-JP" sz="44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cs typeface="Cascadia Mono SemiBold" panose="020B0609020000020004" pitchFamily="49" charset="0"/>
              </a:rPr>
              <a:t>4/23</a:t>
            </a:r>
            <a:endParaRPr lang="ja-JP" altLang="en-US" sz="4400" dirty="0"/>
          </a:p>
        </p:txBody>
      </p:sp>
      <p:sp>
        <p:nvSpPr>
          <p:cNvPr id="24" name="正方形/長方形 23"/>
          <p:cNvSpPr/>
          <p:nvPr/>
        </p:nvSpPr>
        <p:spPr>
          <a:xfrm>
            <a:off x="4690780" y="3297757"/>
            <a:ext cx="1646605" cy="769441"/>
          </a:xfrm>
          <a:prstGeom prst="rect">
            <a:avLst/>
          </a:prstGeom>
        </p:spPr>
        <p:txBody>
          <a:bodyPr wrap="none">
            <a:spAutoFit/>
          </a:bodyPr>
          <a:lstStyle/>
          <a:p>
            <a:r>
              <a:rPr lang="en-US" altLang="ja-JP" sz="44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cs typeface="Cascadia Mono SemiBold" panose="020B0609020000020004" pitchFamily="49" charset="0"/>
              </a:rPr>
              <a:t>7/21</a:t>
            </a:r>
            <a:endParaRPr lang="ja-JP" altLang="en-US" sz="4400" dirty="0"/>
          </a:p>
        </p:txBody>
      </p:sp>
      <p:sp>
        <p:nvSpPr>
          <p:cNvPr id="61" name="正方形/長方形 60"/>
          <p:cNvSpPr/>
          <p:nvPr/>
        </p:nvSpPr>
        <p:spPr>
          <a:xfrm>
            <a:off x="3076001" y="3061827"/>
            <a:ext cx="811441" cy="338554"/>
          </a:xfrm>
          <a:prstGeom prst="rect">
            <a:avLst/>
          </a:prstGeom>
        </p:spPr>
        <p:txBody>
          <a:bodyPr wrap="none">
            <a:spAutoFit/>
          </a:bodyPr>
          <a:lstStyle/>
          <a:p>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(3</a:t>
            </a:r>
            <a:r>
              <a:rPr lang="ja-JP" altLang="en-US"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ヶ月</a:t>
            </a:r>
            <a:r>
              <a:rPr lang="en-US" altLang="ja-JP" sz="1600" dirty="0">
                <a:solidFill>
                  <a:srgbClr val="C00000"/>
                </a:solidFill>
                <a:effectLst>
                  <a:glow rad="76200">
                    <a:schemeClr val="bg1">
                      <a:alpha val="60000"/>
                    </a:schemeClr>
                  </a:glow>
                </a:effectLst>
                <a:latin typeface="HGP創英角ﾎﾟｯﾌﾟ体" panose="040B0A00000000000000" pitchFamily="50" charset="-128"/>
                <a:ea typeface="HGP創英角ﾎﾟｯﾌﾟ体" panose="040B0A00000000000000" pitchFamily="50" charset="-128"/>
              </a:rPr>
              <a:t>)</a:t>
            </a:r>
            <a:endParaRPr lang="ja-JP" altLang="en-US" sz="1600" dirty="0"/>
          </a:p>
        </p:txBody>
      </p:sp>
      <p:sp>
        <p:nvSpPr>
          <p:cNvPr id="19" name="正方形/長方形 18">
            <a:extLst>
              <a:ext uri="{FF2B5EF4-FFF2-40B4-BE49-F238E27FC236}">
                <a16:creationId xmlns:a16="http://schemas.microsoft.com/office/drawing/2014/main" id="{D2CE8171-74C2-E5F2-C161-C6B98A623E98}"/>
              </a:ext>
            </a:extLst>
          </p:cNvPr>
          <p:cNvSpPr/>
          <p:nvPr/>
        </p:nvSpPr>
        <p:spPr>
          <a:xfrm>
            <a:off x="3757733" y="4645000"/>
            <a:ext cx="2664295" cy="276999"/>
          </a:xfrm>
          <a:prstGeom prst="rect">
            <a:avLst/>
          </a:prstGeom>
          <a:noFill/>
        </p:spPr>
        <p:txBody>
          <a:bodyPr wrap="square" lIns="91440" tIns="45720" rIns="91440" bIns="45720">
            <a:spAutoFit/>
          </a:bodyPr>
          <a:lstStyle/>
          <a:p>
            <a:pPr algn="ctr"/>
            <a:r>
              <a:rPr lang="ja-JP" altLang="en-US" sz="1200" cap="none" spc="0" dirty="0">
                <a:ln w="0"/>
                <a:solidFill>
                  <a:schemeClr val="tx1"/>
                </a:solidFill>
                <a:effectLst>
                  <a:outerShdw blurRad="38100" dist="19050" dir="2700000" algn="tl" rotWithShape="0">
                    <a:schemeClr val="dk1">
                      <a:alpha val="40000"/>
                    </a:schemeClr>
                  </a:outerShdw>
                </a:effectLst>
              </a:rPr>
              <a:t>  使用</a:t>
            </a:r>
            <a:r>
              <a:rPr lang="ja-JP" altLang="en-US" sz="1200" dirty="0">
                <a:ln w="0"/>
                <a:effectLst>
                  <a:outerShdw blurRad="38100" dist="19050" dir="2700000" algn="tl" rotWithShape="0">
                    <a:schemeClr val="dk1">
                      <a:alpha val="40000"/>
                    </a:schemeClr>
                  </a:outerShdw>
                </a:effectLst>
              </a:rPr>
              <a:t>ＰＣ</a:t>
            </a:r>
            <a:r>
              <a:rPr lang="ja-JP" altLang="en-US" sz="1200" cap="none" spc="0" dirty="0">
                <a:ln w="0"/>
                <a:solidFill>
                  <a:schemeClr val="tx1"/>
                </a:solidFill>
                <a:effectLst>
                  <a:outerShdw blurRad="38100" dist="19050" dir="2700000" algn="tl" rotWithShape="0">
                    <a:schemeClr val="dk1">
                      <a:alpha val="40000"/>
                    </a:schemeClr>
                  </a:outerShdw>
                </a:effectLst>
              </a:rPr>
              <a:t>はデスクトップ型になります。</a:t>
            </a:r>
          </a:p>
        </p:txBody>
      </p:sp>
      <p:pic>
        <p:nvPicPr>
          <p:cNvPr id="63" name="図 62" descr="文字が書かれている&#10;&#10;AI 生成コンテンツは誤りを含む可能性があります。">
            <a:extLst>
              <a:ext uri="{FF2B5EF4-FFF2-40B4-BE49-F238E27FC236}">
                <a16:creationId xmlns:a16="http://schemas.microsoft.com/office/drawing/2014/main" id="{2EC5F713-BFF6-44D9-9FA9-35F53450F10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831301" y="742368"/>
            <a:ext cx="2050977" cy="582715"/>
          </a:xfrm>
          <a:prstGeom prst="rect">
            <a:avLst/>
          </a:prstGeom>
        </p:spPr>
      </p:pic>
      <p:pic>
        <p:nvPicPr>
          <p:cNvPr id="64" name="図 63" descr="テキスト が含まれている画像&#10;&#10;AI 生成コンテンツは誤りを含む可能性があります。">
            <a:extLst>
              <a:ext uri="{FF2B5EF4-FFF2-40B4-BE49-F238E27FC236}">
                <a16:creationId xmlns:a16="http://schemas.microsoft.com/office/drawing/2014/main" id="{DE54A2D6-A4AE-E5D2-A361-EB016E20E5A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44921" y="740411"/>
            <a:ext cx="732165" cy="586628"/>
          </a:xfrm>
          <a:prstGeom prst="rect">
            <a:avLst/>
          </a:prstGeom>
        </p:spPr>
      </p:pic>
    </p:spTree>
    <p:extLst>
      <p:ext uri="{BB962C8B-B14F-4D97-AF65-F5344CB8AC3E}">
        <p14:creationId xmlns:p14="http://schemas.microsoft.com/office/powerpoint/2010/main" val="72022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E509773-260A-6E65-052F-6B33FAF351EC}"/>
              </a:ext>
            </a:extLst>
          </p:cNvPr>
          <p:cNvSpPr/>
          <p:nvPr/>
        </p:nvSpPr>
        <p:spPr>
          <a:xfrm>
            <a:off x="0" y="-35540"/>
            <a:ext cx="6871497" cy="5779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48083FE4-68C3-D92A-F07A-82DEA87FC4EF}"/>
              </a:ext>
            </a:extLst>
          </p:cNvPr>
          <p:cNvSpPr txBox="1"/>
          <p:nvPr/>
        </p:nvSpPr>
        <p:spPr>
          <a:xfrm>
            <a:off x="2020590" y="-33548"/>
            <a:ext cx="4104456" cy="523220"/>
          </a:xfrm>
          <a:prstGeom prst="rect">
            <a:avLst/>
          </a:prstGeom>
          <a:noFill/>
        </p:spPr>
        <p:txBody>
          <a:bodyPr wrap="square" rtlCol="0">
            <a:spAutoFit/>
          </a:bodyPr>
          <a:lstStyle/>
          <a:p>
            <a:r>
              <a:rPr kumimoji="1" lang="ja-JP" altLang="en-US" sz="2800" b="1" dirty="0">
                <a:ln w="22225">
                  <a:solidFill>
                    <a:schemeClr val="bg1"/>
                  </a:solidFill>
                  <a:prstDash val="solid"/>
                </a:ln>
                <a:solidFill>
                  <a:schemeClr val="tx2"/>
                </a:solidFill>
                <a:effectLst>
                  <a:outerShdw blurRad="50800" dist="38100" dir="2700000" algn="tl" rotWithShape="0">
                    <a:prstClr val="black">
                      <a:alpha val="40000"/>
                    </a:prstClr>
                  </a:outerShdw>
                </a:effectLst>
                <a:latin typeface="HGPｺﾞｼｯｸE" panose="020B0900000000000000" pitchFamily="50" charset="-128"/>
                <a:ea typeface="HGPｺﾞｼｯｸE" panose="020B0900000000000000" pitchFamily="50" charset="-128"/>
              </a:rPr>
              <a:t>パソコン実務科</a:t>
            </a:r>
          </a:p>
        </p:txBody>
      </p:sp>
      <p:sp>
        <p:nvSpPr>
          <p:cNvPr id="12" name="正方形/長方形 11">
            <a:extLst>
              <a:ext uri="{FF2B5EF4-FFF2-40B4-BE49-F238E27FC236}">
                <a16:creationId xmlns:a16="http://schemas.microsoft.com/office/drawing/2014/main" id="{9F29C590-7C17-35E5-E0AC-7D86C3EE95C8}"/>
              </a:ext>
            </a:extLst>
          </p:cNvPr>
          <p:cNvSpPr/>
          <p:nvPr/>
        </p:nvSpPr>
        <p:spPr>
          <a:xfrm>
            <a:off x="-40884" y="8671559"/>
            <a:ext cx="6898882" cy="981267"/>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角丸四角形 51">
            <a:extLst>
              <a:ext uri="{FF2B5EF4-FFF2-40B4-BE49-F238E27FC236}">
                <a16:creationId xmlns:a16="http://schemas.microsoft.com/office/drawing/2014/main" id="{0C058920-2957-ECE2-EB79-A7A2B81BBB4E}"/>
              </a:ext>
            </a:extLst>
          </p:cNvPr>
          <p:cNvSpPr/>
          <p:nvPr/>
        </p:nvSpPr>
        <p:spPr>
          <a:xfrm>
            <a:off x="0" y="2854808"/>
            <a:ext cx="6866519" cy="535115"/>
          </a:xfrm>
          <a:prstGeom prst="roundRect">
            <a:avLst>
              <a:gd name="adj" fmla="val 0"/>
            </a:avLst>
          </a:prstGeom>
          <a:solidFill>
            <a:srgbClr val="FF9999">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kumimoji="1" lang="ja-JP" altLang="en-US" sz="1000" dirty="0">
              <a:solidFill>
                <a:srgbClr val="666633"/>
              </a:solidFill>
              <a:latin typeface="HGPｺﾞｼｯｸM" pitchFamily="50" charset="-128"/>
              <a:ea typeface="HGPｺﾞｼｯｸM" pitchFamily="50" charset="-128"/>
            </a:endParaRPr>
          </a:p>
        </p:txBody>
      </p:sp>
      <p:sp>
        <p:nvSpPr>
          <p:cNvPr id="33" name="テキスト ボックス 32">
            <a:extLst>
              <a:ext uri="{FF2B5EF4-FFF2-40B4-BE49-F238E27FC236}">
                <a16:creationId xmlns:a16="http://schemas.microsoft.com/office/drawing/2014/main" id="{CFBF9D61-EE75-262E-683E-2B5D4BADFF70}"/>
              </a:ext>
            </a:extLst>
          </p:cNvPr>
          <p:cNvSpPr txBox="1"/>
          <p:nvPr/>
        </p:nvSpPr>
        <p:spPr>
          <a:xfrm>
            <a:off x="1538942" y="2912260"/>
            <a:ext cx="4876848" cy="430887"/>
          </a:xfrm>
          <a:prstGeom prst="rect">
            <a:avLst/>
          </a:prstGeom>
          <a:noFill/>
        </p:spPr>
        <p:txBody>
          <a:bodyPr wrap="square" rtlCol="0">
            <a:spAutoFit/>
          </a:bodyPr>
          <a:lstStyle/>
          <a:p>
            <a:r>
              <a:rPr kumimoji="1" lang="ja-JP" altLang="en-US" sz="1100" dirty="0">
                <a:solidFill>
                  <a:schemeClr val="tx2"/>
                </a:solidFill>
                <a:latin typeface="BIZ UDPゴシック" panose="020B0400000000000000" pitchFamily="50" charset="-128"/>
                <a:ea typeface="BIZ UDPゴシック" panose="020B0400000000000000" pitchFamily="50" charset="-128"/>
              </a:rPr>
              <a:t>企業の各部門において上司等の指示を受けながら</a:t>
            </a:r>
            <a:endParaRPr kumimoji="1" lang="en-US" altLang="ja-JP" sz="1100" dirty="0">
              <a:solidFill>
                <a:schemeClr val="tx2"/>
              </a:solidFill>
              <a:latin typeface="BIZ UDPゴシック" panose="020B0400000000000000" pitchFamily="50" charset="-128"/>
              <a:ea typeface="BIZ UDPゴシック" panose="020B0400000000000000" pitchFamily="50" charset="-128"/>
            </a:endParaRPr>
          </a:p>
          <a:p>
            <a:r>
              <a:rPr kumimoji="1" lang="ja-JP" altLang="en-US" sz="1100" dirty="0">
                <a:solidFill>
                  <a:schemeClr val="tx2"/>
                </a:solidFill>
                <a:latin typeface="BIZ UDPゴシック" panose="020B0400000000000000" pitchFamily="50" charset="-128"/>
                <a:ea typeface="BIZ UDPゴシック" panose="020B0400000000000000" pitchFamily="50" charset="-128"/>
              </a:rPr>
              <a:t>多様なビジネス文書等･帳票の作成ができる。</a:t>
            </a:r>
          </a:p>
        </p:txBody>
      </p:sp>
      <p:sp>
        <p:nvSpPr>
          <p:cNvPr id="35" name="角丸四角形 43">
            <a:extLst>
              <a:ext uri="{FF2B5EF4-FFF2-40B4-BE49-F238E27FC236}">
                <a16:creationId xmlns:a16="http://schemas.microsoft.com/office/drawing/2014/main" id="{7F941E6E-1C41-FA0C-C7F8-136A3A9B197E}"/>
              </a:ext>
            </a:extLst>
          </p:cNvPr>
          <p:cNvSpPr/>
          <p:nvPr/>
        </p:nvSpPr>
        <p:spPr>
          <a:xfrm>
            <a:off x="0" y="2000672"/>
            <a:ext cx="2223181" cy="810989"/>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2000" dirty="0">
                <a:solidFill>
                  <a:schemeClr val="bg1"/>
                </a:solidFill>
                <a:latin typeface="BIZ UDPゴシック" panose="020B0400000000000000" pitchFamily="50" charset="-128"/>
                <a:ea typeface="BIZ UDPゴシック" panose="020B0400000000000000" pitchFamily="50" charset="-128"/>
              </a:rPr>
              <a:t>職業訓練</a:t>
            </a:r>
            <a:endParaRPr lang="en-US" altLang="ja-JP" sz="2000" dirty="0">
              <a:solidFill>
                <a:schemeClr val="bg1"/>
              </a:solidFill>
              <a:latin typeface="BIZ UDPゴシック" panose="020B0400000000000000" pitchFamily="50" charset="-128"/>
              <a:ea typeface="BIZ UDPゴシック" panose="020B0400000000000000" pitchFamily="50" charset="-128"/>
            </a:endParaRPr>
          </a:p>
          <a:p>
            <a:pPr algn="dist"/>
            <a:r>
              <a:rPr kumimoji="1" lang="ja-JP" altLang="en-US" sz="1400" dirty="0">
                <a:solidFill>
                  <a:schemeClr val="bg1"/>
                </a:solidFill>
                <a:latin typeface="BIZ UDPゴシック" panose="020B0400000000000000" pitchFamily="50" charset="-128"/>
                <a:ea typeface="BIZ UDPゴシック" panose="020B0400000000000000" pitchFamily="50" charset="-128"/>
              </a:rPr>
              <a:t>受講料無料</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pPr algn="dist"/>
            <a:r>
              <a:rPr kumimoji="1" lang="ja-JP" altLang="en-US" sz="1000" dirty="0">
                <a:solidFill>
                  <a:schemeClr val="bg1"/>
                </a:solidFill>
                <a:latin typeface="BIZ UDPゴシック" panose="020B0400000000000000" pitchFamily="50" charset="-128"/>
                <a:ea typeface="BIZ UDPゴシック" panose="020B0400000000000000" pitchFamily="50" charset="-128"/>
              </a:rPr>
              <a:t>テキスト代は自己負担となります</a:t>
            </a:r>
          </a:p>
        </p:txBody>
      </p:sp>
      <p:sp>
        <p:nvSpPr>
          <p:cNvPr id="48" name="角丸四角形 43">
            <a:extLst>
              <a:ext uri="{FF2B5EF4-FFF2-40B4-BE49-F238E27FC236}">
                <a16:creationId xmlns:a16="http://schemas.microsoft.com/office/drawing/2014/main" id="{8335EBFD-87D4-EF35-F417-535DB7AE55C3}"/>
              </a:ext>
            </a:extLst>
          </p:cNvPr>
          <p:cNvSpPr/>
          <p:nvPr/>
        </p:nvSpPr>
        <p:spPr>
          <a:xfrm>
            <a:off x="2331301" y="2326789"/>
            <a:ext cx="4535218" cy="475329"/>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endParaRPr kumimoji="1" lang="ja-JP" altLang="en-US" sz="1100" dirty="0">
              <a:solidFill>
                <a:srgbClr val="0070C0"/>
              </a:solidFill>
              <a:latin typeface="HG丸ｺﾞｼｯｸM-PRO" panose="020F0600000000000000" pitchFamily="50" charset="-128"/>
              <a:ea typeface="HG丸ｺﾞｼｯｸM-PRO" panose="020F0600000000000000" pitchFamily="50" charset="-128"/>
            </a:endParaRPr>
          </a:p>
        </p:txBody>
      </p:sp>
      <p:sp>
        <p:nvSpPr>
          <p:cNvPr id="18" name="角丸四角形 43">
            <a:extLst>
              <a:ext uri="{FF2B5EF4-FFF2-40B4-BE49-F238E27FC236}">
                <a16:creationId xmlns:a16="http://schemas.microsoft.com/office/drawing/2014/main" id="{8848A943-9346-21A2-EEF3-F7B31E535D32}"/>
              </a:ext>
            </a:extLst>
          </p:cNvPr>
          <p:cNvSpPr/>
          <p:nvPr/>
        </p:nvSpPr>
        <p:spPr>
          <a:xfrm>
            <a:off x="2348879" y="2000672"/>
            <a:ext cx="4509119" cy="272491"/>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100" dirty="0">
                <a:solidFill>
                  <a:schemeClr val="bg1"/>
                </a:solidFill>
                <a:latin typeface="HG丸ｺﾞｼｯｸM-PRO" panose="020F0600000000000000" pitchFamily="50" charset="-128"/>
                <a:ea typeface="HG丸ｺﾞｼｯｸM-PRO" panose="020F0600000000000000" pitchFamily="50" charset="-128"/>
              </a:rPr>
              <a:t>訓練終了後に取得できる資格（任意受験）</a:t>
            </a:r>
            <a:endParaRPr kumimoji="1" lang="ja-JP" altLang="en-US" sz="1100" dirty="0">
              <a:solidFill>
                <a:schemeClr val="bg1"/>
              </a:solidFill>
              <a:latin typeface="HG丸ｺﾞｼｯｸM-PRO" panose="020F0600000000000000" pitchFamily="50" charset="-128"/>
              <a:ea typeface="HG丸ｺﾞｼｯｸM-PRO" panose="020F0600000000000000" pitchFamily="50" charset="-128"/>
            </a:endParaRPr>
          </a:p>
        </p:txBody>
      </p:sp>
      <p:sp>
        <p:nvSpPr>
          <p:cNvPr id="25" name="テキスト ボックス 24">
            <a:extLst>
              <a:ext uri="{FF2B5EF4-FFF2-40B4-BE49-F238E27FC236}">
                <a16:creationId xmlns:a16="http://schemas.microsoft.com/office/drawing/2014/main" id="{F73837DC-2D30-E255-157B-604EF6F5E697}"/>
              </a:ext>
            </a:extLst>
          </p:cNvPr>
          <p:cNvSpPr txBox="1"/>
          <p:nvPr/>
        </p:nvSpPr>
        <p:spPr>
          <a:xfrm>
            <a:off x="77044" y="2886135"/>
            <a:ext cx="1716842" cy="461665"/>
          </a:xfrm>
          <a:prstGeom prst="rect">
            <a:avLst/>
          </a:prstGeom>
          <a:noFill/>
        </p:spPr>
        <p:txBody>
          <a:bodyPr wrap="square" rtlCol="0">
            <a:spAutoFit/>
          </a:bodyPr>
          <a:lstStyle/>
          <a:p>
            <a:r>
              <a:rPr lang="ja-JP" altLang="en-US" sz="2400" dirty="0">
                <a:solidFill>
                  <a:srgbClr val="FF0000"/>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訓練目標</a:t>
            </a:r>
            <a:endParaRPr kumimoji="1" lang="ja-JP" altLang="en-US" sz="2400" dirty="0">
              <a:solidFill>
                <a:srgbClr val="FF0000"/>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endParaRPr>
          </a:p>
        </p:txBody>
      </p:sp>
      <p:graphicFrame>
        <p:nvGraphicFramePr>
          <p:cNvPr id="9" name="表 9">
            <a:extLst>
              <a:ext uri="{FF2B5EF4-FFF2-40B4-BE49-F238E27FC236}">
                <a16:creationId xmlns:a16="http://schemas.microsoft.com/office/drawing/2014/main" id="{EEE5DC4B-92C9-DBCA-6005-86E3B87B94A8}"/>
              </a:ext>
            </a:extLst>
          </p:cNvPr>
          <p:cNvGraphicFramePr>
            <a:graphicFrameLocks noGrp="1"/>
          </p:cNvGraphicFramePr>
          <p:nvPr>
            <p:extLst>
              <p:ext uri="{D42A27DB-BD31-4B8C-83A1-F6EECF244321}">
                <p14:modId xmlns:p14="http://schemas.microsoft.com/office/powerpoint/2010/main" val="2654647356"/>
              </p:ext>
            </p:extLst>
          </p:nvPr>
        </p:nvGraphicFramePr>
        <p:xfrm>
          <a:off x="-31077" y="3416048"/>
          <a:ext cx="6871497" cy="5229027"/>
        </p:xfrm>
        <a:graphic>
          <a:graphicData uri="http://schemas.openxmlformats.org/drawingml/2006/table">
            <a:tbl>
              <a:tblPr firstRow="1" bandRow="1">
                <a:tableStyleId>{B301B821-A1FF-4177-AEE7-76D212191A09}</a:tableStyleId>
              </a:tblPr>
              <a:tblGrid>
                <a:gridCol w="338219">
                  <a:extLst>
                    <a:ext uri="{9D8B030D-6E8A-4147-A177-3AD203B41FA5}">
                      <a16:colId xmlns:a16="http://schemas.microsoft.com/office/drawing/2014/main" val="608853524"/>
                    </a:ext>
                  </a:extLst>
                </a:gridCol>
                <a:gridCol w="304108">
                  <a:extLst>
                    <a:ext uri="{9D8B030D-6E8A-4147-A177-3AD203B41FA5}">
                      <a16:colId xmlns:a16="http://schemas.microsoft.com/office/drawing/2014/main" val="662135734"/>
                    </a:ext>
                  </a:extLst>
                </a:gridCol>
                <a:gridCol w="1292460">
                  <a:extLst>
                    <a:ext uri="{9D8B030D-6E8A-4147-A177-3AD203B41FA5}">
                      <a16:colId xmlns:a16="http://schemas.microsoft.com/office/drawing/2014/main" val="32233864"/>
                    </a:ext>
                  </a:extLst>
                </a:gridCol>
                <a:gridCol w="4084939">
                  <a:extLst>
                    <a:ext uri="{9D8B030D-6E8A-4147-A177-3AD203B41FA5}">
                      <a16:colId xmlns:a16="http://schemas.microsoft.com/office/drawing/2014/main" val="3499610244"/>
                    </a:ext>
                  </a:extLst>
                </a:gridCol>
                <a:gridCol w="851771">
                  <a:extLst>
                    <a:ext uri="{9D8B030D-6E8A-4147-A177-3AD203B41FA5}">
                      <a16:colId xmlns:a16="http://schemas.microsoft.com/office/drawing/2014/main" val="3760983482"/>
                    </a:ext>
                  </a:extLst>
                </a:gridCol>
              </a:tblGrid>
              <a:tr h="264492">
                <a:tc rowSpan="16">
                  <a:txBody>
                    <a:bodyPr/>
                    <a:lstStyle/>
                    <a:p>
                      <a:pPr algn="ctr"/>
                      <a:r>
                        <a:rPr kumimoji="1" lang="ja-JP" altLang="en-US" sz="1050" dirty="0"/>
                        <a:t>訓　練　内　容</a:t>
                      </a:r>
                    </a:p>
                  </a:txBody>
                  <a:tcPr vert="wordArtVertRtl" anchor="ctr"/>
                </a:tc>
                <a:tc gridSpan="2">
                  <a:txBody>
                    <a:bodyPr/>
                    <a:lstStyle/>
                    <a:p>
                      <a:pPr algn="ctr"/>
                      <a:r>
                        <a:rPr kumimoji="1" lang="ja-JP" altLang="en-US" sz="1050" dirty="0"/>
                        <a:t>科　　目</a:t>
                      </a:r>
                    </a:p>
                  </a:txBody>
                  <a:tcPr>
                    <a:lnR w="12700" cap="flat" cmpd="sng" algn="ctr">
                      <a:solidFill>
                        <a:schemeClr val="tx2">
                          <a:lumMod val="40000"/>
                          <a:lumOff val="60000"/>
                        </a:schemeClr>
                      </a:solidFill>
                      <a:prstDash val="solid"/>
                      <a:round/>
                      <a:headEnd type="none" w="med" len="med"/>
                      <a:tailEnd type="none" w="med" len="med"/>
                    </a:lnR>
                  </a:tcPr>
                </a:tc>
                <a:tc hMerge="1">
                  <a:txBody>
                    <a:bodyPr/>
                    <a:lstStyle/>
                    <a:p>
                      <a:r>
                        <a:rPr kumimoji="1" lang="ja-JP" altLang="en-US" sz="1050" dirty="0"/>
                        <a:t>科目</a:t>
                      </a:r>
                    </a:p>
                  </a:txBody>
                  <a:tcPr/>
                </a:tc>
                <a:tc>
                  <a:txBody>
                    <a:bodyPr/>
                    <a:lstStyle/>
                    <a:p>
                      <a:pPr algn="ctr"/>
                      <a:r>
                        <a:rPr kumimoji="1" lang="ja-JP" altLang="en-US" sz="1050" dirty="0"/>
                        <a:t>科　目　の　内　容</a:t>
                      </a:r>
                    </a:p>
                  </a:txBody>
                  <a:tcP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ctr"/>
                      <a:r>
                        <a:rPr kumimoji="1" lang="ja-JP" altLang="en-US" sz="1050" dirty="0"/>
                        <a:t>訓練時間</a:t>
                      </a:r>
                    </a:p>
                  </a:txBody>
                  <a:tcP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4199299943"/>
                  </a:ext>
                </a:extLst>
              </a:tr>
              <a:tr h="276724">
                <a:tc vMerge="1">
                  <a:txBody>
                    <a:bodyPr/>
                    <a:lstStyle/>
                    <a:p>
                      <a:endParaRPr kumimoji="1" lang="ja-JP" altLang="en-US" dirty="0"/>
                    </a:p>
                  </a:txBody>
                  <a:tcPr/>
                </a:tc>
                <a:tc rowSpan="8">
                  <a:txBody>
                    <a:bodyPr/>
                    <a:lstStyle/>
                    <a:p>
                      <a:pPr algn="ctr"/>
                      <a:r>
                        <a:rPr kumimoji="1" lang="ja-JP" altLang="en-US" sz="900" dirty="0"/>
                        <a:t>学　　　科</a:t>
                      </a:r>
                    </a:p>
                  </a:txBody>
                  <a:tcPr vert="wordArtVertRtl" anchor="ctr">
                    <a:solidFill>
                      <a:schemeClr val="tx2">
                        <a:lumMod val="40000"/>
                        <a:lumOff val="60000"/>
                      </a:schemeClr>
                    </a:solidFill>
                  </a:tcPr>
                </a:tc>
                <a:tc>
                  <a:txBody>
                    <a:bodyPr/>
                    <a:lstStyle/>
                    <a:p>
                      <a:r>
                        <a:rPr kumimoji="1" lang="ja-JP" altLang="en-US" sz="800" dirty="0"/>
                        <a:t>行事</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開講式・オリエンテーション（１Ｈ）、修了式（１Ｈ）</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ctr"/>
                      <a:endParaRPr kumimoji="1" lang="ja-JP" altLang="en-US" sz="900" dirty="0"/>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3487805919"/>
                  </a:ext>
                </a:extLst>
              </a:tr>
              <a:tr h="276724">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就職支援</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職務経歴書、履歴書の作成指導、ジョブ･カードの作成指導、面接指導</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１３時間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465904886"/>
                  </a:ext>
                </a:extLst>
              </a:tr>
              <a:tr h="276724">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安全衛生</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職場の安全衛生、ＶＤＴ作業と安全衛生</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　１時間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2076883741"/>
                  </a:ext>
                </a:extLst>
              </a:tr>
              <a:tr h="276724">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パソコン知識</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コンピュータ知識、パソコンの概要、ＯＳの基本、ネットワーク、情報モラルとセキュリティ</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６時間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3154719594"/>
                  </a:ext>
                </a:extLst>
              </a:tr>
              <a:tr h="276724">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情報セキュリティの知識</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情報セキュリティ、コンプライアンス、ネットワークの基本的な知識</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　６時間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3215818392"/>
                  </a:ext>
                </a:extLst>
              </a:tr>
              <a:tr h="35207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800" dirty="0"/>
                        <a:t>文章作成の知識</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文書の書式設定</a:t>
                      </a:r>
                      <a:r>
                        <a:rPr kumimoji="1" lang="en-US" altLang="ja-JP" sz="800" dirty="0"/>
                        <a:t>/</a:t>
                      </a:r>
                      <a:r>
                        <a:rPr kumimoji="1" lang="ja-JP" altLang="en-US" sz="800" dirty="0"/>
                        <a:t>ファイルの操作と管理</a:t>
                      </a:r>
                      <a:r>
                        <a:rPr kumimoji="1" lang="en-US" altLang="ja-JP" sz="800" dirty="0"/>
                        <a:t>/</a:t>
                      </a:r>
                      <a:r>
                        <a:rPr kumimoji="1" lang="ja-JP" altLang="en-US" sz="800" dirty="0"/>
                        <a:t>文字の書式設定</a:t>
                      </a:r>
                      <a:r>
                        <a:rPr kumimoji="1" lang="en-US" altLang="ja-JP" sz="800" dirty="0"/>
                        <a:t>/</a:t>
                      </a:r>
                      <a:r>
                        <a:rPr kumimoji="1" lang="ja-JP" altLang="en-US" sz="800" dirty="0"/>
                        <a:t>段落の書式設定</a:t>
                      </a:r>
                      <a:r>
                        <a:rPr kumimoji="1" lang="en-US" altLang="ja-JP" sz="800" dirty="0"/>
                        <a:t>/</a:t>
                      </a:r>
                      <a:r>
                        <a:rPr kumimoji="1" lang="ja-JP" altLang="en-US" sz="800" dirty="0"/>
                        <a:t>その他の書式設定</a:t>
                      </a:r>
                      <a:r>
                        <a:rPr kumimoji="1" lang="en-US" altLang="ja-JP" sz="800" dirty="0"/>
                        <a:t>/</a:t>
                      </a:r>
                      <a:r>
                        <a:rPr kumimoji="1" lang="ja-JP" altLang="en-US" sz="800" dirty="0"/>
                        <a:t>印刷形式の設定</a:t>
                      </a:r>
                      <a:r>
                        <a:rPr kumimoji="1" lang="en-US" altLang="ja-JP" sz="800" dirty="0"/>
                        <a:t>/</a:t>
                      </a:r>
                      <a:r>
                        <a:rPr kumimoji="1" lang="ja-JP" altLang="en-US" sz="800" dirty="0"/>
                        <a:t>オブジェクトの活用</a:t>
                      </a:r>
                      <a:r>
                        <a:rPr kumimoji="1" lang="en-US" altLang="ja-JP" sz="800" dirty="0"/>
                        <a:t>/</a:t>
                      </a:r>
                      <a:r>
                        <a:rPr kumimoji="1" lang="ja-JP" altLang="en-US" sz="800" dirty="0"/>
                        <a:t>文書の校正</a:t>
                      </a:r>
                      <a:endParaRPr kumimoji="1" lang="en-US" altLang="ja-JP" sz="800" dirty="0"/>
                    </a:p>
                  </a:txBody>
                  <a:tcP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１８時間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3642511172"/>
                  </a:ext>
                </a:extLst>
              </a:tr>
              <a:tr h="352070">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データ活用の知識</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ワークシートへの入力</a:t>
                      </a:r>
                      <a:r>
                        <a:rPr kumimoji="1" lang="en-US" altLang="ja-JP" sz="800" dirty="0"/>
                        <a:t>/</a:t>
                      </a:r>
                      <a:r>
                        <a:rPr kumimoji="1" lang="ja-JP" altLang="en-US" sz="800" dirty="0"/>
                        <a:t>ワークシート設定</a:t>
                      </a:r>
                      <a:r>
                        <a:rPr kumimoji="1" lang="en-US" altLang="ja-JP" sz="800" dirty="0"/>
                        <a:t>/</a:t>
                      </a:r>
                      <a:r>
                        <a:rPr kumimoji="1" lang="ja-JP" altLang="en-US" sz="800" dirty="0"/>
                        <a:t>ワークシートの編集</a:t>
                      </a:r>
                      <a:r>
                        <a:rPr kumimoji="1" lang="en-US" altLang="ja-JP" sz="800" dirty="0"/>
                        <a:t>/</a:t>
                      </a:r>
                      <a:r>
                        <a:rPr kumimoji="1" lang="ja-JP" altLang="en-US" sz="800" dirty="0"/>
                        <a:t>ページレイアウトの設定</a:t>
                      </a:r>
                      <a:r>
                        <a:rPr kumimoji="1" lang="en-US" altLang="ja-JP" sz="800" dirty="0"/>
                        <a:t>/   </a:t>
                      </a:r>
                      <a:r>
                        <a:rPr kumimoji="1" lang="ja-JP" altLang="en-US" sz="800" dirty="0"/>
                        <a:t>ブックの管理</a:t>
                      </a:r>
                      <a:r>
                        <a:rPr kumimoji="1" lang="en-US" altLang="ja-JP" sz="800" dirty="0"/>
                        <a:t>/</a:t>
                      </a:r>
                      <a:r>
                        <a:rPr kumimoji="1" lang="ja-JP" altLang="en-US" sz="800" dirty="0"/>
                        <a:t>グラフの作成 </a:t>
                      </a:r>
                    </a:p>
                  </a:txBody>
                  <a:tcP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　１８時間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1836098816"/>
                  </a:ext>
                </a:extLst>
              </a:tr>
              <a:tr h="276724">
                <a:tc vMerge="1">
                  <a:txBody>
                    <a:bodyPr/>
                    <a:lstStyle/>
                    <a:p>
                      <a:endParaRPr kumimoji="1" lang="ja-JP" altLang="en-US" dirty="0"/>
                    </a:p>
                  </a:txBody>
                  <a:tcPr/>
                </a:tc>
                <a:tc vMerge="1">
                  <a:txBody>
                    <a:bodyPr/>
                    <a:lstStyle/>
                    <a:p>
                      <a:endParaRPr kumimoji="1" lang="ja-JP" altLang="en-US"/>
                    </a:p>
                  </a:txBody>
                  <a:tcPr/>
                </a:tc>
                <a:tc>
                  <a:txBody>
                    <a:bodyPr/>
                    <a:lstStyle/>
                    <a:p>
                      <a:r>
                        <a:rPr kumimoji="1" lang="ja-JP" altLang="en-US" sz="800" dirty="0"/>
                        <a:t>プレゼンテーション知識</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プレゼンテーションの資料の構成、効果的な演出方法 </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　６時間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615441501"/>
                  </a:ext>
                </a:extLst>
              </a:tr>
              <a:tr h="352070">
                <a:tc vMerge="1">
                  <a:txBody>
                    <a:bodyPr/>
                    <a:lstStyle/>
                    <a:p>
                      <a:pPr algn="ctr"/>
                      <a:endParaRPr kumimoji="1" lang="ja-JP" altLang="en-US" sz="1050" dirty="0"/>
                    </a:p>
                  </a:txBody>
                  <a:tcPr vert="wordArtVertRtl" anchor="ctr"/>
                </a:tc>
                <a:tc rowSpan="6">
                  <a:txBody>
                    <a:bodyPr/>
                    <a:lstStyle/>
                    <a:p>
                      <a:pPr algn="ctr"/>
                      <a:r>
                        <a:rPr kumimoji="1" lang="ja-JP" altLang="en-US" sz="900" dirty="0"/>
                        <a:t>実　　　技</a:t>
                      </a:r>
                      <a:endParaRPr kumimoji="1" lang="ja-JP" altLang="en-US" dirty="0"/>
                    </a:p>
                  </a:txBody>
                  <a:tcPr vert="wordArtVertRtl" anchor="ctr">
                    <a:solidFill>
                      <a:schemeClr val="tx2">
                        <a:lumMod val="40000"/>
                        <a:lumOff val="60000"/>
                      </a:schemeClr>
                    </a:solidFill>
                  </a:tcPr>
                </a:tc>
                <a:tc>
                  <a:txBody>
                    <a:bodyPr/>
                    <a:lstStyle/>
                    <a:p>
                      <a:r>
                        <a:rPr kumimoji="1" lang="ja-JP" altLang="en-US" sz="800" dirty="0"/>
                        <a:t>パソコン</a:t>
                      </a:r>
                      <a:r>
                        <a:rPr kumimoji="1" lang="ja-JP" altLang="en-US" sz="800"/>
                        <a:t>基本操作実習</a:t>
                      </a:r>
                      <a:endParaRPr kumimoji="1" lang="ja-JP" altLang="en-US" sz="800" dirty="0"/>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ＯＳの基本操作、キーボード入力操作、ファイルの設定、クライアントのネットワーク設定、インターネットを利用した情報収集、電子メールによる情報交換、ウイルス対策</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１２時間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104712151"/>
                  </a:ext>
                </a:extLst>
              </a:tr>
              <a:tr h="352070">
                <a:tc vMerge="1">
                  <a:txBody>
                    <a:bodyPr/>
                    <a:lstStyle/>
                    <a:p>
                      <a:pPr algn="ctr"/>
                      <a:endParaRPr kumimoji="1" lang="ja-JP" altLang="en-US" sz="1050" dirty="0"/>
                    </a:p>
                  </a:txBody>
                  <a:tcPr vert="wordArtVertRtl" anchor="ctr"/>
                </a:tc>
                <a:tc vMerge="1">
                  <a:txBody>
                    <a:bodyPr/>
                    <a:lstStyle/>
                    <a:p>
                      <a:endParaRPr kumimoji="1" lang="ja-JP" altLang="en-US"/>
                    </a:p>
                  </a:txBody>
                  <a:tcPr/>
                </a:tc>
                <a:tc>
                  <a:txBody>
                    <a:bodyPr/>
                    <a:lstStyle/>
                    <a:p>
                      <a:r>
                        <a:rPr kumimoji="1" lang="ja-JP" altLang="en-US" sz="800" dirty="0"/>
                        <a:t>プレゼンテーション実習</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グラフィック操作、グラフと表、アニメーション効果、画面の切り替え効果、資料の配付、プレゼンテーション作成・管理・発表（使用ソフト：</a:t>
                      </a:r>
                      <a:r>
                        <a:rPr kumimoji="1" lang="en-US" altLang="ja-JP" sz="800" dirty="0"/>
                        <a:t>PowerPoint 2021)</a:t>
                      </a:r>
                      <a:endParaRPr kumimoji="1" lang="ja-JP" altLang="en-US" sz="800" dirty="0"/>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２４時間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202983743"/>
                  </a:ext>
                </a:extLst>
              </a:tr>
              <a:tr h="352070">
                <a:tc vMerge="1">
                  <a:txBody>
                    <a:bodyPr/>
                    <a:lstStyle/>
                    <a:p>
                      <a:pPr algn="ctr"/>
                      <a:endParaRPr kumimoji="1" lang="ja-JP" altLang="en-US" sz="1050" dirty="0"/>
                    </a:p>
                  </a:txBody>
                  <a:tcPr vert="wordArtVertRtl" anchor="ctr"/>
                </a:tc>
                <a:tc vMerge="1">
                  <a:txBody>
                    <a:bodyPr/>
                    <a:lstStyle/>
                    <a:p>
                      <a:endParaRPr kumimoji="1" lang="ja-JP" altLang="en-US" dirty="0"/>
                    </a:p>
                  </a:txBody>
                  <a:tcPr>
                    <a:lnT w="12700" cmpd="sng">
                      <a:noFill/>
                    </a:lnT>
                  </a:tcPr>
                </a:tc>
                <a:tc>
                  <a:txBody>
                    <a:bodyPr/>
                    <a:lstStyle/>
                    <a:p>
                      <a:pPr algn="l"/>
                      <a:r>
                        <a:rPr kumimoji="1" lang="ja-JP" altLang="en-US" sz="800" dirty="0"/>
                        <a:t>文書作成ソフト基礎実習</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基本的なビジネス文書の作成</a:t>
                      </a:r>
                      <a:r>
                        <a:rPr kumimoji="1" lang="en-US" altLang="ja-JP" sz="800" dirty="0"/>
                        <a:t>(</a:t>
                      </a:r>
                      <a:r>
                        <a:rPr kumimoji="1" lang="ja-JP" altLang="en-US" sz="800" dirty="0"/>
                        <a:t>会議資料･報告書･企画書･計画書･見積書 等</a:t>
                      </a:r>
                      <a:r>
                        <a:rPr kumimoji="1" lang="en-US" altLang="ja-JP" sz="800" dirty="0"/>
                        <a:t>)</a:t>
                      </a:r>
                      <a:r>
                        <a:rPr kumimoji="1" lang="ja-JP" altLang="en-US" sz="800" dirty="0"/>
                        <a:t>、文章表現の基本･応用･構成、ビジネス図解の基本、ビジネス文書の管理（使用ソフト：</a:t>
                      </a:r>
                      <a:r>
                        <a:rPr kumimoji="1" lang="en-US" altLang="ja-JP" sz="800" dirty="0"/>
                        <a:t>Word 2021)</a:t>
                      </a:r>
                      <a:endParaRPr kumimoji="1" lang="ja-JP" altLang="en-US" sz="800" dirty="0"/>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２８時間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1950410702"/>
                  </a:ext>
                </a:extLst>
              </a:tr>
              <a:tr h="35207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800" dirty="0"/>
                        <a:t>文書作成ソフト応用実習</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図形や図表を使った文書の作成、写真を使った文書の作成、長文の作成、</a:t>
                      </a:r>
                      <a:r>
                        <a:rPr kumimoji="1" lang="en-US" altLang="ja-JP" sz="800" dirty="0"/>
                        <a:t>Excel</a:t>
                      </a:r>
                      <a:r>
                        <a:rPr kumimoji="1" lang="ja-JP" altLang="en-US" sz="800" dirty="0"/>
                        <a:t>を利用した文書の作成（使用ソフト：</a:t>
                      </a:r>
                      <a:r>
                        <a:rPr kumimoji="1" lang="en-US" altLang="ja-JP" sz="800" dirty="0"/>
                        <a:t>Word 2021)</a:t>
                      </a:r>
                      <a:endParaRPr kumimoji="1" lang="ja-JP" altLang="en-US" sz="800" dirty="0"/>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a:t>４８時間</a:t>
                      </a:r>
                      <a:endParaRPr kumimoji="1" lang="ja-JP" altLang="en-US" sz="900" dirty="0"/>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943664752"/>
                  </a:ext>
                </a:extLst>
              </a:tr>
              <a:tr h="480096">
                <a:tc vMerge="1">
                  <a:txBody>
                    <a:bodyPr/>
                    <a:lstStyle/>
                    <a:p>
                      <a:pPr algn="ctr"/>
                      <a:endParaRPr kumimoji="1" lang="ja-JP" altLang="en-US" sz="1050" dirty="0"/>
                    </a:p>
                  </a:txBody>
                  <a:tcPr vert="wordArtVertRtl" anchor="ctr"/>
                </a:tc>
                <a:tc vMerge="1">
                  <a:txBody>
                    <a:bodyPr/>
                    <a:lstStyle/>
                    <a:p>
                      <a:endParaRPr kumimoji="1" lang="ja-JP" altLang="en-US"/>
                    </a:p>
                  </a:txBody>
                  <a:tcPr/>
                </a:tc>
                <a:tc>
                  <a:txBody>
                    <a:bodyPr/>
                    <a:lstStyle/>
                    <a:p>
                      <a:r>
                        <a:rPr kumimoji="1" lang="ja-JP" altLang="en-US" sz="800" dirty="0"/>
                        <a:t>表計算ソフト基礎実習</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取引で使用する書類の作成</a:t>
                      </a:r>
                      <a:r>
                        <a:rPr kumimoji="1" lang="en-US" altLang="ja-JP" sz="800" dirty="0"/>
                        <a:t>(</a:t>
                      </a:r>
                      <a:r>
                        <a:rPr kumimoji="1" lang="ja-JP" altLang="en-US" sz="800" dirty="0"/>
                        <a:t>見積書･発注書･納品書･請求書･領収書</a:t>
                      </a:r>
                      <a:r>
                        <a:rPr kumimoji="1" lang="en-US" altLang="ja-JP" sz="800" dirty="0"/>
                        <a:t>)</a:t>
                      </a:r>
                      <a:r>
                        <a:rPr kumimoji="1" lang="ja-JP" altLang="en-US" sz="800" dirty="0"/>
                        <a:t>、業務に応じた計算･集計処理、業務データの管理、表の作成、データの集計、グラフ</a:t>
                      </a:r>
                      <a:r>
                        <a:rPr kumimoji="1" lang="ja-JP" altLang="en-US" sz="800"/>
                        <a:t>の作成                                  （</a:t>
                      </a:r>
                      <a:r>
                        <a:rPr kumimoji="1" lang="ja-JP" altLang="en-US" sz="800" dirty="0"/>
                        <a:t>使用ソフト：</a:t>
                      </a:r>
                      <a:r>
                        <a:rPr kumimoji="1" lang="en-US" altLang="ja-JP" sz="800" dirty="0"/>
                        <a:t>Excel 2021)</a:t>
                      </a:r>
                      <a:endParaRPr kumimoji="1" lang="ja-JP" altLang="en-US" sz="800" dirty="0"/>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２８時間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883443865"/>
                  </a:ext>
                </a:extLst>
              </a:tr>
              <a:tr h="379838">
                <a:tc vMerge="1">
                  <a:txBody>
                    <a:bodyPr/>
                    <a:lstStyle/>
                    <a:p>
                      <a:pPr algn="ctr"/>
                      <a:endParaRPr kumimoji="1" lang="ja-JP" altLang="en-US" sz="1050" dirty="0"/>
                    </a:p>
                  </a:txBody>
                  <a:tcPr vert="wordArtVertRtl" anchor="ctr"/>
                </a:tc>
                <a:tc vMerge="1">
                  <a:txBody>
                    <a:bodyPr/>
                    <a:lstStyle/>
                    <a:p>
                      <a:endParaRPr kumimoji="1" lang="ja-JP" altLang="en-US"/>
                    </a:p>
                  </a:txBody>
                  <a:tcPr/>
                </a:tc>
                <a:tc>
                  <a:txBody>
                    <a:bodyPr/>
                    <a:lstStyle/>
                    <a:p>
                      <a:r>
                        <a:rPr kumimoji="1" lang="ja-JP" altLang="en-US" sz="800" dirty="0"/>
                        <a:t>表計算ソフト応用実習</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関数の利用、グラフの活用、グラフィックの利用、データベースの利用、ピボットテーブルとピボットグラフの作成、マクロの作成、ブックの検査と保護（使用ソフト：</a:t>
                      </a:r>
                      <a:r>
                        <a:rPr kumimoji="1" lang="en-US" altLang="ja-JP" sz="800"/>
                        <a:t>Excel 2021)</a:t>
                      </a:r>
                      <a:endParaRPr kumimoji="1" lang="ja-JP" altLang="en-US" sz="800" dirty="0"/>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６４時間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1750559497"/>
                  </a:ext>
                </a:extLst>
              </a:tr>
              <a:tr h="331837">
                <a:tc vMerge="1">
                  <a:txBody>
                    <a:bodyPr/>
                    <a:lstStyle/>
                    <a:p>
                      <a:pPr algn="ctr"/>
                      <a:endParaRPr kumimoji="1" lang="ja-JP" altLang="en-US" sz="1050" dirty="0"/>
                    </a:p>
                  </a:txBody>
                  <a:tcPr vert="wordArtVertRtl" anchor="ctr">
                    <a:lnR w="12700" cap="flat" cmpd="sng" algn="ctr">
                      <a:solidFill>
                        <a:schemeClr val="accent5">
                          <a:lumMod val="60000"/>
                          <a:lumOff val="40000"/>
                        </a:schemeClr>
                      </a:solidFill>
                      <a:prstDash val="solid"/>
                      <a:round/>
                      <a:headEnd type="none" w="med" len="med"/>
                      <a:tailEnd type="none" w="med" len="med"/>
                    </a:lnR>
                  </a:tcPr>
                </a:tc>
                <a:tc>
                  <a:txBody>
                    <a:bodyPr/>
                    <a:lstStyle/>
                    <a:p>
                      <a:pPr algn="ctr"/>
                      <a:r>
                        <a:rPr kumimoji="1" lang="ja-JP" altLang="en-US" sz="700" dirty="0"/>
                        <a:t>その他</a:t>
                      </a:r>
                    </a:p>
                  </a:txBody>
                  <a:tcPr vert="wordArtVertRtl" anchor="ctr">
                    <a:solidFill>
                      <a:schemeClr val="tx2">
                        <a:lumMod val="40000"/>
                        <a:lumOff val="60000"/>
                      </a:schemeClr>
                    </a:solidFill>
                  </a:tcPr>
                </a:tc>
                <a:tc>
                  <a:txBody>
                    <a:bodyPr/>
                    <a:lstStyle/>
                    <a:p>
                      <a:r>
                        <a:rPr kumimoji="1" lang="ja-JP" altLang="en-US" sz="800" dirty="0"/>
                        <a:t>職業人講話</a:t>
                      </a:r>
                    </a:p>
                  </a:txBody>
                  <a:tcPr anchor="ctr">
                    <a:lnR w="12700" cap="flat" cmpd="sng" algn="ctr">
                      <a:solidFill>
                        <a:schemeClr val="tx2">
                          <a:lumMod val="40000"/>
                          <a:lumOff val="60000"/>
                        </a:schemeClr>
                      </a:solidFill>
                      <a:prstDash val="solid"/>
                      <a:round/>
                      <a:headEnd type="none" w="med" len="med"/>
                      <a:tailEnd type="none" w="med" len="med"/>
                    </a:lnR>
                  </a:tcPr>
                </a:tc>
                <a:tc>
                  <a:txBody>
                    <a:bodyPr/>
                    <a:lstStyle/>
                    <a:p>
                      <a:r>
                        <a:rPr kumimoji="1" lang="ja-JP" altLang="en-US" sz="800" dirty="0"/>
                        <a:t>講話のテーマ「企業に求められる人材」「経営者が求める人材」</a:t>
                      </a:r>
                    </a:p>
                  </a:txBody>
                  <a:tcPr anchor="ctr">
                    <a:lnL w="12700" cap="flat" cmpd="sng" algn="ctr">
                      <a:solidFill>
                        <a:schemeClr val="tx2">
                          <a:lumMod val="40000"/>
                          <a:lumOff val="60000"/>
                        </a:schemeClr>
                      </a:solidFill>
                      <a:prstDash val="solid"/>
                      <a:round/>
                      <a:headEnd type="none" w="med" len="med"/>
                      <a:tailEnd type="none" w="med" len="med"/>
                    </a:lnL>
                    <a:lnR w="12700" cap="flat" cmpd="sng" algn="ctr">
                      <a:solidFill>
                        <a:schemeClr val="tx2">
                          <a:lumMod val="40000"/>
                          <a:lumOff val="60000"/>
                        </a:schemeClr>
                      </a:solidFill>
                      <a:prstDash val="solid"/>
                      <a:round/>
                      <a:headEnd type="none" w="med" len="med"/>
                      <a:tailEnd type="none" w="med" len="med"/>
                    </a:lnR>
                  </a:tcPr>
                </a:tc>
                <a:tc>
                  <a:txBody>
                    <a:bodyPr/>
                    <a:lstStyle/>
                    <a:p>
                      <a:pPr algn="r"/>
                      <a:r>
                        <a:rPr kumimoji="1" lang="ja-JP" altLang="en-US" sz="900" dirty="0"/>
                        <a:t>   ６時間</a:t>
                      </a:r>
                    </a:p>
                  </a:txBody>
                  <a:tcPr anchor="ctr">
                    <a:lnL w="12700" cap="flat" cmpd="sng" algn="ctr">
                      <a:solidFill>
                        <a:schemeClr val="tx2">
                          <a:lumMod val="40000"/>
                          <a:lumOff val="60000"/>
                        </a:schemeClr>
                      </a:solidFill>
                      <a:prstDash val="solid"/>
                      <a:round/>
                      <a:headEnd type="none" w="med" len="med"/>
                      <a:tailEnd type="none" w="med" len="med"/>
                    </a:lnL>
                  </a:tcPr>
                </a:tc>
                <a:extLst>
                  <a:ext uri="{0D108BD9-81ED-4DB2-BD59-A6C34878D82A}">
                    <a16:rowId xmlns:a16="http://schemas.microsoft.com/office/drawing/2014/main" val="2826614323"/>
                  </a:ext>
                </a:extLst>
              </a:tr>
            </a:tbl>
          </a:graphicData>
        </a:graphic>
      </p:graphicFrame>
      <p:sp>
        <p:nvSpPr>
          <p:cNvPr id="36" name="テキスト ボックス 35">
            <a:extLst>
              <a:ext uri="{FF2B5EF4-FFF2-40B4-BE49-F238E27FC236}">
                <a16:creationId xmlns:a16="http://schemas.microsoft.com/office/drawing/2014/main" id="{656CA1CF-3719-8B3C-6261-0BD98DF6EDA9}"/>
              </a:ext>
            </a:extLst>
          </p:cNvPr>
          <p:cNvSpPr txBox="1"/>
          <p:nvPr/>
        </p:nvSpPr>
        <p:spPr>
          <a:xfrm>
            <a:off x="1368355" y="8672681"/>
            <a:ext cx="2977868" cy="255776"/>
          </a:xfrm>
          <a:prstGeom prst="rect">
            <a:avLst/>
          </a:prstGeom>
          <a:noFill/>
        </p:spPr>
        <p:txBody>
          <a:bodyPr wrap="square" rtlCol="0">
            <a:spAutoFit/>
          </a:bodyPr>
          <a:lstStyle/>
          <a:p>
            <a:r>
              <a:rPr lang="ja-JP" altLang="en-US" sz="1062" dirty="0">
                <a:solidFill>
                  <a:schemeClr val="tx2"/>
                </a:solidFill>
                <a:latin typeface="BIZ UDPゴシック" panose="020B0400000000000000" pitchFamily="50" charset="-128"/>
                <a:ea typeface="BIZ UDPゴシック" panose="020B0400000000000000" pitchFamily="50" charset="-128"/>
              </a:rPr>
              <a:t>お問い合わせ先・選考会場・訓練実施場所</a:t>
            </a:r>
          </a:p>
        </p:txBody>
      </p:sp>
      <p:sp>
        <p:nvSpPr>
          <p:cNvPr id="37" name="テキスト ボックス 36">
            <a:extLst>
              <a:ext uri="{FF2B5EF4-FFF2-40B4-BE49-F238E27FC236}">
                <a16:creationId xmlns:a16="http://schemas.microsoft.com/office/drawing/2014/main" id="{D6A66FBA-B09A-926A-B291-9B25039CC8F1}"/>
              </a:ext>
            </a:extLst>
          </p:cNvPr>
          <p:cNvSpPr txBox="1"/>
          <p:nvPr/>
        </p:nvSpPr>
        <p:spPr>
          <a:xfrm>
            <a:off x="1672794" y="8900879"/>
            <a:ext cx="2719349" cy="400110"/>
          </a:xfrm>
          <a:prstGeom prst="rect">
            <a:avLst/>
          </a:prstGeom>
          <a:noFill/>
        </p:spPr>
        <p:txBody>
          <a:bodyPr wrap="square" rtlCol="0">
            <a:spAutoFit/>
          </a:bodyPr>
          <a:lstStyle/>
          <a:p>
            <a:r>
              <a:rPr lang="ja-JP" altLang="en-US" sz="2000" b="1" dirty="0">
                <a:solidFill>
                  <a:schemeClr val="tx2"/>
                </a:solidFill>
                <a:latin typeface="BIZ UDPゴシック" panose="020B0400000000000000" pitchFamily="50" charset="-128"/>
                <a:ea typeface="BIZ UDPゴシック" panose="020B0400000000000000" pitchFamily="50" charset="-128"/>
              </a:rPr>
              <a:t>日建学院　上越校</a:t>
            </a:r>
          </a:p>
        </p:txBody>
      </p:sp>
      <p:sp>
        <p:nvSpPr>
          <p:cNvPr id="38" name="テキスト ボックス 37">
            <a:extLst>
              <a:ext uri="{FF2B5EF4-FFF2-40B4-BE49-F238E27FC236}">
                <a16:creationId xmlns:a16="http://schemas.microsoft.com/office/drawing/2014/main" id="{1D354719-99D7-C5B7-802B-D7FE9D2F896E}"/>
              </a:ext>
            </a:extLst>
          </p:cNvPr>
          <p:cNvSpPr txBox="1"/>
          <p:nvPr/>
        </p:nvSpPr>
        <p:spPr>
          <a:xfrm>
            <a:off x="1177169" y="9286150"/>
            <a:ext cx="3355967" cy="338554"/>
          </a:xfrm>
          <a:prstGeom prst="rect">
            <a:avLst/>
          </a:prstGeom>
          <a:noFill/>
        </p:spPr>
        <p:txBody>
          <a:bodyPr wrap="square" rtlCol="0">
            <a:spAutoFit/>
          </a:bodyPr>
          <a:lstStyle/>
          <a:p>
            <a:r>
              <a:rPr lang="ja-JP" altLang="en-US" sz="800" dirty="0">
                <a:solidFill>
                  <a:schemeClr val="tx2"/>
                </a:solidFill>
                <a:latin typeface="BIZ UDPゴシック" panose="020B0400000000000000" pitchFamily="50" charset="-128"/>
                <a:ea typeface="BIZ UDPゴシック" panose="020B0400000000000000" pitchFamily="50" charset="-128"/>
              </a:rPr>
              <a:t>〒</a:t>
            </a:r>
            <a:r>
              <a:rPr lang="en-US" altLang="ja-JP" sz="800" dirty="0">
                <a:solidFill>
                  <a:schemeClr val="tx2"/>
                </a:solidFill>
                <a:latin typeface="BIZ UDPゴシック" panose="020B0400000000000000" pitchFamily="50" charset="-128"/>
                <a:ea typeface="BIZ UDPゴシック" panose="020B0400000000000000" pitchFamily="50" charset="-128"/>
              </a:rPr>
              <a:t>943-0805</a:t>
            </a:r>
            <a:r>
              <a:rPr lang="ja-JP" altLang="en-US" sz="800" dirty="0">
                <a:solidFill>
                  <a:schemeClr val="tx2"/>
                </a:solidFill>
                <a:latin typeface="BIZ UDPゴシック" panose="020B0400000000000000" pitchFamily="50" charset="-128"/>
                <a:ea typeface="BIZ UDPゴシック" panose="020B0400000000000000" pitchFamily="50" charset="-128"/>
              </a:rPr>
              <a:t>　新潟県上越市木田</a:t>
            </a:r>
            <a:r>
              <a:rPr lang="en-US" altLang="ja-JP" sz="800" dirty="0">
                <a:solidFill>
                  <a:schemeClr val="tx2"/>
                </a:solidFill>
                <a:latin typeface="BIZ UDPゴシック" panose="020B0400000000000000" pitchFamily="50" charset="-128"/>
                <a:ea typeface="BIZ UDPゴシック" panose="020B0400000000000000" pitchFamily="50" charset="-128"/>
              </a:rPr>
              <a:t>2-1-1</a:t>
            </a:r>
            <a:r>
              <a:rPr lang="ja-JP" altLang="en-US" sz="800" dirty="0">
                <a:solidFill>
                  <a:schemeClr val="tx2"/>
                </a:solidFill>
                <a:latin typeface="BIZ UDPゴシック" panose="020B0400000000000000" pitchFamily="50" charset="-128"/>
                <a:ea typeface="BIZ UDPゴシック" panose="020B0400000000000000" pitchFamily="50" charset="-128"/>
              </a:rPr>
              <a:t>上越セントラルビル</a:t>
            </a:r>
            <a:r>
              <a:rPr lang="en-US" altLang="ja-JP" sz="800" dirty="0">
                <a:solidFill>
                  <a:schemeClr val="tx2"/>
                </a:solidFill>
                <a:latin typeface="BIZ UDPゴシック" panose="020B0400000000000000" pitchFamily="50" charset="-128"/>
                <a:ea typeface="BIZ UDPゴシック" panose="020B0400000000000000" pitchFamily="50" charset="-128"/>
              </a:rPr>
              <a:t>7F </a:t>
            </a:r>
          </a:p>
          <a:p>
            <a:r>
              <a:rPr lang="ja-JP" altLang="en-US" sz="800" dirty="0">
                <a:solidFill>
                  <a:schemeClr val="tx2"/>
                </a:solidFill>
                <a:latin typeface="BIZ UDPゴシック" panose="020B0400000000000000" pitchFamily="50" charset="-128"/>
                <a:ea typeface="BIZ UDPゴシック" panose="020B0400000000000000" pitchFamily="50" charset="-128"/>
              </a:rPr>
              <a:t>無料駐車場　有（</a:t>
            </a:r>
            <a:r>
              <a:rPr lang="en-US" altLang="ja-JP" sz="800" dirty="0">
                <a:solidFill>
                  <a:schemeClr val="tx2"/>
                </a:solidFill>
                <a:latin typeface="BIZ UDPゴシック" panose="020B0400000000000000" pitchFamily="50" charset="-128"/>
                <a:ea typeface="BIZ UDPゴシック" panose="020B0400000000000000" pitchFamily="50" charset="-128"/>
              </a:rPr>
              <a:t>30</a:t>
            </a:r>
            <a:r>
              <a:rPr lang="ja-JP" altLang="en-US" sz="800" dirty="0">
                <a:solidFill>
                  <a:schemeClr val="tx2"/>
                </a:solidFill>
                <a:latin typeface="BIZ UDPゴシック" panose="020B0400000000000000" pitchFamily="50" charset="-128"/>
                <a:ea typeface="BIZ UDPゴシック" panose="020B0400000000000000" pitchFamily="50" charset="-128"/>
              </a:rPr>
              <a:t>台）</a:t>
            </a:r>
          </a:p>
        </p:txBody>
      </p:sp>
      <p:sp>
        <p:nvSpPr>
          <p:cNvPr id="39" name="テキスト ボックス 38">
            <a:extLst>
              <a:ext uri="{FF2B5EF4-FFF2-40B4-BE49-F238E27FC236}">
                <a16:creationId xmlns:a16="http://schemas.microsoft.com/office/drawing/2014/main" id="{BB893877-A1EF-CC92-4F7D-E082AD0F79DE}"/>
              </a:ext>
            </a:extLst>
          </p:cNvPr>
          <p:cNvSpPr txBox="1"/>
          <p:nvPr/>
        </p:nvSpPr>
        <p:spPr>
          <a:xfrm>
            <a:off x="4373346" y="8654063"/>
            <a:ext cx="2904498" cy="338554"/>
          </a:xfrm>
          <a:prstGeom prst="rect">
            <a:avLst/>
          </a:prstGeom>
          <a:noFill/>
        </p:spPr>
        <p:txBody>
          <a:bodyPr wrap="square" rtlCol="0">
            <a:spAutoFit/>
          </a:bodyPr>
          <a:lstStyle/>
          <a:p>
            <a:r>
              <a:rPr lang="en-US" altLang="ja-JP" sz="1600" dirty="0">
                <a:solidFill>
                  <a:schemeClr val="tx2"/>
                </a:solidFill>
                <a:latin typeface="BIZ UDPゴシック" panose="020B0400000000000000" pitchFamily="50" charset="-128"/>
                <a:ea typeface="BIZ UDPゴシック" panose="020B0400000000000000" pitchFamily="50" charset="-128"/>
              </a:rPr>
              <a:t>TEL</a:t>
            </a:r>
            <a:r>
              <a:rPr lang="ja-JP" altLang="en-US" sz="1600" dirty="0">
                <a:solidFill>
                  <a:schemeClr val="tx2"/>
                </a:solidFill>
                <a:latin typeface="BIZ UDPゴシック" panose="020B0400000000000000" pitchFamily="50" charset="-128"/>
                <a:ea typeface="BIZ UDPゴシック" panose="020B0400000000000000" pitchFamily="50" charset="-128"/>
              </a:rPr>
              <a:t>：０</a:t>
            </a:r>
            <a:r>
              <a:rPr lang="en-US" altLang="ja-JP" sz="1600" dirty="0">
                <a:solidFill>
                  <a:schemeClr val="tx2"/>
                </a:solidFill>
                <a:latin typeface="BIZ UDPゴシック" panose="020B0400000000000000" pitchFamily="50" charset="-128"/>
                <a:ea typeface="BIZ UDPゴシック" panose="020B0400000000000000" pitchFamily="50" charset="-128"/>
              </a:rPr>
              <a:t>25-525-4885</a:t>
            </a:r>
            <a:endParaRPr lang="ja-JP" altLang="en-US" sz="1600" dirty="0">
              <a:solidFill>
                <a:schemeClr val="tx2"/>
              </a:solidFill>
              <a:latin typeface="BIZ UDPゴシック" panose="020B0400000000000000" pitchFamily="50" charset="-128"/>
              <a:ea typeface="BIZ UDPゴシック" panose="020B0400000000000000" pitchFamily="50" charset="-128"/>
            </a:endParaRPr>
          </a:p>
        </p:txBody>
      </p:sp>
      <p:sp>
        <p:nvSpPr>
          <p:cNvPr id="40" name="テキスト ボックス 39">
            <a:extLst>
              <a:ext uri="{FF2B5EF4-FFF2-40B4-BE49-F238E27FC236}">
                <a16:creationId xmlns:a16="http://schemas.microsoft.com/office/drawing/2014/main" id="{E45075E8-DDCF-EADE-51EF-D5825EFFD0BF}"/>
              </a:ext>
            </a:extLst>
          </p:cNvPr>
          <p:cNvSpPr txBox="1"/>
          <p:nvPr/>
        </p:nvSpPr>
        <p:spPr>
          <a:xfrm>
            <a:off x="5912313" y="8952371"/>
            <a:ext cx="1125273" cy="270523"/>
          </a:xfrm>
          <a:prstGeom prst="rect">
            <a:avLst/>
          </a:prstGeom>
          <a:noFill/>
        </p:spPr>
        <p:txBody>
          <a:bodyPr wrap="square" rtlCol="0">
            <a:spAutoFit/>
          </a:bodyPr>
          <a:lstStyle/>
          <a:p>
            <a:r>
              <a:rPr lang="ja-JP" altLang="en-US" sz="1158" dirty="0">
                <a:solidFill>
                  <a:schemeClr val="tx2"/>
                </a:solidFill>
                <a:latin typeface="HGPｺﾞｼｯｸM" pitchFamily="50" charset="-128"/>
                <a:ea typeface="HGPｺﾞｼｯｸM" pitchFamily="50" charset="-128"/>
              </a:rPr>
              <a:t>担当：玉井</a:t>
            </a:r>
          </a:p>
        </p:txBody>
      </p:sp>
      <p:sp>
        <p:nvSpPr>
          <p:cNvPr id="41" name="テキスト ボックス 40">
            <a:extLst>
              <a:ext uri="{FF2B5EF4-FFF2-40B4-BE49-F238E27FC236}">
                <a16:creationId xmlns:a16="http://schemas.microsoft.com/office/drawing/2014/main" id="{CEC309E9-C4A3-FC09-C6E1-54424829546A}"/>
              </a:ext>
            </a:extLst>
          </p:cNvPr>
          <p:cNvSpPr txBox="1"/>
          <p:nvPr/>
        </p:nvSpPr>
        <p:spPr>
          <a:xfrm>
            <a:off x="4383621" y="9166338"/>
            <a:ext cx="2448366" cy="475378"/>
          </a:xfrm>
          <a:prstGeom prst="rect">
            <a:avLst/>
          </a:prstGeom>
          <a:noFill/>
        </p:spPr>
        <p:txBody>
          <a:bodyPr wrap="square" rtlCol="0">
            <a:spAutoFit/>
          </a:bodyPr>
          <a:lstStyle/>
          <a:p>
            <a:r>
              <a:rPr lang="en-US" altLang="ja-JP" sz="1351" dirty="0">
                <a:solidFill>
                  <a:schemeClr val="tx2"/>
                </a:solidFill>
                <a:latin typeface="HGPｺﾞｼｯｸM" pitchFamily="50" charset="-128"/>
                <a:ea typeface="HGPｺﾞｼｯｸM" pitchFamily="50" charset="-128"/>
              </a:rPr>
              <a:t>FAX</a:t>
            </a:r>
            <a:r>
              <a:rPr lang="ja-JP" altLang="en-US" sz="1351" dirty="0">
                <a:solidFill>
                  <a:schemeClr val="tx2"/>
                </a:solidFill>
                <a:latin typeface="HGPｺﾞｼｯｸM" pitchFamily="50" charset="-128"/>
                <a:ea typeface="HGPｺﾞｼｯｸM" pitchFamily="50" charset="-128"/>
              </a:rPr>
              <a:t>：</a:t>
            </a:r>
            <a:r>
              <a:rPr lang="en-US" altLang="ja-JP" sz="1351" dirty="0">
                <a:solidFill>
                  <a:schemeClr val="tx2"/>
                </a:solidFill>
                <a:latin typeface="HGPｺﾞｼｯｸM" pitchFamily="50" charset="-128"/>
                <a:ea typeface="HGPｺﾞｼｯｸM" pitchFamily="50" charset="-128"/>
              </a:rPr>
              <a:t>025-523-8174</a:t>
            </a:r>
          </a:p>
          <a:p>
            <a:r>
              <a:rPr lang="en-US" altLang="ja-JP" sz="1158" dirty="0">
                <a:solidFill>
                  <a:schemeClr val="tx2"/>
                </a:solidFill>
                <a:latin typeface="HGPｺﾞｼｯｸM" pitchFamily="50" charset="-128"/>
                <a:ea typeface="HGPｺﾞｼｯｸM" pitchFamily="50" charset="-128"/>
              </a:rPr>
              <a:t>E-mail</a:t>
            </a:r>
            <a:r>
              <a:rPr lang="ja-JP" altLang="en-US" sz="1158" dirty="0">
                <a:solidFill>
                  <a:schemeClr val="tx2"/>
                </a:solidFill>
                <a:latin typeface="HGPｺﾞｼｯｸM" pitchFamily="50" charset="-128"/>
                <a:ea typeface="HGPｺﾞｼｯｸM" pitchFamily="50" charset="-128"/>
              </a:rPr>
              <a:t>：</a:t>
            </a:r>
            <a:r>
              <a:rPr lang="en-US" altLang="ja-JP" sz="1158" dirty="0">
                <a:solidFill>
                  <a:schemeClr val="tx2"/>
                </a:solidFill>
                <a:latin typeface="HGPｺﾞｼｯｸM" pitchFamily="50" charset="-128"/>
                <a:ea typeface="HGPｺﾞｼｯｸM" pitchFamily="50" charset="-128"/>
              </a:rPr>
              <a:t>018392@</a:t>
            </a:r>
            <a:r>
              <a:rPr lang="ja-JP" altLang="en-US" sz="1158" dirty="0">
                <a:solidFill>
                  <a:schemeClr val="tx2"/>
                </a:solidFill>
                <a:latin typeface="HGPｺﾞｼｯｸM" pitchFamily="50" charset="-128"/>
                <a:ea typeface="HGPｺﾞｼｯｸM" pitchFamily="50" charset="-128"/>
              </a:rPr>
              <a:t>ｍｘ</a:t>
            </a:r>
            <a:r>
              <a:rPr lang="en-US" altLang="ja-JP" sz="1158" dirty="0">
                <a:solidFill>
                  <a:schemeClr val="tx2"/>
                </a:solidFill>
                <a:latin typeface="HGPｺﾞｼｯｸM" pitchFamily="50" charset="-128"/>
                <a:ea typeface="HGPｺﾞｼｯｸM" pitchFamily="50" charset="-128"/>
              </a:rPr>
              <a:t>1.ksknet.co.jp</a:t>
            </a:r>
            <a:endParaRPr lang="ja-JP" altLang="en-US" sz="1158" dirty="0">
              <a:solidFill>
                <a:schemeClr val="tx2"/>
              </a:solidFill>
              <a:latin typeface="HGPｺﾞｼｯｸM" pitchFamily="50" charset="-128"/>
              <a:ea typeface="HGPｺﾞｼｯｸM" pitchFamily="50" charset="-128"/>
            </a:endParaRPr>
          </a:p>
        </p:txBody>
      </p:sp>
      <p:sp>
        <p:nvSpPr>
          <p:cNvPr id="27" name="角丸四角形 43">
            <a:extLst>
              <a:ext uri="{FF2B5EF4-FFF2-40B4-BE49-F238E27FC236}">
                <a16:creationId xmlns:a16="http://schemas.microsoft.com/office/drawing/2014/main" id="{8335EBFD-87D4-EF35-F417-535DB7AE55C3}"/>
              </a:ext>
            </a:extLst>
          </p:cNvPr>
          <p:cNvSpPr/>
          <p:nvPr/>
        </p:nvSpPr>
        <p:spPr>
          <a:xfrm>
            <a:off x="2299136" y="2260595"/>
            <a:ext cx="2896747" cy="6791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200"/>
              </a:spcBef>
            </a:pPr>
            <a:endParaRPr lang="en-US" altLang="ja-JP" sz="1000" dirty="0">
              <a:solidFill>
                <a:schemeClr val="tx2"/>
              </a:solidFill>
              <a:latin typeface="BIZ UDPゴシック" panose="020B0400000000000000" pitchFamily="50" charset="-128"/>
              <a:ea typeface="BIZ UDPゴシック" panose="020B0400000000000000" pitchFamily="50" charset="-128"/>
            </a:endParaRPr>
          </a:p>
          <a:p>
            <a:pPr>
              <a:spcBef>
                <a:spcPts val="200"/>
              </a:spcBef>
            </a:pPr>
            <a:r>
              <a:rPr lang="ja-JP" altLang="en-US" sz="1050" dirty="0">
                <a:solidFill>
                  <a:schemeClr val="tx2"/>
                </a:solidFill>
                <a:latin typeface="BIZ UDPゴシック" panose="020B0400000000000000" pitchFamily="50" charset="-128"/>
                <a:ea typeface="BIZ UDPゴシック" panose="020B0400000000000000" pitchFamily="50" charset="-128"/>
              </a:rPr>
              <a:t>日商</a:t>
            </a:r>
            <a:r>
              <a:rPr lang="en-US" altLang="ja-JP" sz="1050" dirty="0">
                <a:solidFill>
                  <a:schemeClr val="tx2"/>
                </a:solidFill>
                <a:latin typeface="BIZ UDPゴシック" panose="020B0400000000000000" pitchFamily="50" charset="-128"/>
                <a:ea typeface="BIZ UDPゴシック" panose="020B0400000000000000" pitchFamily="50" charset="-128"/>
              </a:rPr>
              <a:t>PC</a:t>
            </a:r>
            <a:r>
              <a:rPr lang="ja-JP" altLang="en-US" sz="1050" dirty="0">
                <a:solidFill>
                  <a:schemeClr val="tx2"/>
                </a:solidFill>
                <a:latin typeface="BIZ UDPゴシック" panose="020B0400000000000000" pitchFamily="50" charset="-128"/>
                <a:ea typeface="BIZ UDPゴシック" panose="020B0400000000000000" pitchFamily="50" charset="-128"/>
              </a:rPr>
              <a:t>検定試験  文章作成 </a:t>
            </a:r>
            <a:r>
              <a:rPr lang="en-US" altLang="ja-JP" sz="1050" dirty="0">
                <a:solidFill>
                  <a:schemeClr val="tx2"/>
                </a:solidFill>
                <a:latin typeface="BIZ UDPゴシック" panose="020B0400000000000000" pitchFamily="50" charset="-128"/>
                <a:ea typeface="BIZ UDPゴシック" panose="020B0400000000000000" pitchFamily="50" charset="-128"/>
              </a:rPr>
              <a:t>3</a:t>
            </a:r>
            <a:r>
              <a:rPr lang="ja-JP" altLang="en-US" sz="1050" dirty="0">
                <a:solidFill>
                  <a:schemeClr val="tx2"/>
                </a:solidFill>
                <a:latin typeface="BIZ UDPゴシック" panose="020B0400000000000000" pitchFamily="50" charset="-128"/>
                <a:ea typeface="BIZ UDPゴシック" panose="020B0400000000000000" pitchFamily="50" charset="-128"/>
              </a:rPr>
              <a:t>級     </a:t>
            </a:r>
            <a:r>
              <a:rPr lang="en-US" altLang="ja-JP" sz="1050" dirty="0">
                <a:solidFill>
                  <a:schemeClr val="tx2"/>
                </a:solidFill>
                <a:latin typeface="BIZ UDPゴシック" panose="020B0400000000000000" pitchFamily="50" charset="-128"/>
                <a:ea typeface="BIZ UDPゴシック" panose="020B0400000000000000" pitchFamily="50" charset="-128"/>
              </a:rPr>
              <a:t>(Word)</a:t>
            </a:r>
          </a:p>
          <a:p>
            <a:r>
              <a:rPr lang="ja-JP" altLang="en-US" sz="1050" dirty="0">
                <a:solidFill>
                  <a:schemeClr val="tx2"/>
                </a:solidFill>
                <a:latin typeface="BIZ UDPゴシック" panose="020B0400000000000000" pitchFamily="50" charset="-128"/>
                <a:ea typeface="BIZ UDPゴシック" panose="020B0400000000000000" pitchFamily="50" charset="-128"/>
              </a:rPr>
              <a:t>日商</a:t>
            </a:r>
            <a:r>
              <a:rPr lang="en-US" altLang="ja-JP" sz="1050" dirty="0">
                <a:solidFill>
                  <a:schemeClr val="tx2"/>
                </a:solidFill>
                <a:latin typeface="BIZ UDPゴシック" panose="020B0400000000000000" pitchFamily="50" charset="-128"/>
                <a:ea typeface="BIZ UDPゴシック" panose="020B0400000000000000" pitchFamily="50" charset="-128"/>
              </a:rPr>
              <a:t>PC</a:t>
            </a:r>
            <a:r>
              <a:rPr lang="ja-JP" altLang="en-US" sz="1050" dirty="0">
                <a:solidFill>
                  <a:schemeClr val="tx2"/>
                </a:solidFill>
                <a:latin typeface="BIZ UDPゴシック" panose="020B0400000000000000" pitchFamily="50" charset="-128"/>
                <a:ea typeface="BIZ UDPゴシック" panose="020B0400000000000000" pitchFamily="50" charset="-128"/>
              </a:rPr>
              <a:t>検定試験  データ活用 </a:t>
            </a:r>
            <a:r>
              <a:rPr lang="en-US" altLang="ja-JP" sz="1050" dirty="0">
                <a:solidFill>
                  <a:schemeClr val="tx2"/>
                </a:solidFill>
                <a:latin typeface="BIZ UDPゴシック" panose="020B0400000000000000" pitchFamily="50" charset="-128"/>
                <a:ea typeface="BIZ UDPゴシック" panose="020B0400000000000000" pitchFamily="50" charset="-128"/>
              </a:rPr>
              <a:t>3</a:t>
            </a:r>
            <a:r>
              <a:rPr lang="ja-JP" altLang="en-US" sz="1050" dirty="0">
                <a:solidFill>
                  <a:schemeClr val="tx2"/>
                </a:solidFill>
                <a:latin typeface="BIZ UDPゴシック" panose="020B0400000000000000" pitchFamily="50" charset="-128"/>
                <a:ea typeface="BIZ UDPゴシック" panose="020B0400000000000000" pitchFamily="50" charset="-128"/>
              </a:rPr>
              <a:t>級  </a:t>
            </a:r>
            <a:r>
              <a:rPr lang="en-US" altLang="ja-JP" sz="1050" dirty="0">
                <a:solidFill>
                  <a:schemeClr val="tx2"/>
                </a:solidFill>
                <a:latin typeface="BIZ UDPゴシック" panose="020B0400000000000000" pitchFamily="50" charset="-128"/>
                <a:ea typeface="BIZ UDPゴシック" panose="020B0400000000000000" pitchFamily="50" charset="-128"/>
              </a:rPr>
              <a:t>(Excel)</a:t>
            </a:r>
          </a:p>
          <a:p>
            <a:endParaRPr lang="en-US" altLang="ja-JP" sz="1000" dirty="0">
              <a:solidFill>
                <a:schemeClr val="tx2"/>
              </a:solidFill>
              <a:latin typeface="BIZ UDPゴシック" panose="020B0400000000000000" pitchFamily="50" charset="-128"/>
              <a:ea typeface="BIZ UDPゴシック" panose="020B0400000000000000" pitchFamily="50" charset="-128"/>
            </a:endParaRPr>
          </a:p>
          <a:p>
            <a:pPr algn="dist"/>
            <a:endParaRPr kumimoji="1" lang="ja-JP" altLang="en-US" sz="1000" dirty="0">
              <a:solidFill>
                <a:schemeClr val="tx2"/>
              </a:solidFill>
              <a:latin typeface="HG丸ｺﾞｼｯｸM-PRO" panose="020F0600000000000000" pitchFamily="50" charset="-128"/>
              <a:ea typeface="HG丸ｺﾞｼｯｸM-PRO" panose="020F0600000000000000" pitchFamily="50" charset="-128"/>
            </a:endParaRPr>
          </a:p>
        </p:txBody>
      </p:sp>
      <p:grpSp>
        <p:nvGrpSpPr>
          <p:cNvPr id="28" name="グループ化 27"/>
          <p:cNvGrpSpPr/>
          <p:nvPr/>
        </p:nvGrpSpPr>
        <p:grpSpPr>
          <a:xfrm>
            <a:off x="-20441" y="9658154"/>
            <a:ext cx="6857996" cy="215444"/>
            <a:chOff x="-6941" y="9685499"/>
            <a:chExt cx="6857996" cy="215444"/>
          </a:xfrm>
        </p:grpSpPr>
        <p:sp>
          <p:nvSpPr>
            <p:cNvPr id="29" name="テキスト ボックス 9"/>
            <p:cNvSpPr txBox="1"/>
            <p:nvPr/>
          </p:nvSpPr>
          <p:spPr>
            <a:xfrm>
              <a:off x="-6941" y="9685499"/>
              <a:ext cx="6857996" cy="21544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sz="800" dirty="0"/>
                <a:t>訓練実施機関：株式会社建築資料研究社</a:t>
              </a:r>
            </a:p>
          </p:txBody>
        </p:sp>
        <p:sp>
          <p:nvSpPr>
            <p:cNvPr id="30" name="正方形/長方形 29"/>
            <p:cNvSpPr/>
            <p:nvPr/>
          </p:nvSpPr>
          <p:spPr>
            <a:xfrm>
              <a:off x="2420888" y="9691532"/>
              <a:ext cx="1938835" cy="198050"/>
            </a:xfrm>
            <a:prstGeom prst="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19188" y="2316182"/>
            <a:ext cx="1446345" cy="1084760"/>
          </a:xfrm>
          <a:prstGeom prst="rect">
            <a:avLst/>
          </a:prstGeom>
        </p:spPr>
      </p:pic>
      <p:pic>
        <p:nvPicPr>
          <p:cNvPr id="8" name="図 7"/>
          <p:cNvPicPr>
            <a:picLocks noChangeAspect="1"/>
          </p:cNvPicPr>
          <p:nvPr/>
        </p:nvPicPr>
        <p:blipFill rotWithShape="1">
          <a:blip r:embed="rId3" cstate="print">
            <a:extLst>
              <a:ext uri="{28A0092B-C50C-407E-A947-70E740481C1C}">
                <a14:useLocalDpi xmlns:a14="http://schemas.microsoft.com/office/drawing/2010/main" val="0"/>
              </a:ext>
            </a:extLst>
          </a:blip>
          <a:srcRect l="983" t="3102" r="2065" b="-3102"/>
          <a:stretch/>
        </p:blipFill>
        <p:spPr>
          <a:xfrm>
            <a:off x="77108" y="8751967"/>
            <a:ext cx="1050990" cy="828741"/>
          </a:xfrm>
          <a:prstGeom prst="rect">
            <a:avLst/>
          </a:prstGeom>
        </p:spPr>
      </p:pic>
      <p:pic>
        <p:nvPicPr>
          <p:cNvPr id="32" name="図 31" descr="C:\Users\012093\Desktop\日建学院写真 ２\⑪教室4.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55032" y="714376"/>
            <a:ext cx="1842309" cy="1139530"/>
          </a:xfrm>
          <a:prstGeom prst="rect">
            <a:avLst/>
          </a:prstGeom>
          <a:ln>
            <a:noFill/>
          </a:ln>
          <a:effectLst>
            <a:outerShdw blurRad="190500" algn="tl" rotWithShape="0">
              <a:srgbClr val="000000">
                <a:alpha val="70000"/>
              </a:srgbClr>
            </a:outerShdw>
          </a:effectLst>
        </p:spPr>
      </p:pic>
      <p:sp>
        <p:nvSpPr>
          <p:cNvPr id="17" name="テキスト ボックス 16">
            <a:extLst>
              <a:ext uri="{FF2B5EF4-FFF2-40B4-BE49-F238E27FC236}">
                <a16:creationId xmlns:a16="http://schemas.microsoft.com/office/drawing/2014/main" id="{FF6D54FB-4487-4D38-3ED0-05F5693597FC}"/>
              </a:ext>
            </a:extLst>
          </p:cNvPr>
          <p:cNvSpPr txBox="1"/>
          <p:nvPr/>
        </p:nvSpPr>
        <p:spPr>
          <a:xfrm>
            <a:off x="2976998" y="1444758"/>
            <a:ext cx="1423338" cy="338554"/>
          </a:xfrm>
          <a:prstGeom prst="rect">
            <a:avLst/>
          </a:prstGeom>
          <a:noFill/>
        </p:spPr>
        <p:txBody>
          <a:bodyPr wrap="square" rtlCol="0">
            <a:spAutoFit/>
          </a:bodyPr>
          <a:lstStyle/>
          <a:p>
            <a:r>
              <a:rPr kumimoji="1" lang="ja-JP" altLang="en-US" sz="1600" b="1" dirty="0">
                <a:solidFill>
                  <a:schemeClr val="accent1"/>
                </a:solidFill>
                <a:effectLst>
                  <a:glow rad="101600">
                    <a:schemeClr val="bg1">
                      <a:alpha val="60000"/>
                    </a:schemeClr>
                  </a:glow>
                </a:effectLst>
                <a:latin typeface="HG丸ｺﾞｼｯｸM-PRO" panose="020F0600000000000000" pitchFamily="50" charset="-128"/>
                <a:ea typeface="HG丸ｺﾞｼｯｸM-PRO" panose="020F0600000000000000" pitchFamily="50" charset="-128"/>
              </a:rPr>
              <a:t>講義教室</a:t>
            </a:r>
          </a:p>
        </p:txBody>
      </p:sp>
      <p:pic>
        <p:nvPicPr>
          <p:cNvPr id="42" name="図 41" descr="C:\Users\012093\Desktop\日建学院写真1\①建物外観.jpg"/>
          <p:cNvPicPr/>
          <p:nvPr/>
        </p:nvPicPr>
        <p:blipFill>
          <a:blip r:embed="rId5">
            <a:extLst>
              <a:ext uri="{28A0092B-C50C-407E-A947-70E740481C1C}">
                <a14:useLocalDpi xmlns:a14="http://schemas.microsoft.com/office/drawing/2010/main" val="0"/>
              </a:ext>
            </a:extLst>
          </a:blip>
          <a:srcRect/>
          <a:stretch>
            <a:fillRect/>
          </a:stretch>
        </p:blipFill>
        <p:spPr bwMode="auto">
          <a:xfrm>
            <a:off x="256700" y="710387"/>
            <a:ext cx="1966481" cy="1155342"/>
          </a:xfrm>
          <a:prstGeom prst="rect">
            <a:avLst/>
          </a:prstGeom>
          <a:ln>
            <a:noFill/>
          </a:ln>
          <a:effectLst>
            <a:outerShdw blurRad="190500" algn="tl" rotWithShape="0">
              <a:srgbClr val="000000">
                <a:alpha val="70000"/>
              </a:srgbClr>
            </a:outerShdw>
          </a:effectLst>
        </p:spPr>
      </p:pic>
      <p:sp>
        <p:nvSpPr>
          <p:cNvPr id="13" name="テキスト ボックス 12">
            <a:extLst>
              <a:ext uri="{FF2B5EF4-FFF2-40B4-BE49-F238E27FC236}">
                <a16:creationId xmlns:a16="http://schemas.microsoft.com/office/drawing/2014/main" id="{DFFFFC5D-5FB2-08BE-C197-276DBB2E58BE}"/>
              </a:ext>
            </a:extLst>
          </p:cNvPr>
          <p:cNvSpPr txBox="1"/>
          <p:nvPr/>
        </p:nvSpPr>
        <p:spPr>
          <a:xfrm>
            <a:off x="799843" y="1432191"/>
            <a:ext cx="1423338" cy="338554"/>
          </a:xfrm>
          <a:prstGeom prst="rect">
            <a:avLst/>
          </a:prstGeom>
          <a:noFill/>
        </p:spPr>
        <p:txBody>
          <a:bodyPr wrap="square" rtlCol="0">
            <a:spAutoFit/>
          </a:bodyPr>
          <a:lstStyle/>
          <a:p>
            <a:r>
              <a:rPr kumimoji="1" lang="ja-JP" altLang="en-US" sz="1600" b="1" dirty="0">
                <a:solidFill>
                  <a:schemeClr val="accent1"/>
                </a:solidFill>
                <a:effectLst>
                  <a:glow rad="101600">
                    <a:schemeClr val="bg1">
                      <a:alpha val="60000"/>
                    </a:schemeClr>
                  </a:glow>
                </a:effectLst>
                <a:latin typeface="HG丸ｺﾞｼｯｸM-PRO" panose="020F0600000000000000" pitchFamily="50" charset="-128"/>
                <a:ea typeface="HG丸ｺﾞｼｯｸM-PRO" panose="020F0600000000000000" pitchFamily="50" charset="-128"/>
              </a:rPr>
              <a:t>施設外観</a:t>
            </a:r>
          </a:p>
        </p:txBody>
      </p:sp>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55873" y="710386"/>
            <a:ext cx="1953975" cy="1127840"/>
          </a:xfrm>
          <a:prstGeom prst="rect">
            <a:avLst/>
          </a:prstGeom>
        </p:spPr>
      </p:pic>
      <p:sp>
        <p:nvSpPr>
          <p:cNvPr id="11" name="正方形/長方形 10"/>
          <p:cNvSpPr/>
          <p:nvPr/>
        </p:nvSpPr>
        <p:spPr>
          <a:xfrm>
            <a:off x="5195883" y="1444758"/>
            <a:ext cx="873957" cy="338554"/>
          </a:xfrm>
          <a:prstGeom prst="rect">
            <a:avLst/>
          </a:prstGeom>
        </p:spPr>
        <p:txBody>
          <a:bodyPr wrap="none">
            <a:spAutoFit/>
          </a:bodyPr>
          <a:lstStyle/>
          <a:p>
            <a:r>
              <a:rPr lang="ja-JP" altLang="en-US" sz="1600" b="1" dirty="0">
                <a:solidFill>
                  <a:schemeClr val="accent1"/>
                </a:solidFill>
                <a:effectLst>
                  <a:glow rad="101600">
                    <a:schemeClr val="bg1">
                      <a:alpha val="60000"/>
                    </a:schemeClr>
                  </a:glow>
                </a:effectLst>
                <a:latin typeface="HG丸ｺﾞｼｯｸM-PRO" panose="020F0600000000000000" pitchFamily="50" charset="-128"/>
                <a:ea typeface="HG丸ｺﾞｼｯｸM-PRO" panose="020F0600000000000000" pitchFamily="50" charset="-128"/>
              </a:rPr>
              <a:t> 駐車場</a:t>
            </a:r>
          </a:p>
        </p:txBody>
      </p:sp>
    </p:spTree>
    <p:extLst>
      <p:ext uri="{BB962C8B-B14F-4D97-AF65-F5344CB8AC3E}">
        <p14:creationId xmlns:p14="http://schemas.microsoft.com/office/powerpoint/2010/main" val="161615165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1bee95d-1acc-4728-b1e6-e0e5b24d4677">
      <Terms xmlns="http://schemas.microsoft.com/office/infopath/2007/PartnerControls"/>
    </lcf76f155ced4ddcb4097134ff3c332f>
    <Owner xmlns="91bee95d-1acc-4728-b1e6-e0e5b24d4677">
      <UserInfo>
        <DisplayName/>
        <AccountId xsi:nil="true"/>
        <AccountType/>
      </UserInfo>
    </Owner>
    <TaxCatchAll xmlns="c8886e6d-ca38-4783-ac23-8bd097117a7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90E95B9C7ACEF4798EA199EC3BF4F6C" ma:contentTypeVersion="15" ma:contentTypeDescription="新しいドキュメントを作成します。" ma:contentTypeScope="" ma:versionID="528e41c8570f9989689ab1f3a6232413">
  <xsd:schema xmlns:xsd="http://www.w3.org/2001/XMLSchema" xmlns:xs="http://www.w3.org/2001/XMLSchema" xmlns:p="http://schemas.microsoft.com/office/2006/metadata/properties" xmlns:ns2="91bee95d-1acc-4728-b1e6-e0e5b24d4677" xmlns:ns3="c8886e6d-ca38-4783-ac23-8bd097117a79" targetNamespace="http://schemas.microsoft.com/office/2006/metadata/properties" ma:root="true" ma:fieldsID="091c40267c185810b6e38041eb99be4f" ns2:_="" ns3:_="">
    <xsd:import namespace="91bee95d-1acc-4728-b1e6-e0e5b24d4677"/>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bee95d-1acc-4728-b1e6-e0e5b24d4677"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472f964-0c22-4d1d-ac9a-3ef67a0a55c8}"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C1CDEE-B9E3-4584-802E-EF2C078BA4C7}">
  <ds:schemaRefs>
    <ds:schemaRef ds:uri="http://schemas.microsoft.com/office/2006/metadata/properties"/>
    <ds:schemaRef ds:uri="http://schemas.microsoft.com/office/2006/documentManagement/types"/>
    <ds:schemaRef ds:uri="http://purl.org/dc/elements/1.1/"/>
    <ds:schemaRef ds:uri="http://www.w3.org/XML/1998/namespace"/>
    <ds:schemaRef ds:uri="http://schemas.openxmlformats.org/package/2006/metadata/core-properties"/>
    <ds:schemaRef ds:uri="http://purl.org/dc/dcmityp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D050E732-07AE-46EA-8F34-50CF195ED6F3}"/>
</file>

<file path=customXml/itemProps3.xml><?xml version="1.0" encoding="utf-8"?>
<ds:datastoreItem xmlns:ds="http://schemas.openxmlformats.org/officeDocument/2006/customXml" ds:itemID="{053FF189-5E78-4E59-9947-54E116A75A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988</Words>
  <PresentationFormat>A4 210 x 297 mm</PresentationFormat>
  <Paragraphs>133</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HGPｺﾞｼｯｸE</vt:lpstr>
      <vt:lpstr>HGPｺﾞｼｯｸM</vt:lpstr>
      <vt:lpstr>HGP創英角ｺﾞｼｯｸUB</vt:lpstr>
      <vt:lpstr>HGP創英角ﾎﾟｯﾌﾟ体</vt:lpstr>
      <vt:lpstr>HGP明朝E</vt:lpstr>
      <vt:lpstr>HG丸ｺﾞｼｯｸM-PRO</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0x010100F90E95B9C7ACEF4798EA199EC3BF4F6C</vt:lpwstr>
  </property>
</Properties>
</file>