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6858000" cy="9906000" type="A4"/>
  <p:notesSz cx="6799263" cy="9929813"/>
  <p:defaultTextStyle>
    <a:defPPr>
      <a:defRPr lang="ja-JP"/>
    </a:defPPr>
    <a:lvl1pPr marL="0" algn="l" defTabSz="913917" rtl="0" eaLnBrk="1" latinLnBrk="0" hangingPunct="1">
      <a:defRPr kumimoji="1" sz="1799" kern="1200">
        <a:solidFill>
          <a:schemeClr val="tx1"/>
        </a:solidFill>
        <a:latin typeface="+mn-lt"/>
        <a:ea typeface="+mn-ea"/>
        <a:cs typeface="+mn-cs"/>
      </a:defRPr>
    </a:lvl1pPr>
    <a:lvl2pPr marL="456959" algn="l" defTabSz="913917" rtl="0" eaLnBrk="1" latinLnBrk="0" hangingPunct="1">
      <a:defRPr kumimoji="1" sz="1799" kern="1200">
        <a:solidFill>
          <a:schemeClr val="tx1"/>
        </a:solidFill>
        <a:latin typeface="+mn-lt"/>
        <a:ea typeface="+mn-ea"/>
        <a:cs typeface="+mn-cs"/>
      </a:defRPr>
    </a:lvl2pPr>
    <a:lvl3pPr marL="913917" algn="l" defTabSz="913917" rtl="0" eaLnBrk="1" latinLnBrk="0" hangingPunct="1">
      <a:defRPr kumimoji="1" sz="1799" kern="1200">
        <a:solidFill>
          <a:schemeClr val="tx1"/>
        </a:solidFill>
        <a:latin typeface="+mn-lt"/>
        <a:ea typeface="+mn-ea"/>
        <a:cs typeface="+mn-cs"/>
      </a:defRPr>
    </a:lvl3pPr>
    <a:lvl4pPr marL="1370875" algn="l" defTabSz="913917" rtl="0" eaLnBrk="1" latinLnBrk="0" hangingPunct="1">
      <a:defRPr kumimoji="1" sz="1799" kern="1200">
        <a:solidFill>
          <a:schemeClr val="tx1"/>
        </a:solidFill>
        <a:latin typeface="+mn-lt"/>
        <a:ea typeface="+mn-ea"/>
        <a:cs typeface="+mn-cs"/>
      </a:defRPr>
    </a:lvl4pPr>
    <a:lvl5pPr marL="1827834" algn="l" defTabSz="913917" rtl="0" eaLnBrk="1" latinLnBrk="0" hangingPunct="1">
      <a:defRPr kumimoji="1" sz="1799" kern="1200">
        <a:solidFill>
          <a:schemeClr val="tx1"/>
        </a:solidFill>
        <a:latin typeface="+mn-lt"/>
        <a:ea typeface="+mn-ea"/>
        <a:cs typeface="+mn-cs"/>
      </a:defRPr>
    </a:lvl5pPr>
    <a:lvl6pPr marL="2284792" algn="l" defTabSz="913917" rtl="0" eaLnBrk="1" latinLnBrk="0" hangingPunct="1">
      <a:defRPr kumimoji="1" sz="1799" kern="1200">
        <a:solidFill>
          <a:schemeClr val="tx1"/>
        </a:solidFill>
        <a:latin typeface="+mn-lt"/>
        <a:ea typeface="+mn-ea"/>
        <a:cs typeface="+mn-cs"/>
      </a:defRPr>
    </a:lvl6pPr>
    <a:lvl7pPr marL="2741752" algn="l" defTabSz="913917" rtl="0" eaLnBrk="1" latinLnBrk="0" hangingPunct="1">
      <a:defRPr kumimoji="1" sz="1799" kern="1200">
        <a:solidFill>
          <a:schemeClr val="tx1"/>
        </a:solidFill>
        <a:latin typeface="+mn-lt"/>
        <a:ea typeface="+mn-ea"/>
        <a:cs typeface="+mn-cs"/>
      </a:defRPr>
    </a:lvl7pPr>
    <a:lvl8pPr marL="3198710" algn="l" defTabSz="913917" rtl="0" eaLnBrk="1" latinLnBrk="0" hangingPunct="1">
      <a:defRPr kumimoji="1" sz="1799" kern="1200">
        <a:solidFill>
          <a:schemeClr val="tx1"/>
        </a:solidFill>
        <a:latin typeface="+mn-lt"/>
        <a:ea typeface="+mn-ea"/>
        <a:cs typeface="+mn-cs"/>
      </a:defRPr>
    </a:lvl8pPr>
    <a:lvl9pPr marL="3655667" algn="l" defTabSz="913917" rtl="0" eaLnBrk="1" latinLnBrk="0" hangingPunct="1">
      <a:defRPr kumimoji="1"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1" userDrawn="1">
          <p15:clr>
            <a:srgbClr val="A4A3A4"/>
          </p15:clr>
        </p15:guide>
        <p15:guide id="2" pos="21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CC33"/>
    <a:srgbClr val="0066CC"/>
    <a:srgbClr val="DAFEF0"/>
    <a:srgbClr val="C2FEE7"/>
    <a:srgbClr val="E6FEF5"/>
    <a:srgbClr val="CEFEEC"/>
    <a:srgbClr val="A8FEDD"/>
    <a:srgbClr val="94FED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1" autoAdjust="0"/>
    <p:restoredTop sz="86498" autoAdjust="0"/>
  </p:normalViewPr>
  <p:slideViewPr>
    <p:cSldViewPr>
      <p:cViewPr>
        <p:scale>
          <a:sx n="100" d="100"/>
          <a:sy n="100" d="100"/>
        </p:scale>
        <p:origin x="2568" y="72"/>
      </p:cViewPr>
      <p:guideLst>
        <p:guide orient="horz" pos="3121"/>
        <p:guide pos="21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../customXml/item1.xml" Type="http://schemas.openxmlformats.org/officeDocument/2006/relationships/customXml"/><Relationship Id="rId10" Target="theme/theme1.xml" Type="http://schemas.openxmlformats.org/officeDocument/2006/relationships/theme"/><Relationship Id="rId11" Target="tableStyles.xml" Type="http://schemas.openxmlformats.org/officeDocument/2006/relationships/tableStyles"/><Relationship Id="rId2" Target="../customXml/item2.xml" Type="http://schemas.openxmlformats.org/officeDocument/2006/relationships/customXml"/><Relationship Id="rId3" Target="../customXml/item3.xml" Type="http://schemas.openxmlformats.org/officeDocument/2006/relationships/customXml"/><Relationship Id="rId4" Target="slideMasters/slideMaster1.xml" Type="http://schemas.openxmlformats.org/officeDocument/2006/relationships/slideMaster"/><Relationship Id="rId5" Target="slides/slide1.xml" Type="http://schemas.openxmlformats.org/officeDocument/2006/relationships/slide"/><Relationship Id="rId6" Target="notesMasters/notesMaster1.xml" Type="http://schemas.openxmlformats.org/officeDocument/2006/relationships/notesMaster"/><Relationship Id="rId7" Target="handoutMasters/handoutMaster1.xml" Type="http://schemas.openxmlformats.org/officeDocument/2006/relationships/handoutMaster"/><Relationship Id="rId8" Target="presProps.xml" Type="http://schemas.openxmlformats.org/officeDocument/2006/relationships/presProps"/><Relationship Id="rId9" Target="viewProps.xml" Type="http://schemas.openxmlformats.org/officeDocument/2006/relationships/viewProps"/></Relationships>
</file>

<file path=ppt/handoutMasters/_rels/handout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6935" cy="496891"/>
          </a:xfrm>
          <a:prstGeom prst="rect">
            <a:avLst/>
          </a:prstGeom>
        </p:spPr>
        <p:txBody>
          <a:bodyPr vert="horz" lIns="92117" tIns="46057" rIns="92117" bIns="46057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726" y="0"/>
            <a:ext cx="2946934" cy="496891"/>
          </a:xfrm>
          <a:prstGeom prst="rect">
            <a:avLst/>
          </a:prstGeom>
        </p:spPr>
        <p:txBody>
          <a:bodyPr vert="horz" lIns="92117" tIns="46057" rIns="92117" bIns="46057" rtlCol="0"/>
          <a:lstStyle>
            <a:lvl1pPr algn="r">
              <a:defRPr sz="1200"/>
            </a:lvl1pPr>
          </a:lstStyle>
          <a:p>
            <a:fld id="{E981EC68-D0AC-48C7-9B88-8FDF24B2CA0B}" type="datetimeFigureOut">
              <a:rPr kumimoji="1" lang="ja-JP" altLang="en-US" smtClean="0"/>
              <a:t>2026/1/19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3" y="9431327"/>
            <a:ext cx="2946935" cy="496890"/>
          </a:xfrm>
          <a:prstGeom prst="rect">
            <a:avLst/>
          </a:prstGeom>
        </p:spPr>
        <p:txBody>
          <a:bodyPr vert="horz" lIns="92117" tIns="46057" rIns="92117" bIns="46057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726" y="9431327"/>
            <a:ext cx="2946934" cy="496890"/>
          </a:xfrm>
          <a:prstGeom prst="rect">
            <a:avLst/>
          </a:prstGeom>
        </p:spPr>
        <p:txBody>
          <a:bodyPr vert="horz" lIns="92117" tIns="46057" rIns="92117" bIns="46057" rtlCol="0" anchor="b"/>
          <a:lstStyle>
            <a:lvl1pPr algn="r">
              <a:defRPr sz="1200"/>
            </a:lvl1pPr>
          </a:lstStyle>
          <a:p>
            <a:fld id="{1C1557EB-32E0-4FD6-8842-9592D273A8D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069518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6935" cy="496891"/>
          </a:xfrm>
          <a:prstGeom prst="rect">
            <a:avLst/>
          </a:prstGeom>
        </p:spPr>
        <p:txBody>
          <a:bodyPr vert="horz" lIns="92117" tIns="46057" rIns="92117" bIns="46057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726" y="0"/>
            <a:ext cx="2946934" cy="496891"/>
          </a:xfrm>
          <a:prstGeom prst="rect">
            <a:avLst/>
          </a:prstGeom>
        </p:spPr>
        <p:txBody>
          <a:bodyPr vert="horz" lIns="92117" tIns="46057" rIns="92117" bIns="46057" rtlCol="0"/>
          <a:lstStyle>
            <a:lvl1pPr algn="r">
              <a:defRPr sz="1200"/>
            </a:lvl1pPr>
          </a:lstStyle>
          <a:p>
            <a:fld id="{8B5B4B95-C95E-4C8A-A7F1-30273B22D2E7}" type="datetimeFigureOut">
              <a:rPr kumimoji="1" lang="ja-JP" altLang="en-US" smtClean="0"/>
              <a:t>2026/1/19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96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7" rIns="92117" bIns="46057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48" y="4716461"/>
            <a:ext cx="5440372" cy="4468816"/>
          </a:xfrm>
          <a:prstGeom prst="rect">
            <a:avLst/>
          </a:prstGeom>
        </p:spPr>
        <p:txBody>
          <a:bodyPr vert="horz" lIns="92117" tIns="46057" rIns="92117" bIns="4605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431327"/>
            <a:ext cx="2946935" cy="496890"/>
          </a:xfrm>
          <a:prstGeom prst="rect">
            <a:avLst/>
          </a:prstGeom>
        </p:spPr>
        <p:txBody>
          <a:bodyPr vert="horz" lIns="92117" tIns="46057" rIns="92117" bIns="46057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726" y="9431327"/>
            <a:ext cx="2946934" cy="496890"/>
          </a:xfrm>
          <a:prstGeom prst="rect">
            <a:avLst/>
          </a:prstGeom>
        </p:spPr>
        <p:txBody>
          <a:bodyPr vert="horz" lIns="92117" tIns="46057" rIns="92117" bIns="46057" rtlCol="0" anchor="b"/>
          <a:lstStyle>
            <a:lvl1pPr algn="r">
              <a:defRPr sz="1200"/>
            </a:lvl1pPr>
          </a:lstStyle>
          <a:p>
            <a:fld id="{BAF97CB7-41C7-455F-8E0D-A69387B8068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41955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3917" rtl="0" eaLnBrk="1" latinLnBrk="0" hangingPunct="1">
      <a:defRPr kumimoji="1" sz="1099" kern="1200">
        <a:solidFill>
          <a:schemeClr val="tx1"/>
        </a:solidFill>
        <a:latin typeface="+mn-lt"/>
        <a:ea typeface="+mn-ea"/>
        <a:cs typeface="+mn-cs"/>
      </a:defRPr>
    </a:lvl1pPr>
    <a:lvl2pPr marL="456959" algn="l" defTabSz="913917" rtl="0" eaLnBrk="1" latinLnBrk="0" hangingPunct="1">
      <a:defRPr kumimoji="1" sz="1099" kern="1200">
        <a:solidFill>
          <a:schemeClr val="tx1"/>
        </a:solidFill>
        <a:latin typeface="+mn-lt"/>
        <a:ea typeface="+mn-ea"/>
        <a:cs typeface="+mn-cs"/>
      </a:defRPr>
    </a:lvl2pPr>
    <a:lvl3pPr marL="913917" algn="l" defTabSz="913917" rtl="0" eaLnBrk="1" latinLnBrk="0" hangingPunct="1">
      <a:defRPr kumimoji="1" sz="1099" kern="1200">
        <a:solidFill>
          <a:schemeClr val="tx1"/>
        </a:solidFill>
        <a:latin typeface="+mn-lt"/>
        <a:ea typeface="+mn-ea"/>
        <a:cs typeface="+mn-cs"/>
      </a:defRPr>
    </a:lvl3pPr>
    <a:lvl4pPr marL="1370875" algn="l" defTabSz="913917" rtl="0" eaLnBrk="1" latinLnBrk="0" hangingPunct="1">
      <a:defRPr kumimoji="1" sz="1099" kern="1200">
        <a:solidFill>
          <a:schemeClr val="tx1"/>
        </a:solidFill>
        <a:latin typeface="+mn-lt"/>
        <a:ea typeface="+mn-ea"/>
        <a:cs typeface="+mn-cs"/>
      </a:defRPr>
    </a:lvl4pPr>
    <a:lvl5pPr marL="1827834" algn="l" defTabSz="913917" rtl="0" eaLnBrk="1" latinLnBrk="0" hangingPunct="1">
      <a:defRPr kumimoji="1" sz="1099" kern="1200">
        <a:solidFill>
          <a:schemeClr val="tx1"/>
        </a:solidFill>
        <a:latin typeface="+mn-lt"/>
        <a:ea typeface="+mn-ea"/>
        <a:cs typeface="+mn-cs"/>
      </a:defRPr>
    </a:lvl5pPr>
    <a:lvl6pPr marL="2284792" algn="l" defTabSz="913917" rtl="0" eaLnBrk="1" latinLnBrk="0" hangingPunct="1">
      <a:defRPr kumimoji="1" sz="1099" kern="1200">
        <a:solidFill>
          <a:schemeClr val="tx1"/>
        </a:solidFill>
        <a:latin typeface="+mn-lt"/>
        <a:ea typeface="+mn-ea"/>
        <a:cs typeface="+mn-cs"/>
      </a:defRPr>
    </a:lvl6pPr>
    <a:lvl7pPr marL="2741752" algn="l" defTabSz="913917" rtl="0" eaLnBrk="1" latinLnBrk="0" hangingPunct="1">
      <a:defRPr kumimoji="1" sz="1099" kern="1200">
        <a:solidFill>
          <a:schemeClr val="tx1"/>
        </a:solidFill>
        <a:latin typeface="+mn-lt"/>
        <a:ea typeface="+mn-ea"/>
        <a:cs typeface="+mn-cs"/>
      </a:defRPr>
    </a:lvl7pPr>
    <a:lvl8pPr marL="3198710" algn="l" defTabSz="913917" rtl="0" eaLnBrk="1" latinLnBrk="0" hangingPunct="1">
      <a:defRPr kumimoji="1" sz="1099" kern="1200">
        <a:solidFill>
          <a:schemeClr val="tx1"/>
        </a:solidFill>
        <a:latin typeface="+mn-lt"/>
        <a:ea typeface="+mn-ea"/>
        <a:cs typeface="+mn-cs"/>
      </a:defRPr>
    </a:lvl8pPr>
    <a:lvl9pPr marL="3655667" algn="l" defTabSz="913917" rtl="0" eaLnBrk="1" latinLnBrk="0" hangingPunct="1">
      <a:defRPr kumimoji="1" sz="10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9687" cy="37242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sz="1100" dirty="0">
              <a:latin typeface="HGｺﾞｼｯｸE" pitchFamily="49" charset="-128"/>
              <a:ea typeface="HGｺﾞｼｯｸE" pitchFamily="49" charset="-128"/>
            </a:endParaRPr>
          </a:p>
          <a:p>
            <a:endParaRPr lang="en-US" altLang="ja-JP" sz="1100" dirty="0">
              <a:latin typeface="HGｺﾞｼｯｸE" pitchFamily="49" charset="-128"/>
              <a:ea typeface="HGｺﾞｼｯｸE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8372646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743EA-27D3-4AE9-B186-F2AAF0BADD16}" type="datetime1">
              <a:rPr kumimoji="1" lang="ja-JP" altLang="en-US" smtClean="0"/>
              <a:t>2026/1/19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908D-D961-40E5-8427-5ACF54209F3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6595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5CB1D-8134-4456-86A3-89374D21C60E}" type="datetime1">
              <a:rPr kumimoji="1" lang="ja-JP" altLang="en-US" smtClean="0"/>
              <a:t>2026/1/19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908D-D961-40E5-8427-5ACF54209F3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1178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56AE-CBC5-4CFD-B888-92CE64406997}" type="datetime1">
              <a:rPr kumimoji="1" lang="ja-JP" altLang="en-US" smtClean="0"/>
              <a:t>2026/1/19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908D-D961-40E5-8427-5ACF54209F3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70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87CBC-E816-4C07-9F72-5092BA7C76E5}" type="datetime1">
              <a:rPr kumimoji="1" lang="ja-JP" altLang="en-US" smtClean="0"/>
              <a:t>2026/1/19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908D-D961-40E5-8427-5ACF54209F3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43449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674E-1F59-4835-8506-B92F7A145A43}" type="datetime1">
              <a:rPr kumimoji="1" lang="ja-JP" altLang="en-US" smtClean="0"/>
              <a:t>2026/1/19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908D-D961-40E5-8427-5ACF54209F3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96537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2A6A-54FC-4F98-9E82-71164EA3C64D}" type="datetime1">
              <a:rPr kumimoji="1" lang="ja-JP" altLang="en-US" smtClean="0"/>
              <a:t>2026/1/19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908D-D961-40E5-8427-5ACF54209F3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66644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FF01-82DA-46EE-85C8-B5139EC10BDD}" type="datetime1">
              <a:rPr kumimoji="1" lang="ja-JP" altLang="en-US" smtClean="0"/>
              <a:t>2026/1/19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908D-D961-40E5-8427-5ACF54209F3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18097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2DF5-E254-4AD7-A2BA-6A1774FBE8A8}" type="datetime1">
              <a:rPr kumimoji="1" lang="ja-JP" altLang="en-US" smtClean="0"/>
              <a:t>2026/1/19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908D-D961-40E5-8427-5ACF54209F3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4161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C111-21D9-4BD3-A246-6D74F4ACA6DB}" type="datetime1">
              <a:rPr kumimoji="1" lang="ja-JP" altLang="en-US" smtClean="0"/>
              <a:t>2026/1/19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908D-D961-40E5-8427-5ACF54209F3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27556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9226-D270-42E6-A954-408347DD91AB}" type="datetime1">
              <a:rPr kumimoji="1" lang="ja-JP" altLang="en-US" smtClean="0"/>
              <a:t>2026/1/19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908D-D961-40E5-8427-5ACF54209F3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09867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dirty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644B1-E9F5-4C79-8BA8-D4234A4010B2}" type="datetime1">
              <a:rPr kumimoji="1" lang="ja-JP" altLang="en-US" smtClean="0"/>
              <a:t>2026/1/19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908D-D961-40E5-8427-5ACF54209F3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3419551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BFF8D-017E-4F01-8489-84D2E1C0E30A}" type="datetime1">
              <a:rPr kumimoji="1" lang="ja-JP" altLang="en-US" smtClean="0"/>
              <a:t>2026/1/19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F908D-D961-40E5-8427-5ACF54209F3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1318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7.jpeg" Type="http://schemas.openxmlformats.org/officeDocument/2006/relationships/image"/><Relationship Id="rId11" Target="../media/image8.png" Type="http://schemas.openxmlformats.org/officeDocument/2006/relationships/image"/><Relationship Id="rId12" Target="../media/image9.png" Type="http://schemas.openxmlformats.org/officeDocument/2006/relationships/image"/><Relationship Id="rId13" Target="../media/image10.jpeg" Type="http://schemas.openxmlformats.org/officeDocument/2006/relationships/image"/><Relationship Id="rId14" Target="../media/image11.png" Type="http://schemas.openxmlformats.org/officeDocument/2006/relationships/image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hdphoto1.wdp" Type="http://schemas.microsoft.com/office/2007/relationships/hdphoto"/><Relationship Id="rId5" Target="../media/image2.png" Type="http://schemas.openxmlformats.org/officeDocument/2006/relationships/image"/><Relationship Id="rId6" Target="../media/image3.png" Type="http://schemas.openxmlformats.org/officeDocument/2006/relationships/image"/><Relationship Id="rId7" Target="../media/image4.jpeg" Type="http://schemas.openxmlformats.org/officeDocument/2006/relationships/image"/><Relationship Id="rId8" Target="../media/image5.jpeg" Type="http://schemas.openxmlformats.org/officeDocument/2006/relationships/image"/><Relationship Id="rId9" Target="../media/image6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56A35183-2DD1-4529-831C-EF7A61A726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607" b="-421"/>
          <a:stretch/>
        </p:blipFill>
        <p:spPr>
          <a:xfrm>
            <a:off x="-22331" y="0"/>
            <a:ext cx="6858000" cy="2936775"/>
          </a:xfrm>
          <a:prstGeom prst="rect">
            <a:avLst/>
          </a:prstGeom>
          <a:effectLst>
            <a:softEdge rad="107950"/>
          </a:effectLst>
        </p:spPr>
      </p:pic>
      <p:sp>
        <p:nvSpPr>
          <p:cNvPr id="5" name="テキスト ボックス 4"/>
          <p:cNvSpPr txBox="1"/>
          <p:nvPr/>
        </p:nvSpPr>
        <p:spPr>
          <a:xfrm>
            <a:off x="1353689" y="231665"/>
            <a:ext cx="5298621" cy="814469"/>
          </a:xfrm>
          <a:prstGeom prst="rect">
            <a:avLst/>
          </a:prstGeom>
          <a:noFill/>
          <a:ln>
            <a:noFill/>
          </a:ln>
        </p:spPr>
        <p:txBody>
          <a:bodyPr wrap="square" lIns="93040" tIns="46521" rIns="93040" bIns="46521" rtlCol="0">
            <a:spAutoFit/>
          </a:bodyPr>
          <a:lstStyle/>
          <a:p>
            <a:r>
              <a:rPr lang="ja-JP" altLang="en-US" sz="4682" dirty="0">
                <a:ln w="19050">
                  <a:solidFill>
                    <a:srgbClr val="0000FF"/>
                  </a:solidFill>
                </a:ln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中越運送株式会社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397376" y="2124287"/>
            <a:ext cx="6553964" cy="70950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3040" tIns="46521" rIns="93040" bIns="46521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ja-JP" altLang="en-US" sz="2400" dirty="0">
                <a:ln w="11430">
                  <a:noFill/>
                </a:ln>
                <a:solidFill>
                  <a:schemeClr val="bg1"/>
                </a:solidFill>
                <a:effectLst>
                  <a:innerShdw blurRad="114300">
                    <a:schemeClr val="tx1"/>
                  </a:inn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ハイブリッド式</a:t>
            </a:r>
            <a:r>
              <a:rPr lang="ja-JP" altLang="en-US" sz="4000" dirty="0">
                <a:ln w="11430">
                  <a:noFill/>
                </a:ln>
                <a:solidFill>
                  <a:schemeClr val="bg1"/>
                </a:solidFill>
                <a:effectLst>
                  <a:innerShdw blurRad="114300">
                    <a:schemeClr val="tx1"/>
                  </a:inn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 </a:t>
            </a:r>
            <a:r>
              <a:rPr lang="ja-JP" altLang="en-US" sz="3200" dirty="0">
                <a:ln w="11430">
                  <a:noFill/>
                </a:ln>
                <a:solidFill>
                  <a:schemeClr val="bg1"/>
                </a:solidFill>
                <a:effectLst>
                  <a:innerShdw blurRad="114300">
                    <a:schemeClr val="tx1"/>
                  </a:inn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求人説明会</a:t>
            </a:r>
            <a:r>
              <a:rPr lang="ja-JP" altLang="en-US" sz="2400" dirty="0">
                <a:ln w="11430">
                  <a:noFill/>
                </a:ln>
                <a:solidFill>
                  <a:schemeClr val="bg1"/>
                </a:solidFill>
                <a:effectLst>
                  <a:innerShdw blurRad="114300">
                    <a:schemeClr val="tx1"/>
                  </a:inn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のご案内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81222" y="4792343"/>
            <a:ext cx="6539861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7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＜勤務地・募集職種＞</a:t>
            </a:r>
            <a:endParaRPr lang="en-US" altLang="ja-JP" sz="17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lang="en-US" altLang="ja-JP" sz="2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lang="en-US" altLang="ja-JP" sz="2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400" b="1" dirty="0">
                <a:solidFill>
                  <a:srgbClr val="0000FF"/>
                </a:solidFill>
                <a:uFill>
                  <a:solidFill>
                    <a:srgbClr val="FFFF00"/>
                  </a:solidFill>
                </a:uFill>
                <a:latin typeface="游ゴシック" panose="020B0400000000000000" pitchFamily="50" charset="-128"/>
                <a:ea typeface="游ゴシック" panose="020B0400000000000000" pitchFamily="50" charset="-128"/>
              </a:rPr>
              <a:t>新潟営業所（中央区）</a:t>
            </a:r>
            <a:r>
              <a:rPr lang="en-US" altLang="ja-JP" sz="1400" b="1" dirty="0">
                <a:solidFill>
                  <a:srgbClr val="0000FF"/>
                </a:solidFill>
                <a:uFill>
                  <a:solidFill>
                    <a:srgbClr val="FFFF00"/>
                  </a:solidFill>
                </a:uFill>
                <a:latin typeface="游ゴシック" panose="020B0400000000000000" pitchFamily="50" charset="-128"/>
                <a:ea typeface="游ゴシック" panose="020B0400000000000000" pitchFamily="50" charset="-128"/>
              </a:rPr>
              <a:t>…</a:t>
            </a:r>
            <a:r>
              <a:rPr lang="ja-JP" altLang="en-US" sz="1400" b="1" dirty="0">
                <a:solidFill>
                  <a:srgbClr val="0000FF"/>
                </a:solidFill>
                <a:uFill>
                  <a:solidFill>
                    <a:srgbClr val="FFFF00"/>
                  </a:solidFill>
                </a:uFill>
                <a:latin typeface="游ゴシック" panose="020B0400000000000000" pitchFamily="50" charset="-128"/>
                <a:ea typeface="游ゴシック" panose="020B0400000000000000" pitchFamily="50" charset="-128"/>
              </a:rPr>
              <a:t>①４ｔ集配ドライバー　②物流ｵﾍﾟﾚｰﾀｰ　③仕分作業員　</a:t>
            </a:r>
            <a:endParaRPr lang="en-US" altLang="ja-JP" sz="1400" b="1" dirty="0">
              <a:solidFill>
                <a:srgbClr val="0000FF"/>
              </a:solidFill>
              <a:uFill>
                <a:solidFill>
                  <a:srgbClr val="FFFF00"/>
                </a:solidFill>
              </a:u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400" b="1" dirty="0">
                <a:solidFill>
                  <a:srgbClr val="0000FF"/>
                </a:solidFill>
                <a:uFill>
                  <a:solidFill>
                    <a:srgbClr val="FFFF00"/>
                  </a:solidFill>
                </a:uFill>
                <a:latin typeface="游ゴシック" panose="020B0400000000000000" pitchFamily="50" charset="-128"/>
                <a:ea typeface="游ゴシック" panose="020B0400000000000000" pitchFamily="50" charset="-128"/>
              </a:rPr>
              <a:t>引越ｾﾝﾀｰ　（中央区）</a:t>
            </a:r>
            <a:r>
              <a:rPr lang="en-US" altLang="ja-JP" sz="1400" b="1" dirty="0">
                <a:solidFill>
                  <a:srgbClr val="0000FF"/>
                </a:solidFill>
                <a:uFill>
                  <a:solidFill>
                    <a:srgbClr val="FFFF00"/>
                  </a:solidFill>
                </a:uFill>
                <a:latin typeface="游ゴシック" panose="020B0400000000000000" pitchFamily="50" charset="-128"/>
                <a:ea typeface="游ゴシック" panose="020B0400000000000000" pitchFamily="50" charset="-128"/>
              </a:rPr>
              <a:t>…</a:t>
            </a:r>
            <a:r>
              <a:rPr lang="ja-JP" altLang="en-US" sz="1400" b="1" dirty="0">
                <a:solidFill>
                  <a:srgbClr val="0000FF"/>
                </a:solidFill>
                <a:uFill>
                  <a:solidFill>
                    <a:srgbClr val="FFFF00"/>
                  </a:solidFill>
                </a:uFill>
                <a:latin typeface="游ゴシック" panose="020B0400000000000000" pitchFamily="50" charset="-128"/>
                <a:ea typeface="游ゴシック" panose="020B0400000000000000" pitchFamily="50" charset="-128"/>
              </a:rPr>
              <a:t>④引越ドライバー　⑤引越作業員　⑥配送助手</a:t>
            </a:r>
            <a:endParaRPr lang="en-US" altLang="ja-JP" sz="1400" b="1" dirty="0">
              <a:solidFill>
                <a:srgbClr val="0000FF"/>
              </a:solidFill>
              <a:uFill>
                <a:solidFill>
                  <a:srgbClr val="FFFF00"/>
                </a:solidFill>
              </a:u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400" b="1" dirty="0">
                <a:solidFill>
                  <a:srgbClr val="0000FF"/>
                </a:solidFill>
                <a:uFill>
                  <a:solidFill>
                    <a:srgbClr val="FFFF00"/>
                  </a:solidFill>
                </a:uFill>
                <a:latin typeface="游ゴシック" panose="020B0400000000000000" pitchFamily="50" charset="-128"/>
                <a:ea typeface="游ゴシック" panose="020B0400000000000000" pitchFamily="50" charset="-128"/>
              </a:rPr>
              <a:t>東港ロジ　（北区）　</a:t>
            </a:r>
            <a:r>
              <a:rPr lang="en-US" altLang="ja-JP" sz="1400" b="1" dirty="0">
                <a:solidFill>
                  <a:srgbClr val="0000FF"/>
                </a:solidFill>
                <a:uFill>
                  <a:solidFill>
                    <a:srgbClr val="FFFF00"/>
                  </a:solidFill>
                </a:uFill>
                <a:latin typeface="游ゴシック" panose="020B0400000000000000" pitchFamily="50" charset="-128"/>
                <a:ea typeface="游ゴシック" panose="020B0400000000000000" pitchFamily="50" charset="-128"/>
              </a:rPr>
              <a:t>…</a:t>
            </a:r>
            <a:r>
              <a:rPr lang="ja-JP" altLang="en-US" sz="1400" b="1" dirty="0">
                <a:solidFill>
                  <a:srgbClr val="0000FF"/>
                </a:solidFill>
                <a:uFill>
                  <a:solidFill>
                    <a:srgbClr val="FFFF00"/>
                  </a:solidFill>
                </a:uFill>
                <a:latin typeface="游ゴシック" panose="020B0400000000000000" pitchFamily="50" charset="-128"/>
                <a:ea typeface="游ゴシック" panose="020B0400000000000000" pitchFamily="50" charset="-128"/>
              </a:rPr>
              <a:t>⑦４ｔ集配ドライバー　⑧ﾌｫｰｸﾘﾌﾄｵﾍﾟﾚｰﾀｰ</a:t>
            </a:r>
            <a:endParaRPr lang="en-US" altLang="ja-JP" sz="1400" b="1" dirty="0">
              <a:solidFill>
                <a:srgbClr val="0000FF"/>
              </a:solidFill>
              <a:uFill>
                <a:solidFill>
                  <a:srgbClr val="FFFF00"/>
                </a:solidFill>
              </a:u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400" b="1" dirty="0">
                <a:solidFill>
                  <a:srgbClr val="0000FF"/>
                </a:solidFill>
                <a:uFill>
                  <a:solidFill>
                    <a:srgbClr val="FFFF00"/>
                  </a:solidFill>
                </a:uFill>
                <a:latin typeface="游ゴシック" panose="020B0400000000000000" pitchFamily="50" charset="-128"/>
                <a:ea typeface="游ゴシック" panose="020B0400000000000000" pitchFamily="50" charset="-128"/>
              </a:rPr>
              <a:t>新潟ロジ　（江南区）</a:t>
            </a:r>
            <a:r>
              <a:rPr lang="en-US" altLang="ja-JP" sz="1400" b="1" dirty="0">
                <a:solidFill>
                  <a:srgbClr val="0000FF"/>
                </a:solidFill>
                <a:uFill>
                  <a:solidFill>
                    <a:srgbClr val="FFFF00"/>
                  </a:solidFill>
                </a:uFill>
                <a:latin typeface="游ゴシック" panose="020B0400000000000000" pitchFamily="50" charset="-128"/>
                <a:ea typeface="游ゴシック" panose="020B0400000000000000" pitchFamily="50" charset="-128"/>
              </a:rPr>
              <a:t>…</a:t>
            </a:r>
            <a:r>
              <a:rPr lang="ja-JP" altLang="en-US" sz="1400" b="1" dirty="0">
                <a:solidFill>
                  <a:srgbClr val="0000FF"/>
                </a:solidFill>
                <a:uFill>
                  <a:solidFill>
                    <a:srgbClr val="FFFF00"/>
                  </a:solidFill>
                </a:uFill>
                <a:latin typeface="游ゴシック" panose="020B0400000000000000" pitchFamily="50" charset="-128"/>
                <a:ea typeface="游ゴシック" panose="020B0400000000000000" pitchFamily="50" charset="-128"/>
              </a:rPr>
              <a:t>⑨大型長距離ドライバー</a:t>
            </a:r>
            <a:r>
              <a:rPr lang="ja-JP" altLang="en-US" sz="1600" b="1" dirty="0">
                <a:solidFill>
                  <a:srgbClr val="0000FF"/>
                </a:solidFill>
                <a:uFill>
                  <a:solidFill>
                    <a:srgbClr val="FFFF00"/>
                  </a:solidFill>
                </a:u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endParaRPr lang="en-US" altLang="ja-JP" sz="1600" b="1" dirty="0">
              <a:solidFill>
                <a:srgbClr val="0000FF"/>
              </a:solidFill>
              <a:uFill>
                <a:solidFill>
                  <a:srgbClr val="FFFF00"/>
                </a:solidFill>
              </a:u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lang="en-US" altLang="ja-JP" sz="200" b="1" dirty="0">
              <a:solidFill>
                <a:srgbClr val="0000FF"/>
              </a:solidFill>
              <a:uFill>
                <a:solidFill>
                  <a:srgbClr val="FFFF00"/>
                </a:solidFill>
              </a:u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200" b="1" dirty="0">
                <a:solidFill>
                  <a:srgbClr val="0000FF"/>
                </a:solidFill>
                <a:uFill>
                  <a:solidFill>
                    <a:srgbClr val="FFFF00"/>
                  </a:solidFill>
                </a:uFill>
                <a:latin typeface="游ゴシック" panose="020B0400000000000000" pitchFamily="50" charset="-128"/>
                <a:ea typeface="游ゴシック" panose="020B0400000000000000" pitchFamily="50" charset="-128"/>
              </a:rPr>
              <a:t>上記９件の求人票を掲載中！詳細は、右記二次元コードをご参照ください。</a:t>
            </a:r>
            <a:endParaRPr lang="en-US" altLang="ja-JP" sz="1200" b="1" dirty="0">
              <a:solidFill>
                <a:srgbClr val="0000FF"/>
              </a:solidFill>
              <a:uFill>
                <a:solidFill>
                  <a:srgbClr val="FFFF00"/>
                </a:solidFill>
              </a:u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97376" y="9366322"/>
            <a:ext cx="5210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en-US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当日は、筆記用具及びハローワーク受付票をお持ちください。</a:t>
            </a:r>
            <a:endParaRPr lang="en-US" altLang="ja-JP" sz="12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59D06CD-A672-4891-A791-914E01EE1969}"/>
              </a:ext>
            </a:extLst>
          </p:cNvPr>
          <p:cNvSpPr txBox="1"/>
          <p:nvPr/>
        </p:nvSpPr>
        <p:spPr>
          <a:xfrm>
            <a:off x="1810468" y="0"/>
            <a:ext cx="5743590" cy="401727"/>
          </a:xfrm>
          <a:prstGeom prst="rect">
            <a:avLst/>
          </a:prstGeom>
          <a:noFill/>
          <a:ln>
            <a:noFill/>
          </a:ln>
        </p:spPr>
        <p:txBody>
          <a:bodyPr wrap="square" lIns="93040" tIns="46521" rIns="93040" bIns="46521" rtlCol="0">
            <a:spAutoFit/>
          </a:bodyPr>
          <a:lstStyle/>
          <a:p>
            <a:r>
              <a:rPr lang="ja-JP" altLang="en-US" sz="2000" dirty="0">
                <a:ln w="9525">
                  <a:solidFill>
                    <a:srgbClr val="0000FF"/>
                  </a:solidFill>
                </a:ln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令和７年度　ハローワーク新潟主催</a:t>
            </a: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D456CC68-464A-44AC-81B5-F7A86DEC36A9}"/>
              </a:ext>
            </a:extLst>
          </p:cNvPr>
          <p:cNvSpPr/>
          <p:nvPr/>
        </p:nvSpPr>
        <p:spPr>
          <a:xfrm>
            <a:off x="214446" y="2945667"/>
            <a:ext cx="6446620" cy="1769704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　■</a:t>
            </a:r>
            <a:r>
              <a:rPr kumimoji="1" lang="ja-JP" altLang="en-US" b="1" dirty="0">
                <a:solidFill>
                  <a:schemeClr val="tx1"/>
                </a:solidFill>
              </a:rPr>
              <a:t>開催日</a:t>
            </a:r>
            <a:r>
              <a:rPr kumimoji="1" lang="ja-JP" altLang="en-US" dirty="0">
                <a:solidFill>
                  <a:schemeClr val="tx1"/>
                </a:solidFill>
              </a:rPr>
              <a:t>　</a:t>
            </a:r>
            <a:r>
              <a:rPr kumimoji="1" lang="ja-JP" altLang="en-US" sz="2000" b="1" dirty="0">
                <a:solidFill>
                  <a:srgbClr val="FF0000"/>
                </a:solidFill>
              </a:rPr>
              <a:t>令和８年２月２日（月）</a:t>
            </a:r>
            <a:endParaRPr kumimoji="1" lang="en-US" altLang="ja-JP" sz="2000" b="1" dirty="0">
              <a:solidFill>
                <a:srgbClr val="FF0000"/>
              </a:solidFill>
            </a:endParaRPr>
          </a:p>
          <a:p>
            <a:endParaRPr kumimoji="1" lang="en-US" altLang="ja-JP" sz="400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　■</a:t>
            </a:r>
            <a:r>
              <a:rPr lang="ja-JP" altLang="en-US" b="1" dirty="0">
                <a:solidFill>
                  <a:schemeClr val="tx1"/>
                </a:solidFill>
              </a:rPr>
              <a:t>場所　　</a:t>
            </a:r>
            <a:r>
              <a:rPr lang="ja-JP" altLang="en-US" sz="2000" b="1" dirty="0">
                <a:solidFill>
                  <a:schemeClr val="tx1"/>
                </a:solidFill>
              </a:rPr>
              <a:t>ハローワーク新潟　２階会議室</a:t>
            </a:r>
            <a:endParaRPr lang="en-US" altLang="ja-JP" sz="2000" b="1" dirty="0">
              <a:solidFill>
                <a:schemeClr val="tx1"/>
              </a:solidFill>
            </a:endParaRPr>
          </a:p>
          <a:p>
            <a:r>
              <a:rPr lang="ja-JP" altLang="en-US" b="1" dirty="0">
                <a:solidFill>
                  <a:schemeClr val="tx1"/>
                </a:solidFill>
              </a:rPr>
              <a:t>　　　　　　</a:t>
            </a:r>
            <a:r>
              <a:rPr lang="ja-JP" altLang="en-US" sz="1200" b="1" dirty="0">
                <a:solidFill>
                  <a:schemeClr val="tx1"/>
                </a:solidFill>
              </a:rPr>
              <a:t>（新潟市中央区美咲町１－２－１新潟美咲合同庁舎２号館）</a:t>
            </a:r>
            <a:endParaRPr lang="en-US" altLang="ja-JP" sz="1200" b="1" dirty="0">
              <a:solidFill>
                <a:schemeClr val="tx1"/>
              </a:solidFill>
            </a:endParaRPr>
          </a:p>
          <a:p>
            <a:endParaRPr lang="en-US" altLang="ja-JP" sz="400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　■</a:t>
            </a:r>
            <a:r>
              <a:rPr kumimoji="1" lang="ja-JP" altLang="en-US" b="1" dirty="0">
                <a:solidFill>
                  <a:schemeClr val="tx1"/>
                </a:solidFill>
              </a:rPr>
              <a:t>時間　　</a:t>
            </a:r>
            <a:r>
              <a:rPr kumimoji="1" lang="en-US" altLang="ja-JP" sz="2000" b="1" dirty="0">
                <a:solidFill>
                  <a:schemeClr val="tx1"/>
                </a:solidFill>
                <a:latin typeface="+mn-ea"/>
              </a:rPr>
              <a:t>10:00</a:t>
            </a:r>
            <a:r>
              <a:rPr kumimoji="1" lang="ja-JP" altLang="en-US" sz="2000" b="1" dirty="0">
                <a:solidFill>
                  <a:schemeClr val="tx1"/>
                </a:solidFill>
                <a:latin typeface="+mn-ea"/>
              </a:rPr>
              <a:t>～</a:t>
            </a:r>
            <a:r>
              <a:rPr kumimoji="1" lang="en-US" altLang="ja-JP" sz="2000" b="1" dirty="0">
                <a:solidFill>
                  <a:schemeClr val="tx1"/>
                </a:solidFill>
                <a:latin typeface="+mn-ea"/>
              </a:rPr>
              <a:t>11:30</a:t>
            </a:r>
            <a:endParaRPr lang="en-US" altLang="ja-JP" sz="1600" b="1" dirty="0">
              <a:solidFill>
                <a:schemeClr val="tx1"/>
              </a:solidFill>
            </a:endParaRPr>
          </a:p>
          <a:p>
            <a:endParaRPr lang="en-US" altLang="ja-JP" sz="400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　■</a:t>
            </a:r>
            <a:r>
              <a:rPr kumimoji="1" lang="ja-JP" altLang="en-US" b="1" dirty="0">
                <a:solidFill>
                  <a:schemeClr val="tx1"/>
                </a:solidFill>
              </a:rPr>
              <a:t>定員　　</a:t>
            </a:r>
            <a:r>
              <a:rPr kumimoji="1" lang="en-US" altLang="ja-JP" sz="2000" b="1" dirty="0">
                <a:solidFill>
                  <a:schemeClr val="tx1"/>
                </a:solidFill>
                <a:latin typeface="+mn-ea"/>
              </a:rPr>
              <a:t>20</a:t>
            </a:r>
            <a:r>
              <a:rPr kumimoji="1" lang="ja-JP" altLang="en-US" sz="2000" b="1" dirty="0">
                <a:solidFill>
                  <a:schemeClr val="tx1"/>
                </a:solidFill>
              </a:rPr>
              <a:t>名</a:t>
            </a:r>
            <a:r>
              <a:rPr kumimoji="1" lang="ja-JP" altLang="en-US" sz="1600" b="1" dirty="0">
                <a:solidFill>
                  <a:schemeClr val="tx1"/>
                </a:solidFill>
              </a:rPr>
              <a:t>（求職登録のある方）</a:t>
            </a: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9273C824-9254-40B1-A0E0-FF8D6F5620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76" y="1157284"/>
            <a:ext cx="311596" cy="473938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27D1F1D-7D96-4D95-BD6D-4B793628EE68}"/>
              </a:ext>
            </a:extLst>
          </p:cNvPr>
          <p:cNvSpPr txBox="1"/>
          <p:nvPr/>
        </p:nvSpPr>
        <p:spPr>
          <a:xfrm>
            <a:off x="812872" y="1841284"/>
            <a:ext cx="2422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rgbClr val="FFFFFF"/>
                </a:solidFill>
                <a:effectLst>
                  <a:glow rad="228600">
                    <a:srgbClr val="33CC33">
                      <a:alpha val="60000"/>
                    </a:srgbClr>
                  </a:glow>
                </a:effectLst>
                <a:latin typeface="+mn-ea"/>
              </a:rPr>
              <a:t>教育制度充実！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649B07C-0437-4199-8FCB-5FE49A5E1A7F}"/>
              </a:ext>
            </a:extLst>
          </p:cNvPr>
          <p:cNvSpPr txBox="1"/>
          <p:nvPr/>
        </p:nvSpPr>
        <p:spPr>
          <a:xfrm>
            <a:off x="78203" y="7500640"/>
            <a:ext cx="6315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◆参加方法（事前申し込み）</a:t>
            </a:r>
            <a:endParaRPr lang="en-US" altLang="ja-JP" sz="12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ハローワーク新潟の窓口、お電話又は右記申込フォームよりお申し込みください。</a:t>
            </a:r>
            <a:endParaRPr lang="en-US" altLang="ja-JP" sz="12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◆お申込み・お問い合わせ先</a:t>
            </a:r>
            <a:endParaRPr lang="en-US" altLang="ja-JP" sz="12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</a:t>
            </a:r>
            <a:r>
              <a:rPr lang="ja-JP" altLang="en-US" sz="1200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ハローワーク新潟　職業紹介第１部門　</a:t>
            </a:r>
            <a:r>
              <a:rPr lang="en-US" altLang="ja-JP" sz="1200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TEL</a:t>
            </a:r>
            <a:r>
              <a:rPr lang="ja-JP" altLang="en-US" sz="1200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：</a:t>
            </a:r>
            <a:r>
              <a:rPr lang="en-US" altLang="ja-JP" sz="1200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025-280-8609</a:t>
            </a:r>
            <a:r>
              <a:rPr lang="ja-JP" altLang="en-US" sz="1200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部門コード</a:t>
            </a:r>
            <a:r>
              <a:rPr lang="en-US" altLang="ja-JP" sz="1200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41</a:t>
            </a:r>
            <a:r>
              <a:rPr lang="ja-JP" altLang="en-US" sz="1200" b="1" u="sng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＃</a:t>
            </a:r>
            <a:endParaRPr lang="en-US" altLang="ja-JP" sz="1200" b="1" u="sng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</a:t>
            </a:r>
            <a:r>
              <a:rPr lang="ja-JP" altLang="en-US" sz="12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★雇用保険受給資格者は、この説明会に参加することにより求職活動実績となります。</a:t>
            </a:r>
            <a:endParaRPr lang="en-US" altLang="ja-JP" sz="1200" b="1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00000000-0008-0000-0000-000015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80" y="175847"/>
            <a:ext cx="1002433" cy="81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DBD0EDC-7C6B-477A-B650-6E236C420577}"/>
              </a:ext>
            </a:extLst>
          </p:cNvPr>
          <p:cNvSpPr txBox="1"/>
          <p:nvPr/>
        </p:nvSpPr>
        <p:spPr>
          <a:xfrm>
            <a:off x="824643" y="1211985"/>
            <a:ext cx="2565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rgbClr val="FFFFFF"/>
                </a:solidFill>
                <a:effectLst>
                  <a:glow rad="228600">
                    <a:srgbClr val="33CC33">
                      <a:alpha val="60000"/>
                    </a:srgbClr>
                  </a:glow>
                </a:effectLst>
                <a:latin typeface="+mn-ea"/>
              </a:rPr>
              <a:t>未経験者歓迎！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05FBEE7-FF54-45A2-9038-EBFA036B8C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06" y="6361840"/>
            <a:ext cx="1538399" cy="1025599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5526805" y="7419532"/>
            <a:ext cx="15362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b="1" dirty="0">
                <a:latin typeface="+mj-ea"/>
                <a:ea typeface="+mj-ea"/>
              </a:rPr>
              <a:t>▼申込フォーム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86F7AE6-1B5F-426F-8E11-9250285E66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944" y="6361839"/>
            <a:ext cx="1540004" cy="102559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C84CE23-CF53-4AD2-962F-79976E54B7A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480" y="6361839"/>
            <a:ext cx="1540002" cy="1025599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EA43D8C-84C7-4C8B-AB05-6177DF33CAF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993" y="6361840"/>
            <a:ext cx="1537648" cy="102559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10186" y="5715936"/>
            <a:ext cx="566592" cy="566592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5869475" y="5488166"/>
            <a:ext cx="9661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b="1" dirty="0">
                <a:latin typeface="+mj-ea"/>
                <a:ea typeface="+mj-ea"/>
              </a:rPr>
              <a:t>▼求人票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38587" y="8444916"/>
            <a:ext cx="573616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1200" b="1" dirty="0">
                <a:solidFill>
                  <a:srgbClr val="FF0000"/>
                </a:solidFill>
                <a:latin typeface="+mn-ea"/>
              </a:rPr>
              <a:t>オンラインでも参加可能です！　</a:t>
            </a:r>
            <a:r>
              <a:rPr lang="en-US" altLang="ja-JP" sz="1200" b="1" dirty="0">
                <a:solidFill>
                  <a:srgbClr val="FF0000"/>
                </a:solidFill>
                <a:latin typeface="+mn-ea"/>
              </a:rPr>
              <a:t>※</a:t>
            </a:r>
            <a:r>
              <a:rPr lang="ja-JP" altLang="en-US" sz="1200" b="1" dirty="0">
                <a:solidFill>
                  <a:srgbClr val="FF0000"/>
                </a:solidFill>
                <a:latin typeface="+mn-ea"/>
              </a:rPr>
              <a:t>要事前申込</a:t>
            </a:r>
            <a:endParaRPr lang="en-US" altLang="ja-JP" sz="1200" b="1" dirty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1200" b="1" dirty="0">
                <a:solidFill>
                  <a:srgbClr val="FF0000"/>
                </a:solidFill>
                <a:latin typeface="+mn-ea"/>
              </a:rPr>
              <a:t>申込期限：</a:t>
            </a:r>
            <a:r>
              <a:rPr lang="ja-JP" altLang="en-US" sz="1200" b="1" u="sng" dirty="0">
                <a:solidFill>
                  <a:srgbClr val="FF0000"/>
                </a:solidFill>
                <a:latin typeface="+mn-ea"/>
              </a:rPr>
              <a:t>令和８年１月</a:t>
            </a:r>
            <a:r>
              <a:rPr lang="en-US" altLang="ja-JP" sz="1200" b="1" u="sng" dirty="0">
                <a:solidFill>
                  <a:srgbClr val="FF0000"/>
                </a:solidFill>
                <a:latin typeface="+mn-ea"/>
              </a:rPr>
              <a:t>26</a:t>
            </a:r>
            <a:r>
              <a:rPr lang="ja-JP" altLang="en-US" sz="1200" b="1" u="sng" dirty="0">
                <a:solidFill>
                  <a:srgbClr val="FF0000"/>
                </a:solidFill>
                <a:latin typeface="+mn-ea"/>
              </a:rPr>
              <a:t>日（月）</a:t>
            </a:r>
            <a:r>
              <a:rPr lang="en-US" altLang="ja-JP" sz="1200" b="1" u="sng" dirty="0">
                <a:solidFill>
                  <a:srgbClr val="FF0000"/>
                </a:solidFill>
                <a:latin typeface="+mn-ea"/>
              </a:rPr>
              <a:t>16:00</a:t>
            </a:r>
            <a:r>
              <a:rPr lang="ja-JP" altLang="en-US" sz="1200" b="1" u="sng" dirty="0">
                <a:solidFill>
                  <a:srgbClr val="FF0000"/>
                </a:solidFill>
                <a:latin typeface="+mn-ea"/>
              </a:rPr>
              <a:t>まで</a:t>
            </a:r>
            <a:endParaRPr lang="en-US" altLang="ja-JP" sz="1200" b="1" u="sng" dirty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1000" b="1" dirty="0">
                <a:latin typeface="+mn-ea"/>
              </a:rPr>
              <a:t>・オンライン会議アプリ「</a:t>
            </a:r>
            <a:r>
              <a:rPr lang="en-US" altLang="ja-JP" sz="1000" b="1" dirty="0">
                <a:latin typeface="+mn-ea"/>
              </a:rPr>
              <a:t>Zoom</a:t>
            </a:r>
            <a:r>
              <a:rPr lang="ja-JP" altLang="en-US" sz="1000" b="1" dirty="0">
                <a:latin typeface="+mn-ea"/>
              </a:rPr>
              <a:t>」を使用します。申込フォームからお申込みください。</a:t>
            </a:r>
            <a:endParaRPr lang="en-US" altLang="ja-JP" sz="1000" b="1" dirty="0">
              <a:latin typeface="+mn-ea"/>
            </a:endParaRPr>
          </a:p>
          <a:p>
            <a:r>
              <a:rPr lang="ja-JP" altLang="en-US" sz="1000" b="1" dirty="0">
                <a:latin typeface="+mn-ea"/>
              </a:rPr>
              <a:t>　お申し込み後、当日のミーティング</a:t>
            </a:r>
            <a:r>
              <a:rPr lang="en-US" altLang="ja-JP" sz="1000" b="1" dirty="0">
                <a:latin typeface="+mn-ea"/>
              </a:rPr>
              <a:t>ID</a:t>
            </a:r>
            <a:r>
              <a:rPr lang="ja-JP" altLang="en-US" sz="1000" b="1" dirty="0">
                <a:latin typeface="+mn-ea"/>
              </a:rPr>
              <a:t>等をご連絡いたします。</a:t>
            </a:r>
            <a:endParaRPr lang="en-US" altLang="ja-JP" sz="1000" b="1" dirty="0">
              <a:latin typeface="+mn-ea"/>
            </a:endParaRPr>
          </a:p>
          <a:p>
            <a:r>
              <a:rPr lang="ja-JP" altLang="en-US" sz="1000" b="1" dirty="0">
                <a:latin typeface="+mn-ea"/>
              </a:rPr>
              <a:t>・通信料等の費用は自己負担となります。当日の録音及び録画は禁止させていただきます。</a:t>
            </a:r>
            <a:endParaRPr lang="en-US" altLang="ja-JP" sz="1000" b="1" dirty="0">
              <a:latin typeface="+mn-e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CBA373-BA57-89EA-2F8D-827B989E0D6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38487" y="4619625"/>
            <a:ext cx="581025" cy="666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99055C-18CF-F2FE-C51F-26DBEDCEB72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75518" y="7668319"/>
            <a:ext cx="576792" cy="559506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A2873B80-02B2-4E0D-A256-AAEC2A0F63D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50" y="1715983"/>
            <a:ext cx="548239" cy="63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79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<Relationships xmlns="http://schemas.openxmlformats.org/package/2006/relationships"><Relationship Id="rId1" Target="itemProps1.xml" Type="http://schemas.openxmlformats.org/officeDocument/2006/relationships/customXmlProps"/></Relationships>
</file>

<file path=customXml/_rels/item2.xml.rels><?xml version="1.0" encoding="UTF-8" standalone="yes"?><Relationships xmlns="http://schemas.openxmlformats.org/package/2006/relationships"><Relationship Id="rId1" Target="itemProps2.xml" Type="http://schemas.openxmlformats.org/officeDocument/2006/relationships/customXmlProps"/></Relationships>
</file>

<file path=customXml/_rels/item3.xml.rels><?xml version="1.0" encoding="UTF-8" standalone="yes"?><Relationships xmlns="http://schemas.openxmlformats.org/package/2006/relationships"><Relationship Id="rId1" Target="itemProps3.xml" Type="http://schemas.openxmlformats.org/officeDocument/2006/relationships/customXmlProps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370B632091A8CF4596EE09ED45E1991C" ma:contentTypeVersion="15" ma:contentTypeDescription="新しいドキュメントを作成します。" ma:contentTypeScope="" ma:versionID="eed5944f3c35d35d6398b89ec9ac7dc9">
  <xsd:schema xmlns:xsd="http://www.w3.org/2001/XMLSchema" xmlns:xs="http://www.w3.org/2001/XMLSchema" xmlns:p="http://schemas.microsoft.com/office/2006/metadata/properties" xmlns:ns2="f3162c5c-22c8-4ada-917b-1334566d97a8" xmlns:ns3="5d97817f-4418-4126-80a6-5cc4da4a022f" targetNamespace="http://schemas.microsoft.com/office/2006/metadata/properties" ma:root="true" ma:fieldsID="24c7f3a872892ec462096e7eb60fab6c" ns2:_="" ns3:_="">
    <xsd:import namespace="f3162c5c-22c8-4ada-917b-1334566d97a8"/>
    <xsd:import namespace="5d97817f-4418-4126-80a6-5cc4da4a022f"/>
    <xsd:element name="properties">
      <xsd:complexType>
        <xsd:sequence>
          <xsd:element name="documentManagement">
            <xsd:complexType>
              <xsd:all>
                <xsd:element ref="ns2:Owner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162c5c-22c8-4ada-917b-1334566d97a8" elementFormDefault="qualified">
    <xsd:import namespace="http://schemas.microsoft.com/office/2006/documentManagement/types"/>
    <xsd:import namespace="http://schemas.microsoft.com/office/infopath/2007/PartnerControls"/>
    <xsd:element name="Owner" ma:index="8" nillable="true" ma:displayName="所有者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画像タグ" ma:readOnly="false" ma:fieldId="{5cf76f15-5ced-4ddc-b409-7134ff3c332f}" ma:taxonomyMulti="true" ma:sspId="0347f584-7be2-4218-8e94-402d99aedf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_Flow_SignoffStatus" ma:index="22" nillable="true" ma:displayName="承認の状態" ma:internalName="_x0024_Resources_x003a_core_x002c_Signoff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97817f-4418-4126-80a6-5cc4da4a022f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990f3529-88f0-4f9a-988a-8370fec77c59}" ma:internalName="TaxCatchAll" ma:showField="CatchAllData" ma:web="5d97817f-4418-4126-80a6-5cc4da4a02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f3162c5c-22c8-4ada-917b-1334566d97a8">
      <UserInfo>
        <DisplayName/>
        <AccountId xsi:nil="true"/>
        <AccountType/>
      </UserInfo>
    </Owner>
    <_Flow_SignoffStatus xmlns="f3162c5c-22c8-4ada-917b-1334566d97a8" xsi:nil="true"/>
    <lcf76f155ced4ddcb4097134ff3c332f xmlns="f3162c5c-22c8-4ada-917b-1334566d97a8">
      <Terms xmlns="http://schemas.microsoft.com/office/infopath/2007/PartnerControls"/>
    </lcf76f155ced4ddcb4097134ff3c332f>
    <TaxCatchAll xmlns="5d97817f-4418-4126-80a6-5cc4da4a022f" xsi:nil="true"/>
  </documentManagement>
</p:properties>
</file>

<file path=customXml/itemProps1.xml><?xml version="1.0" encoding="utf-8"?>
<ds:datastoreItem xmlns:ds="http://schemas.openxmlformats.org/officeDocument/2006/customXml" ds:itemID="{533FD0FB-0366-49C3-846A-7E3A06CF4D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473888-0C39-44AF-B5B7-0CDB0664D1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162c5c-22c8-4ada-917b-1334566d97a8"/>
    <ds:schemaRef ds:uri="5d97817f-4418-4126-80a6-5cc4da4a02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DC62D0D-E7DA-4DC0-9C34-E33A4D4BC1DE}">
  <ds:schemaRefs>
    <ds:schemaRef ds:uri="http://schemas.microsoft.com/office/2006/metadata/properties"/>
    <ds:schemaRef ds:uri="http://schemas.microsoft.com/office/infopath/2007/PartnerControls"/>
    <ds:schemaRef ds:uri="f3162c5c-22c8-4ada-917b-1334566d97a8"/>
    <ds:schemaRef ds:uri="5d97817f-4418-4126-80a6-5cc4da4a022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Words>311</Words>
  <PresentationFormat>A4 210 x 297 mm</PresentationFormat>
  <Paragraphs>35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HGP創英角ｺﾞｼｯｸUB</vt:lpstr>
      <vt:lpstr>HGｺﾞｼｯｸE</vt:lpstr>
      <vt:lpstr>HG創英角ｺﾞｼｯｸUB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0x010100370B632091A8CF4596EE09ED45E1991C</vt:lpwstr>
  </property>
  <property fmtid="{D5CDD505-2E9C-101B-9397-08002B2CF9AE}" pid="3" name="MediaServiceImageTags">
    <vt:lpwstr/>
  </property>
</Properties>
</file>