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commentAuthors+xml" PartName="/ppt/commentAuthors.xml"/>
  <Override ContentType="application/inkml+xml" PartName="/ppt/ink/ink1.xml"/>
  <Override ContentType="application/inkml+xml" PartName="/ppt/ink/ink2.xml"/>
  <Override ContentType="application/inkml+xml" PartName="/ppt/ink/ink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70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1" clrIdx="0">
    <p:extLst>
      <p:ext uri="{19B8F6BF-5375-455C-9EA6-DF929625EA0E}">
        <p15:presenceInfo xmlns:p15="http://schemas.microsoft.com/office/powerpoint/2012/main" userId="74c337de99db577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FF1"/>
    <a:srgbClr val="4EB1F4"/>
    <a:srgbClr val="F4D160"/>
    <a:srgbClr val="FBEEAC"/>
    <a:srgbClr val="00A1DA"/>
    <a:srgbClr val="75C2F6"/>
    <a:srgbClr val="00B0F0"/>
    <a:srgbClr val="FF6600"/>
    <a:srgbClr val="FF99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DFD21-4637-7C32-9909-69EABA9540C0}" v="22" dt="2025-11-18T04:44:53.1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548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commentAuthors.xml" Type="http://schemas.openxmlformats.org/officeDocument/2006/relationships/commentAuthors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山志帆" userId="S::ssfvos@kikan-ad.esb.mhlw.go.jp::076377a9-01bc-4e03-9a86-118f469c0193" providerId="AD" clId="Web-{D64DFD21-4637-7C32-9909-69EABA9540C0}"/>
    <pc:docChg chg="modSld">
      <pc:chgData name="小山志帆" userId="S::ssfvos@kikan-ad.esb.mhlw.go.jp::076377a9-01bc-4e03-9a86-118f469c0193" providerId="AD" clId="Web-{D64DFD21-4637-7C32-9909-69EABA9540C0}" dt="2025-11-18T04:44:51.822" v="19"/>
      <pc:docMkLst>
        <pc:docMk/>
      </pc:docMkLst>
      <pc:sldChg chg="modSp">
        <pc:chgData name="小山志帆" userId="S::ssfvos@kikan-ad.esb.mhlw.go.jp::076377a9-01bc-4e03-9a86-118f469c0193" providerId="AD" clId="Web-{D64DFD21-4637-7C32-9909-69EABA9540C0}" dt="2025-11-18T04:44:51.822" v="19"/>
        <pc:sldMkLst>
          <pc:docMk/>
          <pc:sldMk cId="3274698259" sldId="270"/>
        </pc:sldMkLst>
        <pc:graphicFrameChg chg="mod modGraphic">
          <ac:chgData name="小山志帆" userId="S::ssfvos@kikan-ad.esb.mhlw.go.jp::076377a9-01bc-4e03-9a86-118f469c0193" providerId="AD" clId="Web-{D64DFD21-4637-7C32-9909-69EABA9540C0}" dt="2025-11-18T04:44:51.822" v="19"/>
          <ac:graphicFrameMkLst>
            <pc:docMk/>
            <pc:sldMk cId="3274698259" sldId="270"/>
            <ac:graphicFrameMk id="14" creationId="{00000000-0000-0000-0000-000000000000}"/>
          </ac:graphicFrameMkLst>
        </pc:graphicFrame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0.02198" units="1/cm"/>
          <inkml:channelProperty channel="Y" name="resolution" value="30" units="1/cm"/>
          <inkml:channelProperty channel="T" name="resolution" value="1" units="1/dev"/>
        </inkml:channelProperties>
      </inkml:inkSource>
      <inkml:timestamp xml:id="ts0" timeString="2024-04-11T02:40:39.800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-55 0 0,'845'0'953,"1"0"-641,0 0-218,0 0-16,0 0-62,-1 0 62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0.02198" units="1/cm"/>
          <inkml:channelProperty channel="Y" name="resolution" value="30" units="1/cm"/>
          <inkml:channelProperty channel="T" name="resolution" value="1" units="1/dev"/>
        </inkml:channelProperties>
      </inkml:inkSource>
      <inkml:timestamp xml:id="ts0" timeString="2024-04-11T02:41:54.394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-55 25344 0,'1043'0'953,"0"0"-641,0 0-218,1 0-16,-1 0-62,0 0 62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0.02198" units="1/cm"/>
          <inkml:channelProperty channel="Y" name="resolution" value="30" units="1/cm"/>
          <inkml:channelProperty channel="T" name="resolution" value="1" units="1/dev"/>
        </inkml:channelProperties>
      </inkml:inkSource>
      <inkml:timestamp xml:id="ts0" timeString="2024-04-11T02:42:11.418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-55 0 0,'645'0'953,"1"0"-641,-1 0-218,1 0-16,-1 0-62,0 0 62</inkml:trace>
</inkml:ink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520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9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8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159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68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06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59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9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789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69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00804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CE56B-0EB6-4514-BCF1-FE47E669BADD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7ECEE-7D28-407B-AACF-B45457A2DD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59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3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ink/ink1.xml" Type="http://schemas.openxmlformats.org/officeDocument/2006/relationships/customXml"/><Relationship Id="rId5" Target="../media/image3.emf" Type="http://schemas.openxmlformats.org/officeDocument/2006/relationships/image"/><Relationship Id="rId6" Target="../ink/ink2.xml" Type="http://schemas.openxmlformats.org/officeDocument/2006/relationships/customXml"/><Relationship Id="rId7" Target="../media/image4.emf" Type="http://schemas.openxmlformats.org/officeDocument/2006/relationships/image"/><Relationship Id="rId8" Target="../ink/ink3.xml" Type="http://schemas.openxmlformats.org/officeDocument/2006/relationships/customXml"/><Relationship Id="rId9" Target="../media/image5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A8B75A-51DE-44C6-B266-CB9BD0FB9A98}"/>
              </a:ext>
            </a:extLst>
          </p:cNvPr>
          <p:cNvSpPr/>
          <p:nvPr/>
        </p:nvSpPr>
        <p:spPr>
          <a:xfrm>
            <a:off x="-454039" y="-30130"/>
            <a:ext cx="8055930" cy="2032986"/>
          </a:xfrm>
          <a:prstGeom prst="rect">
            <a:avLst/>
          </a:prstGeom>
          <a:solidFill>
            <a:srgbClr val="FBE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97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0BD1D949-B16D-4350-BB4F-B60B82B4FED4}"/>
              </a:ext>
            </a:extLst>
          </p:cNvPr>
          <p:cNvSpPr txBox="1"/>
          <p:nvPr/>
        </p:nvSpPr>
        <p:spPr>
          <a:xfrm>
            <a:off x="350054" y="2728253"/>
            <a:ext cx="4560397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1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今までの経験や将来のビジョン・自分の強み等をまとめるツール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で、</a:t>
            </a:r>
            <a:r>
              <a:rPr kumimoji="1" lang="ja-JP" altLang="en-US" sz="11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職業能力の証明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ができます。</a:t>
            </a:r>
            <a:r>
              <a:rPr kumimoji="1" lang="ja-JP" altLang="en-US" sz="11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応募書類の作成にも活用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できます。</a:t>
            </a:r>
            <a:endParaRPr kumimoji="1"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-114300" y="8480692"/>
            <a:ext cx="1474046" cy="892320"/>
          </a:xfrm>
          <a:prstGeom prst="rect">
            <a:avLst/>
          </a:prstGeom>
          <a:solidFill>
            <a:srgbClr val="F4D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2F7D7AF-BBD6-AB0C-0899-628597E66079}"/>
              </a:ext>
            </a:extLst>
          </p:cNvPr>
          <p:cNvSpPr txBox="1"/>
          <p:nvPr/>
        </p:nvSpPr>
        <p:spPr>
          <a:xfrm>
            <a:off x="54766" y="8696791"/>
            <a:ext cx="114373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こちらも活用しましょう！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A64AFBF7-9093-F665-6D65-3161FDA7F341}"/>
              </a:ext>
            </a:extLst>
          </p:cNvPr>
          <p:cNvSpPr/>
          <p:nvPr/>
        </p:nvSpPr>
        <p:spPr>
          <a:xfrm>
            <a:off x="1359746" y="8480692"/>
            <a:ext cx="5653693" cy="892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E2F6AE51-C1D6-DAFE-1A3D-EF217B62213A}"/>
              </a:ext>
            </a:extLst>
          </p:cNvPr>
          <p:cNvSpPr txBox="1"/>
          <p:nvPr/>
        </p:nvSpPr>
        <p:spPr>
          <a:xfrm>
            <a:off x="1545458" y="8569165"/>
            <a:ext cx="4475591" cy="2808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「マイジョブ・カード」もご利用ください！</a:t>
            </a:r>
            <a:endParaRPr kumimoji="1" lang="en-US" altLang="ja-JP" sz="14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右矢印 5"/>
          <p:cNvSpPr/>
          <p:nvPr/>
        </p:nvSpPr>
        <p:spPr>
          <a:xfrm>
            <a:off x="1198505" y="8678868"/>
            <a:ext cx="430467" cy="463504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4838215-8AA9-1A27-698B-3BE08BB51BAC}"/>
              </a:ext>
            </a:extLst>
          </p:cNvPr>
          <p:cNvGrpSpPr/>
          <p:nvPr/>
        </p:nvGrpSpPr>
        <p:grpSpPr>
          <a:xfrm rot="20602844">
            <a:off x="114836" y="168100"/>
            <a:ext cx="1531529" cy="691991"/>
            <a:chOff x="3782596" y="223184"/>
            <a:chExt cx="1531529" cy="691991"/>
          </a:xfrm>
        </p:grpSpPr>
        <p:sp>
          <p:nvSpPr>
            <p:cNvPr id="7" name="楕円 6"/>
            <p:cNvSpPr/>
            <p:nvPr/>
          </p:nvSpPr>
          <p:spPr>
            <a:xfrm>
              <a:off x="3782596" y="223184"/>
              <a:ext cx="1404391" cy="691991"/>
            </a:xfrm>
            <a:prstGeom prst="ellipse">
              <a:avLst/>
            </a:prstGeom>
            <a:solidFill>
              <a:schemeClr val="bg1"/>
            </a:solidFill>
            <a:ln w="4445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3958831" y="392178"/>
              <a:ext cx="13552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solidFill>
                    <a:srgbClr val="FF0000"/>
                  </a:solidFill>
                </a:rPr>
                <a:t>参加無料！</a:t>
              </a:r>
            </a:p>
          </p:txBody>
        </p:sp>
      </p:grpSp>
      <p:pic>
        <p:nvPicPr>
          <p:cNvPr id="11" name="図 10">
            <a:extLst>
              <a:ext uri="{FF2B5EF4-FFF2-40B4-BE49-F238E27FC236}">
                <a16:creationId xmlns:a16="http://schemas.microsoft.com/office/drawing/2014/main" id="{427C3B84-EA63-3928-91D2-589221FDE98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842" y="3129147"/>
            <a:ext cx="1145761" cy="129194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07B0A38-CB59-5EE3-A523-2CBB75D0CD8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06" y="2077979"/>
            <a:ext cx="1074559" cy="1306249"/>
          </a:xfrm>
          <a:prstGeom prst="rect">
            <a:avLst/>
          </a:prstGeom>
        </p:spPr>
      </p:pic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CFF641D9-D907-48CC-B968-6398F7FB14D8}"/>
              </a:ext>
            </a:extLst>
          </p:cNvPr>
          <p:cNvSpPr txBox="1"/>
          <p:nvPr/>
        </p:nvSpPr>
        <p:spPr>
          <a:xfrm>
            <a:off x="3185752" y="4076642"/>
            <a:ext cx="3725741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　</a:t>
            </a:r>
            <a:r>
              <a:rPr kumimoji="1"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今の自分に何ができるか整理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できます！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　</a:t>
            </a:r>
            <a:r>
              <a:rPr kumimoji="1"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今後の仕事の方向性や働き方が明確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になります！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✅　就職活動でアピールできる</a:t>
            </a:r>
            <a:r>
              <a:rPr kumimoji="1"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自分の強みなどが明確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になります。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B92F5979-F15D-EE12-D82C-3F0C24CB6759}"/>
              </a:ext>
            </a:extLst>
          </p:cNvPr>
          <p:cNvSpPr/>
          <p:nvPr/>
        </p:nvSpPr>
        <p:spPr>
          <a:xfrm>
            <a:off x="108230" y="3804030"/>
            <a:ext cx="2806420" cy="1363398"/>
          </a:xfrm>
          <a:prstGeom prst="rect">
            <a:avLst/>
          </a:prstGeom>
          <a:noFill/>
          <a:ln w="19050" cmpd="sng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CFF641D9-D907-48CC-B968-6398F7FB14D8}"/>
              </a:ext>
            </a:extLst>
          </p:cNvPr>
          <p:cNvSpPr txBox="1"/>
          <p:nvPr/>
        </p:nvSpPr>
        <p:spPr>
          <a:xfrm>
            <a:off x="171326" y="4051621"/>
            <a:ext cx="2890949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▶ ジョブ・カードとは？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▶ ジョブ・カードの活用方法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▶ ジョブ・カードの作成を実際に体験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▶ キャリアコンサルティングについて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四角形: 角を丸くする 21">
            <a:extLst>
              <a:ext uri="{FF2B5EF4-FFF2-40B4-BE49-F238E27FC236}">
                <a16:creationId xmlns:a16="http://schemas.microsoft.com/office/drawing/2014/main" id="{477E2433-4BC8-8817-9E36-6B40A04102BF}"/>
              </a:ext>
            </a:extLst>
          </p:cNvPr>
          <p:cNvSpPr/>
          <p:nvPr/>
        </p:nvSpPr>
        <p:spPr>
          <a:xfrm>
            <a:off x="285205" y="3582586"/>
            <a:ext cx="2389312" cy="366873"/>
          </a:xfrm>
          <a:prstGeom prst="roundRect">
            <a:avLst/>
          </a:prstGeom>
          <a:solidFill>
            <a:srgbClr val="279FF1"/>
          </a:solidFill>
          <a:ln>
            <a:solidFill>
              <a:srgbClr val="279F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FF641D9-D907-48CC-B968-6398F7FB14D8}"/>
              </a:ext>
            </a:extLst>
          </p:cNvPr>
          <p:cNvSpPr txBox="1"/>
          <p:nvPr/>
        </p:nvSpPr>
        <p:spPr>
          <a:xfrm>
            <a:off x="738390" y="3640450"/>
            <a:ext cx="156286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セミナーの内容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B92F5979-F15D-EE12-D82C-3F0C24CB6759}"/>
              </a:ext>
            </a:extLst>
          </p:cNvPr>
          <p:cNvSpPr/>
          <p:nvPr/>
        </p:nvSpPr>
        <p:spPr>
          <a:xfrm>
            <a:off x="3185752" y="3809945"/>
            <a:ext cx="3638048" cy="1357483"/>
          </a:xfrm>
          <a:prstGeom prst="rect">
            <a:avLst/>
          </a:prstGeom>
          <a:noFill/>
          <a:ln w="19050" cmpd="sng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21">
            <a:extLst>
              <a:ext uri="{FF2B5EF4-FFF2-40B4-BE49-F238E27FC236}">
                <a16:creationId xmlns:a16="http://schemas.microsoft.com/office/drawing/2014/main" id="{477E2433-4BC8-8817-9E36-6B40A04102BF}"/>
              </a:ext>
            </a:extLst>
          </p:cNvPr>
          <p:cNvSpPr/>
          <p:nvPr/>
        </p:nvSpPr>
        <p:spPr>
          <a:xfrm>
            <a:off x="3278667" y="3577642"/>
            <a:ext cx="3425191" cy="394639"/>
          </a:xfrm>
          <a:prstGeom prst="roundRect">
            <a:avLst/>
          </a:prstGeom>
          <a:solidFill>
            <a:srgbClr val="279FF1"/>
          </a:solidFill>
          <a:ln>
            <a:solidFill>
              <a:srgbClr val="279F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CFF641D9-D907-48CC-B968-6398F7FB14D8}"/>
              </a:ext>
            </a:extLst>
          </p:cNvPr>
          <p:cNvSpPr txBox="1"/>
          <p:nvPr/>
        </p:nvSpPr>
        <p:spPr>
          <a:xfrm>
            <a:off x="3497192" y="3651209"/>
            <a:ext cx="340789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セミナーに参加するとメリットは？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7" name="四角形: 1 つの角を切り取る 3">
            <a:extLst>
              <a:ext uri="{FF2B5EF4-FFF2-40B4-BE49-F238E27FC236}">
                <a16:creationId xmlns:a16="http://schemas.microsoft.com/office/drawing/2014/main" id="{44330F83-1818-19E6-7009-C939EB190F86}"/>
              </a:ext>
            </a:extLst>
          </p:cNvPr>
          <p:cNvSpPr/>
          <p:nvPr/>
        </p:nvSpPr>
        <p:spPr>
          <a:xfrm>
            <a:off x="170341" y="2162517"/>
            <a:ext cx="2891934" cy="451217"/>
          </a:xfrm>
          <a:prstGeom prst="snip1Rect">
            <a:avLst>
              <a:gd name="adj" fmla="val 50000"/>
            </a:avLst>
          </a:prstGeom>
          <a:solidFill>
            <a:srgbClr val="279FF1"/>
          </a:solidFill>
          <a:ln w="25400">
            <a:solidFill>
              <a:srgbClr val="279F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CFF641D9-D907-48CC-B968-6398F7FB14D8}"/>
              </a:ext>
            </a:extLst>
          </p:cNvPr>
          <p:cNvSpPr txBox="1"/>
          <p:nvPr/>
        </p:nvSpPr>
        <p:spPr>
          <a:xfrm>
            <a:off x="321791" y="2263452"/>
            <a:ext cx="258092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ジョブ・カードとは？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 flipV="1">
            <a:off x="181122" y="2607955"/>
            <a:ext cx="4726816" cy="2642"/>
          </a:xfrm>
          <a:prstGeom prst="line">
            <a:avLst/>
          </a:prstGeom>
          <a:ln w="25400">
            <a:solidFill>
              <a:srgbClr val="279FF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A64AFBF7-9093-F665-6D65-3161FDA7F341}"/>
              </a:ext>
            </a:extLst>
          </p:cNvPr>
          <p:cNvSpPr/>
          <p:nvPr/>
        </p:nvSpPr>
        <p:spPr>
          <a:xfrm>
            <a:off x="-198773" y="5365604"/>
            <a:ext cx="7360351" cy="3014944"/>
          </a:xfrm>
          <a:prstGeom prst="rect">
            <a:avLst/>
          </a:prstGeom>
          <a:solidFill>
            <a:srgbClr val="FBEE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開催日</a:t>
            </a:r>
          </a:p>
          <a:p>
            <a:pPr algn="ctr"/>
            <a:endParaRPr kumimoji="1" lang="ja-JP" altLang="en-US" dirty="0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E2F6AE51-C1D6-DAFE-1A3D-EF217B62213A}"/>
              </a:ext>
            </a:extLst>
          </p:cNvPr>
          <p:cNvSpPr txBox="1"/>
          <p:nvPr/>
        </p:nvSpPr>
        <p:spPr>
          <a:xfrm>
            <a:off x="1663127" y="8843977"/>
            <a:ext cx="4314476" cy="425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サイト「マイジョブ・カード」から、オンラインで簡単にジョブ・カードを作成・更新・保存することができます。ぜひご利用ください！</a:t>
            </a:r>
            <a:endParaRPr kumimoji="1"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033197"/>
              </p:ext>
            </p:extLst>
          </p:nvPr>
        </p:nvGraphicFramePr>
        <p:xfrm>
          <a:off x="476250" y="5778729"/>
          <a:ext cx="5934075" cy="1764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8025">
                  <a:extLst>
                    <a:ext uri="{9D8B030D-6E8A-4147-A177-3AD203B41FA5}">
                      <a16:colId xmlns:a16="http://schemas.microsoft.com/office/drawing/2014/main" val="3193975442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590911134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1646954341"/>
                    </a:ext>
                  </a:extLst>
                </a:gridCol>
              </a:tblGrid>
              <a:tr h="3910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開催日</a:t>
                      </a:r>
                    </a:p>
                  </a:txBody>
                  <a:tcPr anchor="ctr" anchorCtr="1">
                    <a:solidFill>
                      <a:srgbClr val="00A1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時間</a:t>
                      </a:r>
                    </a:p>
                  </a:txBody>
                  <a:tcPr anchor="ctr" anchorCtr="1">
                    <a:solidFill>
                      <a:srgbClr val="00A1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会場</a:t>
                      </a:r>
                    </a:p>
                  </a:txBody>
                  <a:tcPr anchor="ctr" anchorCtr="1">
                    <a:solidFill>
                      <a:srgbClr val="00A1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629802"/>
                  </a:ext>
                </a:extLst>
              </a:tr>
              <a:tr h="1373892">
                <a:tc>
                  <a:txBody>
                    <a:bodyPr/>
                    <a:lstStyle/>
                    <a:p>
                      <a:r>
                        <a:rPr lang="en-US" altLang="ja-JP" sz="2000" dirty="0">
                          <a:latin typeface="HGP創英角ｺﾞｼｯｸUB"/>
                          <a:ea typeface="HGP創英角ｺﾞｼｯｸUB"/>
                        </a:rPr>
                        <a:t>2月24</a:t>
                      </a:r>
                      <a:r>
                        <a:rPr kumimoji="1" lang="ja-JP" altLang="en-US" sz="2000" dirty="0">
                          <a:latin typeface="HGP創英角ｺﾞｼｯｸUB"/>
                          <a:ea typeface="HGP創英角ｺﾞｼｯｸUB"/>
                        </a:rPr>
                        <a:t>日</a:t>
                      </a:r>
                      <a:r>
                        <a:rPr lang="ja-JP" altLang="en-US" sz="2000" dirty="0">
                          <a:latin typeface="HGP創英角ｺﾞｼｯｸUB"/>
                          <a:ea typeface="HGP創英角ｺﾞｼｯｸUB"/>
                        </a:rPr>
                        <a:t>（火</a:t>
                      </a:r>
                      <a:r>
                        <a:rPr kumimoji="1" lang="ja-JP" altLang="en-US" sz="2000" dirty="0">
                          <a:latin typeface="HGP創英角ｺﾞｼｯｸUB"/>
                          <a:ea typeface="HGP創英角ｺﾞｼｯｸUB"/>
                        </a:rPr>
                        <a:t>）</a:t>
                      </a:r>
                      <a:endParaRPr kumimoji="1" lang="ja-JP" altLang="en-US" sz="2000" dirty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１０：００～１１：１５</a:t>
                      </a:r>
                      <a:endParaRPr kumimoji="1" lang="en-US" altLang="ja-JP" sz="1600" dirty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ハローワーク上越</a:t>
                      </a:r>
                      <a:endParaRPr kumimoji="1" lang="en-US" altLang="ja-JP" sz="1800" dirty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800" dirty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４階　会議室</a:t>
                      </a:r>
                    </a:p>
                  </a:txBody>
                  <a:tcPr anchor="ctr" anchorCtr="1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47968"/>
                  </a:ext>
                </a:extLst>
              </a:tr>
            </a:tbl>
          </a:graphicData>
        </a:graphic>
      </p:graphicFrame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CFF641D9-D907-48CC-B968-6398F7FB14D8}"/>
              </a:ext>
            </a:extLst>
          </p:cNvPr>
          <p:cNvSpPr txBox="1"/>
          <p:nvPr/>
        </p:nvSpPr>
        <p:spPr>
          <a:xfrm>
            <a:off x="2455224" y="5426751"/>
            <a:ext cx="258092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セミナー日程表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B09E40BB-B3D2-4B96-E235-0735C4B6481F}"/>
              </a:ext>
            </a:extLst>
          </p:cNvPr>
          <p:cNvSpPr txBox="1"/>
          <p:nvPr/>
        </p:nvSpPr>
        <p:spPr>
          <a:xfrm>
            <a:off x="-198773" y="9398033"/>
            <a:ext cx="7212213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　お 問 い 合 せ 先　＞　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60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ハローワーク上越　職業紹介部門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TEL 025-523-6121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（部門コード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41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＃）</a:t>
            </a:r>
            <a:endParaRPr kumimoji="1"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A260B49-BF7A-65C1-F961-0970B0A62CF8}"/>
              </a:ext>
            </a:extLst>
          </p:cNvPr>
          <p:cNvGrpSpPr/>
          <p:nvPr/>
        </p:nvGrpSpPr>
        <p:grpSpPr>
          <a:xfrm rot="20642846">
            <a:off x="169322" y="1078651"/>
            <a:ext cx="1587010" cy="691991"/>
            <a:chOff x="5325025" y="234271"/>
            <a:chExt cx="1587010" cy="691991"/>
          </a:xfrm>
        </p:grpSpPr>
        <p:sp>
          <p:nvSpPr>
            <p:cNvPr id="78" name="楕円 77"/>
            <p:cNvSpPr/>
            <p:nvPr/>
          </p:nvSpPr>
          <p:spPr>
            <a:xfrm>
              <a:off x="5325025" y="234271"/>
              <a:ext cx="1413855" cy="691991"/>
            </a:xfrm>
            <a:prstGeom prst="ellipse">
              <a:avLst/>
            </a:prstGeom>
            <a:solidFill>
              <a:schemeClr val="bg1"/>
            </a:solidFill>
            <a:ln w="4445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5556741" y="338752"/>
              <a:ext cx="13552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solidFill>
                    <a:srgbClr val="FF0000"/>
                  </a:solidFill>
                </a:rPr>
                <a:t>求職活動</a:t>
              </a:r>
              <a:endParaRPr kumimoji="1" lang="en-US" altLang="ja-JP" sz="1400" b="1" dirty="0">
                <a:solidFill>
                  <a:srgbClr val="FF0000"/>
                </a:solidFill>
              </a:endParaRPr>
            </a:p>
            <a:p>
              <a:r>
                <a:rPr kumimoji="1" lang="ja-JP" altLang="en-US" sz="1400" b="1" dirty="0">
                  <a:solidFill>
                    <a:srgbClr val="FF0000"/>
                  </a:solidFill>
                </a:rPr>
                <a:t>実績対象</a:t>
              </a:r>
              <a:endParaRPr kumimoji="1" lang="ja-JP" alt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2F6AE51-C1D6-DAFE-1A3D-EF217B62213A}"/>
              </a:ext>
            </a:extLst>
          </p:cNvPr>
          <p:cNvSpPr txBox="1"/>
          <p:nvPr/>
        </p:nvSpPr>
        <p:spPr>
          <a:xfrm>
            <a:off x="129314" y="7637616"/>
            <a:ext cx="6627877" cy="7463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お申込み方法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lnSpc>
                <a:spcPts val="170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セミナーへの参加をご希望の方は、ハローワーク上越の相談窓口またはお電話で</a:t>
            </a:r>
            <a:r>
              <a:rPr kumimoji="1" lang="ja-JP" altLang="en-US" sz="11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開催日前日までに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お申込みください</a:t>
            </a: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 </a:t>
            </a:r>
            <a:r>
              <a:rPr kumimoji="1"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雇用保険受給者の方は、本セミナーに参加すると求職活動実績になります。</a:t>
            </a:r>
            <a:endParaRPr kumimoji="1" lang="en-US" altLang="ja-JP" sz="10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6" name="インク 15"/>
              <p14:cNvContentPartPr/>
              <p14:nvPr/>
            </p14:nvContentPartPr>
            <p14:xfrm>
              <a:off x="3573926" y="4323536"/>
              <a:ext cx="1826749" cy="45719"/>
            </p14:xfrm>
          </p:contentPart>
        </mc:Choice>
        <mc:Fallback xmlns="">
          <p:pic>
            <p:nvPicPr>
              <p:cNvPr id="16" name="インク 1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9800" y="9400320"/>
                <a:ext cx="182664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4" name="インク 43"/>
              <p14:cNvContentPartPr/>
              <p14:nvPr/>
            </p14:nvContentPartPr>
            <p14:xfrm>
              <a:off x="3573926" y="4551400"/>
              <a:ext cx="2253488" cy="45719"/>
            </p14:xfrm>
          </p:contentPart>
        </mc:Choice>
        <mc:Fallback xmlns="">
          <p:pic>
            <p:nvPicPr>
              <p:cNvPr id="44" name="インク 4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19800" y="9216000"/>
                <a:ext cx="22536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5" name="インク 44"/>
              <p14:cNvContentPartPr/>
              <p14:nvPr/>
            </p14:nvContentPartPr>
            <p14:xfrm>
              <a:off x="5215562" y="4789467"/>
              <a:ext cx="1394254" cy="45719"/>
            </p14:xfrm>
          </p:contentPart>
        </mc:Choice>
        <mc:Fallback xmlns="">
          <p:pic>
            <p:nvPicPr>
              <p:cNvPr id="45" name="インク 44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19800" y="6107400"/>
                <a:ext cx="1394280" cy="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図 2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614" y="8557715"/>
            <a:ext cx="767907" cy="767907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A52CA10-B53F-55F6-880D-4E92A3602BC8}"/>
              </a:ext>
            </a:extLst>
          </p:cNvPr>
          <p:cNvSpPr txBox="1"/>
          <p:nvPr/>
        </p:nvSpPr>
        <p:spPr>
          <a:xfrm>
            <a:off x="1484697" y="114539"/>
            <a:ext cx="54203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ジョブ・カード</a:t>
            </a:r>
            <a:endParaRPr kumimoji="1" lang="en-US" altLang="ja-JP" sz="5400" b="1" dirty="0">
              <a:solidFill>
                <a:srgbClr val="00206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/>
            <a:r>
              <a:rPr kumimoji="1" lang="ja-JP" altLang="en-US" sz="5400" b="1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活用セミナー</a:t>
            </a:r>
          </a:p>
        </p:txBody>
      </p:sp>
    </p:spTree>
    <p:extLst>
      <p:ext uri="{BB962C8B-B14F-4D97-AF65-F5344CB8AC3E}">
        <p14:creationId xmlns:p14="http://schemas.microsoft.com/office/powerpoint/2010/main" val="3274698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bee95d-1acc-4728-b1e6-e0e5b24d4677">
      <Terms xmlns="http://schemas.microsoft.com/office/infopath/2007/PartnerControls"/>
    </lcf76f155ced4ddcb4097134ff3c332f>
    <Owner xmlns="91bee95d-1acc-4728-b1e6-e0e5b24d4677">
      <UserInfo>
        <DisplayName/>
        <AccountId xsi:nil="true"/>
        <AccountType/>
      </UserInfo>
    </Owner>
    <TaxCatchAll xmlns="c8886e6d-ca38-4783-ac23-8bd097117a7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90E95B9C7ACEF4798EA199EC3BF4F6C" ma:contentTypeVersion="15" ma:contentTypeDescription="新しいドキュメントを作成します。" ma:contentTypeScope="" ma:versionID="49e486aef26886b40dc2a9a1114ddd98">
  <xsd:schema xmlns:xsd="http://www.w3.org/2001/XMLSchema" xmlns:xs="http://www.w3.org/2001/XMLSchema" xmlns:p="http://schemas.microsoft.com/office/2006/metadata/properties" xmlns:ns2="91bee95d-1acc-4728-b1e6-e0e5b24d4677" xmlns:ns3="c8886e6d-ca38-4783-ac23-8bd097117a79" targetNamespace="http://schemas.microsoft.com/office/2006/metadata/properties" ma:root="true" ma:fieldsID="520765e8cfc29028fd2ddeea7582d261" ns2:_="" ns3:_="">
    <xsd:import namespace="91bee95d-1acc-4728-b1e6-e0e5b24d4677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ee95d-1acc-4728-b1e6-e0e5b24d4677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472f964-0c22-4d1d-ac9a-3ef67a0a55c8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12F07C-8C4A-4B42-A60A-D326A2098B9E}">
  <ds:schemaRefs>
    <ds:schemaRef ds:uri="http://schemas.microsoft.com/office/2006/metadata/properties"/>
    <ds:schemaRef ds:uri="c8886e6d-ca38-4783-ac23-8bd097117a79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91bee95d-1acc-4728-b1e6-e0e5b24d467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C619B4-BD9C-44B3-AE1D-08CCDA84EB03}"/>
</file>

<file path=customXml/itemProps3.xml><?xml version="1.0" encoding="utf-8"?>
<ds:datastoreItem xmlns:ds="http://schemas.openxmlformats.org/officeDocument/2006/customXml" ds:itemID="{16F2B613-F80C-446F-9EB2-D7B72B4CA5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271</Words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HGS創英角ｺﾞｼｯｸUB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0x010100F90E95B9C7ACEF4798EA199EC3BF4F6C</vt:lpwstr>
  </property>
  <property fmtid="{D5CDD505-2E9C-101B-9397-08002B2CF9AE}" pid="3" name="MediaServiceImageTags">
    <vt:lpwstr/>
  </property>
</Properties>
</file>