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4"/>
  </p:sldMasterIdLst>
  <p:notesMasterIdLst>
    <p:notesMasterId r:id="rId6"/>
  </p:notesMasterIdLst>
  <p:sldIdLst>
    <p:sldId id="258" r:id="rId5"/>
  </p:sldIdLst>
  <p:sldSz cx="10691813" cy="15119350"/>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5E10DD-663B-EC99-247D-41BB1320E4EE}" v="5" dt="2025-09-02T04:37:10.3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48" d="100"/>
          <a:sy n="48" d="100"/>
        </p:scale>
        <p:origin x="1392" y="48"/>
      </p:cViewPr>
      <p:guideLst/>
    </p:cSldViewPr>
  </p:slideViewPr>
  <p:notesTextViewPr>
    <p:cViewPr>
      <p:scale>
        <a:sx n="1" d="1"/>
        <a:sy n="1" d="1"/>
      </p:scale>
      <p:origin x="0" y="0"/>
    </p:cViewPr>
  </p:notesTextViewPr>
  <p:notesViewPr>
    <p:cSldViewPr snapToGrid="0">
      <p:cViewPr varScale="1">
        <p:scale>
          <a:sx n="82" d="100"/>
          <a:sy n="82" d="100"/>
        </p:scale>
        <p:origin x="2034" y="84"/>
      </p:cViewPr>
      <p:guideLst/>
    </p:cSldViewPr>
  </p:notes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ableStyles.xml" Type="http://schemas.openxmlformats.org/officeDocument/2006/relationships/tableStyles"/><Relationship Id="rId11" Target="changesInfos/changesInfo1.xml" Type="http://schemas.microsoft.com/office/2016/11/relationships/changesInfo"/><Relationship Id="rId12"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notesMasters/notesMaster1.xml" Type="http://schemas.openxmlformats.org/officeDocument/2006/relationships/notesMaster"/><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中野閑耶" userId="S::nnthls@kikan-ad.esb.mhlw.go.jp::4236e47a-a141-4dc8-9459-401fe3a0bbc1" providerId="AD" clId="Web-{875E10DD-663B-EC99-247D-41BB1320E4EE}"/>
    <pc:docChg chg="modSld">
      <pc:chgData name="中野閑耶" userId="S::nnthls@kikan-ad.esb.mhlw.go.jp::4236e47a-a141-4dc8-9459-401fe3a0bbc1" providerId="AD" clId="Web-{875E10DD-663B-EC99-247D-41BB1320E4EE}" dt="2025-09-02T04:37:10.340" v="1" actId="1076"/>
      <pc:docMkLst>
        <pc:docMk/>
      </pc:docMkLst>
      <pc:sldChg chg="modSp">
        <pc:chgData name="中野閑耶" userId="S::nnthls@kikan-ad.esb.mhlw.go.jp::4236e47a-a141-4dc8-9459-401fe3a0bbc1" providerId="AD" clId="Web-{875E10DD-663B-EC99-247D-41BB1320E4EE}" dt="2025-09-02T04:37:10.340" v="1" actId="1076"/>
        <pc:sldMkLst>
          <pc:docMk/>
          <pc:sldMk cId="3469849824" sldId="258"/>
        </pc:sldMkLst>
        <pc:spChg chg="mod">
          <ac:chgData name="中野閑耶" userId="S::nnthls@kikan-ad.esb.mhlw.go.jp::4236e47a-a141-4dc8-9459-401fe3a0bbc1" providerId="AD" clId="Web-{875E10DD-663B-EC99-247D-41BB1320E4EE}" dt="2025-09-02T04:37:10.340" v="1" actId="1076"/>
          <ac:spMkLst>
            <pc:docMk/>
            <pc:sldMk cId="3469849824" sldId="258"/>
            <ac:spMk id="4" creationId="{00000000-0000-0000-0000-000000000000}"/>
          </ac:spMkLst>
        </pc:spChg>
      </pc:sldChg>
    </pc:docChg>
  </pc:docChgLst>
</pc:chgInfo>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099" cy="498693"/>
          </a:xfrm>
          <a:prstGeom prst="rect">
            <a:avLst/>
          </a:prstGeom>
        </p:spPr>
        <p:txBody>
          <a:bodyPr vert="horz" lIns="91427" tIns="45714" rIns="91427" bIns="4571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40" y="1"/>
            <a:ext cx="2949099" cy="498693"/>
          </a:xfrm>
          <a:prstGeom prst="rect">
            <a:avLst/>
          </a:prstGeom>
        </p:spPr>
        <p:txBody>
          <a:bodyPr vert="horz" lIns="91427" tIns="45714" rIns="91427" bIns="45714" rtlCol="0"/>
          <a:lstStyle>
            <a:lvl1pPr algn="r">
              <a:defRPr sz="1200"/>
            </a:lvl1pPr>
          </a:lstStyle>
          <a:p>
            <a:fld id="{A0359AE4-D2AE-4324-99C9-32139FDE90F1}" type="datetimeFigureOut">
              <a:rPr kumimoji="1" lang="ja-JP" altLang="en-US" smtClean="0"/>
              <a:t>2025/10/9</a:t>
            </a:fld>
            <a:endParaRPr kumimoji="1" lang="ja-JP" altLang="en-US"/>
          </a:p>
        </p:txBody>
      </p:sp>
      <p:sp>
        <p:nvSpPr>
          <p:cNvPr id="4" name="スライド イメージ プレースホルダー 3"/>
          <p:cNvSpPr>
            <a:spLocks noGrp="1" noRot="1" noChangeAspect="1"/>
          </p:cNvSpPr>
          <p:nvPr>
            <p:ph type="sldImg" idx="2"/>
          </p:nvPr>
        </p:nvSpPr>
        <p:spPr>
          <a:xfrm>
            <a:off x="2217738" y="1243013"/>
            <a:ext cx="2370137" cy="3354387"/>
          </a:xfrm>
          <a:prstGeom prst="rect">
            <a:avLst/>
          </a:prstGeom>
          <a:noFill/>
          <a:ln w="12700">
            <a:solidFill>
              <a:prstClr val="black"/>
            </a:solidFill>
          </a:ln>
        </p:spPr>
        <p:txBody>
          <a:bodyPr vert="horz" lIns="91427" tIns="45714" rIns="91427" bIns="45714" rtlCol="0" anchor="ctr"/>
          <a:lstStyle/>
          <a:p>
            <a:endParaRPr lang="ja-JP" altLang="en-US"/>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27" tIns="45714" rIns="91427" bIns="4571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099" cy="498692"/>
          </a:xfrm>
          <a:prstGeom prst="rect">
            <a:avLst/>
          </a:prstGeom>
        </p:spPr>
        <p:txBody>
          <a:bodyPr vert="horz" lIns="91427" tIns="45714" rIns="91427" bIns="4571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40" y="9440647"/>
            <a:ext cx="2949099" cy="498692"/>
          </a:xfrm>
          <a:prstGeom prst="rect">
            <a:avLst/>
          </a:prstGeom>
        </p:spPr>
        <p:txBody>
          <a:bodyPr vert="horz" lIns="91427" tIns="45714" rIns="91427" bIns="45714" rtlCol="0" anchor="b"/>
          <a:lstStyle>
            <a:lvl1pPr algn="r">
              <a:defRPr sz="1200"/>
            </a:lvl1pPr>
          </a:lstStyle>
          <a:p>
            <a:fld id="{34E8433E-1FD0-48B7-A3EB-92BD93E6FB1F}" type="slidenum">
              <a:rPr kumimoji="1" lang="ja-JP" altLang="en-US" smtClean="0"/>
              <a:t>‹#›</a:t>
            </a:fld>
            <a:endParaRPr kumimoji="1" lang="ja-JP" altLang="en-US"/>
          </a:p>
        </p:txBody>
      </p:sp>
    </p:spTree>
    <p:extLst>
      <p:ext uri="{BB962C8B-B14F-4D97-AF65-F5344CB8AC3E}">
        <p14:creationId xmlns:p14="http://schemas.microsoft.com/office/powerpoint/2010/main" val="1047290440"/>
      </p:ext>
    </p:extLst>
  </p:cSld>
  <p:clrMap bg1="lt1" tx1="dk1" bg2="lt2" tx2="dk2" accent1="accent1" accent2="accent2" accent3="accent3" accent4="accent4" accent5="accent5" accent6="accent6" hlink="hlink" folHlink="folHlink"/>
  <p:notesStyle>
    <a:lvl1pPr marL="0" algn="l" defTabSz="1053480" rtl="0" eaLnBrk="1" latinLnBrk="0" hangingPunct="1">
      <a:defRPr kumimoji="1" sz="1383" kern="1200">
        <a:solidFill>
          <a:schemeClr val="tx1"/>
        </a:solidFill>
        <a:latin typeface="+mn-lt"/>
        <a:ea typeface="+mn-ea"/>
        <a:cs typeface="+mn-cs"/>
      </a:defRPr>
    </a:lvl1pPr>
    <a:lvl2pPr marL="526740" algn="l" defTabSz="1053480" rtl="0" eaLnBrk="1" latinLnBrk="0" hangingPunct="1">
      <a:defRPr kumimoji="1" sz="1383" kern="1200">
        <a:solidFill>
          <a:schemeClr val="tx1"/>
        </a:solidFill>
        <a:latin typeface="+mn-lt"/>
        <a:ea typeface="+mn-ea"/>
        <a:cs typeface="+mn-cs"/>
      </a:defRPr>
    </a:lvl2pPr>
    <a:lvl3pPr marL="1053480" algn="l" defTabSz="1053480" rtl="0" eaLnBrk="1" latinLnBrk="0" hangingPunct="1">
      <a:defRPr kumimoji="1" sz="1383" kern="1200">
        <a:solidFill>
          <a:schemeClr val="tx1"/>
        </a:solidFill>
        <a:latin typeface="+mn-lt"/>
        <a:ea typeface="+mn-ea"/>
        <a:cs typeface="+mn-cs"/>
      </a:defRPr>
    </a:lvl3pPr>
    <a:lvl4pPr marL="1580220" algn="l" defTabSz="1053480" rtl="0" eaLnBrk="1" latinLnBrk="0" hangingPunct="1">
      <a:defRPr kumimoji="1" sz="1383" kern="1200">
        <a:solidFill>
          <a:schemeClr val="tx1"/>
        </a:solidFill>
        <a:latin typeface="+mn-lt"/>
        <a:ea typeface="+mn-ea"/>
        <a:cs typeface="+mn-cs"/>
      </a:defRPr>
    </a:lvl4pPr>
    <a:lvl5pPr marL="2106960" algn="l" defTabSz="1053480" rtl="0" eaLnBrk="1" latinLnBrk="0" hangingPunct="1">
      <a:defRPr kumimoji="1" sz="1383" kern="1200">
        <a:solidFill>
          <a:schemeClr val="tx1"/>
        </a:solidFill>
        <a:latin typeface="+mn-lt"/>
        <a:ea typeface="+mn-ea"/>
        <a:cs typeface="+mn-cs"/>
      </a:defRPr>
    </a:lvl5pPr>
    <a:lvl6pPr marL="2633701" algn="l" defTabSz="1053480" rtl="0" eaLnBrk="1" latinLnBrk="0" hangingPunct="1">
      <a:defRPr kumimoji="1" sz="1383" kern="1200">
        <a:solidFill>
          <a:schemeClr val="tx1"/>
        </a:solidFill>
        <a:latin typeface="+mn-lt"/>
        <a:ea typeface="+mn-ea"/>
        <a:cs typeface="+mn-cs"/>
      </a:defRPr>
    </a:lvl6pPr>
    <a:lvl7pPr marL="3160441" algn="l" defTabSz="1053480" rtl="0" eaLnBrk="1" latinLnBrk="0" hangingPunct="1">
      <a:defRPr kumimoji="1" sz="1383" kern="1200">
        <a:solidFill>
          <a:schemeClr val="tx1"/>
        </a:solidFill>
        <a:latin typeface="+mn-lt"/>
        <a:ea typeface="+mn-ea"/>
        <a:cs typeface="+mn-cs"/>
      </a:defRPr>
    </a:lvl7pPr>
    <a:lvl8pPr marL="3687181" algn="l" defTabSz="1053480" rtl="0" eaLnBrk="1" latinLnBrk="0" hangingPunct="1">
      <a:defRPr kumimoji="1" sz="1383" kern="1200">
        <a:solidFill>
          <a:schemeClr val="tx1"/>
        </a:solidFill>
        <a:latin typeface="+mn-lt"/>
        <a:ea typeface="+mn-ea"/>
        <a:cs typeface="+mn-cs"/>
      </a:defRPr>
    </a:lvl8pPr>
    <a:lvl9pPr marL="4213921" algn="l" defTabSz="1053480" rtl="0" eaLnBrk="1" latinLnBrk="0" hangingPunct="1">
      <a:defRPr kumimoji="1" sz="1383"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ja-JP" altLang="en-US"/>
              <a:t>マスター タイトルの書式設定</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FECCAAC-7AB8-4107-B4C2-0384F297D450}" type="datetimeFigureOut">
              <a:rPr kumimoji="1" lang="ja-JP" altLang="en-US" smtClean="0"/>
              <a:t>2025/10/9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3A5BBA6-F379-4630-889A-F29F0BB67406}" type="slidenum">
              <a:rPr kumimoji="1" lang="ja-JP" altLang="en-US" smtClean="0"/>
              <a:t>‹#›</a:t>
            </a:fld>
            <a:endParaRPr kumimoji="1" lang="ja-JP" altLang="en-US"/>
          </a:p>
        </p:txBody>
      </p:sp>
    </p:spTree>
    <p:extLst>
      <p:ext uri="{BB962C8B-B14F-4D97-AF65-F5344CB8AC3E}">
        <p14:creationId xmlns:p14="http://schemas.microsoft.com/office/powerpoint/2010/main" val="24124064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FECCAAC-7AB8-4107-B4C2-0384F297D450}" type="datetimeFigureOut">
              <a:rPr kumimoji="1" lang="ja-JP" altLang="en-US" smtClean="0"/>
              <a:t>2025/10/9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3A5BBA6-F379-4630-889A-F29F0BB67406}" type="slidenum">
              <a:rPr kumimoji="1" lang="ja-JP" altLang="en-US" smtClean="0"/>
              <a:t>‹#›</a:t>
            </a:fld>
            <a:endParaRPr kumimoji="1" lang="ja-JP" altLang="en-US"/>
          </a:p>
        </p:txBody>
      </p:sp>
    </p:spTree>
    <p:extLst>
      <p:ext uri="{BB962C8B-B14F-4D97-AF65-F5344CB8AC3E}">
        <p14:creationId xmlns:p14="http://schemas.microsoft.com/office/powerpoint/2010/main" val="4205540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FECCAAC-7AB8-4107-B4C2-0384F297D450}" type="datetimeFigureOut">
              <a:rPr kumimoji="1" lang="ja-JP" altLang="en-US" smtClean="0"/>
              <a:t>2025/10/9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3A5BBA6-F379-4630-889A-F29F0BB67406}" type="slidenum">
              <a:rPr kumimoji="1" lang="ja-JP" altLang="en-US" smtClean="0"/>
              <a:t>‹#›</a:t>
            </a:fld>
            <a:endParaRPr kumimoji="1" lang="ja-JP" altLang="en-US"/>
          </a:p>
        </p:txBody>
      </p:sp>
    </p:spTree>
    <p:extLst>
      <p:ext uri="{BB962C8B-B14F-4D97-AF65-F5344CB8AC3E}">
        <p14:creationId xmlns:p14="http://schemas.microsoft.com/office/powerpoint/2010/main" val="3773650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FECCAAC-7AB8-4107-B4C2-0384F297D450}" type="datetimeFigureOut">
              <a:rPr kumimoji="1" lang="ja-JP" altLang="en-US" smtClean="0"/>
              <a:t>2025/10/9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3A5BBA6-F379-4630-889A-F29F0BB67406}" type="slidenum">
              <a:rPr kumimoji="1" lang="ja-JP" altLang="en-US" smtClean="0"/>
              <a:t>‹#›</a:t>
            </a:fld>
            <a:endParaRPr kumimoji="1" lang="ja-JP" altLang="en-US"/>
          </a:p>
        </p:txBody>
      </p:sp>
    </p:spTree>
    <p:extLst>
      <p:ext uri="{BB962C8B-B14F-4D97-AF65-F5344CB8AC3E}">
        <p14:creationId xmlns:p14="http://schemas.microsoft.com/office/powerpoint/2010/main" val="180743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ja-JP" altLang="en-US"/>
              <a:t>マスター タイトルの書式設定</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solidFill>
              </a:defRPr>
            </a:lvl1pPr>
            <a:lvl2pPr marL="534604" indent="0">
              <a:buNone/>
              <a:defRPr sz="2339">
                <a:solidFill>
                  <a:schemeClr val="tx1">
                    <a:tint val="75000"/>
                  </a:schemeClr>
                </a:solidFill>
              </a:defRPr>
            </a:lvl2pPr>
            <a:lvl3pPr marL="1069208" indent="0">
              <a:buNone/>
              <a:defRPr sz="2105">
                <a:solidFill>
                  <a:schemeClr val="tx1">
                    <a:tint val="75000"/>
                  </a:schemeClr>
                </a:solidFill>
              </a:defRPr>
            </a:lvl3pPr>
            <a:lvl4pPr marL="1603812" indent="0">
              <a:buNone/>
              <a:defRPr sz="1871">
                <a:solidFill>
                  <a:schemeClr val="tx1">
                    <a:tint val="75000"/>
                  </a:schemeClr>
                </a:solidFill>
              </a:defRPr>
            </a:lvl4pPr>
            <a:lvl5pPr marL="2138416" indent="0">
              <a:buNone/>
              <a:defRPr sz="1871">
                <a:solidFill>
                  <a:schemeClr val="tx1">
                    <a:tint val="75000"/>
                  </a:schemeClr>
                </a:solidFill>
              </a:defRPr>
            </a:lvl5pPr>
            <a:lvl6pPr marL="2673020" indent="0">
              <a:buNone/>
              <a:defRPr sz="1871">
                <a:solidFill>
                  <a:schemeClr val="tx1">
                    <a:tint val="75000"/>
                  </a:schemeClr>
                </a:solidFill>
              </a:defRPr>
            </a:lvl6pPr>
            <a:lvl7pPr marL="3207624" indent="0">
              <a:buNone/>
              <a:defRPr sz="1871">
                <a:solidFill>
                  <a:schemeClr val="tx1">
                    <a:tint val="75000"/>
                  </a:schemeClr>
                </a:solidFill>
              </a:defRPr>
            </a:lvl7pPr>
            <a:lvl8pPr marL="3742228" indent="0">
              <a:buNone/>
              <a:defRPr sz="1871">
                <a:solidFill>
                  <a:schemeClr val="tx1">
                    <a:tint val="75000"/>
                  </a:schemeClr>
                </a:solidFill>
              </a:defRPr>
            </a:lvl8pPr>
            <a:lvl9pPr marL="4276832" indent="0">
              <a:buNone/>
              <a:defRPr sz="1871">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FECCAAC-7AB8-4107-B4C2-0384F297D450}" type="datetimeFigureOut">
              <a:rPr kumimoji="1" lang="ja-JP" altLang="en-US" smtClean="0"/>
              <a:t>2025/10/9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3A5BBA6-F379-4630-889A-F29F0BB67406}" type="slidenum">
              <a:rPr kumimoji="1" lang="ja-JP" altLang="en-US" smtClean="0"/>
              <a:t>‹#›</a:t>
            </a:fld>
            <a:endParaRPr kumimoji="1" lang="ja-JP" altLang="en-US"/>
          </a:p>
        </p:txBody>
      </p:sp>
    </p:spTree>
    <p:extLst>
      <p:ext uri="{BB962C8B-B14F-4D97-AF65-F5344CB8AC3E}">
        <p14:creationId xmlns:p14="http://schemas.microsoft.com/office/powerpoint/2010/main" val="3734353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FECCAAC-7AB8-4107-B4C2-0384F297D450}" type="datetimeFigureOut">
              <a:rPr kumimoji="1" lang="ja-JP" altLang="en-US" smtClean="0"/>
              <a:t>2025/10/9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3A5BBA6-F379-4630-889A-F29F0BB67406}" type="slidenum">
              <a:rPr kumimoji="1" lang="ja-JP" altLang="en-US" smtClean="0"/>
              <a:t>‹#›</a:t>
            </a:fld>
            <a:endParaRPr kumimoji="1" lang="ja-JP" altLang="en-US"/>
          </a:p>
        </p:txBody>
      </p:sp>
    </p:spTree>
    <p:extLst>
      <p:ext uri="{BB962C8B-B14F-4D97-AF65-F5344CB8AC3E}">
        <p14:creationId xmlns:p14="http://schemas.microsoft.com/office/powerpoint/2010/main" val="1616906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4" name="Content Placeholder 3"/>
          <p:cNvSpPr>
            <a:spLocks noGrp="1"/>
          </p:cNvSpPr>
          <p:nvPr>
            <p:ph sz="half" idx="2"/>
          </p:nvPr>
        </p:nvSpPr>
        <p:spPr>
          <a:xfrm>
            <a:off x="736456" y="5522763"/>
            <a:ext cx="4523137"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ja-JP" altLang="en-US"/>
              <a:t>マスター テキストの書式設定</a:t>
            </a:r>
          </a:p>
        </p:txBody>
      </p:sp>
      <p:sp>
        <p:nvSpPr>
          <p:cNvPr id="6" name="Content Placeholder 5"/>
          <p:cNvSpPr>
            <a:spLocks noGrp="1"/>
          </p:cNvSpPr>
          <p:nvPr>
            <p:ph sz="quarter" idx="4"/>
          </p:nvPr>
        </p:nvSpPr>
        <p:spPr>
          <a:xfrm>
            <a:off x="5412731" y="5522763"/>
            <a:ext cx="4545413" cy="81231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FECCAAC-7AB8-4107-B4C2-0384F297D450}" type="datetimeFigureOut">
              <a:rPr kumimoji="1" lang="ja-JP" altLang="en-US" smtClean="0"/>
              <a:t>2025/10/9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3A5BBA6-F379-4630-889A-F29F0BB67406}" type="slidenum">
              <a:rPr kumimoji="1" lang="ja-JP" altLang="en-US" smtClean="0"/>
              <a:t>‹#›</a:t>
            </a:fld>
            <a:endParaRPr kumimoji="1" lang="ja-JP" altLang="en-US"/>
          </a:p>
        </p:txBody>
      </p:sp>
    </p:spTree>
    <p:extLst>
      <p:ext uri="{BB962C8B-B14F-4D97-AF65-F5344CB8AC3E}">
        <p14:creationId xmlns:p14="http://schemas.microsoft.com/office/powerpoint/2010/main" val="2662204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FECCAAC-7AB8-4107-B4C2-0384F297D450}" type="datetimeFigureOut">
              <a:rPr kumimoji="1" lang="ja-JP" altLang="en-US" smtClean="0"/>
              <a:t>2025/10/9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3A5BBA6-F379-4630-889A-F29F0BB67406}" type="slidenum">
              <a:rPr kumimoji="1" lang="ja-JP" altLang="en-US" smtClean="0"/>
              <a:t>‹#›</a:t>
            </a:fld>
            <a:endParaRPr kumimoji="1" lang="ja-JP" altLang="en-US"/>
          </a:p>
        </p:txBody>
      </p:sp>
    </p:spTree>
    <p:extLst>
      <p:ext uri="{BB962C8B-B14F-4D97-AF65-F5344CB8AC3E}">
        <p14:creationId xmlns:p14="http://schemas.microsoft.com/office/powerpoint/2010/main" val="1472893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ECCAAC-7AB8-4107-B4C2-0384F297D450}" type="datetimeFigureOut">
              <a:rPr kumimoji="1" lang="ja-JP" altLang="en-US" smtClean="0"/>
              <a:t>2025/10/9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3A5BBA6-F379-4630-889A-F29F0BB67406}" type="slidenum">
              <a:rPr kumimoji="1" lang="ja-JP" altLang="en-US" smtClean="0"/>
              <a:t>‹#›</a:t>
            </a:fld>
            <a:endParaRPr kumimoji="1" lang="ja-JP" altLang="en-US"/>
          </a:p>
        </p:txBody>
      </p:sp>
    </p:spTree>
    <p:extLst>
      <p:ext uri="{BB962C8B-B14F-4D97-AF65-F5344CB8AC3E}">
        <p14:creationId xmlns:p14="http://schemas.microsoft.com/office/powerpoint/2010/main" val="3155206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FECCAAC-7AB8-4107-B4C2-0384F297D450}" type="datetimeFigureOut">
              <a:rPr kumimoji="1" lang="ja-JP" altLang="en-US" smtClean="0"/>
              <a:t>2025/10/9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3A5BBA6-F379-4630-889A-F29F0BB67406}" type="slidenum">
              <a:rPr kumimoji="1" lang="ja-JP" altLang="en-US" smtClean="0"/>
              <a:t>‹#›</a:t>
            </a:fld>
            <a:endParaRPr kumimoji="1" lang="ja-JP" altLang="en-US"/>
          </a:p>
        </p:txBody>
      </p:sp>
    </p:spTree>
    <p:extLst>
      <p:ext uri="{BB962C8B-B14F-4D97-AF65-F5344CB8AC3E}">
        <p14:creationId xmlns:p14="http://schemas.microsoft.com/office/powerpoint/2010/main" val="194851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ja-JP" altLang="en-US"/>
              <a:t>図を追加</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FECCAAC-7AB8-4107-B4C2-0384F297D450}" type="datetimeFigureOut">
              <a:rPr kumimoji="1" lang="ja-JP" altLang="en-US" smtClean="0"/>
              <a:t>2025/10/9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3A5BBA6-F379-4630-889A-F29F0BB67406}" type="slidenum">
              <a:rPr kumimoji="1" lang="ja-JP" altLang="en-US" smtClean="0"/>
              <a:t>‹#›</a:t>
            </a:fld>
            <a:endParaRPr kumimoji="1" lang="ja-JP" altLang="en-US"/>
          </a:p>
        </p:txBody>
      </p:sp>
    </p:spTree>
    <p:extLst>
      <p:ext uri="{BB962C8B-B14F-4D97-AF65-F5344CB8AC3E}">
        <p14:creationId xmlns:p14="http://schemas.microsoft.com/office/powerpoint/2010/main" val="139299663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75000"/>
                  </a:schemeClr>
                </a:solidFill>
              </a:defRPr>
            </a:lvl1pPr>
          </a:lstStyle>
          <a:p>
            <a:fld id="{AFECCAAC-7AB8-4107-B4C2-0384F297D450}" type="datetimeFigureOut">
              <a:rPr kumimoji="1" lang="ja-JP" altLang="en-US" smtClean="0"/>
              <a:t>2025/10/9</a:t>
            </a:fld>
            <a:endParaRPr kumimoji="1" lang="ja-JP" altLang="en-US"/>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75000"/>
                  </a:schemeClr>
                </a:solidFill>
              </a:defRPr>
            </a:lvl1pPr>
          </a:lstStyle>
          <a:p>
            <a:fld id="{E3A5BBA6-F379-4630-889A-F29F0BB67406}" type="slidenum">
              <a:rPr kumimoji="1" lang="ja-JP" altLang="en-US" smtClean="0"/>
              <a:t>‹#›</a:t>
            </a:fld>
            <a:endParaRPr kumimoji="1" lang="ja-JP" altLang="en-US"/>
          </a:p>
        </p:txBody>
      </p:sp>
    </p:spTree>
    <p:extLst>
      <p:ext uri="{BB962C8B-B14F-4D97-AF65-F5344CB8AC3E}">
        <p14:creationId xmlns:p14="http://schemas.microsoft.com/office/powerpoint/2010/main" val="1524291923"/>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defTabSz="1069208" rtl="0" eaLnBrk="1" latinLnBrk="0" hangingPunct="1">
        <a:lnSpc>
          <a:spcPct val="90000"/>
        </a:lnSpc>
        <a:spcBef>
          <a:spcPct val="0"/>
        </a:spcBef>
        <a:buNone/>
        <a:defRPr kumimoji="1"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kumimoji="1"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kumimoji="1"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kumimoji="1"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kumimoji="1" sz="2105" kern="1200">
          <a:solidFill>
            <a:schemeClr val="tx1"/>
          </a:solidFill>
          <a:latin typeface="+mn-lt"/>
          <a:ea typeface="+mn-ea"/>
          <a:cs typeface="+mn-cs"/>
        </a:defRPr>
      </a:lvl9pPr>
    </p:bodyStyle>
    <p:otherStyle>
      <a:defPPr>
        <a:defRPr lang="en-US"/>
      </a:defPPr>
      <a:lvl1pPr marL="0" algn="l" defTabSz="1069208" rtl="0" eaLnBrk="1" latinLnBrk="0" hangingPunct="1">
        <a:defRPr kumimoji="1" sz="2105" kern="1200">
          <a:solidFill>
            <a:schemeClr val="tx1"/>
          </a:solidFill>
          <a:latin typeface="+mn-lt"/>
          <a:ea typeface="+mn-ea"/>
          <a:cs typeface="+mn-cs"/>
        </a:defRPr>
      </a:lvl1pPr>
      <a:lvl2pPr marL="534604" algn="l" defTabSz="1069208" rtl="0" eaLnBrk="1" latinLnBrk="0" hangingPunct="1">
        <a:defRPr kumimoji="1" sz="2105" kern="1200">
          <a:solidFill>
            <a:schemeClr val="tx1"/>
          </a:solidFill>
          <a:latin typeface="+mn-lt"/>
          <a:ea typeface="+mn-ea"/>
          <a:cs typeface="+mn-cs"/>
        </a:defRPr>
      </a:lvl2pPr>
      <a:lvl3pPr marL="1069208" algn="l" defTabSz="1069208" rtl="0" eaLnBrk="1" latinLnBrk="0" hangingPunct="1">
        <a:defRPr kumimoji="1" sz="2105" kern="1200">
          <a:solidFill>
            <a:schemeClr val="tx1"/>
          </a:solidFill>
          <a:latin typeface="+mn-lt"/>
          <a:ea typeface="+mn-ea"/>
          <a:cs typeface="+mn-cs"/>
        </a:defRPr>
      </a:lvl3pPr>
      <a:lvl4pPr marL="1603812" algn="l" defTabSz="1069208" rtl="0" eaLnBrk="1" latinLnBrk="0" hangingPunct="1">
        <a:defRPr kumimoji="1" sz="2105" kern="1200">
          <a:solidFill>
            <a:schemeClr val="tx1"/>
          </a:solidFill>
          <a:latin typeface="+mn-lt"/>
          <a:ea typeface="+mn-ea"/>
          <a:cs typeface="+mn-cs"/>
        </a:defRPr>
      </a:lvl4pPr>
      <a:lvl5pPr marL="2138416" algn="l" defTabSz="1069208" rtl="0" eaLnBrk="1" latinLnBrk="0" hangingPunct="1">
        <a:defRPr kumimoji="1" sz="2105" kern="1200">
          <a:solidFill>
            <a:schemeClr val="tx1"/>
          </a:solidFill>
          <a:latin typeface="+mn-lt"/>
          <a:ea typeface="+mn-ea"/>
          <a:cs typeface="+mn-cs"/>
        </a:defRPr>
      </a:lvl5pPr>
      <a:lvl6pPr marL="2673020" algn="l" defTabSz="1069208" rtl="0" eaLnBrk="1" latinLnBrk="0" hangingPunct="1">
        <a:defRPr kumimoji="1" sz="2105" kern="1200">
          <a:solidFill>
            <a:schemeClr val="tx1"/>
          </a:solidFill>
          <a:latin typeface="+mn-lt"/>
          <a:ea typeface="+mn-ea"/>
          <a:cs typeface="+mn-cs"/>
        </a:defRPr>
      </a:lvl6pPr>
      <a:lvl7pPr marL="3207624" algn="l" defTabSz="1069208" rtl="0" eaLnBrk="1" latinLnBrk="0" hangingPunct="1">
        <a:defRPr kumimoji="1" sz="2105" kern="1200">
          <a:solidFill>
            <a:schemeClr val="tx1"/>
          </a:solidFill>
          <a:latin typeface="+mn-lt"/>
          <a:ea typeface="+mn-ea"/>
          <a:cs typeface="+mn-cs"/>
        </a:defRPr>
      </a:lvl7pPr>
      <a:lvl8pPr marL="3742228" algn="l" defTabSz="1069208" rtl="0" eaLnBrk="1" latinLnBrk="0" hangingPunct="1">
        <a:defRPr kumimoji="1" sz="2105" kern="1200">
          <a:solidFill>
            <a:schemeClr val="tx1"/>
          </a:solidFill>
          <a:latin typeface="+mn-lt"/>
          <a:ea typeface="+mn-ea"/>
          <a:cs typeface="+mn-cs"/>
        </a:defRPr>
      </a:lvl8pPr>
      <a:lvl9pPr marL="4276832" algn="l" defTabSz="1069208" rtl="0" eaLnBrk="1" latinLnBrk="0" hangingPunct="1">
        <a:defRPr kumimoji="1" sz="2105"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6.xml" Type="http://schemas.openxmlformats.org/officeDocument/2006/relationships/slideLayout"/><Relationship Id="rId10" Target="../media/image8.jpeg" Type="http://schemas.openxmlformats.org/officeDocument/2006/relationships/image"/><Relationship Id="rId11" Target="../media/image9.jpeg" Type="http://schemas.openxmlformats.org/officeDocument/2006/relationships/image"/><Relationship Id="rId2" Target="https://www.hellowork.mhlw.go.jp/kensaku/GECA110010.do?action=searchNoBtn&amp;initDisp&amp;screenId=GECA110010&amp;GECA110010&amp;jGSHNoJo=1508&amp;jGSHNoChuu=500379&amp;jGSHNoGe=2" TargetMode="External" Type="http://schemas.openxmlformats.org/officeDocument/2006/relationships/hyperlink"/><Relationship Id="rId3" Target="../media/image1.png" Type="http://schemas.openxmlformats.org/officeDocument/2006/relationships/image"/><Relationship Id="rId4" Target="../media/image2.png" Type="http://schemas.openxmlformats.org/officeDocument/2006/relationships/image"/><Relationship Id="rId5" Target="../media/image3.png" Type="http://schemas.openxmlformats.org/officeDocument/2006/relationships/image"/><Relationship Id="rId6" Target="../media/image4.png" Type="http://schemas.openxmlformats.org/officeDocument/2006/relationships/image"/><Relationship Id="rId7" Target="../media/image5.jpeg" Type="http://schemas.openxmlformats.org/officeDocument/2006/relationships/image"/><Relationship Id="rId8" Target="../media/image6.jpeg" Type="http://schemas.openxmlformats.org/officeDocument/2006/relationships/image"/><Relationship Id="rId9" Target="../media/image7.jpe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laid">
          <a:fgClr>
            <a:schemeClr val="accent5">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503906" y="502451"/>
            <a:ext cx="9684000" cy="1656000"/>
          </a:xfrm>
          <a:prstGeom prst="octagon">
            <a:avLst>
              <a:gd name="adj" fmla="val 21898"/>
            </a:avLst>
          </a:prstGeom>
          <a:solidFill>
            <a:schemeClr val="bg1"/>
          </a:solidFill>
          <a:ln w="38100">
            <a:solidFill>
              <a:schemeClr val="accent4">
                <a:lumMod val="75000"/>
              </a:schemeClr>
            </a:solidFill>
          </a:ln>
        </p:spPr>
        <p:txBody>
          <a:bodyPr anchor="b">
            <a:normAutofit/>
          </a:bodyPr>
          <a:lstStyle/>
          <a:p>
            <a:pPr algn="ctr"/>
            <a:r>
              <a:rPr kumimoji="1" lang="ja-JP" altLang="en-US" sz="7200" dirty="0">
                <a:latin typeface="HG丸ｺﾞｼｯｸM-PRO" panose="020F0600000000000000" pitchFamily="50" charset="-128"/>
                <a:ea typeface="HG丸ｺﾞｼｯｸM-PRO" panose="020F0600000000000000" pitchFamily="50" charset="-128"/>
              </a:rPr>
              <a:t>ホンマ科学</a:t>
            </a:r>
            <a:r>
              <a:rPr kumimoji="1" lang="ja-JP" altLang="en-US" dirty="0">
                <a:latin typeface="HG丸ｺﾞｼｯｸM-PRO" panose="020F0600000000000000" pitchFamily="50" charset="-128"/>
                <a:ea typeface="HG丸ｺﾞｼｯｸM-PRO" panose="020F0600000000000000" pitchFamily="50" charset="-128"/>
              </a:rPr>
              <a:t> </a:t>
            </a:r>
            <a:r>
              <a:rPr kumimoji="1" lang="ja-JP" altLang="en-US" sz="3200" dirty="0">
                <a:latin typeface="HG丸ｺﾞｼｯｸM-PRO" panose="020F0600000000000000" pitchFamily="50" charset="-128"/>
                <a:ea typeface="HG丸ｺﾞｼｯｸM-PRO" panose="020F0600000000000000" pitchFamily="50" charset="-128"/>
              </a:rPr>
              <a:t>株式会社</a:t>
            </a:r>
            <a:endParaRPr kumimoji="1" lang="ja-JP" altLang="en-US" dirty="0">
              <a:latin typeface="HG丸ｺﾞｼｯｸM-PRO" panose="020F0600000000000000" pitchFamily="50" charset="-128"/>
              <a:ea typeface="HG丸ｺﾞｼｯｸM-PRO" panose="020F0600000000000000" pitchFamily="50" charset="-128"/>
            </a:endParaRPr>
          </a:p>
        </p:txBody>
      </p:sp>
      <p:sp>
        <p:nvSpPr>
          <p:cNvPr id="3" name="額縁 2"/>
          <p:cNvSpPr/>
          <p:nvPr/>
        </p:nvSpPr>
        <p:spPr>
          <a:xfrm rot="21329767">
            <a:off x="78198" y="245097"/>
            <a:ext cx="3312000" cy="684000"/>
          </a:xfrm>
          <a:prstGeom prst="bevel">
            <a:avLst>
              <a:gd name="adj" fmla="val 14366"/>
            </a:avLst>
          </a:prstGeom>
          <a:solidFill>
            <a:schemeClr val="accent4">
              <a:lumMod val="75000"/>
            </a:schemeClr>
          </a:solidFill>
          <a:ln w="1905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latin typeface="HG丸ｺﾞｼｯｸM-PRO" panose="020F0600000000000000" pitchFamily="50" charset="-128"/>
                <a:ea typeface="HG丸ｺﾞｼｯｸM-PRO" panose="020F0600000000000000" pitchFamily="50" charset="-128"/>
              </a:rPr>
              <a:t>事業所訪問レポート</a:t>
            </a:r>
          </a:p>
        </p:txBody>
      </p:sp>
      <p:grpSp>
        <p:nvGrpSpPr>
          <p:cNvPr id="10" name="グループ化 9"/>
          <p:cNvGrpSpPr/>
          <p:nvPr/>
        </p:nvGrpSpPr>
        <p:grpSpPr>
          <a:xfrm>
            <a:off x="503906" y="2282571"/>
            <a:ext cx="9684000" cy="1310854"/>
            <a:chOff x="503906" y="2391755"/>
            <a:chExt cx="9684000" cy="1310854"/>
          </a:xfrm>
        </p:grpSpPr>
        <p:sp>
          <p:nvSpPr>
            <p:cNvPr id="5" name="角丸四角形 4"/>
            <p:cNvSpPr/>
            <p:nvPr/>
          </p:nvSpPr>
          <p:spPr>
            <a:xfrm>
              <a:off x="503906" y="2622609"/>
              <a:ext cx="9684000" cy="1080000"/>
            </a:xfrm>
            <a:prstGeom prst="roundRect">
              <a:avLst/>
            </a:prstGeom>
            <a:solidFill>
              <a:schemeClr val="bg1"/>
            </a:solidFill>
            <a:ln w="190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600" dirty="0">
                <a:solidFill>
                  <a:sysClr val="windowText" lastClr="000000"/>
                </a:solidFill>
                <a:latin typeface="HG丸ｺﾞｼｯｸM-PRO" panose="020F0600000000000000" pitchFamily="50" charset="-128"/>
                <a:ea typeface="HG丸ｺﾞｼｯｸM-PRO" panose="020F0600000000000000" pitchFamily="50" charset="-128"/>
              </a:endParaRPr>
            </a:p>
            <a:p>
              <a:r>
                <a:rPr kumimoji="1" lang="ja-JP" altLang="en-US" sz="2000" dirty="0">
                  <a:solidFill>
                    <a:sysClr val="windowText" lastClr="000000"/>
                  </a:solidFill>
                  <a:latin typeface="HG丸ｺﾞｼｯｸM-PRO" panose="020F0600000000000000" pitchFamily="50" charset="-128"/>
                  <a:ea typeface="HG丸ｺﾞｼｯｸM-PRO" panose="020F0600000000000000" pitchFamily="50" charset="-128"/>
                </a:rPr>
                <a:t>「不可能を可能に･･･　夢を世界に！」を経営理念に掲げ、主にグレステンナイフの製造・販売を行っている会社です。</a:t>
              </a:r>
              <a:endParaRPr kumimoji="1" lang="en-US" altLang="ja-JP" sz="2000" dirty="0">
                <a:solidFill>
                  <a:sysClr val="windowText" lastClr="000000"/>
                </a:solidFill>
                <a:latin typeface="HG丸ｺﾞｼｯｸM-PRO" panose="020F0600000000000000" pitchFamily="50" charset="-128"/>
                <a:ea typeface="HG丸ｺﾞｼｯｸM-PRO" panose="020F0600000000000000" pitchFamily="50" charset="-128"/>
              </a:endParaRPr>
            </a:p>
          </p:txBody>
        </p:sp>
        <p:grpSp>
          <p:nvGrpSpPr>
            <p:cNvPr id="9" name="グループ化 8"/>
            <p:cNvGrpSpPr/>
            <p:nvPr/>
          </p:nvGrpSpPr>
          <p:grpSpPr>
            <a:xfrm>
              <a:off x="854119" y="2391755"/>
              <a:ext cx="2081720" cy="523220"/>
              <a:chOff x="854119" y="2391755"/>
              <a:chExt cx="2081720" cy="523220"/>
            </a:xfrm>
          </p:grpSpPr>
          <p:sp>
            <p:nvSpPr>
              <p:cNvPr id="7" name="1 つの角を切り取った四角形 6"/>
              <p:cNvSpPr/>
              <p:nvPr/>
            </p:nvSpPr>
            <p:spPr>
              <a:xfrm>
                <a:off x="854119" y="2427520"/>
                <a:ext cx="2081720" cy="468000"/>
              </a:xfrm>
              <a:prstGeom prst="snip1Rect">
                <a:avLst>
                  <a:gd name="adj" fmla="val 50000"/>
                </a:avLst>
              </a:prstGeom>
              <a:solidFill>
                <a:schemeClr val="accent4">
                  <a:lumMod val="75000"/>
                </a:schemeClr>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200" b="1" dirty="0">
                  <a:latin typeface="HG丸ｺﾞｼｯｸM-PRO" panose="020F0600000000000000" pitchFamily="50" charset="-128"/>
                  <a:ea typeface="HG丸ｺﾞｼｯｸM-PRO" panose="020F0600000000000000" pitchFamily="50" charset="-128"/>
                </a:endParaRPr>
              </a:p>
            </p:txBody>
          </p:sp>
          <p:sp>
            <p:nvSpPr>
              <p:cNvPr id="8" name="テキスト ボックス 7"/>
              <p:cNvSpPr txBox="1"/>
              <p:nvPr/>
            </p:nvSpPr>
            <p:spPr>
              <a:xfrm>
                <a:off x="1020994" y="2391755"/>
                <a:ext cx="1620957" cy="523220"/>
              </a:xfrm>
              <a:prstGeom prst="rect">
                <a:avLst/>
              </a:prstGeom>
              <a:noFill/>
            </p:spPr>
            <p:txBody>
              <a:bodyPr wrap="none" rtlCol="0">
                <a:spAutoFit/>
              </a:bodyPr>
              <a:lstStyle/>
              <a:p>
                <a:r>
                  <a:rPr kumimoji="1" lang="ja-JP" altLang="en-US" sz="2800" b="1" dirty="0">
                    <a:solidFill>
                      <a:schemeClr val="bg1"/>
                    </a:solidFill>
                    <a:latin typeface="HG丸ｺﾞｼｯｸM-PRO" panose="020F0600000000000000" pitchFamily="50" charset="-128"/>
                    <a:ea typeface="HG丸ｺﾞｼｯｸM-PRO" panose="020F0600000000000000" pitchFamily="50" charset="-128"/>
                  </a:rPr>
                  <a:t>事業内容</a:t>
                </a:r>
              </a:p>
            </p:txBody>
          </p:sp>
        </p:grpSp>
      </p:grpSp>
      <p:grpSp>
        <p:nvGrpSpPr>
          <p:cNvPr id="11" name="グループ化 10"/>
          <p:cNvGrpSpPr/>
          <p:nvPr/>
        </p:nvGrpSpPr>
        <p:grpSpPr>
          <a:xfrm>
            <a:off x="403693" y="3838981"/>
            <a:ext cx="4732592" cy="3003885"/>
            <a:chOff x="503906" y="2372300"/>
            <a:chExt cx="4732592" cy="3003885"/>
          </a:xfrm>
        </p:grpSpPr>
        <p:sp>
          <p:nvSpPr>
            <p:cNvPr id="12" name="角丸四角形 11"/>
            <p:cNvSpPr/>
            <p:nvPr/>
          </p:nvSpPr>
          <p:spPr>
            <a:xfrm>
              <a:off x="503906" y="2622609"/>
              <a:ext cx="4732592" cy="2753576"/>
            </a:xfrm>
            <a:prstGeom prst="roundRect">
              <a:avLst>
                <a:gd name="adj" fmla="val 8188"/>
              </a:avLst>
            </a:prstGeom>
            <a:solidFill>
              <a:schemeClr val="bg1"/>
            </a:solidFill>
            <a:ln w="190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2400" dirty="0">
                <a:solidFill>
                  <a:sysClr val="windowText" lastClr="000000"/>
                </a:solidFill>
                <a:latin typeface="HG丸ｺﾞｼｯｸM-PRO" panose="020F0600000000000000" pitchFamily="50" charset="-128"/>
                <a:ea typeface="HG丸ｺﾞｼｯｸM-PRO" panose="020F0600000000000000" pitchFamily="50" charset="-128"/>
              </a:endParaRPr>
            </a:p>
            <a:p>
              <a:r>
                <a:rPr kumimoji="1" lang="ja-JP" altLang="en-US" sz="2400" dirty="0">
                  <a:solidFill>
                    <a:sysClr val="windowText" lastClr="000000"/>
                  </a:solidFill>
                  <a:latin typeface="HG丸ｺﾞｼｯｸM-PRO" panose="020F0600000000000000" pitchFamily="50" charset="-128"/>
                  <a:ea typeface="HG丸ｺﾞｼｯｸM-PRO" panose="020F0600000000000000" pitchFamily="50" charset="-128"/>
                </a:rPr>
                <a:t>　包丁の製造　ほか</a:t>
              </a:r>
              <a:endParaRPr kumimoji="1" lang="en-US" altLang="ja-JP" sz="2400" dirty="0">
                <a:solidFill>
                  <a:sysClr val="windowText" lastClr="000000"/>
                </a:solidFill>
                <a:latin typeface="HG丸ｺﾞｼｯｸM-PRO" panose="020F0600000000000000" pitchFamily="50" charset="-128"/>
                <a:ea typeface="HG丸ｺﾞｼｯｸM-PRO" panose="020F0600000000000000" pitchFamily="50" charset="-128"/>
              </a:endParaRPr>
            </a:p>
          </p:txBody>
        </p:sp>
        <p:grpSp>
          <p:nvGrpSpPr>
            <p:cNvPr id="13" name="グループ化 12"/>
            <p:cNvGrpSpPr/>
            <p:nvPr/>
          </p:nvGrpSpPr>
          <p:grpSpPr>
            <a:xfrm>
              <a:off x="854119" y="2372300"/>
              <a:ext cx="2764570" cy="523220"/>
              <a:chOff x="854119" y="2372300"/>
              <a:chExt cx="2764570" cy="523220"/>
            </a:xfrm>
          </p:grpSpPr>
          <p:sp>
            <p:nvSpPr>
              <p:cNvPr id="14" name="1 つの角を切り取った四角形 13"/>
              <p:cNvSpPr/>
              <p:nvPr/>
            </p:nvSpPr>
            <p:spPr>
              <a:xfrm>
                <a:off x="854119" y="2427520"/>
                <a:ext cx="2764570" cy="468000"/>
              </a:xfrm>
              <a:prstGeom prst="snip1Rect">
                <a:avLst>
                  <a:gd name="adj" fmla="val 50000"/>
                </a:avLst>
              </a:prstGeom>
              <a:solidFill>
                <a:schemeClr val="accent4">
                  <a:lumMod val="75000"/>
                </a:schemeClr>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200" b="1" dirty="0">
                  <a:latin typeface="HG丸ｺﾞｼｯｸM-PRO" panose="020F0600000000000000" pitchFamily="50" charset="-128"/>
                  <a:ea typeface="HG丸ｺﾞｼｯｸM-PRO" panose="020F0600000000000000" pitchFamily="50" charset="-128"/>
                </a:endParaRPr>
              </a:p>
            </p:txBody>
          </p:sp>
          <p:sp>
            <p:nvSpPr>
              <p:cNvPr id="15" name="テキスト ボックス 14"/>
              <p:cNvSpPr txBox="1"/>
              <p:nvPr/>
            </p:nvSpPr>
            <p:spPr>
              <a:xfrm>
                <a:off x="1020994" y="2372300"/>
                <a:ext cx="2339102" cy="523220"/>
              </a:xfrm>
              <a:prstGeom prst="rect">
                <a:avLst/>
              </a:prstGeom>
              <a:noFill/>
            </p:spPr>
            <p:txBody>
              <a:bodyPr wrap="none" rtlCol="0">
                <a:spAutoFit/>
              </a:bodyPr>
              <a:lstStyle/>
              <a:p>
                <a:r>
                  <a:rPr kumimoji="1" lang="ja-JP" altLang="en-US" sz="2800" b="1" dirty="0">
                    <a:solidFill>
                      <a:schemeClr val="bg1"/>
                    </a:solidFill>
                    <a:latin typeface="HG丸ｺﾞｼｯｸM-PRO" panose="020F0600000000000000" pitchFamily="50" charset="-128"/>
                    <a:ea typeface="HG丸ｺﾞｼｯｸM-PRO" panose="020F0600000000000000" pitchFamily="50" charset="-128"/>
                  </a:rPr>
                  <a:t>公開中の求人</a:t>
                </a:r>
              </a:p>
            </p:txBody>
          </p:sp>
        </p:grpSp>
      </p:grpSp>
      <p:sp>
        <p:nvSpPr>
          <p:cNvPr id="17" name="テキスト ボックス 16"/>
          <p:cNvSpPr txBox="1"/>
          <p:nvPr/>
        </p:nvSpPr>
        <p:spPr>
          <a:xfrm>
            <a:off x="2444795" y="5369585"/>
            <a:ext cx="2247731" cy="523220"/>
          </a:xfrm>
          <a:prstGeom prst="rect">
            <a:avLst/>
          </a:prstGeom>
          <a:noFill/>
        </p:spPr>
        <p:txBody>
          <a:bodyPr wrap="none" rtlCol="0">
            <a:spAutoFit/>
          </a:bodyPr>
          <a:lstStyle/>
          <a:p>
            <a:r>
              <a:rPr kumimoji="1" lang="en-US" altLang="ja-JP" sz="1400" dirty="0">
                <a:latin typeface="HG丸ｺﾞｼｯｸM-PRO" panose="020F0600000000000000" pitchFamily="50" charset="-128"/>
                <a:ea typeface="HG丸ｺﾞｼｯｸM-PRO" panose="020F0600000000000000" pitchFamily="50" charset="-128"/>
              </a:rPr>
              <a:t>PC</a:t>
            </a:r>
            <a:r>
              <a:rPr kumimoji="1" lang="ja-JP" altLang="en-US" sz="1400" dirty="0">
                <a:latin typeface="HG丸ｺﾞｼｯｸM-PRO" panose="020F0600000000000000" pitchFamily="50" charset="-128"/>
                <a:ea typeface="HG丸ｺﾞｼｯｸM-PRO" panose="020F0600000000000000" pitchFamily="50" charset="-128"/>
              </a:rPr>
              <a:t>・スマホでご覧の方は</a:t>
            </a:r>
            <a:endParaRPr kumimoji="1" lang="en-US" altLang="ja-JP" sz="1400" dirty="0">
              <a:latin typeface="HG丸ｺﾞｼｯｸM-PRO" panose="020F0600000000000000" pitchFamily="50" charset="-128"/>
              <a:ea typeface="HG丸ｺﾞｼｯｸM-PRO" panose="020F0600000000000000" pitchFamily="50" charset="-128"/>
            </a:endParaRPr>
          </a:p>
          <a:p>
            <a:pPr algn="ctr"/>
            <a:r>
              <a:rPr kumimoji="1" lang="ja-JP" altLang="en-US" sz="1400" b="1" u="sng" dirty="0">
                <a:solidFill>
                  <a:srgbClr val="0070C0"/>
                </a:solidFill>
                <a:latin typeface="HG丸ｺﾞｼｯｸM-PRO" panose="020F0600000000000000" pitchFamily="50" charset="-128"/>
                <a:ea typeface="HG丸ｺﾞｼｯｸM-PRO" panose="020F0600000000000000" pitchFamily="50" charset="-128"/>
                <a:hlinkClick r:id="rId2"/>
              </a:rPr>
              <a:t>こちら</a:t>
            </a:r>
            <a:r>
              <a:rPr kumimoji="1" lang="ja-JP" altLang="en-US" sz="1400" dirty="0">
                <a:latin typeface="HG丸ｺﾞｼｯｸM-PRO" panose="020F0600000000000000" pitchFamily="50" charset="-128"/>
                <a:ea typeface="HG丸ｺﾞｼｯｸM-PRO" panose="020F0600000000000000" pitchFamily="50" charset="-128"/>
              </a:rPr>
              <a:t>をクリック！</a:t>
            </a:r>
          </a:p>
        </p:txBody>
      </p:sp>
      <p:grpSp>
        <p:nvGrpSpPr>
          <p:cNvPr id="22" name="グループ化 21"/>
          <p:cNvGrpSpPr/>
          <p:nvPr/>
        </p:nvGrpSpPr>
        <p:grpSpPr>
          <a:xfrm>
            <a:off x="503905" y="6944303"/>
            <a:ext cx="9684000" cy="1375885"/>
            <a:chOff x="503905" y="2372300"/>
            <a:chExt cx="9684000" cy="1375885"/>
          </a:xfrm>
        </p:grpSpPr>
        <p:sp>
          <p:nvSpPr>
            <p:cNvPr id="23" name="角丸四角形 22"/>
            <p:cNvSpPr/>
            <p:nvPr/>
          </p:nvSpPr>
          <p:spPr>
            <a:xfrm>
              <a:off x="503905" y="2622609"/>
              <a:ext cx="9684000" cy="1125576"/>
            </a:xfrm>
            <a:prstGeom prst="roundRect">
              <a:avLst/>
            </a:prstGeom>
            <a:solidFill>
              <a:schemeClr val="bg1"/>
            </a:solidFill>
            <a:ln w="190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2400" dirty="0">
                <a:solidFill>
                  <a:sysClr val="windowText" lastClr="000000"/>
                </a:solidFill>
                <a:latin typeface="HG丸ｺﾞｼｯｸM-PRO" panose="020F0600000000000000" pitchFamily="50" charset="-128"/>
                <a:ea typeface="HG丸ｺﾞｼｯｸM-PRO" panose="020F0600000000000000" pitchFamily="50" charset="-128"/>
              </a:endParaRPr>
            </a:p>
            <a:p>
              <a:r>
                <a:rPr kumimoji="1" lang="ja-JP" altLang="en-US" sz="2400" dirty="0">
                  <a:solidFill>
                    <a:sysClr val="windowText" lastClr="000000"/>
                  </a:solidFill>
                  <a:latin typeface="HG丸ｺﾞｼｯｸM-PRO" panose="020F0600000000000000" pitchFamily="50" charset="-128"/>
                  <a:ea typeface="HG丸ｺﾞｼｯｸM-PRO" panose="020F0600000000000000" pitchFamily="50" charset="-128"/>
                </a:rPr>
                <a:t>刃物を扱うため、集中力があり、落ち着いて作業ができる方。</a:t>
              </a:r>
            </a:p>
          </p:txBody>
        </p:sp>
        <p:grpSp>
          <p:nvGrpSpPr>
            <p:cNvPr id="24" name="グループ化 23"/>
            <p:cNvGrpSpPr/>
            <p:nvPr/>
          </p:nvGrpSpPr>
          <p:grpSpPr>
            <a:xfrm>
              <a:off x="854119" y="2372300"/>
              <a:ext cx="2772000" cy="523220"/>
              <a:chOff x="854119" y="2372300"/>
              <a:chExt cx="2772000" cy="523220"/>
            </a:xfrm>
          </p:grpSpPr>
          <p:sp>
            <p:nvSpPr>
              <p:cNvPr id="25" name="1 つの角を切り取った四角形 24"/>
              <p:cNvSpPr/>
              <p:nvPr/>
            </p:nvSpPr>
            <p:spPr>
              <a:xfrm>
                <a:off x="854119" y="2427520"/>
                <a:ext cx="2772000" cy="468000"/>
              </a:xfrm>
              <a:prstGeom prst="snip1Rect">
                <a:avLst>
                  <a:gd name="adj" fmla="val 50000"/>
                </a:avLst>
              </a:prstGeom>
              <a:solidFill>
                <a:schemeClr val="accent4">
                  <a:lumMod val="75000"/>
                </a:schemeClr>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200" dirty="0">
                  <a:solidFill>
                    <a:schemeClr val="bg1"/>
                  </a:solidFill>
                  <a:latin typeface="HG丸ｺﾞｼｯｸM-PRO" panose="020F0600000000000000" pitchFamily="50" charset="-128"/>
                  <a:ea typeface="HG丸ｺﾞｼｯｸM-PRO" panose="020F0600000000000000" pitchFamily="50" charset="-128"/>
                </a:endParaRPr>
              </a:p>
            </p:txBody>
          </p:sp>
          <p:sp>
            <p:nvSpPr>
              <p:cNvPr id="26" name="テキスト ボックス 25"/>
              <p:cNvSpPr txBox="1"/>
              <p:nvPr/>
            </p:nvSpPr>
            <p:spPr>
              <a:xfrm>
                <a:off x="1020994" y="2372300"/>
                <a:ext cx="2339102" cy="523220"/>
              </a:xfrm>
              <a:prstGeom prst="rect">
                <a:avLst/>
              </a:prstGeom>
              <a:noFill/>
            </p:spPr>
            <p:txBody>
              <a:bodyPr wrap="none" rtlCol="0">
                <a:spAutoFit/>
              </a:bodyPr>
              <a:lstStyle/>
              <a:p>
                <a:r>
                  <a:rPr kumimoji="1" lang="ja-JP" altLang="en-US" sz="2800" b="1" dirty="0">
                    <a:solidFill>
                      <a:schemeClr val="bg1"/>
                    </a:solidFill>
                    <a:latin typeface="HG丸ｺﾞｼｯｸM-PRO" panose="020F0600000000000000" pitchFamily="50" charset="-128"/>
                    <a:ea typeface="HG丸ｺﾞｼｯｸM-PRO" panose="020F0600000000000000" pitchFamily="50" charset="-128"/>
                  </a:rPr>
                  <a:t>求める人材像</a:t>
                </a:r>
              </a:p>
            </p:txBody>
          </p:sp>
        </p:grpSp>
      </p:grpSp>
      <p:grpSp>
        <p:nvGrpSpPr>
          <p:cNvPr id="32" name="グループ化 31"/>
          <p:cNvGrpSpPr/>
          <p:nvPr/>
        </p:nvGrpSpPr>
        <p:grpSpPr>
          <a:xfrm>
            <a:off x="503905" y="10318379"/>
            <a:ext cx="9684000" cy="3343987"/>
            <a:chOff x="503906" y="2372300"/>
            <a:chExt cx="9684000" cy="3343987"/>
          </a:xfrm>
        </p:grpSpPr>
        <p:sp>
          <p:nvSpPr>
            <p:cNvPr id="33" name="角丸四角形 32"/>
            <p:cNvSpPr/>
            <p:nvPr/>
          </p:nvSpPr>
          <p:spPr>
            <a:xfrm>
              <a:off x="503906" y="2622609"/>
              <a:ext cx="9684000" cy="3093678"/>
            </a:xfrm>
            <a:prstGeom prst="roundRect">
              <a:avLst/>
            </a:prstGeom>
            <a:solidFill>
              <a:schemeClr val="bg1"/>
            </a:solidFill>
            <a:ln w="1905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en-US" altLang="ja-JP" sz="1200" dirty="0">
                <a:solidFill>
                  <a:sysClr val="windowText" lastClr="000000"/>
                </a:solidFill>
                <a:latin typeface="HG丸ｺﾞｼｯｸM-PRO" panose="020F0600000000000000" pitchFamily="50" charset="-128"/>
                <a:ea typeface="HG丸ｺﾞｼｯｸM-PRO" panose="020F0600000000000000" pitchFamily="50" charset="-128"/>
              </a:endParaRPr>
            </a:p>
            <a:p>
              <a:r>
                <a:rPr kumimoji="1" lang="ja-JP" altLang="en-US" sz="2000" dirty="0">
                  <a:solidFill>
                    <a:sysClr val="windowText" lastClr="000000"/>
                  </a:solidFill>
                  <a:latin typeface="HG丸ｺﾞｼｯｸM-PRO" panose="020F0600000000000000" pitchFamily="50" charset="-128"/>
                  <a:ea typeface="HG丸ｺﾞｼｯｸM-PRO" panose="020F0600000000000000" pitchFamily="50" charset="-128"/>
                </a:rPr>
                <a:t>製造部門の方は、入社後、包丁の柄の部分を作ることから始め、各工程を覚えていただきます。ベテラン社員が１つ１つ丁寧に指導します！</a:t>
              </a:r>
              <a:endParaRPr kumimoji="1" lang="en-US" altLang="ja-JP" sz="2000" dirty="0">
                <a:solidFill>
                  <a:sysClr val="windowText" lastClr="000000"/>
                </a:solidFill>
                <a:latin typeface="HG丸ｺﾞｼｯｸM-PRO" panose="020F0600000000000000" pitchFamily="50" charset="-128"/>
                <a:ea typeface="HG丸ｺﾞｼｯｸM-PRO" panose="020F0600000000000000" pitchFamily="50" charset="-128"/>
              </a:endParaRPr>
            </a:p>
            <a:p>
              <a:pPr>
                <a:spcAft>
                  <a:spcPts val="600"/>
                </a:spcAft>
              </a:pPr>
              <a:r>
                <a:rPr kumimoji="1" lang="ja-JP" altLang="en-US" sz="2000" dirty="0">
                  <a:solidFill>
                    <a:sysClr val="windowText" lastClr="000000"/>
                  </a:solidFill>
                  <a:latin typeface="HG丸ｺﾞｼｯｸM-PRO" panose="020F0600000000000000" pitchFamily="50" charset="-128"/>
                  <a:ea typeface="HG丸ｺﾞｼｯｸM-PRO" panose="020F0600000000000000" pitchFamily="50" charset="-128"/>
                </a:rPr>
                <a:t>営業・販売の方も、製造部門で知識と技術をある程度習得してから販売部門へ配属となります。</a:t>
              </a:r>
              <a:endParaRPr kumimoji="1" lang="en-US" altLang="ja-JP" sz="2000" dirty="0">
                <a:solidFill>
                  <a:sysClr val="windowText" lastClr="000000"/>
                </a:solidFill>
                <a:latin typeface="HG丸ｺﾞｼｯｸM-PRO" panose="020F0600000000000000" pitchFamily="50" charset="-128"/>
                <a:ea typeface="HG丸ｺﾞｼｯｸM-PRO" panose="020F0600000000000000" pitchFamily="50" charset="-128"/>
              </a:endParaRPr>
            </a:p>
            <a:p>
              <a:r>
                <a:rPr kumimoji="1" lang="ja-JP" altLang="en-US" sz="2000" dirty="0">
                  <a:solidFill>
                    <a:sysClr val="windowText" lastClr="000000"/>
                  </a:solidFill>
                  <a:latin typeface="HG丸ｺﾞｼｯｸM-PRO" panose="020F0600000000000000" pitchFamily="50" charset="-128"/>
                  <a:ea typeface="HG丸ｺﾞｼｯｸM-PRO" panose="020F0600000000000000" pitchFamily="50" charset="-128"/>
                </a:rPr>
                <a:t>求人票は４５歳</a:t>
              </a:r>
              <a:r>
                <a:rPr kumimoji="1" lang="ja-JP" altLang="en-US" sz="2000">
                  <a:solidFill>
                    <a:sysClr val="windowText" lastClr="000000"/>
                  </a:solidFill>
                  <a:latin typeface="HG丸ｺﾞｼｯｸM-PRO" panose="020F0600000000000000" pitchFamily="50" charset="-128"/>
                  <a:ea typeface="HG丸ｺﾞｼｯｸM-PRO" panose="020F0600000000000000" pitchFamily="50" charset="-128"/>
                </a:rPr>
                <a:t>以下として</a:t>
              </a:r>
              <a:r>
                <a:rPr kumimoji="1" lang="ja-JP" altLang="en-US" sz="2000" dirty="0">
                  <a:solidFill>
                    <a:sysClr val="windowText" lastClr="000000"/>
                  </a:solidFill>
                  <a:latin typeface="HG丸ｺﾞｼｯｸM-PRO" panose="020F0600000000000000" pitchFamily="50" charset="-128"/>
                  <a:ea typeface="HG丸ｺﾞｼｯｸM-PRO" panose="020F0600000000000000" pitchFamily="50" charset="-128"/>
                </a:rPr>
                <a:t>おりますが、４６歳以上の方の相談も</a:t>
              </a:r>
              <a:endParaRPr kumimoji="1" lang="en-US" altLang="ja-JP" sz="2000" dirty="0">
                <a:solidFill>
                  <a:sysClr val="windowText" lastClr="000000"/>
                </a:solidFill>
                <a:latin typeface="HG丸ｺﾞｼｯｸM-PRO" panose="020F0600000000000000" pitchFamily="50" charset="-128"/>
                <a:ea typeface="HG丸ｺﾞｼｯｸM-PRO" panose="020F0600000000000000" pitchFamily="50" charset="-128"/>
              </a:endParaRPr>
            </a:p>
            <a:p>
              <a:r>
                <a:rPr kumimoji="1" lang="ja-JP" altLang="en-US" sz="2000" dirty="0">
                  <a:solidFill>
                    <a:sysClr val="windowText" lastClr="000000"/>
                  </a:solidFill>
                  <a:latin typeface="HG丸ｺﾞｼｯｸM-PRO" panose="020F0600000000000000" pitchFamily="50" charset="-128"/>
                  <a:ea typeface="HG丸ｺﾞｼｯｸM-PRO" panose="020F0600000000000000" pitchFamily="50" charset="-128"/>
                </a:rPr>
                <a:t>可能です☺</a:t>
              </a:r>
              <a:endParaRPr kumimoji="1" lang="en-US" altLang="ja-JP" sz="2000" dirty="0">
                <a:solidFill>
                  <a:sysClr val="windowText" lastClr="000000"/>
                </a:solidFill>
                <a:latin typeface="HG丸ｺﾞｼｯｸM-PRO" panose="020F0600000000000000" pitchFamily="50" charset="-128"/>
                <a:ea typeface="HG丸ｺﾞｼｯｸM-PRO" panose="020F0600000000000000" pitchFamily="50" charset="-128"/>
              </a:endParaRPr>
            </a:p>
            <a:p>
              <a:pPr>
                <a:spcAft>
                  <a:spcPts val="600"/>
                </a:spcAft>
              </a:pPr>
              <a:r>
                <a:rPr kumimoji="1" lang="ja-JP" altLang="en-US" sz="2000" dirty="0">
                  <a:solidFill>
                    <a:sysClr val="windowText" lastClr="000000"/>
                  </a:solidFill>
                  <a:latin typeface="HG丸ｺﾞｼｯｸM-PRO" panose="020F0600000000000000" pitchFamily="50" charset="-128"/>
                  <a:ea typeface="HG丸ｺﾞｼｯｸM-PRO" panose="020F0600000000000000" pitchFamily="50" charset="-128"/>
                </a:rPr>
                <a:t>また、応募前見学も行っておりますので、気軽にご相談ください。</a:t>
              </a:r>
              <a:endParaRPr kumimoji="1" lang="en-US" altLang="ja-JP" sz="2000" dirty="0">
                <a:solidFill>
                  <a:sysClr val="windowText" lastClr="000000"/>
                </a:solidFill>
                <a:latin typeface="HG丸ｺﾞｼｯｸM-PRO" panose="020F0600000000000000" pitchFamily="50" charset="-128"/>
                <a:ea typeface="HG丸ｺﾞｼｯｸM-PRO" panose="020F0600000000000000" pitchFamily="50" charset="-128"/>
              </a:endParaRPr>
            </a:p>
            <a:p>
              <a:r>
                <a:rPr kumimoji="1" lang="ja-JP" altLang="en-US" sz="2000" dirty="0">
                  <a:solidFill>
                    <a:sysClr val="windowText" lastClr="000000"/>
                  </a:solidFill>
                  <a:latin typeface="HG丸ｺﾞｼｯｸM-PRO" panose="020F0600000000000000" pitchFamily="50" charset="-128"/>
                  <a:ea typeface="HG丸ｺﾞｼｯｸM-PRO" panose="020F0600000000000000" pitchFamily="50" charset="-128"/>
                </a:rPr>
                <a:t>ご応募お待ちしております。</a:t>
              </a:r>
            </a:p>
          </p:txBody>
        </p:sp>
        <p:grpSp>
          <p:nvGrpSpPr>
            <p:cNvPr id="34" name="グループ化 33"/>
            <p:cNvGrpSpPr/>
            <p:nvPr/>
          </p:nvGrpSpPr>
          <p:grpSpPr>
            <a:xfrm>
              <a:off x="854119" y="2372300"/>
              <a:ext cx="3780000" cy="523220"/>
              <a:chOff x="854119" y="2372300"/>
              <a:chExt cx="3780000" cy="523220"/>
            </a:xfrm>
          </p:grpSpPr>
          <p:sp>
            <p:nvSpPr>
              <p:cNvPr id="35" name="1 つの角を切り取った四角形 34"/>
              <p:cNvSpPr/>
              <p:nvPr/>
            </p:nvSpPr>
            <p:spPr>
              <a:xfrm>
                <a:off x="854119" y="2427520"/>
                <a:ext cx="3780000" cy="468000"/>
              </a:xfrm>
              <a:prstGeom prst="snip1Rect">
                <a:avLst>
                  <a:gd name="adj" fmla="val 50000"/>
                </a:avLst>
              </a:prstGeom>
              <a:solidFill>
                <a:schemeClr val="accent4">
                  <a:lumMod val="75000"/>
                </a:schemeClr>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200" b="1" dirty="0">
                  <a:latin typeface="HG丸ｺﾞｼｯｸM-PRO" panose="020F0600000000000000" pitchFamily="50" charset="-128"/>
                  <a:ea typeface="HG丸ｺﾞｼｯｸM-PRO" panose="020F0600000000000000" pitchFamily="50" charset="-128"/>
                </a:endParaRPr>
              </a:p>
            </p:txBody>
          </p:sp>
          <p:sp>
            <p:nvSpPr>
              <p:cNvPr id="36" name="テキスト ボックス 35"/>
              <p:cNvSpPr txBox="1"/>
              <p:nvPr/>
            </p:nvSpPr>
            <p:spPr>
              <a:xfrm>
                <a:off x="1020994" y="2372300"/>
                <a:ext cx="3416320" cy="523220"/>
              </a:xfrm>
              <a:prstGeom prst="rect">
                <a:avLst/>
              </a:prstGeom>
              <a:noFill/>
            </p:spPr>
            <p:txBody>
              <a:bodyPr wrap="none" rtlCol="0">
                <a:spAutoFit/>
              </a:bodyPr>
              <a:lstStyle/>
              <a:p>
                <a:r>
                  <a:rPr kumimoji="1" lang="ja-JP" altLang="en-US" sz="2800" b="1" dirty="0">
                    <a:solidFill>
                      <a:schemeClr val="bg1"/>
                    </a:solidFill>
                    <a:latin typeface="HG丸ｺﾞｼｯｸM-PRO" panose="020F0600000000000000" pitchFamily="50" charset="-128"/>
                    <a:ea typeface="HG丸ｺﾞｼｯｸM-PRO" panose="020F0600000000000000" pitchFamily="50" charset="-128"/>
                  </a:rPr>
                  <a:t>企業からみなさまへ</a:t>
                </a:r>
              </a:p>
            </p:txBody>
          </p:sp>
        </p:grpSp>
      </p:grpSp>
      <p:sp>
        <p:nvSpPr>
          <p:cNvPr id="37" name="正方形/長方形 36"/>
          <p:cNvSpPr/>
          <p:nvPr/>
        </p:nvSpPr>
        <p:spPr>
          <a:xfrm>
            <a:off x="503905" y="13848785"/>
            <a:ext cx="9607890" cy="1044000"/>
          </a:xfrm>
          <a:prstGeom prst="rect">
            <a:avLst/>
          </a:prstGeom>
          <a:solidFill>
            <a:schemeClr val="accent4">
              <a:lumMod val="75000"/>
            </a:schemeClr>
          </a:solidFill>
          <a:ln w="28575">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bg1"/>
                </a:solidFill>
                <a:latin typeface="HG丸ｺﾞｼｯｸM-PRO" panose="020F0600000000000000" pitchFamily="50" charset="-128"/>
                <a:ea typeface="HG丸ｺﾞｼｯｸM-PRO" panose="020F0600000000000000" pitchFamily="50" charset="-128"/>
              </a:rPr>
              <a:t>お問い合わせ</a:t>
            </a:r>
            <a:endParaRPr kumimoji="1" lang="en-US" altLang="ja-JP" sz="2000" b="1" dirty="0">
              <a:solidFill>
                <a:schemeClr val="bg1"/>
              </a:solidFill>
              <a:latin typeface="HG丸ｺﾞｼｯｸM-PRO" panose="020F0600000000000000" pitchFamily="50" charset="-128"/>
              <a:ea typeface="HG丸ｺﾞｼｯｸM-PRO" panose="020F0600000000000000" pitchFamily="50" charset="-128"/>
            </a:endParaRPr>
          </a:p>
          <a:p>
            <a:r>
              <a:rPr kumimoji="1" lang="ja-JP" altLang="en-US" b="1" dirty="0">
                <a:solidFill>
                  <a:schemeClr val="bg1"/>
                </a:solidFill>
                <a:latin typeface="HG丸ｺﾞｼｯｸM-PRO" panose="020F0600000000000000" pitchFamily="50" charset="-128"/>
                <a:ea typeface="HG丸ｺﾞｼｯｸM-PRO" panose="020F0600000000000000" pitchFamily="50" charset="-128"/>
              </a:rPr>
              <a:t>　</a:t>
            </a:r>
            <a:r>
              <a:rPr kumimoji="1" lang="ja-JP" altLang="en-US" sz="2800" b="1" dirty="0">
                <a:solidFill>
                  <a:schemeClr val="bg1"/>
                </a:solidFill>
                <a:latin typeface="HG丸ｺﾞｼｯｸM-PRO" panose="020F0600000000000000" pitchFamily="50" charset="-128"/>
                <a:ea typeface="HG丸ｺﾞｼｯｸM-PRO" panose="020F0600000000000000" pitchFamily="50" charset="-128"/>
              </a:rPr>
              <a:t>ハローワーク十日町　事業所部門</a:t>
            </a:r>
            <a:r>
              <a:rPr kumimoji="1" lang="ja-JP" altLang="en-US" b="1" dirty="0">
                <a:solidFill>
                  <a:schemeClr val="bg1"/>
                </a:solidFill>
                <a:latin typeface="HG丸ｺﾞｼｯｸM-PRO" panose="020F0600000000000000" pitchFamily="50" charset="-128"/>
                <a:ea typeface="HG丸ｺﾞｼｯｸM-PRO" panose="020F0600000000000000" pitchFamily="50" charset="-128"/>
              </a:rPr>
              <a:t>　　　　　　☎</a:t>
            </a:r>
            <a:r>
              <a:rPr kumimoji="1" lang="en-US" altLang="ja-JP" b="1" dirty="0">
                <a:solidFill>
                  <a:schemeClr val="bg1"/>
                </a:solidFill>
                <a:latin typeface="HG丸ｺﾞｼｯｸM-PRO" panose="020F0600000000000000" pitchFamily="50" charset="-128"/>
                <a:ea typeface="HG丸ｺﾞｼｯｸM-PRO" panose="020F0600000000000000" pitchFamily="50" charset="-128"/>
              </a:rPr>
              <a:t>025-757-2407</a:t>
            </a:r>
            <a:endParaRPr kumimoji="1" lang="ja-JP" altLang="en-US"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4" name="テキスト ボックス 3"/>
          <p:cNvSpPr txBox="1"/>
          <p:nvPr/>
        </p:nvSpPr>
        <p:spPr>
          <a:xfrm>
            <a:off x="6621592" y="587097"/>
            <a:ext cx="3478081" cy="338554"/>
          </a:xfrm>
          <a:prstGeom prst="rect">
            <a:avLst/>
          </a:prstGeom>
          <a:noFill/>
        </p:spPr>
        <p:txBody>
          <a:bodyPr wrap="square" lIns="91440" tIns="45720" rIns="91440" bIns="45720" rtlCol="0" anchor="t">
            <a:spAutoFit/>
          </a:bodyPr>
          <a:lstStyle/>
          <a:p>
            <a:r>
              <a:rPr kumimoji="1" lang="ja-JP" altLang="en-US" sz="1600" dirty="0">
                <a:latin typeface="HG丸ｺﾞｼｯｸM-PRO"/>
                <a:ea typeface="HG丸ｺﾞｼｯｸM-PRO"/>
              </a:rPr>
              <a:t>事業所番号：</a:t>
            </a:r>
            <a:r>
              <a:rPr kumimoji="1" lang="en-US" altLang="ja-JP" sz="1600" dirty="0">
                <a:latin typeface="HG丸ｺﾞｼｯｸM-PRO"/>
                <a:ea typeface="HG丸ｺﾞｼｯｸM-PRO"/>
              </a:rPr>
              <a:t>1508-500379-2</a:t>
            </a:r>
            <a:endParaRPr kumimoji="1" lang="ja-JP" altLang="en-US" sz="1600" dirty="0">
              <a:latin typeface="HG丸ｺﾞｼｯｸM-PRO" panose="020F0600000000000000" pitchFamily="50" charset="-128"/>
              <a:ea typeface="HG丸ｺﾞｼｯｸM-PRO" panose="020F0600000000000000" pitchFamily="50" charset="-128"/>
            </a:endParaRPr>
          </a:p>
        </p:txBody>
      </p:sp>
      <p:sp>
        <p:nvSpPr>
          <p:cNvPr id="39" name="テキスト ボックス 38"/>
          <p:cNvSpPr txBox="1"/>
          <p:nvPr/>
        </p:nvSpPr>
        <p:spPr>
          <a:xfrm>
            <a:off x="1020994" y="6248675"/>
            <a:ext cx="3877985" cy="276999"/>
          </a:xfrm>
          <a:prstGeom prst="rect">
            <a:avLst/>
          </a:prstGeom>
          <a:noFill/>
        </p:spPr>
        <p:txBody>
          <a:bodyPr wrap="none" rtlCol="0">
            <a:spAutoFit/>
          </a:bodyPr>
          <a:lstStyle/>
          <a:p>
            <a:r>
              <a:rPr kumimoji="1" lang="en-US" altLang="ja-JP" sz="1200" dirty="0">
                <a:latin typeface="HG丸ｺﾞｼｯｸM-PRO" panose="020F0600000000000000" pitchFamily="50" charset="-128"/>
                <a:ea typeface="HG丸ｺﾞｼｯｸM-PRO" panose="020F0600000000000000" pitchFamily="50" charset="-128"/>
              </a:rPr>
              <a:t>※</a:t>
            </a:r>
            <a:r>
              <a:rPr kumimoji="1" lang="ja-JP" altLang="en-US" sz="1200" dirty="0">
                <a:latin typeface="HG丸ｺﾞｼｯｸM-PRO" panose="020F0600000000000000" pitchFamily="50" charset="-128"/>
                <a:ea typeface="HG丸ｺﾞｼｯｸM-PRO" panose="020F0600000000000000" pitchFamily="50" charset="-128"/>
              </a:rPr>
              <a:t>ハローワークインターネットサービスに繋がります</a:t>
            </a:r>
            <a:endParaRPr kumimoji="1" lang="en-US" altLang="ja-JP" sz="1200" dirty="0">
              <a:latin typeface="HG丸ｺﾞｼｯｸM-PRO" panose="020F0600000000000000" pitchFamily="50" charset="-128"/>
              <a:ea typeface="HG丸ｺﾞｼｯｸM-PRO" panose="020F0600000000000000" pitchFamily="50" charset="-128"/>
            </a:endParaRPr>
          </a:p>
        </p:txBody>
      </p:sp>
      <p:pic>
        <p:nvPicPr>
          <p:cNvPr id="52" name="図 51"/>
          <p:cNvPicPr>
            <a:picLocks noChangeAspect="1"/>
          </p:cNvPicPr>
          <p:nvPr/>
        </p:nvPicPr>
        <p:blipFill>
          <a:blip r:embed="rId3"/>
          <a:stretch>
            <a:fillRect/>
          </a:stretch>
        </p:blipFill>
        <p:spPr>
          <a:xfrm>
            <a:off x="8963905" y="999021"/>
            <a:ext cx="1224000" cy="1569227"/>
          </a:xfrm>
          <a:prstGeom prst="rect">
            <a:avLst/>
          </a:prstGeom>
        </p:spPr>
      </p:pic>
      <p:pic>
        <p:nvPicPr>
          <p:cNvPr id="53" name="図 52"/>
          <p:cNvPicPr>
            <a:picLocks noChangeAspect="1"/>
          </p:cNvPicPr>
          <p:nvPr/>
        </p:nvPicPr>
        <p:blipFill>
          <a:blip r:embed="rId4"/>
          <a:stretch>
            <a:fillRect/>
          </a:stretch>
        </p:blipFill>
        <p:spPr>
          <a:xfrm>
            <a:off x="5736594" y="5498853"/>
            <a:ext cx="1368000" cy="1753843"/>
          </a:xfrm>
          <a:prstGeom prst="rect">
            <a:avLst/>
          </a:prstGeom>
        </p:spPr>
      </p:pic>
      <p:pic>
        <p:nvPicPr>
          <p:cNvPr id="56" name="図 55"/>
          <p:cNvPicPr>
            <a:picLocks noChangeAspect="1"/>
          </p:cNvPicPr>
          <p:nvPr/>
        </p:nvPicPr>
        <p:blipFill>
          <a:blip r:embed="rId5"/>
          <a:stretch>
            <a:fillRect/>
          </a:stretch>
        </p:blipFill>
        <p:spPr>
          <a:xfrm>
            <a:off x="8316903" y="12136672"/>
            <a:ext cx="1656000" cy="1589760"/>
          </a:xfrm>
          <a:prstGeom prst="rect">
            <a:avLst/>
          </a:prstGeom>
        </p:spPr>
      </p:pic>
      <p:pic>
        <p:nvPicPr>
          <p:cNvPr id="18" name="図 17">
            <a:extLst>
              <a:ext uri="{FF2B5EF4-FFF2-40B4-BE49-F238E27FC236}">
                <a16:creationId xmlns:a16="http://schemas.microsoft.com/office/drawing/2014/main" id="{19065704-A31F-B506-1F56-488A2EEFD7FF}"/>
              </a:ext>
            </a:extLst>
          </p:cNvPr>
          <p:cNvPicPr>
            <a:picLocks noChangeAspect="1"/>
          </p:cNvPicPr>
          <p:nvPr/>
        </p:nvPicPr>
        <p:blipFill>
          <a:blip r:embed="rId6"/>
          <a:stretch>
            <a:fillRect/>
          </a:stretch>
        </p:blipFill>
        <p:spPr>
          <a:xfrm>
            <a:off x="1104198" y="4995546"/>
            <a:ext cx="1260000" cy="1260000"/>
          </a:xfrm>
          <a:prstGeom prst="rect">
            <a:avLst/>
          </a:prstGeom>
        </p:spPr>
      </p:pic>
      <p:pic>
        <p:nvPicPr>
          <p:cNvPr id="20" name="図 19" descr="建物, 道路, 屋外, ストリート が含まれている画像&#10;&#10;AI によって生成されたコンテンツは間違っている可能性があります。">
            <a:extLst>
              <a:ext uri="{FF2B5EF4-FFF2-40B4-BE49-F238E27FC236}">
                <a16:creationId xmlns:a16="http://schemas.microsoft.com/office/drawing/2014/main" id="{02E99E1D-5FDA-D02D-9985-E9119317009F}"/>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288322" y="3724899"/>
            <a:ext cx="2340000" cy="1755000"/>
          </a:xfrm>
          <a:prstGeom prst="rect">
            <a:avLst/>
          </a:prstGeom>
        </p:spPr>
      </p:pic>
      <p:pic>
        <p:nvPicPr>
          <p:cNvPr id="27" name="図 26" descr="人, テーブル, 屋内, 座る が含まれている画像&#10;&#10;AI によって生成されたコンテンツは間違っている可能性があります。">
            <a:extLst>
              <a:ext uri="{FF2B5EF4-FFF2-40B4-BE49-F238E27FC236}">
                <a16:creationId xmlns:a16="http://schemas.microsoft.com/office/drawing/2014/main" id="{E2FA317F-7EA4-C0BA-AB64-7903AC625DDE}"/>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743086" y="8487813"/>
            <a:ext cx="2340000" cy="1755000"/>
          </a:xfrm>
          <a:prstGeom prst="rect">
            <a:avLst/>
          </a:prstGeom>
        </p:spPr>
      </p:pic>
      <p:pic>
        <p:nvPicPr>
          <p:cNvPr id="29" name="図 28" descr="人, コンピュータ, 男, 屋内 が含まれている画像&#10;&#10;AI によって生成されたコンテンツは間違っている可能性があります。">
            <a:extLst>
              <a:ext uri="{FF2B5EF4-FFF2-40B4-BE49-F238E27FC236}">
                <a16:creationId xmlns:a16="http://schemas.microsoft.com/office/drawing/2014/main" id="{41BFAFFB-7CD7-7959-A541-D6CB1EBCFFBF}"/>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381591" y="8474146"/>
            <a:ext cx="2340000" cy="1755000"/>
          </a:xfrm>
          <a:prstGeom prst="rect">
            <a:avLst/>
          </a:prstGeom>
        </p:spPr>
      </p:pic>
      <p:pic>
        <p:nvPicPr>
          <p:cNvPr id="31" name="図 30" descr="人, 屋内, 男, テーブル が含まれている画像&#10;&#10;AI によって生成されたコンテンツは間違っている可能性があります。">
            <a:extLst>
              <a:ext uri="{FF2B5EF4-FFF2-40B4-BE49-F238E27FC236}">
                <a16:creationId xmlns:a16="http://schemas.microsoft.com/office/drawing/2014/main" id="{0DD91185-9E56-1DF4-4274-F0BA33B6A8E4}"/>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56343" y="8435871"/>
            <a:ext cx="2340000" cy="1755000"/>
          </a:xfrm>
          <a:prstGeom prst="rect">
            <a:avLst/>
          </a:prstGeom>
        </p:spPr>
      </p:pic>
      <p:pic>
        <p:nvPicPr>
          <p:cNvPr id="40" name="図 39" descr="屋内, テーブル, 食品, 民衆 が含まれている画像&#10;&#10;AI によって生成されたコンテンツは間違っている可能性があります。">
            <a:extLst>
              <a:ext uri="{FF2B5EF4-FFF2-40B4-BE49-F238E27FC236}">
                <a16:creationId xmlns:a16="http://schemas.microsoft.com/office/drawing/2014/main" id="{3C88B977-89DF-02C7-F907-D30730439AA3}"/>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704903" y="5015658"/>
            <a:ext cx="2880000" cy="2160000"/>
          </a:xfrm>
          <a:prstGeom prst="rect">
            <a:avLst/>
          </a:prstGeom>
        </p:spPr>
      </p:pic>
    </p:spTree>
    <p:extLst>
      <p:ext uri="{BB962C8B-B14F-4D97-AF65-F5344CB8AC3E}">
        <p14:creationId xmlns:p14="http://schemas.microsoft.com/office/powerpoint/2010/main" val="3469849824"/>
      </p:ext>
    </p:extLst>
  </p:cSld>
  <p:clrMapOvr>
    <a:masterClrMapping/>
  </p:clrMapOvr>
</p:sld>
</file>

<file path=ppt/theme/theme1.xml><?xml version="1.0" encoding="utf-8"?>
<a:theme xmlns:a="http://schemas.openxmlformats.org/drawingml/2006/main" name="Office テーマ">
  <a:themeElements>
    <a:clrScheme name="ペーパー">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19DFB2AA5434E47963058B5572C5E53" ma:contentTypeVersion="14" ma:contentTypeDescription="新しいドキュメントを作成します。" ma:contentTypeScope="" ma:versionID="372a2065273644baefc3b4ffbf251e06">
  <xsd:schema xmlns:xsd="http://www.w3.org/2001/XMLSchema" xmlns:xs="http://www.w3.org/2001/XMLSchema" xmlns:p="http://schemas.microsoft.com/office/2006/metadata/properties" xmlns:ns2="0d93c9fb-9f16-425a-b98c-b2532bebbc24" xmlns:ns3="c8886e6d-ca38-4783-ac23-8bd097117a79" targetNamespace="http://schemas.microsoft.com/office/2006/metadata/properties" ma:root="true" ma:fieldsID="3efacb40aaf891459db8396221354480" ns2:_="" ns3:_="">
    <xsd:import namespace="0d93c9fb-9f16-425a-b98c-b2532bebbc24"/>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d93c9fb-9f16-425a-b98c-b2532bebbc24"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3d90d9df-a36c-4c49-8914-3ff38e497398}"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wner xmlns="0d93c9fb-9f16-425a-b98c-b2532bebbc24">
      <UserInfo>
        <DisplayName/>
        <AccountId xsi:nil="true"/>
        <AccountType/>
      </UserInfo>
    </Owner>
    <lcf76f155ced4ddcb4097134ff3c332f xmlns="0d93c9fb-9f16-425a-b98c-b2532bebbc24">
      <Terms xmlns="http://schemas.microsoft.com/office/infopath/2007/PartnerControls"/>
    </lcf76f155ced4ddcb4097134ff3c332f>
    <TaxCatchAll xmlns="c8886e6d-ca38-4783-ac23-8bd097117a79" xsi:nil="true"/>
  </documentManagement>
</p:properties>
</file>

<file path=customXml/itemProps1.xml><?xml version="1.0" encoding="utf-8"?>
<ds:datastoreItem xmlns:ds="http://schemas.openxmlformats.org/officeDocument/2006/customXml" ds:itemID="{550480AC-77DC-434B-91CF-E8716B80F7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d93c9fb-9f16-425a-b98c-b2532bebbc24"/>
    <ds:schemaRef ds:uri="c8886e6d-ca38-4783-ac23-8bd097117a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7212048-0DBF-4A13-B066-099BE8EC8F06}">
  <ds:schemaRefs>
    <ds:schemaRef ds:uri="http://schemas.microsoft.com/sharepoint/v3/contenttype/forms"/>
  </ds:schemaRefs>
</ds:datastoreItem>
</file>

<file path=customXml/itemProps3.xml><?xml version="1.0" encoding="utf-8"?>
<ds:datastoreItem xmlns:ds="http://schemas.openxmlformats.org/officeDocument/2006/customXml" ds:itemID="{D6D2875B-9AE9-4866-8783-AB624772C9DF}">
  <ds:schemaRefs>
    <ds:schemaRef ds:uri="http://schemas.microsoft.com/office/2006/metadata/properties"/>
    <ds:schemaRef ds:uri="http://schemas.microsoft.com/office/infopath/2007/PartnerControls"/>
    <ds:schemaRef ds:uri="0d93c9fb-9f16-425a-b98c-b2532bebbc24"/>
    <ds:schemaRef ds:uri="c8886e6d-ca38-4783-ac23-8bd097117a79"/>
  </ds:schemaRefs>
</ds:datastoreItem>
</file>

<file path=docProps/app.xml><?xml version="1.0" encoding="utf-8"?>
<Properties xmlns="http://schemas.openxmlformats.org/officeDocument/2006/extended-properties" xmlns:vt="http://schemas.openxmlformats.org/officeDocument/2006/docPropsVTypes">
  <Template>Office Theme</Template>
  <Words>199</Words>
  <PresentationFormat>ユーザー設定</PresentationFormat>
  <Paragraphs>25</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HG丸ｺﾞｼｯｸM-PRO</vt:lpstr>
      <vt:lpstr>游ゴシック</vt:lpstr>
      <vt:lpstr>Arial</vt:lpstr>
      <vt:lpstr>Calibri</vt:lpstr>
      <vt:lpstr>Calibri Light</vt:lpstr>
      <vt:lpstr>Office テーマ</vt:lpstr>
      <vt:lpstr>ホンマ科学 株式会社</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0x010100C19DFB2AA5434E47963058B5572C5E53</vt:lpwstr>
  </property>
  <property fmtid="{D5CDD505-2E9C-101B-9397-08002B2CF9AE}" pid="3" name="MediaServiceImageTags">
    <vt:lpwstr/>
  </property>
</Properties>
</file>