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ms-powerpoint.changesinfo+xml" PartName="/ppt/changesInfos/changesInfo1.xml"/>
  <Override ContentType="application/vnd.openxmlformats-officedocument.presentationml.commentAuthors+xml" PartName="/ppt/commentAuthors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6858000" cy="9906000" type="A4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小野坂まゆ美" initials="小野坂まゆ美" lastIdx="1" clrIdx="0">
    <p:extLst>
      <p:ext uri="{19B8F6BF-5375-455C-9EA6-DF929625EA0E}">
        <p15:presenceInfo xmlns:p15="http://schemas.microsoft.com/office/powerpoint/2012/main" userId="小野坂まゆ美" providerId="None"/>
      </p:ext>
    </p:extLst>
  </p:cmAuthor>
  <p:cmAuthor id="2" name="今井凪" initials="今井凪" lastIdx="1" clrIdx="1">
    <p:extLst>
      <p:ext uri="{19B8F6BF-5375-455C-9EA6-DF929625EA0E}">
        <p15:presenceInfo xmlns:p15="http://schemas.microsoft.com/office/powerpoint/2012/main" userId="今井凪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5E32"/>
    <a:srgbClr val="FF9966"/>
    <a:srgbClr val="7B9FC7"/>
    <a:srgbClr val="FF8243"/>
    <a:srgbClr val="FC743E"/>
    <a:srgbClr val="FF3399"/>
    <a:srgbClr val="0033CC"/>
    <a:srgbClr val="0066FF"/>
    <a:srgbClr val="6F6AD0"/>
    <a:srgbClr val="1306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232A74-0952-062F-4D13-06956BD298ED}" v="8" dt="2025-05-22T00:47:06.4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644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heme/theme1.xml" Type="http://schemas.openxmlformats.org/officeDocument/2006/relationships/theme"/><Relationship Id="rId11" Target="tableStyles.xml" Type="http://schemas.openxmlformats.org/officeDocument/2006/relationships/tableStyles"/><Relationship Id="rId12" Target="changesInfos/changesInfo1.xml" Type="http://schemas.microsoft.com/office/2016/11/relationships/changesInfo"/><Relationship Id="rId13" Target="revisionInfo.xml" Type="http://schemas.microsoft.com/office/2015/10/relationships/revisionInfo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notesMasters/notesMaster1.xml" Type="http://schemas.openxmlformats.org/officeDocument/2006/relationships/notesMaster"/><Relationship Id="rId7" Target="commentAuthors.xml" Type="http://schemas.openxmlformats.org/officeDocument/2006/relationships/commentAuthors"/><Relationship Id="rId8" Target="presProps.xml" Type="http://schemas.openxmlformats.org/officeDocument/2006/relationships/presProps"/><Relationship Id="rId9" Target="viewProps.xml" Type="http://schemas.openxmlformats.org/officeDocument/2006/relationships/viewProps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才間之一" userId="S::sydzga@kikan-ad.esb.mhlw.go.jp::c3a11339-19a8-43c0-bce3-a507b3356bee" providerId="AD" clId="Web-{87232A74-0952-062F-4D13-06956BD298ED}"/>
    <pc:docChg chg="modSld">
      <pc:chgData name="才間之一" userId="S::sydzga@kikan-ad.esb.mhlw.go.jp::c3a11339-19a8-43c0-bce3-a507b3356bee" providerId="AD" clId="Web-{87232A74-0952-062F-4D13-06956BD298ED}" dt="2025-05-22T00:47:06.455" v="3"/>
      <pc:docMkLst>
        <pc:docMk/>
      </pc:docMkLst>
      <pc:sldChg chg="modSp">
        <pc:chgData name="才間之一" userId="S::sydzga@kikan-ad.esb.mhlw.go.jp::c3a11339-19a8-43c0-bce3-a507b3356bee" providerId="AD" clId="Web-{87232A74-0952-062F-4D13-06956BD298ED}" dt="2025-05-22T00:47:06.455" v="3"/>
        <pc:sldMkLst>
          <pc:docMk/>
          <pc:sldMk cId="805513552" sldId="257"/>
        </pc:sldMkLst>
        <pc:spChg chg="mod">
          <ac:chgData name="才間之一" userId="S::sydzga@kikan-ad.esb.mhlw.go.jp::c3a11339-19a8-43c0-bce3-a507b3356bee" providerId="AD" clId="Web-{87232A74-0952-062F-4D13-06956BD298ED}" dt="2025-05-22T00:46:51.580" v="1" actId="20577"/>
          <ac:spMkLst>
            <pc:docMk/>
            <pc:sldMk cId="805513552" sldId="257"/>
            <ac:spMk id="12" creationId="{00000000-0000-0000-0000-000000000000}"/>
          </ac:spMkLst>
        </pc:spChg>
        <pc:graphicFrameChg chg="modGraphic">
          <ac:chgData name="才間之一" userId="S::sydzga@kikan-ad.esb.mhlw.go.jp::c3a11339-19a8-43c0-bce3-a507b3356bee" providerId="AD" clId="Web-{87232A74-0952-062F-4D13-06956BD298ED}" dt="2025-05-22T00:47:06.455" v="3"/>
          <ac:graphicFrameMkLst>
            <pc:docMk/>
            <pc:sldMk cId="805513552" sldId="257"/>
            <ac:graphicFrameMk id="10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2BA047-ED4F-4E94-8EA3-CF16ED23C9D5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1243013"/>
            <a:ext cx="232251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71FE20-5B76-413D-857C-EDC5A4532D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0487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71FE20-5B76-413D-857C-EDC5A4532D6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6760792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089CC-5B98-4ED9-A561-491EC337D366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4BDEC-7F50-4BC5-951D-67B66DC3C7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7028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089CC-5B98-4ED9-A561-491EC337D366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4BDEC-7F50-4BC5-951D-67B66DC3C7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149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089CC-5B98-4ED9-A561-491EC337D366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4BDEC-7F50-4BC5-951D-67B66DC3C7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0484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089CC-5B98-4ED9-A561-491EC337D366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4BDEC-7F50-4BC5-951D-67B66DC3C7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309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089CC-5B98-4ED9-A561-491EC337D366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4BDEC-7F50-4BC5-951D-67B66DC3C7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7103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089CC-5B98-4ED9-A561-491EC337D366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4BDEC-7F50-4BC5-951D-67B66DC3C7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5887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089CC-5B98-4ED9-A561-491EC337D366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4BDEC-7F50-4BC5-951D-67B66DC3C7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7775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089CC-5B98-4ED9-A561-491EC337D366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4BDEC-7F50-4BC5-951D-67B66DC3C7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260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089CC-5B98-4ED9-A561-491EC337D366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4BDEC-7F50-4BC5-951D-67B66DC3C7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5667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089CC-5B98-4ED9-A561-491EC337D366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4BDEC-7F50-4BC5-951D-67B66DC3C7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7237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089CC-5B98-4ED9-A561-491EC337D366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4BDEC-7F50-4BC5-951D-67B66DC3C7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8069690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089CC-5B98-4ED9-A561-491EC337D366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4BDEC-7F50-4BC5-951D-67B66DC3C7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364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png" Type="http://schemas.openxmlformats.org/officeDocument/2006/relationships/image"/><Relationship Id="rId4" Target="../media/image2.jpeg" Type="http://schemas.openxmlformats.org/officeDocument/2006/relationships/image"/><Relationship Id="rId5" Target="../media/image3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3640068" y="2297471"/>
            <a:ext cx="2632277" cy="1567236"/>
          </a:xfrm>
          <a:prstGeom prst="roundRect">
            <a:avLst>
              <a:gd name="adj" fmla="val 16667"/>
            </a:avLst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062079"/>
              </p:ext>
            </p:extLst>
          </p:nvPr>
        </p:nvGraphicFramePr>
        <p:xfrm>
          <a:off x="404664" y="5757292"/>
          <a:ext cx="6026970" cy="2806358"/>
        </p:xfrm>
        <a:graphic>
          <a:graphicData uri="http://schemas.openxmlformats.org/drawingml/2006/table">
            <a:tbl>
              <a:tblPr firstRow="1" firstCol="1" bandRow="1"/>
              <a:tblGrid>
                <a:gridCol w="1948427">
                  <a:extLst>
                    <a:ext uri="{9D8B030D-6E8A-4147-A177-3AD203B41FA5}">
                      <a16:colId xmlns:a16="http://schemas.microsoft.com/office/drawing/2014/main" val="3441020271"/>
                    </a:ext>
                  </a:extLst>
                </a:gridCol>
                <a:gridCol w="4078543">
                  <a:extLst>
                    <a:ext uri="{9D8B030D-6E8A-4147-A177-3AD203B41FA5}">
                      <a16:colId xmlns:a16="http://schemas.microsoft.com/office/drawing/2014/main" val="2043238733"/>
                    </a:ext>
                  </a:extLst>
                </a:gridCol>
              </a:tblGrid>
              <a:tr h="1250503"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ja-JP" altLang="en-US" sz="1600" b="1" dirty="0"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ea typeface="HG丸ｺﾞｼｯｸM-PRO" panose="020F0600000000000000" pitchFamily="50" charset="-128"/>
                        </a:rPr>
                        <a:t>会社の仕事内容</a:t>
                      </a:r>
                      <a:r>
                        <a:rPr lang="ja-JP" altLang="en-US" sz="1600" b="1" dirty="0" smtClean="0"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ea typeface="HG丸ｺﾞｼｯｸM-PRO" panose="020F0600000000000000" pitchFamily="50" charset="-128"/>
                        </a:rPr>
                        <a:t>を</a:t>
                      </a:r>
                      <a:r>
                        <a:rPr lang="en-US" altLang="ja-JP" sz="1600" b="1" dirty="0" smtClean="0"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lang="en-US" altLang="ja-JP" sz="1600" b="1" dirty="0" smtClean="0"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600" b="1" dirty="0" smtClean="0"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ea typeface="HG丸ｺﾞｼｯｸM-PRO" panose="020F0600000000000000" pitchFamily="50" charset="-128"/>
                        </a:rPr>
                        <a:t>教えて</a:t>
                      </a:r>
                      <a:r>
                        <a:rPr lang="ja-JP" altLang="en-US" sz="1600" b="1" dirty="0"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ea typeface="HG丸ｺﾞｼｯｸM-PRO" panose="020F0600000000000000" pitchFamily="50" charset="-128"/>
                        </a:rPr>
                        <a:t>？</a:t>
                      </a:r>
                      <a:endParaRPr lang="ja-JP" altLang="ja-JP" sz="1600" dirty="0"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66494" marR="66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9FC7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700"/>
                        </a:lnSpc>
                      </a:pPr>
                      <a:r>
                        <a:rPr lang="en-US" sz="1000" b="1" dirty="0">
                          <a:effectLst/>
                          <a:latin typeface="Century" panose="02040604050505020304" pitchFamily="18" charset="0"/>
                        </a:rPr>
                        <a:t> </a:t>
                      </a:r>
                      <a:endParaRPr lang="ja-JP" sz="1000" dirty="0">
                        <a:effectLst/>
                        <a:latin typeface="Century" panose="02040604050505020304" pitchFamily="18" charset="0"/>
                      </a:endParaRPr>
                    </a:p>
                    <a:p>
                      <a:pPr algn="l">
                        <a:lnSpc>
                          <a:spcPts val="1700"/>
                        </a:lnSpc>
                      </a:pPr>
                      <a:r>
                        <a:rPr lang="en-US" sz="1000" b="1" dirty="0">
                          <a:effectLst/>
                          <a:latin typeface="Century" panose="02040604050505020304" pitchFamily="18" charset="0"/>
                        </a:rPr>
                        <a:t> </a:t>
                      </a:r>
                      <a:endParaRPr lang="ja-JP" sz="1000" dirty="0">
                        <a:effectLst/>
                        <a:latin typeface="Century" panose="02040604050505020304" pitchFamily="18" charset="0"/>
                      </a:endParaRPr>
                    </a:p>
                    <a:p>
                      <a:pPr algn="l">
                        <a:lnSpc>
                          <a:spcPts val="1700"/>
                        </a:lnSpc>
                      </a:pPr>
                      <a:r>
                        <a:rPr lang="en-US" sz="1000" b="1" dirty="0">
                          <a:effectLst/>
                          <a:latin typeface="Century" panose="02040604050505020304" pitchFamily="18" charset="0"/>
                        </a:rPr>
                        <a:t> </a:t>
                      </a:r>
                      <a:endParaRPr lang="ja-JP" sz="1000" dirty="0"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66494" marR="66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8386780"/>
                  </a:ext>
                </a:extLst>
              </a:tr>
              <a:tr h="1555855"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ja-JP" altLang="en-US" sz="1600" b="1" dirty="0"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ea typeface="HG丸ｺﾞｼｯｸM-PRO" panose="020F0600000000000000" pitchFamily="50" charset="-128"/>
                        </a:rPr>
                        <a:t>会社の魅力・</a:t>
                      </a:r>
                      <a:endParaRPr lang="en-US" altLang="ja-JP" sz="1600" b="1" dirty="0"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  <a:ea typeface="HG丸ｺﾞｼｯｸM-PRO" panose="020F0600000000000000" pitchFamily="50" charset="-128"/>
                      </a:endParaRPr>
                    </a:p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ja-JP" altLang="en-US" sz="1600" b="1" dirty="0"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ea typeface="HG丸ｺﾞｼｯｸM-PRO" panose="020F0600000000000000" pitchFamily="50" charset="-128"/>
                        </a:rPr>
                        <a:t>個性・強みは？</a:t>
                      </a:r>
                      <a:endParaRPr lang="ja-JP" sz="1600" dirty="0"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66494" marR="66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9FC7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700"/>
                        </a:lnSpc>
                      </a:pPr>
                      <a:r>
                        <a:rPr lang="en-US" sz="1000" b="1" dirty="0">
                          <a:effectLst/>
                          <a:latin typeface="HG丸ｺﾞｼｯｸM-PRO" panose="020F0600000000000000" pitchFamily="50" charset="-128"/>
                        </a:rPr>
                        <a:t> </a:t>
                      </a:r>
                      <a:endParaRPr lang="ja-JP" sz="1000" dirty="0">
                        <a:effectLst/>
                        <a:latin typeface="Century" panose="02040604050505020304" pitchFamily="18" charset="0"/>
                      </a:endParaRPr>
                    </a:p>
                    <a:p>
                      <a:pPr algn="l">
                        <a:lnSpc>
                          <a:spcPts val="1700"/>
                        </a:lnSpc>
                      </a:pPr>
                      <a:r>
                        <a:rPr lang="en-US" sz="1000" b="1" dirty="0">
                          <a:effectLst/>
                          <a:latin typeface="HG丸ｺﾞｼｯｸM-PRO" panose="020F0600000000000000" pitchFamily="50" charset="-128"/>
                        </a:rPr>
                        <a:t> </a:t>
                      </a:r>
                      <a:endParaRPr lang="ja-JP" sz="1000" dirty="0">
                        <a:effectLst/>
                        <a:latin typeface="Century" panose="02040604050505020304" pitchFamily="18" charset="0"/>
                      </a:endParaRPr>
                    </a:p>
                    <a:p>
                      <a:pPr algn="l">
                        <a:lnSpc>
                          <a:spcPts val="1700"/>
                        </a:lnSpc>
                      </a:pPr>
                      <a:r>
                        <a:rPr lang="en-US" sz="1000" b="1" dirty="0">
                          <a:effectLst/>
                          <a:latin typeface="HG丸ｺﾞｼｯｸM-PRO" panose="020F0600000000000000" pitchFamily="50" charset="-128"/>
                        </a:rPr>
                        <a:t> </a:t>
                      </a:r>
                      <a:endParaRPr lang="ja-JP" sz="1000" dirty="0">
                        <a:effectLst/>
                        <a:latin typeface="Century" panose="02040604050505020304" pitchFamily="18" charset="0"/>
                      </a:endParaRPr>
                    </a:p>
                    <a:p>
                      <a:pPr algn="l">
                        <a:lnSpc>
                          <a:spcPts val="1700"/>
                        </a:lnSpc>
                      </a:pPr>
                      <a:r>
                        <a:rPr lang="en-US" sz="1000" b="1" dirty="0">
                          <a:effectLst/>
                          <a:latin typeface="HG丸ｺﾞｼｯｸM-PRO" panose="020F0600000000000000" pitchFamily="50" charset="-128"/>
                        </a:rPr>
                        <a:t> </a:t>
                      </a:r>
                      <a:endParaRPr lang="ja-JP" sz="1000" dirty="0">
                        <a:effectLst/>
                        <a:latin typeface="Century" panose="02040604050505020304" pitchFamily="18" charset="0"/>
                      </a:endParaRPr>
                    </a:p>
                    <a:p>
                      <a:pPr algn="l">
                        <a:lnSpc>
                          <a:spcPts val="1700"/>
                        </a:lnSpc>
                      </a:pPr>
                      <a:r>
                        <a:rPr lang="en-US" sz="1000" b="1" dirty="0">
                          <a:effectLst/>
                          <a:latin typeface="HG丸ｺﾞｼｯｸM-PRO" panose="020F0600000000000000" pitchFamily="50" charset="-128"/>
                        </a:rPr>
                        <a:t> </a:t>
                      </a:r>
                    </a:p>
                    <a:p>
                      <a:pPr algn="l">
                        <a:lnSpc>
                          <a:spcPts val="1700"/>
                        </a:lnSpc>
                      </a:pPr>
                      <a:endParaRPr lang="ja-JP" sz="1000" dirty="0">
                        <a:effectLst/>
                        <a:latin typeface="Century" panose="02040604050505020304" pitchFamily="18" charset="0"/>
                      </a:endParaRPr>
                    </a:p>
                    <a:p>
                      <a:pPr algn="l">
                        <a:lnSpc>
                          <a:spcPts val="1700"/>
                        </a:lnSpc>
                      </a:pPr>
                      <a:r>
                        <a:rPr lang="en-US" sz="1000" b="1" dirty="0">
                          <a:effectLst/>
                          <a:latin typeface="HG丸ｺﾞｼｯｸM-PRO" panose="020F0600000000000000" pitchFamily="50" charset="-128"/>
                        </a:rPr>
                        <a:t> </a:t>
                      </a:r>
                      <a:endParaRPr lang="ja-JP" sz="1000" dirty="0"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66494" marR="66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3904726"/>
                  </a:ext>
                </a:extLst>
              </a:tr>
            </a:tbl>
          </a:graphicData>
        </a:graphic>
      </p:graphicFrame>
      <p:sp>
        <p:nvSpPr>
          <p:cNvPr id="16" name="AutoShape 6"/>
          <p:cNvSpPr>
            <a:spLocks noChangeArrowheads="1"/>
          </p:cNvSpPr>
          <p:nvPr/>
        </p:nvSpPr>
        <p:spPr bwMode="auto">
          <a:xfrm>
            <a:off x="466325" y="2239304"/>
            <a:ext cx="2689154" cy="1625403"/>
          </a:xfrm>
          <a:prstGeom prst="roundRect">
            <a:avLst>
              <a:gd name="adj" fmla="val 16667"/>
            </a:avLst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" name="AutoShape 6"/>
          <p:cNvSpPr>
            <a:spLocks noChangeArrowheads="1"/>
          </p:cNvSpPr>
          <p:nvPr/>
        </p:nvSpPr>
        <p:spPr bwMode="auto">
          <a:xfrm>
            <a:off x="3894737" y="4169410"/>
            <a:ext cx="2536897" cy="1446181"/>
          </a:xfrm>
          <a:prstGeom prst="roundRect">
            <a:avLst>
              <a:gd name="adj" fmla="val 16667"/>
            </a:avLst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" name="Text Box 2"/>
          <p:cNvSpPr txBox="1">
            <a:spLocks noChangeAspect="1" noChangeArrowheads="1"/>
          </p:cNvSpPr>
          <p:nvPr/>
        </p:nvSpPr>
        <p:spPr bwMode="auto">
          <a:xfrm>
            <a:off x="3950233" y="2814674"/>
            <a:ext cx="2052864" cy="647700"/>
          </a:xfrm>
          <a:prstGeom prst="rect">
            <a:avLst/>
          </a:prstGeom>
          <a:solidFill>
            <a:srgbClr val="FFFFFF">
              <a:alpha val="70000"/>
            </a:srgbClr>
          </a:solidFill>
          <a:ln w="19050">
            <a:solidFill>
              <a:srgbClr val="0D0D0D"/>
            </a:solidFill>
            <a:prstDash val="sysDot"/>
            <a:miter lim="800000"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3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図、イラストによる企業紹介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ext Box 2"/>
          <p:cNvSpPr txBox="1">
            <a:spLocks noChangeAspect="1" noChangeArrowheads="1"/>
          </p:cNvSpPr>
          <p:nvPr/>
        </p:nvSpPr>
        <p:spPr bwMode="auto">
          <a:xfrm>
            <a:off x="661523" y="2613200"/>
            <a:ext cx="2258150" cy="877609"/>
          </a:xfrm>
          <a:prstGeom prst="rect">
            <a:avLst/>
          </a:prstGeom>
          <a:solidFill>
            <a:srgbClr val="FFFFFF">
              <a:alpha val="70000"/>
            </a:srgbClr>
          </a:solidFill>
          <a:ln w="19050">
            <a:solidFill>
              <a:srgbClr val="0D0D0D"/>
            </a:solidFill>
            <a:prstDash val="sysDot"/>
            <a:miter lim="800000"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3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オフィスや休憩室などの写真や仕事風景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Text Box 2"/>
          <p:cNvSpPr txBox="1">
            <a:spLocks noChangeAspect="1" noChangeArrowheads="1"/>
          </p:cNvSpPr>
          <p:nvPr/>
        </p:nvSpPr>
        <p:spPr bwMode="auto">
          <a:xfrm>
            <a:off x="4156732" y="4610195"/>
            <a:ext cx="2052864" cy="647700"/>
          </a:xfrm>
          <a:prstGeom prst="rect">
            <a:avLst/>
          </a:prstGeom>
          <a:solidFill>
            <a:srgbClr val="FFFFFF">
              <a:alpha val="70000"/>
            </a:srgbClr>
          </a:solidFill>
          <a:ln w="19050">
            <a:solidFill>
              <a:srgbClr val="0D0D0D"/>
            </a:solidFill>
            <a:prstDash val="sysDot"/>
            <a:miter lim="800000"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3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600" b="1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取り扱い商品やサービス紹介の写真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5801" y="8917508"/>
            <a:ext cx="928101" cy="928101"/>
          </a:xfrm>
          <a:prstGeom prst="rect">
            <a:avLst/>
          </a:prstGeom>
          <a:ln>
            <a:noFill/>
          </a:ln>
        </p:spPr>
      </p:pic>
      <p:sp>
        <p:nvSpPr>
          <p:cNvPr id="26" name="AutoShape 6"/>
          <p:cNvSpPr>
            <a:spLocks noChangeArrowheads="1"/>
          </p:cNvSpPr>
          <p:nvPr/>
        </p:nvSpPr>
        <p:spPr bwMode="auto">
          <a:xfrm>
            <a:off x="375583" y="4394940"/>
            <a:ext cx="3171777" cy="1008494"/>
          </a:xfrm>
          <a:prstGeom prst="roundRect">
            <a:avLst>
              <a:gd name="adj" fmla="val 16667"/>
            </a:avLst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7" name="Text Box 2"/>
          <p:cNvSpPr txBox="1">
            <a:spLocks noChangeAspect="1" noChangeArrowheads="1"/>
          </p:cNvSpPr>
          <p:nvPr/>
        </p:nvSpPr>
        <p:spPr bwMode="auto">
          <a:xfrm>
            <a:off x="898080" y="4610195"/>
            <a:ext cx="2126781" cy="588818"/>
          </a:xfrm>
          <a:prstGeom prst="rect">
            <a:avLst/>
          </a:prstGeom>
          <a:solidFill>
            <a:srgbClr val="FFFFFF">
              <a:alpha val="70000"/>
            </a:srgbClr>
          </a:solidFill>
          <a:ln w="19050">
            <a:solidFill>
              <a:srgbClr val="0D0D0D"/>
            </a:solidFill>
            <a:prstDash val="sysDot"/>
            <a:miter lim="800000"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3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600" b="1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自社</a:t>
            </a:r>
            <a:r>
              <a:rPr kumimoji="0" lang="en-US" altLang="ja-JP" sz="1600" b="1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PR</a:t>
            </a:r>
            <a:r>
              <a:rPr kumimoji="0" lang="ja-JP" altLang="en-US" sz="1600" b="1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コメントなど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雲 35"/>
          <p:cNvSpPr/>
          <p:nvPr/>
        </p:nvSpPr>
        <p:spPr>
          <a:xfrm>
            <a:off x="1465866" y="8687613"/>
            <a:ext cx="3490340" cy="1186053"/>
          </a:xfrm>
          <a:prstGeom prst="cloud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sz="14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14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会社</a:t>
            </a:r>
            <a:r>
              <a:rPr kumimoji="1" lang="ja-JP" altLang="en-US" sz="1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見学ができるよ！</a:t>
            </a:r>
            <a:endParaRPr kumimoji="1" lang="en-US" altLang="ja-JP" sz="14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希望の方は、ハローワークへ</a:t>
            </a:r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15555">
            <a:off x="167102" y="8692665"/>
            <a:ext cx="1272059" cy="1180076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5858468" y="8651152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企業情報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976665" y="8673694"/>
            <a:ext cx="10102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求人情報</a:t>
            </a:r>
          </a:p>
        </p:txBody>
      </p:sp>
      <p:pic>
        <p:nvPicPr>
          <p:cNvPr id="33" name="図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8300" y="8938219"/>
            <a:ext cx="928101" cy="928101"/>
          </a:xfrm>
          <a:prstGeom prst="rect">
            <a:avLst/>
          </a:prstGeom>
          <a:ln>
            <a:noFill/>
          </a:ln>
        </p:spPr>
      </p:pic>
      <p:sp>
        <p:nvSpPr>
          <p:cNvPr id="6" name="角丸四角形 5"/>
          <p:cNvSpPr/>
          <p:nvPr/>
        </p:nvSpPr>
        <p:spPr>
          <a:xfrm>
            <a:off x="235695" y="277331"/>
            <a:ext cx="3659042" cy="417521"/>
          </a:xfrm>
          <a:prstGeom prst="roundRect">
            <a:avLst/>
          </a:prstGeom>
          <a:noFill/>
          <a:ln w="317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100" b="1" dirty="0" smtClean="0">
                <a:ln w="1270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</a:rPr>
              <a:t>求人票</a:t>
            </a:r>
            <a:r>
              <a:rPr kumimoji="1" lang="ja-JP" altLang="en-US" sz="2100" b="1" dirty="0" smtClean="0">
                <a:ln w="1270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solidFill>
                  <a:srgbClr val="FFC000"/>
                </a:solidFill>
              </a:rPr>
              <a:t>プラス企業情報</a:t>
            </a:r>
            <a:endParaRPr kumimoji="1" lang="ja-JP" altLang="en-US" sz="2100" b="1" dirty="0">
              <a:ln w="12700">
                <a:solidFill>
                  <a:schemeClr val="accent2">
                    <a:lumMod val="60000"/>
                    <a:lumOff val="40000"/>
                  </a:schemeClr>
                </a:solidFill>
              </a:ln>
              <a:solidFill>
                <a:srgbClr val="FFC000"/>
              </a:solidFill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65229" y="8827583"/>
            <a:ext cx="2477032" cy="337389"/>
          </a:xfrm>
          <a:prstGeom prst="rect">
            <a:avLst/>
          </a:prstGeom>
        </p:spPr>
      </p:pic>
      <p:sp>
        <p:nvSpPr>
          <p:cNvPr id="35" name="Text Box 2"/>
          <p:cNvSpPr txBox="1">
            <a:spLocks noChangeAspect="1" noChangeArrowheads="1"/>
          </p:cNvSpPr>
          <p:nvPr/>
        </p:nvSpPr>
        <p:spPr bwMode="auto">
          <a:xfrm>
            <a:off x="4091042" y="147723"/>
            <a:ext cx="2702615" cy="588818"/>
          </a:xfrm>
          <a:prstGeom prst="rect">
            <a:avLst/>
          </a:prstGeom>
          <a:noFill/>
          <a:ln w="19050">
            <a:noFill/>
            <a:prstDash val="sysDot"/>
            <a:miter lim="800000"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3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　　　　　　　　令和●年●月●日</a:t>
            </a:r>
            <a:endParaRPr kumimoji="0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ext Box 2"/>
          <p:cNvSpPr txBox="1">
            <a:spLocks noChangeAspect="1" noChangeArrowheads="1"/>
          </p:cNvSpPr>
          <p:nvPr/>
        </p:nvSpPr>
        <p:spPr bwMode="auto">
          <a:xfrm>
            <a:off x="537820" y="901563"/>
            <a:ext cx="5840188" cy="702114"/>
          </a:xfrm>
          <a:prstGeom prst="rect">
            <a:avLst/>
          </a:prstGeom>
          <a:solidFill>
            <a:srgbClr val="FFFFFF">
              <a:alpha val="70000"/>
            </a:srgbClr>
          </a:solidFill>
          <a:ln w="19050">
            <a:solidFill>
              <a:srgbClr val="0D0D0D"/>
            </a:solidFill>
            <a:prstDash val="sysDot"/>
            <a:miter lim="800000"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3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事業所名を入力　</a:t>
            </a:r>
            <a:endParaRPr kumimoji="0" lang="en-US" altLang="ja-JP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2" name="Text Box 2"/>
          <p:cNvSpPr txBox="1">
            <a:spLocks noChangeAspect="1" noChangeArrowheads="1"/>
          </p:cNvSpPr>
          <p:nvPr/>
        </p:nvSpPr>
        <p:spPr bwMode="auto">
          <a:xfrm>
            <a:off x="240504" y="1636012"/>
            <a:ext cx="6361657" cy="553832"/>
          </a:xfrm>
          <a:prstGeom prst="rect">
            <a:avLst/>
          </a:prstGeom>
          <a:solidFill>
            <a:srgbClr val="FFFFFF">
              <a:alpha val="70000"/>
            </a:srgbClr>
          </a:solidFill>
          <a:ln w="19050">
            <a:solidFill>
              <a:srgbClr val="0D0D0D"/>
            </a:solidFill>
            <a:prstDash val="sysDot"/>
            <a:miter lim="800000"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3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〒●●●</a:t>
            </a:r>
            <a:r>
              <a:rPr kumimoji="0" lang="en-US" altLang="ja-JP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-</a:t>
            </a:r>
            <a:r>
              <a:rPr kumimoji="0" lang="ja-JP" altLang="en-US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●●●●　事業所住所を入力（上越市～）</a:t>
            </a:r>
            <a:endParaRPr kumimoji="0" lang="ja-JP" altLang="ja-JP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5513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ペーパー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3ba24b14-7c77-4e98-9b9e-656ee1cdbe8c">
      <UserInfo>
        <DisplayName/>
        <AccountId xsi:nil="true"/>
        <AccountType/>
      </UserInfo>
    </Owner>
    <lcf76f155ced4ddcb4097134ff3c332f xmlns="3ba24b14-7c77-4e98-9b9e-656ee1cdbe8c">
      <Terms xmlns="http://schemas.microsoft.com/office/infopath/2007/PartnerControls"/>
    </lcf76f155ced4ddcb4097134ff3c332f>
    <TaxCatchAll xmlns="c8886e6d-ca38-4783-ac23-8bd097117a7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43DD2AAA7AEF149A7CB93FEA0FFB16A" ma:contentTypeVersion="15" ma:contentTypeDescription="新しいドキュメントを作成します。" ma:contentTypeScope="" ma:versionID="e9b3ab136af7a948a1a3229fb2358747">
  <xsd:schema xmlns:xsd="http://www.w3.org/2001/XMLSchema" xmlns:xs="http://www.w3.org/2001/XMLSchema" xmlns:p="http://schemas.microsoft.com/office/2006/metadata/properties" xmlns:ns2="3ba24b14-7c77-4e98-9b9e-656ee1cdbe8c" xmlns:ns3="c8886e6d-ca38-4783-ac23-8bd097117a79" targetNamespace="http://schemas.microsoft.com/office/2006/metadata/properties" ma:root="true" ma:fieldsID="2b7e33d5b0db686ac73089fc619a6a93" ns2:_="" ns3:_="">
    <xsd:import namespace="3ba24b14-7c77-4e98-9b9e-656ee1cdbe8c"/>
    <xsd:import namespace="c8886e6d-ca38-4783-ac23-8bd097117a79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a24b14-7c77-4e98-9b9e-656ee1cdbe8c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886e6d-ca38-4783-ac23-8bd097117a79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455f08dd-8157-4e67-9a17-02006c2a74de}" ma:internalName="TaxCatchAll" ma:showField="CatchAllData" ma:web="c8886e6d-ca38-4783-ac23-8bd097117a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E0B66B9-235F-4B9F-80F2-899DC593151E}">
  <ds:schemaRefs>
    <ds:schemaRef ds:uri="http://purl.org/dc/terms/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c8886e6d-ca38-4783-ac23-8bd097117a79"/>
    <ds:schemaRef ds:uri="3ba24b14-7c77-4e98-9b9e-656ee1cdbe8c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89BFBB8-6360-4EA5-B04C-5AAE22DAC92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3E30518-180B-4A06-BDF4-151CE02FEF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a24b14-7c77-4e98-9b9e-656ee1cdbe8c"/>
    <ds:schemaRef ds:uri="c8886e6d-ca38-4783-ac23-8bd097117a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Words>119</Words>
  <PresentationFormat>A4 210 x 297 mm</PresentationFormat>
  <Paragraphs>26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HGP創英角ｺﾞｼｯｸUB</vt:lpstr>
      <vt:lpstr>HGP創英角ﾎﾟｯﾌﾟ体</vt:lpstr>
      <vt:lpstr>HG丸ｺﾞｼｯｸM-PRO</vt:lpstr>
      <vt:lpstr>ＭＳ Ｐゴシック</vt:lpstr>
      <vt:lpstr>游ゴシック</vt:lpstr>
      <vt:lpstr>Arial</vt:lpstr>
      <vt:lpstr>Calibri</vt:lpstr>
      <vt:lpstr>Century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0x010100D43DD2AAA7AEF149A7CB93FEA0FFB16A</vt:lpwstr>
  </property>
  <property fmtid="{D5CDD505-2E9C-101B-9397-08002B2CF9AE}" pid="3" name="MediaServiceImageTags">
    <vt:lpwstr/>
  </property>
</Properties>
</file>