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D60093"/>
    <a:srgbClr val="E547BC"/>
    <a:srgbClr val="FF3399"/>
    <a:srgbClr val="009900"/>
    <a:srgbClr val="FF5DCD"/>
    <a:srgbClr val="FF2DBE"/>
    <a:srgbClr val="FF6699"/>
    <a:srgbClr val="CC0066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5" d="100"/>
          <a:sy n="75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Relationship Id="rId7" Target="../customXml/item1.xml" Type="http://schemas.openxmlformats.org/officeDocument/2006/relationships/customXml"/><Relationship Id="rId8" Target="../customXml/item2.xml" Type="http://schemas.openxmlformats.org/officeDocument/2006/relationships/customXml"/><Relationship Id="rId9" Target="../customXml/item3.xml" Type="http://schemas.openxmlformats.org/officeDocument/2006/relationships/customXml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7353" cy="993046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B5C-606C-44F1-9496-B23A76F5D4C5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4D7E-6DF9-4E1C-8923-7985D67E2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1275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B5C-606C-44F1-9496-B23A76F5D4C5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4D7E-6DF9-4E1C-8923-7985D67E2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331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B5C-606C-44F1-9496-B23A76F5D4C5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4D7E-6DF9-4E1C-8923-7985D67E2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2160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B5C-606C-44F1-9496-B23A76F5D4C5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4D7E-6DF9-4E1C-8923-7985D67E2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2969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B5C-606C-44F1-9496-B23A76F5D4C5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4D7E-6DF9-4E1C-8923-7985D67E2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6629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B5C-606C-44F1-9496-B23A76F5D4C5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4D7E-6DF9-4E1C-8923-7985D67E2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501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B5C-606C-44F1-9496-B23A76F5D4C5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4D7E-6DF9-4E1C-8923-7985D67E2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450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B5C-606C-44F1-9496-B23A76F5D4C5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4D7E-6DF9-4E1C-8923-7985D67E2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303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B5C-606C-44F1-9496-B23A76F5D4C5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4D7E-6DF9-4E1C-8923-7985D67E2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17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B5C-606C-44F1-9496-B23A76F5D4C5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4D7E-6DF9-4E1C-8923-7985D67E2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43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B5C-606C-44F1-9496-B23A76F5D4C5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4D7E-6DF9-4E1C-8923-7985D67E2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91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B5C-606C-44F1-9496-B23A76F5D4C5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4D7E-6DF9-4E1C-8923-7985D67E2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56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B5C-606C-44F1-9496-B23A76F5D4C5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4D7E-6DF9-4E1C-8923-7985D67E2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710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B5C-606C-44F1-9496-B23A76F5D4C5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4D7E-6DF9-4E1C-8923-7985D67E2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177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B5C-606C-44F1-9496-B23A76F5D4C5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4D7E-6DF9-4E1C-8923-7985D67E2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205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3B5C-606C-44F1-9496-B23A76F5D4C5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4D7E-6DF9-4E1C-8923-7985D67E2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734745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slideLayouts/slideLayout13.xml" Type="http://schemas.openxmlformats.org/officeDocument/2006/relationships/slideLayout"/><Relationship Id="rId14" Target="../slideLayouts/slideLayout14.xml" Type="http://schemas.openxmlformats.org/officeDocument/2006/relationships/slideLayout"/><Relationship Id="rId15" Target="../slideLayouts/slideLayout15.xml" Type="http://schemas.openxmlformats.org/officeDocument/2006/relationships/slideLayout"/><Relationship Id="rId16" Target="../slideLayouts/slideLayout16.xml" Type="http://schemas.openxmlformats.org/officeDocument/2006/relationships/slideLayout"/><Relationship Id="rId17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7354" cy="9930462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03B5C-606C-44F1-9496-B23A76F5D4C5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65394D7E-6DF9-4E1C-8923-7985D67E2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11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直線コネクタ 30"/>
          <p:cNvCxnSpPr/>
          <p:nvPr/>
        </p:nvCxnSpPr>
        <p:spPr>
          <a:xfrm>
            <a:off x="2009945" y="9042399"/>
            <a:ext cx="2785104" cy="0"/>
          </a:xfrm>
          <a:prstGeom prst="line">
            <a:avLst/>
          </a:prstGeom>
          <a:ln w="158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角丸四角形 11"/>
          <p:cNvSpPr/>
          <p:nvPr/>
        </p:nvSpPr>
        <p:spPr>
          <a:xfrm>
            <a:off x="127323" y="1883213"/>
            <a:ext cx="6063717" cy="168179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7323" y="266218"/>
            <a:ext cx="4352081" cy="138499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effectLst>
                  <a:outerShdw blurRad="50800" dist="635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（ハロートレーニング）</a:t>
            </a:r>
            <a:endParaRPr kumimoji="1" lang="en-US" altLang="ja-JP" sz="2000" dirty="0" smtClean="0">
              <a:effectLst>
                <a:outerShdw blurRad="50800" dist="63500" dir="2700000" algn="tl" rotWithShape="0">
                  <a:prstClr val="black">
                    <a:alpha val="40000"/>
                  </a:prst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4000" b="1" dirty="0" smtClean="0">
                <a:ln>
                  <a:solidFill>
                    <a:schemeClr val="tx1"/>
                  </a:solidFill>
                </a:ln>
                <a:solidFill>
                  <a:srgbClr val="FF0066"/>
                </a:solidFill>
                <a:effectLst>
                  <a:outerShdw blurRad="50800" dist="635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職業訓練</a:t>
            </a:r>
            <a:r>
              <a:rPr kumimoji="1" lang="ja-JP" altLang="en-US" sz="4000" b="1" dirty="0" smtClean="0">
                <a:solidFill>
                  <a:srgbClr val="FF0066"/>
                </a:solidFill>
                <a:effectLst>
                  <a:outerShdw blurRad="50800" dist="635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のススメ</a:t>
            </a:r>
            <a:endParaRPr kumimoji="1" lang="en-US" altLang="ja-JP" sz="2400" b="1" dirty="0" smtClean="0">
              <a:solidFill>
                <a:srgbClr val="FF0066"/>
              </a:solidFill>
              <a:effectLst>
                <a:outerShdw blurRad="50800" dist="63500" dir="2700000" algn="tl" rotWithShape="0">
                  <a:prstClr val="black">
                    <a:alpha val="40000"/>
                  </a:prst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2400" dirty="0" smtClean="0">
                <a:effectLst>
                  <a:outerShdw blurRad="50800" dist="635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r>
              <a:rPr kumimoji="1" lang="ja-JP" altLang="en-US" sz="2200" dirty="0" smtClean="0">
                <a:effectLst>
                  <a:outerShdw blurRad="50800" dist="635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～夢をつかむ力を持つ～</a:t>
            </a:r>
            <a:endParaRPr kumimoji="1" lang="en-US" altLang="ja-JP" sz="2200" dirty="0" smtClean="0">
              <a:effectLst>
                <a:outerShdw blurRad="50800" dist="63500" dir="2700000" algn="tl" rotWithShape="0">
                  <a:prstClr val="black">
                    <a:alpha val="40000"/>
                  </a:prst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5072998" y="648354"/>
            <a:ext cx="1526684" cy="767632"/>
            <a:chOff x="0" y="0"/>
            <a:chExt cx="1804374" cy="1271480"/>
          </a:xfrm>
        </p:grpSpPr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8185"/>
              <a:ext cx="794725" cy="794725"/>
            </a:xfrm>
            <a:prstGeom prst="rect">
              <a:avLst/>
            </a:prstGeom>
          </p:spPr>
        </p:pic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165" y="0"/>
              <a:ext cx="812043" cy="812043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9649" y="8660"/>
              <a:ext cx="794725" cy="794725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488" y="854747"/>
              <a:ext cx="1346010" cy="416733"/>
            </a:xfrm>
            <a:prstGeom prst="rect">
              <a:avLst/>
            </a:prstGeom>
          </p:spPr>
        </p:pic>
      </p:grpSp>
      <p:sp>
        <p:nvSpPr>
          <p:cNvPr id="11" name="テキスト ボックス 10"/>
          <p:cNvSpPr txBox="1"/>
          <p:nvPr/>
        </p:nvSpPr>
        <p:spPr>
          <a:xfrm>
            <a:off x="456522" y="2074215"/>
            <a:ext cx="55481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新しい仕事に挑戦したい</a:t>
            </a:r>
            <a:endParaRPr kumimoji="1" lang="en-US" altLang="ja-JP" sz="2000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kumimoji="1" lang="ja-JP" altLang="en-US" sz="20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　　　　　ブランクがあって再就職が不安</a:t>
            </a:r>
            <a:endParaRPr kumimoji="1" lang="en-US" altLang="ja-JP" sz="2000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kumimoji="1" lang="ja-JP" altLang="en-US" sz="20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資格を取得して正社員で働きたい</a:t>
            </a:r>
            <a:endParaRPr kumimoji="1" lang="en-US" altLang="ja-JP" sz="2000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kumimoji="1" lang="ja-JP" altLang="en-US" sz="20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　　　　　離転職が多くて経歴に自信がない</a:t>
            </a:r>
            <a:endParaRPr kumimoji="1" lang="ja-JP" altLang="en-US" sz="20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13" name="屈折矢印 12"/>
          <p:cNvSpPr/>
          <p:nvPr/>
        </p:nvSpPr>
        <p:spPr>
          <a:xfrm rot="5400000">
            <a:off x="648413" y="3415038"/>
            <a:ext cx="740316" cy="763930"/>
          </a:xfrm>
          <a:prstGeom prst="bentUpArrow">
            <a:avLst>
              <a:gd name="adj1" fmla="val 25395"/>
              <a:gd name="adj2" fmla="val 34000"/>
              <a:gd name="adj3" fmla="val 39860"/>
            </a:avLst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574156" y="3710361"/>
            <a:ext cx="4170265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kumimoji="1" lang="ja-JP" altLang="en-US" sz="3600" b="1" u="sng" dirty="0" smtClean="0">
                <a:solidFill>
                  <a:srgbClr val="FF3399"/>
                </a:solidFill>
              </a:rPr>
              <a:t>職業訓練</a:t>
            </a:r>
            <a:r>
              <a:rPr kumimoji="1" lang="ja-JP" altLang="en-US" dirty="0" smtClean="0"/>
              <a:t>　がオススメです！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7323" y="4356692"/>
            <a:ext cx="21644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dirty="0" smtClean="0"/>
              <a:t>職業訓練とは？</a:t>
            </a:r>
            <a:endParaRPr kumimoji="1" lang="ja-JP" altLang="en-US" sz="2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3321" y="4787579"/>
            <a:ext cx="62745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・資格取得やスキルアップを通して再就職を目指すものです。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・受講する場所は、各訓練施設や自宅（ｅラーニングの場合）などです。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・事務、パソコン、Ｗｅｂ系、介護、医療事務、ＣＡＤ、ビル設備、溶接等、様々な種類があります。</a:t>
            </a:r>
            <a:endParaRPr kumimoji="1" lang="ja-JP" altLang="en-US" sz="14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1300" y="5943600"/>
            <a:ext cx="616965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メリットはありますか？</a:t>
            </a:r>
            <a:endParaRPr kumimoji="1" lang="en-US" altLang="ja-JP" dirty="0" smtClean="0"/>
          </a:p>
          <a:p>
            <a:r>
              <a:rPr kumimoji="1" lang="ja-JP" altLang="en-US" sz="1400" dirty="0" smtClean="0"/>
              <a:t>・資格取得だけではなく再就職まで支援します。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・</a:t>
            </a:r>
            <a:r>
              <a:rPr kumimoji="1" lang="ja-JP" altLang="en-US" sz="1400" u="sng" dirty="0" smtClean="0">
                <a:solidFill>
                  <a:srgbClr val="FF0066"/>
                </a:solidFill>
              </a:rPr>
              <a:t>受講料は基本的に無料</a:t>
            </a:r>
            <a:r>
              <a:rPr kumimoji="1" lang="ja-JP" altLang="en-US" sz="1400" dirty="0" smtClean="0"/>
              <a:t>です。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・雇用保険を受給されている方で要件を満たすと</a:t>
            </a:r>
            <a:r>
              <a:rPr kumimoji="1" lang="ja-JP" altLang="en-US" sz="1400" u="sng" dirty="0" smtClean="0">
                <a:solidFill>
                  <a:srgbClr val="FF0066"/>
                </a:solidFill>
              </a:rPr>
              <a:t>給付制限が解除</a:t>
            </a:r>
            <a:r>
              <a:rPr kumimoji="1" lang="ja-JP" altLang="en-US" sz="1400" dirty="0" smtClean="0"/>
              <a:t>されたり</a:t>
            </a:r>
            <a:r>
              <a:rPr kumimoji="1" lang="ja-JP" altLang="en-US" sz="1400" u="sng" dirty="0" smtClean="0">
                <a:solidFill>
                  <a:srgbClr val="FF0066"/>
                </a:solidFill>
              </a:rPr>
              <a:t>給付日数が延長</a:t>
            </a:r>
            <a:r>
              <a:rPr kumimoji="1" lang="ja-JP" altLang="en-US" sz="1400" dirty="0" smtClean="0"/>
              <a:t>される場合があります。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・上記以外にも月１０万円の給付を受けながら職業訓練を受講できる場合があります。</a:t>
            </a:r>
            <a:endParaRPr kumimoji="1" lang="ja-JP" altLang="en-US" sz="1400" dirty="0"/>
          </a:p>
        </p:txBody>
      </p:sp>
      <p:sp>
        <p:nvSpPr>
          <p:cNvPr id="3" name="正方形/長方形 2"/>
          <p:cNvSpPr/>
          <p:nvPr/>
        </p:nvSpPr>
        <p:spPr>
          <a:xfrm>
            <a:off x="198260" y="5872896"/>
            <a:ext cx="6169658" cy="1803400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677" y="7799330"/>
            <a:ext cx="24634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＜職業訓練のイメージ＞</a:t>
            </a:r>
            <a:endParaRPr kumimoji="1" lang="ja-JP" altLang="en-US" sz="1600" dirty="0"/>
          </a:p>
        </p:txBody>
      </p:sp>
      <p:cxnSp>
        <p:nvCxnSpPr>
          <p:cNvPr id="18" name="直線コネクタ 17"/>
          <p:cNvCxnSpPr/>
          <p:nvPr/>
        </p:nvCxnSpPr>
        <p:spPr>
          <a:xfrm>
            <a:off x="1952322" y="8334525"/>
            <a:ext cx="2785104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2407895" y="9037202"/>
            <a:ext cx="482600" cy="5207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3838190" y="9047596"/>
            <a:ext cx="482600" cy="5207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3834020" y="8334525"/>
            <a:ext cx="482600" cy="707874"/>
          </a:xfrm>
          <a:prstGeom prst="rect">
            <a:avLst/>
          </a:prstGeom>
          <a:pattFill prst="wdUpDiag">
            <a:fgClr>
              <a:srgbClr val="00CC00"/>
            </a:fgClr>
            <a:bgClr>
              <a:schemeClr val="bg1"/>
            </a:bgClr>
          </a:pattFill>
          <a:ln w="19050" cap="flat" cmpd="sng" algn="ctr">
            <a:solidFill>
              <a:srgbClr val="00CC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98260" y="8184626"/>
            <a:ext cx="200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やりたい仕事</a:t>
            </a:r>
            <a:endParaRPr kumimoji="1" lang="en-US" altLang="ja-JP" sz="1200" dirty="0" smtClean="0"/>
          </a:p>
          <a:p>
            <a:pPr algn="ctr"/>
            <a:r>
              <a:rPr kumimoji="1" lang="ja-JP" altLang="en-US" sz="1200" dirty="0"/>
              <a:t>目指</a:t>
            </a:r>
            <a:r>
              <a:rPr kumimoji="1" lang="ja-JP" altLang="en-US" sz="1200" dirty="0" smtClean="0"/>
              <a:t>すべき働き方</a:t>
            </a:r>
            <a:endParaRPr kumimoji="1" lang="ja-JP" altLang="en-US" sz="1200" dirty="0"/>
          </a:p>
        </p:txBody>
      </p:sp>
      <p:sp>
        <p:nvSpPr>
          <p:cNvPr id="24" name="右矢印 23"/>
          <p:cNvSpPr/>
          <p:nvPr/>
        </p:nvSpPr>
        <p:spPr>
          <a:xfrm>
            <a:off x="3096689" y="8688462"/>
            <a:ext cx="520700" cy="495300"/>
          </a:xfrm>
          <a:prstGeom prst="rightArrow">
            <a:avLst/>
          </a:prstGeom>
          <a:gradFill flip="none" rotWithShape="1">
            <a:gsLst>
              <a:gs pos="26000">
                <a:schemeClr val="tx1">
                  <a:lumMod val="50000"/>
                  <a:lumOff val="50000"/>
                </a:schemeClr>
              </a:gs>
              <a:gs pos="79000">
                <a:schemeClr val="bg1">
                  <a:lumMod val="85000"/>
                </a:schemeClr>
              </a:gs>
            </a:gsLst>
            <a:lin ang="10800000" scaled="1"/>
            <a:tileRect/>
          </a:gra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" name="直線コネクタ 25"/>
          <p:cNvCxnSpPr/>
          <p:nvPr/>
        </p:nvCxnSpPr>
        <p:spPr>
          <a:xfrm>
            <a:off x="2009945" y="9563100"/>
            <a:ext cx="2785104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291922" y="8878052"/>
            <a:ext cx="1835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今の経験・技能・資格</a:t>
            </a:r>
            <a:endParaRPr kumimoji="1" lang="ja-JP" altLang="en-US" sz="12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718740" y="8423516"/>
            <a:ext cx="223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不足している部分を引き上げる！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153741" y="181127"/>
            <a:ext cx="13651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 dirty="0" smtClean="0"/>
              <a:t>ハローワーク柏崎</a:t>
            </a:r>
            <a:r>
              <a:rPr kumimoji="1" lang="en-US" altLang="ja-JP" sz="1100" dirty="0" smtClean="0"/>
              <a:t/>
            </a:r>
            <a:br>
              <a:rPr kumimoji="1" lang="en-US" altLang="ja-JP" sz="1100" dirty="0" smtClean="0"/>
            </a:br>
            <a:r>
              <a:rPr kumimoji="1" lang="en-US" altLang="ja-JP" sz="1100" dirty="0" smtClean="0"/>
              <a:t>R</a:t>
            </a:r>
            <a:r>
              <a:rPr kumimoji="1" lang="ja-JP" altLang="en-US" sz="1100" dirty="0" smtClean="0"/>
              <a:t>６</a:t>
            </a:r>
            <a:r>
              <a:rPr kumimoji="1" lang="en-US" altLang="ja-JP" sz="1100" dirty="0" smtClean="0"/>
              <a:t>.</a:t>
            </a:r>
            <a:r>
              <a:rPr kumimoji="1" lang="ja-JP" altLang="en-US" sz="1100" dirty="0" smtClean="0"/>
              <a:t>９</a:t>
            </a:r>
            <a:r>
              <a:rPr kumimoji="1" lang="en-US" altLang="ja-JP" sz="1100" dirty="0" smtClean="0"/>
              <a:t>.</a:t>
            </a:r>
            <a:r>
              <a:rPr kumimoji="1" lang="ja-JP" altLang="en-US" sz="1100" dirty="0" smtClean="0"/>
              <a:t>２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7820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ファセット">
  <a:themeElements>
    <a:clrScheme name="ユーザー定義 2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E8F5CF"/>
      </a:accent1>
      <a:accent2>
        <a:srgbClr val="D4F2C0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CAE49C"/>
      </a:hlink>
      <a:folHlink>
        <a:srgbClr val="D5E3B3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6B0B5E00A3B3C44803D7F09823E5BC5" ma:contentTypeVersion="13" ma:contentTypeDescription="新しいドキュメントを作成します。" ma:contentTypeScope="" ma:versionID="b8a2b45f0c71f742106aacd3ca3bfd71">
  <xsd:schema xmlns:xsd="http://www.w3.org/2001/XMLSchema" xmlns:xs="http://www.w3.org/2001/XMLSchema" xmlns:p="http://schemas.microsoft.com/office/2006/metadata/properties" xmlns:ns2="f1ac1b1d-f3dd-49ba-88e9-790c5a50664c" xmlns:ns3="44856c1c-163a-4db4-9f2d-e69ab44d016d" targetNamespace="http://schemas.microsoft.com/office/2006/metadata/properties" ma:root="true" ma:fieldsID="c3c136bd215aa71c87bb34a19ae275e8" ns2:_="" ns3:_="">
    <xsd:import namespace="f1ac1b1d-f3dd-49ba-88e9-790c5a50664c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ac1b1d-f3dd-49ba-88e9-790c5a50664c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d3d28dc0-594d-40f9-a936-d7c503fece1e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f1ac1b1d-f3dd-49ba-88e9-790c5a50664c">
      <UserInfo>
        <DisplayName/>
        <AccountId xsi:nil="true"/>
        <AccountType/>
      </UserInfo>
    </Owner>
    <lcf76f155ced4ddcb4097134ff3c332f xmlns="f1ac1b1d-f3dd-49ba-88e9-790c5a50664c">
      <Terms xmlns="http://schemas.microsoft.com/office/infopath/2007/PartnerControls"/>
    </lcf76f155ced4ddcb4097134ff3c332f>
    <TaxCatchAll xmlns="44856c1c-163a-4db4-9f2d-e69ab44d016d" xsi:nil="true"/>
  </documentManagement>
</p:properties>
</file>

<file path=customXml/itemProps1.xml><?xml version="1.0" encoding="utf-8"?>
<ds:datastoreItem xmlns:ds="http://schemas.openxmlformats.org/officeDocument/2006/customXml" ds:itemID="{C0FD8C32-4118-4A81-8E72-769D8929498F}"/>
</file>

<file path=customXml/itemProps2.xml><?xml version="1.0" encoding="utf-8"?>
<ds:datastoreItem xmlns:ds="http://schemas.openxmlformats.org/officeDocument/2006/customXml" ds:itemID="{BC595642-7A0F-437E-A1B6-864DCF3FB36D}"/>
</file>

<file path=customXml/itemProps3.xml><?xml version="1.0" encoding="utf-8"?>
<ds:datastoreItem xmlns:ds="http://schemas.openxmlformats.org/officeDocument/2006/customXml" ds:itemID="{C90DFD5F-5F12-4E36-BD97-5ED4F91BDAD7}"/>
</file>

<file path=docProps/app.xml><?xml version="1.0" encoding="utf-8"?>
<Properties xmlns="http://schemas.openxmlformats.org/officeDocument/2006/extended-properties" xmlns:vt="http://schemas.openxmlformats.org/officeDocument/2006/docPropsVTypes">
  <Template/>
  <Words>232</Words>
  <PresentationFormat>A4 210 x 297 mm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HGP創英角ﾎﾟｯﾌﾟ体</vt:lpstr>
      <vt:lpstr>HGｺﾞｼｯｸE</vt:lpstr>
      <vt:lpstr>メイリオ</vt:lpstr>
      <vt:lpstr>Arial</vt:lpstr>
      <vt:lpstr>Trebuchet MS</vt:lpstr>
      <vt:lpstr>Wingdings 3</vt:lpstr>
      <vt:lpstr>ファセット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0x01010086B0B5E00A3B3C44803D7F09823E5BC5</vt:lpwstr>
  </property>
</Properties>
</file>