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7C80"/>
    <a:srgbClr val="FF3B3D"/>
    <a:srgbClr val="E2F0D9"/>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90" d="100"/>
          <a:sy n="90" d="100"/>
        </p:scale>
        <p:origin x="1074" y="-119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7CBD6B6C-2410-4C3A-960E-F0217B447EEA}" type="datetimeFigureOut">
              <a:rPr kumimoji="1" lang="ja-JP" altLang="en-US" smtClean="0"/>
              <a:t>2025/4/30</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9AB22B1B-3D61-4F33-BE29-CF53FFEC69F8}" type="slidenum">
              <a:rPr kumimoji="1" lang="ja-JP" altLang="en-US" smtClean="0"/>
              <a:t>‹#›</a:t>
            </a:fld>
            <a:endParaRPr kumimoji="1" lang="ja-JP" altLang="en-US"/>
          </a:p>
        </p:txBody>
      </p:sp>
    </p:spTree>
    <p:extLst>
      <p:ext uri="{BB962C8B-B14F-4D97-AF65-F5344CB8AC3E}">
        <p14:creationId xmlns:p14="http://schemas.microsoft.com/office/powerpoint/2010/main" val="41129381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211095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1043156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333361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180979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126313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702095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1083718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81124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3663874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3430496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0B92599-9752-4E48-B953-290EECAE7F4D}" type="datetimeFigureOut">
              <a:rPr kumimoji="1" lang="ja-JP" altLang="en-US" smtClean="0"/>
              <a:t>2025/4/30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69239028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0B92599-9752-4E48-B953-290EECAE7F4D}" type="datetimeFigureOut">
              <a:rPr kumimoji="1" lang="ja-JP" altLang="en-US" smtClean="0"/>
              <a:t>2025/4/30</a:t>
            </a:fld>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D12CE04-5477-4159-A047-DD1AF21B4D59}" type="slidenum">
              <a:rPr kumimoji="1" lang="ja-JP" altLang="en-US" smtClean="0"/>
              <a:t>‹#›</a:t>
            </a:fld>
            <a:endParaRPr kumimoji="1" lang="ja-JP" altLang="en-US" dirty="0"/>
          </a:p>
        </p:txBody>
      </p:sp>
    </p:spTree>
    <p:extLst>
      <p:ext uri="{BB962C8B-B14F-4D97-AF65-F5344CB8AC3E}">
        <p14:creationId xmlns:p14="http://schemas.microsoft.com/office/powerpoint/2010/main" val="2014966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正方形/長方形 110"/>
          <p:cNvSpPr/>
          <p:nvPr/>
        </p:nvSpPr>
        <p:spPr>
          <a:xfrm>
            <a:off x="0" y="3170039"/>
            <a:ext cx="6858000" cy="883592"/>
          </a:xfrm>
          <a:prstGeom prst="rect">
            <a:avLst/>
          </a:prstGeom>
          <a:solidFill>
            <a:schemeClr val="accent6">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3" name="正方形/長方形 112"/>
          <p:cNvSpPr/>
          <p:nvPr/>
        </p:nvSpPr>
        <p:spPr>
          <a:xfrm>
            <a:off x="0" y="4312966"/>
            <a:ext cx="6858000" cy="1231982"/>
          </a:xfrm>
          <a:prstGeom prst="rect">
            <a:avLst/>
          </a:prstGeom>
          <a:solidFill>
            <a:schemeClr val="accent6">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5" name="正方形/長方形 114"/>
          <p:cNvSpPr/>
          <p:nvPr/>
        </p:nvSpPr>
        <p:spPr>
          <a:xfrm>
            <a:off x="-14844" y="5801948"/>
            <a:ext cx="6872843" cy="1299264"/>
          </a:xfrm>
          <a:prstGeom prst="rect">
            <a:avLst/>
          </a:prstGeom>
          <a:solidFill>
            <a:schemeClr val="accent6">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正方形/長方形 116"/>
          <p:cNvSpPr/>
          <p:nvPr/>
        </p:nvSpPr>
        <p:spPr>
          <a:xfrm>
            <a:off x="0" y="7330856"/>
            <a:ext cx="6858000" cy="1382259"/>
          </a:xfrm>
          <a:prstGeom prst="rect">
            <a:avLst/>
          </a:prstGeom>
          <a:solidFill>
            <a:schemeClr val="accent6">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8" name="正方形/長方形 87"/>
          <p:cNvSpPr/>
          <p:nvPr/>
        </p:nvSpPr>
        <p:spPr>
          <a:xfrm>
            <a:off x="-185968" y="769425"/>
            <a:ext cx="7203687" cy="1838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正方形/長方形 66"/>
          <p:cNvSpPr/>
          <p:nvPr/>
        </p:nvSpPr>
        <p:spPr>
          <a:xfrm>
            <a:off x="5121963" y="7545169"/>
            <a:ext cx="1152000" cy="1080000"/>
          </a:xfrm>
          <a:prstGeom prst="rect">
            <a:avLst/>
          </a:prstGeom>
          <a:solidFill>
            <a:schemeClr val="bg1"/>
          </a:solidFill>
          <a:ln w="12700" cmpd="dbl">
            <a:gradFill>
              <a:gsLst>
                <a:gs pos="0">
                  <a:schemeClr val="accent6">
                    <a:lumMod val="60000"/>
                    <a:lumOff val="40000"/>
                  </a:schemeClr>
                </a:gs>
                <a:gs pos="100000">
                  <a:srgbClr val="00B050"/>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タイトル 1"/>
          <p:cNvSpPr txBox="1">
            <a:spLocks/>
          </p:cNvSpPr>
          <p:nvPr/>
        </p:nvSpPr>
        <p:spPr>
          <a:xfrm>
            <a:off x="-1" y="1601"/>
            <a:ext cx="6927449" cy="659744"/>
          </a:xfrm>
          <a:prstGeom prst="rect">
            <a:avLst/>
          </a:prstGeom>
          <a:solidFill>
            <a:srgbClr val="00B0F0"/>
          </a:solidFill>
        </p:spPr>
        <p:txBody>
          <a:bodyPr vert="horz" wrap="square" lIns="0" tIns="45720" rIns="91440" bIns="45720" rtlCol="0" anchor="ctr" anchorCtr="0">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endParaRPr lang="ja-JP" altLang="en-US" sz="4000" b="1" dirty="0">
              <a:solidFill>
                <a:schemeClr val="accent6">
                  <a:lumMod val="60000"/>
                  <a:lumOff val="40000"/>
                </a:schemeClr>
              </a:solidFill>
              <a:latin typeface="HGP明朝E" panose="02020900000000000000" pitchFamily="18" charset="-128"/>
              <a:ea typeface="HGP明朝E" panose="02020900000000000000" pitchFamily="18" charset="-128"/>
            </a:endParaRPr>
          </a:p>
        </p:txBody>
      </p:sp>
      <p:sp>
        <p:nvSpPr>
          <p:cNvPr id="13" name="タイトル 1"/>
          <p:cNvSpPr txBox="1">
            <a:spLocks/>
          </p:cNvSpPr>
          <p:nvPr/>
        </p:nvSpPr>
        <p:spPr>
          <a:xfrm>
            <a:off x="140221" y="57082"/>
            <a:ext cx="4981742" cy="535531"/>
          </a:xfrm>
          <a:prstGeom prst="rect">
            <a:avLst/>
          </a:prstGeom>
          <a:noFill/>
        </p:spPr>
        <p:txBody>
          <a:bodyPr vert="horz" wrap="square" lIns="0" tIns="45720" rIns="91440" bIns="45720" rtlCol="0" anchor="ctr" anchorCtr="0">
            <a:sp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3200" b="1" dirty="0" smtClean="0">
                <a:solidFill>
                  <a:schemeClr val="bg1"/>
                </a:solidFill>
                <a:latin typeface="HGP明朝E" panose="02020900000000000000" pitchFamily="18" charset="-128"/>
                <a:ea typeface="HGP明朝E" panose="02020900000000000000" pitchFamily="18" charset="-128"/>
              </a:rPr>
              <a:t>職場見学会、開催します。</a:t>
            </a:r>
            <a:endParaRPr lang="en-US" altLang="ja-JP" sz="3200" b="1" dirty="0" smtClean="0">
              <a:solidFill>
                <a:schemeClr val="bg1"/>
              </a:solidFill>
              <a:latin typeface="HGP明朝E" panose="02020900000000000000" pitchFamily="18" charset="-128"/>
              <a:ea typeface="HGP明朝E" panose="02020900000000000000" pitchFamily="18" charset="-128"/>
            </a:endParaRPr>
          </a:p>
        </p:txBody>
      </p:sp>
      <p:sp>
        <p:nvSpPr>
          <p:cNvPr id="7" name="正方形/長方形 6"/>
          <p:cNvSpPr/>
          <p:nvPr/>
        </p:nvSpPr>
        <p:spPr>
          <a:xfrm>
            <a:off x="0" y="638501"/>
            <a:ext cx="6927449" cy="1852651"/>
          </a:xfrm>
          <a:prstGeom prst="rect">
            <a:avLst/>
          </a:prstGeom>
          <a:solidFill>
            <a:schemeClr val="accent6">
              <a:lumMod val="60000"/>
              <a:lumOff val="40000"/>
            </a:schemeClr>
          </a:solidFill>
          <a:ln>
            <a:noFill/>
          </a:ln>
          <a:effectLst>
            <a:outerShdw blurRad="63500" dist="38100" dir="4800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470299" y="3288029"/>
            <a:ext cx="2429671" cy="584775"/>
          </a:xfrm>
          <a:prstGeom prst="rect">
            <a:avLst/>
          </a:prstGeom>
          <a:noFill/>
        </p:spPr>
        <p:txBody>
          <a:bodyPr wrap="square" rtlCol="0">
            <a:spAutoFit/>
          </a:bodyPr>
          <a:lstStyle/>
          <a:p>
            <a:r>
              <a:rPr kumimoji="1" lang="en-US" altLang="ja-JP" sz="2400" dirty="0" smtClean="0">
                <a:latin typeface="IPAゴシック" panose="020B0509000000000000" pitchFamily="49" charset="-128"/>
                <a:ea typeface="IPAゴシック" panose="020B0509000000000000" pitchFamily="49" charset="-128"/>
              </a:rPr>
              <a:t>5</a:t>
            </a:r>
            <a:r>
              <a:rPr kumimoji="1" lang="en-US" altLang="ja-JP" sz="3200" dirty="0" smtClean="0">
                <a:latin typeface="IPAゴシック" panose="020B0509000000000000" pitchFamily="49" charset="-128"/>
                <a:ea typeface="IPAゴシック" panose="020B0509000000000000" pitchFamily="49" charset="-128"/>
              </a:rPr>
              <a:t>.</a:t>
            </a:r>
            <a:r>
              <a:rPr kumimoji="1" lang="en-US" altLang="ja-JP" sz="3200" b="1" dirty="0" smtClean="0">
                <a:solidFill>
                  <a:srgbClr val="FF0000"/>
                </a:solidFill>
                <a:latin typeface="IPAゴシック" panose="020B0509000000000000" pitchFamily="49" charset="-128"/>
                <a:ea typeface="IPAゴシック" panose="020B0509000000000000" pitchFamily="49" charset="-128"/>
              </a:rPr>
              <a:t>21</a:t>
            </a:r>
            <a:r>
              <a:rPr kumimoji="1" lang="ja-JP" altLang="en-US" sz="3200" dirty="0" smtClean="0">
                <a:latin typeface="IPAゴシック" panose="020B0509000000000000" pitchFamily="49" charset="-128"/>
                <a:ea typeface="IPAゴシック" panose="020B0509000000000000" pitchFamily="49" charset="-128"/>
              </a:rPr>
              <a:t>（</a:t>
            </a:r>
            <a:r>
              <a:rPr kumimoji="1" lang="ja-JP" altLang="en-US" sz="3200" dirty="0" smtClean="0">
                <a:solidFill>
                  <a:srgbClr val="FF0000"/>
                </a:solidFill>
                <a:latin typeface="IPAゴシック" panose="020B0509000000000000" pitchFamily="49" charset="-128"/>
                <a:ea typeface="IPAゴシック" panose="020B0509000000000000" pitchFamily="49" charset="-128"/>
              </a:rPr>
              <a:t>水</a:t>
            </a:r>
            <a:r>
              <a:rPr kumimoji="1" lang="ja-JP" altLang="en-US" sz="3200" dirty="0" smtClean="0">
                <a:latin typeface="IPAゴシック" panose="020B0509000000000000" pitchFamily="49" charset="-128"/>
                <a:ea typeface="IPAゴシック" panose="020B0509000000000000" pitchFamily="49" charset="-128"/>
              </a:rPr>
              <a:t>）</a:t>
            </a:r>
            <a:endParaRPr kumimoji="1" lang="ja-JP" altLang="en-US" sz="3200" b="1" dirty="0">
              <a:solidFill>
                <a:srgbClr val="FF0000"/>
              </a:solidFill>
              <a:latin typeface="IPAゴシック" panose="020B0509000000000000" pitchFamily="49" charset="-128"/>
              <a:ea typeface="IPAゴシック" panose="020B0509000000000000" pitchFamily="49" charset="-128"/>
            </a:endParaRPr>
          </a:p>
        </p:txBody>
      </p:sp>
      <p:sp>
        <p:nvSpPr>
          <p:cNvPr id="33" name="テキスト ボックス 32"/>
          <p:cNvSpPr txBox="1"/>
          <p:nvPr/>
        </p:nvSpPr>
        <p:spPr>
          <a:xfrm>
            <a:off x="2349791" y="3342854"/>
            <a:ext cx="2755437" cy="461665"/>
          </a:xfrm>
          <a:prstGeom prst="rect">
            <a:avLst/>
          </a:prstGeom>
          <a:noFill/>
        </p:spPr>
        <p:txBody>
          <a:bodyPr wrap="square" rtlCol="0">
            <a:spAutoFit/>
          </a:bodyPr>
          <a:lstStyle/>
          <a:p>
            <a:r>
              <a:rPr kumimoji="1" lang="en-US" altLang="ja-JP" sz="2400" b="1" dirty="0" smtClean="0">
                <a:latin typeface="IPAゴシック" panose="020B0509000000000000" pitchFamily="49" charset="-128"/>
                <a:ea typeface="IPAゴシック" panose="020B0509000000000000" pitchFamily="49" charset="-128"/>
              </a:rPr>
              <a:t>14:00</a:t>
            </a:r>
            <a:r>
              <a:rPr kumimoji="1" lang="ja-JP" altLang="en-US" sz="2400" b="1" dirty="0" smtClean="0">
                <a:latin typeface="IPAゴシック" panose="020B0509000000000000" pitchFamily="49" charset="-128"/>
                <a:ea typeface="IPAゴシック" panose="020B0509000000000000" pitchFamily="49" charset="-128"/>
              </a:rPr>
              <a:t>～</a:t>
            </a:r>
            <a:r>
              <a:rPr kumimoji="1" lang="en-US" altLang="ja-JP" sz="2400" b="1" dirty="0" smtClean="0">
                <a:latin typeface="IPAゴシック" panose="020B0509000000000000" pitchFamily="49" charset="-128"/>
                <a:ea typeface="IPAゴシック" panose="020B0509000000000000" pitchFamily="49" charset="-128"/>
              </a:rPr>
              <a:t>15:00</a:t>
            </a:r>
            <a:r>
              <a:rPr kumimoji="1" lang="ja-JP" altLang="en-US" sz="2400" b="1" dirty="0" smtClean="0">
                <a:latin typeface="IPAゴシック" panose="020B0509000000000000" pitchFamily="49" charset="-128"/>
                <a:ea typeface="IPAゴシック" panose="020B0509000000000000" pitchFamily="49" charset="-128"/>
              </a:rPr>
              <a:t>頃</a:t>
            </a:r>
            <a:endParaRPr kumimoji="1" lang="ja-JP" altLang="en-US" sz="2400" b="1" dirty="0">
              <a:latin typeface="IPAゴシック" panose="020B0509000000000000" pitchFamily="49" charset="-128"/>
              <a:ea typeface="IPAゴシック" panose="020B0509000000000000" pitchFamily="49" charset="-128"/>
            </a:endParaRPr>
          </a:p>
        </p:txBody>
      </p:sp>
      <p:sp>
        <p:nvSpPr>
          <p:cNvPr id="40" name="テキスト ボックス 39"/>
          <p:cNvSpPr txBox="1"/>
          <p:nvPr/>
        </p:nvSpPr>
        <p:spPr>
          <a:xfrm>
            <a:off x="1664506" y="4859240"/>
            <a:ext cx="4255294" cy="400110"/>
          </a:xfrm>
          <a:prstGeom prst="rect">
            <a:avLst/>
          </a:prstGeom>
          <a:noFill/>
        </p:spPr>
        <p:txBody>
          <a:bodyPr wrap="square" rtlCol="0">
            <a:spAutoFit/>
          </a:bodyPr>
          <a:lstStyle/>
          <a:p>
            <a:r>
              <a:rPr kumimoji="1" lang="ja-JP" altLang="en-US" sz="2000" b="1" dirty="0" smtClean="0">
                <a:latin typeface="IPAゴシック" panose="020B0509000000000000" pitchFamily="49" charset="-128"/>
                <a:ea typeface="IPAゴシック" panose="020B0509000000000000" pitchFamily="49" charset="-128"/>
              </a:rPr>
              <a:t>エミテラス　株式会社　１</a:t>
            </a:r>
            <a:r>
              <a:rPr kumimoji="1" lang="en-US" altLang="ja-JP" sz="2000" b="1" dirty="0" smtClean="0">
                <a:latin typeface="IPAゴシック" panose="020B0509000000000000" pitchFamily="49" charset="-128"/>
                <a:ea typeface="IPAゴシック" panose="020B0509000000000000" pitchFamily="49" charset="-128"/>
              </a:rPr>
              <a:t>F</a:t>
            </a:r>
            <a:r>
              <a:rPr kumimoji="1" lang="ja-JP" altLang="en-US" sz="2000" b="1" dirty="0" smtClean="0">
                <a:latin typeface="IPAゴシック" panose="020B0509000000000000" pitchFamily="49" charset="-128"/>
                <a:ea typeface="IPAゴシック" panose="020B0509000000000000" pitchFamily="49" charset="-128"/>
              </a:rPr>
              <a:t>フロア</a:t>
            </a:r>
            <a:endParaRPr kumimoji="1" lang="ja-JP" altLang="en-US" sz="2000" b="1" dirty="0">
              <a:latin typeface="IPAゴシック" panose="020B0509000000000000" pitchFamily="49" charset="-128"/>
              <a:ea typeface="IPAゴシック" panose="020B0509000000000000" pitchFamily="49" charset="-128"/>
            </a:endParaRPr>
          </a:p>
        </p:txBody>
      </p:sp>
      <p:sp>
        <p:nvSpPr>
          <p:cNvPr id="56" name="テキスト ボックス 55"/>
          <p:cNvSpPr txBox="1"/>
          <p:nvPr/>
        </p:nvSpPr>
        <p:spPr>
          <a:xfrm>
            <a:off x="0" y="5285949"/>
            <a:ext cx="6858000" cy="253916"/>
          </a:xfrm>
          <a:prstGeom prst="rect">
            <a:avLst/>
          </a:prstGeom>
          <a:solidFill>
            <a:srgbClr val="FFFF00"/>
          </a:solidFill>
        </p:spPr>
        <p:txBody>
          <a:bodyPr wrap="square" rtlCol="0">
            <a:spAutoFit/>
          </a:bodyPr>
          <a:lstStyle/>
          <a:p>
            <a:pPr algn="ctr"/>
            <a:r>
              <a:rPr kumimoji="1" lang="ja-JP" altLang="en-US" sz="1050" b="1" dirty="0" smtClean="0">
                <a:latin typeface="IPAゴシック" panose="020B0509000000000000" pitchFamily="49" charset="-128"/>
                <a:ea typeface="IPAゴシック" panose="020B0509000000000000" pitchFamily="49" charset="-128"/>
              </a:rPr>
              <a:t>㊟駐車場は会社専用場所をご利用ください。　㊟くれぐれも事故等ないようお越しください。</a:t>
            </a:r>
            <a:endParaRPr kumimoji="1" lang="ja-JP" altLang="en-US" sz="1050" b="1" dirty="0">
              <a:latin typeface="IPAゴシック" panose="020B0509000000000000" pitchFamily="49" charset="-128"/>
              <a:ea typeface="IPAゴシック" panose="020B0509000000000000" pitchFamily="49" charset="-128"/>
            </a:endParaRPr>
          </a:p>
        </p:txBody>
      </p:sp>
      <p:sp>
        <p:nvSpPr>
          <p:cNvPr id="60" name="テキスト ボックス 59"/>
          <p:cNvSpPr txBox="1"/>
          <p:nvPr/>
        </p:nvSpPr>
        <p:spPr>
          <a:xfrm>
            <a:off x="-90270" y="736512"/>
            <a:ext cx="4655541" cy="646331"/>
          </a:xfrm>
          <a:prstGeom prst="rect">
            <a:avLst/>
          </a:prstGeom>
          <a:noFill/>
          <a:ln>
            <a:noFill/>
          </a:ln>
        </p:spPr>
        <p:txBody>
          <a:bodyPr wrap="square" rtlCol="0" anchor="ctr" anchorCtr="0">
            <a:spAutoFit/>
          </a:bodyPr>
          <a:lstStyle/>
          <a:p>
            <a:pPr algn="ctr"/>
            <a:r>
              <a:rPr kumimoji="1" lang="ja-JP" altLang="en-US" sz="3600" b="1" dirty="0" smtClean="0">
                <a:ln>
                  <a:solidFill>
                    <a:schemeClr val="tx1"/>
                  </a:solidFill>
                </a:ln>
                <a:effectLst>
                  <a:outerShdw dist="88900" dir="600000" algn="t" rotWithShape="0">
                    <a:schemeClr val="bg1"/>
                  </a:outerShdw>
                </a:effectLst>
                <a:latin typeface="Yu Gothic UI" panose="020B0500000000000000" pitchFamily="50" charset="-128"/>
                <a:ea typeface="Yu Gothic UI" panose="020B0500000000000000" pitchFamily="50" charset="-128"/>
              </a:rPr>
              <a:t>エミテラス　株式会社</a:t>
            </a:r>
            <a:endParaRPr kumimoji="1" lang="en-US" altLang="ja-JP" sz="3600" b="1" dirty="0" smtClean="0">
              <a:ln>
                <a:solidFill>
                  <a:schemeClr val="tx1"/>
                </a:solidFill>
              </a:ln>
              <a:effectLst>
                <a:outerShdw dist="88900" dir="600000" algn="t" rotWithShape="0">
                  <a:schemeClr val="bg1"/>
                </a:outerShdw>
              </a:effectLst>
              <a:latin typeface="Yu Gothic UI" panose="020B0500000000000000" pitchFamily="50" charset="-128"/>
              <a:ea typeface="Yu Gothic UI" panose="020B0500000000000000" pitchFamily="50" charset="-128"/>
            </a:endParaRPr>
          </a:p>
        </p:txBody>
      </p:sp>
      <p:pic>
        <p:nvPicPr>
          <p:cNvPr id="71" name="図 70"/>
          <p:cNvPicPr>
            <a:picLocks noChangeAspect="1"/>
          </p:cNvPicPr>
          <p:nvPr/>
        </p:nvPicPr>
        <p:blipFill rotWithShape="1">
          <a:blip r:embed="rId2">
            <a:clrChange>
              <a:clrFrom>
                <a:srgbClr val="FFFFFF"/>
              </a:clrFrom>
              <a:clrTo>
                <a:srgbClr val="FFFFFF">
                  <a:alpha val="0"/>
                </a:srgbClr>
              </a:clrTo>
            </a:clrChange>
          </a:blip>
          <a:srcRect l="6492" t="5369" r="2842" b="8176"/>
          <a:stretch/>
        </p:blipFill>
        <p:spPr>
          <a:xfrm>
            <a:off x="5644792" y="5978037"/>
            <a:ext cx="945069" cy="901180"/>
          </a:xfrm>
          <a:prstGeom prst="rect">
            <a:avLst/>
          </a:prstGeom>
        </p:spPr>
      </p:pic>
      <p:sp>
        <p:nvSpPr>
          <p:cNvPr id="73" name="テキスト ボックス 72"/>
          <p:cNvSpPr txBox="1"/>
          <p:nvPr/>
        </p:nvSpPr>
        <p:spPr>
          <a:xfrm>
            <a:off x="77723" y="1437063"/>
            <a:ext cx="6018662" cy="738664"/>
          </a:xfrm>
          <a:prstGeom prst="rect">
            <a:avLst/>
          </a:prstGeom>
          <a:noFill/>
        </p:spPr>
        <p:txBody>
          <a:bodyPr wrap="square" lIns="36000" rIns="36000" rtlCol="0">
            <a:spAutoFit/>
          </a:bodyPr>
          <a:lstStyle/>
          <a:p>
            <a:r>
              <a:rPr kumimoji="1" lang="ja-JP" altLang="en-US" sz="1400" b="1" dirty="0" smtClean="0">
                <a:latin typeface="IPAゴシック" panose="020B0509000000000000" pitchFamily="49" charset="-128"/>
                <a:ea typeface="IPAゴシック" panose="020B0509000000000000" pitchFamily="49" charset="-128"/>
              </a:rPr>
              <a:t>　　　サービス付き高齢者向け住宅、訪問介護</a:t>
            </a:r>
            <a:endParaRPr kumimoji="1" lang="en-US" altLang="ja-JP" sz="1400" b="1" dirty="0" smtClean="0">
              <a:latin typeface="IPAゴシック" panose="020B0509000000000000" pitchFamily="49" charset="-128"/>
              <a:ea typeface="IPAゴシック" panose="020B0509000000000000" pitchFamily="49" charset="-128"/>
            </a:endParaRPr>
          </a:p>
          <a:p>
            <a:r>
              <a:rPr kumimoji="1" lang="ja-JP" altLang="en-US" sz="1400" dirty="0" smtClean="0">
                <a:latin typeface="IPAゴシック" panose="020B0509000000000000" pitchFamily="49" charset="-128"/>
                <a:ea typeface="IPAゴシック" panose="020B0509000000000000" pitchFamily="49" charset="-128"/>
              </a:rPr>
              <a:t>待遇の充実・安定が整った職場環境と、現場の意見は積極的に取り入れる風通りの良さを大切にしています。</a:t>
            </a:r>
            <a:endParaRPr kumimoji="1" lang="ja-JP" altLang="en-US" sz="1400" dirty="0">
              <a:latin typeface="IPAゴシック" panose="020B0509000000000000" pitchFamily="49" charset="-128"/>
              <a:ea typeface="IPAゴシック" panose="020B0509000000000000" pitchFamily="49" charset="-128"/>
            </a:endParaRPr>
          </a:p>
        </p:txBody>
      </p:sp>
      <p:sp>
        <p:nvSpPr>
          <p:cNvPr id="93" name="テキスト ボックス 92"/>
          <p:cNvSpPr txBox="1"/>
          <p:nvPr/>
        </p:nvSpPr>
        <p:spPr>
          <a:xfrm>
            <a:off x="2349791" y="3738234"/>
            <a:ext cx="2557625" cy="276999"/>
          </a:xfrm>
          <a:prstGeom prst="rect">
            <a:avLst/>
          </a:prstGeom>
          <a:noFill/>
        </p:spPr>
        <p:txBody>
          <a:bodyPr wrap="square" rtlCol="0">
            <a:spAutoFit/>
          </a:bodyPr>
          <a:lstStyle/>
          <a:p>
            <a:r>
              <a:rPr kumimoji="1" lang="en-US" altLang="ja-JP" sz="1200" dirty="0" smtClean="0">
                <a:solidFill>
                  <a:srgbClr val="C00000"/>
                </a:solidFill>
                <a:latin typeface="IPAゴシック" panose="020B0509000000000000" pitchFamily="49" charset="-128"/>
                <a:ea typeface="IPAゴシック" panose="020B0509000000000000" pitchFamily="49" charset="-128"/>
              </a:rPr>
              <a:t>※13:50</a:t>
            </a:r>
            <a:r>
              <a:rPr kumimoji="1" lang="ja-JP" altLang="en-US" sz="1200" dirty="0" err="1" smtClean="0">
                <a:solidFill>
                  <a:srgbClr val="C00000"/>
                </a:solidFill>
                <a:latin typeface="IPAゴシック" panose="020B0509000000000000" pitchFamily="49" charset="-128"/>
                <a:ea typeface="IPAゴシック" panose="020B0509000000000000" pitchFamily="49" charset="-128"/>
              </a:rPr>
              <a:t>までに</a:t>
            </a:r>
            <a:r>
              <a:rPr kumimoji="1" lang="ja-JP" altLang="en-US" sz="1200" dirty="0" smtClean="0">
                <a:solidFill>
                  <a:srgbClr val="C00000"/>
                </a:solidFill>
                <a:latin typeface="IPAゴシック" panose="020B0509000000000000" pitchFamily="49" charset="-128"/>
                <a:ea typeface="IPAゴシック" panose="020B0509000000000000" pitchFamily="49" charset="-128"/>
              </a:rPr>
              <a:t>お集まりください。</a:t>
            </a:r>
            <a:endParaRPr kumimoji="1" lang="ja-JP" altLang="en-US" sz="1200" dirty="0">
              <a:solidFill>
                <a:srgbClr val="C00000"/>
              </a:solidFill>
              <a:latin typeface="IPAゴシック" panose="020B0509000000000000" pitchFamily="49" charset="-128"/>
              <a:ea typeface="IPAゴシック" panose="020B0509000000000000" pitchFamily="49" charset="-128"/>
            </a:endParaRPr>
          </a:p>
        </p:txBody>
      </p:sp>
      <p:sp>
        <p:nvSpPr>
          <p:cNvPr id="96" name="テキスト ボックス 95"/>
          <p:cNvSpPr txBox="1"/>
          <p:nvPr/>
        </p:nvSpPr>
        <p:spPr>
          <a:xfrm>
            <a:off x="0" y="8769890"/>
            <a:ext cx="6757212" cy="523220"/>
          </a:xfrm>
          <a:prstGeom prst="rect">
            <a:avLst/>
          </a:prstGeom>
          <a:noFill/>
        </p:spPr>
        <p:txBody>
          <a:bodyPr wrap="square" rtlCol="0">
            <a:spAutoFit/>
          </a:bodyPr>
          <a:lstStyle/>
          <a:p>
            <a:r>
              <a:rPr kumimoji="1" lang="en-US" altLang="ja-JP" sz="1400" dirty="0" smtClean="0">
                <a:latin typeface="IPAゴシック" panose="020B0509000000000000" pitchFamily="49" charset="-128"/>
                <a:ea typeface="IPAゴシック" panose="020B0509000000000000" pitchFamily="49" charset="-128"/>
              </a:rPr>
              <a:t>※</a:t>
            </a:r>
            <a:r>
              <a:rPr kumimoji="1" lang="ja-JP" altLang="en-US" sz="1400" dirty="0" smtClean="0">
                <a:latin typeface="IPAゴシック" panose="020B0509000000000000" pitchFamily="49" charset="-128"/>
                <a:ea typeface="IPAゴシック" panose="020B0509000000000000" pitchFamily="49" charset="-128"/>
              </a:rPr>
              <a:t>雇用保険受給中の方は求職活動実績になります。</a:t>
            </a:r>
            <a:endParaRPr kumimoji="1" lang="en-US" altLang="ja-JP" sz="1400" dirty="0" smtClean="0">
              <a:latin typeface="IPAゴシック" panose="020B0509000000000000" pitchFamily="49" charset="-128"/>
              <a:ea typeface="IPAゴシック" panose="020B0509000000000000" pitchFamily="49" charset="-128"/>
            </a:endParaRPr>
          </a:p>
          <a:p>
            <a:r>
              <a:rPr kumimoji="1" lang="en-US" altLang="ja-JP" sz="1400" dirty="0">
                <a:latin typeface="IPAゴシック" panose="020B0509000000000000" pitchFamily="49" charset="-128"/>
                <a:ea typeface="IPAゴシック" panose="020B0509000000000000" pitchFamily="49" charset="-128"/>
              </a:rPr>
              <a:t>※</a:t>
            </a:r>
            <a:r>
              <a:rPr kumimoji="1" lang="ja-JP" altLang="en-US" sz="1400" u="sng" dirty="0">
                <a:latin typeface="IPAゴシック" panose="020B0509000000000000" pitchFamily="49" charset="-128"/>
                <a:ea typeface="IPAゴシック" panose="020B0509000000000000" pitchFamily="49" charset="-128"/>
              </a:rPr>
              <a:t>応募希望の場合は、必ずハローワークで紹介状の交付を受けてください</a:t>
            </a:r>
            <a:r>
              <a:rPr kumimoji="1" lang="ja-JP" altLang="en-US" sz="1400" u="sng" dirty="0" smtClean="0">
                <a:latin typeface="IPAゴシック" panose="020B0509000000000000" pitchFamily="49" charset="-128"/>
                <a:ea typeface="IPAゴシック" panose="020B0509000000000000" pitchFamily="49" charset="-128"/>
              </a:rPr>
              <a:t>。</a:t>
            </a:r>
            <a:endParaRPr kumimoji="1" lang="ja-JP" altLang="en-US" sz="1400" u="sng" dirty="0">
              <a:latin typeface="IPAゴシック" panose="020B0509000000000000" pitchFamily="49" charset="-128"/>
              <a:ea typeface="IPAゴシック" panose="020B0509000000000000" pitchFamily="49" charset="-128"/>
            </a:endParaRPr>
          </a:p>
        </p:txBody>
      </p:sp>
      <p:sp>
        <p:nvSpPr>
          <p:cNvPr id="98" name="テキスト ボックス 97"/>
          <p:cNvSpPr txBox="1"/>
          <p:nvPr/>
        </p:nvSpPr>
        <p:spPr>
          <a:xfrm>
            <a:off x="451259" y="7549099"/>
            <a:ext cx="4577941" cy="932563"/>
          </a:xfrm>
          <a:prstGeom prst="rect">
            <a:avLst/>
          </a:prstGeom>
          <a:solidFill>
            <a:schemeClr val="accent6">
              <a:lumMod val="60000"/>
              <a:lumOff val="40000"/>
            </a:schemeClr>
          </a:solidFill>
        </p:spPr>
        <p:txBody>
          <a:bodyPr wrap="square" rtlCol="0">
            <a:spAutoFit/>
          </a:bodyPr>
          <a:lstStyle/>
          <a:p>
            <a:pPr marL="342900" indent="-342900">
              <a:lnSpc>
                <a:spcPct val="130000"/>
              </a:lnSpc>
              <a:buFont typeface="+mj-lt"/>
              <a:buAutoNum type="arabicPeriod"/>
            </a:pPr>
            <a:r>
              <a:rPr kumimoji="1" lang="ja-JP" altLang="en-US" sz="1400" dirty="0" smtClean="0">
                <a:latin typeface="IPAゴシック" panose="020B0509000000000000" pitchFamily="49" charset="-128"/>
                <a:ea typeface="IPAゴシック" panose="020B0509000000000000" pitchFamily="49" charset="-128"/>
              </a:rPr>
              <a:t>窓口もしくは電話　☎</a:t>
            </a:r>
            <a:r>
              <a:rPr kumimoji="1" lang="en-US" altLang="ja-JP" sz="1400" dirty="0" smtClean="0">
                <a:latin typeface="IPAゴシック" panose="020B0509000000000000" pitchFamily="49" charset="-128"/>
                <a:ea typeface="IPAゴシック" panose="020B0509000000000000" pitchFamily="49" charset="-128"/>
              </a:rPr>
              <a:t>0256-38-5431</a:t>
            </a:r>
          </a:p>
          <a:p>
            <a:pPr marL="342900" indent="-342900">
              <a:lnSpc>
                <a:spcPct val="130000"/>
              </a:lnSpc>
              <a:buFont typeface="+mj-lt"/>
              <a:buAutoNum type="arabicPeriod"/>
            </a:pPr>
            <a:r>
              <a:rPr kumimoji="1" lang="ja-JP" altLang="en-US" sz="1400" dirty="0" smtClean="0">
                <a:latin typeface="IPAゴシック" panose="020B0509000000000000" pitchFamily="49" charset="-128"/>
                <a:ea typeface="IPAゴシック" panose="020B0509000000000000" pitchFamily="49" charset="-128"/>
              </a:rPr>
              <a:t>左の申込フォームからも申し込み可能です。</a:t>
            </a:r>
            <a:endParaRPr kumimoji="1" lang="en-US" altLang="ja-JP" sz="1400" dirty="0" smtClean="0">
              <a:latin typeface="IPAゴシック" panose="020B0509000000000000" pitchFamily="49" charset="-128"/>
              <a:ea typeface="IPAゴシック" panose="020B0509000000000000" pitchFamily="49" charset="-128"/>
            </a:endParaRPr>
          </a:p>
          <a:p>
            <a:pPr>
              <a:lnSpc>
                <a:spcPct val="130000"/>
              </a:lnSpc>
            </a:pPr>
            <a:r>
              <a:rPr kumimoji="1" lang="ja-JP" altLang="en-US" sz="1400" dirty="0" smtClean="0">
                <a:latin typeface="IPAゴシック" panose="020B0509000000000000" pitchFamily="49" charset="-128"/>
                <a:ea typeface="IPAゴシック" panose="020B0509000000000000" pitchFamily="49" charset="-128"/>
              </a:rPr>
              <a:t>　　たくさんの応募お待ちしております！！</a:t>
            </a:r>
            <a:endParaRPr kumimoji="1" lang="en-US" altLang="ja-JP" sz="1400" dirty="0" smtClean="0">
              <a:latin typeface="IPAゴシック" panose="020B0509000000000000" pitchFamily="49" charset="-128"/>
              <a:ea typeface="IPAゴシック" panose="020B0509000000000000" pitchFamily="49" charset="-128"/>
            </a:endParaRPr>
          </a:p>
        </p:txBody>
      </p:sp>
      <p:sp>
        <p:nvSpPr>
          <p:cNvPr id="108" name="タイトル 1"/>
          <p:cNvSpPr txBox="1">
            <a:spLocks/>
          </p:cNvSpPr>
          <p:nvPr/>
        </p:nvSpPr>
        <p:spPr>
          <a:xfrm>
            <a:off x="-14844" y="9377176"/>
            <a:ext cx="6872844" cy="529038"/>
          </a:xfrm>
          <a:prstGeom prst="rect">
            <a:avLst/>
          </a:prstGeom>
          <a:solidFill>
            <a:schemeClr val="accent2">
              <a:lumMod val="75000"/>
            </a:schemeClr>
          </a:solidFill>
        </p:spPr>
        <p:txBody>
          <a:bodyPr vert="horz" wrap="square" lIns="0" tIns="45720" rIns="91440" bIns="45720" rtlCol="0" anchor="ctr" anchorCtr="0">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en-US" altLang="ja-JP" sz="1400" dirty="0">
                <a:solidFill>
                  <a:schemeClr val="bg1"/>
                </a:solidFill>
                <a:latin typeface="IPAゴシック" panose="020B0509000000000000" pitchFamily="49" charset="-128"/>
                <a:ea typeface="IPAゴシック" panose="020B0509000000000000" pitchFamily="49" charset="-128"/>
              </a:rPr>
              <a:t>【</a:t>
            </a:r>
            <a:r>
              <a:rPr lang="ja-JP" altLang="en-US" sz="1400" dirty="0" smtClean="0">
                <a:solidFill>
                  <a:schemeClr val="bg1"/>
                </a:solidFill>
                <a:latin typeface="IPAゴシック" panose="020B0509000000000000" pitchFamily="49" charset="-128"/>
                <a:ea typeface="IPAゴシック" panose="020B0509000000000000" pitchFamily="49" charset="-128"/>
              </a:rPr>
              <a:t>お問合せ</a:t>
            </a:r>
            <a:r>
              <a:rPr lang="en-US" altLang="ja-JP" sz="1400" dirty="0" smtClean="0">
                <a:solidFill>
                  <a:schemeClr val="bg1"/>
                </a:solidFill>
                <a:latin typeface="IPAゴシック" panose="020B0509000000000000" pitchFamily="49" charset="-128"/>
                <a:ea typeface="IPAゴシック" panose="020B0509000000000000" pitchFamily="49" charset="-128"/>
              </a:rPr>
              <a:t>】</a:t>
            </a:r>
            <a:r>
              <a:rPr lang="ja-JP" altLang="en-US" sz="1400" dirty="0" smtClean="0">
                <a:solidFill>
                  <a:schemeClr val="bg1"/>
                </a:solidFill>
                <a:latin typeface="IPAゴシック" panose="020B0509000000000000" pitchFamily="49" charset="-128"/>
                <a:ea typeface="IPAゴシック" panose="020B0509000000000000" pitchFamily="49" charset="-128"/>
              </a:rPr>
              <a:t>ハローワーク三条　職業紹介部門　</a:t>
            </a:r>
            <a:r>
              <a:rPr lang="en-US" altLang="ja-JP" sz="1400" dirty="0" smtClean="0">
                <a:solidFill>
                  <a:schemeClr val="bg1"/>
                </a:solidFill>
                <a:latin typeface="IPAゴシック" panose="020B0509000000000000" pitchFamily="49" charset="-128"/>
                <a:ea typeface="IPAゴシック" panose="020B0509000000000000" pitchFamily="49" charset="-128"/>
              </a:rPr>
              <a:t>0256-38-5431</a:t>
            </a:r>
            <a:endParaRPr lang="ja-JP" altLang="en-US" sz="1400" dirty="0">
              <a:solidFill>
                <a:schemeClr val="bg1"/>
              </a:solidFill>
              <a:latin typeface="IPAゴシック" panose="020B0509000000000000" pitchFamily="49" charset="-128"/>
              <a:ea typeface="IPAゴシック" panose="020B0509000000000000" pitchFamily="49" charset="-128"/>
            </a:endParaRPr>
          </a:p>
        </p:txBody>
      </p:sp>
      <p:sp>
        <p:nvSpPr>
          <p:cNvPr id="110" name="正方形/長方形 109"/>
          <p:cNvSpPr/>
          <p:nvPr/>
        </p:nvSpPr>
        <p:spPr>
          <a:xfrm>
            <a:off x="416130" y="2968245"/>
            <a:ext cx="1160007" cy="3693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b="1" dirty="0" smtClean="0">
                <a:latin typeface="IPAゴシック" panose="020B0509000000000000" pitchFamily="49" charset="-128"/>
                <a:ea typeface="IPAゴシック" panose="020B0509000000000000" pitchFamily="49" charset="-128"/>
              </a:rPr>
              <a:t>日時</a:t>
            </a:r>
            <a:endParaRPr kumimoji="1" lang="ja-JP" altLang="en-US" b="1" dirty="0">
              <a:latin typeface="IPAゴシック" panose="020B0509000000000000" pitchFamily="49" charset="-128"/>
              <a:ea typeface="IPAゴシック" panose="020B0509000000000000" pitchFamily="49" charset="-128"/>
            </a:endParaRPr>
          </a:p>
        </p:txBody>
      </p:sp>
      <p:sp>
        <p:nvSpPr>
          <p:cNvPr id="114" name="正方形/長方形 113"/>
          <p:cNvSpPr/>
          <p:nvPr/>
        </p:nvSpPr>
        <p:spPr>
          <a:xfrm>
            <a:off x="416130" y="5583584"/>
            <a:ext cx="1166222" cy="3693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b="1" dirty="0" smtClean="0">
                <a:latin typeface="IPAゴシック" panose="020B0509000000000000" pitchFamily="49" charset="-128"/>
                <a:ea typeface="IPAゴシック" panose="020B0509000000000000" pitchFamily="49" charset="-128"/>
              </a:rPr>
              <a:t>募集職種</a:t>
            </a:r>
            <a:endParaRPr kumimoji="1" lang="ja-JP" altLang="en-US" b="1" dirty="0">
              <a:latin typeface="IPAゴシック" panose="020B0509000000000000" pitchFamily="49" charset="-128"/>
              <a:ea typeface="IPAゴシック" panose="020B0509000000000000" pitchFamily="49" charset="-128"/>
            </a:endParaRPr>
          </a:p>
        </p:txBody>
      </p:sp>
      <p:sp>
        <p:nvSpPr>
          <p:cNvPr id="116" name="正方形/長方形 115"/>
          <p:cNvSpPr/>
          <p:nvPr/>
        </p:nvSpPr>
        <p:spPr>
          <a:xfrm>
            <a:off x="416130" y="7153168"/>
            <a:ext cx="1160007" cy="3693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ctr">
            <a:spAutoFit/>
          </a:bodyPr>
          <a:lstStyle/>
          <a:p>
            <a:pPr algn="ctr"/>
            <a:r>
              <a:rPr kumimoji="1" lang="ja-JP" altLang="en-US" b="1" dirty="0" smtClean="0">
                <a:latin typeface="IPAゴシック" panose="020B0509000000000000" pitchFamily="49" charset="-128"/>
                <a:ea typeface="IPAゴシック" panose="020B0509000000000000" pitchFamily="49" charset="-128"/>
              </a:rPr>
              <a:t>申込方法</a:t>
            </a:r>
            <a:endParaRPr kumimoji="1" lang="ja-JP" altLang="en-US" b="1" dirty="0">
              <a:latin typeface="IPAゴシック" panose="020B0509000000000000" pitchFamily="49" charset="-128"/>
              <a:ea typeface="IPAゴシック" panose="020B0509000000000000" pitchFamily="49" charset="-128"/>
            </a:endParaRPr>
          </a:p>
        </p:txBody>
      </p:sp>
      <p:sp>
        <p:nvSpPr>
          <p:cNvPr id="112" name="正方形/長方形 111"/>
          <p:cNvSpPr/>
          <p:nvPr/>
        </p:nvSpPr>
        <p:spPr>
          <a:xfrm>
            <a:off x="408577" y="4103608"/>
            <a:ext cx="1167560" cy="3693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b="1" dirty="0" smtClean="0">
                <a:latin typeface="IPAゴシック" panose="020B0509000000000000" pitchFamily="49" charset="-128"/>
                <a:ea typeface="IPAゴシック" panose="020B0509000000000000" pitchFamily="49" charset="-128"/>
              </a:rPr>
              <a:t>場所</a:t>
            </a:r>
            <a:endParaRPr kumimoji="1" lang="ja-JP" altLang="en-US" b="1" dirty="0">
              <a:latin typeface="IPAゴシック" panose="020B0509000000000000" pitchFamily="49" charset="-128"/>
              <a:ea typeface="IPAゴシック" panose="020B0509000000000000" pitchFamily="49" charset="-128"/>
            </a:endParaRPr>
          </a:p>
        </p:txBody>
      </p:sp>
      <p:sp>
        <p:nvSpPr>
          <p:cNvPr id="120" name="正方形/長方形 119"/>
          <p:cNvSpPr/>
          <p:nvPr/>
        </p:nvSpPr>
        <p:spPr>
          <a:xfrm>
            <a:off x="5086704" y="7321581"/>
            <a:ext cx="1222517" cy="210888"/>
          </a:xfrm>
          <a:prstGeom prst="rect">
            <a:avLst/>
          </a:prstGeom>
          <a:noFill/>
          <a:ln w="127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IPAゴシック" panose="020B0509000000000000" pitchFamily="49" charset="-128"/>
                <a:ea typeface="IPAゴシック" panose="020B0509000000000000" pitchFamily="49" charset="-128"/>
              </a:rPr>
              <a:t>申し込みフォーム</a:t>
            </a:r>
            <a:endParaRPr kumimoji="1" lang="ja-JP" altLang="en-US" sz="900" dirty="0">
              <a:solidFill>
                <a:schemeClr val="tx1"/>
              </a:solidFill>
              <a:latin typeface="IPAゴシック" panose="020B0509000000000000" pitchFamily="49" charset="-128"/>
              <a:ea typeface="IPAゴシック" panose="020B0509000000000000" pitchFamily="49" charset="-128"/>
            </a:endParaRPr>
          </a:p>
        </p:txBody>
      </p:sp>
      <p:pic>
        <p:nvPicPr>
          <p:cNvPr id="3" name="図 2"/>
          <p:cNvPicPr>
            <a:picLocks noChangeAspect="1"/>
          </p:cNvPicPr>
          <p:nvPr/>
        </p:nvPicPr>
        <p:blipFill rotWithShape="1">
          <a:blip r:embed="rId3"/>
          <a:srcRect l="7333" t="7630" r="7037" b="7334"/>
          <a:stretch/>
        </p:blipFill>
        <p:spPr>
          <a:xfrm>
            <a:off x="5215363" y="7625397"/>
            <a:ext cx="965200" cy="958520"/>
          </a:xfrm>
          <a:prstGeom prst="rect">
            <a:avLst/>
          </a:prstGeom>
        </p:spPr>
      </p:pic>
      <p:pic>
        <p:nvPicPr>
          <p:cNvPr id="38" name="図 37"/>
          <p:cNvPicPr>
            <a:picLocks noChangeAspect="1"/>
          </p:cNvPicPr>
          <p:nvPr/>
        </p:nvPicPr>
        <p:blipFill>
          <a:blip r:embed="rId4"/>
          <a:stretch>
            <a:fillRect/>
          </a:stretch>
        </p:blipFill>
        <p:spPr>
          <a:xfrm>
            <a:off x="4735988" y="1601"/>
            <a:ext cx="2107116" cy="1582407"/>
          </a:xfrm>
          <a:prstGeom prst="rect">
            <a:avLst/>
          </a:prstGeom>
          <a:solidFill>
            <a:schemeClr val="bg1"/>
          </a:solidFill>
        </p:spPr>
      </p:pic>
      <p:sp>
        <p:nvSpPr>
          <p:cNvPr id="39" name="楕円 38"/>
          <p:cNvSpPr/>
          <p:nvPr/>
        </p:nvSpPr>
        <p:spPr>
          <a:xfrm>
            <a:off x="5919800" y="2231981"/>
            <a:ext cx="864000" cy="864000"/>
          </a:xfrm>
          <a:prstGeom prst="ellipse">
            <a:avLst/>
          </a:prstGeom>
          <a:solidFill>
            <a:srgbClr val="FF7C80"/>
          </a:solidFill>
          <a:ln>
            <a:noFill/>
          </a:ln>
          <a:effectLst>
            <a:outerShdw dist="38100" dir="19200000" sx="102000" sy="102000" algn="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履歴書不要</a:t>
            </a:r>
            <a:endParaRPr kumimoji="1" lang="ja-JP" altLang="en-US" sz="1400" b="1" dirty="0">
              <a:solidFill>
                <a:schemeClr val="tx1"/>
              </a:solidFill>
              <a:latin typeface="+mn-ea"/>
            </a:endParaRPr>
          </a:p>
        </p:txBody>
      </p:sp>
      <p:sp>
        <p:nvSpPr>
          <p:cNvPr id="41" name="楕円 40"/>
          <p:cNvSpPr/>
          <p:nvPr/>
        </p:nvSpPr>
        <p:spPr>
          <a:xfrm>
            <a:off x="4878092" y="2258280"/>
            <a:ext cx="864000" cy="864000"/>
          </a:xfrm>
          <a:prstGeom prst="ellipse">
            <a:avLst/>
          </a:prstGeom>
          <a:solidFill>
            <a:srgbClr val="FF7C80"/>
          </a:solidFill>
          <a:ln>
            <a:noFill/>
          </a:ln>
          <a:effectLst>
            <a:outerShdw dist="38100" dir="20400000" sx="101000" sy="101000" algn="b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服装</a:t>
            </a:r>
            <a:endParaRPr kumimoji="1" lang="en-US" altLang="ja-JP" sz="1400" b="1" dirty="0" smtClean="0">
              <a:solidFill>
                <a:schemeClr val="tx1"/>
              </a:solidFill>
              <a:latin typeface="+mn-ea"/>
            </a:endParaRPr>
          </a:p>
          <a:p>
            <a:pPr algn="ctr"/>
            <a:r>
              <a:rPr kumimoji="1" lang="ja-JP" altLang="en-US" sz="1400" b="1" dirty="0" smtClean="0">
                <a:solidFill>
                  <a:schemeClr val="tx1"/>
                </a:solidFill>
                <a:latin typeface="+mn-ea"/>
              </a:rPr>
              <a:t>自由</a:t>
            </a:r>
            <a:endParaRPr kumimoji="1" lang="ja-JP" altLang="en-US" sz="1400" b="1" dirty="0">
              <a:solidFill>
                <a:schemeClr val="tx1"/>
              </a:solidFill>
              <a:latin typeface="+mn-ea"/>
            </a:endParaRPr>
          </a:p>
        </p:txBody>
      </p:sp>
      <p:sp>
        <p:nvSpPr>
          <p:cNvPr id="42" name="楕円 41"/>
          <p:cNvSpPr/>
          <p:nvPr/>
        </p:nvSpPr>
        <p:spPr>
          <a:xfrm>
            <a:off x="3828124" y="2255508"/>
            <a:ext cx="864000" cy="864000"/>
          </a:xfrm>
          <a:prstGeom prst="ellipse">
            <a:avLst/>
          </a:prstGeom>
          <a:solidFill>
            <a:srgbClr val="FF7C80"/>
          </a:solidFill>
          <a:ln>
            <a:noFill/>
          </a:ln>
          <a:effectLst>
            <a:outerShdw dist="38100" dir="20400000" sx="101000" sy="101000" algn="b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現地で話しが聞ける</a:t>
            </a:r>
            <a:endParaRPr kumimoji="1" lang="ja-JP" altLang="en-US" sz="1400" b="1" dirty="0">
              <a:solidFill>
                <a:schemeClr val="tx1"/>
              </a:solidFill>
              <a:latin typeface="+mn-ea"/>
            </a:endParaRPr>
          </a:p>
        </p:txBody>
      </p:sp>
      <p:sp>
        <p:nvSpPr>
          <p:cNvPr id="2" name="テキスト ボックス 1"/>
          <p:cNvSpPr txBox="1"/>
          <p:nvPr/>
        </p:nvSpPr>
        <p:spPr>
          <a:xfrm>
            <a:off x="4559200" y="3262372"/>
            <a:ext cx="2205258" cy="715089"/>
          </a:xfrm>
          <a:prstGeom prst="wedgeRoundRectCallout">
            <a:avLst>
              <a:gd name="adj1" fmla="val -21203"/>
              <a:gd name="adj2" fmla="val -49388"/>
              <a:gd name="adj3" fmla="val 16667"/>
            </a:avLst>
          </a:prstGeom>
          <a:noFill/>
          <a:ln>
            <a:noFill/>
          </a:ln>
        </p:spPr>
        <p:txBody>
          <a:bodyPr wrap="square" rtlCol="0">
            <a:spAutoFit/>
          </a:bodyPr>
          <a:lstStyle/>
          <a:p>
            <a:r>
              <a:rPr kumimoji="1" lang="ja-JP" altLang="en-US" b="1" dirty="0" smtClean="0">
                <a:solidFill>
                  <a:srgbClr val="FF0000"/>
                </a:solidFill>
                <a:latin typeface="HGP創英角ｺﾞｼｯｸUB" panose="020B0900000000000000" pitchFamily="50" charset="-128"/>
                <a:ea typeface="HGP創英角ｺﾞｼｯｸUB" panose="020B0900000000000000" pitchFamily="50" charset="-128"/>
              </a:rPr>
              <a:t>現地集合・</a:t>
            </a:r>
            <a:endParaRPr kumimoji="1" lang="en-US" altLang="ja-JP" b="1" dirty="0" smtClean="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b="1" dirty="0" smtClean="0">
                <a:solidFill>
                  <a:srgbClr val="FF0000"/>
                </a:solidFill>
                <a:latin typeface="HGP創英角ｺﾞｼｯｸUB" panose="020B0900000000000000" pitchFamily="50" charset="-128"/>
                <a:ea typeface="HGP創英角ｺﾞｼｯｸUB" panose="020B0900000000000000" pitchFamily="50" charset="-128"/>
              </a:rPr>
              <a:t>　　解散となります！</a:t>
            </a:r>
            <a:endParaRPr kumimoji="1" lang="en-US" altLang="ja-JP" b="1" dirty="0" smtClean="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3" name="テキスト ボックス 42"/>
          <p:cNvSpPr txBox="1"/>
          <p:nvPr/>
        </p:nvSpPr>
        <p:spPr>
          <a:xfrm>
            <a:off x="285624" y="4497360"/>
            <a:ext cx="3332613" cy="400110"/>
          </a:xfrm>
          <a:prstGeom prst="rect">
            <a:avLst/>
          </a:prstGeom>
          <a:noFill/>
        </p:spPr>
        <p:txBody>
          <a:bodyPr wrap="square" rtlCol="0">
            <a:spAutoFit/>
          </a:bodyPr>
          <a:lstStyle/>
          <a:p>
            <a:r>
              <a:rPr kumimoji="1" lang="ja-JP" altLang="en-US" sz="2000" b="1" dirty="0" smtClean="0">
                <a:latin typeface="IPAゴシック" panose="020B0509000000000000" pitchFamily="49" charset="-128"/>
                <a:ea typeface="IPAゴシック" panose="020B0509000000000000" pitchFamily="49" charset="-128"/>
              </a:rPr>
              <a:t>三条市西裏館２－７－１３</a:t>
            </a:r>
            <a:endParaRPr kumimoji="1" lang="ja-JP" altLang="en-US" sz="2000" b="1" dirty="0">
              <a:latin typeface="IPAゴシック" panose="020B0509000000000000" pitchFamily="49" charset="-128"/>
              <a:ea typeface="IPAゴシック" panose="020B0509000000000000" pitchFamily="49" charset="-128"/>
            </a:endParaRPr>
          </a:p>
        </p:txBody>
      </p:sp>
      <p:sp>
        <p:nvSpPr>
          <p:cNvPr id="45" name="楕円 44"/>
          <p:cNvSpPr/>
          <p:nvPr/>
        </p:nvSpPr>
        <p:spPr>
          <a:xfrm>
            <a:off x="1704269" y="2269010"/>
            <a:ext cx="864000" cy="864000"/>
          </a:xfrm>
          <a:prstGeom prst="ellipse">
            <a:avLst/>
          </a:prstGeom>
          <a:solidFill>
            <a:srgbClr val="FF7C80"/>
          </a:solidFill>
          <a:ln>
            <a:noFill/>
          </a:ln>
          <a:effectLst>
            <a:outerShdw dist="38100" dir="20400000" sx="101000" sy="101000" algn="b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職場の見学ができる</a:t>
            </a:r>
            <a:endParaRPr kumimoji="1" lang="ja-JP" altLang="en-US" sz="1400" b="1" dirty="0">
              <a:solidFill>
                <a:schemeClr val="tx1"/>
              </a:solidFill>
              <a:latin typeface="+mn-ea"/>
            </a:endParaRPr>
          </a:p>
        </p:txBody>
      </p:sp>
      <p:sp>
        <p:nvSpPr>
          <p:cNvPr id="46" name="楕円 45"/>
          <p:cNvSpPr/>
          <p:nvPr/>
        </p:nvSpPr>
        <p:spPr>
          <a:xfrm>
            <a:off x="2754237" y="2245897"/>
            <a:ext cx="864000" cy="864000"/>
          </a:xfrm>
          <a:prstGeom prst="ellipse">
            <a:avLst/>
          </a:prstGeom>
          <a:solidFill>
            <a:srgbClr val="FF7C80"/>
          </a:solidFill>
          <a:ln>
            <a:noFill/>
          </a:ln>
          <a:effectLst>
            <a:outerShdw dist="38100" dir="20400000" sx="101000" sy="101000" algn="bl"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solidFill>
                  <a:schemeClr val="tx1"/>
                </a:solidFill>
                <a:latin typeface="+mn-ea"/>
              </a:rPr>
              <a:t>雰囲気　　　が</a:t>
            </a:r>
            <a:endParaRPr kumimoji="1" lang="en-US" altLang="ja-JP" sz="1400" b="1" dirty="0" smtClean="0">
              <a:solidFill>
                <a:schemeClr val="tx1"/>
              </a:solidFill>
              <a:latin typeface="+mn-ea"/>
            </a:endParaRPr>
          </a:p>
          <a:p>
            <a:pPr algn="ctr"/>
            <a:r>
              <a:rPr kumimoji="1" lang="ja-JP" altLang="en-US" sz="1400" b="1" dirty="0" smtClean="0">
                <a:solidFill>
                  <a:schemeClr val="tx1"/>
                </a:solidFill>
                <a:latin typeface="+mn-ea"/>
              </a:rPr>
              <a:t>わかる</a:t>
            </a:r>
            <a:endParaRPr kumimoji="1" lang="ja-JP" altLang="en-US" sz="1400" b="1" dirty="0">
              <a:solidFill>
                <a:schemeClr val="tx1"/>
              </a:solidFill>
              <a:latin typeface="+mn-ea"/>
            </a:endParaRPr>
          </a:p>
        </p:txBody>
      </p:sp>
      <p:sp>
        <p:nvSpPr>
          <p:cNvPr id="5" name="テキスト ボックス 4"/>
          <p:cNvSpPr txBox="1"/>
          <p:nvPr/>
        </p:nvSpPr>
        <p:spPr>
          <a:xfrm>
            <a:off x="451259" y="6788330"/>
            <a:ext cx="3704660" cy="230832"/>
          </a:xfrm>
          <a:prstGeom prst="rect">
            <a:avLst/>
          </a:prstGeom>
          <a:noFill/>
        </p:spPr>
        <p:txBody>
          <a:bodyPr wrap="square" rtlCol="0">
            <a:spAutoFit/>
          </a:bodyPr>
          <a:lstStyle/>
          <a:p>
            <a:r>
              <a:rPr kumimoji="1" lang="en-US" altLang="ja-JP" sz="900" b="1" dirty="0" smtClean="0"/>
              <a:t>※</a:t>
            </a:r>
            <a:r>
              <a:rPr kumimoji="1" lang="ja-JP" altLang="en-US" sz="900" b="1" dirty="0" smtClean="0"/>
              <a:t>他にも求人票がありますので右のフォームからもご覧ください。</a:t>
            </a:r>
            <a:endParaRPr kumimoji="1" lang="ja-JP" altLang="en-US" sz="900" b="1" dirty="0"/>
          </a:p>
        </p:txBody>
      </p:sp>
      <p:sp>
        <p:nvSpPr>
          <p:cNvPr id="44" name="テキスト ボックス 43"/>
          <p:cNvSpPr txBox="1"/>
          <p:nvPr/>
        </p:nvSpPr>
        <p:spPr>
          <a:xfrm>
            <a:off x="4333140" y="5813909"/>
            <a:ext cx="1134431" cy="230832"/>
          </a:xfrm>
          <a:prstGeom prst="rect">
            <a:avLst/>
          </a:prstGeom>
          <a:noFill/>
        </p:spPr>
        <p:txBody>
          <a:bodyPr wrap="square" rtlCol="0">
            <a:spAutoFit/>
          </a:bodyPr>
          <a:lstStyle/>
          <a:p>
            <a:r>
              <a:rPr kumimoji="1" lang="en-US" altLang="ja-JP" sz="900" b="1" dirty="0" smtClean="0"/>
              <a:t>※</a:t>
            </a:r>
            <a:r>
              <a:rPr kumimoji="1" lang="ja-JP" altLang="en-US" sz="900" b="1" dirty="0" smtClean="0"/>
              <a:t>求人票フォーム</a:t>
            </a:r>
            <a:endParaRPr kumimoji="1" lang="ja-JP" altLang="en-US" sz="900" b="1" dirty="0"/>
          </a:p>
        </p:txBody>
      </p:sp>
      <p:sp>
        <p:nvSpPr>
          <p:cNvPr id="47" name="テキスト ボックス 46"/>
          <p:cNvSpPr txBox="1"/>
          <p:nvPr/>
        </p:nvSpPr>
        <p:spPr>
          <a:xfrm>
            <a:off x="1598294" y="7215325"/>
            <a:ext cx="2557625" cy="276999"/>
          </a:xfrm>
          <a:prstGeom prst="rect">
            <a:avLst/>
          </a:prstGeom>
          <a:noFill/>
        </p:spPr>
        <p:txBody>
          <a:bodyPr wrap="square" rtlCol="0">
            <a:spAutoFit/>
          </a:bodyPr>
          <a:lstStyle/>
          <a:p>
            <a:r>
              <a:rPr kumimoji="1" lang="en-US" altLang="ja-JP" sz="1200" b="1"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200" b="1" dirty="0">
                <a:solidFill>
                  <a:srgbClr val="FF0000"/>
                </a:solidFill>
                <a:latin typeface="HGP創英角ｺﾞｼｯｸUB" panose="020B0900000000000000" pitchFamily="50" charset="-128"/>
                <a:ea typeface="HGP創英角ｺﾞｼｯｸUB" panose="020B0900000000000000" pitchFamily="50" charset="-128"/>
              </a:rPr>
              <a:t>事前申し込みが必要です！！</a:t>
            </a:r>
          </a:p>
        </p:txBody>
      </p:sp>
      <p:sp>
        <p:nvSpPr>
          <p:cNvPr id="4" name="テキスト ボックス 3"/>
          <p:cNvSpPr txBox="1"/>
          <p:nvPr/>
        </p:nvSpPr>
        <p:spPr>
          <a:xfrm>
            <a:off x="347461" y="6044741"/>
            <a:ext cx="3808458" cy="584775"/>
          </a:xfrm>
          <a:prstGeom prst="rect">
            <a:avLst/>
          </a:prstGeom>
          <a:noFill/>
        </p:spPr>
        <p:txBody>
          <a:bodyPr wrap="square" rtlCol="0">
            <a:spAutoFit/>
          </a:bodyPr>
          <a:lstStyle/>
          <a:p>
            <a:r>
              <a:rPr kumimoji="1" lang="ja-JP" altLang="en-US" sz="1600" b="1" dirty="0" smtClean="0">
                <a:latin typeface="IPAゴシック" panose="020B0509000000000000" pitchFamily="49" charset="-128"/>
                <a:ea typeface="IPAゴシック" panose="020B0509000000000000" pitchFamily="49" charset="-128"/>
                <a:cs typeface="Arial" panose="020B0604020202020204" pitchFamily="34" charset="0"/>
              </a:rPr>
              <a:t>サービス提供責任者　</a:t>
            </a:r>
            <a:r>
              <a:rPr kumimoji="1" lang="en-US" altLang="ja-JP" sz="1600" b="1" dirty="0" smtClean="0">
                <a:latin typeface="IPAゴシック" panose="020B0509000000000000" pitchFamily="49" charset="-128"/>
                <a:ea typeface="IPAゴシック" panose="020B0509000000000000" pitchFamily="49" charset="-128"/>
                <a:cs typeface="Arial" panose="020B0604020202020204" pitchFamily="34" charset="0"/>
              </a:rPr>
              <a:t>15040-2604651</a:t>
            </a:r>
          </a:p>
          <a:p>
            <a:r>
              <a:rPr kumimoji="1" lang="ja-JP" altLang="en-US" sz="1600" b="1" dirty="0" smtClean="0">
                <a:latin typeface="IPAゴシック" panose="020B0509000000000000" pitchFamily="49" charset="-128"/>
                <a:ea typeface="IPAゴシック" panose="020B0509000000000000" pitchFamily="49" charset="-128"/>
                <a:cs typeface="Arial" panose="020B0604020202020204" pitchFamily="34" charset="0"/>
              </a:rPr>
              <a:t>介護員　　　　　　　</a:t>
            </a:r>
            <a:r>
              <a:rPr kumimoji="1" lang="en-US" altLang="ja-JP" sz="1600" b="1" dirty="0" smtClean="0">
                <a:latin typeface="IPAゴシック" panose="020B0509000000000000" pitchFamily="49" charset="-128"/>
                <a:ea typeface="IPAゴシック" panose="020B0509000000000000" pitchFamily="49" charset="-128"/>
                <a:cs typeface="Arial" panose="020B0604020202020204" pitchFamily="34" charset="0"/>
              </a:rPr>
              <a:t>15040-2605951</a:t>
            </a:r>
            <a:endParaRPr kumimoji="1" lang="ja-JP" altLang="en-US" sz="1600" b="1" dirty="0">
              <a:latin typeface="IPAゴシック" panose="020B0509000000000000" pitchFamily="49" charset="-128"/>
              <a:ea typeface="IPAゴシック" panose="020B0509000000000000" pitchFamily="49" charset="-128"/>
              <a:cs typeface="Arial" panose="020B0604020202020204" pitchFamily="34" charset="0"/>
            </a:endParaRPr>
          </a:p>
        </p:txBody>
      </p:sp>
      <p:pic>
        <p:nvPicPr>
          <p:cNvPr id="6" name="図 5"/>
          <p:cNvPicPr>
            <a:picLocks noChangeAspect="1"/>
          </p:cNvPicPr>
          <p:nvPr/>
        </p:nvPicPr>
        <p:blipFill>
          <a:blip r:embed="rId5"/>
          <a:stretch>
            <a:fillRect/>
          </a:stretch>
        </p:blipFill>
        <p:spPr>
          <a:xfrm>
            <a:off x="4458396" y="6071340"/>
            <a:ext cx="883919" cy="883919"/>
          </a:xfrm>
          <a:prstGeom prst="rect">
            <a:avLst/>
          </a:prstGeom>
        </p:spPr>
      </p:pic>
    </p:spTree>
    <p:extLst>
      <p:ext uri="{BB962C8B-B14F-4D97-AF65-F5344CB8AC3E}">
        <p14:creationId xmlns:p14="http://schemas.microsoft.com/office/powerpoint/2010/main" val="1459291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240</Words>
  <PresentationFormat>A4 210 x 297 mm</PresentationFormat>
  <Paragraphs>35</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HGP明朝E</vt:lpstr>
      <vt:lpstr>IPAゴシック</vt:lpstr>
      <vt:lpstr>Yu Gothic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