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8" r:id="rId1"/>
  </p:sldMasterIdLst>
  <p:sldIdLst>
    <p:sldId id="261" r:id="rId2"/>
  </p:sldIdLst>
  <p:sldSz cx="6858000" cy="9906000" type="A4"/>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9933"/>
    <a:srgbClr val="FFC1FF"/>
    <a:srgbClr val="FF85FF"/>
    <a:srgbClr val="CC00CC"/>
    <a:srgbClr val="FEDFE1"/>
    <a:srgbClr val="C9E444"/>
    <a:srgbClr val="103185"/>
    <a:srgbClr val="C9E7E7"/>
    <a:srgbClr val="F7FD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05" autoAdjust="0"/>
    <p:restoredTop sz="94660"/>
  </p:normalViewPr>
  <p:slideViewPr>
    <p:cSldViewPr>
      <p:cViewPr varScale="1">
        <p:scale>
          <a:sx n="75" d="100"/>
          <a:sy n="75" d="100"/>
        </p:scale>
        <p:origin x="1662" y="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presProps.xml" Type="http://schemas.openxmlformats.org/officeDocument/2006/relationships/presProps"/><Relationship Id="rId4" Target="viewProps.xml" Type="http://schemas.openxmlformats.org/officeDocument/2006/relationships/viewProps"/><Relationship Id="rId5" Target="theme/theme1.xml" Type="http://schemas.openxmlformats.org/officeDocument/2006/relationships/theme"/><Relationship Id="rId6" Target="tableStyles.xml" Type="http://schemas.openxmlformats.org/officeDocument/2006/relationships/tableStyles"/></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1191"/>
            <a:ext cx="5143500" cy="3448756"/>
          </a:xfrm>
        </p:spPr>
        <p:txBody>
          <a:bodyPr anchor="b"/>
          <a:lstStyle>
            <a:lvl1pPr algn="ctr">
              <a:defRPr sz="33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2025/1/20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09147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2025/1/20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606493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27403"/>
            <a:ext cx="1478756" cy="839487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7" y="527403"/>
            <a:ext cx="4350544" cy="839487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2025/1/20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600231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2025/1/20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97129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69622"/>
            <a:ext cx="5915025" cy="4120620"/>
          </a:xfrm>
        </p:spPr>
        <p:txBody>
          <a:bodyPr anchor="b"/>
          <a:lstStyle>
            <a:lvl1pPr>
              <a:defRPr sz="33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2025/1/20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642056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2025/1/20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9235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27404"/>
            <a:ext cx="5915025" cy="1914702"/>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2381" y="3618442"/>
            <a:ext cx="2901255"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3" y="3618442"/>
            <a:ext cx="2915543"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2025/1/20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01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2025/1/20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4210789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2025/1/20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838226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2025/1/20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757889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2025/1/20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75593979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7372D545-8467-428C-B4B7-668AFE11EB3F}" type="datetimeFigureOut">
              <a:rPr kumimoji="1" lang="ja-JP" altLang="en-US" smtClean="0"/>
              <a:t>2025/1/20</a:t>
            </a:fld>
            <a:endParaRPr kumimoji="1" lang="ja-JP" altLang="en-US"/>
          </a:p>
        </p:txBody>
      </p:sp>
      <p:sp>
        <p:nvSpPr>
          <p:cNvPr id="5" name="フッター プレースホルダー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749352806"/>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http://www.wakamono-saiyou-ikusei.go.jp/search/service/top.action" TargetMode="External" Type="http://schemas.openxmlformats.org/officeDocument/2006/relationships/hyperlink"/><Relationship Id="rId3" Target="../media/image1.png" Type="http://schemas.openxmlformats.org/officeDocument/2006/relationships/image"/><Relationship Id="rId4" Target="../media/image2.png" Type="http://schemas.openxmlformats.org/officeDocument/2006/relationships/image"/><Relationship Id="rId5" Target="../media/image3.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楕円 39"/>
          <p:cNvSpPr/>
          <p:nvPr/>
        </p:nvSpPr>
        <p:spPr>
          <a:xfrm>
            <a:off x="-26241" y="-307899"/>
            <a:ext cx="6820505" cy="2422071"/>
          </a:xfrm>
          <a:prstGeom prst="ellipse">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7086" tIns="43543" rIns="87086" bIns="43543" numCol="1" spcCol="0" rtlCol="0" fromWordArt="0" anchor="ctr" anchorCtr="0" forceAA="0" compatLnSpc="1">
            <a:prstTxWarp prst="textNoShape">
              <a:avLst/>
            </a:prstTxWarp>
            <a:noAutofit/>
          </a:bodyPr>
          <a:lstStyle/>
          <a:p>
            <a:endParaRPr lang="ja-JP" altLang="en-US" sz="1714"/>
          </a:p>
        </p:txBody>
      </p:sp>
      <p:sp>
        <p:nvSpPr>
          <p:cNvPr id="35" name="テキスト ボックス 2"/>
          <p:cNvSpPr txBox="1">
            <a:spLocks noChangeArrowheads="1"/>
          </p:cNvSpPr>
          <p:nvPr/>
        </p:nvSpPr>
        <p:spPr bwMode="auto">
          <a:xfrm>
            <a:off x="252779" y="105669"/>
            <a:ext cx="6847719" cy="915610"/>
          </a:xfrm>
          <a:prstGeom prst="rect">
            <a:avLst/>
          </a:prstGeom>
          <a:noFill/>
          <a:ln w="9525">
            <a:noFill/>
            <a:miter lim="800000"/>
            <a:headEnd/>
            <a:tailEnd/>
          </a:ln>
        </p:spPr>
        <p:txBody>
          <a:bodyPr rot="0" vert="horz" wrap="square" lIns="87086" tIns="43543" rIns="87086" bIns="43543" anchor="t" anchorCtr="0">
            <a:noAutofit/>
          </a:bodyPr>
          <a:lstStyle/>
          <a:p>
            <a:r>
              <a:rPr lang="ja-JP" altLang="en-US" sz="3333" kern="100" dirty="0">
                <a:ln w="9525" cap="rnd" cmpd="sng" algn="ctr">
                  <a:solidFill>
                    <a:srgbClr val="CC00CC"/>
                  </a:solidFill>
                  <a:prstDash val="solid"/>
                  <a:bevel/>
                </a:ln>
                <a:solidFill>
                  <a:srgbClr val="FFFF00"/>
                </a:solidFill>
                <a:effectLst>
                  <a:outerShdw blurRad="50800" dist="63500" dir="3000000" algn="l">
                    <a:srgbClr val="000000">
                      <a:alpha val="40000"/>
                    </a:srgbClr>
                  </a:outerShdw>
                </a:effectLst>
                <a:latin typeface="游明朝" panose="02020400000000000000" pitchFamily="18" charset="-128"/>
                <a:ea typeface="HGP創英角ﾎﾟｯﾌﾟ体" panose="040B0A00000000000000" pitchFamily="50" charset="-128"/>
                <a:cs typeface="Times New Roman" panose="02020603050405020304" pitchFamily="18" charset="0"/>
              </a:rPr>
              <a:t>公的職業訓練説明会のご案内</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a:p>
            <a:pPr>
              <a:lnSpc>
                <a:spcPct val="15000"/>
              </a:lnSpc>
              <a:spcBef>
                <a:spcPts val="1143"/>
              </a:spcBef>
            </a:pPr>
            <a:r>
              <a:rPr lang="en-US" altLang="ja-JP" sz="1619" kern="100" dirty="0">
                <a:solidFill>
                  <a:srgbClr val="FF0066"/>
                </a:solidFill>
                <a:latin typeface="游明朝" panose="02020400000000000000" pitchFamily="18" charset="-128"/>
                <a:ea typeface="HG丸ｺﾞｼｯｸM-PRO" panose="020F0600000000000000" pitchFamily="50" charset="-128"/>
                <a:cs typeface="Times New Roman" panose="02020603050405020304" pitchFamily="18" charset="0"/>
              </a:rPr>
              <a:t>〈</a:t>
            </a:r>
            <a:r>
              <a:rPr lang="ja-JP" altLang="en-US" sz="1619" kern="100" dirty="0">
                <a:solidFill>
                  <a:srgbClr val="FF0066"/>
                </a:solidFill>
                <a:latin typeface="游明朝" panose="02020400000000000000" pitchFamily="18" charset="-128"/>
                <a:ea typeface="HG丸ｺﾞｼｯｸM-PRO" panose="020F0600000000000000" pitchFamily="50" charset="-128"/>
                <a:cs typeface="Times New Roman" panose="02020603050405020304" pitchFamily="18" charset="0"/>
              </a:rPr>
              <a:t>訓練の概要や種類、申込み方法について詳しく説明します！</a:t>
            </a:r>
            <a:r>
              <a:rPr lang="en-US" altLang="ja-JP" sz="1619" kern="100" dirty="0">
                <a:solidFill>
                  <a:srgbClr val="FF0066"/>
                </a:solidFill>
                <a:latin typeface="游明朝" panose="02020400000000000000" pitchFamily="18" charset="-128"/>
                <a:ea typeface="HG丸ｺﾞｼｯｸM-PRO" panose="020F0600000000000000" pitchFamily="50" charset="-128"/>
                <a:cs typeface="Times New Roman" panose="02020603050405020304" pitchFamily="18" charset="0"/>
              </a:rPr>
              <a:t>〉</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41" name="テキスト ボックス 13"/>
          <p:cNvSpPr txBox="1"/>
          <p:nvPr/>
        </p:nvSpPr>
        <p:spPr>
          <a:xfrm>
            <a:off x="-73062" y="833226"/>
            <a:ext cx="6852330" cy="1260929"/>
          </a:xfrm>
          <a:prstGeom prst="rect">
            <a:avLst/>
          </a:prstGeom>
          <a:noFill/>
          <a:ln w="6350">
            <a:noFill/>
          </a:ln>
        </p:spPr>
        <p:txBody>
          <a:bodyPr rot="0" spcFirstLastPara="0" vert="horz" wrap="square" lIns="87086" tIns="43543" rIns="87086" bIns="43543" numCol="1" spcCol="0" rtlCol="0" fromWordArt="0" anchor="t" anchorCtr="0" forceAA="0" compatLnSpc="1">
            <a:prstTxWarp prst="textNoShape">
              <a:avLst/>
            </a:prstTxWarp>
            <a:noAutofit/>
          </a:bodyPr>
          <a:lstStyle/>
          <a:p>
            <a:pPr marL="127003" algn="just"/>
            <a:r>
              <a:rPr lang="ja-JP" altLang="en-US" sz="1429" kern="100" dirty="0">
                <a:solidFill>
                  <a:srgbClr val="002060"/>
                </a:solidFill>
                <a:latin typeface="游明朝" panose="02020400000000000000" pitchFamily="18" charset="-128"/>
                <a:ea typeface="HG丸ｺﾞｼｯｸM-PRO" panose="020F0600000000000000" pitchFamily="50" charset="-128"/>
                <a:cs typeface="Times New Roman" panose="02020603050405020304" pitchFamily="18" charset="0"/>
              </a:rPr>
              <a:t>ハローワークには就職に必要な知識・技能習得のための受講料無料</a:t>
            </a:r>
            <a:r>
              <a:rPr lang="en-US" sz="1429" kern="100" dirty="0">
                <a:solidFill>
                  <a:srgbClr val="002060"/>
                </a:solidFill>
                <a:latin typeface="游明朝" panose="02020400000000000000" pitchFamily="18" charset="-128"/>
                <a:ea typeface="HG丸ｺﾞｼｯｸM-PRO" panose="020F0600000000000000" pitchFamily="50" charset="-128"/>
                <a:cs typeface="Times New Roman" panose="02020603050405020304" pitchFamily="18" charset="0"/>
              </a:rPr>
              <a:t>(</a:t>
            </a:r>
            <a:r>
              <a:rPr lang="ja-JP" altLang="en-US" sz="1429" kern="100" dirty="0">
                <a:solidFill>
                  <a:srgbClr val="002060"/>
                </a:solidFill>
                <a:latin typeface="游明朝" panose="02020400000000000000" pitchFamily="18" charset="-128"/>
                <a:ea typeface="HG丸ｺﾞｼｯｸM-PRO" panose="020F0600000000000000" pitchFamily="50" charset="-128"/>
                <a:cs typeface="Times New Roman" panose="02020603050405020304" pitchFamily="18" charset="0"/>
              </a:rPr>
              <a:t>テキスト代などは自己負担</a:t>
            </a:r>
            <a:r>
              <a:rPr lang="en-US" sz="1429" kern="100" dirty="0">
                <a:solidFill>
                  <a:srgbClr val="002060"/>
                </a:solidFill>
                <a:latin typeface="游明朝" panose="02020400000000000000" pitchFamily="18" charset="-128"/>
                <a:ea typeface="HG丸ｺﾞｼｯｸM-PRO" panose="020F0600000000000000" pitchFamily="50" charset="-128"/>
                <a:cs typeface="Times New Roman" panose="02020603050405020304" pitchFamily="18" charset="0"/>
              </a:rPr>
              <a:t>)</a:t>
            </a:r>
            <a:r>
              <a:rPr lang="ja-JP" altLang="en-US" sz="1429" kern="100" dirty="0">
                <a:solidFill>
                  <a:srgbClr val="002060"/>
                </a:solidFill>
                <a:latin typeface="游明朝" panose="02020400000000000000" pitchFamily="18" charset="-128"/>
                <a:ea typeface="HG丸ｺﾞｼｯｸM-PRO" panose="020F0600000000000000" pitchFamily="50" charset="-128"/>
                <a:cs typeface="Times New Roman" panose="02020603050405020304" pitchFamily="18" charset="0"/>
              </a:rPr>
              <a:t>の公的職業訓練があります。</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a:p>
            <a:pPr marL="181432" indent="-181432" algn="just"/>
            <a:r>
              <a:rPr lang="en-US" sz="1429" kern="100" dirty="0">
                <a:solidFill>
                  <a:srgbClr val="002060"/>
                </a:solidFill>
                <a:latin typeface="HG丸ｺﾞｼｯｸM-PRO" panose="020F0600000000000000" pitchFamily="50" charset="-128"/>
                <a:ea typeface="游明朝" panose="02020400000000000000" pitchFamily="18" charset="-128"/>
                <a:cs typeface="Times New Roman" panose="02020603050405020304" pitchFamily="18" charset="0"/>
              </a:rPr>
              <a:t>  </a:t>
            </a:r>
            <a:r>
              <a:rPr lang="ja-JP" altLang="en-US" sz="1429" kern="100" dirty="0">
                <a:solidFill>
                  <a:srgbClr val="002060"/>
                </a:solidFill>
                <a:latin typeface="游明朝" panose="02020400000000000000" pitchFamily="18" charset="-128"/>
                <a:ea typeface="HG丸ｺﾞｼｯｸM-PRO" panose="020F0600000000000000" pitchFamily="50" charset="-128"/>
                <a:cs typeface="Times New Roman" panose="02020603050405020304" pitchFamily="18" charset="0"/>
              </a:rPr>
              <a:t>新たなにスキルを身に付けて転職を検討されている方へ、職業訓練について初めての方も分かりやすくご案内します。</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a:p>
            <a:pPr marL="127003" algn="just"/>
            <a:r>
              <a:rPr lang="ja-JP" altLang="en-US" sz="1429" kern="100" dirty="0">
                <a:solidFill>
                  <a:srgbClr val="002060"/>
                </a:solidFill>
                <a:latin typeface="游明朝" panose="02020400000000000000" pitchFamily="18" charset="-128"/>
                <a:ea typeface="HG丸ｺﾞｼｯｸM-PRO" panose="020F0600000000000000" pitchFamily="50" charset="-128"/>
                <a:cs typeface="Times New Roman" panose="02020603050405020304" pitchFamily="18" charset="0"/>
              </a:rPr>
              <a:t>ご興味のある方はお気軽にお申し込みください。</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45" name="テキスト ボックス 92"/>
          <p:cNvSpPr txBox="1"/>
          <p:nvPr/>
        </p:nvSpPr>
        <p:spPr bwMode="auto">
          <a:xfrm>
            <a:off x="4041020" y="1612935"/>
            <a:ext cx="2472871" cy="417286"/>
          </a:xfrm>
          <a:prstGeom prst="rect">
            <a:avLst/>
          </a:prstGeom>
          <a:noFill/>
          <a:ln w="6350">
            <a:noFill/>
          </a:ln>
        </p:spPr>
        <p:txBody>
          <a:bodyPr rot="0" spcFirstLastPara="0" vert="horz" wrap="square" lIns="87086" tIns="43543" rIns="87086" bIns="43543" numCol="1" spcCol="0" rtlCol="0" fromWordArt="0" anchor="ctr" anchorCtr="0" forceAA="0" compatLnSpc="1">
            <a:prstTxWarp prst="textNoShape">
              <a:avLst/>
            </a:prstTxWarp>
            <a:noAutofit/>
          </a:bodyPr>
          <a:lstStyle/>
          <a:p>
            <a:pPr marL="182037" indent="-182037" algn="just"/>
            <a:r>
              <a:rPr lang="en-US" altLang="ja-JP" sz="1429" b="1" kern="100" dirty="0">
                <a:solidFill>
                  <a:srgbClr val="FF0000"/>
                </a:solidFill>
                <a:highlight>
                  <a:srgbClr val="FFFF00"/>
                </a:highlight>
                <a:latin typeface="游明朝" panose="02020400000000000000" pitchFamily="18" charset="-128"/>
                <a:ea typeface="HGPｺﾞｼｯｸM" panose="020B0600000000000000" pitchFamily="50" charset="-128"/>
                <a:cs typeface="Times New Roman" panose="02020603050405020304" pitchFamily="18" charset="0"/>
              </a:rPr>
              <a:t>※</a:t>
            </a:r>
            <a:r>
              <a:rPr lang="ja-JP" altLang="en-US" sz="1429" b="1" kern="100" dirty="0">
                <a:solidFill>
                  <a:srgbClr val="FF0000"/>
                </a:solidFill>
                <a:highlight>
                  <a:srgbClr val="FFFF00"/>
                </a:highlight>
                <a:latin typeface="游明朝" panose="02020400000000000000" pitchFamily="18" charset="-128"/>
                <a:ea typeface="HGPｺﾞｼｯｸM" panose="020B0600000000000000" pitchFamily="50" charset="-128"/>
                <a:cs typeface="Times New Roman" panose="02020603050405020304" pitchFamily="18" charset="0"/>
              </a:rPr>
              <a:t>求職活動実績にもなります。</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46" name="テキスト ボックス 2"/>
          <p:cNvSpPr txBox="1">
            <a:spLocks noChangeArrowheads="1"/>
          </p:cNvSpPr>
          <p:nvPr/>
        </p:nvSpPr>
        <p:spPr bwMode="auto">
          <a:xfrm>
            <a:off x="159052" y="2021701"/>
            <a:ext cx="6531429" cy="606076"/>
          </a:xfrm>
          <a:prstGeom prst="rect">
            <a:avLst/>
          </a:prstGeom>
          <a:solidFill>
            <a:schemeClr val="accent2">
              <a:lumMod val="40000"/>
              <a:lumOff val="60000"/>
            </a:schemeClr>
          </a:solidFill>
          <a:ln w="38100">
            <a:solidFill>
              <a:schemeClr val="accent2">
                <a:lumMod val="75000"/>
              </a:schemeClr>
            </a:solidFill>
            <a:prstDash val="solid"/>
            <a:miter lim="800000"/>
            <a:headEnd/>
            <a:tailEnd/>
          </a:ln>
        </p:spPr>
        <p:txBody>
          <a:bodyPr rot="0" vert="horz" wrap="square" lIns="87086" tIns="43543" rIns="87086" bIns="43543" anchor="t" anchorCtr="0">
            <a:noAutofit/>
          </a:bodyPr>
          <a:lstStyle/>
          <a:p>
            <a:pPr algn="just"/>
            <a:r>
              <a:rPr lang="ja-JP" altLang="en-US" sz="1476" kern="100" dirty="0">
                <a:solidFill>
                  <a:srgbClr val="FF0000"/>
                </a:solidFill>
                <a:latin typeface="游明朝" panose="02020400000000000000" pitchFamily="18" charset="-128"/>
                <a:ea typeface="HGS創英角ｺﾞｼｯｸUB" panose="020B0900000000000000" pitchFamily="50" charset="-128"/>
                <a:cs typeface="Times New Roman" panose="02020603050405020304" pitchFamily="18" charset="0"/>
              </a:rPr>
              <a:t>職業訓練ってなに？どんな制度</a:t>
            </a:r>
            <a:r>
              <a:rPr lang="en-US" sz="1476" kern="100" dirty="0">
                <a:solidFill>
                  <a:srgbClr val="FF0000"/>
                </a:solidFill>
                <a:latin typeface="游明朝" panose="02020400000000000000" pitchFamily="18" charset="-128"/>
                <a:ea typeface="HGS創英角ｺﾞｼｯｸUB" panose="020B0900000000000000" pitchFamily="50" charset="-128"/>
                <a:cs typeface="Times New Roman" panose="02020603050405020304" pitchFamily="18" charset="0"/>
              </a:rPr>
              <a:t>?</a:t>
            </a:r>
            <a:r>
              <a:rPr lang="ja-JP" altLang="en-US" sz="1476" kern="100" dirty="0">
                <a:solidFill>
                  <a:srgbClr val="FF0000"/>
                </a:solidFill>
                <a:latin typeface="游明朝" panose="02020400000000000000" pitchFamily="18" charset="-128"/>
                <a:ea typeface="HGS創英角ｺﾞｼｯｸUB" panose="020B0900000000000000" pitchFamily="50" charset="-128"/>
                <a:cs typeface="Times New Roman" panose="02020603050405020304" pitchFamily="18" charset="0"/>
              </a:rPr>
              <a:t>どんな科目があるの</a:t>
            </a:r>
            <a:r>
              <a:rPr lang="en-US" sz="1476" kern="100" dirty="0">
                <a:solidFill>
                  <a:srgbClr val="FF0000"/>
                </a:solidFill>
                <a:latin typeface="游明朝" panose="02020400000000000000" pitchFamily="18" charset="-128"/>
                <a:ea typeface="HGS創英角ｺﾞｼｯｸUB" panose="020B0900000000000000" pitchFamily="50" charset="-128"/>
                <a:cs typeface="Times New Roman" panose="02020603050405020304" pitchFamily="18" charset="0"/>
              </a:rPr>
              <a:t>?</a:t>
            </a:r>
            <a:r>
              <a:rPr lang="ja-JP" altLang="en-US" sz="1476" kern="100" dirty="0">
                <a:latin typeface="游明朝" panose="02020400000000000000" pitchFamily="18" charset="-128"/>
                <a:ea typeface="HGS創英角ｺﾞｼｯｸUB" panose="020B0900000000000000" pitchFamily="50" charset="-128"/>
                <a:cs typeface="Times New Roman" panose="02020603050405020304" pitchFamily="18" charset="0"/>
              </a:rPr>
              <a:t>など公的職業訓練の概要から申し込み方法についてまでご説明します！</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47" name="テキスト ボックス 2"/>
          <p:cNvSpPr txBox="1">
            <a:spLocks noChangeArrowheads="1"/>
          </p:cNvSpPr>
          <p:nvPr/>
        </p:nvSpPr>
        <p:spPr bwMode="auto">
          <a:xfrm>
            <a:off x="980101" y="3348030"/>
            <a:ext cx="2884714" cy="417286"/>
          </a:xfrm>
          <a:prstGeom prst="rect">
            <a:avLst/>
          </a:prstGeom>
          <a:noFill/>
          <a:ln w="9525">
            <a:noFill/>
            <a:miter lim="800000"/>
            <a:headEnd/>
            <a:tailEnd/>
          </a:ln>
        </p:spPr>
        <p:txBody>
          <a:bodyPr rot="0" vert="horz" wrap="square" lIns="87086" tIns="43543" rIns="87086" bIns="43543" anchor="t" anchorCtr="0">
            <a:noAutofit/>
          </a:bodyPr>
          <a:lstStyle/>
          <a:p>
            <a:pPr algn="just"/>
            <a:r>
              <a:rPr lang="ja-JP" altLang="en-US" sz="1429" kern="100" dirty="0" smtClean="0">
                <a:solidFill>
                  <a:srgbClr val="1F4E79"/>
                </a:solidFill>
                <a:latin typeface="游明朝" panose="02020400000000000000" pitchFamily="18" charset="-128"/>
                <a:ea typeface="HGPｺﾞｼｯｸE" panose="020B0900000000000000" pitchFamily="50" charset="-128"/>
                <a:cs typeface="Times New Roman" panose="02020603050405020304" pitchFamily="18" charset="0"/>
              </a:rPr>
              <a:t>２月２５日</a:t>
            </a:r>
            <a:r>
              <a:rPr lang="ja-JP" altLang="en-US" sz="1429" kern="100" dirty="0">
                <a:solidFill>
                  <a:srgbClr val="1F4E79"/>
                </a:solidFill>
                <a:latin typeface="游明朝" panose="02020400000000000000" pitchFamily="18" charset="-128"/>
                <a:ea typeface="HGPｺﾞｼｯｸE" panose="020B0900000000000000" pitchFamily="50" charset="-128"/>
                <a:cs typeface="Times New Roman" panose="02020603050405020304" pitchFamily="18" charset="0"/>
              </a:rPr>
              <a:t>（金）　１３：００～１４：００</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48" name="楕円 47"/>
          <p:cNvSpPr/>
          <p:nvPr/>
        </p:nvSpPr>
        <p:spPr>
          <a:xfrm>
            <a:off x="154151" y="2792396"/>
            <a:ext cx="789214" cy="426357"/>
          </a:xfrm>
          <a:prstGeom prst="ellipse">
            <a:avLst/>
          </a:prstGeom>
          <a:ln/>
        </p:spPr>
        <p:style>
          <a:lnRef idx="1">
            <a:schemeClr val="accent2"/>
          </a:lnRef>
          <a:fillRef idx="2">
            <a:schemeClr val="accent2"/>
          </a:fillRef>
          <a:effectRef idx="1">
            <a:schemeClr val="accent2"/>
          </a:effectRef>
          <a:fontRef idx="minor">
            <a:schemeClr val="dk1"/>
          </a:fontRef>
        </p:style>
        <p:txBody>
          <a:bodyPr rot="0" spcFirstLastPara="0" vert="horz" wrap="square" lIns="87086" tIns="43543" rIns="87086" bIns="43543" numCol="1" spcCol="0" rtlCol="0" fromWordArt="0" anchor="ctr" anchorCtr="0" forceAA="0" compatLnSpc="1">
            <a:prstTxWarp prst="textNoShape">
              <a:avLst/>
            </a:prstTxWarp>
            <a:noAutofit/>
          </a:bodyPr>
          <a:lstStyle/>
          <a:p>
            <a:pPr algn="ctr"/>
            <a:r>
              <a:rPr lang="ja-JP" altLang="en-US" sz="1238" kern="100" dirty="0">
                <a:solidFill>
                  <a:srgbClr val="1F4E79"/>
                </a:solidFill>
                <a:ea typeface="HGPｺﾞｼｯｸE" panose="020B0900000000000000" pitchFamily="50" charset="-128"/>
                <a:cs typeface="Times New Roman" panose="02020603050405020304" pitchFamily="18" charset="0"/>
              </a:rPr>
              <a:t>会場</a:t>
            </a:r>
            <a:endParaRPr lang="ja-JP" altLang="en-US" sz="1000" kern="100" dirty="0">
              <a:ea typeface="游明朝" panose="02020400000000000000" pitchFamily="18" charset="-128"/>
              <a:cs typeface="Times New Roman" panose="02020603050405020304" pitchFamily="18" charset="0"/>
            </a:endParaRPr>
          </a:p>
        </p:txBody>
      </p:sp>
      <p:sp>
        <p:nvSpPr>
          <p:cNvPr id="49" name="テキスト ボックス 2"/>
          <p:cNvSpPr txBox="1">
            <a:spLocks noChangeArrowheads="1"/>
          </p:cNvSpPr>
          <p:nvPr/>
        </p:nvSpPr>
        <p:spPr bwMode="auto">
          <a:xfrm>
            <a:off x="952272" y="2809427"/>
            <a:ext cx="2702471" cy="521426"/>
          </a:xfrm>
          <a:prstGeom prst="rect">
            <a:avLst/>
          </a:prstGeom>
          <a:noFill/>
          <a:ln w="9525">
            <a:noFill/>
            <a:miter lim="800000"/>
            <a:headEnd/>
            <a:tailEnd/>
          </a:ln>
        </p:spPr>
        <p:txBody>
          <a:bodyPr rot="0" vert="horz" wrap="square" lIns="87086" tIns="43543" rIns="87086" bIns="43543" anchor="t" anchorCtr="0">
            <a:noAutofit/>
          </a:bodyPr>
          <a:lstStyle/>
          <a:p>
            <a:pPr algn="just"/>
            <a:r>
              <a:rPr lang="ja-JP" altLang="en-US" sz="1429" kern="100" dirty="0">
                <a:solidFill>
                  <a:srgbClr val="1F4E79"/>
                </a:solidFill>
                <a:latin typeface="游明朝" panose="02020400000000000000" pitchFamily="18" charset="-128"/>
                <a:ea typeface="HGPｺﾞｼｯｸE" panose="020B0900000000000000" pitchFamily="50" charset="-128"/>
                <a:cs typeface="Times New Roman" panose="02020603050405020304" pitchFamily="18" charset="0"/>
              </a:rPr>
              <a:t>ハローワーク新発田　４Ｆ会議室</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50" name="楕円 49"/>
          <p:cNvSpPr/>
          <p:nvPr/>
        </p:nvSpPr>
        <p:spPr>
          <a:xfrm>
            <a:off x="3681298" y="2792177"/>
            <a:ext cx="789214" cy="426357"/>
          </a:xfrm>
          <a:prstGeom prst="ellipse">
            <a:avLst/>
          </a:prstGeom>
          <a:ln/>
        </p:spPr>
        <p:style>
          <a:lnRef idx="1">
            <a:schemeClr val="accent2"/>
          </a:lnRef>
          <a:fillRef idx="2">
            <a:schemeClr val="accent2"/>
          </a:fillRef>
          <a:effectRef idx="1">
            <a:schemeClr val="accent2"/>
          </a:effectRef>
          <a:fontRef idx="minor">
            <a:schemeClr val="dk1"/>
          </a:fontRef>
        </p:style>
        <p:txBody>
          <a:bodyPr rot="0" spcFirstLastPara="0" vert="horz" wrap="square" lIns="87086" tIns="43543" rIns="87086" bIns="43543" numCol="1" spcCol="0" rtlCol="0" fromWordArt="0" anchor="ctr" anchorCtr="0" forceAA="0" compatLnSpc="1">
            <a:prstTxWarp prst="textNoShape">
              <a:avLst/>
            </a:prstTxWarp>
            <a:noAutofit/>
          </a:bodyPr>
          <a:lstStyle/>
          <a:p>
            <a:pPr algn="ctr"/>
            <a:r>
              <a:rPr lang="ja-JP" altLang="en-US" sz="1238" kern="100" dirty="0">
                <a:solidFill>
                  <a:srgbClr val="1F4E79"/>
                </a:solidFill>
                <a:latin typeface="游明朝" panose="02020400000000000000" pitchFamily="18" charset="-128"/>
                <a:ea typeface="HGPｺﾞｼｯｸE" panose="020B0900000000000000" pitchFamily="50" charset="-128"/>
                <a:cs typeface="Times New Roman" panose="02020603050405020304" pitchFamily="18" charset="0"/>
              </a:rPr>
              <a:t>定員</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53" name="テキスト ボックス 2"/>
          <p:cNvSpPr txBox="1">
            <a:spLocks noChangeArrowheads="1"/>
          </p:cNvSpPr>
          <p:nvPr/>
        </p:nvSpPr>
        <p:spPr bwMode="auto">
          <a:xfrm>
            <a:off x="4487032" y="2809427"/>
            <a:ext cx="2530929" cy="508000"/>
          </a:xfrm>
          <a:prstGeom prst="rect">
            <a:avLst/>
          </a:prstGeom>
          <a:noFill/>
          <a:ln w="9525">
            <a:noFill/>
            <a:miter lim="800000"/>
            <a:headEnd/>
            <a:tailEnd/>
          </a:ln>
        </p:spPr>
        <p:txBody>
          <a:bodyPr rot="0" vert="horz" wrap="square" lIns="87086" tIns="43543" rIns="87086" bIns="43543" anchor="t" anchorCtr="0">
            <a:noAutofit/>
          </a:bodyPr>
          <a:lstStyle/>
          <a:p>
            <a:pPr algn="just"/>
            <a:r>
              <a:rPr lang="ja-JP" altLang="en-US" sz="1429" kern="100" dirty="0">
                <a:solidFill>
                  <a:srgbClr val="1F4E79"/>
                </a:solidFill>
                <a:latin typeface="游明朝" panose="02020400000000000000" pitchFamily="18" charset="-128"/>
                <a:ea typeface="HGPｺﾞｼｯｸE" panose="020B0900000000000000" pitchFamily="50" charset="-128"/>
                <a:cs typeface="Times New Roman" panose="02020603050405020304" pitchFamily="18" charset="0"/>
              </a:rPr>
              <a:t>先着　１０名　（事前予約制）</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56" name="テキスト ボックス 2"/>
          <p:cNvSpPr txBox="1">
            <a:spLocks noChangeArrowheads="1"/>
          </p:cNvSpPr>
          <p:nvPr/>
        </p:nvSpPr>
        <p:spPr bwMode="auto">
          <a:xfrm>
            <a:off x="789518" y="3944769"/>
            <a:ext cx="2612571" cy="1018177"/>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rot="0" vert="horz" wrap="square" lIns="87086" tIns="43543" rIns="87086" bIns="43543" anchor="t" anchorCtr="0">
            <a:noAutofit/>
          </a:bodyPr>
          <a:lstStyle/>
          <a:p>
            <a:pPr marL="254005" indent="-254005" algn="just"/>
            <a:r>
              <a:rPr lang="ja-JP" altLang="en-US" sz="1429" kern="100" dirty="0">
                <a:ea typeface="HG丸ｺﾞｼｯｸM-PRO" panose="020F0600000000000000" pitchFamily="50" charset="-128"/>
                <a:cs typeface="Times New Roman" panose="02020603050405020304" pitchFamily="18" charset="0"/>
              </a:rPr>
              <a:t>職業訓練の目的</a:t>
            </a:r>
            <a:endParaRPr lang="ja-JP" altLang="en-US" sz="1000" kern="100" dirty="0">
              <a:ea typeface="游明朝" panose="02020400000000000000" pitchFamily="18" charset="-128"/>
              <a:cs typeface="Times New Roman" panose="02020603050405020304" pitchFamily="18" charset="0"/>
            </a:endParaRPr>
          </a:p>
          <a:p>
            <a:pPr marL="254005" indent="-254005" algn="just"/>
            <a:r>
              <a:rPr lang="ja-JP" altLang="en-US" sz="1429" kern="100" dirty="0">
                <a:ea typeface="HG丸ｺﾞｼｯｸM-PRO" panose="020F0600000000000000" pitchFamily="50" charset="-128"/>
                <a:cs typeface="Times New Roman" panose="02020603050405020304" pitchFamily="18" charset="0"/>
              </a:rPr>
              <a:t>職業訓練の種類</a:t>
            </a:r>
            <a:endParaRPr lang="ja-JP" altLang="en-US" sz="1000" kern="100" dirty="0">
              <a:ea typeface="游明朝" panose="02020400000000000000" pitchFamily="18" charset="-128"/>
              <a:cs typeface="Times New Roman" panose="02020603050405020304" pitchFamily="18" charset="0"/>
            </a:endParaRPr>
          </a:p>
          <a:p>
            <a:pPr marL="254005" indent="-254005" algn="just"/>
            <a:r>
              <a:rPr lang="ja-JP" altLang="en-US" sz="1429" kern="100" dirty="0">
                <a:ea typeface="HG丸ｺﾞｼｯｸM-PRO" panose="020F0600000000000000" pitchFamily="50" charset="-128"/>
                <a:cs typeface="Times New Roman" panose="02020603050405020304" pitchFamily="18" charset="0"/>
              </a:rPr>
              <a:t>優遇措置</a:t>
            </a:r>
            <a:r>
              <a:rPr lang="en-US" sz="1429" kern="100" dirty="0">
                <a:ea typeface="HG丸ｺﾞｼｯｸM-PRO" panose="020F0600000000000000" pitchFamily="50" charset="-128"/>
                <a:cs typeface="Times New Roman" panose="02020603050405020304" pitchFamily="18" charset="0"/>
              </a:rPr>
              <a:t>/</a:t>
            </a:r>
            <a:r>
              <a:rPr lang="ja-JP" altLang="en-US" sz="1429" kern="100" dirty="0">
                <a:ea typeface="HG丸ｺﾞｼｯｸM-PRO" panose="020F0600000000000000" pitchFamily="50" charset="-128"/>
                <a:cs typeface="Times New Roman" panose="02020603050405020304" pitchFamily="18" charset="0"/>
              </a:rPr>
              <a:t>支援制度</a:t>
            </a:r>
            <a:endParaRPr lang="ja-JP" altLang="en-US" sz="1000" kern="100" dirty="0">
              <a:ea typeface="游明朝" panose="02020400000000000000" pitchFamily="18" charset="-128"/>
              <a:cs typeface="Times New Roman" panose="02020603050405020304" pitchFamily="18" charset="0"/>
            </a:endParaRPr>
          </a:p>
          <a:p>
            <a:pPr marL="254005" indent="-254005" algn="just"/>
            <a:r>
              <a:rPr lang="ja-JP" altLang="en-US" sz="1429" kern="100" dirty="0">
                <a:ea typeface="HG丸ｺﾞｼｯｸM-PRO" panose="020F0600000000000000" pitchFamily="50" charset="-128"/>
                <a:cs typeface="Times New Roman" panose="02020603050405020304" pitchFamily="18" charset="0"/>
              </a:rPr>
              <a:t>申し込みの流れ</a:t>
            </a:r>
            <a:endParaRPr lang="ja-JP" altLang="en-US" sz="1000" kern="100" dirty="0">
              <a:ea typeface="游明朝" panose="02020400000000000000" pitchFamily="18" charset="-128"/>
              <a:cs typeface="Times New Roman" panose="02020603050405020304" pitchFamily="18" charset="0"/>
            </a:endParaRPr>
          </a:p>
        </p:txBody>
      </p:sp>
      <p:sp>
        <p:nvSpPr>
          <p:cNvPr id="58" name="楕円 57"/>
          <p:cNvSpPr/>
          <p:nvPr/>
        </p:nvSpPr>
        <p:spPr>
          <a:xfrm>
            <a:off x="190887" y="3299324"/>
            <a:ext cx="789214" cy="426357"/>
          </a:xfrm>
          <a:prstGeom prst="ellipse">
            <a:avLst/>
          </a:prstGeom>
          <a:ln/>
        </p:spPr>
        <p:style>
          <a:lnRef idx="1">
            <a:schemeClr val="accent2"/>
          </a:lnRef>
          <a:fillRef idx="2">
            <a:schemeClr val="accent2"/>
          </a:fillRef>
          <a:effectRef idx="1">
            <a:schemeClr val="accent2"/>
          </a:effectRef>
          <a:fontRef idx="minor">
            <a:schemeClr val="dk1"/>
          </a:fontRef>
        </p:style>
        <p:txBody>
          <a:bodyPr rot="0" spcFirstLastPara="0" vert="horz" wrap="square" lIns="87086" tIns="43543" rIns="87086" bIns="43543" numCol="1" spcCol="0" rtlCol="0" fromWordArt="0" anchor="ctr" anchorCtr="0" forceAA="0" compatLnSpc="1">
            <a:prstTxWarp prst="textNoShape">
              <a:avLst/>
            </a:prstTxWarp>
            <a:noAutofit/>
          </a:bodyPr>
          <a:lstStyle/>
          <a:p>
            <a:pPr algn="ctr"/>
            <a:r>
              <a:rPr lang="ja-JP" altLang="en-US" sz="1238" kern="100" dirty="0">
                <a:solidFill>
                  <a:srgbClr val="1F4E79"/>
                </a:solidFill>
                <a:latin typeface="游明朝" panose="02020400000000000000" pitchFamily="18" charset="-128"/>
                <a:ea typeface="HGPｺﾞｼｯｸE" panose="020B0900000000000000" pitchFamily="50" charset="-128"/>
                <a:cs typeface="Times New Roman" panose="02020603050405020304" pitchFamily="18" charset="0"/>
              </a:rPr>
              <a:t>日時</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59" name="テキスト ボックス 33"/>
          <p:cNvSpPr txBox="1"/>
          <p:nvPr/>
        </p:nvSpPr>
        <p:spPr bwMode="auto">
          <a:xfrm>
            <a:off x="3384011" y="3956017"/>
            <a:ext cx="2621643" cy="1006929"/>
          </a:xfrm>
          <a:prstGeom prst="rect">
            <a:avLst/>
          </a:prstGeom>
          <a:ln/>
        </p:spPr>
        <p:style>
          <a:lnRef idx="3">
            <a:schemeClr val="lt1"/>
          </a:lnRef>
          <a:fillRef idx="1">
            <a:schemeClr val="accent1"/>
          </a:fillRef>
          <a:effectRef idx="1">
            <a:schemeClr val="accent1"/>
          </a:effectRef>
          <a:fontRef idx="minor">
            <a:schemeClr val="lt1"/>
          </a:fontRef>
        </p:style>
        <p:txBody>
          <a:bodyPr rot="0" spcFirstLastPara="0" vert="horz" wrap="square" lIns="87086" tIns="43543" rIns="87086" bIns="43543" numCol="1" spcCol="0" rtlCol="0" fromWordArt="0" anchor="t" anchorCtr="0" forceAA="0" compatLnSpc="1">
            <a:prstTxWarp prst="textNoShape">
              <a:avLst/>
            </a:prstTxWarp>
            <a:noAutofit/>
          </a:bodyPr>
          <a:lstStyle/>
          <a:p>
            <a:pPr marL="254005" indent="-254005" algn="just"/>
            <a:r>
              <a:rPr lang="ja-JP" altLang="en-US" sz="1429" kern="100" dirty="0">
                <a:ea typeface="HG丸ｺﾞｼｯｸM-PRO" panose="020F0600000000000000" pitchFamily="50" charset="-128"/>
                <a:cs typeface="Times New Roman" panose="02020603050405020304" pitchFamily="18" charset="0"/>
              </a:rPr>
              <a:t>職業訓練説明会</a:t>
            </a:r>
            <a:endParaRPr lang="ja-JP" altLang="en-US" sz="1000" kern="100" dirty="0">
              <a:ea typeface="游明朝" panose="02020400000000000000" pitchFamily="18" charset="-128"/>
              <a:cs typeface="Times New Roman" panose="02020603050405020304" pitchFamily="18" charset="0"/>
            </a:endParaRPr>
          </a:p>
          <a:p>
            <a:pPr marL="254005" indent="-254005" algn="just"/>
            <a:r>
              <a:rPr lang="ja-JP" altLang="en-US" sz="1429" kern="100" dirty="0">
                <a:ea typeface="HG丸ｺﾞｼｯｸM-PRO" panose="020F0600000000000000" pitchFamily="50" charset="-128"/>
                <a:cs typeface="Times New Roman" panose="02020603050405020304" pitchFamily="18" charset="0"/>
              </a:rPr>
              <a:t>求職者マイページ</a:t>
            </a:r>
            <a:endParaRPr lang="ja-JP" altLang="en-US" sz="1000" kern="100" dirty="0">
              <a:ea typeface="游明朝" panose="02020400000000000000" pitchFamily="18" charset="-128"/>
              <a:cs typeface="Times New Roman" panose="02020603050405020304" pitchFamily="18" charset="0"/>
            </a:endParaRPr>
          </a:p>
          <a:p>
            <a:pPr marL="254005" indent="-254005" algn="just"/>
            <a:r>
              <a:rPr lang="ja-JP" altLang="en-US" sz="1429" kern="100" dirty="0">
                <a:ea typeface="HG丸ｺﾞｼｯｸM-PRO" panose="020F0600000000000000" pitchFamily="50" charset="-128"/>
                <a:cs typeface="Times New Roman" panose="02020603050405020304" pitchFamily="18" charset="0"/>
              </a:rPr>
              <a:t>最後に</a:t>
            </a:r>
            <a:endParaRPr lang="ja-JP" altLang="en-US" sz="1000" kern="100" dirty="0">
              <a:ea typeface="游明朝" panose="02020400000000000000" pitchFamily="18" charset="-128"/>
              <a:cs typeface="Times New Roman" panose="02020603050405020304" pitchFamily="18" charset="0"/>
            </a:endParaRPr>
          </a:p>
        </p:txBody>
      </p:sp>
      <p:grpSp>
        <p:nvGrpSpPr>
          <p:cNvPr id="64" name="グループ化 63"/>
          <p:cNvGrpSpPr/>
          <p:nvPr/>
        </p:nvGrpSpPr>
        <p:grpSpPr>
          <a:xfrm>
            <a:off x="3298135" y="5082797"/>
            <a:ext cx="3496129" cy="2105681"/>
            <a:chOff x="0" y="-2"/>
            <a:chExt cx="3523350" cy="2022266"/>
          </a:xfrm>
        </p:grpSpPr>
        <p:sp>
          <p:nvSpPr>
            <p:cNvPr id="66" name="正方形/長方形 65"/>
            <p:cNvSpPr/>
            <p:nvPr/>
          </p:nvSpPr>
          <p:spPr>
            <a:xfrm>
              <a:off x="94539" y="-2"/>
              <a:ext cx="3334408" cy="1838839"/>
            </a:xfrm>
            <a:prstGeom prst="rect">
              <a:avLst/>
            </a:prstGeom>
            <a:solidFill>
              <a:srgbClr val="FFFF7D"/>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714"/>
            </a:p>
          </p:txBody>
        </p:sp>
        <p:sp>
          <p:nvSpPr>
            <p:cNvPr id="67" name="テキスト ボックス 42"/>
            <p:cNvSpPr txBox="1"/>
            <p:nvPr/>
          </p:nvSpPr>
          <p:spPr>
            <a:xfrm>
              <a:off x="64696" y="26520"/>
              <a:ext cx="922427" cy="548640"/>
            </a:xfrm>
            <a:prstGeom prst="rect">
              <a:avLst/>
            </a:prstGeom>
            <a:noFill/>
          </p:spPr>
          <p:txBody>
            <a:bodyPr wrap="square" rtlCol="0">
              <a:noAutofit/>
            </a:bodyPr>
            <a:lstStyle/>
            <a:p>
              <a:r>
                <a:rPr lang="ja-JP" altLang="en-US" sz="1714" b="1" u="sng">
                  <a:solidFill>
                    <a:srgbClr val="FF0000"/>
                  </a:solidFill>
                  <a:latin typeface="ＭＳ Ｐゴシック" panose="020B0600070205080204" pitchFamily="50" charset="-128"/>
                  <a:ea typeface="メイリオ" panose="020B0604030504040204" pitchFamily="50" charset="-128"/>
                  <a:cs typeface="Times New Roman" panose="02020603050405020304" pitchFamily="18" charset="0"/>
                </a:rPr>
                <a:t>注意点</a:t>
              </a:r>
              <a:endParaRPr lang="ja-JP" altLang="en-US" sz="1143">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68" name="テキスト ボックス 43"/>
            <p:cNvSpPr txBox="1"/>
            <p:nvPr/>
          </p:nvSpPr>
          <p:spPr>
            <a:xfrm>
              <a:off x="0" y="374132"/>
              <a:ext cx="3523350" cy="548640"/>
            </a:xfrm>
            <a:prstGeom prst="rect">
              <a:avLst/>
            </a:prstGeom>
            <a:noFill/>
          </p:spPr>
          <p:txBody>
            <a:bodyPr wrap="square" rtlCol="0">
              <a:noAutofit/>
            </a:bodyPr>
            <a:lstStyle/>
            <a:p>
              <a:r>
                <a:rPr lang="ja-JP" altLang="en-US" sz="1143">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・通信料等の費用は自己負担になります。</a:t>
              </a:r>
              <a:endParaRPr lang="ja-JP" altLang="en-US" sz="1143">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69" name="テキスト ボックス 44"/>
            <p:cNvSpPr txBox="1"/>
            <p:nvPr/>
          </p:nvSpPr>
          <p:spPr>
            <a:xfrm>
              <a:off x="0" y="639120"/>
              <a:ext cx="3523350" cy="548640"/>
            </a:xfrm>
            <a:prstGeom prst="rect">
              <a:avLst/>
            </a:prstGeom>
            <a:noFill/>
          </p:spPr>
          <p:txBody>
            <a:bodyPr wrap="square" rtlCol="0">
              <a:noAutofit/>
            </a:bodyPr>
            <a:lstStyle/>
            <a:p>
              <a:r>
                <a:rPr lang="ja-JP" altLang="en-US"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・当日の録画、録音は禁止いたします。</a:t>
              </a:r>
              <a:endParaRPr lang="ja-JP" altLang="en-US" sz="1143"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70" name="テキスト ボックス 46"/>
            <p:cNvSpPr txBox="1"/>
            <p:nvPr/>
          </p:nvSpPr>
          <p:spPr>
            <a:xfrm>
              <a:off x="0" y="1019458"/>
              <a:ext cx="3523350" cy="1002806"/>
            </a:xfrm>
            <a:prstGeom prst="rect">
              <a:avLst/>
            </a:prstGeom>
            <a:noFill/>
          </p:spPr>
          <p:txBody>
            <a:bodyPr wrap="square" rtlCol="0">
              <a:noAutofit/>
            </a:bodyPr>
            <a:lstStyle/>
            <a:p>
              <a:pPr>
                <a:lnSpc>
                  <a:spcPts val="1429"/>
                </a:lnSpc>
              </a:pPr>
              <a:r>
                <a:rPr lang="ja-JP" altLang="en-US"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a:t>
              </a:r>
              <a:r>
                <a:rPr lang="en-US"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HP</a:t>
              </a:r>
              <a:r>
                <a:rPr lang="ja-JP" altLang="en-US"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からのお申込みの場合、</a:t>
              </a:r>
              <a:r>
                <a:rPr lang="en-US"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ID</a:t>
              </a:r>
              <a:r>
                <a:rPr lang="ja-JP" altLang="en-US"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やパスコード、　</a:t>
              </a:r>
              <a:endParaRPr lang="ja-JP" altLang="en-US" sz="1143"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429"/>
                </a:lnSpc>
              </a:pPr>
              <a:r>
                <a:rPr lang="ja-JP" altLang="en-US"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　資料をお送りするためメールアドレスが必要</a:t>
              </a:r>
              <a:endParaRPr lang="ja-JP" altLang="en-US" sz="1143"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429"/>
                </a:lnSpc>
              </a:pPr>
              <a:r>
                <a:rPr lang="ja-JP" altLang="en-US"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　です。</a:t>
              </a:r>
              <a:endParaRPr lang="ja-JP" altLang="en-US" sz="1143"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429"/>
                </a:lnSpc>
              </a:pPr>
              <a:r>
                <a:rPr lang="en-US" sz="1143" dirty="0">
                  <a:latin typeface="ＭＳ Ｐゴシック" panose="020B0600070205080204" pitchFamily="50" charset="-128"/>
                  <a:ea typeface="ＭＳ Ｐゴシック" panose="020B0600070205080204" pitchFamily="50" charset="-128"/>
                  <a:cs typeface="ＭＳ Ｐゴシック" panose="020B0600070205080204" pitchFamily="50" charset="-128"/>
                </a:rPr>
                <a:t> </a:t>
              </a:r>
              <a:endParaRPr lang="ja-JP" altLang="en-US" sz="1143"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grpSp>
      <p:sp>
        <p:nvSpPr>
          <p:cNvPr id="65" name="テキスト ボックス 2"/>
          <p:cNvSpPr txBox="1">
            <a:spLocks noChangeArrowheads="1"/>
          </p:cNvSpPr>
          <p:nvPr/>
        </p:nvSpPr>
        <p:spPr bwMode="auto">
          <a:xfrm>
            <a:off x="4454736" y="3097931"/>
            <a:ext cx="2521857" cy="489857"/>
          </a:xfrm>
          <a:prstGeom prst="rect">
            <a:avLst/>
          </a:prstGeom>
          <a:noFill/>
          <a:ln w="9525">
            <a:noFill/>
            <a:miter lim="800000"/>
            <a:headEnd/>
            <a:tailEnd/>
          </a:ln>
        </p:spPr>
        <p:txBody>
          <a:bodyPr rot="0" vert="horz" wrap="square" lIns="87086" tIns="43543" rIns="87086" bIns="43543" anchor="t" anchorCtr="0">
            <a:noAutofit/>
          </a:bodyPr>
          <a:lstStyle/>
          <a:p>
            <a:pPr algn="just"/>
            <a:r>
              <a:rPr lang="ja-JP" altLang="en-US" sz="1238" kern="100" dirty="0">
                <a:solidFill>
                  <a:srgbClr val="FF0000"/>
                </a:solidFill>
                <a:latin typeface="游明朝" panose="02020400000000000000" pitchFamily="18" charset="-128"/>
                <a:ea typeface="HGPｺﾞｼｯｸE" panose="020B0900000000000000" pitchFamily="50" charset="-128"/>
                <a:cs typeface="Times New Roman" panose="02020603050405020304" pitchFamily="18" charset="0"/>
              </a:rPr>
              <a:t>（オンライン参加の場合、定員なし）</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77" name="テキスト ボックス 2"/>
          <p:cNvSpPr txBox="1">
            <a:spLocks noChangeArrowheads="1"/>
          </p:cNvSpPr>
          <p:nvPr/>
        </p:nvSpPr>
        <p:spPr bwMode="auto">
          <a:xfrm>
            <a:off x="-49590" y="7019726"/>
            <a:ext cx="1623786" cy="1651000"/>
          </a:xfrm>
          <a:prstGeom prst="rect">
            <a:avLst/>
          </a:prstGeom>
          <a:noFill/>
          <a:ln w="9525">
            <a:noFill/>
            <a:miter lim="800000"/>
            <a:headEnd/>
            <a:tailEnd/>
          </a:ln>
        </p:spPr>
        <p:txBody>
          <a:bodyPr rot="0" vert="horz" wrap="square" lIns="87086" tIns="43543" rIns="87086" bIns="43543" anchor="t" anchorCtr="0">
            <a:noAutofit/>
          </a:bodyPr>
          <a:lstStyle/>
          <a:p>
            <a:pPr algn="just"/>
            <a:endParaRPr lang="en-US" sz="1000" kern="100">
              <a:latin typeface="游明朝" panose="02020400000000000000" pitchFamily="18" charset="-128"/>
              <a:ea typeface="游明朝" panose="02020400000000000000" pitchFamily="18" charset="-128"/>
              <a:cs typeface="Times New Roman" panose="02020603050405020304" pitchFamily="18" charset="0"/>
            </a:endParaRPr>
          </a:p>
        </p:txBody>
      </p:sp>
      <p:sp>
        <p:nvSpPr>
          <p:cNvPr id="78" name="テキスト ボックス 2"/>
          <p:cNvSpPr txBox="1">
            <a:spLocks noChangeArrowheads="1"/>
          </p:cNvSpPr>
          <p:nvPr/>
        </p:nvSpPr>
        <p:spPr bwMode="auto">
          <a:xfrm>
            <a:off x="976389" y="7481354"/>
            <a:ext cx="2376714" cy="961571"/>
          </a:xfrm>
          <a:prstGeom prst="rect">
            <a:avLst/>
          </a:prstGeom>
          <a:noFill/>
          <a:ln w="9525">
            <a:noFill/>
            <a:miter lim="800000"/>
            <a:headEnd/>
            <a:tailEnd/>
          </a:ln>
        </p:spPr>
        <p:txBody>
          <a:bodyPr rot="0" vert="horz" wrap="square" lIns="87086" tIns="43543" rIns="87086" bIns="43543" anchor="t" anchorCtr="0">
            <a:noAutofit/>
          </a:bodyPr>
          <a:lstStyle/>
          <a:p>
            <a:pPr algn="just"/>
            <a:r>
              <a:rPr lang="ja-JP" altLang="en-US" sz="2191" kern="100" dirty="0">
                <a:solidFill>
                  <a:srgbClr val="2E74B5"/>
                </a:solidFill>
                <a:latin typeface="游明朝" panose="02020400000000000000" pitchFamily="18" charset="-128"/>
                <a:ea typeface="HGP創英角ﾎﾟｯﾌﾟ体" panose="040B0A00000000000000" pitchFamily="50" charset="-128"/>
                <a:cs typeface="Times New Roman" panose="02020603050405020304" pitchFamily="18" charset="0"/>
              </a:rPr>
              <a:t>知ってる？</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2191" kern="100" dirty="0">
                <a:solidFill>
                  <a:srgbClr val="2E74B5"/>
                </a:solidFill>
                <a:latin typeface="游明朝" panose="02020400000000000000" pitchFamily="18" charset="-128"/>
                <a:ea typeface="HGP創英角ﾎﾟｯﾌﾟ体" panose="040B0A00000000000000" pitchFamily="50" charset="-128"/>
                <a:cs typeface="Times New Roman" panose="02020603050405020304" pitchFamily="18" charset="0"/>
              </a:rPr>
              <a:t>いいのがあってな</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79" name="楕円 78"/>
          <p:cNvSpPr/>
          <p:nvPr/>
        </p:nvSpPr>
        <p:spPr>
          <a:xfrm>
            <a:off x="281516" y="8181430"/>
            <a:ext cx="6286500" cy="1707087"/>
          </a:xfrm>
          <a:prstGeom prst="ellipse">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ot="0" spcFirstLastPara="0" vert="horz" wrap="square" lIns="87086" tIns="43543" rIns="87086" bIns="43543" numCol="1" spcCol="0" rtlCol="0" fromWordArt="0" anchor="ctr" anchorCtr="0" forceAA="0" compatLnSpc="1">
            <a:prstTxWarp prst="textNoShape">
              <a:avLst/>
            </a:prstTxWarp>
            <a:noAutofit/>
          </a:bodyPr>
          <a:lstStyle/>
          <a:p>
            <a:pPr algn="ctr"/>
            <a:r>
              <a:rPr lang="en-US" sz="2952" kern="100">
                <a:solidFill>
                  <a:srgbClr val="FFE599"/>
                </a:solidFill>
                <a:latin typeface="HG創英角ﾎﾟｯﾌﾟ体" panose="040B0A09000000000000" pitchFamily="49" charset="-128"/>
                <a:ea typeface="游明朝" panose="02020400000000000000" pitchFamily="18" charset="-128"/>
                <a:cs typeface="Times New Roman" panose="02020603050405020304" pitchFamily="18" charset="0"/>
              </a:rPr>
              <a:t> </a:t>
            </a:r>
            <a:endParaRPr lang="ja-JP" altLang="en-US" sz="1000" kern="100">
              <a:ea typeface="游明朝" panose="02020400000000000000" pitchFamily="18" charset="-128"/>
              <a:cs typeface="Times New Roman" panose="02020603050405020304" pitchFamily="18" charset="0"/>
            </a:endParaRPr>
          </a:p>
        </p:txBody>
      </p:sp>
      <p:sp>
        <p:nvSpPr>
          <p:cNvPr id="80" name="テキスト ボックス 106"/>
          <p:cNvSpPr txBox="1"/>
          <p:nvPr/>
        </p:nvSpPr>
        <p:spPr bwMode="auto">
          <a:xfrm>
            <a:off x="1130064" y="8406557"/>
            <a:ext cx="2168071" cy="709177"/>
          </a:xfrm>
          <a:prstGeom prst="rect">
            <a:avLst/>
          </a:prstGeom>
          <a:noFill/>
          <a:ln w="6350">
            <a:noFill/>
          </a:ln>
        </p:spPr>
        <p:txBody>
          <a:bodyPr rot="0" spcFirstLastPara="0" vert="horz" wrap="square" lIns="87086" tIns="43543" rIns="87086" bIns="43543" numCol="1" spcCol="0" rtlCol="0" fromWordArt="0" anchor="t" anchorCtr="0" forceAA="0" compatLnSpc="1">
            <a:prstTxWarp prst="textNoShape">
              <a:avLst/>
            </a:prstTxWarp>
            <a:noAutofit/>
          </a:bodyPr>
          <a:lstStyle/>
          <a:p>
            <a:pPr algn="ctr"/>
            <a:r>
              <a:rPr lang="ja-JP" altLang="en-US" sz="3150" kern="100" dirty="0">
                <a:solidFill>
                  <a:srgbClr val="FF0000"/>
                </a:solidFill>
                <a:latin typeface="游明朝" panose="02020400000000000000" pitchFamily="18" charset="-128"/>
                <a:ea typeface="HG創英角ﾎﾟｯﾌﾟ体" panose="040B0A09000000000000" pitchFamily="49" charset="-128"/>
                <a:cs typeface="Times New Roman" panose="02020603050405020304" pitchFamily="18" charset="0"/>
              </a:rPr>
              <a:t>職業訓練</a:t>
            </a:r>
            <a:endParaRPr lang="ja-JP" altLang="en-US" sz="315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en-US" sz="1000" kern="100" dirty="0">
                <a:latin typeface="游明朝" panose="02020400000000000000" pitchFamily="18" charset="-128"/>
                <a:ea typeface="游明朝" panose="02020400000000000000" pitchFamily="18" charset="-128"/>
                <a:cs typeface="Times New Roman" panose="02020603050405020304" pitchFamily="18" charset="0"/>
              </a:rPr>
              <a:t> </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81" name="テキスト ボックス 17"/>
          <p:cNvSpPr txBox="1"/>
          <p:nvPr/>
        </p:nvSpPr>
        <p:spPr bwMode="auto">
          <a:xfrm>
            <a:off x="4513870" y="7157064"/>
            <a:ext cx="2358571" cy="1024366"/>
          </a:xfrm>
          <a:prstGeom prst="rect">
            <a:avLst/>
          </a:prstGeom>
          <a:noFill/>
          <a:ln w="6350">
            <a:noFill/>
          </a:ln>
        </p:spPr>
        <p:txBody>
          <a:bodyPr rot="0" spcFirstLastPara="0" vert="horz" wrap="square" lIns="87086" tIns="43543" rIns="87086" bIns="43543" numCol="1" spcCol="0" rtlCol="0" fromWordArt="0" anchor="t" anchorCtr="0" forceAA="0" compatLnSpc="1">
            <a:prstTxWarp prst="textNoShape">
              <a:avLst/>
            </a:prstTxWarp>
            <a:noAutofit/>
          </a:bodyPr>
          <a:lstStyle/>
          <a:p>
            <a:pPr algn="just"/>
            <a:r>
              <a:rPr lang="ja-JP" altLang="en-US" sz="1238" kern="100" dirty="0">
                <a:solidFill>
                  <a:srgbClr val="2E74B5"/>
                </a:solidFill>
                <a:latin typeface="游明朝" panose="02020400000000000000" pitchFamily="18" charset="-128"/>
                <a:ea typeface="HGPｺﾞｼｯｸE" panose="020B0900000000000000" pitchFamily="50" charset="-128"/>
                <a:cs typeface="Times New Roman" panose="02020603050405020304" pitchFamily="18" charset="0"/>
              </a:rPr>
              <a:t>Ｗｅｂ申込又は電話でお申込み　いただけます。</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en-US" sz="1238" kern="100" dirty="0">
                <a:solidFill>
                  <a:srgbClr val="2E74B5"/>
                </a:solidFill>
                <a:latin typeface="Segoe UI Symbol" panose="020B0502040204020203" pitchFamily="34" charset="0"/>
                <a:ea typeface="HGPｺﾞｼｯｸE" panose="020B0900000000000000" pitchFamily="50" charset="-128"/>
                <a:cs typeface="Segoe UI Symbol" panose="020B0502040204020203" pitchFamily="34" charset="0"/>
              </a:rPr>
              <a:t>⬅</a:t>
            </a:r>
            <a:r>
              <a:rPr lang="ja-JP" altLang="en-US" sz="1238" kern="100" dirty="0">
                <a:solidFill>
                  <a:srgbClr val="2E74B5"/>
                </a:solidFill>
                <a:latin typeface="游明朝" panose="02020400000000000000" pitchFamily="18" charset="-128"/>
                <a:ea typeface="HGPｺﾞｼｯｸE" panose="020B0900000000000000" pitchFamily="50" charset="-128"/>
                <a:cs typeface="Times New Roman" panose="02020603050405020304" pitchFamily="18" charset="0"/>
              </a:rPr>
              <a:t>左記の申込フォームから　　　お申込みください。</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83" name="テキスト ボックス 4"/>
          <p:cNvSpPr txBox="1"/>
          <p:nvPr/>
        </p:nvSpPr>
        <p:spPr bwMode="auto">
          <a:xfrm>
            <a:off x="2996952" y="8806655"/>
            <a:ext cx="2794000" cy="408214"/>
          </a:xfrm>
          <a:prstGeom prst="rect">
            <a:avLst/>
          </a:prstGeom>
          <a:noFill/>
          <a:ln w="6350">
            <a:noFill/>
          </a:ln>
        </p:spPr>
        <p:txBody>
          <a:bodyPr rot="0" spcFirstLastPara="0" vert="horz" wrap="square" lIns="87086" tIns="43543" rIns="87086" bIns="43543" numCol="1" spcCol="0" rtlCol="0" fromWordArt="0" anchor="t" anchorCtr="0" forceAA="0" compatLnSpc="1">
            <a:prstTxWarp prst="textNoShape">
              <a:avLst/>
            </a:prstTxWarp>
            <a:noAutofit/>
          </a:bodyPr>
          <a:lstStyle/>
          <a:p>
            <a:pPr algn="just"/>
            <a:r>
              <a:rPr lang="ja-JP" altLang="en-US" sz="1700" kern="100" dirty="0" err="1">
                <a:solidFill>
                  <a:srgbClr val="FF0000"/>
                </a:solidFill>
                <a:latin typeface="游明朝" panose="02020400000000000000" pitchFamily="18" charset="-128"/>
                <a:ea typeface="HGPｺﾞｼｯｸE" panose="020B0900000000000000" pitchFamily="50" charset="-128"/>
                <a:cs typeface="Times New Roman" panose="02020603050405020304" pitchFamily="18" charset="0"/>
              </a:rPr>
              <a:t>って</a:t>
            </a:r>
            <a:r>
              <a:rPr lang="ja-JP" altLang="en-US" sz="1700" kern="100" dirty="0">
                <a:solidFill>
                  <a:srgbClr val="FF0000"/>
                </a:solidFill>
                <a:latin typeface="游明朝" panose="02020400000000000000" pitchFamily="18" charset="-128"/>
                <a:ea typeface="HGPｺﾞｼｯｸE" panose="020B0900000000000000" pitchFamily="50" charset="-128"/>
                <a:cs typeface="Times New Roman" panose="02020603050405020304" pitchFamily="18" charset="0"/>
              </a:rPr>
              <a:t>いうのがあってな</a:t>
            </a:r>
            <a:endParaRPr lang="ja-JP" altLang="en-US" sz="17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en-US" sz="1000" kern="100" dirty="0">
                <a:latin typeface="游明朝" panose="02020400000000000000" pitchFamily="18" charset="-128"/>
                <a:ea typeface="游明朝" panose="02020400000000000000" pitchFamily="18" charset="-128"/>
                <a:cs typeface="Times New Roman" panose="02020603050405020304" pitchFamily="18" charset="0"/>
              </a:rPr>
              <a:t> </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2" name="正方形/長方形 1"/>
          <p:cNvSpPr/>
          <p:nvPr/>
        </p:nvSpPr>
        <p:spPr bwMode="auto">
          <a:xfrm>
            <a:off x="39826" y="5078775"/>
            <a:ext cx="3327859" cy="1930356"/>
          </a:xfrm>
          <a:prstGeom prst="rect">
            <a:avLst/>
          </a:prstGeom>
          <a:solidFill>
            <a:schemeClr val="accent6">
              <a:lumMod val="40000"/>
              <a:lumOff val="60000"/>
            </a:schemeClr>
          </a:solidFill>
          <a:ln w="9525" cap="flat" cmpd="sng" algn="ctr">
            <a:noFill/>
            <a:prstDash val="solid"/>
            <a:round/>
            <a:headEnd type="none" w="med" len="med"/>
            <a:tailEnd type="none" w="med" len="med"/>
          </a:ln>
          <a:effectLst/>
        </p:spPr>
        <p:txBody>
          <a:bodyPr vert="horz" wrap="square" lIns="85714" tIns="44571" rIns="85714" bIns="44571" numCol="1" rtlCol="0" anchor="b" anchorCtr="0" compatLnSpc="1">
            <a:prstTxWarp prst="textNoShape">
              <a:avLst/>
            </a:prstTxWarp>
          </a:bodyPr>
          <a:lstStyle/>
          <a:p>
            <a:pPr algn="r" defTabSz="1218620"/>
            <a:endParaRPr lang="ja-JP" altLang="en-US" sz="1238" dirty="0">
              <a:latin typeface="メイリオ" panose="020B0604030504040204" pitchFamily="50" charset="-128"/>
              <a:ea typeface="メイリオ" panose="020B0604030504040204" pitchFamily="50" charset="-128"/>
              <a:cs typeface="メイリオ" panose="020B0604030504040204" pitchFamily="50" charset="-128"/>
              <a:hlinkClick r:id="rId2"/>
            </a:endParaRPr>
          </a:p>
        </p:txBody>
      </p:sp>
      <p:sp>
        <p:nvSpPr>
          <p:cNvPr id="84" name="テキスト ボックス 108"/>
          <p:cNvSpPr txBox="1"/>
          <p:nvPr/>
        </p:nvSpPr>
        <p:spPr bwMode="auto">
          <a:xfrm>
            <a:off x="2996952" y="9081200"/>
            <a:ext cx="3291754" cy="607786"/>
          </a:xfrm>
          <a:prstGeom prst="rect">
            <a:avLst/>
          </a:prstGeom>
          <a:noFill/>
          <a:ln w="6350">
            <a:noFill/>
          </a:ln>
        </p:spPr>
        <p:txBody>
          <a:bodyPr rot="0" spcFirstLastPara="0" vert="horz" wrap="square" lIns="87086" tIns="43543" rIns="87086" bIns="43543" numCol="1" spcCol="0" rtlCol="0" fromWordArt="0" anchor="t" anchorCtr="0" forceAA="0" compatLnSpc="1">
            <a:prstTxWarp prst="textNoShape">
              <a:avLst/>
            </a:prstTxWarp>
            <a:noAutofit/>
          </a:bodyPr>
          <a:lstStyle/>
          <a:p>
            <a:pPr algn="just"/>
            <a:r>
              <a:rPr lang="ja-JP" altLang="en-US" sz="1700" kern="100" dirty="0">
                <a:solidFill>
                  <a:srgbClr val="FF0000"/>
                </a:solidFill>
                <a:latin typeface="游明朝" panose="02020400000000000000" pitchFamily="18" charset="-128"/>
                <a:ea typeface="HGPｺﾞｼｯｸE" panose="020B0900000000000000" pitchFamily="50" charset="-128"/>
                <a:cs typeface="Times New Roman" panose="02020603050405020304" pitchFamily="18" charset="0"/>
              </a:rPr>
              <a:t>無料で技能を習得できちゃうんだ</a:t>
            </a:r>
            <a:endParaRPr lang="ja-JP" altLang="en-US" sz="17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62" name="テキスト ボックス 29"/>
          <p:cNvSpPr txBox="1"/>
          <p:nvPr/>
        </p:nvSpPr>
        <p:spPr>
          <a:xfrm>
            <a:off x="154151" y="5625524"/>
            <a:ext cx="3211286" cy="1080616"/>
          </a:xfrm>
          <a:prstGeom prst="rect">
            <a:avLst/>
          </a:prstGeom>
          <a:noFill/>
        </p:spPr>
        <p:txBody>
          <a:bodyPr wrap="square" rtlCol="0">
            <a:noAutofit/>
          </a:bodyPr>
          <a:lstStyle/>
          <a:p>
            <a:pPr>
              <a:lnSpc>
                <a:spcPct val="200000"/>
              </a:lnSpc>
              <a:spcAft>
                <a:spcPts val="571"/>
              </a:spcAft>
            </a:pPr>
            <a:r>
              <a:rPr lang="ja-JP" altLang="en-US"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a:t>
            </a:r>
            <a:r>
              <a:rPr lang="en-US"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Zoom</a:t>
            </a:r>
            <a:r>
              <a:rPr lang="ja-JP" altLang="en-US"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のご利用案内」をお渡しします。</a:t>
            </a:r>
            <a:r>
              <a:rPr lang="en-US" altLang="ja-JP"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
            </a:r>
            <a:br>
              <a:rPr lang="en-US" altLang="ja-JP"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br>
            <a:r>
              <a:rPr lang="en-US" altLang="ja-JP"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a:t>
            </a:r>
            <a:r>
              <a:rPr lang="ja-JP" altLang="en-US"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説明会当日までに</a:t>
            </a:r>
            <a:r>
              <a:rPr lang="en-US"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Zoom</a:t>
            </a:r>
            <a:r>
              <a:rPr lang="ja-JP" altLang="en-US"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をダウンロードしてお待ちください。</a:t>
            </a:r>
            <a:endParaRPr lang="ja-JP" altLang="en-US" sz="1143"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63" name="円形吹き出し 62"/>
          <p:cNvSpPr/>
          <p:nvPr/>
        </p:nvSpPr>
        <p:spPr>
          <a:xfrm>
            <a:off x="911558" y="4969770"/>
            <a:ext cx="1798803" cy="707571"/>
          </a:xfrm>
          <a:prstGeom prst="wedgeEllipseCallout">
            <a:avLst>
              <a:gd name="adj1" fmla="val -62272"/>
              <a:gd name="adj2" fmla="val -29662"/>
            </a:avLst>
          </a:prstGeom>
          <a:solidFill>
            <a:schemeClr val="bg2"/>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7086" tIns="43543" rIns="87086" bIns="43543" numCol="1" spcCol="0" rtlCol="0" fromWordArt="0" anchor="ctr" anchorCtr="0" forceAA="0" compatLnSpc="1">
            <a:prstTxWarp prst="textNoShape">
              <a:avLst/>
            </a:prstTxWarp>
            <a:noAutofit/>
          </a:bodyPr>
          <a:lstStyle/>
          <a:p>
            <a:pPr algn="ctr"/>
            <a:r>
              <a:rPr lang="ja-JP" altLang="en-US" sz="1191" kern="100" dirty="0">
                <a:solidFill>
                  <a:srgbClr val="FF0000"/>
                </a:solidFill>
                <a:ea typeface="HGP創英角ｺﾞｼｯｸUB" panose="020B0900000000000000" pitchFamily="50" charset="-128"/>
                <a:cs typeface="Times New Roman" panose="02020603050405020304" pitchFamily="18" charset="0"/>
              </a:rPr>
              <a:t>オンライン参加も可能です！</a:t>
            </a:r>
            <a:endParaRPr lang="ja-JP" altLang="en-US" sz="1000" kern="100" dirty="0">
              <a:ea typeface="游明朝" panose="02020400000000000000" pitchFamily="18" charset="-128"/>
              <a:cs typeface="Times New Roman" panose="02020603050405020304" pitchFamily="18" charset="0"/>
            </a:endParaRPr>
          </a:p>
        </p:txBody>
      </p:sp>
      <p:pic>
        <p:nvPicPr>
          <p:cNvPr id="61" name="図 60"/>
          <p:cNvPicPr/>
          <p:nvPr/>
        </p:nvPicPr>
        <p:blipFill>
          <a:blip r:embed="rId3" cstate="print">
            <a:extLst>
              <a:ext uri="{28A0092B-C50C-407E-A947-70E740481C1C}">
                <a14:useLocalDpi xmlns:a14="http://schemas.microsoft.com/office/drawing/2010/main" val="0"/>
              </a:ext>
            </a:extLst>
          </a:blip>
          <a:stretch>
            <a:fillRect/>
          </a:stretch>
        </p:blipFill>
        <p:spPr>
          <a:xfrm>
            <a:off x="18236" y="4565781"/>
            <a:ext cx="953710" cy="1056519"/>
          </a:xfrm>
          <a:prstGeom prst="rect">
            <a:avLst/>
          </a:prstGeom>
        </p:spPr>
      </p:pic>
      <p:pic>
        <p:nvPicPr>
          <p:cNvPr id="82" name="図 81" descr="D:\Users\THJPDS\AppData\Local\Microsoft\Windows\INetCache\Content.MSO\B8EEEECE.tmp"/>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567" y="6732769"/>
            <a:ext cx="1406071" cy="1515533"/>
          </a:xfrm>
          <a:prstGeom prst="rect">
            <a:avLst/>
          </a:prstGeom>
          <a:noFill/>
          <a:ln>
            <a:noFill/>
          </a:ln>
        </p:spPr>
      </p:pic>
      <p:pic>
        <p:nvPicPr>
          <p:cNvPr id="4" name="図 3"/>
          <p:cNvPicPr>
            <a:picLocks noChangeAspect="1"/>
          </p:cNvPicPr>
          <p:nvPr/>
        </p:nvPicPr>
        <p:blipFill>
          <a:blip r:embed="rId5"/>
          <a:stretch>
            <a:fillRect/>
          </a:stretch>
        </p:blipFill>
        <p:spPr>
          <a:xfrm>
            <a:off x="3374410" y="7033790"/>
            <a:ext cx="1139460" cy="1139460"/>
          </a:xfrm>
          <a:prstGeom prst="rect">
            <a:avLst/>
          </a:prstGeom>
        </p:spPr>
      </p:pic>
      <p:sp>
        <p:nvSpPr>
          <p:cNvPr id="36" name="楕円 35"/>
          <p:cNvSpPr/>
          <p:nvPr/>
        </p:nvSpPr>
        <p:spPr>
          <a:xfrm>
            <a:off x="3735011" y="3299324"/>
            <a:ext cx="765853" cy="426357"/>
          </a:xfrm>
          <a:prstGeom prst="ellipse">
            <a:avLst/>
          </a:prstGeom>
          <a:ln/>
        </p:spPr>
        <p:style>
          <a:lnRef idx="1">
            <a:schemeClr val="accent2"/>
          </a:lnRef>
          <a:fillRef idx="2">
            <a:schemeClr val="accent2"/>
          </a:fillRef>
          <a:effectRef idx="1">
            <a:schemeClr val="accent2"/>
          </a:effectRef>
          <a:fontRef idx="minor">
            <a:schemeClr val="dk1"/>
          </a:fontRef>
        </p:style>
        <p:txBody>
          <a:bodyPr rot="0" spcFirstLastPara="0" vert="horz" wrap="square" lIns="87086" tIns="43543" rIns="87086" bIns="43543" numCol="1" spcCol="0" rtlCol="0" fromWordArt="0" anchor="ctr" anchorCtr="0" forceAA="0" compatLnSpc="1">
            <a:prstTxWarp prst="textNoShape">
              <a:avLst/>
            </a:prstTxWarp>
            <a:noAutofit/>
          </a:bodyPr>
          <a:lstStyle/>
          <a:p>
            <a:pPr algn="ctr"/>
            <a:r>
              <a:rPr lang="ja-JP" altLang="en-US" sz="1250" kern="100" dirty="0" smtClean="0">
                <a:solidFill>
                  <a:schemeClr val="tx2">
                    <a:lumMod val="75000"/>
                  </a:schemeClr>
                </a:solidFill>
                <a:latin typeface="HGPｺﾞｼｯｸE" panose="020B0900000000000000" pitchFamily="50" charset="-128"/>
                <a:ea typeface="HGPｺﾞｼｯｸE" panose="020B0900000000000000" pitchFamily="50" charset="-128"/>
                <a:cs typeface="Times New Roman" panose="02020603050405020304" pitchFamily="18" charset="0"/>
              </a:rPr>
              <a:t>持物</a:t>
            </a:r>
            <a:endParaRPr lang="ja-JP" altLang="en-US" sz="1250" kern="100" dirty="0">
              <a:solidFill>
                <a:schemeClr val="tx2">
                  <a:lumMod val="75000"/>
                </a:schemeClr>
              </a:solidFill>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3" name="テキスト ボックス 2"/>
          <p:cNvSpPr txBox="1"/>
          <p:nvPr/>
        </p:nvSpPr>
        <p:spPr>
          <a:xfrm>
            <a:off x="4517302" y="3349424"/>
            <a:ext cx="2102423" cy="752514"/>
          </a:xfrm>
          <a:prstGeom prst="rect">
            <a:avLst/>
          </a:prstGeom>
          <a:noFill/>
          <a:ln>
            <a:noFill/>
          </a:ln>
        </p:spPr>
        <p:txBody>
          <a:bodyPr wrap="square" rtlCol="0">
            <a:spAutoFit/>
          </a:bodyPr>
          <a:lstStyle/>
          <a:p>
            <a:pPr algn="just"/>
            <a:r>
              <a:rPr lang="ja-JP" altLang="en-US" sz="1430" kern="100" dirty="0" smtClean="0">
                <a:solidFill>
                  <a:schemeClr val="accent5">
                    <a:lumMod val="75000"/>
                  </a:schemeClr>
                </a:solidFill>
                <a:latin typeface="HGPｺﾞｼｯｸE" panose="020B0900000000000000" pitchFamily="50" charset="-128"/>
                <a:ea typeface="HGPｺﾞｼｯｸE" panose="020B0900000000000000" pitchFamily="50" charset="-128"/>
                <a:cs typeface="Times New Roman" panose="02020603050405020304" pitchFamily="18" charset="0"/>
              </a:rPr>
              <a:t>筆記</a:t>
            </a:r>
            <a:r>
              <a:rPr lang="ja-JP" altLang="en-US" sz="1430" kern="100" dirty="0" smtClean="0">
                <a:solidFill>
                  <a:schemeClr val="accent5">
                    <a:lumMod val="75000"/>
                  </a:schemeClr>
                </a:solidFill>
                <a:latin typeface="HGPｺﾞｼｯｸE" panose="020B0900000000000000" pitchFamily="50" charset="-128"/>
                <a:ea typeface="HGPｺﾞｼｯｸE" panose="020B0900000000000000" pitchFamily="50" charset="-128"/>
                <a:cs typeface="Times New Roman" panose="02020603050405020304" pitchFamily="18" charset="0"/>
              </a:rPr>
              <a:t>用具・ハローワーク受付票</a:t>
            </a:r>
            <a:endParaRPr lang="en-US" altLang="ja-JP" sz="1430" kern="100" dirty="0" smtClean="0">
              <a:solidFill>
                <a:schemeClr val="accent5">
                  <a:lumMod val="75000"/>
                </a:schemeClr>
              </a:solidFill>
              <a:latin typeface="HGPｺﾞｼｯｸE" panose="020B0900000000000000" pitchFamily="50" charset="-128"/>
              <a:ea typeface="HGPｺﾞｼｯｸE" panose="020B0900000000000000" pitchFamily="50" charset="-128"/>
              <a:cs typeface="Times New Roman" panose="02020603050405020304" pitchFamily="18" charset="0"/>
            </a:endParaRPr>
          </a:p>
          <a:p>
            <a:pPr algn="just"/>
            <a:endParaRPr lang="ja-JP" altLang="en-US" sz="1430" kern="100" dirty="0">
              <a:solidFill>
                <a:schemeClr val="accent5">
                  <a:lumMod val="75000"/>
                </a:schemeClr>
              </a:solidFill>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5" name="テキスト ボックス 4"/>
          <p:cNvSpPr txBox="1"/>
          <p:nvPr/>
        </p:nvSpPr>
        <p:spPr>
          <a:xfrm>
            <a:off x="0" y="9470640"/>
            <a:ext cx="6794264" cy="384721"/>
          </a:xfrm>
          <a:prstGeom prst="rect">
            <a:avLst/>
          </a:prstGeom>
          <a:noFill/>
        </p:spPr>
        <p:txBody>
          <a:bodyPr wrap="square" rtlCol="0">
            <a:spAutoFit/>
          </a:bodyPr>
          <a:lstStyle/>
          <a:p>
            <a:pPr algn="r"/>
            <a:r>
              <a:rPr kumimoji="1" lang="ja-JP" altLang="en-US" sz="1900" b="1" dirty="0" smtClean="0">
                <a:solidFill>
                  <a:schemeClr val="accent6">
                    <a:lumMod val="75000"/>
                  </a:schemeClr>
                </a:solidFill>
              </a:rPr>
              <a:t>ハローワーク新発田　</a:t>
            </a:r>
            <a:r>
              <a:rPr kumimoji="1" lang="en-US" altLang="ja-JP" sz="1900" b="1" dirty="0" smtClean="0">
                <a:solidFill>
                  <a:schemeClr val="accent6">
                    <a:lumMod val="75000"/>
                  </a:schemeClr>
                </a:solidFill>
              </a:rPr>
              <a:t>TEL</a:t>
            </a:r>
            <a:r>
              <a:rPr kumimoji="1" lang="ja-JP" altLang="en-US" sz="1900" b="1" dirty="0" smtClean="0">
                <a:solidFill>
                  <a:schemeClr val="accent6">
                    <a:lumMod val="75000"/>
                  </a:schemeClr>
                </a:solidFill>
              </a:rPr>
              <a:t>：</a:t>
            </a:r>
            <a:r>
              <a:rPr kumimoji="1" lang="en-US" altLang="ja-JP" sz="1900" b="1" dirty="0" smtClean="0">
                <a:solidFill>
                  <a:schemeClr val="accent6">
                    <a:lumMod val="75000"/>
                  </a:schemeClr>
                </a:solidFill>
              </a:rPr>
              <a:t>0254-27-6677</a:t>
            </a:r>
            <a:endParaRPr kumimoji="1" lang="ja-JP" altLang="en-US" sz="1900" b="1" dirty="0">
              <a:solidFill>
                <a:schemeClr val="accent6">
                  <a:lumMod val="75000"/>
                </a:schemeClr>
              </a:solidFill>
            </a:endParaRPr>
          </a:p>
        </p:txBody>
      </p:sp>
    </p:spTree>
    <p:extLst>
      <p:ext uri="{BB962C8B-B14F-4D97-AF65-F5344CB8AC3E}">
        <p14:creationId xmlns:p14="http://schemas.microsoft.com/office/powerpoint/2010/main" val="24094415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Words>318</Words>
  <PresentationFormat>A4 210 x 297 mm</PresentationFormat>
  <Paragraphs>43</Paragraphs>
  <Slides>1</Slides>
  <Notes>0</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1</vt:i4>
      </vt:variant>
    </vt:vector>
  </HeadingPairs>
  <TitlesOfParts>
    <vt:vector size="17" baseType="lpstr">
      <vt:lpstr>HGPｺﾞｼｯｸE</vt:lpstr>
      <vt:lpstr>HGPｺﾞｼｯｸM</vt:lpstr>
      <vt:lpstr>HGP創英角ｺﾞｼｯｸUB</vt:lpstr>
      <vt:lpstr>HGP創英角ﾎﾟｯﾌﾟ体</vt:lpstr>
      <vt:lpstr>HGS創英角ｺﾞｼｯｸUB</vt:lpstr>
      <vt:lpstr>HG丸ｺﾞｼｯｸM-PRO</vt:lpstr>
      <vt:lpstr>HG創英角ﾎﾟｯﾌﾟ体</vt:lpstr>
      <vt:lpstr>ＭＳ Ｐゴシック</vt:lpstr>
      <vt:lpstr>メイリオ</vt:lpstr>
      <vt:lpstr>游ゴシック</vt:lpstr>
      <vt:lpstr>游ゴシック Light</vt:lpstr>
      <vt:lpstr>游明朝</vt:lpstr>
      <vt:lpstr>Arial</vt:lpstr>
      <vt:lpstr>Segoe UI Symbol</vt:lpstr>
      <vt:lpstr>Times New Roman</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