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906000" type="A4"/>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644" y="54"/>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2023/11/2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2023/11/2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96701"/>
            <a:ext cx="4514850" cy="8452202"/>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2023/11/2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2023/11/2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2023/11/2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2023/11/2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2023/11/2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2023/11/2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2023/11/2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2023/11/2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2023/11/2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2023/11/2</a:t>
            </a:fld>
            <a:endParaRPr kumimoji="1" lang="ja-JP" altLang="en-US"/>
          </a:p>
        </p:txBody>
      </p:sp>
      <p:sp>
        <p:nvSpPr>
          <p:cNvPr id="5" name="フッター プレースホルダ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png"/><Relationship Id="rId5" Type="http://schemas.microsoft.com/office/2007/relationships/hdphoto" Target="../media/hdphoto2.wdp"/><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メモ 41"/>
          <p:cNvSpPr/>
          <p:nvPr/>
        </p:nvSpPr>
        <p:spPr>
          <a:xfrm>
            <a:off x="476672" y="5385047"/>
            <a:ext cx="5976664" cy="2021561"/>
          </a:xfrm>
          <a:prstGeom prst="foldedCorner">
            <a:avLst/>
          </a:prstGeom>
          <a:solidFill>
            <a:schemeClr val="accent3">
              <a:lumMod val="20000"/>
              <a:lumOff val="80000"/>
            </a:schemeClr>
          </a:solidFill>
          <a:ln w="190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0" y="9171400"/>
            <a:ext cx="6858000" cy="734600"/>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1 つの角を切り取った四角形 10"/>
          <p:cNvSpPr/>
          <p:nvPr/>
        </p:nvSpPr>
        <p:spPr>
          <a:xfrm>
            <a:off x="0" y="1"/>
            <a:ext cx="6858000" cy="1640632"/>
          </a:xfrm>
          <a:prstGeom prst="snip1Rect">
            <a:avLst>
              <a:gd name="adj" fmla="val 42551"/>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rot="21002047">
            <a:off x="13814" y="258549"/>
            <a:ext cx="2405056" cy="369332"/>
          </a:xfrm>
          <a:prstGeom prst="rect">
            <a:avLst/>
          </a:prstGeom>
          <a:noFill/>
        </p:spPr>
        <p:txBody>
          <a:bodyPr wrap="square" rtlCol="0">
            <a:spAutoFit/>
          </a:bodyPr>
          <a:lstStyle/>
          <a:p>
            <a:r>
              <a:rPr kumimoji="1" lang="ja-JP" altLang="en-US" b="1" u="sng"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事業主のみなさまへ</a:t>
            </a:r>
            <a:endParaRPr kumimoji="1" lang="ja-JP" altLang="en-US" b="1" u="sng"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590600" y="1072919"/>
            <a:ext cx="5832648" cy="646331"/>
          </a:xfrm>
          <a:prstGeom prst="rect">
            <a:avLst/>
          </a:prstGeom>
          <a:noFill/>
        </p:spPr>
        <p:txBody>
          <a:bodyPr wrap="square" rtlCol="0">
            <a:spAutoFit/>
          </a:bodyPr>
          <a:lstStyle/>
          <a:p>
            <a:pPr algn="ctr"/>
            <a:r>
              <a:rPr kumimoji="1" lang="ja-JP" altLang="en-US" sz="3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求人説明会・ミニ面接会</a:t>
            </a:r>
            <a:endParaRPr kumimoji="1" lang="ja-JP" altLang="en-US" sz="3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0" y="790662"/>
            <a:ext cx="4005064" cy="338554"/>
          </a:xfrm>
          <a:prstGeom prst="rect">
            <a:avLst/>
          </a:prstGeom>
          <a:noFill/>
        </p:spPr>
        <p:txBody>
          <a:bodyPr wrap="square" rtlCol="0">
            <a:spAutoFit/>
          </a:bodyPr>
          <a:lstStyle/>
          <a:p>
            <a:pPr algn="ctr"/>
            <a:r>
              <a:rPr kumimoji="1"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求職者との接点を</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作り、会社をアピール</a:t>
            </a:r>
            <a:endParaRPr kumimoji="1"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260648" y="1683023"/>
            <a:ext cx="6264696" cy="461665"/>
          </a:xfrm>
          <a:prstGeom prst="rect">
            <a:avLst/>
          </a:prstGeom>
          <a:noFill/>
        </p:spPr>
        <p:txBody>
          <a:bodyPr wrap="square" rtlCol="0">
            <a:spAutoFit/>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ハローワーク新発田の会議室を利用して、会社説明会等を行うことができます。</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参加者の勧奨から当日の運営までハローワークにお任せください。</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テキスト ボックス 18"/>
          <p:cNvSpPr txBox="1"/>
          <p:nvPr/>
        </p:nvSpPr>
        <p:spPr>
          <a:xfrm>
            <a:off x="116632" y="2094166"/>
            <a:ext cx="2664296" cy="338554"/>
          </a:xfrm>
          <a:prstGeom prst="rect">
            <a:avLst/>
          </a:prstGeom>
          <a:noFill/>
        </p:spPr>
        <p:txBody>
          <a:bodyPr wrap="square" rtlCol="0">
            <a:spAutoFit/>
          </a:bodyPr>
          <a:lstStyle/>
          <a:p>
            <a:r>
              <a:rPr kumimoji="1" lang="ja-JP" altLang="en-US" sz="1600" b="1" u="sng" dirty="0" smtClean="0">
                <a:latin typeface="メイリオ" panose="020B0604030504040204" pitchFamily="50" charset="-128"/>
                <a:ea typeface="メイリオ" panose="020B0604030504040204" pitchFamily="50" charset="-128"/>
                <a:cs typeface="メイリオ" panose="020B0604030504040204" pitchFamily="50" charset="-128"/>
              </a:rPr>
              <a:t>◎申込み・開催の流れ</a:t>
            </a:r>
            <a:endParaRPr kumimoji="1" lang="ja-JP" altLang="en-US" sz="1600" b="1" u="sng"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2" name="グループ化 21"/>
          <p:cNvGrpSpPr/>
          <p:nvPr/>
        </p:nvGrpSpPr>
        <p:grpSpPr>
          <a:xfrm>
            <a:off x="396020" y="7437963"/>
            <a:ext cx="6112792" cy="1744335"/>
            <a:chOff x="404664" y="6706821"/>
            <a:chExt cx="6112792" cy="1935648"/>
          </a:xfrm>
        </p:grpSpPr>
        <p:pic>
          <p:nvPicPr>
            <p:cNvPr id="5" name="図 4" descr="E:\USR\SYQOVA\デスクトップ\説明会写真\RIMG0288.JPG"/>
            <p:cNvPicPr/>
            <p:nvPr/>
          </p:nvPicPr>
          <p:blipFill>
            <a:blip r:embed="rId2" cstate="print">
              <a:extLst>
                <a:ext uri="{BEBA8EAE-BF5A-486C-A8C5-ECC9F3942E4B}">
                  <a14:imgProps xmlns:a14="http://schemas.microsoft.com/office/drawing/2010/main">
                    <a14:imgLayer r:embed="rId3">
                      <a14:imgEffect>
                        <a14:colorTemperature colorTemp="8625"/>
                      </a14:imgEffect>
                      <a14:imgEffect>
                        <a14:saturation sat="145000"/>
                      </a14:imgEffect>
                      <a14:imgEffect>
                        <a14:brightnessContrast bright="25000"/>
                      </a14:imgEffect>
                    </a14:imgLayer>
                  </a14:imgProps>
                </a:ext>
                <a:ext uri="{28A0092B-C50C-407E-A947-70E740481C1C}">
                  <a14:useLocalDpi xmlns:a14="http://schemas.microsoft.com/office/drawing/2010/main" val="0"/>
                </a:ext>
              </a:extLst>
            </a:blip>
            <a:srcRect/>
            <a:stretch>
              <a:fillRect/>
            </a:stretch>
          </p:blipFill>
          <p:spPr bwMode="auto">
            <a:xfrm>
              <a:off x="474985" y="6706821"/>
              <a:ext cx="2233935" cy="1681603"/>
            </a:xfrm>
            <a:prstGeom prst="rect">
              <a:avLst/>
            </a:prstGeom>
            <a:noFill/>
            <a:ln w="19050">
              <a:noFill/>
            </a:ln>
            <a:effectLst>
              <a:glow>
                <a:schemeClr val="accent1">
                  <a:alpha val="40000"/>
                </a:schemeClr>
              </a:glow>
              <a:softEdge rad="63500"/>
            </a:effectLst>
          </p:spPr>
        </p:pic>
        <p:pic>
          <p:nvPicPr>
            <p:cNvPr id="6" name="図 5" descr="E:\USR\SYQOVA\デスクトップ\説明会写真\RIMG0286.JPG"/>
            <p:cNvPicPr/>
            <p:nvPr/>
          </p:nvPicPr>
          <p:blipFill>
            <a:blip r:embed="rId4" cstate="print">
              <a:extLst>
                <a:ext uri="{BEBA8EAE-BF5A-486C-A8C5-ECC9F3942E4B}">
                  <a14:imgProps xmlns:a14="http://schemas.microsoft.com/office/drawing/2010/main">
                    <a14:imgLayer r:embed="rId5">
                      <a14:imgEffect>
                        <a14:colorTemperature colorTemp="8625"/>
                      </a14:imgEffect>
                      <a14:imgEffect>
                        <a14:brightnessContrast bright="30000"/>
                      </a14:imgEffect>
                    </a14:imgLayer>
                  </a14:imgProps>
                </a:ext>
                <a:ext uri="{28A0092B-C50C-407E-A947-70E740481C1C}">
                  <a14:useLocalDpi xmlns:a14="http://schemas.microsoft.com/office/drawing/2010/main" val="0"/>
                </a:ext>
              </a:extLst>
            </a:blip>
            <a:srcRect/>
            <a:stretch>
              <a:fillRect/>
            </a:stretch>
          </p:blipFill>
          <p:spPr bwMode="auto">
            <a:xfrm>
              <a:off x="2974570" y="6765473"/>
              <a:ext cx="1534550" cy="1224136"/>
            </a:xfrm>
            <a:prstGeom prst="rect">
              <a:avLst/>
            </a:prstGeom>
            <a:noFill/>
            <a:ln w="19050">
              <a:noFill/>
            </a:ln>
            <a:effectLst>
              <a:softEdge rad="63500"/>
            </a:effectLst>
          </p:spPr>
        </p:pic>
        <p:pic>
          <p:nvPicPr>
            <p:cNvPr id="7" name="図 6" descr="E:\USR\SYQOVA\デスクトップ\説明会写真\RIMG0287.JPG"/>
            <p:cNvPicPr/>
            <p:nvPr/>
          </p:nvPicPr>
          <p:blipFill>
            <a:blip r:embed="rId6" cstate="print">
              <a:extLst>
                <a:ext uri="{BEBA8EAE-BF5A-486C-A8C5-ECC9F3942E4B}">
                  <a14:imgProps xmlns:a14="http://schemas.microsoft.com/office/drawing/2010/main">
                    <a14:imgLayer r:embed="rId7">
                      <a14:imgEffect>
                        <a14:colorTemperature colorTemp="8625"/>
                      </a14:imgEffect>
                      <a14:imgEffect>
                        <a14:brightnessContrast bright="30000"/>
                      </a14:imgEffect>
                    </a14:imgLayer>
                  </a14:imgProps>
                </a:ext>
                <a:ext uri="{28A0092B-C50C-407E-A947-70E740481C1C}">
                  <a14:useLocalDpi xmlns:a14="http://schemas.microsoft.com/office/drawing/2010/main" val="0"/>
                </a:ext>
              </a:extLst>
            </a:blip>
            <a:srcRect/>
            <a:stretch>
              <a:fillRect/>
            </a:stretch>
          </p:blipFill>
          <p:spPr bwMode="auto">
            <a:xfrm>
              <a:off x="4863168" y="6765473"/>
              <a:ext cx="1518160" cy="1224136"/>
            </a:xfrm>
            <a:prstGeom prst="rect">
              <a:avLst/>
            </a:prstGeom>
            <a:noFill/>
            <a:ln w="19050">
              <a:noFill/>
            </a:ln>
            <a:effectLst>
              <a:softEdge rad="63500"/>
            </a:effectLst>
          </p:spPr>
        </p:pic>
        <p:sp>
          <p:nvSpPr>
            <p:cNvPr id="20" name="テキスト ボックス 19"/>
            <p:cNvSpPr txBox="1"/>
            <p:nvPr/>
          </p:nvSpPr>
          <p:spPr>
            <a:xfrm>
              <a:off x="404664" y="8388424"/>
              <a:ext cx="2232248" cy="241486"/>
            </a:xfrm>
            <a:prstGeom prst="rect">
              <a:avLst/>
            </a:prstGeom>
            <a:noFill/>
          </p:spPr>
          <p:txBody>
            <a:bodyPr wrap="square" rtlCol="0">
              <a:spAutoFit/>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開催イメージ</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テキスト ボックス 20"/>
            <p:cNvSpPr txBox="1"/>
            <p:nvPr/>
          </p:nvSpPr>
          <p:spPr>
            <a:xfrm>
              <a:off x="2845048" y="8000310"/>
              <a:ext cx="3672408" cy="642159"/>
            </a:xfrm>
            <a:prstGeom prst="rect">
              <a:avLst/>
            </a:prstGeom>
            <a:noFill/>
          </p:spPr>
          <p:txBody>
            <a:bodyPr wrap="square" rtlCol="0">
              <a:spAutoFit/>
            </a:bodyPr>
            <a:lstStyle/>
            <a:p>
              <a:pPr marL="180975" indent="-180975"/>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ご希望</a:t>
              </a:r>
              <a:r>
                <a:rPr lang="ja-JP" altLang="ja-JP" sz="1100" dirty="0">
                  <a:latin typeface="メイリオ" panose="020B0604030504040204" pitchFamily="50" charset="-128"/>
                  <a:ea typeface="メイリオ" panose="020B0604030504040204" pitchFamily="50" charset="-128"/>
                  <a:cs typeface="メイリオ" panose="020B0604030504040204" pitchFamily="50" charset="-128"/>
                </a:rPr>
                <a:t>があれば、スクリーン、プロジェクター、ＤＶＤ、ホワイトボードを貸出いたします</a:t>
              </a:r>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但し</a:t>
              </a:r>
              <a:r>
                <a:rPr lang="ja-JP" altLang="ja-JP" sz="1100" dirty="0">
                  <a:latin typeface="メイリオ" panose="020B0604030504040204" pitchFamily="50" charset="-128"/>
                  <a:ea typeface="メイリオ" panose="020B0604030504040204" pitchFamily="50" charset="-128"/>
                  <a:cs typeface="メイリオ" panose="020B0604030504040204" pitchFamily="50" charset="-128"/>
                </a:rPr>
                <a:t>、パソコンは持込みをお願いします。</a:t>
              </a:r>
            </a:p>
          </p:txBody>
        </p:sp>
      </p:grpSp>
      <p:sp>
        <p:nvSpPr>
          <p:cNvPr id="23" name="テキスト ボックス 22"/>
          <p:cNvSpPr txBox="1"/>
          <p:nvPr/>
        </p:nvSpPr>
        <p:spPr>
          <a:xfrm>
            <a:off x="116632" y="9273480"/>
            <a:ext cx="6624736" cy="523220"/>
          </a:xfrm>
          <a:prstGeom prst="rect">
            <a:avLst/>
          </a:prstGeom>
          <a:noFill/>
        </p:spPr>
        <p:txBody>
          <a:bodyPr wrap="square" rtlCol="0">
            <a:spAutoFit/>
          </a:bodyPr>
          <a:lstStyle/>
          <a:p>
            <a:r>
              <a:rPr kumimoji="1"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申込及びお問い合わせ先：０２５４</a:t>
            </a:r>
            <a:r>
              <a:rPr kumimoji="1"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２７</a:t>
            </a:r>
            <a:r>
              <a:rPr kumimoji="1"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６６７７</a:t>
            </a:r>
            <a:endParaRPr kumimoji="1"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ハローワーク新発田　事業所学卒部門（求人担当）</a:t>
            </a:r>
            <a:endParaRPr kumimoji="1"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1 つの角を丸めた四角形 1"/>
          <p:cNvSpPr/>
          <p:nvPr/>
        </p:nvSpPr>
        <p:spPr>
          <a:xfrm>
            <a:off x="1545425" y="2469029"/>
            <a:ext cx="4896544" cy="891406"/>
          </a:xfrm>
          <a:prstGeom prst="round1Rect">
            <a:avLst/>
          </a:prstGeom>
          <a:solidFill>
            <a:schemeClr val="accent3">
              <a:lumMod val="20000"/>
              <a:lumOff val="80000"/>
            </a:schemeClr>
          </a:solidFill>
          <a:ln w="190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1562101" y="2476498"/>
            <a:ext cx="4719510" cy="940033"/>
          </a:xfrm>
          <a:prstGeom prst="rect">
            <a:avLst/>
          </a:prstGeom>
          <a:noFill/>
        </p:spPr>
        <p:txBody>
          <a:bodyPr wrap="square" rtlCol="0">
            <a:spAutoFit/>
          </a:bodyPr>
          <a:lstStyle/>
          <a:p>
            <a:pPr lvl="0">
              <a:lnSpc>
                <a:spcPts val="13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参加</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申込みと併せて、開催日時やどのような形式で説明会・面接会を行うかなどの希望をお伺いしながら、当日の流れを決定します</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300"/>
              </a:lnSpc>
            </a:pPr>
            <a:r>
              <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様々なメリットからオンライン開催を推奨しています。</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3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オンライン開催メリット：多方面からの参加が期待できる。会場までの交通費用負担を有しない等。</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5" name="グループ化 34"/>
          <p:cNvGrpSpPr/>
          <p:nvPr/>
        </p:nvGrpSpPr>
        <p:grpSpPr>
          <a:xfrm>
            <a:off x="1545424" y="3424000"/>
            <a:ext cx="4896545" cy="787095"/>
            <a:chOff x="1556641" y="4390989"/>
            <a:chExt cx="4824536" cy="787095"/>
          </a:xfrm>
        </p:grpSpPr>
        <p:sp>
          <p:nvSpPr>
            <p:cNvPr id="25" name="1 つの角を丸めた四角形 24"/>
            <p:cNvSpPr/>
            <p:nvPr/>
          </p:nvSpPr>
          <p:spPr>
            <a:xfrm>
              <a:off x="1556641" y="4390989"/>
              <a:ext cx="4824536" cy="757396"/>
            </a:xfrm>
            <a:prstGeom prst="round1Rect">
              <a:avLst/>
            </a:prstGeom>
            <a:solidFill>
              <a:schemeClr val="accent3">
                <a:lumMod val="20000"/>
                <a:lumOff val="80000"/>
              </a:schemeClr>
            </a:solidFill>
            <a:ln w="190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1568569" y="4418903"/>
              <a:ext cx="4690809" cy="759181"/>
            </a:xfrm>
            <a:prstGeom prst="rect">
              <a:avLst/>
            </a:prstGeom>
            <a:noFill/>
            <a:ln>
              <a:noFill/>
            </a:ln>
          </p:spPr>
          <p:txBody>
            <a:bodyPr wrap="square" rtlCol="0">
              <a:spAutoFit/>
            </a:bodyPr>
            <a:lstStyle/>
            <a:p>
              <a:pPr lvl="0">
                <a:lnSpc>
                  <a:spcPts val="13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求職者</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に開催を周知します。具体的には、ハローワークのホームページへの掲載、庁舎内へのリーフレットの貼り出し、ウィークリー求人情報への掲載を行います。</a:t>
              </a:r>
            </a:p>
            <a:p>
              <a:pPr lvl="0">
                <a:lnSpc>
                  <a:spcPts val="1300"/>
                </a:lnSpc>
              </a:pPr>
              <a:r>
                <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開催</a:t>
              </a:r>
              <a:r>
                <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案内のリーフレットはハローワークが作成します。</a:t>
              </a:r>
            </a:p>
          </p:txBody>
        </p:sp>
      </p:grpSp>
      <p:grpSp>
        <p:nvGrpSpPr>
          <p:cNvPr id="36" name="グループ化 35"/>
          <p:cNvGrpSpPr/>
          <p:nvPr/>
        </p:nvGrpSpPr>
        <p:grpSpPr>
          <a:xfrm>
            <a:off x="1554950" y="4242450"/>
            <a:ext cx="4896544" cy="720080"/>
            <a:chOff x="1566177" y="5221964"/>
            <a:chExt cx="4824536" cy="720080"/>
          </a:xfrm>
        </p:grpSpPr>
        <p:sp>
          <p:nvSpPr>
            <p:cNvPr id="26" name="1 つの角を丸めた四角形 25"/>
            <p:cNvSpPr/>
            <p:nvPr/>
          </p:nvSpPr>
          <p:spPr>
            <a:xfrm>
              <a:off x="1566177" y="5221964"/>
              <a:ext cx="4824536" cy="720080"/>
            </a:xfrm>
            <a:prstGeom prst="round1Rect">
              <a:avLst/>
            </a:prstGeom>
            <a:solidFill>
              <a:schemeClr val="accent3">
                <a:lumMod val="20000"/>
                <a:lumOff val="80000"/>
              </a:schemeClr>
            </a:solidFill>
            <a:ln w="190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1591362" y="5270866"/>
              <a:ext cx="4690809" cy="592470"/>
            </a:xfrm>
            <a:prstGeom prst="rect">
              <a:avLst/>
            </a:prstGeom>
            <a:solidFill>
              <a:schemeClr val="accent3">
                <a:lumMod val="20000"/>
                <a:lumOff val="80000"/>
              </a:schemeClr>
            </a:solidFill>
          </p:spPr>
          <p:txBody>
            <a:bodyPr wrap="square" rtlCol="0">
              <a:spAutoFit/>
            </a:bodyPr>
            <a:lstStyle/>
            <a:p>
              <a:pPr lvl="0">
                <a:lnSpc>
                  <a:spcPts val="13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参加した求職者に対して、説明・面接をお願いします。説明で使う会社案内等があればご持参ください。</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300"/>
                </a:lnSpc>
              </a:pPr>
              <a:r>
                <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当日の会場設営はハローワークが行います</a:t>
              </a:r>
              <a:r>
                <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p>
          </p:txBody>
        </p:sp>
      </p:grpSp>
      <p:grpSp>
        <p:nvGrpSpPr>
          <p:cNvPr id="38" name="グループ化 37"/>
          <p:cNvGrpSpPr/>
          <p:nvPr/>
        </p:nvGrpSpPr>
        <p:grpSpPr>
          <a:xfrm>
            <a:off x="455780" y="2475838"/>
            <a:ext cx="1140916" cy="2856602"/>
            <a:chOff x="467147" y="3455352"/>
            <a:chExt cx="1140916" cy="2856602"/>
          </a:xfrm>
        </p:grpSpPr>
        <p:grpSp>
          <p:nvGrpSpPr>
            <p:cNvPr id="13" name="グループ化 12"/>
            <p:cNvGrpSpPr/>
            <p:nvPr/>
          </p:nvGrpSpPr>
          <p:grpSpPr>
            <a:xfrm>
              <a:off x="467147" y="3455352"/>
              <a:ext cx="1133078" cy="1173610"/>
              <a:chOff x="467147" y="3455352"/>
              <a:chExt cx="1133078" cy="1173610"/>
            </a:xfrm>
          </p:grpSpPr>
          <p:sp>
            <p:nvSpPr>
              <p:cNvPr id="27" name="ホームベース 26"/>
              <p:cNvSpPr/>
              <p:nvPr/>
            </p:nvSpPr>
            <p:spPr>
              <a:xfrm rot="5400000">
                <a:off x="447979" y="3592157"/>
                <a:ext cx="1173610" cy="900000"/>
              </a:xfrm>
              <a:prstGeom prst="homePlate">
                <a:avLst>
                  <a:gd name="adj" fmla="val 35184"/>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467147" y="3680544"/>
                <a:ext cx="1133078" cy="307777"/>
              </a:xfrm>
              <a:prstGeom prst="rect">
                <a:avLst/>
              </a:prstGeom>
              <a:noFill/>
            </p:spPr>
            <p:txBody>
              <a:bodyPr wrap="square" rtlCol="0">
                <a:spAutoFit/>
              </a:bodyPr>
              <a:lstStyle/>
              <a:p>
                <a:pPr algn="ctr"/>
                <a:r>
                  <a:rPr kumimoji="1" lang="ja-JP" altLang="en-US" sz="1400" b="1" spc="-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ＳＴＥＰ①</a:t>
                </a:r>
                <a:endParaRPr kumimoji="1" lang="ja-JP" altLang="en-US" sz="1400" b="1" spc="-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548680" y="3935363"/>
                <a:ext cx="936104" cy="307777"/>
              </a:xfrm>
              <a:prstGeom prst="rect">
                <a:avLst/>
              </a:prstGeom>
              <a:noFill/>
            </p:spPr>
            <p:txBody>
              <a:bodyPr wrap="square" rtlCol="0">
                <a:spAutoFit/>
              </a:bodyPr>
              <a:lstStyle/>
              <a:p>
                <a:pPr algn="ctr"/>
                <a:r>
                  <a:rPr kumimoji="1" lang="ja-JP" altLang="en-US" sz="14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打合せ</a:t>
                </a:r>
                <a:endParaRPr kumimoji="1" lang="ja-JP" altLang="en-US" sz="1400" b="1"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 name="グループ化 13"/>
            <p:cNvGrpSpPr/>
            <p:nvPr/>
          </p:nvGrpSpPr>
          <p:grpSpPr>
            <a:xfrm>
              <a:off x="467147" y="4384607"/>
              <a:ext cx="1133078" cy="1080120"/>
              <a:chOff x="467147" y="4384607"/>
              <a:chExt cx="1133078" cy="1080120"/>
            </a:xfrm>
          </p:grpSpPr>
          <p:sp>
            <p:nvSpPr>
              <p:cNvPr id="29" name="山形 28"/>
              <p:cNvSpPr/>
              <p:nvPr/>
            </p:nvSpPr>
            <p:spPr>
              <a:xfrm rot="5400000">
                <a:off x="494724" y="4474667"/>
                <a:ext cx="1080120" cy="900000"/>
              </a:xfrm>
              <a:prstGeom prst="chevron">
                <a:avLst>
                  <a:gd name="adj" fmla="val 35802"/>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8" name="テキスト ボックス 27"/>
              <p:cNvSpPr txBox="1"/>
              <p:nvPr/>
            </p:nvSpPr>
            <p:spPr>
              <a:xfrm>
                <a:off x="467147" y="4628962"/>
                <a:ext cx="1133078" cy="307777"/>
              </a:xfrm>
              <a:prstGeom prst="rect">
                <a:avLst/>
              </a:prstGeom>
              <a:noFill/>
            </p:spPr>
            <p:txBody>
              <a:bodyPr wrap="square" rtlCol="0">
                <a:spAutoFit/>
              </a:bodyPr>
              <a:lstStyle/>
              <a:p>
                <a:pPr algn="ctr"/>
                <a:r>
                  <a:rPr kumimoji="1" lang="ja-JP" altLang="en-US" sz="1400" b="1" spc="-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ＳＴＥＰ②</a:t>
                </a:r>
                <a:endParaRPr kumimoji="1" lang="ja-JP" altLang="en-US" sz="1400" b="1" spc="-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テキスト ボックス 31"/>
              <p:cNvSpPr txBox="1"/>
              <p:nvPr/>
            </p:nvSpPr>
            <p:spPr>
              <a:xfrm>
                <a:off x="561008" y="4899694"/>
                <a:ext cx="936104" cy="307777"/>
              </a:xfrm>
              <a:prstGeom prst="rect">
                <a:avLst/>
              </a:prstGeom>
              <a:noFill/>
            </p:spPr>
            <p:txBody>
              <a:bodyPr wrap="square" rtlCol="0">
                <a:spAutoFit/>
              </a:bodyPr>
              <a:lstStyle/>
              <a:p>
                <a:pPr algn="ctr"/>
                <a:r>
                  <a:rPr kumimoji="1" lang="ja-JP" altLang="en-US" sz="14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周　知</a:t>
                </a:r>
                <a:endParaRPr kumimoji="1" lang="ja-JP" altLang="en-US" sz="1400" b="1"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8" name="グループ化 17"/>
            <p:cNvGrpSpPr/>
            <p:nvPr/>
          </p:nvGrpSpPr>
          <p:grpSpPr>
            <a:xfrm>
              <a:off x="474985" y="5231834"/>
              <a:ext cx="1133078" cy="1080120"/>
              <a:chOff x="474985" y="5231834"/>
              <a:chExt cx="1133078" cy="1080120"/>
            </a:xfrm>
          </p:grpSpPr>
          <p:sp>
            <p:nvSpPr>
              <p:cNvPr id="30" name="山形 29"/>
              <p:cNvSpPr/>
              <p:nvPr/>
            </p:nvSpPr>
            <p:spPr>
              <a:xfrm rot="5400000">
                <a:off x="494724" y="5321894"/>
                <a:ext cx="1080120" cy="900000"/>
              </a:xfrm>
              <a:prstGeom prst="chevron">
                <a:avLst>
                  <a:gd name="adj" fmla="val 35802"/>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1" name="テキスト ボックス 30"/>
              <p:cNvSpPr txBox="1"/>
              <p:nvPr/>
            </p:nvSpPr>
            <p:spPr>
              <a:xfrm>
                <a:off x="474985" y="5532349"/>
                <a:ext cx="1133078" cy="307777"/>
              </a:xfrm>
              <a:prstGeom prst="rect">
                <a:avLst/>
              </a:prstGeom>
              <a:noFill/>
            </p:spPr>
            <p:txBody>
              <a:bodyPr wrap="square" rtlCol="0">
                <a:spAutoFit/>
              </a:bodyPr>
              <a:lstStyle/>
              <a:p>
                <a:pPr algn="ctr"/>
                <a:r>
                  <a:rPr kumimoji="1" lang="ja-JP" altLang="en-US" sz="1400" b="1" spc="-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ＳＴＥＰ③</a:t>
                </a:r>
                <a:endParaRPr kumimoji="1" lang="ja-JP" altLang="en-US" sz="1400" b="1" spc="-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テキスト ボックス 32"/>
              <p:cNvSpPr txBox="1"/>
              <p:nvPr/>
            </p:nvSpPr>
            <p:spPr>
              <a:xfrm>
                <a:off x="548680" y="5788156"/>
                <a:ext cx="936104" cy="307777"/>
              </a:xfrm>
              <a:prstGeom prst="rect">
                <a:avLst/>
              </a:prstGeom>
              <a:noFill/>
            </p:spPr>
            <p:txBody>
              <a:bodyPr wrap="square" rtlCol="0">
                <a:spAutoFit/>
              </a:bodyPr>
              <a:lstStyle/>
              <a:p>
                <a:pPr algn="ctr"/>
                <a:r>
                  <a:rPr kumimoji="1" lang="ja-JP" altLang="en-US" sz="14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開　催</a:t>
                </a:r>
                <a:endParaRPr kumimoji="1" lang="ja-JP" altLang="en-US" sz="1400" b="1"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sp>
        <p:nvSpPr>
          <p:cNvPr id="40" name="テキスト ボックス 39"/>
          <p:cNvSpPr txBox="1"/>
          <p:nvPr/>
        </p:nvSpPr>
        <p:spPr>
          <a:xfrm>
            <a:off x="548680" y="5396081"/>
            <a:ext cx="2088232" cy="276999"/>
          </a:xfrm>
          <a:prstGeom prst="rect">
            <a:avLst/>
          </a:prstGeom>
          <a:noFill/>
        </p:spPr>
        <p:txBody>
          <a:bodyPr wrap="square" rtlCol="0">
            <a:spAutoFit/>
          </a:bodyPr>
          <a:lstStyle/>
          <a:p>
            <a:r>
              <a:rPr lang="ja-JP" altLang="en-US" sz="1200" b="1" u="sng" dirty="0" smtClean="0">
                <a:latin typeface="メイリオ" panose="020B0604030504040204" pitchFamily="50" charset="-128"/>
                <a:ea typeface="メイリオ" panose="020B0604030504040204" pitchFamily="50" charset="-128"/>
                <a:cs typeface="メイリオ" panose="020B0604030504040204" pitchFamily="50" charset="-128"/>
              </a:rPr>
              <a:t>説明内容のアドバイス</a:t>
            </a:r>
            <a:endParaRPr kumimoji="1" lang="ja-JP" altLang="en-US" sz="1200" b="1"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テキスト ボックス 40"/>
          <p:cNvSpPr txBox="1"/>
          <p:nvPr/>
        </p:nvSpPr>
        <p:spPr>
          <a:xfrm>
            <a:off x="548680" y="5619943"/>
            <a:ext cx="5902814" cy="1831271"/>
          </a:xfrm>
          <a:prstGeom prst="rect">
            <a:avLst/>
          </a:prstGeom>
          <a:noFill/>
        </p:spPr>
        <p:txBody>
          <a:bodyPr wrap="square" rtlCol="0">
            <a:spAutoFit/>
          </a:bodyPr>
          <a:lstStyle/>
          <a:p>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・求人票の内容説明　</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作業風景や作っている製品の写真付きの</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説明資料等があれば、さらに理解度ＵＰ</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・勤務体制の説明</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例：交代制勤務がある場合、どんなシフトになるか等）　</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求人票の内容だけではイメージしづらい（特に未経験者等）</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・就職後のこと</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（福利厚生や社内での異動等）</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働き始めてからの福利厚生や待遇</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転勤等を含む社内での異動等の説明を聞くことで、今後の自分の生活設計がイメージ出来る。応募前の不安解消に繋がる。</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初めて説明会等を開催される企業の方には、</a:t>
            </a:r>
            <a:r>
              <a:rPr kumimoji="1"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HW</a:t>
            </a:r>
            <a:r>
              <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職員</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を対象に</a:t>
            </a:r>
            <a:r>
              <a:rPr kumimoji="1"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オンラインを活用したプレゼンを実施いただきます。開催当日参加者の方に企業の魅力がより伝わるようお手伝いさせていただきます。</a:t>
            </a:r>
            <a:endParaRPr kumimoji="1"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テキスト ボックス 42"/>
          <p:cNvSpPr txBox="1"/>
          <p:nvPr/>
        </p:nvSpPr>
        <p:spPr>
          <a:xfrm>
            <a:off x="6093296" y="9705528"/>
            <a:ext cx="864096" cy="246221"/>
          </a:xfrm>
          <a:prstGeom prst="rect">
            <a:avLst/>
          </a:prstGeom>
          <a:noFill/>
        </p:spPr>
        <p:txBody>
          <a:bodyPr wrap="square" rtlCol="0">
            <a:spAutoFit/>
          </a:bodyPr>
          <a:lstStyle/>
          <a:p>
            <a:pPr algn="ct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20231002</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テキスト ボックス 43"/>
          <p:cNvSpPr txBox="1"/>
          <p:nvPr/>
        </p:nvSpPr>
        <p:spPr>
          <a:xfrm>
            <a:off x="1546503" y="4965194"/>
            <a:ext cx="4942937" cy="430887"/>
          </a:xfrm>
          <a:prstGeom prst="rect">
            <a:avLst/>
          </a:prstGeom>
          <a:noFill/>
        </p:spPr>
        <p:txBody>
          <a:bodyPr wrap="square" rtlCol="0">
            <a:spAutoFit/>
          </a:bodyPr>
          <a:lstStyle/>
          <a:p>
            <a:r>
              <a:rPr kumimoji="1" lang="en-US" altLang="ja-JP" sz="1100" dirty="0" smtClean="0">
                <a:latin typeface="メイリオ" panose="020B0604030504040204" pitchFamily="50" charset="-128"/>
                <a:ea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求人説明会の実施にあたり、事前打合せと仕事内容や職場内の見学を兼ね「事業所訪問」をお願いする場合がございます。</a:t>
            </a:r>
            <a:endParaRPr kumimoji="1" lang="en-US" altLang="ja-JP" sz="1100" dirty="0" smtClean="0">
              <a:latin typeface="メイリオ" panose="020B0604030504040204" pitchFamily="50" charset="-128"/>
              <a:ea typeface="メイリオ" panose="020B0604030504040204" pitchFamily="50" charset="-128"/>
            </a:endParaRPr>
          </a:p>
        </p:txBody>
      </p:sp>
      <p:sp>
        <p:nvSpPr>
          <p:cNvPr id="45" name="円形吹き出し 44"/>
          <p:cNvSpPr/>
          <p:nvPr/>
        </p:nvSpPr>
        <p:spPr>
          <a:xfrm rot="623870">
            <a:off x="2454044" y="198989"/>
            <a:ext cx="4425316" cy="731641"/>
          </a:xfrm>
          <a:prstGeom prst="wedgeEllipseCallout">
            <a:avLst>
              <a:gd name="adj1" fmla="val -10544"/>
              <a:gd name="adj2" fmla="val 84344"/>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rgbClr val="FF0000"/>
                </a:solidFill>
              </a:rPr>
              <a:t>オンライン開催で</a:t>
            </a:r>
            <a:endParaRPr kumimoji="1" lang="en-US" altLang="ja-JP" b="1" dirty="0" smtClean="0">
              <a:solidFill>
                <a:srgbClr val="FF0000"/>
              </a:solidFill>
            </a:endParaRPr>
          </a:p>
          <a:p>
            <a:pPr algn="ctr"/>
            <a:r>
              <a:rPr kumimoji="1" lang="ja-JP" altLang="en-US" b="1" dirty="0" smtClean="0">
                <a:solidFill>
                  <a:srgbClr val="FF0000"/>
                </a:solidFill>
              </a:rPr>
              <a:t>更にメリットが広がります！</a:t>
            </a:r>
            <a:endParaRPr kumimoji="1" lang="ja-JP" altLang="en-US" b="1" dirty="0">
              <a:solidFill>
                <a:srgbClr val="FF0000"/>
              </a:solidFill>
            </a:endParaRPr>
          </a:p>
        </p:txBody>
      </p:sp>
    </p:spTree>
    <p:extLst>
      <p:ext uri="{BB962C8B-B14F-4D97-AF65-F5344CB8AC3E}">
        <p14:creationId xmlns:p14="http://schemas.microsoft.com/office/powerpoint/2010/main" val="2977575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491</TotalTime>
  <Words>487</Words>
  <Application>Microsoft Office PowerPoint</Application>
  <PresentationFormat>A4 210 x 297 mm</PresentationFormat>
  <Paragraphs>36</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上村智志</dc:creator>
  <cp:lastModifiedBy>柳秀年</cp:lastModifiedBy>
  <cp:revision>31</cp:revision>
  <cp:lastPrinted>2023-11-02T00:49:17Z</cp:lastPrinted>
  <dcterms:created xsi:type="dcterms:W3CDTF">2019-07-01T07:47:56Z</dcterms:created>
  <dcterms:modified xsi:type="dcterms:W3CDTF">2023-11-02T01:44:44Z</dcterms:modified>
</cp:coreProperties>
</file>