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9"/>
  </p:notesMasterIdLst>
  <p:sldIdLst>
    <p:sldId id="272" r:id="rId2"/>
    <p:sldId id="268" r:id="rId3"/>
    <p:sldId id="261" r:id="rId4"/>
    <p:sldId id="270" r:id="rId5"/>
    <p:sldId id="271" r:id="rId6"/>
    <p:sldId id="266" r:id="rId7"/>
    <p:sldId id="267" r:id="rId8"/>
  </p:sldIdLst>
  <p:sldSz cx="14041438" cy="9601200"/>
  <p:notesSz cx="9939338" cy="6807200"/>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423">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A87E"/>
    <a:srgbClr val="FF6600"/>
    <a:srgbClr val="EEB8DB"/>
    <a:srgbClr val="CFBD9D"/>
    <a:srgbClr val="865F42"/>
    <a:srgbClr val="FF0000"/>
    <a:srgbClr val="FEF3F0"/>
    <a:srgbClr val="FEEDE8"/>
    <a:srgbClr val="1F497D"/>
    <a:srgbClr val="FDE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6158" autoAdjust="0"/>
  </p:normalViewPr>
  <p:slideViewPr>
    <p:cSldViewPr>
      <p:cViewPr>
        <p:scale>
          <a:sx n="125" d="100"/>
          <a:sy n="125" d="100"/>
        </p:scale>
        <p:origin x="-4476" y="-4728"/>
      </p:cViewPr>
      <p:guideLst>
        <p:guide orient="horz" pos="3024"/>
        <p:guide pos="4423"/>
      </p:guideLst>
    </p:cSldViewPr>
  </p:slideViewPr>
  <p:outlineViewPr>
    <p:cViewPr>
      <p:scale>
        <a:sx n="33" d="100"/>
        <a:sy n="33" d="100"/>
      </p:scale>
      <p:origin x="6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937" cy="340306"/>
          </a:xfrm>
          <a:prstGeom prst="rect">
            <a:avLst/>
          </a:prstGeom>
        </p:spPr>
        <p:txBody>
          <a:bodyPr vert="horz" lIns="62917" tIns="31459" rIns="62917" bIns="31459" rtlCol="0"/>
          <a:lstStyle>
            <a:lvl1pPr algn="l">
              <a:defRPr sz="800"/>
            </a:lvl1pPr>
          </a:lstStyle>
          <a:p>
            <a:endParaRPr kumimoji="1" lang="ja-JP" altLang="en-US"/>
          </a:p>
        </p:txBody>
      </p:sp>
      <p:sp>
        <p:nvSpPr>
          <p:cNvPr id="3" name="日付プレースホルダー 2"/>
          <p:cNvSpPr>
            <a:spLocks noGrp="1"/>
          </p:cNvSpPr>
          <p:nvPr>
            <p:ph type="dt" idx="1"/>
          </p:nvPr>
        </p:nvSpPr>
        <p:spPr>
          <a:xfrm>
            <a:off x="5630205" y="0"/>
            <a:ext cx="4306937" cy="340306"/>
          </a:xfrm>
          <a:prstGeom prst="rect">
            <a:avLst/>
          </a:prstGeom>
        </p:spPr>
        <p:txBody>
          <a:bodyPr vert="horz" lIns="62917" tIns="31459" rIns="62917" bIns="31459" rtlCol="0"/>
          <a:lstStyle>
            <a:lvl1pPr algn="r">
              <a:defRPr sz="800"/>
            </a:lvl1pPr>
          </a:lstStyle>
          <a:p>
            <a:fld id="{4413CA89-E632-4E6D-A8D8-3BDB27B71770}" type="datetimeFigureOut">
              <a:rPr kumimoji="1" lang="ja-JP" altLang="en-US" smtClean="0"/>
              <a:t>2024/2/6</a:t>
            </a:fld>
            <a:endParaRPr kumimoji="1" lang="ja-JP" altLang="en-US"/>
          </a:p>
        </p:txBody>
      </p:sp>
      <p:sp>
        <p:nvSpPr>
          <p:cNvPr id="4" name="スライド イメージ プレースホルダー 3"/>
          <p:cNvSpPr>
            <a:spLocks noGrp="1" noRot="1" noChangeAspect="1"/>
          </p:cNvSpPr>
          <p:nvPr>
            <p:ph type="sldImg" idx="2"/>
          </p:nvPr>
        </p:nvSpPr>
        <p:spPr>
          <a:xfrm>
            <a:off x="3106738" y="511175"/>
            <a:ext cx="3730625" cy="2551113"/>
          </a:xfrm>
          <a:prstGeom prst="rect">
            <a:avLst/>
          </a:prstGeom>
          <a:noFill/>
          <a:ln w="12700">
            <a:solidFill>
              <a:prstClr val="black"/>
            </a:solidFill>
          </a:ln>
        </p:spPr>
        <p:txBody>
          <a:bodyPr vert="horz" lIns="62917" tIns="31459" rIns="62917" bIns="31459" rtlCol="0" anchor="ctr"/>
          <a:lstStyle/>
          <a:p>
            <a:endParaRPr lang="ja-JP" altLang="en-US"/>
          </a:p>
        </p:txBody>
      </p:sp>
      <p:sp>
        <p:nvSpPr>
          <p:cNvPr id="5" name="ノート プレースホルダー 4"/>
          <p:cNvSpPr>
            <a:spLocks noGrp="1"/>
          </p:cNvSpPr>
          <p:nvPr>
            <p:ph type="body" sz="quarter" idx="3"/>
          </p:nvPr>
        </p:nvSpPr>
        <p:spPr>
          <a:xfrm>
            <a:off x="993826" y="3233448"/>
            <a:ext cx="7951689" cy="3062751"/>
          </a:xfrm>
          <a:prstGeom prst="rect">
            <a:avLst/>
          </a:prstGeom>
        </p:spPr>
        <p:txBody>
          <a:bodyPr vert="horz" lIns="62917" tIns="31459" rIns="62917" bIns="314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27"/>
            <a:ext cx="4306937" cy="340305"/>
          </a:xfrm>
          <a:prstGeom prst="rect">
            <a:avLst/>
          </a:prstGeom>
        </p:spPr>
        <p:txBody>
          <a:bodyPr vert="horz" lIns="62917" tIns="31459" rIns="62917" bIns="3145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5630205" y="6465827"/>
            <a:ext cx="4306937" cy="340305"/>
          </a:xfrm>
          <a:prstGeom prst="rect">
            <a:avLst/>
          </a:prstGeom>
        </p:spPr>
        <p:txBody>
          <a:bodyPr vert="horz" lIns="62917" tIns="31459" rIns="62917" bIns="31459" rtlCol="0" anchor="b"/>
          <a:lstStyle>
            <a:lvl1pPr algn="r">
              <a:defRPr sz="800"/>
            </a:lvl1pPr>
          </a:lstStyle>
          <a:p>
            <a:fld id="{ED00EEFA-E0D3-4E18-87D9-1B30F5EFF159}" type="slidenum">
              <a:rPr kumimoji="1" lang="ja-JP" altLang="en-US" smtClean="0"/>
              <a:t>‹#›</a:t>
            </a:fld>
            <a:endParaRPr kumimoji="1" lang="ja-JP" altLang="en-US"/>
          </a:p>
        </p:txBody>
      </p:sp>
    </p:spTree>
    <p:extLst>
      <p:ext uri="{BB962C8B-B14F-4D97-AF65-F5344CB8AC3E}">
        <p14:creationId xmlns:p14="http://schemas.microsoft.com/office/powerpoint/2010/main" val="11299551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1</a:t>
            </a:fld>
            <a:endParaRPr kumimoji="1" lang="ja-JP" altLang="en-US"/>
          </a:p>
        </p:txBody>
      </p:sp>
    </p:spTree>
    <p:extLst>
      <p:ext uri="{BB962C8B-B14F-4D97-AF65-F5344CB8AC3E}">
        <p14:creationId xmlns:p14="http://schemas.microsoft.com/office/powerpoint/2010/main" val="274701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2</a:t>
            </a:fld>
            <a:endParaRPr kumimoji="1" lang="ja-JP" altLang="en-US"/>
          </a:p>
        </p:txBody>
      </p:sp>
    </p:spTree>
    <p:extLst>
      <p:ext uri="{BB962C8B-B14F-4D97-AF65-F5344CB8AC3E}">
        <p14:creationId xmlns:p14="http://schemas.microsoft.com/office/powerpoint/2010/main" val="332929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3</a:t>
            </a:fld>
            <a:endParaRPr kumimoji="1" lang="ja-JP" altLang="en-US"/>
          </a:p>
        </p:txBody>
      </p:sp>
    </p:spTree>
    <p:extLst>
      <p:ext uri="{BB962C8B-B14F-4D97-AF65-F5344CB8AC3E}">
        <p14:creationId xmlns:p14="http://schemas.microsoft.com/office/powerpoint/2010/main" val="84884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4</a:t>
            </a:fld>
            <a:endParaRPr kumimoji="1" lang="ja-JP" altLang="en-US"/>
          </a:p>
        </p:txBody>
      </p:sp>
    </p:spTree>
    <p:extLst>
      <p:ext uri="{BB962C8B-B14F-4D97-AF65-F5344CB8AC3E}">
        <p14:creationId xmlns:p14="http://schemas.microsoft.com/office/powerpoint/2010/main" val="32180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5</a:t>
            </a:fld>
            <a:endParaRPr kumimoji="1" lang="ja-JP" altLang="en-US"/>
          </a:p>
        </p:txBody>
      </p:sp>
    </p:spTree>
    <p:extLst>
      <p:ext uri="{BB962C8B-B14F-4D97-AF65-F5344CB8AC3E}">
        <p14:creationId xmlns:p14="http://schemas.microsoft.com/office/powerpoint/2010/main" val="180845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108" y="2982599"/>
            <a:ext cx="11935222"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106217" y="5440680"/>
            <a:ext cx="9829007" cy="2453640"/>
          </a:xfrm>
        </p:spPr>
        <p:txBody>
          <a:bodyPr/>
          <a:lstStyle>
            <a:lvl1pPr marL="0" indent="0" algn="ctr">
              <a:buNone/>
              <a:defRPr>
                <a:solidFill>
                  <a:schemeClr val="tx1">
                    <a:tint val="75000"/>
                  </a:schemeClr>
                </a:solidFill>
              </a:defRPr>
            </a:lvl1pPr>
            <a:lvl2pPr marL="675337" indent="0" algn="ctr">
              <a:buNone/>
              <a:defRPr>
                <a:solidFill>
                  <a:schemeClr val="tx1">
                    <a:tint val="75000"/>
                  </a:schemeClr>
                </a:solidFill>
              </a:defRPr>
            </a:lvl2pPr>
            <a:lvl3pPr marL="1350677" indent="0" algn="ctr">
              <a:buNone/>
              <a:defRPr>
                <a:solidFill>
                  <a:schemeClr val="tx1">
                    <a:tint val="75000"/>
                  </a:schemeClr>
                </a:solidFill>
              </a:defRPr>
            </a:lvl3pPr>
            <a:lvl4pPr marL="2026015" indent="0" algn="ctr">
              <a:buNone/>
              <a:defRPr>
                <a:solidFill>
                  <a:schemeClr val="tx1">
                    <a:tint val="75000"/>
                  </a:schemeClr>
                </a:solidFill>
              </a:defRPr>
            </a:lvl4pPr>
            <a:lvl5pPr marL="2701352" indent="0" algn="ctr">
              <a:buNone/>
              <a:defRPr>
                <a:solidFill>
                  <a:schemeClr val="tx1">
                    <a:tint val="75000"/>
                  </a:schemeClr>
                </a:solidFill>
              </a:defRPr>
            </a:lvl5pPr>
            <a:lvl6pPr marL="3376689" indent="0" algn="ctr">
              <a:buNone/>
              <a:defRPr>
                <a:solidFill>
                  <a:schemeClr val="tx1">
                    <a:tint val="75000"/>
                  </a:schemeClr>
                </a:solidFill>
              </a:defRPr>
            </a:lvl6pPr>
            <a:lvl7pPr marL="4052030" indent="0" algn="ctr">
              <a:buNone/>
              <a:defRPr>
                <a:solidFill>
                  <a:schemeClr val="tx1">
                    <a:tint val="75000"/>
                  </a:schemeClr>
                </a:solidFill>
              </a:defRPr>
            </a:lvl7pPr>
            <a:lvl8pPr marL="4727367" indent="0" algn="ctr">
              <a:buNone/>
              <a:defRPr>
                <a:solidFill>
                  <a:schemeClr val="tx1">
                    <a:tint val="75000"/>
                  </a:schemeClr>
                </a:solidFill>
              </a:defRPr>
            </a:lvl8pPr>
            <a:lvl9pPr marL="540270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42427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8865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633291" y="537845"/>
            <a:ext cx="4851122"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77486" y="537845"/>
            <a:ext cx="1432178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5748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90304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09177" y="6169664"/>
            <a:ext cx="11935222" cy="1906905"/>
          </a:xfrm>
        </p:spPr>
        <p:txBody>
          <a:bodyPr anchor="t"/>
          <a:lstStyle>
            <a:lvl1pPr algn="l">
              <a:defRPr sz="5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09177" y="4069400"/>
            <a:ext cx="11935222" cy="2100262"/>
          </a:xfrm>
        </p:spPr>
        <p:txBody>
          <a:bodyPr anchor="b"/>
          <a:lstStyle>
            <a:lvl1pPr marL="0" indent="0">
              <a:buNone/>
              <a:defRPr sz="3000">
                <a:solidFill>
                  <a:schemeClr val="tx1">
                    <a:tint val="75000"/>
                  </a:schemeClr>
                </a:solidFill>
              </a:defRPr>
            </a:lvl1pPr>
            <a:lvl2pPr marL="675337" indent="0">
              <a:buNone/>
              <a:defRPr sz="2700">
                <a:solidFill>
                  <a:schemeClr val="tx1">
                    <a:tint val="75000"/>
                  </a:schemeClr>
                </a:solidFill>
              </a:defRPr>
            </a:lvl2pPr>
            <a:lvl3pPr marL="1350677" indent="0">
              <a:buNone/>
              <a:defRPr sz="2400">
                <a:solidFill>
                  <a:schemeClr val="tx1">
                    <a:tint val="75000"/>
                  </a:schemeClr>
                </a:solidFill>
              </a:defRPr>
            </a:lvl3pPr>
            <a:lvl4pPr marL="2026015" indent="0">
              <a:buNone/>
              <a:defRPr sz="2100">
                <a:solidFill>
                  <a:schemeClr val="tx1">
                    <a:tint val="75000"/>
                  </a:schemeClr>
                </a:solidFill>
              </a:defRPr>
            </a:lvl4pPr>
            <a:lvl5pPr marL="2701352" indent="0">
              <a:buNone/>
              <a:defRPr sz="2100">
                <a:solidFill>
                  <a:schemeClr val="tx1">
                    <a:tint val="75000"/>
                  </a:schemeClr>
                </a:solidFill>
              </a:defRPr>
            </a:lvl5pPr>
            <a:lvl6pPr marL="3376689" indent="0">
              <a:buNone/>
              <a:defRPr sz="2100">
                <a:solidFill>
                  <a:schemeClr val="tx1">
                    <a:tint val="75000"/>
                  </a:schemeClr>
                </a:solidFill>
              </a:defRPr>
            </a:lvl6pPr>
            <a:lvl7pPr marL="4052030" indent="0">
              <a:buNone/>
              <a:defRPr sz="2100">
                <a:solidFill>
                  <a:schemeClr val="tx1">
                    <a:tint val="75000"/>
                  </a:schemeClr>
                </a:solidFill>
              </a:defRPr>
            </a:lvl7pPr>
            <a:lvl8pPr marL="4727367" indent="0">
              <a:buNone/>
              <a:defRPr sz="2100">
                <a:solidFill>
                  <a:schemeClr val="tx1">
                    <a:tint val="75000"/>
                  </a:schemeClr>
                </a:solidFill>
              </a:defRPr>
            </a:lvl8pPr>
            <a:lvl9pPr marL="5402704" indent="0">
              <a:buNone/>
              <a:defRPr sz="21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677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77485" y="3135948"/>
            <a:ext cx="9585232"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896741" y="3135948"/>
            <a:ext cx="9587670"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1525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2" y="384493"/>
            <a:ext cx="1263729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149158"/>
            <a:ext cx="6204074"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02072" y="3044825"/>
            <a:ext cx="6204074"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132859" y="2149158"/>
            <a:ext cx="6206511"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132859" y="3044825"/>
            <a:ext cx="6206511"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FF3880-1322-403E-9ACF-7285FA950D90}" type="datetimeFigureOut">
              <a:rPr kumimoji="1" lang="ja-JP" altLang="en-US" smtClean="0"/>
              <a:t>2024/2/6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5341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FF3880-1322-403E-9ACF-7285FA950D90}" type="datetimeFigureOut">
              <a:rPr kumimoji="1" lang="ja-JP" altLang="en-US" smtClean="0"/>
              <a:t>2024/2/6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6779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FF3880-1322-403E-9ACF-7285FA950D90}" type="datetimeFigureOut">
              <a:rPr kumimoji="1" lang="ja-JP" altLang="en-US" smtClean="0"/>
              <a:t>2024/2/6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8171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4" y="382270"/>
            <a:ext cx="4619536" cy="1626870"/>
          </a:xfrm>
        </p:spPr>
        <p:txBody>
          <a:bodyPr anchor="b"/>
          <a:lstStyle>
            <a:lvl1pPr algn="l">
              <a:defRPr sz="3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489812" y="382272"/>
            <a:ext cx="7849554" cy="8194358"/>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02074" y="2009142"/>
            <a:ext cx="4619536" cy="6567488"/>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410072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752220" y="6720840"/>
            <a:ext cx="8424863" cy="793433"/>
          </a:xfrm>
        </p:spPr>
        <p:txBody>
          <a:bodyPr anchor="b"/>
          <a:lstStyle>
            <a:lvl1pPr algn="l">
              <a:defRPr sz="3000" b="1"/>
            </a:lvl1pPr>
          </a:lstStyle>
          <a:p>
            <a:r>
              <a:rPr kumimoji="1" lang="ja-JP" altLang="en-US"/>
              <a:t>マスター タイトルの書式設定</a:t>
            </a:r>
          </a:p>
        </p:txBody>
      </p:sp>
      <p:sp>
        <p:nvSpPr>
          <p:cNvPr id="3" name="図プレースホルダー 2"/>
          <p:cNvSpPr>
            <a:spLocks noGrp="1"/>
          </p:cNvSpPr>
          <p:nvPr>
            <p:ph type="pic" idx="1"/>
          </p:nvPr>
        </p:nvSpPr>
        <p:spPr>
          <a:xfrm>
            <a:off x="2752220" y="857885"/>
            <a:ext cx="8424863" cy="5760720"/>
          </a:xfrm>
        </p:spPr>
        <p:txBody>
          <a:bodyPr/>
          <a:lstStyle>
            <a:lvl1pPr marL="0" indent="0">
              <a:buNone/>
              <a:defRPr sz="4700"/>
            </a:lvl1pPr>
            <a:lvl2pPr marL="675337" indent="0">
              <a:buNone/>
              <a:defRPr sz="4100"/>
            </a:lvl2pPr>
            <a:lvl3pPr marL="1350677" indent="0">
              <a:buNone/>
              <a:defRPr sz="3500"/>
            </a:lvl3pPr>
            <a:lvl4pPr marL="2026015" indent="0">
              <a:buNone/>
              <a:defRPr sz="3000"/>
            </a:lvl4pPr>
            <a:lvl5pPr marL="2701352" indent="0">
              <a:buNone/>
              <a:defRPr sz="3000"/>
            </a:lvl5pPr>
            <a:lvl6pPr marL="3376689" indent="0">
              <a:buNone/>
              <a:defRPr sz="3000"/>
            </a:lvl6pPr>
            <a:lvl7pPr marL="4052030" indent="0">
              <a:buNone/>
              <a:defRPr sz="3000"/>
            </a:lvl7pPr>
            <a:lvl8pPr marL="4727367" indent="0">
              <a:buNone/>
              <a:defRPr sz="3000"/>
            </a:lvl8pPr>
            <a:lvl9pPr marL="5402704" indent="0">
              <a:buNone/>
              <a:defRPr sz="3000"/>
            </a:lvl9pPr>
          </a:lstStyle>
          <a:p>
            <a:endParaRPr kumimoji="1" lang="ja-JP" altLang="en-US"/>
          </a:p>
        </p:txBody>
      </p:sp>
      <p:sp>
        <p:nvSpPr>
          <p:cNvPr id="4" name="テキスト プレースホルダー 3"/>
          <p:cNvSpPr>
            <a:spLocks noGrp="1"/>
          </p:cNvSpPr>
          <p:nvPr>
            <p:ph type="body" sz="half" idx="2"/>
          </p:nvPr>
        </p:nvSpPr>
        <p:spPr>
          <a:xfrm>
            <a:off x="2752220" y="7514273"/>
            <a:ext cx="8424863" cy="1126807"/>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4213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02072" y="384493"/>
            <a:ext cx="12637294" cy="1600200"/>
          </a:xfrm>
          <a:prstGeom prst="rect">
            <a:avLst/>
          </a:prstGeom>
        </p:spPr>
        <p:txBody>
          <a:bodyPr vert="horz" lIns="135067" tIns="67535" rIns="135067" bIns="6753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240282"/>
            <a:ext cx="12637294" cy="6336348"/>
          </a:xfrm>
          <a:prstGeom prst="rect">
            <a:avLst/>
          </a:prstGeom>
        </p:spPr>
        <p:txBody>
          <a:bodyPr vert="horz" lIns="135067" tIns="67535" rIns="135067" bIns="6753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02072" y="8898894"/>
            <a:ext cx="3276336" cy="511175"/>
          </a:xfrm>
          <a:prstGeom prst="rect">
            <a:avLst/>
          </a:prstGeom>
        </p:spPr>
        <p:txBody>
          <a:bodyPr vert="horz" lIns="135067" tIns="67535" rIns="135067" bIns="67535" rtlCol="0" anchor="ctr"/>
          <a:lstStyle>
            <a:lvl1pPr algn="l">
              <a:defRPr sz="1800">
                <a:solidFill>
                  <a:schemeClr val="tx1">
                    <a:tint val="75000"/>
                  </a:schemeClr>
                </a:solidFill>
              </a:defRPr>
            </a:lvl1pPr>
          </a:lstStyle>
          <a:p>
            <a:fld id="{0DFF3880-1322-403E-9ACF-7285FA950D90}" type="datetimeFigureOut">
              <a:rPr kumimoji="1" lang="ja-JP" altLang="en-US" smtClean="0"/>
              <a:t>2024/2/6</a:t>
            </a:fld>
            <a:endParaRPr kumimoji="1" lang="ja-JP" altLang="en-US"/>
          </a:p>
        </p:txBody>
      </p:sp>
      <p:sp>
        <p:nvSpPr>
          <p:cNvPr id="5" name="フッター プレースホルダー 4"/>
          <p:cNvSpPr>
            <a:spLocks noGrp="1"/>
          </p:cNvSpPr>
          <p:nvPr>
            <p:ph type="ftr" sz="quarter" idx="3"/>
          </p:nvPr>
        </p:nvSpPr>
        <p:spPr>
          <a:xfrm>
            <a:off x="4797493" y="8898894"/>
            <a:ext cx="4446455" cy="511175"/>
          </a:xfrm>
          <a:prstGeom prst="rect">
            <a:avLst/>
          </a:prstGeom>
        </p:spPr>
        <p:txBody>
          <a:bodyPr vert="horz" lIns="135067" tIns="67535" rIns="135067" bIns="67535"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063030" y="8898894"/>
            <a:ext cx="3276336" cy="511175"/>
          </a:xfrm>
          <a:prstGeom prst="rect">
            <a:avLst/>
          </a:prstGeom>
        </p:spPr>
        <p:txBody>
          <a:bodyPr vert="horz" lIns="135067" tIns="67535" rIns="135067" bIns="67535" rtlCol="0" anchor="ctr"/>
          <a:lstStyle>
            <a:lvl1pPr algn="r">
              <a:defRPr sz="1800">
                <a:solidFill>
                  <a:schemeClr val="tx1">
                    <a:tint val="75000"/>
                  </a:schemeClr>
                </a:solidFill>
              </a:defRPr>
            </a:lvl1p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351689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50677" rtl="0" eaLnBrk="1" latinLnBrk="0" hangingPunct="1">
        <a:spcBef>
          <a:spcPct val="0"/>
        </a:spcBef>
        <a:buNone/>
        <a:defRPr kumimoji="1" sz="6500" kern="1200">
          <a:solidFill>
            <a:schemeClr val="tx1"/>
          </a:solidFill>
          <a:latin typeface="+mj-lt"/>
          <a:ea typeface="+mj-ea"/>
          <a:cs typeface="+mj-cs"/>
        </a:defRPr>
      </a:lvl1pPr>
    </p:titleStyle>
    <p:bodyStyle>
      <a:lvl1pPr marL="506503" indent="-506503" algn="l" defTabSz="1350677" rtl="0" eaLnBrk="1" latinLnBrk="0" hangingPunct="1">
        <a:spcBef>
          <a:spcPct val="20000"/>
        </a:spcBef>
        <a:buFont typeface="Arial" panose="020B0604020202020204" pitchFamily="34" charset="0"/>
        <a:buChar char="•"/>
        <a:defRPr kumimoji="1" sz="4700" kern="1200">
          <a:solidFill>
            <a:schemeClr val="tx1"/>
          </a:solidFill>
          <a:latin typeface="+mn-lt"/>
          <a:ea typeface="+mn-ea"/>
          <a:cs typeface="+mn-cs"/>
        </a:defRPr>
      </a:lvl1pPr>
      <a:lvl2pPr marL="1097425" indent="-422087" algn="l" defTabSz="1350677"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2pPr>
      <a:lvl3pPr marL="1688346" indent="-337669" algn="l" defTabSz="1350677"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3pPr>
      <a:lvl4pPr marL="236368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4pPr>
      <a:lvl5pPr marL="3039021"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5pPr>
      <a:lvl6pPr marL="3714358"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389697"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65035"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4037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0677" rtl="0" eaLnBrk="1" latinLnBrk="0" hangingPunct="1">
        <a:defRPr kumimoji="1" sz="2700" kern="1200">
          <a:solidFill>
            <a:schemeClr val="tx1"/>
          </a:solidFill>
          <a:latin typeface="+mn-lt"/>
          <a:ea typeface="+mn-ea"/>
          <a:cs typeface="+mn-cs"/>
        </a:defRPr>
      </a:lvl1pPr>
      <a:lvl2pPr marL="675337" algn="l" defTabSz="1350677" rtl="0" eaLnBrk="1" latinLnBrk="0" hangingPunct="1">
        <a:defRPr kumimoji="1" sz="2700" kern="1200">
          <a:solidFill>
            <a:schemeClr val="tx1"/>
          </a:solidFill>
          <a:latin typeface="+mn-lt"/>
          <a:ea typeface="+mn-ea"/>
          <a:cs typeface="+mn-cs"/>
        </a:defRPr>
      </a:lvl2pPr>
      <a:lvl3pPr marL="1350677" algn="l" defTabSz="1350677" rtl="0" eaLnBrk="1" latinLnBrk="0" hangingPunct="1">
        <a:defRPr kumimoji="1" sz="2700" kern="1200">
          <a:solidFill>
            <a:schemeClr val="tx1"/>
          </a:solidFill>
          <a:latin typeface="+mn-lt"/>
          <a:ea typeface="+mn-ea"/>
          <a:cs typeface="+mn-cs"/>
        </a:defRPr>
      </a:lvl3pPr>
      <a:lvl4pPr marL="2026015" algn="l" defTabSz="1350677" rtl="0" eaLnBrk="1" latinLnBrk="0" hangingPunct="1">
        <a:defRPr kumimoji="1" sz="2700" kern="1200">
          <a:solidFill>
            <a:schemeClr val="tx1"/>
          </a:solidFill>
          <a:latin typeface="+mn-lt"/>
          <a:ea typeface="+mn-ea"/>
          <a:cs typeface="+mn-cs"/>
        </a:defRPr>
      </a:lvl4pPr>
      <a:lvl5pPr marL="2701352" algn="l" defTabSz="1350677" rtl="0" eaLnBrk="1" latinLnBrk="0" hangingPunct="1">
        <a:defRPr kumimoji="1" sz="2700" kern="1200">
          <a:solidFill>
            <a:schemeClr val="tx1"/>
          </a:solidFill>
          <a:latin typeface="+mn-lt"/>
          <a:ea typeface="+mn-ea"/>
          <a:cs typeface="+mn-cs"/>
        </a:defRPr>
      </a:lvl5pPr>
      <a:lvl6pPr marL="3376689" algn="l" defTabSz="1350677" rtl="0" eaLnBrk="1" latinLnBrk="0" hangingPunct="1">
        <a:defRPr kumimoji="1" sz="2700" kern="1200">
          <a:solidFill>
            <a:schemeClr val="tx1"/>
          </a:solidFill>
          <a:latin typeface="+mn-lt"/>
          <a:ea typeface="+mn-ea"/>
          <a:cs typeface="+mn-cs"/>
        </a:defRPr>
      </a:lvl6pPr>
      <a:lvl7pPr marL="4052030" algn="l" defTabSz="1350677" rtl="0" eaLnBrk="1" latinLnBrk="0" hangingPunct="1">
        <a:defRPr kumimoji="1" sz="2700" kern="1200">
          <a:solidFill>
            <a:schemeClr val="tx1"/>
          </a:solidFill>
          <a:latin typeface="+mn-lt"/>
          <a:ea typeface="+mn-ea"/>
          <a:cs typeface="+mn-cs"/>
        </a:defRPr>
      </a:lvl7pPr>
      <a:lvl8pPr marL="4727367" algn="l" defTabSz="1350677" rtl="0" eaLnBrk="1" latinLnBrk="0" hangingPunct="1">
        <a:defRPr kumimoji="1" sz="2700" kern="1200">
          <a:solidFill>
            <a:schemeClr val="tx1"/>
          </a:solidFill>
          <a:latin typeface="+mn-lt"/>
          <a:ea typeface="+mn-ea"/>
          <a:cs typeface="+mn-cs"/>
        </a:defRPr>
      </a:lvl8pPr>
      <a:lvl9pPr marL="5402704" algn="l" defTabSz="135067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hlw.go.jp/www2/topics/topics/saiyo/saiyo.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mhlw.go.jp/content/11600000/000905076.pdf"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s://www.mhlw.go.jp/content/11600000/000820477.pdf"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866702" y="2884444"/>
            <a:ext cx="5466006" cy="5724578"/>
          </a:xfrm>
          <a:solidFill>
            <a:schemeClr val="bg1"/>
          </a:solidFill>
          <a:ln w="50800" cmpd="sng">
            <a:solidFill>
              <a:srgbClr val="FF6600"/>
            </a:solidFill>
          </a:ln>
        </p:spPr>
        <p:txBody>
          <a:bodyPr>
            <a:normAutofit fontScale="92500" lnSpcReduction="20000"/>
          </a:bodyPr>
          <a:lstStyle/>
          <a:p>
            <a:pPr lvl="0" algn="l" defTabSz="1279914">
              <a:spcBef>
                <a:spcPts val="0"/>
              </a:spcBef>
            </a:pPr>
            <a:endParaRPr lang="en-US" altLang="ja-JP"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・求職者に対して、従事すべき業務内容、賃金、労働時間、その他の労働条件を明示することが、職業安定法第</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条の３により義務付けられています。労働条件などの明示は、労働者が職場に適応してその能力を有効に発揮するためにも、就職後のトラブルを避ける上からも重要です</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。特に令和６年４月１日から、明示しなければならない労働条件に</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①従事すべき業務の変更の範囲</a:t>
            </a:r>
            <a:endParaRPr lang="en-US" altLang="ja-JP" sz="16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②就業場所の変更の範囲</a:t>
            </a:r>
            <a:endParaRPr lang="en-US" altLang="ja-JP" sz="16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③有期労働契約を更新する場合の基準</a:t>
            </a:r>
            <a:endParaRPr lang="en-US" altLang="ja-JP" sz="16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が追加されましたので、ご留意ください。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条件は、そのまま採用後の労働条件になることが期待されています。求職者から誤解を生じにくいかたちで、正確かつわかりやすく記載してください。やむを得ず求人内容を変更する場合は、ハローワークへの申出や求人者マイページから速やかに修正し、常に最新の内容にして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・ハローワークの窓口では、わかりやすい記載方法のアドバイスを行っています。お気軽にご相談ください。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・また、労働条件を正確に伝えることに加えて、平均勤続年数や研修の有無および内容といった職場情報を新卒者等に提供することが「若者雇用促進法」によって求められています。</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・応募者の基本的人権を尊重し、適性・能力に基づいた基準により、公正な採用選考を行ってください。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1279914">
              <a:lnSpc>
                <a:spcPct val="40000"/>
              </a:lnSpc>
              <a:spcBef>
                <a:spcPts val="1200"/>
              </a:spcBef>
            </a:pP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hlinkClick r:id="rId3"/>
              </a:rPr>
              <a:t>https://www.mhlw.go.jp/www2/topics/topics/saiyo/saiyo.htm</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1200"/>
              </a:spcBef>
            </a:pPr>
            <a:endParaRPr lang="en-US" altLang="ja-JP" sz="22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1200"/>
              </a:spcBef>
            </a:pPr>
            <a:endParaRPr lang="en-US" altLang="ja-JP" sz="2200" dirty="0">
              <a:solidFill>
                <a:srgbClr val="1F497D">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en-US" altLang="ja-JP" sz="2400"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8" name="ホームベース 7"/>
          <p:cNvSpPr/>
          <p:nvPr/>
        </p:nvSpPr>
        <p:spPr>
          <a:xfrm>
            <a:off x="8385659" y="2587941"/>
            <a:ext cx="4428093" cy="525954"/>
          </a:xfrm>
          <a:prstGeom prst="homePlate">
            <a:avLst>
              <a:gd name="adj" fmla="val 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求人事業主の皆さまへ</a:t>
            </a:r>
          </a:p>
        </p:txBody>
      </p:sp>
      <p:sp>
        <p:nvSpPr>
          <p:cNvPr id="38" name="AutoShape 5"/>
          <p:cNvSpPr>
            <a:spLocks noChangeArrowheads="1"/>
          </p:cNvSpPr>
          <p:nvPr/>
        </p:nvSpPr>
        <p:spPr bwMode="auto">
          <a:xfrm>
            <a:off x="7862198" y="-248847"/>
            <a:ext cx="6471907" cy="504826"/>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40" name="Group 6"/>
          <p:cNvGrpSpPr>
            <a:grpSpLocks/>
          </p:cNvGrpSpPr>
          <p:nvPr/>
        </p:nvGrpSpPr>
        <p:grpSpPr bwMode="auto">
          <a:xfrm>
            <a:off x="7086601" y="9349581"/>
            <a:ext cx="7247504" cy="503238"/>
            <a:chOff x="28" y="16443"/>
            <a:chExt cx="12275" cy="794"/>
          </a:xfrm>
        </p:grpSpPr>
        <p:sp>
          <p:nvSpPr>
            <p:cNvPr id="41" name="AutoShape 7"/>
            <p:cNvSpPr>
              <a:spLocks noChangeArrowheads="1"/>
            </p:cNvSpPr>
            <p:nvPr/>
          </p:nvSpPr>
          <p:spPr bwMode="auto">
            <a:xfrm>
              <a:off x="28" y="16443"/>
              <a:ext cx="9952" cy="794"/>
            </a:xfrm>
            <a:prstGeom prst="roundRect">
              <a:avLst>
                <a:gd name="adj" fmla="val 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3"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9" name="弦 8"/>
          <p:cNvSpPr/>
          <p:nvPr/>
        </p:nvSpPr>
        <p:spPr>
          <a:xfrm>
            <a:off x="6742056" y="-231453"/>
            <a:ext cx="642085" cy="509293"/>
          </a:xfrm>
          <a:prstGeom prst="chord">
            <a:avLst>
              <a:gd name="adj1" fmla="val 16060930"/>
              <a:gd name="adj2" fmla="val 5413662"/>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AutoShape 9"/>
          <p:cNvSpPr>
            <a:spLocks noChangeArrowheads="1"/>
          </p:cNvSpPr>
          <p:nvPr/>
        </p:nvSpPr>
        <p:spPr bwMode="auto">
          <a:xfrm>
            <a:off x="12697369" y="9349581"/>
            <a:ext cx="589294" cy="503238"/>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44" name="図 1"/>
          <p:cNvPicPr>
            <a:picLocks noChangeAspect="1" noChangeArrowheads="1"/>
          </p:cNvPicPr>
          <p:nvPr/>
        </p:nvPicPr>
        <p:blipFill>
          <a:blip r:embed="rId4" cstate="print"/>
          <a:srcRect/>
          <a:stretch>
            <a:fillRect/>
          </a:stretch>
        </p:blipFill>
        <p:spPr bwMode="auto">
          <a:xfrm rot="10800000">
            <a:off x="13259032" y="9334342"/>
            <a:ext cx="483753" cy="360362"/>
          </a:xfrm>
          <a:prstGeom prst="rect">
            <a:avLst/>
          </a:prstGeom>
          <a:noFill/>
          <a:ln w="9525">
            <a:noFill/>
            <a:miter lim="800000"/>
            <a:headEnd/>
            <a:tailEnd/>
          </a:ln>
        </p:spPr>
      </p:pic>
      <p:sp>
        <p:nvSpPr>
          <p:cNvPr id="45" name="Text Box 15"/>
          <p:cNvSpPr txBox="1">
            <a:spLocks noChangeArrowheads="1"/>
          </p:cNvSpPr>
          <p:nvPr/>
        </p:nvSpPr>
        <p:spPr bwMode="auto">
          <a:xfrm>
            <a:off x="7227249" y="395641"/>
            <a:ext cx="1080135" cy="144153"/>
          </a:xfrm>
          <a:prstGeom prst="rect">
            <a:avLst/>
          </a:prstGeom>
          <a:noFill/>
          <a:ln w="6350"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2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a:t>
            </a:r>
            <a:r>
              <a:rPr lang="ja-JP" altLang="en-US" sz="800" dirty="0">
                <a:solidFill>
                  <a:srgbClr val="000000"/>
                </a:solidFill>
                <a:latin typeface="Century" pitchFamily="18" charset="0"/>
                <a:ea typeface="ＭＳ 明朝" pitchFamily="17" charset="-128"/>
                <a:cs typeface="ＭＳ Ｐゴシック" pitchFamily="50" charset="-128"/>
              </a:rPr>
              <a:t>事業主</a:t>
            </a: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の方へ）</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角丸四角形 3"/>
          <p:cNvSpPr/>
          <p:nvPr/>
        </p:nvSpPr>
        <p:spPr>
          <a:xfrm>
            <a:off x="7525305" y="696144"/>
            <a:ext cx="6148800" cy="1656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求人申込書（大卒等）の</a:t>
            </a:r>
            <a:endParaRPr lang="en-US" altLang="ja-JP"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書</a:t>
            </a:r>
            <a:r>
              <a:rPr lang="ja-JP" altLang="en-US"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き方のポイント</a:t>
            </a:r>
          </a:p>
        </p:txBody>
      </p:sp>
      <p:grpSp>
        <p:nvGrpSpPr>
          <p:cNvPr id="2" name="グループ化 1"/>
          <p:cNvGrpSpPr/>
          <p:nvPr/>
        </p:nvGrpSpPr>
        <p:grpSpPr>
          <a:xfrm>
            <a:off x="7652575" y="8666484"/>
            <a:ext cx="6240639" cy="381412"/>
            <a:chOff x="7652575" y="8666484"/>
            <a:chExt cx="6240639" cy="381412"/>
          </a:xfrm>
        </p:grpSpPr>
        <p:sp>
          <p:nvSpPr>
            <p:cNvPr id="35" name="Text Box 42"/>
            <p:cNvSpPr txBox="1">
              <a:spLocks noChangeArrowheads="1"/>
            </p:cNvSpPr>
            <p:nvPr/>
          </p:nvSpPr>
          <p:spPr bwMode="auto">
            <a:xfrm>
              <a:off x="7652575" y="8709342"/>
              <a:ext cx="6240639" cy="338554"/>
            </a:xfrm>
            <a:prstGeom prst="rect">
              <a:avLst/>
            </a:prstGeom>
            <a:noFill/>
            <a:ln w="9525">
              <a:noFill/>
              <a:miter lim="800000"/>
              <a:headEnd/>
              <a:tailEnd/>
            </a:ln>
          </p:spPr>
          <p:txBody>
            <a:bodyPr lIns="36000" rIns="36000">
              <a:spAutoFit/>
            </a:bodyPr>
            <a:lstStyle/>
            <a:p>
              <a:pPr algn="ctr" fontAlgn="auto">
                <a:spcBef>
                  <a:spcPts val="0"/>
                </a:spcBef>
                <a:spcAft>
                  <a:spcPts val="0"/>
                </a:spcAft>
                <a:defRPr/>
              </a:pPr>
              <a:r>
                <a:rPr lang="ja-JP" altLang="en-US" sz="1600" b="1" spc="-20" dirty="0">
                  <a:latin typeface="メイリオ" panose="020B0604030504040204" pitchFamily="50" charset="-128"/>
                  <a:ea typeface="メイリオ" panose="020B0604030504040204" pitchFamily="50" charset="-128"/>
                  <a:cs typeface="メイリオ" panose="020B0604030504040204" pitchFamily="50" charset="-128"/>
                </a:rPr>
                <a:t>厚生労働省</a:t>
              </a:r>
              <a:r>
                <a:rPr lang="ja-JP" altLang="en-US" sz="1600" b="1" spc="-2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spc="-20" dirty="0">
                  <a:latin typeface="メイリオ" panose="020B0604030504040204" pitchFamily="50" charset="-128"/>
                  <a:ea typeface="メイリオ" panose="020B0604030504040204" pitchFamily="50" charset="-128"/>
                  <a:cs typeface="メイリオ" panose="020B0604030504040204" pitchFamily="50" charset="-128"/>
                </a:rPr>
                <a:t>新潟</a:t>
              </a:r>
              <a:r>
                <a:rPr lang="ja-JP" altLang="en-US" sz="1600" b="1" spc="-20" dirty="0" smtClean="0">
                  <a:latin typeface="メイリオ" panose="020B0604030504040204" pitchFamily="50" charset="-128"/>
                  <a:ea typeface="メイリオ" panose="020B0604030504040204" pitchFamily="50" charset="-128"/>
                  <a:cs typeface="メイリオ" panose="020B0604030504040204" pitchFamily="50" charset="-128"/>
                </a:rPr>
                <a:t>労働局</a:t>
              </a:r>
              <a:r>
                <a:rPr lang="ja-JP" altLang="en-US" sz="1600" b="1" spc="-20" dirty="0">
                  <a:latin typeface="メイリオ" panose="020B0604030504040204" pitchFamily="50" charset="-128"/>
                  <a:ea typeface="メイリオ" panose="020B0604030504040204" pitchFamily="50" charset="-128"/>
                  <a:cs typeface="メイリオ" panose="020B0604030504040204" pitchFamily="50" charset="-128"/>
                </a:rPr>
                <a:t>・ハローワーク</a:t>
              </a:r>
            </a:p>
          </p:txBody>
        </p:sp>
        <p:pic>
          <p:nvPicPr>
            <p:cNvPr id="37" name="図 30" descr="マーク最小.jpg"/>
            <p:cNvPicPr>
              <a:picLocks noChangeAspect="1"/>
            </p:cNvPicPr>
            <p:nvPr/>
          </p:nvPicPr>
          <p:blipFill>
            <a:blip r:embed="rId5" cstate="print"/>
            <a:srcRect/>
            <a:stretch>
              <a:fillRect/>
            </a:stretch>
          </p:blipFill>
          <p:spPr bwMode="auto">
            <a:xfrm>
              <a:off x="8221808" y="8666484"/>
              <a:ext cx="383087" cy="373063"/>
            </a:xfrm>
            <a:prstGeom prst="rect">
              <a:avLst/>
            </a:prstGeom>
            <a:noFill/>
            <a:ln w="9525">
              <a:noFill/>
              <a:miter lim="800000"/>
              <a:headEnd/>
              <a:tailEnd/>
            </a:ln>
          </p:spPr>
        </p:pic>
      </p:grpSp>
      <p:pic>
        <p:nvPicPr>
          <p:cNvPr id="20" name="図 1"/>
          <p:cNvPicPr>
            <a:picLocks noChangeAspect="1" noChangeArrowheads="1"/>
          </p:cNvPicPr>
          <p:nvPr/>
        </p:nvPicPr>
        <p:blipFill>
          <a:blip r:embed="rId4" cstate="print"/>
          <a:srcRect/>
          <a:stretch>
            <a:fillRect/>
          </a:stretch>
        </p:blipFill>
        <p:spPr bwMode="auto">
          <a:xfrm>
            <a:off x="7378445" y="-96266"/>
            <a:ext cx="483753" cy="360362"/>
          </a:xfrm>
          <a:prstGeom prst="rect">
            <a:avLst/>
          </a:prstGeom>
          <a:noFill/>
          <a:ln w="9525">
            <a:noFill/>
            <a:miter lim="800000"/>
            <a:headEnd/>
            <a:tailEnd/>
          </a:ln>
        </p:spPr>
      </p:pic>
      <p:sp>
        <p:nvSpPr>
          <p:cNvPr id="23" name="テキスト ボックス 22"/>
          <p:cNvSpPr txBox="1"/>
          <p:nvPr/>
        </p:nvSpPr>
        <p:spPr>
          <a:xfrm>
            <a:off x="-449412" y="9811401"/>
            <a:ext cx="1224593" cy="269224"/>
          </a:xfrm>
          <a:prstGeom prst="rect">
            <a:avLst/>
          </a:prstGeom>
          <a:noFill/>
        </p:spPr>
        <p:txBody>
          <a:bodyPr wrap="square" rtlCol="0">
            <a:spAutoFit/>
          </a:bodyPr>
          <a:lstStyle/>
          <a:p>
            <a:pPr algn="ctr"/>
            <a:r>
              <a:rPr lang="ja-JP" altLang="en-US" sz="1119" dirty="0">
                <a:solidFill>
                  <a:schemeClr val="accent2"/>
                </a:solidFill>
                <a:latin typeface="メイリオ" panose="020B0604030504040204" pitchFamily="50" charset="-128"/>
                <a:ea typeface="メイリオ" panose="020B0604030504040204" pitchFamily="50" charset="-128"/>
              </a:rPr>
              <a:t>⑥</a:t>
            </a:r>
          </a:p>
        </p:txBody>
      </p:sp>
      <p:pic>
        <p:nvPicPr>
          <p:cNvPr id="61" name="図 60"/>
          <p:cNvPicPr/>
          <p:nvPr/>
        </p:nvPicPr>
        <p:blipFill rotWithShape="1">
          <a:blip r:embed="rId6"/>
          <a:srcRect l="46857" t="20098" r="36608" b="50903"/>
          <a:stretch/>
        </p:blipFill>
        <p:spPr bwMode="auto">
          <a:xfrm>
            <a:off x="12470229" y="7830621"/>
            <a:ext cx="526154" cy="527157"/>
          </a:xfrm>
          <a:prstGeom prst="rect">
            <a:avLst/>
          </a:prstGeom>
          <a:ln w="15875">
            <a:solidFill>
              <a:schemeClr val="tx1"/>
            </a:solidFill>
          </a:ln>
          <a:extLst>
            <a:ext uri="{53640926-AAD7-44D8-BBD7-CCE9431645EC}">
              <a14:shadowObscured xmlns:a14="http://schemas.microsoft.com/office/drawing/2010/main"/>
            </a:ext>
          </a:extLst>
        </p:spPr>
      </p:pic>
      <p:sp>
        <p:nvSpPr>
          <p:cNvPr id="21" name="テキスト ボックス 20"/>
          <p:cNvSpPr txBox="1"/>
          <p:nvPr/>
        </p:nvSpPr>
        <p:spPr>
          <a:xfrm>
            <a:off x="11773247" y="9148216"/>
            <a:ext cx="2088232" cy="194925"/>
          </a:xfrm>
          <a:prstGeom prst="rect">
            <a:avLst/>
          </a:prstGeom>
          <a:noFill/>
          <a:ln>
            <a:noFill/>
          </a:ln>
        </p:spPr>
        <p:txBody>
          <a:bodyPr wrap="square" rtlCol="0">
            <a:spAutoFit/>
          </a:bodyPr>
          <a:lstStyle/>
          <a:p>
            <a:pPr algn="r">
              <a:lnSpc>
                <a:spcPts val="800"/>
              </a:lnSpc>
              <a:spcAft>
                <a:spcPts val="0"/>
              </a:spcAft>
            </a:pPr>
            <a:r>
              <a:rPr lang="en-US" altLang="ja-JP" sz="1000" kern="100" dirty="0" smtClean="0">
                <a:latin typeface="メイリオ" panose="020B0604030504040204" pitchFamily="50" charset="-128"/>
                <a:ea typeface="メイリオ" panose="020B0604030504040204" pitchFamily="50" charset="-128"/>
                <a:cs typeface="メイリオ" panose="020B0604030504040204" pitchFamily="50" charset="-128"/>
              </a:rPr>
              <a:t>LL060206</a:t>
            </a:r>
            <a:r>
              <a:rPr lang="ja-JP" altLang="en-US" sz="1000" kern="100" dirty="0" smtClean="0">
                <a:latin typeface="メイリオ" panose="020B0604030504040204" pitchFamily="50" charset="-128"/>
                <a:ea typeface="メイリオ" panose="020B0604030504040204" pitchFamily="50" charset="-128"/>
                <a:cs typeface="メイリオ" panose="020B0604030504040204" pitchFamily="50" charset="-128"/>
              </a:rPr>
              <a:t>職安</a:t>
            </a:r>
            <a:r>
              <a:rPr lang="en-US" altLang="ja-JP" sz="1000" kern="100" dirty="0" smtClean="0">
                <a:latin typeface="メイリオ" panose="020B0604030504040204" pitchFamily="50" charset="-128"/>
                <a:ea typeface="メイリオ" panose="020B0604030504040204" pitchFamily="50" charset="-128"/>
                <a:cs typeface="メイリオ" panose="020B0604030504040204" pitchFamily="50" charset="-128"/>
              </a:rPr>
              <a:t>03</a:t>
            </a:r>
            <a:r>
              <a:rPr lang="ja-JP" altLang="en-US" sz="1000" kern="100" dirty="0" err="1" smtClean="0">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1000" kern="100" dirty="0" smtClean="0">
                <a:latin typeface="メイリオ" panose="020B0604030504040204" pitchFamily="50" charset="-128"/>
                <a:ea typeface="メイリオ" panose="020B0604030504040204" pitchFamily="50" charset="-128"/>
                <a:cs typeface="メイリオ" panose="020B0604030504040204" pitchFamily="50" charset="-128"/>
              </a:rPr>
              <a:t>新潟</a:t>
            </a:r>
            <a:r>
              <a:rPr lang="en-US" altLang="ja-JP" sz="1000" kern="100" dirty="0" smtClean="0">
                <a:latin typeface="メイリオ" panose="020B0604030504040204" pitchFamily="50" charset="-128"/>
                <a:ea typeface="メイリオ" panose="020B0604030504040204" pitchFamily="50" charset="-128"/>
                <a:cs typeface="メイリオ" panose="020B0604030504040204" pitchFamily="50" charset="-128"/>
              </a:rPr>
              <a:t>07</a:t>
            </a:r>
            <a:endParaRPr lang="ja-JP" altLang="ja-JP" sz="28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4397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2" name="テキスト ボックス 1"/>
          <p:cNvSpPr txBox="1"/>
          <p:nvPr/>
        </p:nvSpPr>
        <p:spPr>
          <a:xfrm>
            <a:off x="373350" y="38164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（１／６）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809102" y="1400819"/>
            <a:ext cx="2640864" cy="3304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正方形/長方形 10"/>
          <p:cNvSpPr/>
          <p:nvPr/>
        </p:nvSpPr>
        <p:spPr>
          <a:xfrm>
            <a:off x="7189433" y="3369519"/>
            <a:ext cx="6621534" cy="5967585"/>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正方形/長方形 122"/>
          <p:cNvSpPr/>
          <p:nvPr/>
        </p:nvSpPr>
        <p:spPr>
          <a:xfrm>
            <a:off x="7190398" y="756990"/>
            <a:ext cx="6624000" cy="2550417"/>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7270781" y="1097640"/>
            <a:ext cx="6466045" cy="34170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応募可能な学校種別に○をしてください。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7268771" y="1462456"/>
            <a:ext cx="6455356" cy="62067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オンライン提供を不可とする機関</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rPr>
              <a:t>ハローワークにお申し込みいただいた求人は、原則として、職業紹介事業を行う地方自治体・地方版ハローワークや民間人材ビジネスにオンラインで提供されます</a:t>
            </a:r>
            <a:r>
              <a:rPr lang="ja-JP" altLang="en-US" sz="900" b="1" dirty="0">
                <a:solidFill>
                  <a:schemeClr val="tx1"/>
                </a:solidFill>
                <a:latin typeface="メイリオ" panose="020B0604030504040204" pitchFamily="50" charset="-128"/>
                <a:ea typeface="メイリオ" panose="020B0604030504040204" pitchFamily="50" charset="-128"/>
              </a:rPr>
              <a:t>（公開範囲にかかわらず事業所名等を含めた求人情報を提供）</a:t>
            </a:r>
            <a:r>
              <a:rPr lang="ja-JP" altLang="en-US" sz="900" dirty="0">
                <a:solidFill>
                  <a:schemeClr val="tx1"/>
                </a:solidFill>
                <a:latin typeface="メイリオ" panose="020B0604030504040204" pitchFamily="50" charset="-128"/>
                <a:ea typeface="メイリオ" panose="020B0604030504040204" pitchFamily="50" charset="-128"/>
              </a:rPr>
              <a:t>。オンライン提供を希望しない場合は、不可とする機関を選択してください。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正方形/長方形 76"/>
          <p:cNvSpPr/>
          <p:nvPr/>
        </p:nvSpPr>
        <p:spPr>
          <a:xfrm>
            <a:off x="7262530" y="2105084"/>
            <a:ext cx="6469848" cy="49249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rPr>
              <a:t>オンライン自主応募受付の可否</a:t>
            </a:r>
            <a:r>
              <a:rPr lang="en-US" altLang="ja-JP" sz="1000" b="1" dirty="0">
                <a:solidFill>
                  <a:schemeClr val="tx1"/>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求職者がマイページを通じて行う直接応募（オンライン自主応募）の受付可否を選択してください。（詳細は６頁参照）</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また、「補足事項」欄（４頁）に応募書類の受付方法を必ず記載してください。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p:cNvSpPr/>
          <p:nvPr/>
        </p:nvSpPr>
        <p:spPr>
          <a:xfrm>
            <a:off x="7275229" y="2619530"/>
            <a:ext cx="6455319" cy="64006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公開希望</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ハローワークインターネットサービスでの求人情報や事業所名の公開について、該当するものに○を記入してください。　</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ハローワークインターネットサービスは、民間の人材ビジネス企業のサイトなどに求人情報の転載を認めているため、公開すると事業所に対して各種の問い合わせがくる場合があります。あらかじめご了承ください。</a:t>
            </a:r>
          </a:p>
        </p:txBody>
      </p:sp>
      <p:sp>
        <p:nvSpPr>
          <p:cNvPr id="12" name="テキスト ボックス 11"/>
          <p:cNvSpPr txBox="1"/>
          <p:nvPr/>
        </p:nvSpPr>
        <p:spPr>
          <a:xfrm>
            <a:off x="7277554" y="784345"/>
            <a:ext cx="910740" cy="292388"/>
          </a:xfrm>
          <a:prstGeom prst="rect">
            <a:avLst/>
          </a:prstGeom>
          <a:solidFill>
            <a:schemeClr val="bg1"/>
          </a:solidFill>
          <a:ln w="19050">
            <a:noFill/>
          </a:ln>
        </p:spPr>
        <p:txBody>
          <a:bodyPr wrap="square" rtlCol="0">
            <a:spAutoFit/>
          </a:bodyPr>
          <a:lstStyle/>
          <a:p>
            <a:r>
              <a:rPr kumimoji="1" lang="ja-JP" altLang="en-US" sz="1300" b="1" dirty="0">
                <a:latin typeface="メイリオ" panose="020B0604030504040204" pitchFamily="50" charset="-128"/>
                <a:ea typeface="メイリオ" panose="020B0604030504040204" pitchFamily="50" charset="-128"/>
              </a:rPr>
              <a:t>求人区分</a:t>
            </a:r>
          </a:p>
        </p:txBody>
      </p:sp>
      <p:cxnSp>
        <p:nvCxnSpPr>
          <p:cNvPr id="15" name="カギ線コネクタ 14"/>
          <p:cNvCxnSpPr/>
          <p:nvPr/>
        </p:nvCxnSpPr>
        <p:spPr>
          <a:xfrm rot="10800000" flipV="1">
            <a:off x="2844256" y="1226086"/>
            <a:ext cx="4424515" cy="128173"/>
          </a:xfrm>
          <a:prstGeom prst="bentConnector3">
            <a:avLst>
              <a:gd name="adj1" fmla="val 10009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3480783" y="1400819"/>
            <a:ext cx="2857995" cy="33044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1" name="カギ線コネクタ 80"/>
          <p:cNvCxnSpPr>
            <a:cxnSpLocks/>
            <a:endCxn id="80" idx="3"/>
          </p:cNvCxnSpPr>
          <p:nvPr/>
        </p:nvCxnSpPr>
        <p:spPr>
          <a:xfrm rot="10800000">
            <a:off x="6338779" y="1566043"/>
            <a:ext cx="939189" cy="19168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801095" y="1909494"/>
            <a:ext cx="2656879" cy="64786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5" name="カギ線コネクタ 84"/>
          <p:cNvCxnSpPr/>
          <p:nvPr/>
        </p:nvCxnSpPr>
        <p:spPr>
          <a:xfrm flipH="1">
            <a:off x="6338780" y="2280320"/>
            <a:ext cx="91550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カギ線コネクタ 90"/>
          <p:cNvCxnSpPr>
            <a:cxnSpLocks/>
          </p:cNvCxnSpPr>
          <p:nvPr/>
        </p:nvCxnSpPr>
        <p:spPr>
          <a:xfrm rot="10800000">
            <a:off x="2409826" y="2571721"/>
            <a:ext cx="4852705" cy="327708"/>
          </a:xfrm>
          <a:prstGeom prst="bentConnector3">
            <a:avLst>
              <a:gd name="adj1" fmla="val 99997"/>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3473499" y="1741022"/>
            <a:ext cx="2865281" cy="81021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2" name="正方形/長方形 101"/>
          <p:cNvSpPr/>
          <p:nvPr/>
        </p:nvSpPr>
        <p:spPr>
          <a:xfrm>
            <a:off x="7292051" y="796171"/>
            <a:ext cx="808788" cy="299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正方形/長方形 39"/>
          <p:cNvSpPr/>
          <p:nvPr/>
        </p:nvSpPr>
        <p:spPr>
          <a:xfrm>
            <a:off x="7243087" y="3813367"/>
            <a:ext cx="6469848" cy="606812"/>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rPr>
              <a:t>仕事の内容</a:t>
            </a:r>
            <a:r>
              <a:rPr lang="en-US" altLang="ja-JP" sz="1000" b="1" dirty="0">
                <a:solidFill>
                  <a:schemeClr val="tx1"/>
                </a:solidFill>
                <a:latin typeface="メイリオ" panose="020B0604030504040204" pitchFamily="50" charset="-128"/>
                <a:ea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生が最も重要視する項目の一つです。詳しく説明することで、求職者の方の疑問やとまどいを解消し、応募者が増えることにつながります。応募者の目線に立って詳細かつ分かりやすい内容で記入して下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・将来の配置転換など今後の見込みも含めた、従事すべき業務の変更範囲を明示してください。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7266834" y="4458780"/>
            <a:ext cx="6455356" cy="61695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就業形態・雇用形態</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・該当する数字に○を記入してください。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・雇用形態の「２．正社員以外」を選んだ場合は、「正社員以外の名称」に準社員、期間社員などの具体的な名称を記入してください。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7258031" y="5114338"/>
            <a:ext cx="6459388" cy="348964"/>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定めありの場合は期間を明示してください。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7264504" y="3439476"/>
            <a:ext cx="910740"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仕事内容</a:t>
            </a:r>
          </a:p>
        </p:txBody>
      </p:sp>
      <p:sp>
        <p:nvSpPr>
          <p:cNvPr id="48" name="正方形/長方形 47"/>
          <p:cNvSpPr/>
          <p:nvPr/>
        </p:nvSpPr>
        <p:spPr>
          <a:xfrm>
            <a:off x="7262530" y="5512417"/>
            <a:ext cx="6455356" cy="7248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契約更新の可能性の有無</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・「雇用期間」欄で「あり」と回答した場合に記入してください。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・契約更新の可能性「あり」の場合には、「原則更新」か「条件付きで更新あり」のいずれかを選択し、更新の際の</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具体的な更新条件、通算契約期間または更新回数の上限（設けている場合）</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などについて</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「補足事項」欄（４頁）に詳しく記入してください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7264818" y="6303897"/>
            <a:ext cx="6459388" cy="55026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defRPr/>
            </a:pP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試用期間</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試用期間がある場合はその期間を</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「補足事項」欄（４頁）に記入するとともに</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、期間中の条件について、変更がある場合はその内容も記載してください。</a:t>
            </a:r>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7284311" y="6890751"/>
            <a:ext cx="6455356" cy="552219"/>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就業場所</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本社で採用事務を一括処理する等により、求人申込み時にその就業場所が特定できない場合は、就業可能性のある工場・支店等を記入し、</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「補足事項」欄（４頁）に就業場所決定の方法・時期等を記入してください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7284311" y="7473946"/>
            <a:ext cx="6459388" cy="90601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・受動喫煙対策の有無を選択してください。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なお、「その他」を選択した場合は、「受動喫煙対策に関する特記事項」欄に記入してください。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で「喫煙室設置」を選択した場合は、「喫煙のみを行う室がある」、「喫煙できる室（飲食サービス提供あり）がある」、「加熱式たばこのみの喫煙ができる室がある」等を「受動喫煙対策に関する特記事項」欄に記入してください。</a:t>
            </a:r>
            <a:endParaRPr lang="en-US" altLang="ja-JP" sz="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284311" y="8409792"/>
            <a:ext cx="6455356" cy="35531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「マイカー通勤」</a:t>
            </a: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「可」の場合は駐車場の有無や有料か無料等の情報を</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「求人条件にかかる特記事項」欄（４頁）に記入してください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277554" y="8797183"/>
            <a:ext cx="6469848" cy="467913"/>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転勤の可能性</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転勤の可能性がある場合は、「あり」を選択するとともに、</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転勤範囲を明示</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7" name="カギ線コネクタ 56"/>
          <p:cNvCxnSpPr>
            <a:cxnSpLocks/>
            <a:stCxn id="40" idx="1"/>
          </p:cNvCxnSpPr>
          <p:nvPr/>
        </p:nvCxnSpPr>
        <p:spPr>
          <a:xfrm rot="10800000">
            <a:off x="6326315" y="3629409"/>
            <a:ext cx="916773" cy="487364"/>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797275" y="3134780"/>
            <a:ext cx="5541507" cy="65351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67" name="カギ線コネクタ 66"/>
          <p:cNvCxnSpPr>
            <a:cxnSpLocks/>
            <a:stCxn id="41" idx="1"/>
          </p:cNvCxnSpPr>
          <p:nvPr/>
        </p:nvCxnSpPr>
        <p:spPr>
          <a:xfrm rot="10800000">
            <a:off x="6340782" y="4001182"/>
            <a:ext cx="926052" cy="766076"/>
          </a:xfrm>
          <a:prstGeom prst="bentConnector3">
            <a:avLst>
              <a:gd name="adj1" fmla="val 3156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797275" y="3809804"/>
            <a:ext cx="5543501" cy="30814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0" name="正方形/長方形 69"/>
          <p:cNvSpPr/>
          <p:nvPr/>
        </p:nvSpPr>
        <p:spPr>
          <a:xfrm>
            <a:off x="797275" y="4143320"/>
            <a:ext cx="5541504" cy="4794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71" name="カギ線コネクタ 70"/>
          <p:cNvCxnSpPr>
            <a:cxnSpLocks/>
            <a:stCxn id="42" idx="1"/>
            <a:endCxn id="70" idx="3"/>
          </p:cNvCxnSpPr>
          <p:nvPr/>
        </p:nvCxnSpPr>
        <p:spPr>
          <a:xfrm rot="10800000">
            <a:off x="6338779" y="4383056"/>
            <a:ext cx="919252" cy="905765"/>
          </a:xfrm>
          <a:prstGeom prst="bentConnector3">
            <a:avLst>
              <a:gd name="adj1" fmla="val 433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812520" y="4651381"/>
            <a:ext cx="5526259" cy="20457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4" name="正方形/長方形 83"/>
          <p:cNvSpPr/>
          <p:nvPr/>
        </p:nvSpPr>
        <p:spPr>
          <a:xfrm>
            <a:off x="801678" y="4877406"/>
            <a:ext cx="5527179" cy="39998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6" name="カギ線コネクタ 85"/>
          <p:cNvCxnSpPr>
            <a:stCxn id="49" idx="1"/>
            <a:endCxn id="84" idx="3"/>
          </p:cNvCxnSpPr>
          <p:nvPr/>
        </p:nvCxnSpPr>
        <p:spPr>
          <a:xfrm rot="10800000">
            <a:off x="6328858" y="5077401"/>
            <a:ext cx="935961" cy="1501631"/>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797275" y="5298846"/>
            <a:ext cx="5531582" cy="107592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0" name="正方形/長方形 99"/>
          <p:cNvSpPr/>
          <p:nvPr/>
        </p:nvSpPr>
        <p:spPr>
          <a:xfrm>
            <a:off x="797275" y="7157482"/>
            <a:ext cx="5541507" cy="29691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6" name="正方形/長方形 105"/>
          <p:cNvSpPr/>
          <p:nvPr/>
        </p:nvSpPr>
        <p:spPr>
          <a:xfrm>
            <a:off x="1971122" y="6528790"/>
            <a:ext cx="4367656" cy="62030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07" name="カギ線コネクタ 106"/>
          <p:cNvCxnSpPr/>
          <p:nvPr/>
        </p:nvCxnSpPr>
        <p:spPr>
          <a:xfrm rot="10800000">
            <a:off x="5873396" y="7171052"/>
            <a:ext cx="1391880" cy="760932"/>
          </a:xfrm>
          <a:prstGeom prst="bentConnector3">
            <a:avLst>
              <a:gd name="adj1" fmla="val 9967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a:xfrm>
            <a:off x="786633" y="7442970"/>
            <a:ext cx="1974972" cy="22415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13" name="カギ線コネクタ 112"/>
          <p:cNvCxnSpPr>
            <a:cxnSpLocks/>
          </p:cNvCxnSpPr>
          <p:nvPr/>
        </p:nvCxnSpPr>
        <p:spPr>
          <a:xfrm rot="10800000">
            <a:off x="982823" y="7667127"/>
            <a:ext cx="6282518" cy="1425669"/>
          </a:xfrm>
          <a:prstGeom prst="bentConnector3">
            <a:avLst>
              <a:gd name="adj1" fmla="val 9987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カギ線コネクタ 119"/>
          <p:cNvCxnSpPr>
            <a:cxnSpLocks/>
            <a:stCxn id="55" idx="1"/>
            <a:endCxn id="100" idx="3"/>
          </p:cNvCxnSpPr>
          <p:nvPr/>
        </p:nvCxnSpPr>
        <p:spPr>
          <a:xfrm rot="10800000">
            <a:off x="6338783" y="7305941"/>
            <a:ext cx="945529" cy="1281510"/>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カギ線コネクタ 73"/>
          <p:cNvCxnSpPr>
            <a:cxnSpLocks/>
            <a:endCxn id="72" idx="3"/>
          </p:cNvCxnSpPr>
          <p:nvPr/>
        </p:nvCxnSpPr>
        <p:spPr>
          <a:xfrm rot="10800000">
            <a:off x="6338780" y="4753667"/>
            <a:ext cx="938775" cy="914088"/>
          </a:xfrm>
          <a:prstGeom prst="bentConnector3">
            <a:avLst>
              <a:gd name="adj1" fmla="val 6168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cxnSpLocks/>
            <a:stCxn id="51" idx="1"/>
          </p:cNvCxnSpPr>
          <p:nvPr/>
        </p:nvCxnSpPr>
        <p:spPr>
          <a:xfrm rot="10800000">
            <a:off x="6365933" y="6304573"/>
            <a:ext cx="918379" cy="862288"/>
          </a:xfrm>
          <a:prstGeom prst="bentConnector3">
            <a:avLst>
              <a:gd name="adj1" fmla="val 63276"/>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33" name="図 132">
            <a:extLst>
              <a:ext uri="{FF2B5EF4-FFF2-40B4-BE49-F238E27FC236}">
                <a16:creationId xmlns:a16="http://schemas.microsoft.com/office/drawing/2014/main" id="{0F5414B1-1A57-763F-785C-C27A7E89E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2" y="774254"/>
            <a:ext cx="6339901" cy="828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72" name="テキスト ボックス 71"/>
          <p:cNvSpPr txBox="1"/>
          <p:nvPr/>
        </p:nvSpPr>
        <p:spPr>
          <a:xfrm>
            <a:off x="376106" y="377981"/>
            <a:ext cx="1152788"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7201438" y="847724"/>
            <a:ext cx="6588033" cy="7265244"/>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7260816" y="978086"/>
            <a:ext cx="1124368"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賃金・手当</a:t>
            </a:r>
          </a:p>
        </p:txBody>
      </p:sp>
      <p:sp>
        <p:nvSpPr>
          <p:cNvPr id="19" name="正方形/長方形 18"/>
          <p:cNvSpPr/>
          <p:nvPr/>
        </p:nvSpPr>
        <p:spPr>
          <a:xfrm>
            <a:off x="7262431" y="1416224"/>
            <a:ext cx="6466045" cy="1280838"/>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賃金形態等</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該当する数字に○を記入してください。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・月給･･･月額を決めて支給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・日給･･･日額を決めて、勤務日数に応じて支給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・時給･･･時間額を決めて勤務時間数に応じて支給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・年俸制･･･年額を決めて、各月に配分して支給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・その他･･･具体的に明示してください。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月給制において欠勤した場合に賃金控除がある場合は、「補足事項」欄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（４頁）</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に具体的に記入してください。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65903" y="2842671"/>
            <a:ext cx="6455356" cy="74323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・「基本給」欄には、初任給の額を記入してください（固定残業代や各種手当は含めないでください）。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・基本給は、月給制の場合にはその額を、月給制以外の場合には１日の所定労働時間、月平均労働日数等から算出した月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額を記入してください。</a:t>
            </a:r>
          </a:p>
        </p:txBody>
      </p:sp>
      <p:sp>
        <p:nvSpPr>
          <p:cNvPr id="24" name="正方形/長方形 23"/>
          <p:cNvSpPr/>
          <p:nvPr/>
        </p:nvSpPr>
        <p:spPr>
          <a:xfrm>
            <a:off x="7247995" y="3731511"/>
            <a:ext cx="6466045" cy="79993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固定残業代がある場合は「あり」を選択し、額を記入します。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その上で、「固定残業代に関する特記事項」欄に「時間外手当は、時間外労働の有無にかかわらず、固定残業代として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支給し、●時間を超える時間外労働は追加で支給」と記入してください。</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64168" y="4677055"/>
            <a:ext cx="6455356" cy="799935"/>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「定額的に支払われる手当」とは、毎賃金支払時に全員に決まって支給される賃金をいいます。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定額的に支払われる手当の他、家族手当、皆勤手当等、個人の状態・実績に応じて支払われる手当等がある場合は、</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「求人条件にかかる特記事項」欄（４頁）にその内容を記入してください。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0" name="カギ線コネクタ 29"/>
          <p:cNvCxnSpPr/>
          <p:nvPr/>
        </p:nvCxnSpPr>
        <p:spPr>
          <a:xfrm rot="10800000">
            <a:off x="2340199" y="1312234"/>
            <a:ext cx="4920220" cy="371612"/>
          </a:xfrm>
          <a:prstGeom prst="bentConnector3">
            <a:avLst>
              <a:gd name="adj1" fmla="val 10000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887217" y="1075780"/>
            <a:ext cx="2624132" cy="23645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525899" y="1072897"/>
            <a:ext cx="2846748" cy="239338"/>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p:cNvCxnSpPr>
            <a:cxnSpLocks/>
            <a:stCxn id="23" idx="1"/>
            <a:endCxn id="33" idx="3"/>
          </p:cNvCxnSpPr>
          <p:nvPr/>
        </p:nvCxnSpPr>
        <p:spPr>
          <a:xfrm rot="10800000">
            <a:off x="6372647" y="1192567"/>
            <a:ext cx="893256" cy="202172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830695" y="2787587"/>
            <a:ext cx="2539940" cy="20778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カギ線コネクタ 51"/>
          <p:cNvCxnSpPr>
            <a:stCxn id="24" idx="1"/>
            <a:endCxn id="51" idx="3"/>
          </p:cNvCxnSpPr>
          <p:nvPr/>
        </p:nvCxnSpPr>
        <p:spPr>
          <a:xfrm rot="10800000">
            <a:off x="6370635" y="2891479"/>
            <a:ext cx="877360" cy="1240001"/>
          </a:xfrm>
          <a:prstGeom prst="bentConnector3">
            <a:avLst>
              <a:gd name="adj1" fmla="val 5694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887217" y="7340286"/>
            <a:ext cx="2624131" cy="53158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カギ線コネクタ 70"/>
          <p:cNvCxnSpPr/>
          <p:nvPr/>
        </p:nvCxnSpPr>
        <p:spPr>
          <a:xfrm rot="10800000" flipV="1">
            <a:off x="3146869" y="4130311"/>
            <a:ext cx="3672406" cy="3199298"/>
          </a:xfrm>
          <a:prstGeom prst="bentConnector3">
            <a:avLst>
              <a:gd name="adj1" fmla="val 10005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887218" y="2330210"/>
            <a:ext cx="2943477" cy="67583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カギ線コネクタ 88"/>
          <p:cNvCxnSpPr/>
          <p:nvPr/>
        </p:nvCxnSpPr>
        <p:spPr>
          <a:xfrm rot="10800000">
            <a:off x="3351157" y="3006047"/>
            <a:ext cx="3907250" cy="1764567"/>
          </a:xfrm>
          <a:prstGeom prst="bentConnector3">
            <a:avLst>
              <a:gd name="adj1" fmla="val 999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256949" y="5622599"/>
            <a:ext cx="6466045" cy="89310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昇給</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・新規学卒者で最初の１年間に昇給（採用された年度の翌年度の４月１日までの昇給を含む）する制度がある場合は「</a:t>
            </a:r>
            <a:r>
              <a:rPr lang="ja-JP" altLang="en-US"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・前年度実績（採用された年度の翌年度の４月１日までの昇給を含む）がある場合は、ベースアップ込みの月あたりの額</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又は月額に対する割合（％）を記入し、昇給しない場合は「なし」を選択してください。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249730" y="6661314"/>
            <a:ext cx="6455356" cy="130763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・賞与を支給する制度の有無を選択します。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・新規学卒者の賞与制度の有無については、新規学卒者に対して初年度（採用された年度の３月</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日まで）に賞与を支給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する制度がある場合、「あり」を選択し、前年度において新規学卒者で賞与の支給があった場合は、新規学卒者の前年</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度支給実績の支給回数及び年間の支給合計月数又は支給合計額（新規学校卒業者の平均）を記入してください。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・一般労働者の賞与制度の有無については、新規学卒者に限らず一般労働者に賞与を支給する制度がある場合は、「</a:t>
            </a:r>
            <a:r>
              <a:rPr lang="ja-JP" altLang="en-US"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り」を選択し、前年度において賞与の支給があった場合は、前年度支給実績の支給回数及び年間の支給合計月数又は支</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給合計額（一般労働者の平均）を記入してください。</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887217" y="8234846"/>
            <a:ext cx="5474446" cy="2908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カギ線コネクタ 31"/>
          <p:cNvCxnSpPr>
            <a:stCxn id="25" idx="1"/>
            <a:endCxn id="28" idx="3"/>
          </p:cNvCxnSpPr>
          <p:nvPr/>
        </p:nvCxnSpPr>
        <p:spPr>
          <a:xfrm rot="10800000" flipV="1">
            <a:off x="6361663" y="6069151"/>
            <a:ext cx="895286" cy="2311115"/>
          </a:xfrm>
          <a:prstGeom prst="bentConnector3">
            <a:avLst>
              <a:gd name="adj1" fmla="val 6170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887217" y="8545016"/>
            <a:ext cx="5474445" cy="72007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カギ線コネクタ 36"/>
          <p:cNvCxnSpPr>
            <a:stCxn id="27" idx="1"/>
            <a:endCxn id="36" idx="3"/>
          </p:cNvCxnSpPr>
          <p:nvPr/>
        </p:nvCxnSpPr>
        <p:spPr>
          <a:xfrm rot="10800000" flipV="1">
            <a:off x="6361662" y="7315132"/>
            <a:ext cx="888068" cy="1589923"/>
          </a:xfrm>
          <a:prstGeom prst="bentConnector3">
            <a:avLst>
              <a:gd name="adj1" fmla="val 392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C9404EE4-C912-6C2F-FCD2-55D602D04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67" y="847724"/>
            <a:ext cx="6416714" cy="849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1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12" name="テキスト ボックス 11"/>
          <p:cNvSpPr txBox="1"/>
          <p:nvPr/>
        </p:nvSpPr>
        <p:spPr>
          <a:xfrm>
            <a:off x="379382" y="377981"/>
            <a:ext cx="1108133"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（３／６）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7164735" y="952867"/>
            <a:ext cx="6722407" cy="7448133"/>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7358403" y="1011355"/>
            <a:ext cx="912428"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労働時間</a:t>
            </a:r>
            <a:endParaRPr kumimoji="1" lang="en-US" altLang="ja-JP" sz="1400" b="1" dirty="0">
              <a:latin typeface="メイリオ" panose="020B0604030504040204" pitchFamily="50" charset="-128"/>
              <a:ea typeface="メイリオ" panose="020B0604030504040204" pitchFamily="50" charset="-128"/>
            </a:endParaRPr>
          </a:p>
        </p:txBody>
      </p:sp>
      <p:sp>
        <p:nvSpPr>
          <p:cNvPr id="18" name="正方形/長方形 17"/>
          <p:cNvSpPr/>
          <p:nvPr/>
        </p:nvSpPr>
        <p:spPr>
          <a:xfrm>
            <a:off x="7258355" y="1388331"/>
            <a:ext cx="6562447" cy="312423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法定労働時間にご注意ください。必要に応じて就業規則や各種届出の内容を確認させていただく場合があります。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交替制（シフト制）について　</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交代制により就業時間が異なる場合に選択し、「就業時間１」～「就業時間３」にそれぞれの就業時間帯を入力してください。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一定期間（</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週間や</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ヶ月など）ごとに作成される勤務割りなどにおいて労働時間が確定されるような場合は、「補足事項」欄（４頁）</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にシフト作成・変更の手続き・ルール、労働日、労働時間などの設定に関する基本的な考え方を具体的に入力してください。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「就業時間１」に標準となる一日の就業時間を記入し、</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「補足事項」欄（４頁）にフレキシブルタイム・コアタイムの就業時間帯を記入してください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裁量労働制について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特に指定がなければ「就業時間１」に記入する必要はありませんが、</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「補足事項」欄（４頁）に詳細を記入して下さい。</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例：「裁量労働制（○○業務型）により、出退社の時刻は自由であり、○時間勤務したものとみなす」</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「就業時間１」に記入する場合は、実態・目安であることを、「補足事項」欄（４頁）に明示してください。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変形労働時間制について</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特に指定がなければ「就業時間１」に記入する必要はありませんが、「補足事項」欄（４頁）に具体的に記入してください。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例：「変形労働制により始業は●時～●時、終業は●時～●時とし、シフト制で決定する」（一ヶ月単位の場合）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80979" y="4823966"/>
            <a:ext cx="6455356" cy="189748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・時間外労働を行わせる場合には、過半数労働組合等との労働基準法第</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条に基づく時間外及び休日労働に関する労使協</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定（３６協定）の締結、労働基準監督署への届出が必要です。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の場合は、月平均残業時間数を記入して下さい。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・事業場外労働のみなし労働時間制の場合であって、所定労働時間を超えるみなし時間を設定している場合、その時間数</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３６協定における特別条項あり</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特別条項付きの３６協定を締結している場合は</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を選択し、</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「特別な事情・期間等」欄</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に特別な事情や延長時間などについて具体的に記入してください。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例：「○○のとき（特別な事情）は、</a:t>
            </a:r>
            <a:r>
              <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日○時間まで、○回を限度として１ヶ月○時間まで、年に○時間できる」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7292915" y="7032848"/>
            <a:ext cx="6466045" cy="1080120"/>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休日等</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「週休二日制」欄には、下記の該当する数字に○を記入してください。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１．毎週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完全</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２．その他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それ以外の形態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３．なし　　週休二日制を実施していない場合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年末年始休暇や夏季休暇など特別休暇がある場合は、「その他」欄に記入してください。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856307" y="1053299"/>
            <a:ext cx="5760641" cy="93899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H="1">
            <a:off x="6616948" y="1632248"/>
            <a:ext cx="64140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856308" y="2019467"/>
            <a:ext cx="5760642" cy="60845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カギ線コネクタ 48"/>
          <p:cNvCxnSpPr>
            <a:stCxn id="23" idx="1"/>
            <a:endCxn id="37" idx="3"/>
          </p:cNvCxnSpPr>
          <p:nvPr/>
        </p:nvCxnSpPr>
        <p:spPr>
          <a:xfrm rot="10800000">
            <a:off x="6616951" y="2323696"/>
            <a:ext cx="664029" cy="3449012"/>
          </a:xfrm>
          <a:prstGeom prst="bentConnector3">
            <a:avLst>
              <a:gd name="adj1" fmla="val 31353"/>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856308" y="2924781"/>
            <a:ext cx="5760640" cy="93971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カギ線コネクタ 62"/>
          <p:cNvCxnSpPr>
            <a:cxnSpLocks/>
            <a:stCxn id="24" idx="1"/>
            <a:endCxn id="62" idx="3"/>
          </p:cNvCxnSpPr>
          <p:nvPr/>
        </p:nvCxnSpPr>
        <p:spPr>
          <a:xfrm rot="10800000">
            <a:off x="6616949" y="3394640"/>
            <a:ext cx="675967" cy="4178269"/>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D570097-0969-6A08-5942-DC7366465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36" y="1011355"/>
            <a:ext cx="6774437" cy="615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54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9" name="テキスト ボックス 8"/>
          <p:cNvSpPr txBox="1"/>
          <p:nvPr/>
        </p:nvSpPr>
        <p:spPr>
          <a:xfrm>
            <a:off x="395983" y="376869"/>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（４／６）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7201438" y="847724"/>
            <a:ext cx="6588033" cy="4384924"/>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7260816" y="978086"/>
            <a:ext cx="912031"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選考方法</a:t>
            </a:r>
          </a:p>
        </p:txBody>
      </p:sp>
      <p:sp>
        <p:nvSpPr>
          <p:cNvPr id="25" name="正方形/長方形 24"/>
          <p:cNvSpPr/>
          <p:nvPr/>
        </p:nvSpPr>
        <p:spPr>
          <a:xfrm>
            <a:off x="7246553" y="1365865"/>
            <a:ext cx="6466045" cy="47016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求人者が用意した住宅に入居することを条件とするときは□住込にチェックしてください。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52796" y="2362978"/>
            <a:ext cx="6455356" cy="42507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既卒者等の入社日</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応募可の場合、「既卒者等の入社日」欄に入社日の詳細を記入してください。</a:t>
            </a:r>
            <a:endParaRPr lang="en-US" altLang="ja-JP" sz="900" strike="dbl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255161" y="2848158"/>
            <a:ext cx="6466045" cy="88203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・選考方法において、その他を選択した場合は、詳細を「補足事項」欄に記入してください。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・応募書類の受付方法について、郵送、電話、</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900" b="1" u="sng"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メール、求職者マイページからの登録の可否を「補足事項」欄に記入してください。</a:t>
            </a:r>
            <a:endPar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・面接や選考試験を複数回実施する場合は、選考の流れを「補足事項」欄に記入してください。</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7250715" y="3790292"/>
            <a:ext cx="6455356" cy="624092"/>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応募書類の返却</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応募書類は重要な個人情報です</a:t>
            </a:r>
            <a:r>
              <a:rPr lang="ja-JP" altLang="en-US" sz="900" dirty="0">
                <a:solidFill>
                  <a:schemeClr val="tx1"/>
                </a:solidFill>
                <a:latin typeface="メイリオ" panose="020B0604030504040204" pitchFamily="50" charset="-128"/>
                <a:ea typeface="メイリオ" panose="020B0604030504040204" pitchFamily="50" charset="-128"/>
              </a:rPr>
              <a:t>ので、</a:t>
            </a:r>
            <a:r>
              <a:rPr lang="ja-JP" altLang="ja-JP" sz="900" dirty="0">
                <a:solidFill>
                  <a:schemeClr val="tx1"/>
                </a:solidFill>
                <a:latin typeface="メイリオ" panose="020B0604030504040204" pitchFamily="50" charset="-128"/>
                <a:ea typeface="メイリオ" panose="020B0604030504040204" pitchFamily="50" charset="-128"/>
              </a:rPr>
              <a:t>応募者に返却</a:t>
            </a:r>
            <a:r>
              <a:rPr lang="ja-JP" altLang="en-US" sz="900" dirty="0">
                <a:solidFill>
                  <a:schemeClr val="tx1"/>
                </a:solidFill>
                <a:latin typeface="メイリオ" panose="020B0604030504040204" pitchFamily="50" charset="-128"/>
                <a:ea typeface="メイリオ" panose="020B0604030504040204" pitchFamily="50" charset="-128"/>
              </a:rPr>
              <a:t>してください。「求人者の責任で廃棄」を選択する場合にも、焼却・裁断・溶解処理等により個人情報を読みとることができない形での廃棄を徹底してください。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763996" y="876323"/>
            <a:ext cx="1216163" cy="43813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カギ線コネクタ 30"/>
          <p:cNvCxnSpPr>
            <a:cxnSpLocks/>
            <a:stCxn id="25" idx="1"/>
            <a:endCxn id="29" idx="0"/>
          </p:cNvCxnSpPr>
          <p:nvPr/>
        </p:nvCxnSpPr>
        <p:spPr>
          <a:xfrm rot="10800000">
            <a:off x="1372079" y="876324"/>
            <a:ext cx="5874475" cy="724623"/>
          </a:xfrm>
          <a:prstGeom prst="bentConnector4">
            <a:avLst>
              <a:gd name="adj1" fmla="val 2693"/>
              <a:gd name="adj2" fmla="val 1197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774482" y="1328546"/>
            <a:ext cx="5760640" cy="3585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34" name="カギ線コネクタ 33"/>
          <p:cNvCxnSpPr>
            <a:cxnSpLocks/>
            <a:stCxn id="26" idx="1"/>
            <a:endCxn id="33" idx="3"/>
          </p:cNvCxnSpPr>
          <p:nvPr/>
        </p:nvCxnSpPr>
        <p:spPr>
          <a:xfrm rot="10800000">
            <a:off x="6535122" y="1507820"/>
            <a:ext cx="717674" cy="1067699"/>
          </a:xfrm>
          <a:prstGeom prst="bentConnector3">
            <a:avLst>
              <a:gd name="adj1" fmla="val 58494"/>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769796" y="2479154"/>
            <a:ext cx="5760640" cy="40198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77486" y="7262867"/>
            <a:ext cx="5752950" cy="123987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カギ線コネクタ 44"/>
          <p:cNvCxnSpPr>
            <a:cxnSpLocks/>
            <a:stCxn id="30" idx="1"/>
            <a:endCxn id="44" idx="3"/>
          </p:cNvCxnSpPr>
          <p:nvPr/>
        </p:nvCxnSpPr>
        <p:spPr>
          <a:xfrm rot="10800000" flipV="1">
            <a:off x="6530436" y="4737423"/>
            <a:ext cx="733334" cy="314538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263770" y="4474487"/>
            <a:ext cx="6466045" cy="52587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各欄に書ききれなかった内容や応募上の注意事項などを記入してください。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7248634" y="1896127"/>
            <a:ext cx="6455356" cy="4067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受付期間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受付期間は採用選考活動の開始時期以降の月日を記入してください。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p:cNvGrpSpPr/>
          <p:nvPr/>
        </p:nvGrpSpPr>
        <p:grpSpPr>
          <a:xfrm>
            <a:off x="7218956" y="5495584"/>
            <a:ext cx="6527036" cy="3551426"/>
            <a:chOff x="7201439" y="5736704"/>
            <a:chExt cx="6527036" cy="3312368"/>
          </a:xfrm>
        </p:grpSpPr>
        <p:sp>
          <p:nvSpPr>
            <p:cNvPr id="20" name="正方形/長方形 19"/>
            <p:cNvSpPr/>
            <p:nvPr/>
          </p:nvSpPr>
          <p:spPr>
            <a:xfrm>
              <a:off x="7201439" y="5736704"/>
              <a:ext cx="6527036" cy="3312368"/>
            </a:xfrm>
            <a:prstGeom prst="rect">
              <a:avLst/>
            </a:prstGeom>
            <a:solidFill>
              <a:srgbClr val="865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380759" y="5874550"/>
              <a:ext cx="6192688" cy="3030505"/>
            </a:xfrm>
            <a:prstGeom prst="rect">
              <a:avLst/>
            </a:prstGeom>
            <a:solidFill>
              <a:srgbClr val="C0A87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b="1" dirty="0"/>
            </a:p>
          </p:txBody>
        </p:sp>
      </p:grpSp>
      <p:sp>
        <p:nvSpPr>
          <p:cNvPr id="43" name="正方形/長方形 42"/>
          <p:cNvSpPr/>
          <p:nvPr/>
        </p:nvSpPr>
        <p:spPr>
          <a:xfrm>
            <a:off x="7454978" y="6166689"/>
            <a:ext cx="6033150" cy="878092"/>
          </a:xfrm>
          <a:prstGeom prst="rect">
            <a:avLst/>
          </a:prstGeom>
          <a:noFill/>
          <a:ln w="5715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お申し込みいただいた求人について、</a:t>
            </a:r>
            <a:endParaRPr kumimoji="1" lang="en-US" altLang="ja-JP" sz="1600" u="sng" dirty="0">
              <a:uFill>
                <a:solidFill>
                  <a:schemeClr val="tx1"/>
                </a:solidFill>
              </a:uFill>
              <a:latin typeface="HGP創英角ﾎﾟｯﾌﾟ体" panose="040B0A00000000000000" pitchFamily="50" charset="-128"/>
              <a:ea typeface="HGP創英角ﾎﾟｯﾌﾟ体" panose="040B0A00000000000000" pitchFamily="50" charset="-128"/>
            </a:endParaRPr>
          </a:p>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法令に違反する内容が含まれているもの、必要な労働条件が明示されていないものは、ハローワークで受理することができません！</a:t>
            </a:r>
            <a:endParaRPr kumimoji="1" lang="en-US" altLang="ja-JP" sz="1400" b="1" dirty="0"/>
          </a:p>
        </p:txBody>
      </p:sp>
      <p:sp>
        <p:nvSpPr>
          <p:cNvPr id="46" name="正方形/長方形 45"/>
          <p:cNvSpPr/>
          <p:nvPr/>
        </p:nvSpPr>
        <p:spPr>
          <a:xfrm>
            <a:off x="7486760" y="5728373"/>
            <a:ext cx="6033150" cy="366308"/>
          </a:xfrm>
          <a:prstGeom prst="rect">
            <a:avLst/>
          </a:prstGeom>
          <a:blipFill>
            <a:blip r:embed="rId3"/>
            <a:tile tx="0" ty="0" sx="100000" sy="100000" flip="none" algn="tl"/>
          </a:blipFill>
          <a:ln w="57150"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ご注意下さい！</a:t>
            </a:r>
            <a:endParaRPr kumimoji="1" lang="en-US" altLang="ja-JP" sz="2400" b="1" dirty="0"/>
          </a:p>
        </p:txBody>
      </p:sp>
      <p:sp>
        <p:nvSpPr>
          <p:cNvPr id="37" name="テキスト ボックス 36"/>
          <p:cNvSpPr txBox="1"/>
          <p:nvPr/>
        </p:nvSpPr>
        <p:spPr>
          <a:xfrm>
            <a:off x="7470869" y="7064457"/>
            <a:ext cx="6001368" cy="1877437"/>
          </a:xfrm>
          <a:prstGeom prst="rect">
            <a:avLst/>
          </a:prstGeom>
          <a:noFill/>
        </p:spPr>
        <p:txBody>
          <a:bodyPr wrap="square" rtlCol="0">
            <a:spAutoFit/>
          </a:bodyPr>
          <a:lstStyle/>
          <a:p>
            <a:r>
              <a:rPr kumimoji="1" lang="ja-JP" altLang="en-US" sz="1400" b="1" dirty="0"/>
              <a:t>★求人票に記された労働条件は、そのまま</a:t>
            </a:r>
            <a:r>
              <a:rPr kumimoji="1" lang="ja-JP" altLang="en-US" sz="1400" b="1" u="sng" dirty="0"/>
              <a:t>採用後の労働条件となる</a:t>
            </a:r>
            <a:r>
              <a:rPr kumimoji="1" lang="ja-JP" altLang="en-US" sz="1400" b="1" dirty="0"/>
              <a:t>ことが期待されています。</a:t>
            </a:r>
            <a:r>
              <a:rPr kumimoji="1" lang="ja-JP" altLang="en-US" sz="1400" b="1" u="sng" dirty="0"/>
              <a:t>求人票に記載した条件を遵守してください。</a:t>
            </a:r>
            <a:endParaRPr kumimoji="1" lang="en-US" altLang="ja-JP" sz="1400" b="1" u="sng" dirty="0"/>
          </a:p>
          <a:p>
            <a:endParaRPr kumimoji="1" lang="en-US" altLang="ja-JP" sz="200" b="1" dirty="0"/>
          </a:p>
          <a:p>
            <a:r>
              <a:rPr kumimoji="1" lang="ja-JP" altLang="en-US" sz="1400" b="1" dirty="0"/>
              <a:t>★やむを得ず、条件を変更しなければならない場合は、求職者が労働契約を締結するかどうか考える時間が確保されるよう、求職者に対し、</a:t>
            </a:r>
            <a:r>
              <a:rPr kumimoji="1" lang="ja-JP" altLang="en-US" sz="1400" b="1" u="sng" dirty="0"/>
              <a:t>可能な限り速やかに変更内容を明示</a:t>
            </a:r>
            <a:r>
              <a:rPr kumimoji="1" lang="ja-JP" altLang="en-US" sz="1400" b="1" dirty="0"/>
              <a:t>しなければなりません。</a:t>
            </a:r>
            <a:endParaRPr kumimoji="1" lang="en-US" altLang="ja-JP" sz="1400" b="1" dirty="0"/>
          </a:p>
          <a:p>
            <a:r>
              <a:rPr kumimoji="1" lang="ja-JP" altLang="en-US" sz="1400" b="1" dirty="0"/>
              <a:t>また、ハローワークにもご連絡ください。</a:t>
            </a:r>
            <a:endParaRPr kumimoji="1" lang="en-US" altLang="ja-JP" sz="1400" b="1" dirty="0"/>
          </a:p>
          <a:p>
            <a:endParaRPr kumimoji="1" lang="en-US" altLang="ja-JP" sz="200" b="1" dirty="0"/>
          </a:p>
          <a:p>
            <a:r>
              <a:rPr kumimoji="1" lang="ja-JP" altLang="en-US" sz="1400" b="1" dirty="0"/>
              <a:t>★求職者から変更する理由などについて質問された場合には、</a:t>
            </a:r>
            <a:r>
              <a:rPr kumimoji="1" lang="ja-JP" altLang="en-US" sz="1400" b="1" u="sng" dirty="0"/>
              <a:t>適切に説明</a:t>
            </a:r>
            <a:r>
              <a:rPr kumimoji="1" lang="ja-JP" altLang="en-US" sz="1400" b="1" dirty="0"/>
              <a:t>してください。</a:t>
            </a:r>
          </a:p>
        </p:txBody>
      </p:sp>
      <p:sp>
        <p:nvSpPr>
          <p:cNvPr id="53" name="正方形/長方形 52"/>
          <p:cNvSpPr/>
          <p:nvPr/>
        </p:nvSpPr>
        <p:spPr>
          <a:xfrm>
            <a:off x="2006076" y="895749"/>
            <a:ext cx="4524360" cy="40541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カギ線コネクタ 53"/>
          <p:cNvCxnSpPr>
            <a:cxnSpLocks/>
            <a:stCxn id="35" idx="1"/>
            <a:endCxn id="53" idx="3"/>
          </p:cNvCxnSpPr>
          <p:nvPr/>
        </p:nvCxnSpPr>
        <p:spPr>
          <a:xfrm rot="10800000">
            <a:off x="6530436" y="1098458"/>
            <a:ext cx="718198" cy="1001045"/>
          </a:xfrm>
          <a:prstGeom prst="bentConnector3">
            <a:avLst>
              <a:gd name="adj1" fmla="val 36419"/>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a:stCxn id="27" idx="1"/>
          </p:cNvCxnSpPr>
          <p:nvPr/>
        </p:nvCxnSpPr>
        <p:spPr>
          <a:xfrm rot="10800000">
            <a:off x="6530447" y="2707971"/>
            <a:ext cx="724715" cy="581205"/>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006076" y="5032642"/>
            <a:ext cx="4524360" cy="2243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69" name="カギ線コネクタ 68"/>
          <p:cNvCxnSpPr>
            <a:stCxn id="28" idx="1"/>
            <a:endCxn id="68" idx="0"/>
          </p:cNvCxnSpPr>
          <p:nvPr/>
        </p:nvCxnSpPr>
        <p:spPr>
          <a:xfrm rot="10800000" flipV="1">
            <a:off x="4268257" y="4102338"/>
            <a:ext cx="2982459" cy="930304"/>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C1139652-2C38-10A6-E1B8-4776A245B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91" y="796493"/>
            <a:ext cx="6748105" cy="853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9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stretch>
            <a:fillRect/>
          </a:stretch>
        </p:blipFill>
        <p:spPr>
          <a:xfrm>
            <a:off x="428114" y="487102"/>
            <a:ext cx="6192906" cy="5527688"/>
          </a:xfrm>
          <a:prstGeom prst="rect">
            <a:avLst/>
          </a:prstGeom>
        </p:spPr>
      </p:pic>
      <p:sp>
        <p:nvSpPr>
          <p:cNvPr id="42" name="角丸四角形 41"/>
          <p:cNvSpPr/>
          <p:nvPr/>
        </p:nvSpPr>
        <p:spPr>
          <a:xfrm>
            <a:off x="7073419" y="56327"/>
            <a:ext cx="6896404" cy="9469544"/>
          </a:xfrm>
          <a:prstGeom prst="roundRect">
            <a:avLst>
              <a:gd name="adj" fmla="val 0"/>
            </a:avLst>
          </a:prstGeom>
          <a:solidFill>
            <a:schemeClr val="accent6"/>
          </a:solidFill>
          <a:ln w="12700">
            <a:no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7138249" y="157374"/>
            <a:ext cx="6769684" cy="1292662"/>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青少年雇用情報欄　</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青少年雇用情報は、可能な限り全ての項目を記入していただくようお願いいたします</a:t>
            </a:r>
            <a:r>
              <a:rPr kumimoji="1" lang="en-US" altLang="ja-JP" sz="1000" b="1" dirty="0">
                <a:latin typeface="メイリオ" panose="020B0604030504040204" pitchFamily="50" charset="-128"/>
                <a:ea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・全ての項目を記入することが難しい場合でも、情報提供の義務にとどまらない積極的な情報提供をお願いします。</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（情報提供の義務：「企業全体の募集・採用に関する情報」、「企業全体の職業能力の開発及び向上に関する取組の実施状況」、</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「企業全体の職場への定着の促進に関する取組の実施状況」の欄において、それぞれで１項目以上）</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・数値を算出して記入する項目については、小数点</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第２位以下を</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切り捨て、小数点第１位まで記入してください。</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業能力の開発及び向上に関する取組の実施状況」については、制度として就業規則や労働協約に規定されていなくても、継続的に実施しており、かつそのことが従業員に周知されていれば「あり」と記入してください。</a:t>
            </a:r>
          </a:p>
        </p:txBody>
      </p:sp>
      <p:sp>
        <p:nvSpPr>
          <p:cNvPr id="44" name="正方形/長方形 43"/>
          <p:cNvSpPr/>
          <p:nvPr/>
        </p:nvSpPr>
        <p:spPr>
          <a:xfrm>
            <a:off x="7140277" y="1479388"/>
            <a:ext cx="6742535" cy="66185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新卒者等の採用者数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新卒者のほか、</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新卒者と同じ採用枠で採用した</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既卒者など</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、新卒者と同等の処遇を行うものを</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含みます。直近で終了している　事業年度を含む３年度間についての状況を記入してください。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・離職者数は、各年度の採用者数のうち、３年度間における離職者数を記入してください。</a:t>
            </a:r>
          </a:p>
        </p:txBody>
      </p:sp>
      <p:sp>
        <p:nvSpPr>
          <p:cNvPr id="46" name="正方形/長方形 45"/>
          <p:cNvSpPr/>
          <p:nvPr/>
        </p:nvSpPr>
        <p:spPr>
          <a:xfrm>
            <a:off x="7140277" y="2140523"/>
            <a:ext cx="6742534" cy="34550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平均継続勤務年数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lvl="0" indent="-82550"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労働者ごとの</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雇い入れられてから</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記入日</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の時点までに勤続した年数を合計した値を、労働者数で</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割って</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算出</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7139346" y="2497237"/>
            <a:ext cx="6741790" cy="634613"/>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年齢</a:t>
            </a:r>
            <a:r>
              <a:rPr lang="en-US" altLang="ja-JP"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（参考値）</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若者雇用促進法に基づく青少年雇用情報の項目ではありませんが、参考値として、記入日時点での平均年齢も可能な限り記入してください。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平均勤続勤務年数及び平均年齢は、事業年度末時点、事業年度当初等、求人申込書記入日直近の数値としても構いません。</a:t>
            </a:r>
          </a:p>
        </p:txBody>
      </p:sp>
      <p:sp>
        <p:nvSpPr>
          <p:cNvPr id="49" name="正方形/長方形 48"/>
          <p:cNvSpPr/>
          <p:nvPr/>
        </p:nvSpPr>
        <p:spPr>
          <a:xfrm>
            <a:off x="7138974" y="3145751"/>
            <a:ext cx="6742533" cy="33354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具体的な対象者、内容を示してください。全ての研修の内容を書き切れない場合は、主な研修の内容のみ記入してください。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7136306" y="3475116"/>
            <a:ext cx="6744830" cy="57659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・教育訓練休暇制度、教育訓練短時間勤務制度がある場合は、その情報を含めて記入してください。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他には、配置等についての配慮、始終業時刻の変更、資格取得の費用補助等もこの欄に記入してください。</a:t>
            </a:r>
          </a:p>
        </p:txBody>
      </p:sp>
      <p:sp>
        <p:nvSpPr>
          <p:cNvPr id="51" name="正方形/長方形 50"/>
          <p:cNvSpPr/>
          <p:nvPr/>
        </p:nvSpPr>
        <p:spPr>
          <a:xfrm>
            <a:off x="7136306" y="4059140"/>
            <a:ext cx="6744830" cy="55340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メンター制度の有無</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とは、新たに雇い入れた新規学卒者等からの職業能力の開発及び向上その他の職業生活に関する相談に応じ、並びに必要な助言その他の援助を行う者を当該新規学卒者等に割り当てる制度のことです。</a:t>
            </a:r>
          </a:p>
        </p:txBody>
      </p:sp>
      <p:sp>
        <p:nvSpPr>
          <p:cNvPr id="52" name="正方形/長方形 51"/>
          <p:cNvSpPr/>
          <p:nvPr/>
        </p:nvSpPr>
        <p:spPr>
          <a:xfrm>
            <a:off x="7137810" y="4600831"/>
            <a:ext cx="6755078" cy="1348410"/>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セルフ・キャリアドック（</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）を実施している場合は、その情報を含めて記入してください。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キャリアコンサルティングを実施する者が企業に雇用されているかどうか、また資格の有無は問いませんが、企業内の仕組みとしてキャリアコンサルティングが実施されていることが必要です。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キャリアコンサルティング</a:t>
            </a:r>
            <a:endPar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労働者の職業の選択、職業生活設計または職業能力の開発や向上に関する相談に応じ、助言や指導を行う。</a:t>
            </a:r>
          </a:p>
          <a:p>
            <a:pPr marL="1990725" lvl="0" indent="-1990725"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セルフ・キャリアドック</a:t>
            </a:r>
            <a:endPar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労働者が自らのキャリアや身に付けるべき知識・能力等を確認することを通じて主体的なキャリア形成を行うことを</a:t>
            </a:r>
            <a:r>
              <a:rPr lang="ja-JP" altLang="en-US" sz="9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るため、年齢、就業年数、役職等の節目において定期的にキャリアコンサルティングを受ける機会を設定する仕組み。</a:t>
            </a:r>
          </a:p>
        </p:txBody>
      </p:sp>
      <p:sp>
        <p:nvSpPr>
          <p:cNvPr id="53" name="正方形/長方形 52"/>
          <p:cNvSpPr/>
          <p:nvPr/>
        </p:nvSpPr>
        <p:spPr>
          <a:xfrm>
            <a:off x="7136306" y="6476062"/>
            <a:ext cx="6755895" cy="37403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前事業年度の月平均所定外労働時間・有給休暇の平均取得日数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算出方法は左記をご覧ください。</a:t>
            </a: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7136713" y="7376914"/>
            <a:ext cx="6755080" cy="530174"/>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役員及び管理的地位にある者に占める女性の割合</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求人区分に関わらず、企業全体に雇用される全ての労働者に関する情報としてください。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「管理的地位にある者」とは、原則としていわゆる課長級以上が該当します。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136306" y="6841575"/>
            <a:ext cx="6742534" cy="51681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前事業年度の育児休業取得者数／出産者数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・育児休業取得者数及び出産者数について、いずれも記載してください。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・男性については、配偶者の出産者数を記載してください。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136306" y="7915154"/>
            <a:ext cx="6742535" cy="66728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区分毎の情報</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（本求人に対する追加の情報提供）</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・企業全体の情報のほか、求人申込みを行っている採用区分（例：総合職／一般職）、学歴別（大卒／高卒）や事業所別、職種別などの情報についても、追加情報として極力記入してください。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追加の情報については、 貴社の任意の区分の情報で構いません。</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7115624" y="8635562"/>
            <a:ext cx="6811994" cy="833008"/>
          </a:xfrm>
          <a:prstGeom prst="rect">
            <a:avLst/>
          </a:prstGeom>
          <a:solidFill>
            <a:srgbClr val="EEB8DB"/>
          </a:solidFill>
          <a:ln w="28575">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記載する情報についての留意事項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・「企業（⇔区分毎）」の情報については、求</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人事業所を含めた企業全体の情報を記載してください。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・グループ会社等別法人の情報は含めません。</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・海外支店等に勤務している労働者については除外した情報としてください。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・原則として、求人申込書の記入日時点の最新の状況について記載してください。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448112" y="6037002"/>
            <a:ext cx="6222598" cy="3488869"/>
            <a:chOff x="431626" y="5815382"/>
            <a:chExt cx="6272688" cy="3680872"/>
          </a:xfrm>
        </p:grpSpPr>
        <p:sp>
          <p:nvSpPr>
            <p:cNvPr id="6" name="テキスト ボックス 5"/>
            <p:cNvSpPr txBox="1"/>
            <p:nvPr/>
          </p:nvSpPr>
          <p:spPr>
            <a:xfrm>
              <a:off x="443382" y="5815382"/>
              <a:ext cx="6260932" cy="1732200"/>
            </a:xfrm>
            <a:prstGeom prst="rect">
              <a:avLst/>
            </a:prstGeom>
            <a:noFill/>
            <a:ln w="3175">
              <a:solidFill>
                <a:sysClr val="windowText" lastClr="000000"/>
              </a:solidFill>
            </a:ln>
          </p:spPr>
          <p:txBody>
            <a:bodyPr wrap="square" lIns="100950" tIns="108000" rIns="100950" bIns="50475" rtlCol="0">
              <a:noAutofit/>
            </a:bodyPr>
            <a:lstStyle/>
            <a:p>
              <a:pPr marL="0" marR="0" lvl="0" indent="0" defTabSz="1413087" eaLnBrk="1" fontAlgn="auto" latinLnBrk="0" hangingPunct="1">
                <a:lnSpc>
                  <a:spcPct val="100000"/>
                </a:lnSpc>
                <a:spcBef>
                  <a:spcPts val="0"/>
                </a:spcBef>
                <a:spcAft>
                  <a:spcPts val="0"/>
                </a:spcAft>
                <a:buClrTx/>
                <a:buSzTx/>
                <a:buFontTx/>
                <a:buNone/>
                <a:tabLst/>
                <a:defRPr/>
              </a:pPr>
              <a:r>
                <a:rPr kumimoji="0" lang="ja-JP" altLang="en-US" sz="9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前事業年度の月平均所定外労働時間の算出方法</a:t>
              </a:r>
              <a:endParaRPr kumimoji="0" lang="en-US" altLang="ja-JP" sz="9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前事業年度の労働者毎の一月あたりの所定外労働時間の平均値を合計した値を、労働者数で除して算出します。（管理的地位にある者については、算出対象から除いて差し支えありません。）</a:t>
              </a:r>
              <a:endParaRPr kumimoji="0" lang="en-US" altLang="ja-JP"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730359" y="6607321"/>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2520000" y="6371899"/>
              <a:ext cx="3344600" cy="605368"/>
              <a:chOff x="3299649" y="1682807"/>
              <a:chExt cx="3344600" cy="556427"/>
            </a:xfrm>
          </p:grpSpPr>
          <p:sp>
            <p:nvSpPr>
              <p:cNvPr id="22" name="テキスト ボックス 21"/>
              <p:cNvSpPr txBox="1"/>
              <p:nvPr/>
            </p:nvSpPr>
            <p:spPr>
              <a:xfrm>
                <a:off x="3299649" y="1682807"/>
                <a:ext cx="3344600" cy="369332"/>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労働者ごとの一月あたりの</a:t>
                </a:r>
                <a:endParaRPr kumimoji="0" lang="en-US" altLang="ja-JP"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所定外労働時間の平均値の合計</a:t>
                </a:r>
                <a:endPar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3299649" y="1993013"/>
                <a:ext cx="3217428" cy="246221"/>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直線コネクタ 23"/>
              <p:cNvCxnSpPr/>
              <p:nvPr/>
            </p:nvCxnSpPr>
            <p:spPr>
              <a:xfrm>
                <a:off x="3587649" y="1992763"/>
                <a:ext cx="2880000" cy="0"/>
              </a:xfrm>
              <a:prstGeom prst="line">
                <a:avLst/>
              </a:prstGeom>
              <a:noFill/>
              <a:ln w="9525" cap="flat" cmpd="sng" algn="ctr">
                <a:solidFill>
                  <a:sysClr val="windowText" lastClr="000000"/>
                </a:solidFill>
                <a:prstDash val="solid"/>
              </a:ln>
              <a:effectLst/>
            </p:spPr>
          </p:cxnSp>
        </p:grpSp>
        <p:sp>
          <p:nvSpPr>
            <p:cNvPr id="9" name="大かっこ 8"/>
            <p:cNvSpPr/>
            <p:nvPr/>
          </p:nvSpPr>
          <p:spPr>
            <a:xfrm>
              <a:off x="689344" y="6817970"/>
              <a:ext cx="5964880" cy="694121"/>
            </a:xfrm>
            <a:prstGeom prst="bracketPair">
              <a:avLst/>
            </a:prstGeom>
            <a:noFill/>
            <a:ln w="9525" cap="flat" cmpd="sng" algn="ctr">
              <a:solidFill>
                <a:sysClr val="windowText" lastClr="000000"/>
              </a:solidFill>
              <a:prstDash val="solid"/>
            </a:ln>
            <a:effectLst/>
          </p:spPr>
          <p:txBody>
            <a:bodyPr rtlCol="0" anchor="ctr"/>
            <a:lstStyle/>
            <a:p>
              <a:pPr marL="0" marR="0" lvl="0" indent="0" algn="ctr" defTabSz="1413087" eaLnBrk="1" fontAlgn="auto" latinLnBrk="0" hangingPunct="1">
                <a:lnSpc>
                  <a:spcPct val="100000"/>
                </a:lnSpc>
                <a:spcBef>
                  <a:spcPts val="0"/>
                </a:spcBef>
                <a:spcAft>
                  <a:spcPts val="0"/>
                </a:spcAft>
                <a:buClrTx/>
                <a:buSzTx/>
                <a:buFontTx/>
                <a:buNone/>
                <a:tabLst/>
                <a:defRPr/>
              </a:pPr>
              <a:endParaRPr kumimoji="0" lang="ja-JP" altLang="en-US" sz="29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705804" y="6873193"/>
              <a:ext cx="5694018" cy="215444"/>
            </a:xfrm>
            <a:prstGeom prst="rect">
              <a:avLst/>
            </a:prstGeom>
            <a:noFill/>
          </p:spPr>
          <p:txBody>
            <a:bodyPr wrap="square" rtlCol="0">
              <a:spAutoFit/>
            </a:bodyPr>
            <a:lstStyle/>
            <a:p>
              <a:pPr defTabSz="1413087"/>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月平均所定外労働時間は以下の計算方法で算出しても差し支えありません。</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730800" y="7210746"/>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2694249" y="7051346"/>
              <a:ext cx="3197705" cy="590898"/>
              <a:chOff x="3306012" y="1865913"/>
              <a:chExt cx="3217428" cy="460012"/>
            </a:xfrm>
          </p:grpSpPr>
          <p:sp>
            <p:nvSpPr>
              <p:cNvPr id="19" name="テキスト ボックス 18"/>
              <p:cNvSpPr txBox="1"/>
              <p:nvPr/>
            </p:nvSpPr>
            <p:spPr>
              <a:xfrm>
                <a:off x="3427767" y="1865913"/>
                <a:ext cx="2896774" cy="246221"/>
              </a:xfrm>
              <a:prstGeom prst="rect">
                <a:avLst/>
              </a:prstGeom>
              <a:noFill/>
            </p:spPr>
            <p:txBody>
              <a:bodyPr wrap="square" rtlCol="0">
                <a:spAutoFit/>
              </a:bodyPr>
              <a:lstStyle/>
              <a:p>
                <a:pPr algn="ctr" defTabSz="1413087">
                  <a:defRPr/>
                </a:pP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前事業年度の所定外労働時間の合計</a:t>
                </a:r>
                <a:r>
                  <a:rPr kumimoji="0" lang="ja-JP" altLang="en-US" sz="1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0" name="テキスト ボックス 19"/>
              <p:cNvSpPr txBox="1"/>
              <p:nvPr/>
            </p:nvSpPr>
            <p:spPr>
              <a:xfrm>
                <a:off x="3306012" y="2064315"/>
                <a:ext cx="3217428" cy="261610"/>
              </a:xfrm>
              <a:prstGeom prst="rect">
                <a:avLst/>
              </a:prstGeom>
              <a:noFill/>
            </p:spPr>
            <p:txBody>
              <a:bodyPr wrap="square" rtlCol="0">
                <a:spAutoFit/>
              </a:bodyPr>
              <a:lstStyle/>
              <a:p>
                <a:pPr algn="ctr" defTabSz="1413087">
                  <a:defRPr/>
                </a:pPr>
                <a:r>
                  <a:rPr kumimoji="0"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各月１日に在籍している労働者の延べ人数</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3438228" y="2060662"/>
                <a:ext cx="2880000" cy="0"/>
              </a:xfrm>
              <a:prstGeom prst="line">
                <a:avLst/>
              </a:prstGeom>
              <a:noFill/>
              <a:ln w="9525" cap="flat" cmpd="sng" algn="ctr">
                <a:solidFill>
                  <a:sysClr val="windowText" lastClr="000000"/>
                </a:solidFill>
                <a:prstDash val="solid"/>
              </a:ln>
              <a:effectLst/>
            </p:spPr>
          </p:cxnSp>
        </p:grpSp>
        <p:sp>
          <p:nvSpPr>
            <p:cNvPr id="13" name="テキスト ボックス 12"/>
            <p:cNvSpPr txBox="1"/>
            <p:nvPr/>
          </p:nvSpPr>
          <p:spPr>
            <a:xfrm>
              <a:off x="436974" y="7621659"/>
              <a:ext cx="6267340" cy="1095457"/>
            </a:xfrm>
            <a:prstGeom prst="rect">
              <a:avLst/>
            </a:prstGeom>
            <a:noFill/>
            <a:ln w="3175">
              <a:solidFill>
                <a:sysClr val="windowText" lastClr="000000"/>
              </a:solidFill>
            </a:ln>
          </p:spPr>
          <p:txBody>
            <a:bodyPr wrap="square" lIns="100950" tIns="108000" rIns="100950" bIns="50475" rtlCol="0">
              <a:noAutofit/>
            </a:bodyPr>
            <a:lstStyle/>
            <a:p>
              <a:pPr defTabSz="1413087">
                <a:defRPr/>
              </a:pPr>
              <a:r>
                <a:rPr kumimoji="0" lang="ja-JP" altLang="en-US" sz="900"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前事業年度の有給休暇の平均取得日数の算出方法</a:t>
              </a:r>
              <a:endParaRPr kumimoji="0" lang="en-US" altLang="ja-JP" sz="900"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労働者ごとの年次有給休暇の取得日数を合計した値を、労働者数で除して算出します。（管理的地位にある者、有給休暇が付与されていない者については、算出対象から除いて差し支えありません。）</a:t>
              </a:r>
              <a:endParaRPr kumimoji="0" lang="en-US" altLang="ja-JP"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730800" y="8371953"/>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168575" y="8067990"/>
              <a:ext cx="2268252" cy="463635"/>
            </a:xfrm>
            <a:prstGeom prst="rect">
              <a:avLst/>
            </a:prstGeom>
            <a:noFill/>
          </p:spPr>
          <p:txBody>
            <a:bodyPr wrap="square" rtlCol="0">
              <a:noAutofit/>
            </a:bodyPr>
            <a:lstStyle/>
            <a:p>
              <a:pPr algn="ctr" defTabSz="1413087">
                <a:defRPr/>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前事業年度の労働者ごとの</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413087">
                <a:defRPr/>
              </a:pP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年次有給休暇の取得日数の合計</a:t>
              </a:r>
            </a:p>
          </p:txBody>
        </p:sp>
        <p:cxnSp>
          <p:nvCxnSpPr>
            <p:cNvPr id="16" name="直線コネクタ 15"/>
            <p:cNvCxnSpPr/>
            <p:nvPr/>
          </p:nvCxnSpPr>
          <p:spPr>
            <a:xfrm flipV="1">
              <a:off x="2808000" y="8469033"/>
              <a:ext cx="2880000" cy="7088"/>
            </a:xfrm>
            <a:prstGeom prst="line">
              <a:avLst/>
            </a:prstGeom>
            <a:noFill/>
            <a:ln w="9525" cap="flat" cmpd="sng" algn="ctr">
              <a:solidFill>
                <a:sysClr val="windowText" lastClr="000000"/>
              </a:solidFill>
              <a:prstDash val="solid"/>
            </a:ln>
            <a:effectLst/>
          </p:spPr>
        </p:cxnSp>
        <p:sp>
          <p:nvSpPr>
            <p:cNvPr id="17" name="テキスト ボックス 16"/>
            <p:cNvSpPr txBox="1"/>
            <p:nvPr/>
          </p:nvSpPr>
          <p:spPr>
            <a:xfrm>
              <a:off x="3540634" y="8455506"/>
              <a:ext cx="1695124" cy="261610"/>
            </a:xfrm>
            <a:prstGeom prst="rect">
              <a:avLst/>
            </a:prstGeom>
            <a:noFill/>
          </p:spPr>
          <p:txBody>
            <a:bodyPr wrap="square" rtlCol="0">
              <a:spAutoFit/>
            </a:bodyPr>
            <a:lstStyle/>
            <a:p>
              <a:pPr defTabSz="1413087"/>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bwMode="auto">
            <a:xfrm>
              <a:off x="431626" y="8724382"/>
              <a:ext cx="6272688" cy="771872"/>
            </a:xfrm>
            <a:prstGeom prst="roundRect">
              <a:avLst>
                <a:gd name="adj"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9360" tIns="72000" rIns="79488" bIns="51667" numCol="1" rtlCol="0" anchor="t" anchorCtr="0" compatLnSpc="1">
              <a:prstTxWarp prst="textNoShape">
                <a:avLst/>
              </a:prstTxWarp>
            </a:bodyPr>
            <a:lstStyle/>
            <a:p>
              <a:pPr eaLnBrk="0" hangingPunct="0"/>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情報の範囲</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spcBef>
                  <a:spcPts val="600"/>
                </a:spcBef>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求人区分に応じて、企業全体の正社員又は正社員以外</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の情報を提供してください</a:t>
              </a:r>
              <a:r>
                <a:rPr lang="ja-JP" altLang="en-US" sz="800" spc="-33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spc="-33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ts val="442"/>
                </a:lnSpc>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正社員以外の情報は、 期間雇用者やパート、短時間労働者等、いわゆる正社員以外の直接雇用の労働者全てに関する情報として</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ください。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5" name="テキスト ボックス 24"/>
          <p:cNvSpPr txBox="1"/>
          <p:nvPr/>
        </p:nvSpPr>
        <p:spPr>
          <a:xfrm>
            <a:off x="323975" y="25486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（５／６）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43382" y="6021678"/>
            <a:ext cx="6215618" cy="3497305"/>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矢印コネクタ 57"/>
          <p:cNvCxnSpPr>
            <a:stCxn id="53" idx="1"/>
          </p:cNvCxnSpPr>
          <p:nvPr/>
        </p:nvCxnSpPr>
        <p:spPr>
          <a:xfrm flipH="1" flipV="1">
            <a:off x="6659000" y="6660210"/>
            <a:ext cx="477306" cy="2868"/>
          </a:xfrm>
          <a:prstGeom prst="straightConnector1">
            <a:avLst/>
          </a:prstGeom>
          <a:ln w="571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3" name="正方形/長方形 72"/>
          <p:cNvSpPr/>
          <p:nvPr/>
        </p:nvSpPr>
        <p:spPr>
          <a:xfrm>
            <a:off x="7136306" y="5938876"/>
            <a:ext cx="6742534" cy="53734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社内検定等の制度の有無及びその内容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労働者に対し、企業が実施する職業に必要な知識・技能に関する検定制度の有無、内容を記入してください。自ら実施する社内検定のほか、業界団体が実施する検定を活用する場合も含みます。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9027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9711" y="8423808"/>
            <a:ext cx="6609218" cy="954107"/>
          </a:xfrm>
          <a:prstGeom prst="rect">
            <a:avLst/>
          </a:prstGeom>
          <a:noFill/>
          <a:ln w="28575">
            <a:solidFill>
              <a:schemeClr val="accent4">
                <a:lumMod val="60000"/>
                <a:lumOff val="40000"/>
              </a:schemeClr>
            </a:solidFill>
          </a:ln>
        </p:spPr>
        <p:txBody>
          <a:bodyPr wrap="square" rtlCol="0">
            <a:spAutoFit/>
          </a:bodyPr>
          <a:lstStyle/>
          <a:p>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　</a:t>
            </a:r>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オンライン自主応募の受付</a:t>
            </a:r>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は、求人者が「可」とした求人に限られ、求人ごとに設定が可能です。</a:t>
            </a:r>
            <a:endParaRPr lang="en-US" altLang="ja-JP" sz="1000" b="1" dirty="0">
              <a:solidFill>
                <a:srgbClr val="FF0000"/>
              </a:solidFill>
              <a:latin typeface="メイリオ" panose="020B0604030504040204" pitchFamily="50" charset="-128"/>
              <a:ea typeface="メイリオ" panose="020B0604030504040204" pitchFamily="50" charset="-128"/>
            </a:endParaRPr>
          </a:p>
          <a:p>
            <a:endParaRPr kumimoji="1" lang="en-US" altLang="ja-JP" sz="300" b="1" dirty="0">
              <a:solidFill>
                <a:srgbClr val="FF0000"/>
              </a:solidFill>
              <a:latin typeface="メイリオ" panose="020B0604030504040204" pitchFamily="50" charset="-128"/>
              <a:ea typeface="メイリオ" panose="020B0604030504040204" pitchFamily="50" charset="-128"/>
            </a:endParaRPr>
          </a:p>
          <a:p>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オンライン自主応募を受け付ける場合は、求人者マイページから変更可能です。</a:t>
            </a:r>
            <a:endParaRPr lang="en-US" altLang="ja-JP" sz="1000" dirty="0">
              <a:latin typeface="メイリオ" panose="020B0604030504040204" pitchFamily="50" charset="-128"/>
              <a:ea typeface="メイリオ" panose="020B0604030504040204" pitchFamily="50" charset="-128"/>
            </a:endParaRPr>
          </a:p>
          <a:p>
            <a:endParaRPr lang="ja-JP" altLang="en-US" sz="3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労働者派遣事業所や請負事業所からの求人で、就業先事業所を明示できない求人については、</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オンライン自主応募を受け付けることができません。</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詳しくは、</a:t>
            </a:r>
            <a:r>
              <a:rPr lang="en-US" altLang="ja-JP" sz="1000" dirty="0">
                <a:latin typeface="メイリオ" panose="020B0604030504040204" pitchFamily="50" charset="-128"/>
                <a:ea typeface="メイリオ" panose="020B0604030504040204" pitchFamily="50" charset="-128"/>
                <a:hlinkClick r:id="rId2"/>
              </a:rPr>
              <a:t> https://www.mhlw.go.jp/content/11600000/000820477.pdf</a:t>
            </a:r>
            <a:r>
              <a:rPr lang="ja-JP" altLang="en-US" sz="1000" dirty="0">
                <a:latin typeface="メイリオ" panose="020B0604030504040204" pitchFamily="50" charset="-128"/>
                <a:ea typeface="メイリオ" panose="020B0604030504040204" pitchFamily="50" charset="-128"/>
              </a:rPr>
              <a:t>　をご覧ください。</a:t>
            </a:r>
            <a:endParaRPr lang="en-US" altLang="ja-JP" sz="1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rotWithShape="1">
          <a:blip r:embed="rId3"/>
          <a:srcRect l="62599" t="24100" r="26377" b="56301"/>
          <a:stretch/>
        </p:blipFill>
        <p:spPr>
          <a:xfrm>
            <a:off x="6152492" y="8660316"/>
            <a:ext cx="589563" cy="557645"/>
          </a:xfrm>
          <a:prstGeom prst="rect">
            <a:avLst/>
          </a:prstGeom>
        </p:spPr>
      </p:pic>
      <p:grpSp>
        <p:nvGrpSpPr>
          <p:cNvPr id="4" name="グループ化 3"/>
          <p:cNvGrpSpPr/>
          <p:nvPr/>
        </p:nvGrpSpPr>
        <p:grpSpPr>
          <a:xfrm>
            <a:off x="3155348" y="5764908"/>
            <a:ext cx="3675692" cy="2564084"/>
            <a:chOff x="-3084816" y="1870210"/>
            <a:chExt cx="6576396" cy="4645138"/>
          </a:xfrm>
        </p:grpSpPr>
        <p:pic>
          <p:nvPicPr>
            <p:cNvPr id="5" name="図 4"/>
            <p:cNvPicPr>
              <a:picLocks noChangeAspect="1"/>
            </p:cNvPicPr>
            <p:nvPr/>
          </p:nvPicPr>
          <p:blipFill rotWithShape="1">
            <a:blip r:embed="rId4"/>
            <a:srcRect l="30908"/>
            <a:stretch/>
          </p:blipFill>
          <p:spPr>
            <a:xfrm>
              <a:off x="-1498449" y="1870212"/>
              <a:ext cx="4990029" cy="4645136"/>
            </a:xfrm>
            <a:prstGeom prst="rect">
              <a:avLst/>
            </a:prstGeom>
            <a:ln w="3175">
              <a:noFill/>
            </a:ln>
          </p:spPr>
        </p:pic>
        <p:pic>
          <p:nvPicPr>
            <p:cNvPr id="6" name="図 5"/>
            <p:cNvPicPr>
              <a:picLocks noChangeAspect="1"/>
            </p:cNvPicPr>
            <p:nvPr/>
          </p:nvPicPr>
          <p:blipFill rotWithShape="1">
            <a:blip r:embed="rId4"/>
            <a:srcRect r="77819"/>
            <a:stretch/>
          </p:blipFill>
          <p:spPr>
            <a:xfrm>
              <a:off x="-3084816" y="1870210"/>
              <a:ext cx="1601991" cy="4645138"/>
            </a:xfrm>
            <a:prstGeom prst="rect">
              <a:avLst/>
            </a:prstGeom>
            <a:ln w="3175">
              <a:noFill/>
            </a:ln>
          </p:spPr>
        </p:pic>
      </p:grpSp>
      <p:sp>
        <p:nvSpPr>
          <p:cNvPr id="7" name="角丸四角形 6"/>
          <p:cNvSpPr/>
          <p:nvPr/>
        </p:nvSpPr>
        <p:spPr>
          <a:xfrm>
            <a:off x="4346868" y="6047818"/>
            <a:ext cx="2180685"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44094" y="2394563"/>
            <a:ext cx="6396617" cy="2616101"/>
          </a:xfrm>
          <a:prstGeom prst="rect">
            <a:avLst/>
          </a:prstGeom>
          <a:noFill/>
          <a:ln w="3175">
            <a:noFill/>
          </a:ln>
        </p:spPr>
        <p:txBody>
          <a:bodyPr wrap="square" rtlCol="0">
            <a:spAutoFit/>
          </a:bodyPr>
          <a:lstStyle/>
          <a:p>
            <a:pPr marL="189007" indent="-189007"/>
            <a:r>
              <a:rPr lang="ja-JP" altLang="en-US" sz="1200" b="1" dirty="0">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新規大学等卒業・修了予定者については、卒業・修了年度の６月１日以降に採用選考活動を開始するよう要請しています。オンライン自主応募を受け付ける場合も、この要請を遵守してください</a:t>
            </a:r>
            <a:r>
              <a:rPr lang="ja-JP" altLang="en-US" sz="1200" dirty="0">
                <a:solidFill>
                  <a:srgbClr val="FF0000"/>
                </a:solidFill>
                <a:latin typeface="メイリオ" panose="020B0604030504040204" pitchFamily="50" charset="-128"/>
                <a:ea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dirty="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「オンライン自主応募」とは、求職者マイページを開設する求職者が、求職者マイページから求人者マイページを通じて直接応募する方法をいいます。</a:t>
            </a:r>
            <a:endParaRPr lang="en-US" altLang="ja-JP" sz="1068"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dirty="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「オンライン自主応募」は求職者の自主的な求職活動であり、ハローワークの職業紹介を介しない応募方法となります。</a:t>
            </a:r>
            <a:endParaRPr lang="en-US" altLang="ja-JP" sz="1200"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b="1" dirty="0">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b="1" dirty="0">
                <a:solidFill>
                  <a:srgbClr val="FF0000"/>
                </a:solidFill>
                <a:latin typeface="メイリオ" panose="020B0604030504040204" pitchFamily="50" charset="-128"/>
                <a:ea typeface="メイリオ" panose="020B0604030504040204" pitchFamily="50" charset="-128"/>
              </a:rPr>
              <a:t>　　求職者からのオンライン自主応募は、職業紹介に当たらないため、ハローワーク等の職業紹介を要件とする特定求職者雇用開発助成金等は対象とはなりません。</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189007" lvl="0" indent="-189007"/>
            <a:endParaRPr lang="en-US" altLang="ja-JP" sz="800" b="1" dirty="0">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オンライン自主応募に伴って生じるトラブル等については当事者同士で対応することになります。</a:t>
            </a:r>
            <a:endParaRPr lang="ja-JP" altLang="ja-JP" sz="120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90711" y="196200"/>
            <a:ext cx="6858000" cy="840947"/>
          </a:xfrm>
          <a:prstGeom prst="rect">
            <a:avLst/>
          </a:prstGeom>
          <a:solidFill>
            <a:srgbClr val="FF6600"/>
          </a:solidFill>
        </p:spPr>
        <p:txBody>
          <a:bodyPr wrap="square" tIns="72000" bIns="36000" rtlCol="0" anchor="ctr" anchorCtr="0">
            <a:noAutofit/>
          </a:bodyPr>
          <a:lstStyle/>
          <a:p>
            <a:pPr algn="ctr">
              <a:lnSpc>
                <a:spcPct val="110000"/>
              </a:lnSpc>
            </a:pPr>
            <a:r>
              <a:rPr lang="ja-JP" altLang="en-US" sz="1750" b="1" spc="3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求職者からの直接応募を受け付ける</a:t>
            </a:r>
            <a:r>
              <a:rPr lang="en-US" altLang="ja-JP" sz="17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7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ハローワークインターネットサービス</a:t>
            </a: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「オンライン自主応募」</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77416" y="1090993"/>
            <a:ext cx="2185214" cy="276999"/>
          </a:xfrm>
          <a:prstGeom prst="rect">
            <a:avLst/>
          </a:prstGeom>
          <a:ln>
            <a:noFill/>
          </a:ln>
        </p:spPr>
        <p:txBody>
          <a:bodyPr wrap="none">
            <a:spAutoFit/>
          </a:bodyPr>
          <a:lstStyle/>
          <a:p>
            <a:pPr>
              <a:spcAft>
                <a:spcPts val="600"/>
              </a:spcAft>
            </a:pPr>
            <a:r>
              <a:rPr lang="ja-JP" altLang="en-US" sz="1200" b="1" dirty="0">
                <a:solidFill>
                  <a:srgbClr val="FF6600"/>
                </a:solidFill>
                <a:latin typeface="メイリオ" panose="020B0604030504040204" pitchFamily="50" charset="-128"/>
                <a:ea typeface="メイリオ" panose="020B0604030504040204" pitchFamily="50" charset="-128"/>
              </a:rPr>
              <a:t>「オンライン自主応募」とは</a:t>
            </a:r>
            <a:endParaRPr lang="en-US" altLang="ja-JP" sz="1200" b="1" dirty="0">
              <a:solidFill>
                <a:srgbClr val="FF6600"/>
              </a:solidFill>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a:off x="180711" y="1367992"/>
            <a:ext cx="666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171040" y="1399332"/>
            <a:ext cx="6660000" cy="808980"/>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10000"/>
              </a:lnSpc>
            </a:pPr>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「オンライン自主応募」は、ハローワークインターネットサービスに掲載した求人に対して、</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dirty="0">
                <a:solidFill>
                  <a:prstClr val="black"/>
                </a:solidFill>
                <a:latin typeface="メイリオ" panose="020B0604030504040204" pitchFamily="50" charset="-128"/>
                <a:ea typeface="メイリオ" panose="020B0604030504040204" pitchFamily="50" charset="-128"/>
              </a:rPr>
              <a:t>求職者が</a:t>
            </a:r>
            <a:r>
              <a:rPr kumimoji="1" lang="ja-JP" altLang="en-US" sz="1200" u="sng" dirty="0">
                <a:solidFill>
                  <a:schemeClr val="tx1"/>
                </a:solidFill>
                <a:latin typeface="メイリオ" panose="020B0604030504040204" pitchFamily="50" charset="-128"/>
                <a:ea typeface="メイリオ" panose="020B0604030504040204" pitchFamily="50" charset="-128"/>
              </a:rPr>
              <a:t>ハローワークを介さずに</a:t>
            </a:r>
            <a:r>
              <a:rPr kumimoji="1" lang="ja-JP" altLang="en-US" sz="1200" dirty="0">
                <a:solidFill>
                  <a:schemeClr val="tx1"/>
                </a:solidFill>
                <a:latin typeface="メイリオ" panose="020B0604030504040204" pitchFamily="50" charset="-128"/>
                <a:ea typeface="メイリオ" panose="020B0604030504040204" pitchFamily="50" charset="-128"/>
              </a:rPr>
              <a:t>マイページを通じて直接応募することをいいます。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80711" y="1992288"/>
            <a:ext cx="6660000" cy="276780"/>
          </a:xfrm>
          <a:prstGeom prst="rect">
            <a:avLst/>
          </a:prstGeom>
          <a:solidFill>
            <a:srgbClr val="FF6600"/>
          </a:solidFill>
          <a:ln w="19050">
            <a:noFill/>
          </a:ln>
        </p:spPr>
        <p:txBody>
          <a:bodyPr wrap="square" lIns="144000" tIns="72000" rIns="144000" bIns="36000">
            <a:noAutofit/>
          </a:bodyPr>
          <a:lstStyle/>
          <a:p>
            <a:pPr indent="-144000"/>
            <a:r>
              <a:rPr lang="en-US" altLang="ja-JP" sz="1400" b="1" spc="80" dirty="0">
                <a:solidFill>
                  <a:schemeClr val="bg1"/>
                </a:solidFill>
                <a:latin typeface="メイリオ" panose="020B0604030504040204" pitchFamily="50" charset="-128"/>
                <a:ea typeface="メイリオ" panose="020B0604030504040204" pitchFamily="50" charset="-128"/>
              </a:rPr>
              <a:t>1</a:t>
            </a:r>
            <a:r>
              <a:rPr lang="ja-JP" altLang="en-US" sz="1400" b="1" spc="80" dirty="0">
                <a:solidFill>
                  <a:schemeClr val="bg1"/>
                </a:solidFill>
                <a:latin typeface="メイリオ" panose="020B0604030504040204" pitchFamily="50" charset="-128"/>
                <a:ea typeface="メイリオ" panose="020B0604030504040204" pitchFamily="50" charset="-128"/>
              </a:rPr>
              <a:t>　オンライン自主応募の注意点</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2526720"/>
            <a:ext cx="347594" cy="347594"/>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3113895"/>
            <a:ext cx="347594" cy="347594"/>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3608452"/>
            <a:ext cx="347594" cy="347594"/>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4103009"/>
            <a:ext cx="347594" cy="347594"/>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4560730"/>
            <a:ext cx="347594" cy="347594"/>
          </a:xfrm>
          <a:prstGeom prst="rect">
            <a:avLst/>
          </a:prstGeom>
        </p:spPr>
      </p:pic>
      <p:sp>
        <p:nvSpPr>
          <p:cNvPr id="19" name="正方形/長方形 18"/>
          <p:cNvSpPr/>
          <p:nvPr/>
        </p:nvSpPr>
        <p:spPr>
          <a:xfrm>
            <a:off x="189711" y="2376705"/>
            <a:ext cx="6651000" cy="2680125"/>
          </a:xfrm>
          <a:prstGeom prst="rect">
            <a:avLst/>
          </a:pr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正方形/長方形 19"/>
          <p:cNvSpPr/>
          <p:nvPr/>
        </p:nvSpPr>
        <p:spPr>
          <a:xfrm>
            <a:off x="180711" y="5236475"/>
            <a:ext cx="6669000" cy="276780"/>
          </a:xfrm>
          <a:prstGeom prst="rect">
            <a:avLst/>
          </a:prstGeom>
          <a:solidFill>
            <a:srgbClr val="FF6600"/>
          </a:solidFill>
          <a:ln w="19050">
            <a:noFill/>
          </a:ln>
        </p:spPr>
        <p:txBody>
          <a:bodyPr wrap="square" lIns="144000" tIns="72000" rIns="144000" bIns="36000">
            <a:noAutofit/>
          </a:bodyPr>
          <a:lstStyle/>
          <a:p>
            <a:pPr indent="-144000"/>
            <a:r>
              <a:rPr lang="ja-JP" altLang="en-US" sz="1400" b="1" spc="80" dirty="0">
                <a:solidFill>
                  <a:schemeClr val="bg1"/>
                </a:solidFill>
                <a:latin typeface="メイリオ" panose="020B0604030504040204" pitchFamily="50" charset="-128"/>
                <a:ea typeface="メイリオ" panose="020B0604030504040204" pitchFamily="50" charset="-128"/>
              </a:rPr>
              <a:t>２　オンライン自主応募の受付の設定方法</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sp>
        <p:nvSpPr>
          <p:cNvPr id="21" name="テキスト ボックス 20"/>
          <p:cNvSpPr txBox="1"/>
          <p:nvPr/>
        </p:nvSpPr>
        <p:spPr>
          <a:xfrm>
            <a:off x="177416" y="5881107"/>
            <a:ext cx="2860937" cy="1169551"/>
          </a:xfrm>
          <a:prstGeom prst="rect">
            <a:avLst/>
          </a:prstGeom>
          <a:noFill/>
          <a:ln w="28575">
            <a:solidFill>
              <a:schemeClr val="accent4">
                <a:lumMod val="60000"/>
                <a:lumOff val="40000"/>
              </a:schemeClr>
            </a:solidFill>
          </a:ln>
        </p:spPr>
        <p:txBody>
          <a:bodyPr wrap="square" rtlCol="0">
            <a:spAutoFit/>
          </a:bodyPr>
          <a:lstStyle/>
          <a:p>
            <a:endParaRPr kumimoji="1" lang="en-US" altLang="ja-JP" sz="200" dirty="0">
              <a:latin typeface="メイリオ" panose="020B0604030504040204" pitchFamily="50" charset="-128"/>
              <a:ea typeface="メイリオ" panose="020B0604030504040204" pitchFamily="50" charset="-128"/>
            </a:endParaRPr>
          </a:p>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公開希望欄</a:t>
            </a:r>
            <a:r>
              <a:rPr kumimoji="1" lang="en-US" altLang="ja-JP" sz="1100" b="1" dirty="0">
                <a:latin typeface="メイリオ" panose="020B0604030504040204" pitchFamily="50" charset="-128"/>
                <a:ea typeface="メイリオ" panose="020B0604030504040204" pitchFamily="50" charset="-128"/>
              </a:rPr>
              <a:t>】</a:t>
            </a:r>
          </a:p>
          <a:p>
            <a:endParaRPr kumimoji="1" lang="en-US" altLang="ja-JP" sz="200" b="1"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①以下どちらかを選んだ場合のみ、オンライン自主応募の受付が可能になります。</a:t>
            </a:r>
            <a:endParaRPr kumimoji="1" lang="en-US" altLang="ja-JP" sz="1100" dirty="0">
              <a:latin typeface="メイリオ" panose="020B0604030504040204" pitchFamily="50" charset="-128"/>
              <a:ea typeface="メイリオ" panose="020B0604030504040204" pitchFamily="50" charset="-128"/>
            </a:endParaRPr>
          </a:p>
          <a:p>
            <a:endParaRPr kumimoji="1" lang="en-US" altLang="ja-JP" sz="300" dirty="0">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「１．事業所名等を含む求人情報を公開する」</a:t>
            </a:r>
            <a:endParaRPr lang="en-US" altLang="ja-JP" sz="1000" kern="0" dirty="0">
              <a:solidFill>
                <a:prstClr val="black"/>
              </a:solidFill>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「２．ハローワークの求職者に限定し、事業所名等を含む求人情報を公開する」</a:t>
            </a:r>
            <a:endParaRPr kumimoji="1" lang="en-US" altLang="ja-JP" sz="1000" dirty="0">
              <a:latin typeface="メイリオ" panose="020B0604030504040204" pitchFamily="50" charset="-128"/>
              <a:ea typeface="メイリオ" panose="020B0604030504040204" pitchFamily="50" charset="-128"/>
            </a:endParaRPr>
          </a:p>
        </p:txBody>
      </p:sp>
      <p:cxnSp>
        <p:nvCxnSpPr>
          <p:cNvPr id="22" name="直線矢印コネクタ 21"/>
          <p:cNvCxnSpPr>
            <a:stCxn id="21" idx="3"/>
          </p:cNvCxnSpPr>
          <p:nvPr/>
        </p:nvCxnSpPr>
        <p:spPr>
          <a:xfrm flipV="1">
            <a:off x="3038353" y="6183438"/>
            <a:ext cx="1283039" cy="282445"/>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89711" y="7120884"/>
            <a:ext cx="2860937" cy="446276"/>
          </a:xfrm>
          <a:prstGeom prst="rect">
            <a:avLst/>
          </a:prstGeom>
          <a:noFill/>
          <a:ln w="28575">
            <a:solidFill>
              <a:schemeClr val="accent4">
                <a:lumMod val="60000"/>
                <a:lumOff val="40000"/>
              </a:schemeClr>
            </a:solidFill>
          </a:ln>
        </p:spPr>
        <p:txBody>
          <a:bodyPr wrap="square" rtlCol="0">
            <a:spAutoFit/>
          </a:bodyPr>
          <a:lstStyle/>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オンライン自主応募の受付欄</a:t>
            </a:r>
            <a:r>
              <a:rPr lang="en-US" altLang="ja-JP" sz="1100" b="1" dirty="0">
                <a:latin typeface="メイリオ" panose="020B0604030504040204" pitchFamily="50" charset="-128"/>
                <a:ea typeface="メイリオ" panose="020B0604030504040204" pitchFamily="50" charset="-128"/>
              </a:rPr>
              <a:t>】</a:t>
            </a:r>
          </a:p>
          <a:p>
            <a:endParaRPr lang="en-US" altLang="ja-JP" sz="200" b="1"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②「オンライン自主応募を受け付ける」を選択</a:t>
            </a:r>
            <a:endParaRPr kumimoji="1" lang="en-US" altLang="ja-JP" sz="700" dirty="0">
              <a:latin typeface="メイリオ" panose="020B0604030504040204" pitchFamily="50" charset="-128"/>
              <a:ea typeface="メイリオ" panose="020B0604030504040204" pitchFamily="50" charset="-128"/>
            </a:endParaRPr>
          </a:p>
        </p:txBody>
      </p:sp>
      <p:cxnSp>
        <p:nvCxnSpPr>
          <p:cNvPr id="24" name="直線矢印コネクタ 23"/>
          <p:cNvCxnSpPr>
            <a:stCxn id="23" idx="3"/>
          </p:cNvCxnSpPr>
          <p:nvPr/>
        </p:nvCxnSpPr>
        <p:spPr>
          <a:xfrm flipV="1">
            <a:off x="3050648" y="6943155"/>
            <a:ext cx="1270744" cy="400867"/>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361183" y="6846065"/>
            <a:ext cx="1130128" cy="1128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189711" y="7642624"/>
            <a:ext cx="2860937" cy="584775"/>
          </a:xfrm>
          <a:prstGeom prst="rect">
            <a:avLst/>
          </a:prstGeom>
          <a:noFill/>
          <a:ln w="28575">
            <a:solidFill>
              <a:schemeClr val="accent4">
                <a:lumMod val="60000"/>
                <a:lumOff val="40000"/>
              </a:schemeClr>
            </a:solidFill>
          </a:ln>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③「オンライン自主応募に関する注意文」を確認し、以下にチェックをします。</a:t>
            </a:r>
            <a:endParaRPr kumimoji="1" lang="en-US" altLang="ja-JP" sz="1100" dirty="0">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「注意文を確認し、内容に同意します。」</a:t>
            </a:r>
            <a:endParaRPr kumimoji="1" lang="en-US" altLang="ja-JP" sz="1000" dirty="0">
              <a:latin typeface="メイリオ" panose="020B0604030504040204" pitchFamily="50" charset="-128"/>
              <a:ea typeface="メイリオ" panose="020B0604030504040204" pitchFamily="50" charset="-128"/>
            </a:endParaRPr>
          </a:p>
        </p:txBody>
      </p:sp>
      <p:cxnSp>
        <p:nvCxnSpPr>
          <p:cNvPr id="27" name="直線矢印コネクタ 26"/>
          <p:cNvCxnSpPr>
            <a:stCxn id="26" idx="3"/>
          </p:cNvCxnSpPr>
          <p:nvPr/>
        </p:nvCxnSpPr>
        <p:spPr>
          <a:xfrm>
            <a:off x="3050648" y="7935012"/>
            <a:ext cx="1269378" cy="123293"/>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4365798" y="7163906"/>
            <a:ext cx="2420836" cy="960100"/>
          </a:xfrm>
          <a:prstGeom prst="roundRect">
            <a:avLst>
              <a:gd name="adj" fmla="val 591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177416" y="5547868"/>
            <a:ext cx="6771295"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sz="900" b="1" dirty="0">
                <a:latin typeface="メイリオ" panose="020B0604030504040204" pitchFamily="50" charset="-128"/>
                <a:ea typeface="メイリオ" panose="020B0604030504040204" pitchFamily="50" charset="-128"/>
              </a:rPr>
              <a:t>★「オンライン自主応募」の受付は、</a:t>
            </a:r>
            <a:r>
              <a:rPr lang="ja-JP" altLang="en-US" sz="1000" b="1" dirty="0">
                <a:latin typeface="メイリオ" panose="020B0604030504040204" pitchFamily="50" charset="-128"/>
                <a:ea typeface="メイリオ" panose="020B0604030504040204" pitchFamily="50" charset="-128"/>
              </a:rPr>
              <a:t>「求人区分等登録」</a:t>
            </a:r>
            <a:r>
              <a:rPr lang="ja-JP" altLang="en-US" sz="900" b="1" dirty="0">
                <a:latin typeface="メイリオ" panose="020B0604030504040204" pitchFamily="50" charset="-128"/>
                <a:ea typeface="メイリオ" panose="020B0604030504040204" pitchFamily="50" charset="-128"/>
              </a:rPr>
              <a:t>ページの</a:t>
            </a:r>
            <a:r>
              <a:rPr lang="ja-JP" altLang="en-US" sz="1000" b="1" dirty="0">
                <a:latin typeface="メイリオ" panose="020B0604030504040204" pitchFamily="50" charset="-128"/>
                <a:ea typeface="メイリオ" panose="020B0604030504040204" pitchFamily="50" charset="-128"/>
              </a:rPr>
              <a:t>「求人情報・事業所名の公開範囲」</a:t>
            </a:r>
            <a:r>
              <a:rPr lang="ja-JP" altLang="en-US" sz="900" b="1" dirty="0">
                <a:latin typeface="メイリオ" panose="020B0604030504040204" pitchFamily="50" charset="-128"/>
                <a:ea typeface="メイリオ" panose="020B0604030504040204" pitchFamily="50" charset="-128"/>
              </a:rPr>
              <a:t>にて設定できます。</a:t>
            </a:r>
            <a:endParaRPr lang="en-US" altLang="ja-JP" sz="900" b="1" dirty="0">
              <a:latin typeface="メイリオ" panose="020B0604030504040204" pitchFamily="50" charset="-128"/>
              <a:ea typeface="メイリオ" panose="020B0604030504040204" pitchFamily="50" charset="-128"/>
            </a:endParaRPr>
          </a:p>
          <a:p>
            <a:r>
              <a:rPr kumimoji="1" lang="ja-JP" altLang="en-US" sz="800" b="1" dirty="0">
                <a:latin typeface="メイリオ" panose="020B0604030504040204" pitchFamily="50" charset="-128"/>
                <a:ea typeface="メイリオ" panose="020B0604030504040204" pitchFamily="50" charset="-128"/>
              </a:rPr>
              <a:t>　</a:t>
            </a:r>
            <a:r>
              <a:rPr kumimoji="1" lang="en-US" altLang="ja-JP" sz="800" b="1" dirty="0">
                <a:latin typeface="メイリオ" panose="020B0604030504040204" pitchFamily="50" charset="-128"/>
                <a:ea typeface="メイリオ" panose="020B0604030504040204" pitchFamily="50" charset="-128"/>
              </a:rPr>
              <a:t>※</a:t>
            </a:r>
            <a:r>
              <a:rPr kumimoji="1" lang="ja-JP" altLang="en-US" sz="800" b="1" dirty="0">
                <a:latin typeface="メイリオ" panose="020B0604030504040204" pitchFamily="50" charset="-128"/>
                <a:ea typeface="メイリオ" panose="020B0604030504040204" pitchFamily="50" charset="-128"/>
              </a:rPr>
              <a:t>本リーフレット</a:t>
            </a:r>
            <a:r>
              <a:rPr kumimoji="1" lang="en-US" altLang="ja-JP" sz="800" b="1" dirty="0">
                <a:latin typeface="メイリオ" panose="020B0604030504040204" pitchFamily="50" charset="-128"/>
                <a:ea typeface="メイリオ" panose="020B0604030504040204" pitchFamily="50" charset="-128"/>
              </a:rPr>
              <a:t>1/5</a:t>
            </a:r>
            <a:r>
              <a:rPr kumimoji="1" lang="ja-JP" altLang="en-US" sz="800" b="1" dirty="0">
                <a:latin typeface="メイリオ" panose="020B0604030504040204" pitchFamily="50" charset="-128"/>
                <a:ea typeface="メイリオ" panose="020B0604030504040204" pitchFamily="50" charset="-128"/>
              </a:rPr>
              <a:t>頁に記載の設定方法と同様です。</a:t>
            </a:r>
            <a:endParaRPr kumimoji="1" lang="en-US" altLang="ja-JP" sz="800" b="1" dirty="0">
              <a:latin typeface="メイリオ" panose="020B0604030504040204" pitchFamily="50" charset="-128"/>
              <a:ea typeface="メイリオ" panose="020B0604030504040204" pitchFamily="50" charset="-128"/>
            </a:endParaRPr>
          </a:p>
        </p:txBody>
      </p:sp>
      <p:sp>
        <p:nvSpPr>
          <p:cNvPr id="30" name="正方形/長方形 29"/>
          <p:cNvSpPr/>
          <p:nvPr/>
        </p:nvSpPr>
        <p:spPr>
          <a:xfrm>
            <a:off x="6152493" y="8638355"/>
            <a:ext cx="589563" cy="5796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31" name="テキスト ボックス 30"/>
          <p:cNvSpPr txBox="1"/>
          <p:nvPr/>
        </p:nvSpPr>
        <p:spPr>
          <a:xfrm>
            <a:off x="0" y="-818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（６／６）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7119161" y="196200"/>
            <a:ext cx="6867000" cy="840947"/>
          </a:xfrm>
          <a:prstGeom prst="rect">
            <a:avLst/>
          </a:prstGeom>
          <a:solidFill>
            <a:schemeClr val="accent4">
              <a:lumMod val="75000"/>
            </a:schemeClr>
          </a:solidFill>
        </p:spPr>
        <p:txBody>
          <a:bodyPr wrap="square" tIns="72000" bIns="36000" rtlCol="0" anchor="ctr" anchorCtr="0">
            <a:noAutofit/>
          </a:bodyPr>
          <a:lstStyle/>
          <a:p>
            <a:pPr algn="ctr">
              <a:lnSpc>
                <a:spcPct val="110000"/>
              </a:lnSpc>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求人者マイページから求職者への </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直接リクエスト</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7094883" y="1344216"/>
            <a:ext cx="6786177" cy="684183"/>
          </a:xfrm>
          <a:prstGeom prst="rect">
            <a:avLst/>
          </a:prstGeom>
          <a:noFill/>
        </p:spPr>
        <p:txBody>
          <a:bodyPr wrap="square" tIns="72000" bIns="36000" rtlCol="0" anchor="t" anchorCtr="0">
            <a:noAutofit/>
          </a:bodyPr>
          <a:lstStyle/>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〇 求人者マイページから求職情報検索を行い、自社求人に応募してほしい求職者に、マイページを</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通じてメッセージと応募を検討して欲しい求人の情報を直接送付できる機能</a:t>
            </a:r>
            <a:r>
              <a:rPr lang="en-US" altLang="ja-JP" sz="110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spcBef>
                <a:spcPts val="600"/>
              </a:spcBef>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〇 直接リクエストは、求人者マイページを開設し、応募受付方法について</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オンライン自主応募の</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受付</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を可とする有効中の求人がある場合に行うことができます。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対象となる求職者が求職者マイページを開設している場合に限ります。開設していない求職者へのリクエスト</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は、求職情報詳細画面に表示されている問い合わせ先ハローワークへご連絡ください。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7188398" y="1085602"/>
            <a:ext cx="1877437" cy="276999"/>
          </a:xfrm>
          <a:prstGeom prst="rect">
            <a:avLst/>
          </a:prstGeom>
          <a:ln>
            <a:noFill/>
          </a:ln>
        </p:spPr>
        <p:txBody>
          <a:bodyPr wrap="none">
            <a:spAutoFit/>
          </a:bodyPr>
          <a:lstStyle/>
          <a:p>
            <a:pPr>
              <a:spcAft>
                <a:spcPts val="600"/>
              </a:spcAft>
            </a:pPr>
            <a:r>
              <a:rPr lang="ja-JP" altLang="en-US" sz="1200" b="1" dirty="0">
                <a:solidFill>
                  <a:schemeClr val="accent4">
                    <a:lumMod val="75000"/>
                  </a:schemeClr>
                </a:solidFill>
                <a:latin typeface="メイリオ" panose="020B0604030504040204" pitchFamily="50" charset="-128"/>
                <a:ea typeface="メイリオ" panose="020B0604030504040204" pitchFamily="50" charset="-128"/>
              </a:rPr>
              <a:t>「直接リクエスト」とは</a:t>
            </a:r>
            <a:endParaRPr lang="en-US" altLang="ja-JP" sz="1200" b="1" dirty="0">
              <a:solidFill>
                <a:schemeClr val="accent4">
                  <a:lumMod val="75000"/>
                </a:schemeClr>
              </a:solidFill>
              <a:latin typeface="メイリオ" panose="020B0604030504040204" pitchFamily="50" charset="-128"/>
              <a:ea typeface="メイリオ" panose="020B0604030504040204" pitchFamily="50" charset="-128"/>
            </a:endParaRPr>
          </a:p>
        </p:txBody>
      </p:sp>
      <p:cxnSp>
        <p:nvCxnSpPr>
          <p:cNvPr id="67" name="直線コネクタ 66"/>
          <p:cNvCxnSpPr/>
          <p:nvPr/>
        </p:nvCxnSpPr>
        <p:spPr>
          <a:xfrm>
            <a:off x="7191693" y="1362601"/>
            <a:ext cx="666000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68" name="図 67"/>
          <p:cNvPicPr>
            <a:picLocks noChangeAspect="1"/>
          </p:cNvPicPr>
          <p:nvPr/>
        </p:nvPicPr>
        <p:blipFill rotWithShape="1">
          <a:blip r:embed="rId6"/>
          <a:srcRect l="1" t="945" r="30188" b="15771"/>
          <a:stretch/>
        </p:blipFill>
        <p:spPr>
          <a:xfrm>
            <a:off x="11234070" y="3115539"/>
            <a:ext cx="2267369" cy="1549065"/>
          </a:xfrm>
          <a:prstGeom prst="rect">
            <a:avLst/>
          </a:prstGeom>
          <a:ln w="9525">
            <a:solidFill>
              <a:schemeClr val="accent1"/>
            </a:solidFill>
          </a:ln>
        </p:spPr>
      </p:pic>
      <p:sp>
        <p:nvSpPr>
          <p:cNvPr id="69" name="右矢印 68"/>
          <p:cNvSpPr/>
          <p:nvPr/>
        </p:nvSpPr>
        <p:spPr>
          <a:xfrm>
            <a:off x="10442499" y="3782249"/>
            <a:ext cx="504056" cy="458059"/>
          </a:xfrm>
          <a:prstGeom prst="rightArrow">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11280529" y="3296452"/>
            <a:ext cx="1061676" cy="182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endParaRPr>
          </a:p>
        </p:txBody>
      </p:sp>
      <p:sp>
        <p:nvSpPr>
          <p:cNvPr id="71" name="正方形/長方形 70"/>
          <p:cNvSpPr/>
          <p:nvPr/>
        </p:nvSpPr>
        <p:spPr>
          <a:xfrm>
            <a:off x="8170479" y="3940329"/>
            <a:ext cx="576064" cy="757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72" name="正方形/長方形 71"/>
          <p:cNvSpPr/>
          <p:nvPr/>
        </p:nvSpPr>
        <p:spPr>
          <a:xfrm>
            <a:off x="8166312" y="3735061"/>
            <a:ext cx="917049" cy="70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rPr>
              <a:t>10000-9999999</a:t>
            </a:r>
            <a:endParaRPr kumimoji="1" lang="ja-JP" altLang="en-US" sz="500" dirty="0">
              <a:solidFill>
                <a:schemeClr val="tx1"/>
              </a:solidFill>
            </a:endParaRPr>
          </a:p>
        </p:txBody>
      </p:sp>
      <p:grpSp>
        <p:nvGrpSpPr>
          <p:cNvPr id="73" name="グループ化 72"/>
          <p:cNvGrpSpPr>
            <a:grpSpLocks noChangeAspect="1"/>
          </p:cNvGrpSpPr>
          <p:nvPr/>
        </p:nvGrpSpPr>
        <p:grpSpPr>
          <a:xfrm>
            <a:off x="7673708" y="3139802"/>
            <a:ext cx="2355495" cy="1588790"/>
            <a:chOff x="396949" y="3304110"/>
            <a:chExt cx="2695914" cy="1818403"/>
          </a:xfrm>
        </p:grpSpPr>
        <p:pic>
          <p:nvPicPr>
            <p:cNvPr id="7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05986" y="3304110"/>
              <a:ext cx="2672607" cy="164889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5" name="小波 74"/>
            <p:cNvSpPr/>
            <p:nvPr/>
          </p:nvSpPr>
          <p:spPr>
            <a:xfrm>
              <a:off x="396949" y="4918601"/>
              <a:ext cx="2695914" cy="203912"/>
            </a:xfrm>
            <a:prstGeom prst="doubleWave">
              <a:avLst>
                <a:gd name="adj1" fmla="val 12500"/>
                <a:gd name="adj2" fmla="val 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 rIns="3600" rtlCol="0" anchor="ctr"/>
            <a:lstStyle/>
            <a:p>
              <a:pPr algn="ctr"/>
              <a:endParaRPr kumimoji="1" lang="ja-JP" altLang="en-US" sz="1600" b="1" i="1" u="sng" dirty="0"/>
            </a:p>
          </p:txBody>
        </p:sp>
      </p:grpSp>
      <p:sp>
        <p:nvSpPr>
          <p:cNvPr id="76" name="テキスト ボックス 75"/>
          <p:cNvSpPr txBox="1"/>
          <p:nvPr/>
        </p:nvSpPr>
        <p:spPr>
          <a:xfrm>
            <a:off x="7285828" y="2878191"/>
            <a:ext cx="3417920" cy="261610"/>
          </a:xfrm>
          <a:prstGeom prst="rect">
            <a:avLst/>
          </a:prstGeom>
          <a:noFill/>
        </p:spPr>
        <p:txBody>
          <a:bodyPr wrap="squar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マイページ上の表示画面イメージ</a:t>
            </a:r>
            <a:r>
              <a:rPr kumimoji="1" lang="en-US" altLang="ja-JP" sz="1100" b="1" dirty="0">
                <a:latin typeface="メイリオ" panose="020B0604030504040204" pitchFamily="50" charset="-128"/>
                <a:ea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endParaRPr>
          </a:p>
        </p:txBody>
      </p:sp>
      <p:sp>
        <p:nvSpPr>
          <p:cNvPr id="77" name="正方形/長方形 76"/>
          <p:cNvSpPr/>
          <p:nvPr/>
        </p:nvSpPr>
        <p:spPr>
          <a:xfrm>
            <a:off x="9531494" y="3629903"/>
            <a:ext cx="477347" cy="210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線吹き出し 1 (枠付き) 77"/>
          <p:cNvSpPr/>
          <p:nvPr/>
        </p:nvSpPr>
        <p:spPr>
          <a:xfrm>
            <a:off x="7551257" y="4017485"/>
            <a:ext cx="1980237" cy="503103"/>
          </a:xfrm>
          <a:prstGeom prst="borderCallout1">
            <a:avLst>
              <a:gd name="adj1" fmla="val -1208"/>
              <a:gd name="adj2" fmla="val 87481"/>
              <a:gd name="adj3" fmla="val -50377"/>
              <a:gd name="adj4" fmla="val 99634"/>
            </a:avLst>
          </a:prstGeom>
          <a:solidFill>
            <a:schemeClr val="accent2">
              <a:lumMod val="20000"/>
              <a:lumOff val="80000"/>
            </a:schemeClr>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直接リクエストをする場合、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リクエスト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ボタンを押し</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ます。</a:t>
            </a:r>
          </a:p>
        </p:txBody>
      </p:sp>
      <p:sp>
        <p:nvSpPr>
          <p:cNvPr id="79" name="正方形/長方形 78"/>
          <p:cNvSpPr/>
          <p:nvPr/>
        </p:nvSpPr>
        <p:spPr>
          <a:xfrm>
            <a:off x="8170437" y="3692280"/>
            <a:ext cx="758903" cy="82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latin typeface="メイリオ" panose="020B0604030504040204" pitchFamily="50" charset="-128"/>
                <a:ea typeface="メイリオ" panose="020B0604030504040204" pitchFamily="50" charset="-128"/>
              </a:rPr>
              <a:t>10000-XXXXXXX</a:t>
            </a:r>
          </a:p>
        </p:txBody>
      </p:sp>
      <p:sp>
        <p:nvSpPr>
          <p:cNvPr id="80" name="正方形/長方形 79"/>
          <p:cNvSpPr/>
          <p:nvPr/>
        </p:nvSpPr>
        <p:spPr>
          <a:xfrm>
            <a:off x="11408011" y="3929028"/>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dirty="0">
                <a:solidFill>
                  <a:schemeClr val="tx1"/>
                </a:solidFill>
                <a:latin typeface="メイリオ" panose="020B0604030504040204" pitchFamily="50" charset="-128"/>
                <a:ea typeface="メイリオ" panose="020B0604030504040204" pitchFamily="50" charset="-128"/>
              </a:rPr>
              <a:t>10000-XXXXXXX</a:t>
            </a:r>
          </a:p>
        </p:txBody>
      </p:sp>
      <p:sp>
        <p:nvSpPr>
          <p:cNvPr id="81" name="正方形/長方形 80"/>
          <p:cNvSpPr/>
          <p:nvPr/>
        </p:nvSpPr>
        <p:spPr>
          <a:xfrm>
            <a:off x="11408631" y="4029154"/>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dirty="0">
                <a:solidFill>
                  <a:schemeClr val="tx1"/>
                </a:solidFill>
                <a:latin typeface="メイリオ" panose="020B0604030504040204" pitchFamily="50" charset="-128"/>
                <a:ea typeface="メイリオ" panose="020B0604030504040204" pitchFamily="50" charset="-128"/>
              </a:rPr>
              <a:t>13010-XXXXXXX</a:t>
            </a:r>
          </a:p>
        </p:txBody>
      </p:sp>
      <p:sp>
        <p:nvSpPr>
          <p:cNvPr id="82" name="テキスト ボックス 81"/>
          <p:cNvSpPr txBox="1"/>
          <p:nvPr/>
        </p:nvSpPr>
        <p:spPr>
          <a:xfrm>
            <a:off x="11675988" y="4772430"/>
            <a:ext cx="2005865" cy="369332"/>
          </a:xfrm>
          <a:prstGeom prst="rect">
            <a:avLst/>
          </a:prstGeom>
          <a:noFill/>
        </p:spPr>
        <p:txBody>
          <a:bodyPr wrap="square" rtlCol="0">
            <a:spAutoFit/>
          </a:bodyPr>
          <a:lstStyle/>
          <a:p>
            <a:r>
              <a:rPr kumimoji="1" lang="ja-JP" altLang="en-US" dirty="0"/>
              <a:t>　</a:t>
            </a:r>
          </a:p>
        </p:txBody>
      </p:sp>
      <p:sp>
        <p:nvSpPr>
          <p:cNvPr id="84" name="正方形/長方形 83"/>
          <p:cNvSpPr/>
          <p:nvPr/>
        </p:nvSpPr>
        <p:spPr>
          <a:xfrm>
            <a:off x="7594714" y="5419265"/>
            <a:ext cx="6264604" cy="2970859"/>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indent="-144000">
              <a:lnSpc>
                <a:spcPct val="110000"/>
              </a:lnSpc>
            </a:pPr>
            <a:r>
              <a:rPr lang="ja-JP" altLang="en-US" sz="1100" b="1" dirty="0">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新規大学等卒業・修了予定者については、卒業・修了年度の６月１日以降に採用選考活動を開始するよう要請しています。直接リクエストを行う場合も、この要請を遵守してください</a:t>
            </a:r>
            <a:r>
              <a:rPr lang="ja-JP" altLang="en-US" sz="1100" dirty="0">
                <a:solidFill>
                  <a:srgbClr val="FF0000"/>
                </a:solidFill>
                <a:latin typeface="メイリオ" panose="020B0604030504040204" pitchFamily="50" charset="-128"/>
                <a:ea typeface="メイリオ" panose="020B060403050404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endParaRPr>
          </a:p>
          <a:p>
            <a:pPr indent="-144000">
              <a:lnSpc>
                <a:spcPct val="110000"/>
              </a:lnSpc>
            </a:pPr>
            <a:endParaRPr lang="en-US" altLang="ja-JP" sz="6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rPr>
              <a:t>求人者からの直接リクエストを受けて求職者がハローワークを介さず求人へ直接応募した場合（オンライン自主応募）、ハローワークによる職業紹介に該当しないため、ハローワーク等の職業紹介を要件とする助成金</a:t>
            </a:r>
            <a:r>
              <a:rPr lang="en-US" altLang="ja-JP" sz="1100" baseline="300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の対象外です。求職者の応募方法は指定できないため、助成金の対象とならない前提で直接リクエストを行ってください。</a:t>
            </a:r>
            <a:r>
              <a:rPr lang="en-US" altLang="ja-JP" sz="1100" dirty="0">
                <a:solidFill>
                  <a:schemeClr val="tx1"/>
                </a:solidFill>
                <a:latin typeface="メイリオ" panose="020B0604030504040204" pitchFamily="50" charset="-128"/>
                <a:ea typeface="メイリオ" panose="020B0604030504040204" pitchFamily="50" charset="-128"/>
              </a:rPr>
              <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特定求職者雇用開発助成金、トライアル雇用助成金、地域雇用開発助成金</a:t>
            </a:r>
            <a:endParaRPr lang="en-US" altLang="ja-JP" sz="10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endParaRPr lang="en-US" altLang="ja-JP" sz="5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公開されている求職者情報は求職者自身が公開内容に責任を持って作成したものです。</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en-US" altLang="ja-JP" sz="1100" dirty="0">
                <a:solidFill>
                  <a:schemeClr val="tx1"/>
                </a:solidFill>
                <a:latin typeface="メイリオ" panose="020B0604030504040204" pitchFamily="50" charset="-128"/>
                <a:ea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rPr>
              <a:t>ハローワークが確認していない内容を含む場合もあります。</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en-US" altLang="ja-JP" sz="5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直接リクエストおよびオンライン自主応募に伴って生じるトラブル等は当事者同士で対応することが基本です。ハローワークがトラブル等に対応することはできません。</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ja-JP" altLang="en-US" sz="6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労働者派遣事業所や請負事業所からの求人で、就業先事業所を明示できない求人は、オンライン自主応募の対象とすることができず、直接リクエストの機能は使用できません。</a:t>
            </a:r>
          </a:p>
        </p:txBody>
      </p:sp>
      <p:sp>
        <p:nvSpPr>
          <p:cNvPr id="85" name="テキスト ボックス 84"/>
          <p:cNvSpPr txBox="1"/>
          <p:nvPr/>
        </p:nvSpPr>
        <p:spPr>
          <a:xfrm>
            <a:off x="7420917" y="5080655"/>
            <a:ext cx="3016845" cy="378258"/>
          </a:xfrm>
          <a:prstGeom prst="rect">
            <a:avLst/>
          </a:prstGeom>
          <a:noFill/>
        </p:spPr>
        <p:txBody>
          <a:bodyPr wrap="square" lIns="72000" tIns="72000" rIns="72000" bIns="36000" rtlCol="0" anchor="ctr" anchorCtr="0">
            <a:noAutofit/>
          </a:bodyPr>
          <a:lstStyle/>
          <a:p>
            <a:pPr>
              <a:lnSpc>
                <a:spcPct val="110000"/>
              </a:lnSpc>
            </a:pPr>
            <a:endParaRPr lang="en-US" altLang="ja-JP" sz="1600" b="1" spc="1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a:xfrm>
            <a:off x="7157970" y="4944616"/>
            <a:ext cx="6723089" cy="280999"/>
          </a:xfrm>
          <a:prstGeom prst="rect">
            <a:avLst/>
          </a:prstGeom>
          <a:solidFill>
            <a:schemeClr val="accent4">
              <a:lumMod val="75000"/>
            </a:schemeClr>
          </a:solidFill>
          <a:ln w="19050">
            <a:noFill/>
          </a:ln>
        </p:spPr>
        <p:txBody>
          <a:bodyPr wrap="square" lIns="144000" tIns="72000" rIns="144000" bIns="36000">
            <a:noAutofit/>
          </a:bodyPr>
          <a:lstStyle/>
          <a:p>
            <a:pPr indent="-144000"/>
            <a:r>
              <a:rPr lang="ja-JP" altLang="en-US" sz="1400" b="1" spc="80" dirty="0">
                <a:solidFill>
                  <a:schemeClr val="bg1"/>
                </a:solidFill>
                <a:latin typeface="メイリオ" panose="020B0604030504040204" pitchFamily="50" charset="-128"/>
                <a:ea typeface="メイリオ" panose="020B0604030504040204" pitchFamily="50" charset="-128"/>
              </a:rPr>
              <a:t>直接リクエストの注意点</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sp>
        <p:nvSpPr>
          <p:cNvPr id="90" name="正方形/長方形 89"/>
          <p:cNvSpPr/>
          <p:nvPr/>
        </p:nvSpPr>
        <p:spPr>
          <a:xfrm>
            <a:off x="7147097" y="5356169"/>
            <a:ext cx="6733961" cy="3188847"/>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latin typeface="メイリオ" panose="020B0604030504040204" pitchFamily="50" charset="-128"/>
              <a:ea typeface="メイリオ" panose="020B0604030504040204" pitchFamily="50" charset="-128"/>
            </a:endParaRPr>
          </a:p>
        </p:txBody>
      </p:sp>
      <p:pic>
        <p:nvPicPr>
          <p:cNvPr id="91" name="図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0338" y="8071417"/>
            <a:ext cx="347594" cy="347594"/>
          </a:xfrm>
          <a:prstGeom prst="rect">
            <a:avLst/>
          </a:prstGeom>
        </p:spPr>
      </p:pic>
      <p:pic>
        <p:nvPicPr>
          <p:cNvPr id="92" name="図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769" y="5439160"/>
            <a:ext cx="313388" cy="313388"/>
          </a:xfrm>
          <a:prstGeom prst="rect">
            <a:avLst/>
          </a:prstGeom>
        </p:spPr>
      </p:pic>
      <p:pic>
        <p:nvPicPr>
          <p:cNvPr id="93" name="図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236" y="5939566"/>
            <a:ext cx="313388" cy="313388"/>
          </a:xfrm>
          <a:prstGeom prst="rect">
            <a:avLst/>
          </a:prstGeom>
        </p:spPr>
      </p:pic>
      <p:pic>
        <p:nvPicPr>
          <p:cNvPr id="96" name="図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936" y="6987289"/>
            <a:ext cx="313388" cy="313388"/>
          </a:xfrm>
          <a:prstGeom prst="rect">
            <a:avLst/>
          </a:prstGeom>
        </p:spPr>
      </p:pic>
      <p:pic>
        <p:nvPicPr>
          <p:cNvPr id="97" name="図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936" y="7531674"/>
            <a:ext cx="313388" cy="313388"/>
          </a:xfrm>
          <a:prstGeom prst="rect">
            <a:avLst/>
          </a:prstGeom>
        </p:spPr>
      </p:pic>
      <p:sp>
        <p:nvSpPr>
          <p:cNvPr id="98" name="正方形/長方形 97"/>
          <p:cNvSpPr/>
          <p:nvPr/>
        </p:nvSpPr>
        <p:spPr>
          <a:xfrm>
            <a:off x="7160148" y="8675570"/>
            <a:ext cx="6723089" cy="805550"/>
          </a:xfrm>
          <a:prstGeom prst="rect">
            <a:avLst/>
          </a:prstGeom>
          <a:solidFill>
            <a:schemeClr val="accent4">
              <a:lumMod val="20000"/>
              <a:lumOff val="80000"/>
            </a:schemeClr>
          </a:solidFill>
          <a:ln w="19050">
            <a:noFill/>
          </a:ln>
        </p:spPr>
        <p:txBody>
          <a:bodyPr wrap="square" lIns="144000" tIns="72000" rIns="144000" bIns="36000">
            <a:noAutofit/>
          </a:bodyPr>
          <a:lstStyle/>
          <a:p>
            <a:pPr indent="-144000"/>
            <a:endParaRPr lang="en-US" altLang="ja-JP" sz="1200" spc="80" dirty="0">
              <a:latin typeface="メイリオ" panose="020B0604030504040204" pitchFamily="50" charset="-128"/>
              <a:ea typeface="メイリオ" panose="020B0604030504040204" pitchFamily="50" charset="-128"/>
            </a:endParaRPr>
          </a:p>
          <a:p>
            <a:pPr indent="-144000"/>
            <a:r>
              <a:rPr lang="en-US" altLang="ja-JP" sz="1200" spc="80" dirty="0">
                <a:latin typeface="メイリオ" panose="020B0604030504040204" pitchFamily="50" charset="-128"/>
                <a:ea typeface="メイリオ" panose="020B0604030504040204" pitchFamily="50" charset="-128"/>
              </a:rPr>
              <a:t>｢</a:t>
            </a:r>
            <a:r>
              <a:rPr lang="ja-JP" altLang="en-US" sz="1200" spc="80" dirty="0">
                <a:latin typeface="メイリオ" panose="020B0604030504040204" pitchFamily="50" charset="-128"/>
                <a:ea typeface="メイリオ" panose="020B0604030504040204" pitchFamily="50" charset="-128"/>
              </a:rPr>
              <a:t>直接リクエスト</a:t>
            </a:r>
            <a:r>
              <a:rPr lang="en-US" altLang="ja-JP" sz="1200" spc="80" dirty="0">
                <a:latin typeface="メイリオ" panose="020B0604030504040204" pitchFamily="50" charset="-128"/>
                <a:ea typeface="メイリオ" panose="020B0604030504040204" pitchFamily="50" charset="-128"/>
              </a:rPr>
              <a:t>｣</a:t>
            </a:r>
            <a:r>
              <a:rPr lang="ja-JP" altLang="en-US" sz="1200" spc="80">
                <a:latin typeface="メイリオ" panose="020B0604030504040204" pitchFamily="50" charset="-128"/>
                <a:ea typeface="メイリオ" panose="020B0604030504040204" pitchFamily="50" charset="-128"/>
              </a:rPr>
              <a:t>の詳しい方法は</a:t>
            </a:r>
            <a:r>
              <a:rPr lang="ja-JP" altLang="en-US" sz="1200" spc="80" dirty="0">
                <a:latin typeface="メイリオ" panose="020B0604030504040204" pitchFamily="50" charset="-128"/>
                <a:ea typeface="メイリオ" panose="020B0604030504040204" pitchFamily="50" charset="-128"/>
              </a:rPr>
              <a:t>、下記</a:t>
            </a:r>
            <a:r>
              <a:rPr lang="en-US" altLang="ja-JP" sz="1200" spc="80" dirty="0">
                <a:latin typeface="メイリオ" panose="020B0604030504040204" pitchFamily="50" charset="-128"/>
                <a:ea typeface="メイリオ" panose="020B0604030504040204" pitchFamily="50" charset="-128"/>
              </a:rPr>
              <a:t>URL</a:t>
            </a:r>
            <a:r>
              <a:rPr lang="ja-JP" altLang="en-US" sz="1200" spc="80" dirty="0">
                <a:latin typeface="メイリオ" panose="020B0604030504040204" pitchFamily="50" charset="-128"/>
                <a:ea typeface="メイリオ" panose="020B0604030504040204" pitchFamily="50" charset="-128"/>
              </a:rPr>
              <a:t>・</a:t>
            </a:r>
            <a:r>
              <a:rPr lang="en-US" altLang="ja-JP" sz="1200" spc="80" dirty="0">
                <a:latin typeface="メイリオ" panose="020B0604030504040204" pitchFamily="50" charset="-128"/>
                <a:ea typeface="メイリオ" panose="020B0604030504040204" pitchFamily="50" charset="-128"/>
              </a:rPr>
              <a:t>QR</a:t>
            </a:r>
            <a:r>
              <a:rPr lang="ja-JP" altLang="en-US" sz="1200" spc="80" dirty="0">
                <a:latin typeface="メイリオ" panose="020B0604030504040204" pitchFamily="50" charset="-128"/>
                <a:ea typeface="メイリオ" panose="020B0604030504040204" pitchFamily="50" charset="-128"/>
              </a:rPr>
              <a:t>コードからご覧ください</a:t>
            </a:r>
            <a:r>
              <a:rPr lang="ja-JP" altLang="en-US" sz="1300" spc="80" dirty="0">
                <a:latin typeface="メイリオ" panose="020B0604030504040204" pitchFamily="50" charset="-128"/>
                <a:ea typeface="メイリオ" panose="020B0604030504040204" pitchFamily="50" charset="-128"/>
              </a:rPr>
              <a:t>。</a:t>
            </a:r>
            <a:endParaRPr lang="en-US" altLang="ja-JP" sz="1100" spc="80" dirty="0">
              <a:latin typeface="メイリオ" panose="020B0604030504040204" pitchFamily="50" charset="-128"/>
              <a:ea typeface="メイリオ" panose="020B0604030504040204" pitchFamily="50" charset="-128"/>
              <a:hlinkClick r:id="rId8"/>
            </a:endParaRPr>
          </a:p>
          <a:p>
            <a:pPr indent="-144000"/>
            <a:r>
              <a:rPr lang="en-US" altLang="ja-JP" sz="1100" spc="80" dirty="0">
                <a:latin typeface="メイリオ" panose="020B0604030504040204" pitchFamily="50" charset="-128"/>
                <a:ea typeface="メイリオ" panose="020B0604030504040204" pitchFamily="50" charset="-128"/>
                <a:hlinkClick r:id="rId8"/>
              </a:rPr>
              <a:t>https://www.mhlw.go.jp/content/11600000/000905076.pdf</a:t>
            </a:r>
            <a:endParaRPr lang="en-US" altLang="ja-JP" sz="1100" spc="80" dirty="0">
              <a:latin typeface="メイリオ" panose="020B0604030504040204" pitchFamily="50" charset="-128"/>
              <a:ea typeface="メイリオ" panose="020B0604030504040204" pitchFamily="50" charset="-128"/>
            </a:endParaRPr>
          </a:p>
          <a:p>
            <a:pPr indent="-144000"/>
            <a:endParaRPr lang="en-US" altLang="ja-JP" sz="1300" spc="80" dirty="0">
              <a:latin typeface="メイリオ" panose="020B0604030504040204" pitchFamily="50" charset="-128"/>
              <a:ea typeface="メイリオ" panose="020B0604030504040204" pitchFamily="50" charset="-128"/>
            </a:endParaRPr>
          </a:p>
        </p:txBody>
      </p:sp>
      <p:pic>
        <p:nvPicPr>
          <p:cNvPr id="99" name="図 98"/>
          <p:cNvPicPr>
            <a:picLocks noChangeAspect="1"/>
          </p:cNvPicPr>
          <p:nvPr/>
        </p:nvPicPr>
        <p:blipFill rotWithShape="1">
          <a:blip r:embed="rId9"/>
          <a:srcRect l="50393" t="32500" r="38975" b="48600"/>
          <a:stretch/>
        </p:blipFill>
        <p:spPr>
          <a:xfrm>
            <a:off x="13040520" y="8727172"/>
            <a:ext cx="702345" cy="702345"/>
          </a:xfrm>
          <a:prstGeom prst="rect">
            <a:avLst/>
          </a:prstGeom>
          <a:ln w="28575">
            <a:solidFill>
              <a:schemeClr val="tx1"/>
            </a:solidFill>
          </a:ln>
        </p:spPr>
      </p:pic>
    </p:spTree>
    <p:extLst>
      <p:ext uri="{BB962C8B-B14F-4D97-AF65-F5344CB8AC3E}">
        <p14:creationId xmlns:p14="http://schemas.microsoft.com/office/powerpoint/2010/main" val="18079403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5221</Words>
  <Application>Microsoft Office PowerPoint</Application>
  <PresentationFormat>ユーザー設定</PresentationFormat>
  <Paragraphs>432</Paragraphs>
  <Slides>7</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HGP創英角ﾎﾟｯﾌﾟ体</vt:lpstr>
      <vt:lpstr>HG丸ｺﾞｼｯｸM-PRO</vt:lpstr>
      <vt:lpstr>ＭＳ Ｐゴシック</vt:lpstr>
      <vt:lpstr>ＭＳ 明朝</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2024-02-01T04:38:46Z</dcterms:created>
  <dcterms:modified xsi:type="dcterms:W3CDTF">2024-02-06T01:56:39Z</dcterms:modified>
</cp:coreProperties>
</file>