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0" r:id="rId2"/>
  </p:sldIdLst>
  <p:sldSz cx="7559675" cy="106918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5050"/>
    <a:srgbClr val="0066FF"/>
    <a:srgbClr val="FFCCFF"/>
    <a:srgbClr val="0000CC"/>
    <a:srgbClr val="CCFFFF"/>
    <a:srgbClr val="FFFFCC"/>
    <a:srgbClr val="0033CC"/>
    <a:srgbClr val="33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84" autoAdjust="0"/>
  </p:normalViewPr>
  <p:slideViewPr>
    <p:cSldViewPr snapToGrid="0">
      <p:cViewPr varScale="1">
        <p:scale>
          <a:sx n="66" d="100"/>
          <a:sy n="66" d="100"/>
        </p:scale>
        <p:origin x="14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8056"/>
          </a:xfrm>
          <a:prstGeom prst="rect">
            <a:avLst/>
          </a:prstGeom>
        </p:spPr>
        <p:txBody>
          <a:bodyPr vert="horz" lIns="91430" tIns="45716" rIns="91430"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59" cy="498056"/>
          </a:xfrm>
          <a:prstGeom prst="rect">
            <a:avLst/>
          </a:prstGeom>
        </p:spPr>
        <p:txBody>
          <a:bodyPr vert="horz" lIns="91430" tIns="45716" rIns="91430" bIns="45716" rtlCol="0"/>
          <a:lstStyle>
            <a:lvl1pPr algn="r">
              <a:defRPr sz="1200"/>
            </a:lvl1pPr>
          </a:lstStyle>
          <a:p>
            <a:fld id="{3A0EBEA5-8D0F-4345-BB5B-D86AFDCDA56B}" type="datetimeFigureOut">
              <a:rPr kumimoji="1" lang="ja-JP" altLang="en-US" smtClean="0"/>
              <a:t>2024/7/4</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30" tIns="45716" rIns="91430" bIns="45716"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30" tIns="45716" rIns="91430"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5"/>
            <a:ext cx="2945659" cy="498055"/>
          </a:xfrm>
          <a:prstGeom prst="rect">
            <a:avLst/>
          </a:prstGeom>
        </p:spPr>
        <p:txBody>
          <a:bodyPr vert="horz" lIns="91430" tIns="45716" rIns="91430"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30" tIns="45716" rIns="91430" bIns="45716" rtlCol="0" anchor="b"/>
          <a:lstStyle>
            <a:lvl1pPr algn="r">
              <a:defRPr sz="1200"/>
            </a:lvl1pPr>
          </a:lstStyle>
          <a:p>
            <a:fld id="{972377A9-491C-45E3-8756-6D4373E46CC6}" type="slidenum">
              <a:rPr kumimoji="1" lang="ja-JP" altLang="en-US" smtClean="0"/>
              <a:t>‹#›</a:t>
            </a:fld>
            <a:endParaRPr kumimoji="1" lang="ja-JP" altLang="en-US"/>
          </a:p>
        </p:txBody>
      </p:sp>
    </p:spTree>
    <p:extLst>
      <p:ext uri="{BB962C8B-B14F-4D97-AF65-F5344CB8AC3E}">
        <p14:creationId xmlns:p14="http://schemas.microsoft.com/office/powerpoint/2010/main" val="2563892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72377A9-491C-45E3-8756-6D4373E46CC6}" type="slidenum">
              <a:rPr kumimoji="1" lang="ja-JP" altLang="en-US" smtClean="0"/>
              <a:t>1</a:t>
            </a:fld>
            <a:endParaRPr kumimoji="1" lang="ja-JP" altLang="en-US"/>
          </a:p>
        </p:txBody>
      </p:sp>
    </p:spTree>
    <p:extLst>
      <p:ext uri="{BB962C8B-B14F-4D97-AF65-F5344CB8AC3E}">
        <p14:creationId xmlns:p14="http://schemas.microsoft.com/office/powerpoint/2010/main" val="3409001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Master" Target="../slideMasters/slideMaster1.xml"/><Relationship Id="rId5" Type="http://schemas.openxmlformats.org/officeDocument/2006/relationships/image" Target="../media/image12.jpg"/><Relationship Id="rId4" Type="http://schemas.openxmlformats.org/officeDocument/2006/relationships/image" Target="../media/image1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3" name="図プレースホルダー 12"/>
          <p:cNvSpPr>
            <a:spLocks noGrp="1"/>
          </p:cNvSpPr>
          <p:nvPr>
            <p:ph type="pic" sz="quarter" idx="10" hasCustomPrompt="1"/>
          </p:nvPr>
        </p:nvSpPr>
        <p:spPr>
          <a:xfrm>
            <a:off x="0" y="-6349"/>
            <a:ext cx="5120108" cy="3849108"/>
          </a:xfrm>
          <a:custGeom>
            <a:avLst/>
            <a:gdLst>
              <a:gd name="connsiteX0" fmla="*/ 0 w 5120108"/>
              <a:gd name="connsiteY0" fmla="*/ 0 h 3849108"/>
              <a:gd name="connsiteX1" fmla="*/ 5120108 w 5120108"/>
              <a:gd name="connsiteY1" fmla="*/ 0 h 3849108"/>
              <a:gd name="connsiteX2" fmla="*/ 5120108 w 5120108"/>
              <a:gd name="connsiteY2" fmla="*/ 3849108 h 3849108"/>
              <a:gd name="connsiteX3" fmla="*/ 0 w 5120108"/>
              <a:gd name="connsiteY3" fmla="*/ 3849108 h 3849108"/>
            </a:gdLst>
            <a:ahLst/>
            <a:cxnLst>
              <a:cxn ang="0">
                <a:pos x="connsiteX0" y="connsiteY0"/>
              </a:cxn>
              <a:cxn ang="0">
                <a:pos x="connsiteX1" y="connsiteY1"/>
              </a:cxn>
              <a:cxn ang="0">
                <a:pos x="connsiteX2" y="connsiteY2"/>
              </a:cxn>
              <a:cxn ang="0">
                <a:pos x="connsiteX3" y="connsiteY3"/>
              </a:cxn>
            </a:cxnLst>
            <a:rect l="l" t="t" r="r" b="b"/>
            <a:pathLst>
              <a:path w="5120108" h="3849108">
                <a:moveTo>
                  <a:pt x="0" y="0"/>
                </a:moveTo>
                <a:lnTo>
                  <a:pt x="5120108" y="0"/>
                </a:lnTo>
                <a:lnTo>
                  <a:pt x="5120108" y="3849108"/>
                </a:lnTo>
                <a:lnTo>
                  <a:pt x="0" y="3849108"/>
                </a:lnTo>
                <a:close/>
              </a:path>
            </a:pathLst>
          </a:custGeom>
          <a:blipFill dpi="0" rotWithShape="1">
            <a:blip r:embed="rId2"/>
            <a:srcRect/>
            <a:tile tx="0" ty="0" sx="100000" sy="100000" flip="none" algn="ctr"/>
          </a:blipFill>
        </p:spPr>
        <p:txBody>
          <a:bodyPr wrap="square" tIns="1476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6" name="図プレースホルダー 15"/>
          <p:cNvSpPr>
            <a:spLocks noGrp="1"/>
          </p:cNvSpPr>
          <p:nvPr>
            <p:ph type="pic" sz="quarter" idx="11" hasCustomPrompt="1"/>
          </p:nvPr>
        </p:nvSpPr>
        <p:spPr>
          <a:xfrm>
            <a:off x="241300" y="7146847"/>
            <a:ext cx="2251075" cy="1692275"/>
          </a:xfrm>
          <a:custGeom>
            <a:avLst/>
            <a:gdLst>
              <a:gd name="connsiteX0" fmla="*/ 0 w 2251075"/>
              <a:gd name="connsiteY0" fmla="*/ 0 h 1692275"/>
              <a:gd name="connsiteX1" fmla="*/ 2251075 w 2251075"/>
              <a:gd name="connsiteY1" fmla="*/ 0 h 1692275"/>
              <a:gd name="connsiteX2" fmla="*/ 2251075 w 2251075"/>
              <a:gd name="connsiteY2" fmla="*/ 1692275 h 1692275"/>
              <a:gd name="connsiteX3" fmla="*/ 0 w 2251075"/>
              <a:gd name="connsiteY3" fmla="*/ 1692275 h 1692275"/>
            </a:gdLst>
            <a:ahLst/>
            <a:cxnLst>
              <a:cxn ang="0">
                <a:pos x="connsiteX0" y="connsiteY0"/>
              </a:cxn>
              <a:cxn ang="0">
                <a:pos x="connsiteX1" y="connsiteY1"/>
              </a:cxn>
              <a:cxn ang="0">
                <a:pos x="connsiteX2" y="connsiteY2"/>
              </a:cxn>
              <a:cxn ang="0">
                <a:pos x="connsiteX3" y="connsiteY3"/>
              </a:cxn>
            </a:cxnLst>
            <a:rect l="l" t="t" r="r" b="b"/>
            <a:pathLst>
              <a:path w="2251075" h="1692275">
                <a:moveTo>
                  <a:pt x="0" y="0"/>
                </a:moveTo>
                <a:lnTo>
                  <a:pt x="2251075" y="0"/>
                </a:lnTo>
                <a:lnTo>
                  <a:pt x="2251075" y="1692275"/>
                </a:lnTo>
                <a:lnTo>
                  <a:pt x="0" y="1692275"/>
                </a:lnTo>
                <a:close/>
              </a:path>
            </a:pathLst>
          </a:custGeom>
          <a:blipFill dpi="0" rotWithShape="1">
            <a:blip r:embed="rId3"/>
            <a:srcRect/>
            <a:tile tx="0" ty="0" sx="100000" sy="100000" flip="none" algn="ctr"/>
          </a:blipFill>
        </p:spPr>
        <p:txBody>
          <a:bodyPr wrap="square" tIns="396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8" name="図プレースホルダー 17"/>
          <p:cNvSpPr>
            <a:spLocks noGrp="1"/>
          </p:cNvSpPr>
          <p:nvPr>
            <p:ph type="pic" sz="quarter" idx="12" hasCustomPrompt="1"/>
          </p:nvPr>
        </p:nvSpPr>
        <p:spPr>
          <a:xfrm>
            <a:off x="2654300" y="7146847"/>
            <a:ext cx="2251075" cy="1692275"/>
          </a:xfrm>
          <a:custGeom>
            <a:avLst/>
            <a:gdLst>
              <a:gd name="connsiteX0" fmla="*/ 0 w 2251075"/>
              <a:gd name="connsiteY0" fmla="*/ 0 h 1692275"/>
              <a:gd name="connsiteX1" fmla="*/ 2251075 w 2251075"/>
              <a:gd name="connsiteY1" fmla="*/ 0 h 1692275"/>
              <a:gd name="connsiteX2" fmla="*/ 2251075 w 2251075"/>
              <a:gd name="connsiteY2" fmla="*/ 1692275 h 1692275"/>
              <a:gd name="connsiteX3" fmla="*/ 0 w 2251075"/>
              <a:gd name="connsiteY3" fmla="*/ 1692275 h 1692275"/>
            </a:gdLst>
            <a:ahLst/>
            <a:cxnLst>
              <a:cxn ang="0">
                <a:pos x="connsiteX0" y="connsiteY0"/>
              </a:cxn>
              <a:cxn ang="0">
                <a:pos x="connsiteX1" y="connsiteY1"/>
              </a:cxn>
              <a:cxn ang="0">
                <a:pos x="connsiteX2" y="connsiteY2"/>
              </a:cxn>
              <a:cxn ang="0">
                <a:pos x="connsiteX3" y="connsiteY3"/>
              </a:cxn>
            </a:cxnLst>
            <a:rect l="l" t="t" r="r" b="b"/>
            <a:pathLst>
              <a:path w="2251075" h="1692275">
                <a:moveTo>
                  <a:pt x="0" y="0"/>
                </a:moveTo>
                <a:lnTo>
                  <a:pt x="2251075" y="0"/>
                </a:lnTo>
                <a:lnTo>
                  <a:pt x="2251075" y="1692275"/>
                </a:lnTo>
                <a:lnTo>
                  <a:pt x="0" y="1692275"/>
                </a:lnTo>
                <a:close/>
              </a:path>
            </a:pathLst>
          </a:custGeom>
          <a:blipFill dpi="0" rotWithShape="1">
            <a:blip r:embed="rId4"/>
            <a:srcRect/>
            <a:tile tx="0" ty="0" sx="100000" sy="100000" flip="none" algn="tl"/>
          </a:blipFill>
        </p:spPr>
        <p:txBody>
          <a:bodyPr wrap="square" tIns="396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9" name="図プレースホルダー 18"/>
          <p:cNvSpPr>
            <a:spLocks noGrp="1"/>
          </p:cNvSpPr>
          <p:nvPr>
            <p:ph type="pic" sz="quarter" idx="13" hasCustomPrompt="1"/>
          </p:nvPr>
        </p:nvSpPr>
        <p:spPr>
          <a:xfrm>
            <a:off x="5067300" y="7146847"/>
            <a:ext cx="2251075" cy="1692275"/>
          </a:xfrm>
          <a:custGeom>
            <a:avLst/>
            <a:gdLst>
              <a:gd name="connsiteX0" fmla="*/ 0 w 2251075"/>
              <a:gd name="connsiteY0" fmla="*/ 0 h 1692275"/>
              <a:gd name="connsiteX1" fmla="*/ 2251075 w 2251075"/>
              <a:gd name="connsiteY1" fmla="*/ 0 h 1692275"/>
              <a:gd name="connsiteX2" fmla="*/ 2251075 w 2251075"/>
              <a:gd name="connsiteY2" fmla="*/ 1692275 h 1692275"/>
              <a:gd name="connsiteX3" fmla="*/ 0 w 2251075"/>
              <a:gd name="connsiteY3" fmla="*/ 1692275 h 1692275"/>
            </a:gdLst>
            <a:ahLst/>
            <a:cxnLst>
              <a:cxn ang="0">
                <a:pos x="connsiteX0" y="connsiteY0"/>
              </a:cxn>
              <a:cxn ang="0">
                <a:pos x="connsiteX1" y="connsiteY1"/>
              </a:cxn>
              <a:cxn ang="0">
                <a:pos x="connsiteX2" y="connsiteY2"/>
              </a:cxn>
              <a:cxn ang="0">
                <a:pos x="connsiteX3" y="connsiteY3"/>
              </a:cxn>
            </a:cxnLst>
            <a:rect l="l" t="t" r="r" b="b"/>
            <a:pathLst>
              <a:path w="2251075" h="1692275">
                <a:moveTo>
                  <a:pt x="0" y="0"/>
                </a:moveTo>
                <a:lnTo>
                  <a:pt x="2251075" y="0"/>
                </a:lnTo>
                <a:lnTo>
                  <a:pt x="2251075" y="1692275"/>
                </a:lnTo>
                <a:lnTo>
                  <a:pt x="0" y="1692275"/>
                </a:lnTo>
                <a:close/>
              </a:path>
            </a:pathLst>
          </a:custGeom>
          <a:blipFill dpi="0" rotWithShape="1">
            <a:blip r:embed="rId5"/>
            <a:srcRect/>
            <a:tile tx="0" ty="0" sx="100000" sy="100000" flip="none" algn="tl"/>
          </a:blipFill>
        </p:spPr>
        <p:txBody>
          <a:bodyPr wrap="square" tIns="396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Tree>
    <p:extLst>
      <p:ext uri="{BB962C8B-B14F-4D97-AF65-F5344CB8AC3E}">
        <p14:creationId xmlns:p14="http://schemas.microsoft.com/office/powerpoint/2010/main" val="101811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3" name="図プレースホルダー 12"/>
          <p:cNvSpPr>
            <a:spLocks noGrp="1"/>
          </p:cNvSpPr>
          <p:nvPr>
            <p:ph type="pic" sz="quarter" idx="10" hasCustomPrompt="1"/>
          </p:nvPr>
        </p:nvSpPr>
        <p:spPr>
          <a:xfrm>
            <a:off x="3079751" y="1392073"/>
            <a:ext cx="4479925" cy="3784027"/>
          </a:xfrm>
          <a:custGeom>
            <a:avLst/>
            <a:gdLst>
              <a:gd name="connsiteX0" fmla="*/ 0 w 4479925"/>
              <a:gd name="connsiteY0" fmla="*/ 0 h 3784027"/>
              <a:gd name="connsiteX1" fmla="*/ 4479925 w 4479925"/>
              <a:gd name="connsiteY1" fmla="*/ 0 h 3784027"/>
              <a:gd name="connsiteX2" fmla="*/ 4479925 w 4479925"/>
              <a:gd name="connsiteY2" fmla="*/ 3784027 h 3784027"/>
              <a:gd name="connsiteX3" fmla="*/ 0 w 4479925"/>
              <a:gd name="connsiteY3" fmla="*/ 3784027 h 3784027"/>
            </a:gdLst>
            <a:ahLst/>
            <a:cxnLst>
              <a:cxn ang="0">
                <a:pos x="connsiteX0" y="connsiteY0"/>
              </a:cxn>
              <a:cxn ang="0">
                <a:pos x="connsiteX1" y="connsiteY1"/>
              </a:cxn>
              <a:cxn ang="0">
                <a:pos x="connsiteX2" y="connsiteY2"/>
              </a:cxn>
              <a:cxn ang="0">
                <a:pos x="connsiteX3" y="connsiteY3"/>
              </a:cxn>
            </a:cxnLst>
            <a:rect l="l" t="t" r="r" b="b"/>
            <a:pathLst>
              <a:path w="4479925" h="3784027">
                <a:moveTo>
                  <a:pt x="0" y="0"/>
                </a:moveTo>
                <a:lnTo>
                  <a:pt x="4479925" y="0"/>
                </a:lnTo>
                <a:lnTo>
                  <a:pt x="4479925" y="3784027"/>
                </a:lnTo>
                <a:lnTo>
                  <a:pt x="0" y="3784027"/>
                </a:lnTo>
                <a:close/>
              </a:path>
            </a:pathLst>
          </a:custGeom>
          <a:blipFill dpi="0" rotWithShape="1">
            <a:blip r:embed="rId2"/>
            <a:srcRect/>
            <a:tile tx="0" ty="0" sx="100000" sy="100000" flip="none" algn="ctr"/>
          </a:blipFill>
        </p:spPr>
        <p:txBody>
          <a:bodyPr wrap="square" tIns="1296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6" name="図プレースホルダー 15"/>
          <p:cNvSpPr>
            <a:spLocks noGrp="1"/>
          </p:cNvSpPr>
          <p:nvPr>
            <p:ph type="pic" sz="quarter" idx="11" hasCustomPrompt="1"/>
          </p:nvPr>
        </p:nvSpPr>
        <p:spPr>
          <a:xfrm>
            <a:off x="0" y="1392073"/>
            <a:ext cx="3079750" cy="1892828"/>
          </a:xfrm>
          <a:custGeom>
            <a:avLst/>
            <a:gdLst>
              <a:gd name="connsiteX0" fmla="*/ 0 w 3079750"/>
              <a:gd name="connsiteY0" fmla="*/ 0 h 1892828"/>
              <a:gd name="connsiteX1" fmla="*/ 3079750 w 3079750"/>
              <a:gd name="connsiteY1" fmla="*/ 0 h 1892828"/>
              <a:gd name="connsiteX2" fmla="*/ 3079750 w 3079750"/>
              <a:gd name="connsiteY2" fmla="*/ 1892828 h 1892828"/>
              <a:gd name="connsiteX3" fmla="*/ 0 w 3079750"/>
              <a:gd name="connsiteY3" fmla="*/ 1892828 h 1892828"/>
            </a:gdLst>
            <a:ahLst/>
            <a:cxnLst>
              <a:cxn ang="0">
                <a:pos x="connsiteX0" y="connsiteY0"/>
              </a:cxn>
              <a:cxn ang="0">
                <a:pos x="connsiteX1" y="connsiteY1"/>
              </a:cxn>
              <a:cxn ang="0">
                <a:pos x="connsiteX2" y="connsiteY2"/>
              </a:cxn>
              <a:cxn ang="0">
                <a:pos x="connsiteX3" y="connsiteY3"/>
              </a:cxn>
            </a:cxnLst>
            <a:rect l="l" t="t" r="r" b="b"/>
            <a:pathLst>
              <a:path w="3079750" h="1892828">
                <a:moveTo>
                  <a:pt x="0" y="0"/>
                </a:moveTo>
                <a:lnTo>
                  <a:pt x="3079750" y="0"/>
                </a:lnTo>
                <a:lnTo>
                  <a:pt x="3079750" y="1892828"/>
                </a:lnTo>
                <a:lnTo>
                  <a:pt x="0" y="1892828"/>
                </a:lnTo>
                <a:close/>
              </a:path>
            </a:pathLst>
          </a:custGeom>
          <a:blipFill dpi="0" rotWithShape="1">
            <a:blip r:embed="rId3"/>
            <a:srcRect/>
            <a:tile tx="0" ty="0" sx="100000" sy="100000" flip="none" algn="ctr"/>
          </a:blipFill>
        </p:spPr>
        <p:txBody>
          <a:bodyPr wrap="square" tIns="540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7" name="図プレースホルダー 16"/>
          <p:cNvSpPr>
            <a:spLocks noGrp="1"/>
          </p:cNvSpPr>
          <p:nvPr>
            <p:ph type="pic" sz="quarter" idx="12" hasCustomPrompt="1"/>
          </p:nvPr>
        </p:nvSpPr>
        <p:spPr>
          <a:xfrm>
            <a:off x="0" y="3282458"/>
            <a:ext cx="3079750" cy="1892828"/>
          </a:xfrm>
          <a:custGeom>
            <a:avLst/>
            <a:gdLst>
              <a:gd name="connsiteX0" fmla="*/ 0 w 3079750"/>
              <a:gd name="connsiteY0" fmla="*/ 0 h 1892828"/>
              <a:gd name="connsiteX1" fmla="*/ 3079750 w 3079750"/>
              <a:gd name="connsiteY1" fmla="*/ 0 h 1892828"/>
              <a:gd name="connsiteX2" fmla="*/ 3079750 w 3079750"/>
              <a:gd name="connsiteY2" fmla="*/ 1892828 h 1892828"/>
              <a:gd name="connsiteX3" fmla="*/ 0 w 3079750"/>
              <a:gd name="connsiteY3" fmla="*/ 1892828 h 1892828"/>
            </a:gdLst>
            <a:ahLst/>
            <a:cxnLst>
              <a:cxn ang="0">
                <a:pos x="connsiteX0" y="connsiteY0"/>
              </a:cxn>
              <a:cxn ang="0">
                <a:pos x="connsiteX1" y="connsiteY1"/>
              </a:cxn>
              <a:cxn ang="0">
                <a:pos x="connsiteX2" y="connsiteY2"/>
              </a:cxn>
              <a:cxn ang="0">
                <a:pos x="connsiteX3" y="connsiteY3"/>
              </a:cxn>
            </a:cxnLst>
            <a:rect l="l" t="t" r="r" b="b"/>
            <a:pathLst>
              <a:path w="3079750" h="1892828">
                <a:moveTo>
                  <a:pt x="0" y="0"/>
                </a:moveTo>
                <a:lnTo>
                  <a:pt x="3079750" y="0"/>
                </a:lnTo>
                <a:lnTo>
                  <a:pt x="3079750" y="1892828"/>
                </a:lnTo>
                <a:lnTo>
                  <a:pt x="0" y="1892828"/>
                </a:lnTo>
                <a:close/>
              </a:path>
            </a:pathLst>
          </a:custGeom>
          <a:blipFill dpi="0" rotWithShape="1">
            <a:blip r:embed="rId4"/>
            <a:srcRect/>
            <a:tile tx="0" ty="0" sx="100000" sy="100000" flip="none" algn="ctr"/>
          </a:blipFill>
        </p:spPr>
        <p:txBody>
          <a:bodyPr wrap="square" tIns="540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0" name="図プレースホルダー 9"/>
          <p:cNvSpPr>
            <a:spLocks noGrp="1"/>
          </p:cNvSpPr>
          <p:nvPr>
            <p:ph type="pic" sz="quarter" idx="13" hasCustomPrompt="1"/>
          </p:nvPr>
        </p:nvSpPr>
        <p:spPr>
          <a:xfrm>
            <a:off x="4505326" y="9112530"/>
            <a:ext cx="3054350" cy="1579284"/>
          </a:xfrm>
          <a:custGeom>
            <a:avLst/>
            <a:gdLst>
              <a:gd name="connsiteX0" fmla="*/ 0 w 3054350"/>
              <a:gd name="connsiteY0" fmla="*/ 0 h 1579284"/>
              <a:gd name="connsiteX1" fmla="*/ 3054350 w 3054350"/>
              <a:gd name="connsiteY1" fmla="*/ 0 h 1579284"/>
              <a:gd name="connsiteX2" fmla="*/ 3054350 w 3054350"/>
              <a:gd name="connsiteY2" fmla="*/ 1579284 h 1579284"/>
              <a:gd name="connsiteX3" fmla="*/ 0 w 3054350"/>
              <a:gd name="connsiteY3" fmla="*/ 1579284 h 1579284"/>
            </a:gdLst>
            <a:ahLst/>
            <a:cxnLst>
              <a:cxn ang="0">
                <a:pos x="connsiteX0" y="connsiteY0"/>
              </a:cxn>
              <a:cxn ang="0">
                <a:pos x="connsiteX1" y="connsiteY1"/>
              </a:cxn>
              <a:cxn ang="0">
                <a:pos x="connsiteX2" y="connsiteY2"/>
              </a:cxn>
              <a:cxn ang="0">
                <a:pos x="connsiteX3" y="connsiteY3"/>
              </a:cxn>
            </a:cxnLst>
            <a:rect l="l" t="t" r="r" b="b"/>
            <a:pathLst>
              <a:path w="3054350" h="1579284">
                <a:moveTo>
                  <a:pt x="0" y="0"/>
                </a:moveTo>
                <a:lnTo>
                  <a:pt x="3054350" y="0"/>
                </a:lnTo>
                <a:lnTo>
                  <a:pt x="3054350" y="1579284"/>
                </a:lnTo>
                <a:lnTo>
                  <a:pt x="0" y="1579284"/>
                </a:lnTo>
                <a:close/>
              </a:path>
            </a:pathLst>
          </a:custGeom>
          <a:blipFill dpi="0" rotWithShape="1">
            <a:blip r:embed="rId5"/>
            <a:srcRect/>
            <a:tile tx="0" ty="0" sx="100000" sy="100000" flip="none" algn="tl"/>
          </a:blipFill>
        </p:spPr>
        <p:txBody>
          <a:bodyPr wrap="square" tIns="324000">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Tree>
    <p:extLst>
      <p:ext uri="{BB962C8B-B14F-4D97-AF65-F5344CB8AC3E}">
        <p14:creationId xmlns:p14="http://schemas.microsoft.com/office/powerpoint/2010/main" val="3821738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12" name="図プレースホルダー 11"/>
          <p:cNvSpPr>
            <a:spLocks noGrp="1"/>
          </p:cNvSpPr>
          <p:nvPr>
            <p:ph type="pic" sz="quarter" idx="10" hasCustomPrompt="1"/>
          </p:nvPr>
        </p:nvSpPr>
        <p:spPr>
          <a:xfrm>
            <a:off x="3422651" y="1588"/>
            <a:ext cx="4137025" cy="4279900"/>
          </a:xfrm>
          <a:custGeom>
            <a:avLst/>
            <a:gdLst>
              <a:gd name="connsiteX0" fmla="*/ 739775 w 4137025"/>
              <a:gd name="connsiteY0" fmla="*/ 0 h 4279900"/>
              <a:gd name="connsiteX1" fmla="*/ 4137025 w 4137025"/>
              <a:gd name="connsiteY1" fmla="*/ 0 h 4279900"/>
              <a:gd name="connsiteX2" fmla="*/ 4137025 w 4137025"/>
              <a:gd name="connsiteY2" fmla="*/ 3676650 h 4279900"/>
              <a:gd name="connsiteX3" fmla="*/ 4054475 w 4137025"/>
              <a:gd name="connsiteY3" fmla="*/ 3743325 h 4279900"/>
              <a:gd name="connsiteX4" fmla="*/ 3968750 w 4137025"/>
              <a:gd name="connsiteY4" fmla="*/ 3810000 h 4279900"/>
              <a:gd name="connsiteX5" fmla="*/ 3879850 w 4137025"/>
              <a:gd name="connsiteY5" fmla="*/ 3870325 h 4279900"/>
              <a:gd name="connsiteX6" fmla="*/ 3784600 w 4137025"/>
              <a:gd name="connsiteY6" fmla="*/ 3930650 h 4279900"/>
              <a:gd name="connsiteX7" fmla="*/ 3692525 w 4137025"/>
              <a:gd name="connsiteY7" fmla="*/ 3984625 h 4279900"/>
              <a:gd name="connsiteX8" fmla="*/ 3594100 w 4137025"/>
              <a:gd name="connsiteY8" fmla="*/ 4032250 h 4279900"/>
              <a:gd name="connsiteX9" fmla="*/ 3492500 w 4137025"/>
              <a:gd name="connsiteY9" fmla="*/ 4079875 h 4279900"/>
              <a:gd name="connsiteX10" fmla="*/ 3390900 w 4137025"/>
              <a:gd name="connsiteY10" fmla="*/ 4121150 h 4279900"/>
              <a:gd name="connsiteX11" fmla="*/ 3286125 w 4137025"/>
              <a:gd name="connsiteY11" fmla="*/ 4156075 h 4279900"/>
              <a:gd name="connsiteX12" fmla="*/ 3181350 w 4137025"/>
              <a:gd name="connsiteY12" fmla="*/ 4187825 h 4279900"/>
              <a:gd name="connsiteX13" fmla="*/ 3073400 w 4137025"/>
              <a:gd name="connsiteY13" fmla="*/ 4216400 h 4279900"/>
              <a:gd name="connsiteX14" fmla="*/ 2962275 w 4137025"/>
              <a:gd name="connsiteY14" fmla="*/ 4238625 h 4279900"/>
              <a:gd name="connsiteX15" fmla="*/ 2851150 w 4137025"/>
              <a:gd name="connsiteY15" fmla="*/ 4257675 h 4279900"/>
              <a:gd name="connsiteX16" fmla="*/ 2736850 w 4137025"/>
              <a:gd name="connsiteY16" fmla="*/ 4270375 h 4279900"/>
              <a:gd name="connsiteX17" fmla="*/ 2622550 w 4137025"/>
              <a:gd name="connsiteY17" fmla="*/ 4279900 h 4279900"/>
              <a:gd name="connsiteX18" fmla="*/ 2505075 w 4137025"/>
              <a:gd name="connsiteY18" fmla="*/ 4279900 h 4279900"/>
              <a:gd name="connsiteX19" fmla="*/ 2378075 w 4137025"/>
              <a:gd name="connsiteY19" fmla="*/ 4276725 h 4279900"/>
              <a:gd name="connsiteX20" fmla="*/ 2251075 w 4137025"/>
              <a:gd name="connsiteY20" fmla="*/ 4267200 h 4279900"/>
              <a:gd name="connsiteX21" fmla="*/ 2124075 w 4137025"/>
              <a:gd name="connsiteY21" fmla="*/ 4251325 h 4279900"/>
              <a:gd name="connsiteX22" fmla="*/ 2000250 w 4137025"/>
              <a:gd name="connsiteY22" fmla="*/ 4229100 h 4279900"/>
              <a:gd name="connsiteX23" fmla="*/ 1879600 w 4137025"/>
              <a:gd name="connsiteY23" fmla="*/ 4203700 h 4279900"/>
              <a:gd name="connsiteX24" fmla="*/ 1762125 w 4137025"/>
              <a:gd name="connsiteY24" fmla="*/ 4168775 h 4279900"/>
              <a:gd name="connsiteX25" fmla="*/ 1644650 w 4137025"/>
              <a:gd name="connsiteY25" fmla="*/ 4130675 h 4279900"/>
              <a:gd name="connsiteX26" fmla="*/ 1530350 w 4137025"/>
              <a:gd name="connsiteY26" fmla="*/ 4083050 h 4279900"/>
              <a:gd name="connsiteX27" fmla="*/ 1419225 w 4137025"/>
              <a:gd name="connsiteY27" fmla="*/ 4035425 h 4279900"/>
              <a:gd name="connsiteX28" fmla="*/ 1311275 w 4137025"/>
              <a:gd name="connsiteY28" fmla="*/ 3978275 h 4279900"/>
              <a:gd name="connsiteX29" fmla="*/ 1206500 w 4137025"/>
              <a:gd name="connsiteY29" fmla="*/ 3917950 h 4279900"/>
              <a:gd name="connsiteX30" fmla="*/ 1104900 w 4137025"/>
              <a:gd name="connsiteY30" fmla="*/ 3854450 h 4279900"/>
              <a:gd name="connsiteX31" fmla="*/ 1006475 w 4137025"/>
              <a:gd name="connsiteY31" fmla="*/ 3784600 h 4279900"/>
              <a:gd name="connsiteX32" fmla="*/ 911225 w 4137025"/>
              <a:gd name="connsiteY32" fmla="*/ 3708400 h 4279900"/>
              <a:gd name="connsiteX33" fmla="*/ 822325 w 4137025"/>
              <a:gd name="connsiteY33" fmla="*/ 3632200 h 4279900"/>
              <a:gd name="connsiteX34" fmla="*/ 733425 w 4137025"/>
              <a:gd name="connsiteY34" fmla="*/ 3546475 h 4279900"/>
              <a:gd name="connsiteX35" fmla="*/ 650875 w 4137025"/>
              <a:gd name="connsiteY35" fmla="*/ 3460750 h 4279900"/>
              <a:gd name="connsiteX36" fmla="*/ 574675 w 4137025"/>
              <a:gd name="connsiteY36" fmla="*/ 3368675 h 4279900"/>
              <a:gd name="connsiteX37" fmla="*/ 498475 w 4137025"/>
              <a:gd name="connsiteY37" fmla="*/ 3276600 h 4279900"/>
              <a:gd name="connsiteX38" fmla="*/ 428625 w 4137025"/>
              <a:gd name="connsiteY38" fmla="*/ 3178175 h 4279900"/>
              <a:gd name="connsiteX39" fmla="*/ 365125 w 4137025"/>
              <a:gd name="connsiteY39" fmla="*/ 3076575 h 4279900"/>
              <a:gd name="connsiteX40" fmla="*/ 304800 w 4137025"/>
              <a:gd name="connsiteY40" fmla="*/ 2971800 h 4279900"/>
              <a:gd name="connsiteX41" fmla="*/ 247650 w 4137025"/>
              <a:gd name="connsiteY41" fmla="*/ 2863850 h 4279900"/>
              <a:gd name="connsiteX42" fmla="*/ 196850 w 4137025"/>
              <a:gd name="connsiteY42" fmla="*/ 2752725 h 4279900"/>
              <a:gd name="connsiteX43" fmla="*/ 152400 w 4137025"/>
              <a:gd name="connsiteY43" fmla="*/ 2638425 h 4279900"/>
              <a:gd name="connsiteX44" fmla="*/ 114300 w 4137025"/>
              <a:gd name="connsiteY44" fmla="*/ 2520950 h 4279900"/>
              <a:gd name="connsiteX45" fmla="*/ 79375 w 4137025"/>
              <a:gd name="connsiteY45" fmla="*/ 2403475 h 4279900"/>
              <a:gd name="connsiteX46" fmla="*/ 50800 w 4137025"/>
              <a:gd name="connsiteY46" fmla="*/ 2282825 h 4279900"/>
              <a:gd name="connsiteX47" fmla="*/ 31750 w 4137025"/>
              <a:gd name="connsiteY47" fmla="*/ 2159000 h 4279900"/>
              <a:gd name="connsiteX48" fmla="*/ 15875 w 4137025"/>
              <a:gd name="connsiteY48" fmla="*/ 2032000 h 4279900"/>
              <a:gd name="connsiteX49" fmla="*/ 3175 w 4137025"/>
              <a:gd name="connsiteY49" fmla="*/ 1905000 h 4279900"/>
              <a:gd name="connsiteX50" fmla="*/ 0 w 4137025"/>
              <a:gd name="connsiteY50" fmla="*/ 1778000 h 4279900"/>
              <a:gd name="connsiteX51" fmla="*/ 3175 w 4137025"/>
              <a:gd name="connsiteY51" fmla="*/ 1647825 h 4279900"/>
              <a:gd name="connsiteX52" fmla="*/ 15875 w 4137025"/>
              <a:gd name="connsiteY52" fmla="*/ 1520825 h 4279900"/>
              <a:gd name="connsiteX53" fmla="*/ 31750 w 4137025"/>
              <a:gd name="connsiteY53" fmla="*/ 1393825 h 4279900"/>
              <a:gd name="connsiteX54" fmla="*/ 53975 w 4137025"/>
              <a:gd name="connsiteY54" fmla="*/ 1270000 h 4279900"/>
              <a:gd name="connsiteX55" fmla="*/ 79375 w 4137025"/>
              <a:gd name="connsiteY55" fmla="*/ 1149350 h 4279900"/>
              <a:gd name="connsiteX56" fmla="*/ 114300 w 4137025"/>
              <a:gd name="connsiteY56" fmla="*/ 1028700 h 4279900"/>
              <a:gd name="connsiteX57" fmla="*/ 155575 w 4137025"/>
              <a:gd name="connsiteY57" fmla="*/ 914400 h 4279900"/>
              <a:gd name="connsiteX58" fmla="*/ 200025 w 4137025"/>
              <a:gd name="connsiteY58" fmla="*/ 800100 h 4279900"/>
              <a:gd name="connsiteX59" fmla="*/ 250825 w 4137025"/>
              <a:gd name="connsiteY59" fmla="*/ 688975 h 4279900"/>
              <a:gd name="connsiteX60" fmla="*/ 304800 w 4137025"/>
              <a:gd name="connsiteY60" fmla="*/ 581025 h 4279900"/>
              <a:gd name="connsiteX61" fmla="*/ 365125 w 4137025"/>
              <a:gd name="connsiteY61" fmla="*/ 473075 h 4279900"/>
              <a:gd name="connsiteX62" fmla="*/ 431800 w 4137025"/>
              <a:gd name="connsiteY62" fmla="*/ 371475 h 4279900"/>
              <a:gd name="connsiteX63" fmla="*/ 501650 w 4137025"/>
              <a:gd name="connsiteY63" fmla="*/ 273050 h 4279900"/>
              <a:gd name="connsiteX64" fmla="*/ 577850 w 4137025"/>
              <a:gd name="connsiteY64" fmla="*/ 180975 h 4279900"/>
              <a:gd name="connsiteX65" fmla="*/ 657225 w 4137025"/>
              <a:gd name="connsiteY65" fmla="*/ 88900 h 4279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137025" h="4279900">
                <a:moveTo>
                  <a:pt x="739775" y="0"/>
                </a:moveTo>
                <a:lnTo>
                  <a:pt x="4137025" y="0"/>
                </a:lnTo>
                <a:lnTo>
                  <a:pt x="4137025" y="3676650"/>
                </a:lnTo>
                <a:lnTo>
                  <a:pt x="4054475" y="3743325"/>
                </a:lnTo>
                <a:lnTo>
                  <a:pt x="3968750" y="3810000"/>
                </a:lnTo>
                <a:lnTo>
                  <a:pt x="3879850" y="3870325"/>
                </a:lnTo>
                <a:lnTo>
                  <a:pt x="3784600" y="3930650"/>
                </a:lnTo>
                <a:lnTo>
                  <a:pt x="3692525" y="3984625"/>
                </a:lnTo>
                <a:lnTo>
                  <a:pt x="3594100" y="4032250"/>
                </a:lnTo>
                <a:lnTo>
                  <a:pt x="3492500" y="4079875"/>
                </a:lnTo>
                <a:lnTo>
                  <a:pt x="3390900" y="4121150"/>
                </a:lnTo>
                <a:lnTo>
                  <a:pt x="3286125" y="4156075"/>
                </a:lnTo>
                <a:lnTo>
                  <a:pt x="3181350" y="4187825"/>
                </a:lnTo>
                <a:lnTo>
                  <a:pt x="3073400" y="4216400"/>
                </a:lnTo>
                <a:lnTo>
                  <a:pt x="2962275" y="4238625"/>
                </a:lnTo>
                <a:lnTo>
                  <a:pt x="2851150" y="4257675"/>
                </a:lnTo>
                <a:lnTo>
                  <a:pt x="2736850" y="4270375"/>
                </a:lnTo>
                <a:lnTo>
                  <a:pt x="2622550" y="4279900"/>
                </a:lnTo>
                <a:lnTo>
                  <a:pt x="2505075" y="4279900"/>
                </a:lnTo>
                <a:lnTo>
                  <a:pt x="2378075" y="4276725"/>
                </a:lnTo>
                <a:lnTo>
                  <a:pt x="2251075" y="4267200"/>
                </a:lnTo>
                <a:lnTo>
                  <a:pt x="2124075" y="4251325"/>
                </a:lnTo>
                <a:lnTo>
                  <a:pt x="2000250" y="4229100"/>
                </a:lnTo>
                <a:lnTo>
                  <a:pt x="1879600" y="4203700"/>
                </a:lnTo>
                <a:lnTo>
                  <a:pt x="1762125" y="4168775"/>
                </a:lnTo>
                <a:lnTo>
                  <a:pt x="1644650" y="4130675"/>
                </a:lnTo>
                <a:lnTo>
                  <a:pt x="1530350" y="4083050"/>
                </a:lnTo>
                <a:lnTo>
                  <a:pt x="1419225" y="4035425"/>
                </a:lnTo>
                <a:lnTo>
                  <a:pt x="1311275" y="3978275"/>
                </a:lnTo>
                <a:lnTo>
                  <a:pt x="1206500" y="3917950"/>
                </a:lnTo>
                <a:lnTo>
                  <a:pt x="1104900" y="3854450"/>
                </a:lnTo>
                <a:lnTo>
                  <a:pt x="1006475" y="3784600"/>
                </a:lnTo>
                <a:lnTo>
                  <a:pt x="911225" y="3708400"/>
                </a:lnTo>
                <a:lnTo>
                  <a:pt x="822325" y="3632200"/>
                </a:lnTo>
                <a:lnTo>
                  <a:pt x="733425" y="3546475"/>
                </a:lnTo>
                <a:lnTo>
                  <a:pt x="650875" y="3460750"/>
                </a:lnTo>
                <a:lnTo>
                  <a:pt x="574675" y="3368675"/>
                </a:lnTo>
                <a:lnTo>
                  <a:pt x="498475" y="3276600"/>
                </a:lnTo>
                <a:lnTo>
                  <a:pt x="428625" y="3178175"/>
                </a:lnTo>
                <a:lnTo>
                  <a:pt x="365125" y="3076575"/>
                </a:lnTo>
                <a:lnTo>
                  <a:pt x="304800" y="2971800"/>
                </a:lnTo>
                <a:lnTo>
                  <a:pt x="247650" y="2863850"/>
                </a:lnTo>
                <a:lnTo>
                  <a:pt x="196850" y="2752725"/>
                </a:lnTo>
                <a:lnTo>
                  <a:pt x="152400" y="2638425"/>
                </a:lnTo>
                <a:lnTo>
                  <a:pt x="114300" y="2520950"/>
                </a:lnTo>
                <a:lnTo>
                  <a:pt x="79375" y="2403475"/>
                </a:lnTo>
                <a:lnTo>
                  <a:pt x="50800" y="2282825"/>
                </a:lnTo>
                <a:lnTo>
                  <a:pt x="31750" y="2159000"/>
                </a:lnTo>
                <a:lnTo>
                  <a:pt x="15875" y="2032000"/>
                </a:lnTo>
                <a:lnTo>
                  <a:pt x="3175" y="1905000"/>
                </a:lnTo>
                <a:lnTo>
                  <a:pt x="0" y="1778000"/>
                </a:lnTo>
                <a:lnTo>
                  <a:pt x="3175" y="1647825"/>
                </a:lnTo>
                <a:lnTo>
                  <a:pt x="15875" y="1520825"/>
                </a:lnTo>
                <a:lnTo>
                  <a:pt x="31750" y="1393825"/>
                </a:lnTo>
                <a:lnTo>
                  <a:pt x="53975" y="1270000"/>
                </a:lnTo>
                <a:lnTo>
                  <a:pt x="79375" y="1149350"/>
                </a:lnTo>
                <a:lnTo>
                  <a:pt x="114300" y="1028700"/>
                </a:lnTo>
                <a:lnTo>
                  <a:pt x="155575" y="914400"/>
                </a:lnTo>
                <a:lnTo>
                  <a:pt x="200025" y="800100"/>
                </a:lnTo>
                <a:lnTo>
                  <a:pt x="250825" y="688975"/>
                </a:lnTo>
                <a:lnTo>
                  <a:pt x="304800" y="581025"/>
                </a:lnTo>
                <a:lnTo>
                  <a:pt x="365125" y="473075"/>
                </a:lnTo>
                <a:lnTo>
                  <a:pt x="431800" y="371475"/>
                </a:lnTo>
                <a:lnTo>
                  <a:pt x="501650" y="273050"/>
                </a:lnTo>
                <a:lnTo>
                  <a:pt x="577850" y="180975"/>
                </a:lnTo>
                <a:lnTo>
                  <a:pt x="657225" y="88900"/>
                </a:lnTo>
                <a:close/>
              </a:path>
            </a:pathLst>
          </a:custGeom>
          <a:blipFill dpi="0" rotWithShape="1">
            <a:blip r:embed="rId2"/>
            <a:srcRect/>
            <a:tile tx="0" ty="0" sx="100000" sy="100000" flip="none" algn="ctr"/>
          </a:blipFill>
        </p:spPr>
        <p:txBody>
          <a:bodyPr wrap="square" tIns="1656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5" name="図プレースホルダー 14"/>
          <p:cNvSpPr>
            <a:spLocks noGrp="1"/>
          </p:cNvSpPr>
          <p:nvPr>
            <p:ph type="pic" sz="quarter" idx="11" hasCustomPrompt="1"/>
          </p:nvPr>
        </p:nvSpPr>
        <p:spPr>
          <a:xfrm>
            <a:off x="1588" y="3862089"/>
            <a:ext cx="3778250" cy="2876550"/>
          </a:xfrm>
          <a:custGeom>
            <a:avLst/>
            <a:gdLst>
              <a:gd name="connsiteX0" fmla="*/ 0 w 3778250"/>
              <a:gd name="connsiteY0" fmla="*/ 0 h 2876550"/>
              <a:gd name="connsiteX1" fmla="*/ 3778250 w 3778250"/>
              <a:gd name="connsiteY1" fmla="*/ 0 h 2876550"/>
              <a:gd name="connsiteX2" fmla="*/ 3778250 w 3778250"/>
              <a:gd name="connsiteY2" fmla="*/ 2876550 h 2876550"/>
              <a:gd name="connsiteX3" fmla="*/ 0 w 3778250"/>
              <a:gd name="connsiteY3" fmla="*/ 2876550 h 2876550"/>
            </a:gdLst>
            <a:ahLst/>
            <a:cxnLst>
              <a:cxn ang="0">
                <a:pos x="connsiteX0" y="connsiteY0"/>
              </a:cxn>
              <a:cxn ang="0">
                <a:pos x="connsiteX1" y="connsiteY1"/>
              </a:cxn>
              <a:cxn ang="0">
                <a:pos x="connsiteX2" y="connsiteY2"/>
              </a:cxn>
              <a:cxn ang="0">
                <a:pos x="connsiteX3" y="connsiteY3"/>
              </a:cxn>
            </a:cxnLst>
            <a:rect l="l" t="t" r="r" b="b"/>
            <a:pathLst>
              <a:path w="3778250" h="2876550">
                <a:moveTo>
                  <a:pt x="0" y="0"/>
                </a:moveTo>
                <a:lnTo>
                  <a:pt x="3778250" y="0"/>
                </a:lnTo>
                <a:lnTo>
                  <a:pt x="3778250" y="2876550"/>
                </a:lnTo>
                <a:lnTo>
                  <a:pt x="0" y="2876550"/>
                </a:lnTo>
                <a:close/>
              </a:path>
            </a:pathLst>
          </a:custGeom>
          <a:blipFill dpi="0" rotWithShape="1">
            <a:blip r:embed="rId3"/>
            <a:srcRect/>
            <a:tile tx="0" ty="0" sx="100000" sy="100000" flip="none" algn="ctr"/>
          </a:blipFill>
        </p:spPr>
        <p:txBody>
          <a:bodyPr wrap="square" tIns="936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7" name="図プレースホルダー 16" hidden="1"/>
          <p:cNvSpPr>
            <a:spLocks noGrp="1"/>
          </p:cNvSpPr>
          <p:nvPr>
            <p:ph type="pic" sz="quarter" idx="12" hasCustomPrompt="1"/>
          </p:nvPr>
        </p:nvSpPr>
        <p:spPr>
          <a:xfrm>
            <a:off x="3781425" y="6738639"/>
            <a:ext cx="3778250" cy="2876550"/>
          </a:xfrm>
          <a:custGeom>
            <a:avLst/>
            <a:gdLst>
              <a:gd name="connsiteX0" fmla="*/ 0 w 3778250"/>
              <a:gd name="connsiteY0" fmla="*/ 0 h 2876550"/>
              <a:gd name="connsiteX1" fmla="*/ 3778250 w 3778250"/>
              <a:gd name="connsiteY1" fmla="*/ 0 h 2876550"/>
              <a:gd name="connsiteX2" fmla="*/ 3778250 w 3778250"/>
              <a:gd name="connsiteY2" fmla="*/ 2876550 h 2876550"/>
              <a:gd name="connsiteX3" fmla="*/ 0 w 3778250"/>
              <a:gd name="connsiteY3" fmla="*/ 2876550 h 2876550"/>
            </a:gdLst>
            <a:ahLst/>
            <a:cxnLst>
              <a:cxn ang="0">
                <a:pos x="connsiteX0" y="connsiteY0"/>
              </a:cxn>
              <a:cxn ang="0">
                <a:pos x="connsiteX1" y="connsiteY1"/>
              </a:cxn>
              <a:cxn ang="0">
                <a:pos x="connsiteX2" y="connsiteY2"/>
              </a:cxn>
              <a:cxn ang="0">
                <a:pos x="connsiteX3" y="connsiteY3"/>
              </a:cxn>
            </a:cxnLst>
            <a:rect l="l" t="t" r="r" b="b"/>
            <a:pathLst>
              <a:path w="3778250" h="2876550">
                <a:moveTo>
                  <a:pt x="0" y="0"/>
                </a:moveTo>
                <a:lnTo>
                  <a:pt x="3778250" y="0"/>
                </a:lnTo>
                <a:lnTo>
                  <a:pt x="3778250" y="2876550"/>
                </a:lnTo>
                <a:lnTo>
                  <a:pt x="0" y="2876550"/>
                </a:lnTo>
                <a:close/>
              </a:path>
            </a:pathLst>
          </a:custGeom>
          <a:blipFill>
            <a:blip r:embed="rId4" cstate="screen">
              <a:extLst>
                <a:ext uri="{28A0092B-C50C-407E-A947-70E740481C1C}">
                  <a14:useLocalDpi xmlns:a14="http://schemas.microsoft.com/office/drawing/2010/main"/>
                </a:ext>
              </a:extLst>
            </a:blip>
            <a:stretch>
              <a:fillRect/>
            </a:stretch>
          </a:blipFill>
        </p:spPr>
        <p:txBody>
          <a:bodyPr wrap="square" tIns="936000">
            <a:noAutofit/>
          </a:bodyPr>
          <a:lstStyle>
            <a:lvl1pPr marL="0" indent="0" algn="ctr">
              <a:buNone/>
              <a:defRPr sz="1600">
                <a:solidFill>
                  <a:srgbClr val="E5536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8" name="図プレースホルダー 17"/>
          <p:cNvSpPr>
            <a:spLocks noGrp="1"/>
          </p:cNvSpPr>
          <p:nvPr>
            <p:ph type="pic" sz="quarter" idx="13" hasCustomPrompt="1"/>
          </p:nvPr>
        </p:nvSpPr>
        <p:spPr>
          <a:xfrm>
            <a:off x="3781426" y="6738639"/>
            <a:ext cx="3778250" cy="2876550"/>
          </a:xfrm>
          <a:custGeom>
            <a:avLst/>
            <a:gdLst>
              <a:gd name="connsiteX0" fmla="*/ 0 w 3778250"/>
              <a:gd name="connsiteY0" fmla="*/ 0 h 2876550"/>
              <a:gd name="connsiteX1" fmla="*/ 3778250 w 3778250"/>
              <a:gd name="connsiteY1" fmla="*/ 0 h 2876550"/>
              <a:gd name="connsiteX2" fmla="*/ 3778250 w 3778250"/>
              <a:gd name="connsiteY2" fmla="*/ 2876550 h 2876550"/>
              <a:gd name="connsiteX3" fmla="*/ 0 w 3778250"/>
              <a:gd name="connsiteY3" fmla="*/ 2876550 h 2876550"/>
            </a:gdLst>
            <a:ahLst/>
            <a:cxnLst>
              <a:cxn ang="0">
                <a:pos x="connsiteX0" y="connsiteY0"/>
              </a:cxn>
              <a:cxn ang="0">
                <a:pos x="connsiteX1" y="connsiteY1"/>
              </a:cxn>
              <a:cxn ang="0">
                <a:pos x="connsiteX2" y="connsiteY2"/>
              </a:cxn>
              <a:cxn ang="0">
                <a:pos x="connsiteX3" y="connsiteY3"/>
              </a:cxn>
            </a:cxnLst>
            <a:rect l="l" t="t" r="r" b="b"/>
            <a:pathLst>
              <a:path w="3778250" h="2876550">
                <a:moveTo>
                  <a:pt x="0" y="0"/>
                </a:moveTo>
                <a:lnTo>
                  <a:pt x="3778250" y="0"/>
                </a:lnTo>
                <a:lnTo>
                  <a:pt x="3778250" y="2876550"/>
                </a:lnTo>
                <a:lnTo>
                  <a:pt x="0" y="2876550"/>
                </a:lnTo>
                <a:close/>
              </a:path>
            </a:pathLst>
          </a:custGeom>
          <a:blipFill dpi="0" rotWithShape="1">
            <a:blip r:embed="rId5"/>
            <a:srcRect/>
            <a:tile tx="0" ty="0" sx="100000" sy="100000" flip="none" algn="ctr"/>
          </a:blipFill>
        </p:spPr>
        <p:txBody>
          <a:bodyPr wrap="square" tIns="936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Tree>
    <p:extLst>
      <p:ext uri="{BB962C8B-B14F-4D97-AF65-F5344CB8AC3E}">
        <p14:creationId xmlns:p14="http://schemas.microsoft.com/office/powerpoint/2010/main" val="57097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272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スライド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371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89DC4DC-AF54-4368-AE6A-2E6D71B68A52}" type="datetimeFigureOut">
              <a:rPr kumimoji="1" lang="ja-JP" altLang="en-US" smtClean="0"/>
              <a:t>2024/7/4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733101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suiyuukai.or.jp/kashiba/" TargetMode="External"/><Relationship Id="rId7" Type="http://schemas.openxmlformats.org/officeDocument/2006/relationships/image" Target="../media/image15.png"/><Relationship Id="rId12"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4.png"/><Relationship Id="rId11" Type="http://schemas.openxmlformats.org/officeDocument/2006/relationships/image" Target="../media/image19.jpeg"/><Relationship Id="rId5" Type="http://schemas.microsoft.com/office/2007/relationships/hdphoto" Target="../media/hdphoto1.wdp"/><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6D71CFA-3BD7-7091-5E05-F5399D66FC2E}"/>
              </a:ext>
            </a:extLst>
          </p:cNvPr>
          <p:cNvSpPr/>
          <p:nvPr/>
        </p:nvSpPr>
        <p:spPr>
          <a:xfrm>
            <a:off x="3618901" y="8004202"/>
            <a:ext cx="3940774" cy="2687611"/>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FF0066"/>
                </a:solidFill>
              </a:rPr>
              <a:t>ホームページは毎月更新！</a:t>
            </a:r>
            <a:endParaRPr lang="en-US" altLang="ja-JP" b="1" dirty="0">
              <a:solidFill>
                <a:srgbClr val="FF0066"/>
              </a:solidFill>
            </a:endParaRPr>
          </a:p>
          <a:p>
            <a:r>
              <a:rPr lang="ja-JP" altLang="en-US" sz="1400" b="1" dirty="0">
                <a:solidFill>
                  <a:srgbClr val="FF0066"/>
                </a:solidFill>
              </a:rPr>
              <a:t>　　ぜひご覧ください</a:t>
            </a:r>
            <a:r>
              <a:rPr lang="ja-JP" altLang="en-US" sz="1400" b="1" dirty="0" smtClean="0">
                <a:solidFill>
                  <a:srgbClr val="FF0066"/>
                </a:solidFill>
              </a:rPr>
              <a:t>！</a:t>
            </a:r>
            <a:endParaRPr lang="en-US" altLang="ja-JP" sz="1400" b="1" dirty="0" smtClean="0">
              <a:solidFill>
                <a:srgbClr val="FF0066"/>
              </a:solidFill>
            </a:endParaRPr>
          </a:p>
          <a:p>
            <a:endParaRPr lang="en-US" altLang="ja-JP" sz="1100" b="1" dirty="0">
              <a:solidFill>
                <a:srgbClr val="FF0066"/>
              </a:solidFill>
            </a:endParaRPr>
          </a:p>
          <a:p>
            <a:r>
              <a:rPr lang="en-US" altLang="ja-JP" sz="1600" dirty="0" smtClean="0">
                <a:solidFill>
                  <a:srgbClr val="FF3300"/>
                </a:solidFill>
                <a:hlinkClick r:id="rId3"/>
              </a:rPr>
              <a:t>http</a:t>
            </a:r>
            <a:r>
              <a:rPr lang="en-US" altLang="ja-JP" sz="1600" dirty="0">
                <a:solidFill>
                  <a:srgbClr val="FF3300"/>
                </a:solidFill>
                <a:hlinkClick r:id="rId3"/>
              </a:rPr>
              <a:t>://suiyuukai.or.jp/kashiba/</a:t>
            </a:r>
            <a:endParaRPr lang="en-US" altLang="ja-JP" sz="1600" dirty="0">
              <a:solidFill>
                <a:srgbClr val="FF3300"/>
              </a:solidFill>
            </a:endParaRPr>
          </a:p>
          <a:p>
            <a:endParaRPr lang="en-US" altLang="ja-JP" sz="1600" b="1" dirty="0">
              <a:solidFill>
                <a:srgbClr val="FF3300"/>
              </a:solidFill>
            </a:endParaRPr>
          </a:p>
          <a:p>
            <a:endParaRPr lang="en-US" altLang="ja-JP" sz="1600" b="1" dirty="0">
              <a:solidFill>
                <a:srgbClr val="FF3300"/>
              </a:solidFill>
            </a:endParaRPr>
          </a:p>
          <a:p>
            <a:endParaRPr lang="en-US" altLang="ja-JP" sz="1600" b="1" dirty="0">
              <a:solidFill>
                <a:srgbClr val="FF3300"/>
              </a:solidFill>
            </a:endParaRPr>
          </a:p>
          <a:p>
            <a:endParaRPr lang="en-US" altLang="ja-JP" sz="1600" b="1" dirty="0">
              <a:solidFill>
                <a:srgbClr val="FF3300"/>
              </a:solidFill>
            </a:endParaRPr>
          </a:p>
          <a:p>
            <a:endParaRPr lang="en-US" altLang="ja-JP" sz="1600" b="1" dirty="0">
              <a:solidFill>
                <a:srgbClr val="FF3300"/>
              </a:solidFill>
            </a:endParaRPr>
          </a:p>
          <a:p>
            <a:endParaRPr lang="ja-JP" altLang="en-US" sz="1600" b="1" dirty="0">
              <a:solidFill>
                <a:srgbClr val="FF0066"/>
              </a:solidFill>
            </a:endParaRPr>
          </a:p>
          <a:p>
            <a:pPr algn="ctr"/>
            <a:endParaRPr lang="ja-JP" altLang="en-US" sz="1639" dirty="0">
              <a:solidFill>
                <a:schemeClr val="tx1"/>
              </a:solidFill>
            </a:endParaRPr>
          </a:p>
        </p:txBody>
      </p:sp>
      <p:sp>
        <p:nvSpPr>
          <p:cNvPr id="48" name="正方形/長方形 47">
            <a:extLst>
              <a:ext uri="{FF2B5EF4-FFF2-40B4-BE49-F238E27FC236}">
                <a16:creationId xmlns:a16="http://schemas.microsoft.com/office/drawing/2014/main" id="{B4101B84-53B3-486C-A8A6-DEAF81A685CE}"/>
              </a:ext>
            </a:extLst>
          </p:cNvPr>
          <p:cNvSpPr/>
          <p:nvPr/>
        </p:nvSpPr>
        <p:spPr>
          <a:xfrm>
            <a:off x="-10821" y="0"/>
            <a:ext cx="7559675" cy="830154"/>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9" dirty="0">
              <a:solidFill>
                <a:schemeClr val="tx1"/>
              </a:solidFill>
            </a:endParaRPr>
          </a:p>
        </p:txBody>
      </p:sp>
      <p:sp>
        <p:nvSpPr>
          <p:cNvPr id="12" name="正方形/長方形 11">
            <a:extLst>
              <a:ext uri="{FF2B5EF4-FFF2-40B4-BE49-F238E27FC236}">
                <a16:creationId xmlns:a16="http://schemas.microsoft.com/office/drawing/2014/main" id="{93D7A00F-17D0-43D3-A458-B12F14CEA5E8}"/>
              </a:ext>
            </a:extLst>
          </p:cNvPr>
          <p:cNvSpPr/>
          <p:nvPr/>
        </p:nvSpPr>
        <p:spPr>
          <a:xfrm>
            <a:off x="1" y="2707028"/>
            <a:ext cx="7559675" cy="1824622"/>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9">
              <a:solidFill>
                <a:schemeClr val="tx1"/>
              </a:solidFill>
            </a:endParaRPr>
          </a:p>
        </p:txBody>
      </p:sp>
      <p:sp>
        <p:nvSpPr>
          <p:cNvPr id="13" name="吹き出し: 角を丸めた四角形 12">
            <a:extLst>
              <a:ext uri="{FF2B5EF4-FFF2-40B4-BE49-F238E27FC236}">
                <a16:creationId xmlns:a16="http://schemas.microsoft.com/office/drawing/2014/main" id="{7EA3D9CD-6D68-4523-BFB1-5F122270D386}"/>
              </a:ext>
            </a:extLst>
          </p:cNvPr>
          <p:cNvSpPr/>
          <p:nvPr/>
        </p:nvSpPr>
        <p:spPr>
          <a:xfrm>
            <a:off x="5664790" y="2673810"/>
            <a:ext cx="1661290" cy="1110704"/>
          </a:xfrm>
          <a:prstGeom prst="wedgeRoundRectCallout">
            <a:avLst>
              <a:gd name="adj1" fmla="val -52067"/>
              <a:gd name="adj2" fmla="val 61594"/>
              <a:gd name="adj3" fmla="val 16667"/>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a:solidFill>
                <a:schemeClr val="tx1"/>
              </a:solidFill>
            </a:endParaRPr>
          </a:p>
        </p:txBody>
      </p:sp>
      <p:grpSp>
        <p:nvGrpSpPr>
          <p:cNvPr id="5" name="グループ化 4">
            <a:extLst>
              <a:ext uri="{FF2B5EF4-FFF2-40B4-BE49-F238E27FC236}">
                <a16:creationId xmlns:a16="http://schemas.microsoft.com/office/drawing/2014/main" id="{CEC84DCF-1B97-4840-9DF0-59926E45EA60}"/>
              </a:ext>
            </a:extLst>
          </p:cNvPr>
          <p:cNvGrpSpPr/>
          <p:nvPr/>
        </p:nvGrpSpPr>
        <p:grpSpPr>
          <a:xfrm>
            <a:off x="-971109" y="2687585"/>
            <a:ext cx="8390259" cy="7095687"/>
            <a:chOff x="-799402" y="7514722"/>
            <a:chExt cx="7192153" cy="6082448"/>
          </a:xfrm>
        </p:grpSpPr>
        <p:pic>
          <p:nvPicPr>
            <p:cNvPr id="8" name="図 7">
              <a:extLst>
                <a:ext uri="{FF2B5EF4-FFF2-40B4-BE49-F238E27FC236}">
                  <a16:creationId xmlns:a16="http://schemas.microsoft.com/office/drawing/2014/main" id="{EC9D5616-2516-41E5-ADF2-D9F42E62BF61}"/>
                </a:ext>
              </a:extLst>
            </p:cNvPr>
            <p:cNvPicPr>
              <a:picLocks noChangeAspect="1"/>
            </p:cNvPicPr>
            <p:nvPr/>
          </p:nvPicPr>
          <p:blipFill>
            <a:blip r:embed="rId4" cstate="screen">
              <a:extLst>
                <a:ext uri="{BEBA8EAE-BF5A-486C-A8C5-ECC9F3942E4B}">
                  <a14:imgProps xmlns:a14="http://schemas.microsoft.com/office/drawing/2010/main">
                    <a14:imgLayer r:embed="rId5">
                      <a14:imgEffect>
                        <a14:backgroundRemoval t="0" b="90000" l="5629" r="89901">
                          <a14:foregroundMark x1="39901" y1="64412" x2="21523" y2="82647"/>
                          <a14:backgroundMark x1="27318" y1="30882" x2="27318" y2="30882"/>
                          <a14:backgroundMark x1="39901" y1="9706" x2="32450" y2="18824"/>
                          <a14:backgroundMark x1="39238" y1="11765" x2="47848" y2="7647"/>
                          <a14:backgroundMark x1="49503" y1="7647" x2="56457" y2="14706"/>
                          <a14:backgroundMark x1="57616" y1="16765" x2="60430" y2="28824"/>
                          <a14:backgroundMark x1="60430" y1="35000" x2="60927" y2="43235"/>
                          <a14:backgroundMark x1="60927" y1="46176" x2="58113" y2="55294"/>
                          <a14:backgroundMark x1="58113" y1="56471" x2="57616" y2="63529"/>
                          <a14:backgroundMark x1="57616" y1="64412" x2="70033" y2="77647"/>
                          <a14:backgroundMark x1="73013" y1="79706" x2="75166" y2="87647"/>
                          <a14:backgroundMark x1="34106" y1="21765" x2="33609" y2="32941"/>
                          <a14:backgroundMark x1="32450" y1="37941" x2="31788" y2="43235"/>
                          <a14:backgroundMark x1="62748" y1="46176" x2="70033" y2="61471"/>
                          <a14:backgroundMark x1="69536" y1="60294" x2="69536" y2="60294"/>
                        </a14:backgroundRemoval>
                      </a14:imgEffect>
                      <a14:imgEffect>
                        <a14:brightnessContrast bright="40000"/>
                      </a14:imgEffect>
                    </a14:imgLayer>
                  </a14:imgProps>
                </a:ext>
                <a:ext uri="{28A0092B-C50C-407E-A947-70E740481C1C}">
                  <a14:useLocalDpi xmlns:a14="http://schemas.microsoft.com/office/drawing/2010/main"/>
                </a:ext>
              </a:extLst>
            </a:blip>
            <a:stretch>
              <a:fillRect/>
            </a:stretch>
          </p:blipFill>
          <p:spPr>
            <a:xfrm>
              <a:off x="3550480" y="7693431"/>
              <a:ext cx="2269576" cy="1277576"/>
            </a:xfrm>
            <a:prstGeom prst="rect">
              <a:avLst/>
            </a:prstGeom>
          </p:spPr>
        </p:pic>
        <p:sp>
          <p:nvSpPr>
            <p:cNvPr id="6" name="テキスト ボックス 5">
              <a:extLst>
                <a:ext uri="{FF2B5EF4-FFF2-40B4-BE49-F238E27FC236}">
                  <a16:creationId xmlns:a16="http://schemas.microsoft.com/office/drawing/2014/main" id="{B29BE6DC-5440-470E-9284-8BCFCD63655E}"/>
                </a:ext>
              </a:extLst>
            </p:cNvPr>
            <p:cNvSpPr txBox="1"/>
            <p:nvPr/>
          </p:nvSpPr>
          <p:spPr>
            <a:xfrm>
              <a:off x="149017" y="7514722"/>
              <a:ext cx="4056397" cy="1451048"/>
            </a:xfrm>
            <a:prstGeom prst="rect">
              <a:avLst/>
            </a:prstGeom>
            <a:noFill/>
          </p:spPr>
          <p:txBody>
            <a:bodyPr wrap="square">
              <a:spAutoFit/>
            </a:bodyPr>
            <a:lstStyle/>
            <a:p>
              <a:r>
                <a:rPr lang="ja-JP" altLang="en-US" sz="2000" b="1" i="1" dirty="0">
                  <a:solidFill>
                    <a:srgbClr val="FF00FF"/>
                  </a:solidFill>
                </a:rPr>
                <a:t>オークピア鹿芝の魅力</a:t>
              </a:r>
              <a:endParaRPr lang="en-US" altLang="ja-JP" sz="2000" b="1" i="1" dirty="0">
                <a:solidFill>
                  <a:srgbClr val="FF00FF"/>
                </a:solidFill>
              </a:endParaRPr>
            </a:p>
            <a:p>
              <a:pPr marL="0" indent="0">
                <a:buNone/>
              </a:pPr>
              <a:r>
                <a:rPr lang="ja-JP" altLang="en-US" sz="1400" b="1" dirty="0"/>
                <a:t>　日常的に他職種間のコミュニケーションも活発に行われており、老健施設の強みでもある多職種協働が活かされている働きやすい環境であると感じています。また職員研修にも力を入れており、施設内外の研修受講によってスキルアップを図り、ケアの質を向上していける様に施設全体として取り組んでいます。</a:t>
              </a:r>
            </a:p>
          </p:txBody>
        </p:sp>
        <p:sp>
          <p:nvSpPr>
            <p:cNvPr id="10" name="テキスト ボックス 9">
              <a:extLst>
                <a:ext uri="{FF2B5EF4-FFF2-40B4-BE49-F238E27FC236}">
                  <a16:creationId xmlns:a16="http://schemas.microsoft.com/office/drawing/2014/main" id="{7A2DD4ED-BFFD-4998-9A1B-AE052BBC3AD7}"/>
                </a:ext>
              </a:extLst>
            </p:cNvPr>
            <p:cNvSpPr txBox="1"/>
            <p:nvPr/>
          </p:nvSpPr>
          <p:spPr>
            <a:xfrm>
              <a:off x="4923631" y="7592390"/>
              <a:ext cx="1469120" cy="712333"/>
            </a:xfrm>
            <a:prstGeom prst="rect">
              <a:avLst/>
            </a:prstGeom>
            <a:noFill/>
          </p:spPr>
          <p:txBody>
            <a:bodyPr wrap="square">
              <a:spAutoFit/>
            </a:bodyPr>
            <a:lstStyle/>
            <a:p>
              <a:r>
                <a:rPr lang="ja-JP" altLang="en-US" sz="1600" b="1" dirty="0"/>
                <a:t>チームケアが</a:t>
              </a:r>
              <a:endParaRPr lang="en-US" altLang="ja-JP" sz="1600" b="1" dirty="0"/>
            </a:p>
            <a:p>
              <a:r>
                <a:rPr lang="ja-JP" altLang="en-US" sz="1600" b="1" dirty="0"/>
                <a:t>オークピアの強みです！</a:t>
              </a:r>
            </a:p>
          </p:txBody>
        </p:sp>
        <p:sp>
          <p:nvSpPr>
            <p:cNvPr id="11" name="テキスト ボックス 10">
              <a:extLst>
                <a:ext uri="{FF2B5EF4-FFF2-40B4-BE49-F238E27FC236}">
                  <a16:creationId xmlns:a16="http://schemas.microsoft.com/office/drawing/2014/main" id="{B8D808E1-9A5C-4887-8050-D56C992752C3}"/>
                </a:ext>
              </a:extLst>
            </p:cNvPr>
            <p:cNvSpPr txBox="1"/>
            <p:nvPr/>
          </p:nvSpPr>
          <p:spPr>
            <a:xfrm>
              <a:off x="-799402" y="13306960"/>
              <a:ext cx="2941120" cy="290210"/>
            </a:xfrm>
            <a:prstGeom prst="rect">
              <a:avLst/>
            </a:prstGeom>
            <a:noFill/>
          </p:spPr>
          <p:txBody>
            <a:bodyPr wrap="square">
              <a:spAutoFit/>
            </a:bodyPr>
            <a:lstStyle/>
            <a:p>
              <a:endParaRPr lang="ja-JP" altLang="en-US" sz="1600" dirty="0"/>
            </a:p>
          </p:txBody>
        </p:sp>
      </p:grpSp>
      <p:pic>
        <p:nvPicPr>
          <p:cNvPr id="17" name="図 16">
            <a:extLst>
              <a:ext uri="{FF2B5EF4-FFF2-40B4-BE49-F238E27FC236}">
                <a16:creationId xmlns:a16="http://schemas.microsoft.com/office/drawing/2014/main" id="{451074B0-116B-4CA9-89B4-EBE39D53D4C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7196" y="5217871"/>
            <a:ext cx="2058174" cy="1373109"/>
          </a:xfrm>
          <a:prstGeom prst="rect">
            <a:avLst/>
          </a:prstGeom>
        </p:spPr>
      </p:pic>
      <p:pic>
        <p:nvPicPr>
          <p:cNvPr id="18" name="図 17">
            <a:extLst>
              <a:ext uri="{FF2B5EF4-FFF2-40B4-BE49-F238E27FC236}">
                <a16:creationId xmlns:a16="http://schemas.microsoft.com/office/drawing/2014/main" id="{23020511-4DF0-4FA3-97A8-80A1CDBEE2E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881180" y="5346651"/>
            <a:ext cx="1173802" cy="1020184"/>
          </a:xfrm>
          <a:prstGeom prst="rect">
            <a:avLst/>
          </a:prstGeom>
        </p:spPr>
      </p:pic>
      <p:sp>
        <p:nvSpPr>
          <p:cNvPr id="19" name="タイトル 1">
            <a:extLst>
              <a:ext uri="{FF2B5EF4-FFF2-40B4-BE49-F238E27FC236}">
                <a16:creationId xmlns:a16="http://schemas.microsoft.com/office/drawing/2014/main" id="{076941E9-9A76-4385-B5E5-DAB9327F4C80}"/>
              </a:ext>
            </a:extLst>
          </p:cNvPr>
          <p:cNvSpPr txBox="1">
            <a:spLocks/>
          </p:cNvSpPr>
          <p:nvPr/>
        </p:nvSpPr>
        <p:spPr>
          <a:xfrm>
            <a:off x="2180361" y="4856739"/>
            <a:ext cx="1559903" cy="304766"/>
          </a:xfrm>
          <a:prstGeom prst="rect">
            <a:avLst/>
          </a:prstGeom>
        </p:spPr>
        <p:txBody>
          <a:bodyPr vert="horz" lIns="106673" tIns="53336" rIns="106673" bIns="53336"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83" b="1" dirty="0">
                <a:latin typeface="メイリオ" panose="020B0604030504040204" pitchFamily="50" charset="-128"/>
                <a:ea typeface="メイリオ" panose="020B0604030504040204" pitchFamily="50" charset="-128"/>
              </a:rPr>
              <a:t>年代別の割合</a:t>
            </a:r>
          </a:p>
        </p:txBody>
      </p:sp>
      <p:sp>
        <p:nvSpPr>
          <p:cNvPr id="20" name="タイトル 1">
            <a:extLst>
              <a:ext uri="{FF2B5EF4-FFF2-40B4-BE49-F238E27FC236}">
                <a16:creationId xmlns:a16="http://schemas.microsoft.com/office/drawing/2014/main" id="{920CCC37-B485-4842-B99E-0C9FFFD5A204}"/>
              </a:ext>
            </a:extLst>
          </p:cNvPr>
          <p:cNvSpPr txBox="1">
            <a:spLocks/>
          </p:cNvSpPr>
          <p:nvPr/>
        </p:nvSpPr>
        <p:spPr>
          <a:xfrm>
            <a:off x="325021" y="4883670"/>
            <a:ext cx="1545510" cy="278892"/>
          </a:xfrm>
          <a:prstGeom prst="rect">
            <a:avLst/>
          </a:prstGeom>
        </p:spPr>
        <p:txBody>
          <a:bodyPr vert="horz" lIns="106673" tIns="53336" rIns="106673" bIns="53336"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83" b="1" dirty="0">
                <a:latin typeface="メイリオ" panose="020B0604030504040204" pitchFamily="50" charset="-128"/>
                <a:ea typeface="メイリオ" panose="020B0604030504040204" pitchFamily="50" charset="-128"/>
              </a:rPr>
              <a:t>勤続年数の割合</a:t>
            </a:r>
          </a:p>
        </p:txBody>
      </p:sp>
      <p:pic>
        <p:nvPicPr>
          <p:cNvPr id="21" name="図 20">
            <a:extLst>
              <a:ext uri="{FF2B5EF4-FFF2-40B4-BE49-F238E27FC236}">
                <a16:creationId xmlns:a16="http://schemas.microsoft.com/office/drawing/2014/main" id="{92778EC1-6353-4811-8C5D-A8D84D259FA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486054" y="5112558"/>
            <a:ext cx="2503834" cy="1618721"/>
          </a:xfrm>
          <a:prstGeom prst="rect">
            <a:avLst/>
          </a:prstGeom>
        </p:spPr>
      </p:pic>
      <p:sp>
        <p:nvSpPr>
          <p:cNvPr id="22" name="タイトル 1">
            <a:extLst>
              <a:ext uri="{FF2B5EF4-FFF2-40B4-BE49-F238E27FC236}">
                <a16:creationId xmlns:a16="http://schemas.microsoft.com/office/drawing/2014/main" id="{521D3312-3CAC-4C75-96F9-A381A6AD3D0D}"/>
              </a:ext>
            </a:extLst>
          </p:cNvPr>
          <p:cNvSpPr txBox="1">
            <a:spLocks/>
          </p:cNvSpPr>
          <p:nvPr/>
        </p:nvSpPr>
        <p:spPr>
          <a:xfrm>
            <a:off x="3741591" y="4882407"/>
            <a:ext cx="1110631" cy="292188"/>
          </a:xfrm>
          <a:prstGeom prst="rect">
            <a:avLst/>
          </a:prstGeom>
        </p:spPr>
        <p:txBody>
          <a:bodyPr vert="horz" lIns="106673" tIns="53336" rIns="106673" bIns="53336"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83" b="1" dirty="0">
                <a:latin typeface="メイリオ" panose="020B0604030504040204" pitchFamily="50" charset="-128"/>
                <a:ea typeface="メイリオ" panose="020B0604030504040204" pitchFamily="50" charset="-128"/>
              </a:rPr>
              <a:t>男女の割合</a:t>
            </a:r>
          </a:p>
        </p:txBody>
      </p:sp>
      <p:pic>
        <p:nvPicPr>
          <p:cNvPr id="27" name="図 26">
            <a:extLst>
              <a:ext uri="{FF2B5EF4-FFF2-40B4-BE49-F238E27FC236}">
                <a16:creationId xmlns:a16="http://schemas.microsoft.com/office/drawing/2014/main" id="{2C7DC5BE-46DF-45BC-AB2C-56ACD8B673F4}"/>
              </a:ext>
            </a:extLst>
          </p:cNvPr>
          <p:cNvPicPr>
            <a:picLocks noChangeAspect="1"/>
          </p:cNvPicPr>
          <p:nvPr/>
        </p:nvPicPr>
        <p:blipFill>
          <a:blip r:embed="rId9"/>
          <a:stretch>
            <a:fillRect/>
          </a:stretch>
        </p:blipFill>
        <p:spPr>
          <a:xfrm>
            <a:off x="93954" y="6607918"/>
            <a:ext cx="2026954" cy="1479321"/>
          </a:xfrm>
          <a:prstGeom prst="rect">
            <a:avLst/>
          </a:prstGeom>
        </p:spPr>
      </p:pic>
      <p:grpSp>
        <p:nvGrpSpPr>
          <p:cNvPr id="40" name="グループ化 39">
            <a:extLst>
              <a:ext uri="{FF2B5EF4-FFF2-40B4-BE49-F238E27FC236}">
                <a16:creationId xmlns:a16="http://schemas.microsoft.com/office/drawing/2014/main" id="{62B6E603-3471-4BA7-8CA8-CB21DB71E6EF}"/>
              </a:ext>
            </a:extLst>
          </p:cNvPr>
          <p:cNvGrpSpPr/>
          <p:nvPr/>
        </p:nvGrpSpPr>
        <p:grpSpPr>
          <a:xfrm>
            <a:off x="206376" y="4377427"/>
            <a:ext cx="7132683" cy="3673468"/>
            <a:chOff x="162641" y="-642334"/>
            <a:chExt cx="6114155" cy="4199954"/>
          </a:xfrm>
        </p:grpSpPr>
        <p:sp>
          <p:nvSpPr>
            <p:cNvPr id="41" name="角丸四角形 34">
              <a:extLst>
                <a:ext uri="{FF2B5EF4-FFF2-40B4-BE49-F238E27FC236}">
                  <a16:creationId xmlns:a16="http://schemas.microsoft.com/office/drawing/2014/main" id="{D944766E-1E05-4E31-B3C3-323204C38FDC}"/>
                </a:ext>
              </a:extLst>
            </p:cNvPr>
            <p:cNvSpPr/>
            <p:nvPr/>
          </p:nvSpPr>
          <p:spPr>
            <a:xfrm>
              <a:off x="162641" y="-642334"/>
              <a:ext cx="6107505" cy="421995"/>
            </a:xfrm>
            <a:prstGeom prst="roundRect">
              <a:avLst/>
            </a:prstGeom>
            <a:solidFill>
              <a:srgbClr val="FFC000"/>
            </a:solidFill>
            <a:ln>
              <a:noFill/>
            </a:ln>
            <a:scene3d>
              <a:camera prst="orthographicFront"/>
              <a:lightRig rig="threePt" dir="t"/>
            </a:scene3d>
            <a:sp3d>
              <a:bevelT w="508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9"/>
            </a:p>
          </p:txBody>
        </p:sp>
        <p:sp>
          <p:nvSpPr>
            <p:cNvPr id="43" name="テキスト ボックス 42">
              <a:extLst>
                <a:ext uri="{FF2B5EF4-FFF2-40B4-BE49-F238E27FC236}">
                  <a16:creationId xmlns:a16="http://schemas.microsoft.com/office/drawing/2014/main" id="{A7C48BCC-6039-4355-8D68-F7C00217BBCA}"/>
                </a:ext>
              </a:extLst>
            </p:cNvPr>
            <p:cNvSpPr txBox="1"/>
            <p:nvPr/>
          </p:nvSpPr>
          <p:spPr>
            <a:xfrm>
              <a:off x="1745744" y="2323447"/>
              <a:ext cx="4531052" cy="1234173"/>
            </a:xfrm>
            <a:prstGeom prst="rect">
              <a:avLst/>
            </a:prstGeom>
            <a:noFill/>
          </p:spPr>
          <p:txBody>
            <a:bodyPr wrap="square">
              <a:spAutoFit/>
            </a:bodyPr>
            <a:lstStyle/>
            <a:p>
              <a:r>
                <a:rPr lang="ja-JP" altLang="en-US" sz="1283" b="1" dirty="0">
                  <a:solidFill>
                    <a:srgbClr val="0070C0"/>
                  </a:solidFill>
                  <a:latin typeface="メイリオ" panose="020B0604030504040204" pitchFamily="50" charset="-128"/>
                  <a:ea typeface="メイリオ" panose="020B0604030504040204" pitchFamily="50" charset="-128"/>
                </a:rPr>
                <a:t>・オールフレッシュで全館</a:t>
              </a:r>
              <a:r>
                <a:rPr lang="en-US" altLang="ja-JP" sz="1283" b="1" dirty="0">
                  <a:solidFill>
                    <a:srgbClr val="0070C0"/>
                  </a:solidFill>
                  <a:latin typeface="メイリオ" panose="020B0604030504040204" pitchFamily="50" charset="-128"/>
                  <a:ea typeface="メイリオ" panose="020B0604030504040204" pitchFamily="50" charset="-128"/>
                </a:rPr>
                <a:t>24</a:t>
              </a:r>
              <a:r>
                <a:rPr lang="ja-JP" altLang="en-US" sz="1283" b="1" dirty="0">
                  <a:solidFill>
                    <a:srgbClr val="0070C0"/>
                  </a:solidFill>
                  <a:latin typeface="メイリオ" panose="020B0604030504040204" pitchFamily="50" charset="-128"/>
                  <a:ea typeface="メイリオ" panose="020B0604030504040204" pitchFamily="50" charset="-128"/>
                </a:rPr>
                <a:t>時間換気</a:t>
              </a:r>
              <a:endParaRPr lang="en-US" altLang="ja-JP" sz="1283" b="1" dirty="0">
                <a:solidFill>
                  <a:srgbClr val="0070C0"/>
                </a:solidFill>
                <a:latin typeface="メイリオ" panose="020B0604030504040204" pitchFamily="50" charset="-128"/>
                <a:ea typeface="メイリオ" panose="020B0604030504040204" pitchFamily="50" charset="-128"/>
              </a:endParaRPr>
            </a:p>
            <a:p>
              <a:r>
                <a:rPr lang="ja-JP" altLang="en-US" sz="1283" b="1" dirty="0">
                  <a:solidFill>
                    <a:srgbClr val="0070C0"/>
                  </a:solidFill>
                  <a:latin typeface="メイリオ" panose="020B0604030504040204" pitchFamily="50" charset="-128"/>
                  <a:ea typeface="メイリオ" panose="020B0604030504040204" pitchFamily="50" charset="-128"/>
                </a:rPr>
                <a:t>・オゾン脱臭と殺菌設備がセントラルで完備</a:t>
              </a:r>
              <a:endParaRPr lang="en-US" altLang="ja-JP" sz="1283" b="1" dirty="0">
                <a:solidFill>
                  <a:srgbClr val="0070C0"/>
                </a:solidFill>
                <a:latin typeface="メイリオ" panose="020B0604030504040204" pitchFamily="50" charset="-128"/>
                <a:ea typeface="メイリオ" panose="020B0604030504040204" pitchFamily="50" charset="-128"/>
              </a:endParaRPr>
            </a:p>
            <a:p>
              <a:r>
                <a:rPr lang="ja-JP" altLang="en-US" sz="1283" b="1" dirty="0">
                  <a:solidFill>
                    <a:srgbClr val="0070C0"/>
                  </a:solidFill>
                  <a:latin typeface="メイリオ" panose="020B0604030504040204" pitchFamily="50" charset="-128"/>
                  <a:ea typeface="メイリオ" panose="020B0604030504040204" pitchFamily="50" charset="-128"/>
                </a:rPr>
                <a:t>・清掃は専門業者にお任せ（ご利用者様のケアに専念できます！）</a:t>
              </a:r>
              <a:endParaRPr lang="en-US" altLang="ja-JP" sz="1283" b="1" dirty="0">
                <a:solidFill>
                  <a:srgbClr val="0070C0"/>
                </a:solidFill>
                <a:latin typeface="メイリオ" panose="020B0604030504040204" pitchFamily="50" charset="-128"/>
                <a:ea typeface="メイリオ" panose="020B0604030504040204" pitchFamily="50" charset="-128"/>
              </a:endParaRPr>
            </a:p>
            <a:p>
              <a:r>
                <a:rPr lang="ja-JP" altLang="en-US" sz="1283" b="1" dirty="0">
                  <a:solidFill>
                    <a:srgbClr val="0070C0"/>
                  </a:solidFill>
                  <a:latin typeface="メイリオ" panose="020B0604030504040204" pitchFamily="50" charset="-128"/>
                  <a:ea typeface="メイリオ" panose="020B0604030504040204" pitchFamily="50" charset="-128"/>
                </a:rPr>
                <a:t>・ユニホームはリースで洗濯の必要も無し</a:t>
              </a:r>
              <a:endParaRPr lang="en-US" altLang="ja-JP" sz="1283" b="1" dirty="0">
                <a:solidFill>
                  <a:srgbClr val="0070C0"/>
                </a:solidFill>
                <a:latin typeface="メイリオ" panose="020B0604030504040204" pitchFamily="50" charset="-128"/>
                <a:ea typeface="メイリオ" panose="020B0604030504040204" pitchFamily="50" charset="-128"/>
              </a:endParaRPr>
            </a:p>
            <a:p>
              <a:r>
                <a:rPr lang="ja-JP" altLang="en-US" sz="1283" b="1" dirty="0">
                  <a:solidFill>
                    <a:srgbClr val="0070C0"/>
                  </a:solidFill>
                  <a:latin typeface="メイリオ" panose="020B0604030504040204" pitchFamily="50" charset="-128"/>
                  <a:ea typeface="メイリオ" panose="020B0604030504040204" pitchFamily="50" charset="-128"/>
                </a:rPr>
                <a:t>（ウイルスの持ち込み、持ち帰りのリスクも軽減！）</a:t>
              </a:r>
              <a:endParaRPr lang="en-US" altLang="ja-JP" sz="1283" b="1" dirty="0">
                <a:solidFill>
                  <a:srgbClr val="0070C0"/>
                </a:solidFill>
                <a:latin typeface="メイリオ" panose="020B0604030504040204" pitchFamily="50" charset="-128"/>
                <a:ea typeface="メイリオ" panose="020B0604030504040204" pitchFamily="50" charset="-128"/>
              </a:endParaRPr>
            </a:p>
          </p:txBody>
        </p:sp>
        <p:sp>
          <p:nvSpPr>
            <p:cNvPr id="30" name="角丸四角形 34">
              <a:extLst>
                <a:ext uri="{FF2B5EF4-FFF2-40B4-BE49-F238E27FC236}">
                  <a16:creationId xmlns:a16="http://schemas.microsoft.com/office/drawing/2014/main" id="{A63183BF-7D52-256E-6EE4-CFC16698F544}"/>
                </a:ext>
              </a:extLst>
            </p:cNvPr>
            <p:cNvSpPr/>
            <p:nvPr/>
          </p:nvSpPr>
          <p:spPr>
            <a:xfrm>
              <a:off x="1803747" y="1990119"/>
              <a:ext cx="4346454" cy="327861"/>
            </a:xfrm>
            <a:prstGeom prst="roundRect">
              <a:avLst/>
            </a:prstGeom>
            <a:solidFill>
              <a:srgbClr val="FFC000"/>
            </a:solidFill>
            <a:ln>
              <a:noFill/>
            </a:ln>
            <a:scene3d>
              <a:camera prst="orthographicFront"/>
              <a:lightRig rig="threePt" dir="t"/>
            </a:scene3d>
            <a:sp3d>
              <a:bevelT w="508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9" dirty="0"/>
            </a:p>
          </p:txBody>
        </p:sp>
        <p:sp>
          <p:nvSpPr>
            <p:cNvPr id="42" name="テキスト ボックス 41">
              <a:extLst>
                <a:ext uri="{FF2B5EF4-FFF2-40B4-BE49-F238E27FC236}">
                  <a16:creationId xmlns:a16="http://schemas.microsoft.com/office/drawing/2014/main" id="{05FC7A2A-4510-4A72-81B4-0CBA91B8836B}"/>
                </a:ext>
              </a:extLst>
            </p:cNvPr>
            <p:cNvSpPr txBox="1"/>
            <p:nvPr/>
          </p:nvSpPr>
          <p:spPr>
            <a:xfrm>
              <a:off x="2975826" y="2027540"/>
              <a:ext cx="2498454" cy="351888"/>
            </a:xfrm>
            <a:prstGeom prst="rect">
              <a:avLst/>
            </a:prstGeom>
            <a:noFill/>
          </p:spPr>
          <p:txBody>
            <a:bodyPr wrap="square" rtlCol="0">
              <a:spAutoFit/>
            </a:bodyPr>
            <a:lstStyle/>
            <a:p>
              <a:r>
                <a:rPr lang="ja-JP" altLang="en-US" sz="1400" b="1" dirty="0">
                  <a:latin typeface="メイリオ" pitchFamily="50" charset="-128"/>
                  <a:ea typeface="メイリオ" pitchFamily="50" charset="-128"/>
                  <a:cs typeface="メイリオ" pitchFamily="50" charset="-128"/>
                </a:rPr>
                <a:t>感染症対策も徹底しています！</a:t>
              </a:r>
            </a:p>
          </p:txBody>
        </p:sp>
      </p:grpSp>
      <p:sp>
        <p:nvSpPr>
          <p:cNvPr id="24" name="テキスト ボックス 23">
            <a:extLst>
              <a:ext uri="{FF2B5EF4-FFF2-40B4-BE49-F238E27FC236}">
                <a16:creationId xmlns:a16="http://schemas.microsoft.com/office/drawing/2014/main" id="{62AA774C-74D7-4E08-926D-B51534131CDF}"/>
              </a:ext>
            </a:extLst>
          </p:cNvPr>
          <p:cNvSpPr txBox="1"/>
          <p:nvPr/>
        </p:nvSpPr>
        <p:spPr>
          <a:xfrm>
            <a:off x="6255127" y="3946335"/>
            <a:ext cx="1060071" cy="307777"/>
          </a:xfrm>
          <a:prstGeom prst="rect">
            <a:avLst/>
          </a:prstGeom>
          <a:noFill/>
        </p:spPr>
        <p:txBody>
          <a:bodyPr wrap="square" rtlCol="0">
            <a:spAutoFit/>
          </a:bodyPr>
          <a:lstStyle/>
          <a:p>
            <a:r>
              <a:rPr lang="en-US" altLang="ja-JP" sz="1400" b="1" dirty="0">
                <a:latin typeface="ＭＳ Ｐ明朝" pitchFamily="18" charset="-128"/>
                <a:ea typeface="ＭＳ Ｐ明朝" pitchFamily="18" charset="-128"/>
              </a:rPr>
              <a:t>【</a:t>
            </a:r>
            <a:r>
              <a:rPr lang="ja-JP" altLang="en-US" sz="1400" b="1" dirty="0">
                <a:latin typeface="ＭＳ Ｐ明朝" pitchFamily="18" charset="-128"/>
                <a:ea typeface="ＭＳ Ｐ明朝" pitchFamily="18" charset="-128"/>
              </a:rPr>
              <a:t>介護</a:t>
            </a:r>
            <a:r>
              <a:rPr lang="ja-JP" altLang="en-US" sz="1400" b="1" dirty="0" smtClean="0">
                <a:latin typeface="ＭＳ Ｐ明朝" pitchFamily="18" charset="-128"/>
                <a:ea typeface="ＭＳ Ｐ明朝" pitchFamily="18" charset="-128"/>
              </a:rPr>
              <a:t>長</a:t>
            </a:r>
            <a:r>
              <a:rPr lang="en-US" altLang="ja-JP" sz="1400" b="1" dirty="0" smtClean="0">
                <a:latin typeface="ＭＳ Ｐ明朝" pitchFamily="18" charset="-128"/>
                <a:ea typeface="ＭＳ Ｐ明朝" pitchFamily="18" charset="-128"/>
              </a:rPr>
              <a:t>】</a:t>
            </a:r>
            <a:endParaRPr lang="ja-JP" altLang="en-US" sz="1400" b="1" dirty="0">
              <a:latin typeface="ＭＳ Ｐ明朝" pitchFamily="18" charset="-128"/>
              <a:ea typeface="ＭＳ Ｐ明朝" pitchFamily="18" charset="-128"/>
            </a:endParaRPr>
          </a:p>
        </p:txBody>
      </p:sp>
      <p:pic>
        <p:nvPicPr>
          <p:cNvPr id="15" name="図 14">
            <a:extLst>
              <a:ext uri="{FF2B5EF4-FFF2-40B4-BE49-F238E27FC236}">
                <a16:creationId xmlns:a16="http://schemas.microsoft.com/office/drawing/2014/main" id="{0B969757-D3E7-45B9-8F67-D7768C23B002}"/>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495435" y="8097508"/>
            <a:ext cx="859952" cy="859952"/>
          </a:xfrm>
          <a:prstGeom prst="rect">
            <a:avLst/>
          </a:prstGeom>
        </p:spPr>
      </p:pic>
      <p:sp>
        <p:nvSpPr>
          <p:cNvPr id="16" name="テキスト ボックス 15">
            <a:extLst>
              <a:ext uri="{FF2B5EF4-FFF2-40B4-BE49-F238E27FC236}">
                <a16:creationId xmlns:a16="http://schemas.microsoft.com/office/drawing/2014/main" id="{648D921F-C265-D125-9659-403320847994}"/>
              </a:ext>
            </a:extLst>
          </p:cNvPr>
          <p:cNvSpPr txBox="1"/>
          <p:nvPr/>
        </p:nvSpPr>
        <p:spPr>
          <a:xfrm>
            <a:off x="3732034" y="9165518"/>
            <a:ext cx="3711349" cy="1354217"/>
          </a:xfrm>
          <a:prstGeom prst="rect">
            <a:avLst/>
          </a:prstGeom>
          <a:noFill/>
        </p:spPr>
        <p:txBody>
          <a:bodyPr wrap="square">
            <a:spAutoFit/>
          </a:bodyPr>
          <a:lstStyle/>
          <a:p>
            <a:r>
              <a:rPr lang="en-US" altLang="ja-JP" sz="2800" b="1" dirty="0">
                <a:solidFill>
                  <a:srgbClr val="FF0000"/>
                </a:solidFill>
                <a:latin typeface="+mj-ea"/>
              </a:rPr>
              <a:t>【</a:t>
            </a:r>
            <a:r>
              <a:rPr lang="en-US" altLang="ja-JP" sz="2800" b="1" dirty="0" smtClean="0">
                <a:solidFill>
                  <a:srgbClr val="FF0000"/>
                </a:solidFill>
                <a:latin typeface="+mj-ea"/>
              </a:rPr>
              <a:t>TEL】0745-71-3588 </a:t>
            </a:r>
          </a:p>
          <a:p>
            <a:r>
              <a:rPr lang="en-US" altLang="ja-JP" sz="2000" b="1" dirty="0" smtClean="0">
                <a:latin typeface="+mj-ea"/>
                <a:ea typeface="+mj-ea"/>
              </a:rPr>
              <a:t>【</a:t>
            </a:r>
            <a:r>
              <a:rPr lang="ja-JP" altLang="en-US" sz="2000" b="1" dirty="0">
                <a:latin typeface="+mj-ea"/>
                <a:ea typeface="+mj-ea"/>
              </a:rPr>
              <a:t>住所</a:t>
            </a:r>
            <a:r>
              <a:rPr lang="en-US" altLang="ja-JP" sz="2000" b="1" dirty="0">
                <a:latin typeface="+mj-ea"/>
                <a:ea typeface="+mj-ea"/>
              </a:rPr>
              <a:t>】</a:t>
            </a:r>
            <a:r>
              <a:rPr lang="ja-JP" altLang="en-US" sz="2000" b="1" dirty="0">
                <a:latin typeface="+mj-ea"/>
                <a:ea typeface="+mj-ea"/>
              </a:rPr>
              <a:t>香芝市穴虫</a:t>
            </a:r>
            <a:r>
              <a:rPr lang="en-US" altLang="ja-JP" sz="2000" b="1" dirty="0" smtClean="0">
                <a:latin typeface="+mj-ea"/>
                <a:ea typeface="+mj-ea"/>
              </a:rPr>
              <a:t>885-1</a:t>
            </a:r>
            <a:r>
              <a:rPr lang="ja-JP" altLang="en-US" sz="1600" b="1" dirty="0">
                <a:latin typeface="+mj-ea"/>
                <a:ea typeface="+mj-ea"/>
              </a:rPr>
              <a:t>　</a:t>
            </a:r>
            <a:endParaRPr lang="en-US" altLang="ja-JP" sz="1600" b="1" dirty="0">
              <a:latin typeface="+mj-ea"/>
              <a:ea typeface="+mj-ea"/>
            </a:endParaRPr>
          </a:p>
          <a:p>
            <a:endParaRPr lang="en-US" altLang="ja-JP" sz="1600" b="1" dirty="0" smtClean="0">
              <a:latin typeface="+mj-ea"/>
              <a:ea typeface="+mj-ea"/>
            </a:endParaRPr>
          </a:p>
          <a:p>
            <a:r>
              <a:rPr lang="ja-JP" altLang="en-US" b="1" dirty="0" smtClean="0">
                <a:latin typeface="+mj-ea"/>
                <a:ea typeface="+mj-ea"/>
              </a:rPr>
              <a:t>　　　　　　　　担当：乾 </a:t>
            </a:r>
            <a:r>
              <a:rPr lang="ja-JP" altLang="en-US" b="1" dirty="0">
                <a:latin typeface="+mj-ea"/>
                <a:ea typeface="+mj-ea"/>
              </a:rPr>
              <a:t>（ いぬい ）　</a:t>
            </a:r>
            <a:r>
              <a:rPr lang="ja-JP" altLang="en-US" sz="1600" b="1" dirty="0">
                <a:latin typeface="+mj-ea"/>
                <a:ea typeface="+mj-ea"/>
              </a:rPr>
              <a:t>　　　</a:t>
            </a:r>
            <a:endParaRPr lang="en-US" altLang="ja-JP" sz="1600" b="1" dirty="0">
              <a:latin typeface="+mj-ea"/>
              <a:ea typeface="+mj-ea"/>
            </a:endParaRPr>
          </a:p>
        </p:txBody>
      </p:sp>
      <p:sp>
        <p:nvSpPr>
          <p:cNvPr id="35" name="テキスト ボックス 34">
            <a:extLst>
              <a:ext uri="{FF2B5EF4-FFF2-40B4-BE49-F238E27FC236}">
                <a16:creationId xmlns:a16="http://schemas.microsoft.com/office/drawing/2014/main" id="{D8154783-0DA9-FD5D-0852-F4EE8FFC9703}"/>
              </a:ext>
            </a:extLst>
          </p:cNvPr>
          <p:cNvSpPr txBox="1"/>
          <p:nvPr/>
        </p:nvSpPr>
        <p:spPr>
          <a:xfrm>
            <a:off x="267582" y="4419949"/>
            <a:ext cx="7048965" cy="337913"/>
          </a:xfrm>
          <a:prstGeom prst="rect">
            <a:avLst/>
          </a:prstGeom>
          <a:noFill/>
        </p:spPr>
        <p:txBody>
          <a:bodyPr wrap="square">
            <a:spAutoFit/>
          </a:bodyPr>
          <a:lstStyle/>
          <a:p>
            <a:pPr algn="ctr">
              <a:lnSpc>
                <a:spcPct val="114000"/>
              </a:lnSpc>
            </a:pPr>
            <a:r>
              <a:rPr lang="ja-JP" altLang="en-US" sz="1400" b="1" dirty="0">
                <a:latin typeface="メイリオ" pitchFamily="50" charset="-128"/>
                <a:ea typeface="メイリオ" pitchFamily="50" charset="-128"/>
                <a:cs typeface="メイリオ" pitchFamily="50" charset="-128"/>
              </a:rPr>
              <a:t>研修の充実やきれいな環境、待遇等の効果もあり、勤続年数の長い職員が多いです！</a:t>
            </a:r>
            <a:endParaRPr lang="en-US" altLang="ja-JP" sz="1400" b="1" dirty="0">
              <a:latin typeface="メイリオ" pitchFamily="50" charset="-128"/>
              <a:ea typeface="メイリオ" pitchFamily="50" charset="-128"/>
              <a:cs typeface="メイリオ" pitchFamily="50" charset="-128"/>
            </a:endParaRPr>
          </a:p>
        </p:txBody>
      </p:sp>
      <p:pic>
        <p:nvPicPr>
          <p:cNvPr id="7" name="図 6">
            <a:extLst>
              <a:ext uri="{FF2B5EF4-FFF2-40B4-BE49-F238E27FC236}">
                <a16:creationId xmlns:a16="http://schemas.microsoft.com/office/drawing/2014/main" id="{7E61DF15-9625-4668-AB77-7A0E1F11377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22160" y="8004202"/>
            <a:ext cx="3496741" cy="2546935"/>
          </a:xfrm>
          <a:prstGeom prst="rect">
            <a:avLst/>
          </a:prstGeom>
        </p:spPr>
      </p:pic>
      <p:sp>
        <p:nvSpPr>
          <p:cNvPr id="36" name="テキスト ボックス 35">
            <a:extLst>
              <a:ext uri="{FF2B5EF4-FFF2-40B4-BE49-F238E27FC236}">
                <a16:creationId xmlns:a16="http://schemas.microsoft.com/office/drawing/2014/main" id="{87EA2DAE-633B-AF8C-934C-DDA0FAEFC946}"/>
              </a:ext>
            </a:extLst>
          </p:cNvPr>
          <p:cNvSpPr txBox="1"/>
          <p:nvPr/>
        </p:nvSpPr>
        <p:spPr>
          <a:xfrm>
            <a:off x="0" y="798266"/>
            <a:ext cx="7443383" cy="1938992"/>
          </a:xfrm>
          <a:prstGeom prst="rect">
            <a:avLst/>
          </a:prstGeom>
          <a:noFill/>
        </p:spPr>
        <p:txBody>
          <a:bodyPr wrap="square" rtlCol="0">
            <a:spAutoFit/>
          </a:bodyPr>
          <a:lstStyle/>
          <a:p>
            <a:r>
              <a:rPr lang="en-US" altLang="ja-JP" sz="3000" b="1" dirty="0" smtClean="0">
                <a:solidFill>
                  <a:srgbClr val="0066FF"/>
                </a:solidFill>
                <a:latin typeface="HG創英角ﾎﾟｯﾌﾟ体" panose="040B0A09000000000000" pitchFamily="49" charset="-128"/>
                <a:ea typeface="HG創英角ﾎﾟｯﾌﾟ体" panose="040B0A09000000000000" pitchFamily="49" charset="-128"/>
              </a:rPr>
              <a:t>『</a:t>
            </a:r>
            <a:r>
              <a:rPr lang="ja-JP" altLang="en-US" sz="3000" b="1" dirty="0" smtClean="0">
                <a:solidFill>
                  <a:srgbClr val="FF3399"/>
                </a:solidFill>
                <a:latin typeface="HG創英角ﾎﾟｯﾌﾟ体" panose="040B0A09000000000000" pitchFamily="49" charset="-128"/>
                <a:ea typeface="HG創英角ﾎﾟｯﾌﾟ体" panose="040B0A09000000000000" pitchFamily="49" charset="-128"/>
              </a:rPr>
              <a:t>自分の大切な人、家族</a:t>
            </a:r>
            <a:r>
              <a:rPr lang="ja-JP" altLang="en-US" sz="3000" b="1" dirty="0" smtClean="0">
                <a:solidFill>
                  <a:srgbClr val="0066FF"/>
                </a:solidFill>
                <a:latin typeface="HG創英角ﾎﾟｯﾌﾟ体" panose="040B0A09000000000000" pitchFamily="49" charset="-128"/>
                <a:ea typeface="HG創英角ﾎﾟｯﾌﾟ体" panose="040B0A09000000000000" pitchFamily="49" charset="-128"/>
              </a:rPr>
              <a:t>に介護が必要に</a:t>
            </a:r>
            <a:endParaRPr lang="en-US" altLang="ja-JP" sz="3000" b="1" dirty="0" smtClean="0">
              <a:solidFill>
                <a:srgbClr val="0066FF"/>
              </a:solidFill>
              <a:latin typeface="HG創英角ﾎﾟｯﾌﾟ体" panose="040B0A09000000000000" pitchFamily="49" charset="-128"/>
              <a:ea typeface="HG創英角ﾎﾟｯﾌﾟ体" panose="040B0A09000000000000" pitchFamily="49" charset="-128"/>
            </a:endParaRPr>
          </a:p>
          <a:p>
            <a:r>
              <a:rPr lang="ja-JP" altLang="en-US" sz="3000" b="1" dirty="0">
                <a:solidFill>
                  <a:srgbClr val="0066FF"/>
                </a:solidFill>
                <a:latin typeface="HG創英角ﾎﾟｯﾌﾟ体" panose="040B0A09000000000000" pitchFamily="49" charset="-128"/>
                <a:ea typeface="HG創英角ﾎﾟｯﾌﾟ体" panose="040B0A09000000000000" pitchFamily="49" charset="-128"/>
              </a:rPr>
              <a:t>　</a:t>
            </a:r>
            <a:r>
              <a:rPr lang="ja-JP" altLang="en-US" sz="3000" b="1" dirty="0" smtClean="0">
                <a:solidFill>
                  <a:srgbClr val="0066FF"/>
                </a:solidFill>
                <a:latin typeface="HG創英角ﾎﾟｯﾌﾟ体" panose="040B0A09000000000000" pitchFamily="49" charset="-128"/>
                <a:ea typeface="HG創英角ﾎﾟｯﾌﾟ体" panose="040B0A09000000000000" pitchFamily="49" charset="-128"/>
              </a:rPr>
              <a:t>なったときに</a:t>
            </a:r>
            <a:r>
              <a:rPr lang="ja-JP" altLang="en-US" sz="3000" b="1" dirty="0" smtClean="0">
                <a:solidFill>
                  <a:srgbClr val="FF3399"/>
                </a:solidFill>
                <a:latin typeface="HG創英角ﾎﾟｯﾌﾟ体" panose="040B0A09000000000000" pitchFamily="49" charset="-128"/>
                <a:ea typeface="HG創英角ﾎﾟｯﾌﾟ体" panose="040B0A09000000000000" pitchFamily="49" charset="-128"/>
              </a:rPr>
              <a:t>自信を持って勧めること</a:t>
            </a:r>
            <a:endParaRPr lang="en-US" altLang="ja-JP" sz="3000" b="1" dirty="0" smtClean="0">
              <a:solidFill>
                <a:srgbClr val="FF3399"/>
              </a:solidFill>
              <a:latin typeface="HG創英角ﾎﾟｯﾌﾟ体" panose="040B0A09000000000000" pitchFamily="49" charset="-128"/>
              <a:ea typeface="HG創英角ﾎﾟｯﾌﾟ体" panose="040B0A09000000000000" pitchFamily="49" charset="-128"/>
            </a:endParaRPr>
          </a:p>
          <a:p>
            <a:r>
              <a:rPr lang="ja-JP" altLang="en-US" sz="3000" b="1" dirty="0">
                <a:solidFill>
                  <a:srgbClr val="FF3399"/>
                </a:solidFill>
                <a:latin typeface="HG創英角ﾎﾟｯﾌﾟ体" panose="040B0A09000000000000" pitchFamily="49" charset="-128"/>
                <a:ea typeface="HG創英角ﾎﾟｯﾌﾟ体" panose="040B0A09000000000000" pitchFamily="49" charset="-128"/>
              </a:rPr>
              <a:t>　</a:t>
            </a:r>
            <a:r>
              <a:rPr lang="ja-JP" altLang="en-US" sz="3000" b="1" dirty="0" smtClean="0">
                <a:solidFill>
                  <a:srgbClr val="FF3399"/>
                </a:solidFill>
                <a:latin typeface="HG創英角ﾎﾟｯﾌﾟ体" panose="040B0A09000000000000" pitchFamily="49" charset="-128"/>
                <a:ea typeface="HG創英角ﾎﾟｯﾌﾟ体" panose="040B0A09000000000000" pitchFamily="49" charset="-128"/>
              </a:rPr>
              <a:t>のできる施設</a:t>
            </a:r>
            <a:r>
              <a:rPr lang="ja-JP" altLang="en-US" sz="3000" b="1" dirty="0" smtClean="0">
                <a:solidFill>
                  <a:srgbClr val="0066FF"/>
                </a:solidFill>
                <a:latin typeface="HG創英角ﾎﾟｯﾌﾟ体" panose="040B0A09000000000000" pitchFamily="49" charset="-128"/>
                <a:ea typeface="HG創英角ﾎﾟｯﾌﾟ体" panose="040B0A09000000000000" pitchFamily="49" charset="-128"/>
              </a:rPr>
              <a:t>を目指す</a:t>
            </a:r>
            <a:r>
              <a:rPr lang="en-US" altLang="ja-JP" sz="3000" b="1" dirty="0" smtClean="0">
                <a:solidFill>
                  <a:srgbClr val="0066FF"/>
                </a:solidFill>
                <a:latin typeface="HG創英角ﾎﾟｯﾌﾟ体" panose="040B0A09000000000000" pitchFamily="49" charset="-128"/>
                <a:ea typeface="HG創英角ﾎﾟｯﾌﾟ体" panose="040B0A09000000000000" pitchFamily="49" charset="-128"/>
              </a:rPr>
              <a:t>』</a:t>
            </a:r>
          </a:p>
          <a:p>
            <a:r>
              <a:rPr lang="ja-JP" altLang="en-US" sz="3000" b="1" dirty="0">
                <a:solidFill>
                  <a:srgbClr val="0066FF"/>
                </a:solidFill>
                <a:latin typeface="HG創英角ﾎﾟｯﾌﾟ体" panose="040B0A09000000000000" pitchFamily="49" charset="-128"/>
                <a:ea typeface="HG創英角ﾎﾟｯﾌﾟ体" panose="040B0A09000000000000" pitchFamily="49" charset="-128"/>
              </a:rPr>
              <a:t>　</a:t>
            </a:r>
            <a:r>
              <a:rPr lang="ja-JP" altLang="en-US" sz="3000" b="1" dirty="0" smtClean="0">
                <a:solidFill>
                  <a:srgbClr val="0066FF"/>
                </a:solidFill>
                <a:latin typeface="HG創英角ﾎﾟｯﾌﾟ体" panose="040B0A09000000000000" pitchFamily="49" charset="-128"/>
                <a:ea typeface="HG創英角ﾎﾟｯﾌﾟ体" panose="040B0A09000000000000" pitchFamily="49" charset="-128"/>
              </a:rPr>
              <a:t>　 ことを理念に掲げ、働いています！</a:t>
            </a:r>
            <a:endParaRPr kumimoji="1" lang="ja-JP" altLang="en-US" sz="3000" b="1" dirty="0">
              <a:solidFill>
                <a:srgbClr val="0066FF"/>
              </a:solidFill>
              <a:latin typeface="HG創英角ﾎﾟｯﾌﾟ体" panose="040B0A09000000000000" pitchFamily="49" charset="-128"/>
              <a:ea typeface="HG創英角ﾎﾟｯﾌﾟ体" panose="040B0A09000000000000" pitchFamily="49" charset="-128"/>
            </a:endParaRPr>
          </a:p>
        </p:txBody>
      </p:sp>
      <p:sp>
        <p:nvSpPr>
          <p:cNvPr id="38" name="テキスト ボックス 37">
            <a:extLst>
              <a:ext uri="{FF2B5EF4-FFF2-40B4-BE49-F238E27FC236}">
                <a16:creationId xmlns:a16="http://schemas.microsoft.com/office/drawing/2014/main" id="{63B0D6CE-6087-7D46-7F39-10D5CFC21D8B}"/>
              </a:ext>
            </a:extLst>
          </p:cNvPr>
          <p:cNvSpPr txBox="1"/>
          <p:nvPr/>
        </p:nvSpPr>
        <p:spPr>
          <a:xfrm>
            <a:off x="1426040" y="100254"/>
            <a:ext cx="2232844" cy="382494"/>
          </a:xfrm>
          <a:prstGeom prst="rect">
            <a:avLst/>
          </a:prstGeom>
          <a:noFill/>
        </p:spPr>
        <p:txBody>
          <a:bodyPr wrap="square" rtlCol="0">
            <a:spAutoFit/>
          </a:bodyPr>
          <a:lstStyle/>
          <a:p>
            <a:r>
              <a:rPr kumimoji="1" lang="ja-JP" altLang="en-US" b="1" i="1" dirty="0">
                <a:solidFill>
                  <a:srgbClr val="0066FF"/>
                </a:solidFill>
                <a:latin typeface="ARハイカラPOP体H04" panose="040B0909000000000000" pitchFamily="49" charset="-128"/>
                <a:ea typeface="ARハイカラPOP体H04" panose="040B0909000000000000" pitchFamily="49" charset="-128"/>
              </a:rPr>
              <a:t>介護老人保健施設</a:t>
            </a:r>
          </a:p>
        </p:txBody>
      </p:sp>
      <p:sp>
        <p:nvSpPr>
          <p:cNvPr id="44" name="テキスト ボックス 43">
            <a:extLst>
              <a:ext uri="{FF2B5EF4-FFF2-40B4-BE49-F238E27FC236}">
                <a16:creationId xmlns:a16="http://schemas.microsoft.com/office/drawing/2014/main" id="{A6CE4346-FADE-4338-8B15-D45A485D4838}"/>
              </a:ext>
            </a:extLst>
          </p:cNvPr>
          <p:cNvSpPr txBox="1"/>
          <p:nvPr/>
        </p:nvSpPr>
        <p:spPr>
          <a:xfrm>
            <a:off x="3470438" y="107494"/>
            <a:ext cx="4134180" cy="707886"/>
          </a:xfrm>
          <a:prstGeom prst="rect">
            <a:avLst/>
          </a:prstGeom>
          <a:noFill/>
        </p:spPr>
        <p:txBody>
          <a:bodyPr wrap="square" rtlCol="0">
            <a:spAutoFit/>
          </a:bodyPr>
          <a:lstStyle/>
          <a:p>
            <a:r>
              <a:rPr kumimoji="1" lang="ja-JP" altLang="en-US" sz="4000" b="1" i="1" dirty="0">
                <a:solidFill>
                  <a:srgbClr val="0066FF"/>
                </a:solidFill>
                <a:latin typeface="ARハイカラPOP体H04" panose="040B0909000000000000" pitchFamily="49" charset="-128"/>
                <a:ea typeface="ARハイカラPOP体H04" panose="040B0909000000000000" pitchFamily="49" charset="-128"/>
              </a:rPr>
              <a:t>オークピア鹿芝</a:t>
            </a:r>
          </a:p>
        </p:txBody>
      </p:sp>
      <p:grpSp>
        <p:nvGrpSpPr>
          <p:cNvPr id="45" name="グループ化 44">
            <a:extLst>
              <a:ext uri="{FF2B5EF4-FFF2-40B4-BE49-F238E27FC236}">
                <a16:creationId xmlns:a16="http://schemas.microsoft.com/office/drawing/2014/main" id="{E9671686-69C7-4B11-BF9E-062BA8D9FFC1}"/>
              </a:ext>
            </a:extLst>
          </p:cNvPr>
          <p:cNvGrpSpPr>
            <a:grpSpLocks/>
          </p:cNvGrpSpPr>
          <p:nvPr/>
        </p:nvGrpSpPr>
        <p:grpSpPr bwMode="auto">
          <a:xfrm>
            <a:off x="277115" y="123923"/>
            <a:ext cx="1103979" cy="597384"/>
            <a:chOff x="8527876" y="5877272"/>
            <a:chExt cx="1302856" cy="683044"/>
          </a:xfrm>
        </p:grpSpPr>
        <p:sp>
          <p:nvSpPr>
            <p:cNvPr id="46" name="Freeform 3">
              <a:extLst>
                <a:ext uri="{FF2B5EF4-FFF2-40B4-BE49-F238E27FC236}">
                  <a16:creationId xmlns:a16="http://schemas.microsoft.com/office/drawing/2014/main" id="{3D3984B5-AC40-4AD0-8AEB-2F6C94C6F177}"/>
                </a:ext>
              </a:extLst>
            </p:cNvPr>
            <p:cNvSpPr>
              <a:spLocks/>
            </p:cNvSpPr>
            <p:nvPr/>
          </p:nvSpPr>
          <p:spPr bwMode="auto">
            <a:xfrm>
              <a:off x="8527876" y="5877272"/>
              <a:ext cx="723900" cy="609600"/>
            </a:xfrm>
            <a:custGeom>
              <a:avLst/>
              <a:gdLst>
                <a:gd name="T0" fmla="*/ 2147483646 w 2649"/>
                <a:gd name="T1" fmla="*/ 2147483646 h 2466"/>
                <a:gd name="T2" fmla="*/ 2147483646 w 2649"/>
                <a:gd name="T3" fmla="*/ 2147483646 h 2466"/>
                <a:gd name="T4" fmla="*/ 2147483646 w 2649"/>
                <a:gd name="T5" fmla="*/ 2147483646 h 2466"/>
                <a:gd name="T6" fmla="*/ 2147483646 w 2649"/>
                <a:gd name="T7" fmla="*/ 2147483646 h 2466"/>
                <a:gd name="T8" fmla="*/ 2147483646 w 2649"/>
                <a:gd name="T9" fmla="*/ 2147483646 h 2466"/>
                <a:gd name="T10" fmla="*/ 2147483646 w 2649"/>
                <a:gd name="T11" fmla="*/ 2147483646 h 2466"/>
                <a:gd name="T12" fmla="*/ 2147483646 w 2649"/>
                <a:gd name="T13" fmla="*/ 2147483646 h 2466"/>
                <a:gd name="T14" fmla="*/ 2147483646 w 2649"/>
                <a:gd name="T15" fmla="*/ 2147483646 h 2466"/>
                <a:gd name="T16" fmla="*/ 2147483646 w 2649"/>
                <a:gd name="T17" fmla="*/ 2147483646 h 2466"/>
                <a:gd name="T18" fmla="*/ 2147483646 w 2649"/>
                <a:gd name="T19" fmla="*/ 2147483646 h 2466"/>
                <a:gd name="T20" fmla="*/ 2147483646 w 2649"/>
                <a:gd name="T21" fmla="*/ 2147483646 h 2466"/>
                <a:gd name="T22" fmla="*/ 2147483646 w 2649"/>
                <a:gd name="T23" fmla="*/ 2147483646 h 2466"/>
                <a:gd name="T24" fmla="*/ 2147483646 w 2649"/>
                <a:gd name="T25" fmla="*/ 2147483646 h 2466"/>
                <a:gd name="T26" fmla="*/ 2147483646 w 2649"/>
                <a:gd name="T27" fmla="*/ 2147483646 h 2466"/>
                <a:gd name="T28" fmla="*/ 2147483646 w 2649"/>
                <a:gd name="T29" fmla="*/ 2147483646 h 2466"/>
                <a:gd name="T30" fmla="*/ 2147483646 w 2649"/>
                <a:gd name="T31" fmla="*/ 2147483646 h 2466"/>
                <a:gd name="T32" fmla="*/ 2147483646 w 2649"/>
                <a:gd name="T33" fmla="*/ 2147483646 h 2466"/>
                <a:gd name="T34" fmla="*/ 2147483646 w 2649"/>
                <a:gd name="T35" fmla="*/ 2147483646 h 2466"/>
                <a:gd name="T36" fmla="*/ 2147483646 w 2649"/>
                <a:gd name="T37" fmla="*/ 2147483646 h 2466"/>
                <a:gd name="T38" fmla="*/ 2147483646 w 2649"/>
                <a:gd name="T39" fmla="*/ 2147483646 h 2466"/>
                <a:gd name="T40" fmla="*/ 2147483646 w 2649"/>
                <a:gd name="T41" fmla="*/ 2147483646 h 2466"/>
                <a:gd name="T42" fmla="*/ 2147483646 w 2649"/>
                <a:gd name="T43" fmla="*/ 2147483646 h 2466"/>
                <a:gd name="T44" fmla="*/ 2147483646 w 2649"/>
                <a:gd name="T45" fmla="*/ 2147483646 h 2466"/>
                <a:gd name="T46" fmla="*/ 2147483646 w 2649"/>
                <a:gd name="T47" fmla="*/ 2147483646 h 2466"/>
                <a:gd name="T48" fmla="*/ 2147483646 w 2649"/>
                <a:gd name="T49" fmla="*/ 2147483646 h 2466"/>
                <a:gd name="T50" fmla="*/ 2147483646 w 2649"/>
                <a:gd name="T51" fmla="*/ 2147483646 h 2466"/>
                <a:gd name="T52" fmla="*/ 2147483646 w 2649"/>
                <a:gd name="T53" fmla="*/ 2147483646 h 2466"/>
                <a:gd name="T54" fmla="*/ 2147483646 w 2649"/>
                <a:gd name="T55" fmla="*/ 2147483646 h 2466"/>
                <a:gd name="T56" fmla="*/ 2147483646 w 2649"/>
                <a:gd name="T57" fmla="*/ 2147483646 h 2466"/>
                <a:gd name="T58" fmla="*/ 2147483646 w 2649"/>
                <a:gd name="T59" fmla="*/ 2147483646 h 2466"/>
                <a:gd name="T60" fmla="*/ 2147483646 w 2649"/>
                <a:gd name="T61" fmla="*/ 2147483646 h 2466"/>
                <a:gd name="T62" fmla="*/ 2147483646 w 2649"/>
                <a:gd name="T63" fmla="*/ 2147483646 h 2466"/>
                <a:gd name="T64" fmla="*/ 2147483646 w 2649"/>
                <a:gd name="T65" fmla="*/ 2147483646 h 2466"/>
                <a:gd name="T66" fmla="*/ 2147483646 w 2649"/>
                <a:gd name="T67" fmla="*/ 2147483646 h 2466"/>
                <a:gd name="T68" fmla="*/ 2147483646 w 2649"/>
                <a:gd name="T69" fmla="*/ 2147483646 h 2466"/>
                <a:gd name="T70" fmla="*/ 2147483646 w 2649"/>
                <a:gd name="T71" fmla="*/ 2147483646 h 2466"/>
                <a:gd name="T72" fmla="*/ 2147483646 w 2649"/>
                <a:gd name="T73" fmla="*/ 2147483646 h 2466"/>
                <a:gd name="T74" fmla="*/ 2147483646 w 2649"/>
                <a:gd name="T75" fmla="*/ 2147483646 h 2466"/>
                <a:gd name="T76" fmla="*/ 2147483646 w 2649"/>
                <a:gd name="T77" fmla="*/ 2147483646 h 2466"/>
                <a:gd name="T78" fmla="*/ 2147483646 w 2649"/>
                <a:gd name="T79" fmla="*/ 2147483646 h 2466"/>
                <a:gd name="T80" fmla="*/ 2147483646 w 2649"/>
                <a:gd name="T81" fmla="*/ 2147483646 h 2466"/>
                <a:gd name="T82" fmla="*/ 2147483646 w 2649"/>
                <a:gd name="T83" fmla="*/ 2147483646 h 2466"/>
                <a:gd name="T84" fmla="*/ 2147483646 w 2649"/>
                <a:gd name="T85" fmla="*/ 2147483646 h 2466"/>
                <a:gd name="T86" fmla="*/ 2147483646 w 2649"/>
                <a:gd name="T87" fmla="*/ 2147483646 h 2466"/>
                <a:gd name="T88" fmla="*/ 2147483646 w 2649"/>
                <a:gd name="T89" fmla="*/ 2147483646 h 2466"/>
                <a:gd name="T90" fmla="*/ 2147483646 w 2649"/>
                <a:gd name="T91" fmla="*/ 2147483646 h 246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649"/>
                <a:gd name="T139" fmla="*/ 0 h 2466"/>
                <a:gd name="T140" fmla="*/ 2649 w 2649"/>
                <a:gd name="T141" fmla="*/ 2466 h 246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649" h="2466">
                  <a:moveTo>
                    <a:pt x="398" y="224"/>
                  </a:moveTo>
                  <a:cubicBezTo>
                    <a:pt x="419" y="221"/>
                    <a:pt x="442" y="226"/>
                    <a:pt x="460" y="215"/>
                  </a:cubicBezTo>
                  <a:cubicBezTo>
                    <a:pt x="506" y="186"/>
                    <a:pt x="477" y="158"/>
                    <a:pt x="522" y="144"/>
                  </a:cubicBezTo>
                  <a:cubicBezTo>
                    <a:pt x="566" y="130"/>
                    <a:pt x="618" y="129"/>
                    <a:pt x="664" y="117"/>
                  </a:cubicBezTo>
                  <a:cubicBezTo>
                    <a:pt x="707" y="90"/>
                    <a:pt x="681" y="103"/>
                    <a:pt x="744" y="82"/>
                  </a:cubicBezTo>
                  <a:cubicBezTo>
                    <a:pt x="753" y="79"/>
                    <a:pt x="771" y="73"/>
                    <a:pt x="771" y="73"/>
                  </a:cubicBezTo>
                  <a:cubicBezTo>
                    <a:pt x="879" y="0"/>
                    <a:pt x="1016" y="10"/>
                    <a:pt x="1143" y="2"/>
                  </a:cubicBezTo>
                  <a:cubicBezTo>
                    <a:pt x="1263" y="8"/>
                    <a:pt x="1371" y="17"/>
                    <a:pt x="1488" y="29"/>
                  </a:cubicBezTo>
                  <a:cubicBezTo>
                    <a:pt x="1561" y="45"/>
                    <a:pt x="1639" y="58"/>
                    <a:pt x="1710" y="82"/>
                  </a:cubicBezTo>
                  <a:cubicBezTo>
                    <a:pt x="1737" y="101"/>
                    <a:pt x="1759" y="107"/>
                    <a:pt x="1790" y="117"/>
                  </a:cubicBezTo>
                  <a:cubicBezTo>
                    <a:pt x="1799" y="123"/>
                    <a:pt x="1806" y="131"/>
                    <a:pt x="1816" y="135"/>
                  </a:cubicBezTo>
                  <a:cubicBezTo>
                    <a:pt x="1833" y="143"/>
                    <a:pt x="1853" y="143"/>
                    <a:pt x="1869" y="153"/>
                  </a:cubicBezTo>
                  <a:cubicBezTo>
                    <a:pt x="1912" y="181"/>
                    <a:pt x="1953" y="217"/>
                    <a:pt x="2002" y="232"/>
                  </a:cubicBezTo>
                  <a:cubicBezTo>
                    <a:pt x="2031" y="251"/>
                    <a:pt x="2049" y="275"/>
                    <a:pt x="2082" y="286"/>
                  </a:cubicBezTo>
                  <a:cubicBezTo>
                    <a:pt x="2113" y="332"/>
                    <a:pt x="2150" y="373"/>
                    <a:pt x="2180" y="419"/>
                  </a:cubicBezTo>
                  <a:cubicBezTo>
                    <a:pt x="2195" y="468"/>
                    <a:pt x="2231" y="508"/>
                    <a:pt x="2259" y="551"/>
                  </a:cubicBezTo>
                  <a:cubicBezTo>
                    <a:pt x="2279" y="582"/>
                    <a:pt x="2304" y="686"/>
                    <a:pt x="2312" y="729"/>
                  </a:cubicBezTo>
                  <a:cubicBezTo>
                    <a:pt x="2321" y="938"/>
                    <a:pt x="2266" y="950"/>
                    <a:pt x="2419" y="933"/>
                  </a:cubicBezTo>
                  <a:cubicBezTo>
                    <a:pt x="2469" y="916"/>
                    <a:pt x="2488" y="916"/>
                    <a:pt x="2543" y="924"/>
                  </a:cubicBezTo>
                  <a:cubicBezTo>
                    <a:pt x="2552" y="930"/>
                    <a:pt x="2559" y="938"/>
                    <a:pt x="2569" y="941"/>
                  </a:cubicBezTo>
                  <a:cubicBezTo>
                    <a:pt x="2586" y="947"/>
                    <a:pt x="2607" y="942"/>
                    <a:pt x="2623" y="950"/>
                  </a:cubicBezTo>
                  <a:cubicBezTo>
                    <a:pt x="2635" y="956"/>
                    <a:pt x="2645" y="992"/>
                    <a:pt x="2649" y="1003"/>
                  </a:cubicBezTo>
                  <a:cubicBezTo>
                    <a:pt x="2638" y="1066"/>
                    <a:pt x="2628" y="1108"/>
                    <a:pt x="2649" y="1172"/>
                  </a:cubicBezTo>
                  <a:cubicBezTo>
                    <a:pt x="2620" y="1216"/>
                    <a:pt x="2574" y="1217"/>
                    <a:pt x="2525" y="1225"/>
                  </a:cubicBezTo>
                  <a:cubicBezTo>
                    <a:pt x="2496" y="1269"/>
                    <a:pt x="2508" y="1294"/>
                    <a:pt x="2463" y="1322"/>
                  </a:cubicBezTo>
                  <a:cubicBezTo>
                    <a:pt x="2430" y="1318"/>
                    <a:pt x="2391" y="1326"/>
                    <a:pt x="2366" y="1305"/>
                  </a:cubicBezTo>
                  <a:cubicBezTo>
                    <a:pt x="2358" y="1298"/>
                    <a:pt x="2357" y="1284"/>
                    <a:pt x="2348" y="1278"/>
                  </a:cubicBezTo>
                  <a:cubicBezTo>
                    <a:pt x="2323" y="1262"/>
                    <a:pt x="2271" y="1253"/>
                    <a:pt x="2242" y="1243"/>
                  </a:cubicBezTo>
                  <a:cubicBezTo>
                    <a:pt x="2222" y="1300"/>
                    <a:pt x="2250" y="1243"/>
                    <a:pt x="2206" y="1278"/>
                  </a:cubicBezTo>
                  <a:cubicBezTo>
                    <a:pt x="2198" y="1285"/>
                    <a:pt x="2196" y="1297"/>
                    <a:pt x="2188" y="1305"/>
                  </a:cubicBezTo>
                  <a:cubicBezTo>
                    <a:pt x="2159" y="1334"/>
                    <a:pt x="2116" y="1361"/>
                    <a:pt x="2082" y="1384"/>
                  </a:cubicBezTo>
                  <a:cubicBezTo>
                    <a:pt x="2073" y="1390"/>
                    <a:pt x="2065" y="1396"/>
                    <a:pt x="2056" y="1402"/>
                  </a:cubicBezTo>
                  <a:cubicBezTo>
                    <a:pt x="2047" y="1408"/>
                    <a:pt x="2029" y="1420"/>
                    <a:pt x="2029" y="1420"/>
                  </a:cubicBezTo>
                  <a:cubicBezTo>
                    <a:pt x="2009" y="1449"/>
                    <a:pt x="1972" y="1489"/>
                    <a:pt x="1940" y="1500"/>
                  </a:cubicBezTo>
                  <a:cubicBezTo>
                    <a:pt x="1913" y="1542"/>
                    <a:pt x="1891" y="1546"/>
                    <a:pt x="1843" y="1562"/>
                  </a:cubicBezTo>
                  <a:cubicBezTo>
                    <a:pt x="1823" y="1569"/>
                    <a:pt x="1790" y="1597"/>
                    <a:pt x="1790" y="1597"/>
                  </a:cubicBezTo>
                  <a:cubicBezTo>
                    <a:pt x="1759" y="1643"/>
                    <a:pt x="1718" y="1650"/>
                    <a:pt x="1666" y="1668"/>
                  </a:cubicBezTo>
                  <a:cubicBezTo>
                    <a:pt x="1648" y="1674"/>
                    <a:pt x="1630" y="1680"/>
                    <a:pt x="1612" y="1686"/>
                  </a:cubicBezTo>
                  <a:cubicBezTo>
                    <a:pt x="1603" y="1689"/>
                    <a:pt x="1586" y="1695"/>
                    <a:pt x="1586" y="1695"/>
                  </a:cubicBezTo>
                  <a:cubicBezTo>
                    <a:pt x="1598" y="1743"/>
                    <a:pt x="1617" y="1774"/>
                    <a:pt x="1657" y="1801"/>
                  </a:cubicBezTo>
                  <a:cubicBezTo>
                    <a:pt x="1715" y="1889"/>
                    <a:pt x="1746" y="2000"/>
                    <a:pt x="1772" y="2102"/>
                  </a:cubicBezTo>
                  <a:cubicBezTo>
                    <a:pt x="1735" y="2127"/>
                    <a:pt x="1702" y="2140"/>
                    <a:pt x="1666" y="2164"/>
                  </a:cubicBezTo>
                  <a:cubicBezTo>
                    <a:pt x="1642" y="2200"/>
                    <a:pt x="1630" y="2194"/>
                    <a:pt x="1595" y="2217"/>
                  </a:cubicBezTo>
                  <a:cubicBezTo>
                    <a:pt x="1555" y="2205"/>
                    <a:pt x="1527" y="2177"/>
                    <a:pt x="1488" y="2164"/>
                  </a:cubicBezTo>
                  <a:cubicBezTo>
                    <a:pt x="1453" y="2167"/>
                    <a:pt x="1417" y="2175"/>
                    <a:pt x="1382" y="2173"/>
                  </a:cubicBezTo>
                  <a:cubicBezTo>
                    <a:pt x="1334" y="2170"/>
                    <a:pt x="1350" y="2093"/>
                    <a:pt x="1329" y="2067"/>
                  </a:cubicBezTo>
                  <a:cubicBezTo>
                    <a:pt x="1322" y="2059"/>
                    <a:pt x="1311" y="2055"/>
                    <a:pt x="1302" y="2049"/>
                  </a:cubicBezTo>
                  <a:cubicBezTo>
                    <a:pt x="1290" y="2031"/>
                    <a:pt x="1279" y="2014"/>
                    <a:pt x="1267" y="1996"/>
                  </a:cubicBezTo>
                  <a:cubicBezTo>
                    <a:pt x="1255" y="1978"/>
                    <a:pt x="1214" y="1960"/>
                    <a:pt x="1214" y="1960"/>
                  </a:cubicBezTo>
                  <a:cubicBezTo>
                    <a:pt x="1127" y="1989"/>
                    <a:pt x="1142" y="2093"/>
                    <a:pt x="1090" y="2155"/>
                  </a:cubicBezTo>
                  <a:cubicBezTo>
                    <a:pt x="1047" y="2207"/>
                    <a:pt x="1081" y="2160"/>
                    <a:pt x="1036" y="2200"/>
                  </a:cubicBezTo>
                  <a:cubicBezTo>
                    <a:pt x="934" y="2290"/>
                    <a:pt x="1032" y="2220"/>
                    <a:pt x="930" y="2288"/>
                  </a:cubicBezTo>
                  <a:cubicBezTo>
                    <a:pt x="920" y="2295"/>
                    <a:pt x="915" y="2309"/>
                    <a:pt x="904" y="2315"/>
                  </a:cubicBezTo>
                  <a:cubicBezTo>
                    <a:pt x="893" y="2321"/>
                    <a:pt x="814" y="2353"/>
                    <a:pt x="797" y="2359"/>
                  </a:cubicBezTo>
                  <a:cubicBezTo>
                    <a:pt x="683" y="2438"/>
                    <a:pt x="534" y="2455"/>
                    <a:pt x="398" y="2466"/>
                  </a:cubicBezTo>
                  <a:cubicBezTo>
                    <a:pt x="326" y="2460"/>
                    <a:pt x="277" y="2457"/>
                    <a:pt x="212" y="2439"/>
                  </a:cubicBezTo>
                  <a:cubicBezTo>
                    <a:pt x="163" y="2426"/>
                    <a:pt x="125" y="2401"/>
                    <a:pt x="79" y="2386"/>
                  </a:cubicBezTo>
                  <a:cubicBezTo>
                    <a:pt x="70" y="2377"/>
                    <a:pt x="63" y="2367"/>
                    <a:pt x="53" y="2359"/>
                  </a:cubicBezTo>
                  <a:cubicBezTo>
                    <a:pt x="45" y="2352"/>
                    <a:pt x="32" y="2350"/>
                    <a:pt x="26" y="2341"/>
                  </a:cubicBezTo>
                  <a:cubicBezTo>
                    <a:pt x="16" y="2325"/>
                    <a:pt x="14" y="2306"/>
                    <a:pt x="8" y="2288"/>
                  </a:cubicBezTo>
                  <a:cubicBezTo>
                    <a:pt x="5" y="2279"/>
                    <a:pt x="0" y="2262"/>
                    <a:pt x="0" y="2262"/>
                  </a:cubicBezTo>
                  <a:cubicBezTo>
                    <a:pt x="1" y="2237"/>
                    <a:pt x="7" y="2035"/>
                    <a:pt x="17" y="1978"/>
                  </a:cubicBezTo>
                  <a:cubicBezTo>
                    <a:pt x="20" y="1960"/>
                    <a:pt x="29" y="1943"/>
                    <a:pt x="35" y="1925"/>
                  </a:cubicBezTo>
                  <a:cubicBezTo>
                    <a:pt x="42" y="1905"/>
                    <a:pt x="71" y="1872"/>
                    <a:pt x="71" y="1872"/>
                  </a:cubicBezTo>
                  <a:cubicBezTo>
                    <a:pt x="86" y="1821"/>
                    <a:pt x="81" y="1802"/>
                    <a:pt x="124" y="1774"/>
                  </a:cubicBezTo>
                  <a:cubicBezTo>
                    <a:pt x="155" y="1684"/>
                    <a:pt x="264" y="1599"/>
                    <a:pt x="354" y="1571"/>
                  </a:cubicBezTo>
                  <a:cubicBezTo>
                    <a:pt x="407" y="1535"/>
                    <a:pt x="429" y="1519"/>
                    <a:pt x="487" y="1500"/>
                  </a:cubicBezTo>
                  <a:cubicBezTo>
                    <a:pt x="505" y="1494"/>
                    <a:pt x="540" y="1482"/>
                    <a:pt x="540" y="1482"/>
                  </a:cubicBezTo>
                  <a:cubicBezTo>
                    <a:pt x="587" y="1435"/>
                    <a:pt x="599" y="1370"/>
                    <a:pt x="647" y="1322"/>
                  </a:cubicBezTo>
                  <a:cubicBezTo>
                    <a:pt x="656" y="1293"/>
                    <a:pt x="691" y="1243"/>
                    <a:pt x="691" y="1243"/>
                  </a:cubicBezTo>
                  <a:cubicBezTo>
                    <a:pt x="709" y="1190"/>
                    <a:pt x="765" y="1098"/>
                    <a:pt x="815" y="1065"/>
                  </a:cubicBezTo>
                  <a:cubicBezTo>
                    <a:pt x="843" y="1024"/>
                    <a:pt x="875" y="1006"/>
                    <a:pt x="921" y="995"/>
                  </a:cubicBezTo>
                  <a:cubicBezTo>
                    <a:pt x="934" y="956"/>
                    <a:pt x="946" y="918"/>
                    <a:pt x="957" y="879"/>
                  </a:cubicBezTo>
                  <a:cubicBezTo>
                    <a:pt x="966" y="849"/>
                    <a:pt x="968" y="815"/>
                    <a:pt x="992" y="791"/>
                  </a:cubicBezTo>
                  <a:cubicBezTo>
                    <a:pt x="1020" y="763"/>
                    <a:pt x="1062" y="761"/>
                    <a:pt x="1098" y="755"/>
                  </a:cubicBezTo>
                  <a:cubicBezTo>
                    <a:pt x="1195" y="762"/>
                    <a:pt x="1295" y="780"/>
                    <a:pt x="1391" y="764"/>
                  </a:cubicBezTo>
                  <a:cubicBezTo>
                    <a:pt x="1499" y="689"/>
                    <a:pt x="1341" y="795"/>
                    <a:pt x="1444" y="738"/>
                  </a:cubicBezTo>
                  <a:cubicBezTo>
                    <a:pt x="1475" y="721"/>
                    <a:pt x="1515" y="679"/>
                    <a:pt x="1550" y="667"/>
                  </a:cubicBezTo>
                  <a:cubicBezTo>
                    <a:pt x="1585" y="655"/>
                    <a:pt x="1620" y="647"/>
                    <a:pt x="1657" y="640"/>
                  </a:cubicBezTo>
                  <a:cubicBezTo>
                    <a:pt x="1718" y="600"/>
                    <a:pt x="1690" y="612"/>
                    <a:pt x="1736" y="596"/>
                  </a:cubicBezTo>
                  <a:cubicBezTo>
                    <a:pt x="1739" y="587"/>
                    <a:pt x="1739" y="576"/>
                    <a:pt x="1745" y="569"/>
                  </a:cubicBezTo>
                  <a:cubicBezTo>
                    <a:pt x="1752" y="561"/>
                    <a:pt x="1766" y="560"/>
                    <a:pt x="1772" y="551"/>
                  </a:cubicBezTo>
                  <a:cubicBezTo>
                    <a:pt x="1782" y="535"/>
                    <a:pt x="1790" y="498"/>
                    <a:pt x="1790" y="498"/>
                  </a:cubicBezTo>
                  <a:cubicBezTo>
                    <a:pt x="1775" y="453"/>
                    <a:pt x="1755" y="433"/>
                    <a:pt x="1710" y="419"/>
                  </a:cubicBezTo>
                  <a:cubicBezTo>
                    <a:pt x="1625" y="363"/>
                    <a:pt x="1432" y="398"/>
                    <a:pt x="1364" y="401"/>
                  </a:cubicBezTo>
                  <a:cubicBezTo>
                    <a:pt x="1309" y="420"/>
                    <a:pt x="1347" y="408"/>
                    <a:pt x="1249" y="427"/>
                  </a:cubicBezTo>
                  <a:cubicBezTo>
                    <a:pt x="1200" y="436"/>
                    <a:pt x="1159" y="460"/>
                    <a:pt x="1116" y="481"/>
                  </a:cubicBezTo>
                  <a:cubicBezTo>
                    <a:pt x="1060" y="508"/>
                    <a:pt x="948" y="517"/>
                    <a:pt x="886" y="525"/>
                  </a:cubicBezTo>
                  <a:cubicBezTo>
                    <a:pt x="836" y="522"/>
                    <a:pt x="785" y="523"/>
                    <a:pt x="735" y="516"/>
                  </a:cubicBezTo>
                  <a:cubicBezTo>
                    <a:pt x="692" y="510"/>
                    <a:pt x="647" y="488"/>
                    <a:pt x="602" y="481"/>
                  </a:cubicBezTo>
                  <a:cubicBezTo>
                    <a:pt x="511" y="450"/>
                    <a:pt x="429" y="421"/>
                    <a:pt x="372" y="339"/>
                  </a:cubicBezTo>
                  <a:cubicBezTo>
                    <a:pt x="378" y="292"/>
                    <a:pt x="379" y="264"/>
                    <a:pt x="398" y="224"/>
                  </a:cubicBezTo>
                  <a:close/>
                </a:path>
              </a:pathLst>
            </a:custGeom>
            <a:solidFill>
              <a:srgbClr val="33CCFF"/>
            </a:solidFill>
            <a:ln w="9525">
              <a:solidFill>
                <a:srgbClr val="33CCFF"/>
              </a:solidFill>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p>
          </p:txBody>
        </p:sp>
        <p:sp>
          <p:nvSpPr>
            <p:cNvPr id="47" name="フローチャート : 結合子 6">
              <a:extLst>
                <a:ext uri="{FF2B5EF4-FFF2-40B4-BE49-F238E27FC236}">
                  <a16:creationId xmlns:a16="http://schemas.microsoft.com/office/drawing/2014/main" id="{BB205382-90F7-485A-9D86-649D1068FCF8}"/>
                </a:ext>
              </a:extLst>
            </p:cNvPr>
            <p:cNvSpPr>
              <a:spLocks noChangeArrowheads="1"/>
            </p:cNvSpPr>
            <p:nvPr/>
          </p:nvSpPr>
          <p:spPr bwMode="auto">
            <a:xfrm>
              <a:off x="8671892" y="6381328"/>
              <a:ext cx="72000" cy="72000"/>
            </a:xfrm>
            <a:prstGeom prst="flowChartConnector">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eaLnBrk="1" hangingPunct="1">
                <a:spcBef>
                  <a:spcPct val="0"/>
                </a:spcBef>
                <a:spcAft>
                  <a:spcPct val="0"/>
                </a:spcAft>
                <a:buClrTx/>
                <a:buSzTx/>
                <a:buFontTx/>
                <a:buNone/>
              </a:pPr>
              <a:endParaRPr lang="ja-JP" altLang="en-US" sz="2400">
                <a:solidFill>
                  <a:schemeClr val="tx1"/>
                </a:solidFill>
                <a:latin typeface="Times New Roman" panose="02020603050405020304" pitchFamily="18" charset="0"/>
                <a:ea typeface="ＭＳ Ｐゴシック" panose="020B0600070205080204" pitchFamily="50" charset="-128"/>
              </a:endParaRPr>
            </a:p>
          </p:txBody>
        </p:sp>
        <p:sp>
          <p:nvSpPr>
            <p:cNvPr id="49" name="テキスト ボックス 7">
              <a:extLst>
                <a:ext uri="{FF2B5EF4-FFF2-40B4-BE49-F238E27FC236}">
                  <a16:creationId xmlns:a16="http://schemas.microsoft.com/office/drawing/2014/main" id="{CBDD75C5-12F7-49D8-8BB1-0E80B16A2EFD}"/>
                </a:ext>
              </a:extLst>
            </p:cNvPr>
            <p:cNvSpPr txBox="1">
              <a:spLocks noChangeArrowheads="1"/>
            </p:cNvSpPr>
            <p:nvPr/>
          </p:nvSpPr>
          <p:spPr bwMode="auto">
            <a:xfrm>
              <a:off x="8960043" y="6164871"/>
              <a:ext cx="870689" cy="39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spcBef>
                  <a:spcPct val="0"/>
                </a:spcBef>
                <a:spcAft>
                  <a:spcPct val="0"/>
                </a:spcAft>
                <a:buClrTx/>
                <a:buSzTx/>
                <a:buFontTx/>
                <a:buNone/>
              </a:pPr>
              <a:r>
                <a:rPr lang="ja-JP" altLang="en-US" dirty="0">
                  <a:solidFill>
                    <a:schemeClr val="tx1"/>
                  </a:solidFill>
                  <a:latin typeface="HGP明朝E" panose="02020900000000000000" pitchFamily="18" charset="-128"/>
                  <a:ea typeface="HGP明朝E" panose="02020900000000000000" pitchFamily="18" charset="-128"/>
                </a:rPr>
                <a:t>翠悠会</a:t>
              </a:r>
            </a:p>
          </p:txBody>
        </p:sp>
      </p:grpSp>
      <p:pic>
        <p:nvPicPr>
          <p:cNvPr id="50" name="図 49">
            <a:extLst>
              <a:ext uri="{FF2B5EF4-FFF2-40B4-BE49-F238E27FC236}">
                <a16:creationId xmlns:a16="http://schemas.microsoft.com/office/drawing/2014/main" id="{E1EDED6A-4914-4D58-9B95-92818C0366B8}"/>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249889" y="4797898"/>
            <a:ext cx="2077333" cy="1618160"/>
          </a:xfrm>
          <a:prstGeom prst="rect">
            <a:avLst/>
          </a:prstGeom>
        </p:spPr>
      </p:pic>
      <p:sp>
        <p:nvSpPr>
          <p:cNvPr id="51" name="吹き出し: 角を丸めた四角形 35">
            <a:extLst>
              <a:ext uri="{FF2B5EF4-FFF2-40B4-BE49-F238E27FC236}">
                <a16:creationId xmlns:a16="http://schemas.microsoft.com/office/drawing/2014/main" id="{D4D6BBF5-53AE-4C57-B58D-636ED1EF4A60}"/>
              </a:ext>
            </a:extLst>
          </p:cNvPr>
          <p:cNvSpPr/>
          <p:nvPr/>
        </p:nvSpPr>
        <p:spPr>
          <a:xfrm>
            <a:off x="5272260" y="6259881"/>
            <a:ext cx="2032590" cy="375644"/>
          </a:xfrm>
          <a:prstGeom prst="wedgeRoundRectCallout">
            <a:avLst>
              <a:gd name="adj1" fmla="val -11267"/>
              <a:gd name="adj2" fmla="val -98174"/>
              <a:gd name="adj3" fmla="val 16667"/>
            </a:avLst>
          </a:prstGeom>
          <a:solidFill>
            <a:schemeClr val="accent4">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学会発表の</a:t>
            </a:r>
            <a:r>
              <a:rPr lang="ja-JP" altLang="en-US" sz="1400" dirty="0">
                <a:solidFill>
                  <a:schemeClr val="tx1"/>
                </a:solidFill>
              </a:rPr>
              <a:t>一幕</a:t>
            </a:r>
            <a:r>
              <a:rPr lang="ja-JP" altLang="en-US" sz="1400" dirty="0" smtClean="0">
                <a:solidFill>
                  <a:schemeClr val="tx1"/>
                </a:solidFill>
              </a:rPr>
              <a:t>です！</a:t>
            </a:r>
            <a:endParaRPr lang="ja-JP" altLang="en-US" sz="1400" dirty="0">
              <a:solidFill>
                <a:schemeClr val="tx1"/>
              </a:solidFill>
            </a:endParaRPr>
          </a:p>
        </p:txBody>
      </p:sp>
    </p:spTree>
    <p:extLst>
      <p:ext uri="{BB962C8B-B14F-4D97-AF65-F5344CB8AC3E}">
        <p14:creationId xmlns:p14="http://schemas.microsoft.com/office/powerpoint/2010/main" val="882943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554_chirashi_bounenkai.potx" id="{516B45CA-9356-4FB2-8022-8B80380EAC8E}" vid="{7A03B05D-7FE9-4593-BD2B-E5710B1626B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{C5D375FF-5AC4-4436-A634-39E9CAE22A3D}tf96678299_win32</Template>
  <TotalTime>1351</TotalTime>
  <Words>284</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ARハイカラPOP体H04</vt:lpstr>
      <vt:lpstr>HGP明朝E</vt:lpstr>
      <vt:lpstr>HG創英角ﾎﾟｯﾌﾟ体</vt:lpstr>
      <vt:lpstr>ＭＳ Ｐゴシック</vt:lpstr>
      <vt:lpstr>ＭＳ Ｐ明朝</vt:lpstr>
      <vt:lpstr>メイリオ</vt:lpstr>
      <vt:lpstr>游ゴシック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鹿芝事務6</dc:creator>
  <cp:lastModifiedBy>吉田則史</cp:lastModifiedBy>
  <cp:revision>63</cp:revision>
  <cp:lastPrinted>2023-05-24T01:51:24Z</cp:lastPrinted>
  <dcterms:created xsi:type="dcterms:W3CDTF">2021-05-26T01:54:56Z</dcterms:created>
  <dcterms:modified xsi:type="dcterms:W3CDTF">2024-07-04T02:21:00Z</dcterms:modified>
</cp:coreProperties>
</file>