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6" r:id="rId2"/>
    <p:sldId id="258" r:id="rId3"/>
    <p:sldId id="259" r:id="rId4"/>
    <p:sldId id="257" r:id="rId5"/>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5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______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______3.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noFill/>
            </a:ln>
            <a:effectLst/>
          </c:spPr>
          <c:invertIfNegative val="0"/>
          <c:cat>
            <c:strRef>
              <c:f>転倒!$B$79:$H$79</c:f>
              <c:strCache>
                <c:ptCount val="7"/>
                <c:pt idx="0">
                  <c:v>平成２８年</c:v>
                </c:pt>
                <c:pt idx="1">
                  <c:v>２９年</c:v>
                </c:pt>
                <c:pt idx="2">
                  <c:v>３０年</c:v>
                </c:pt>
                <c:pt idx="3">
                  <c:v>令和元年</c:v>
                </c:pt>
                <c:pt idx="4">
                  <c:v>２年</c:v>
                </c:pt>
                <c:pt idx="5">
                  <c:v>３年</c:v>
                </c:pt>
                <c:pt idx="6">
                  <c:v>４年</c:v>
                </c:pt>
              </c:strCache>
            </c:strRef>
          </c:cat>
          <c:val>
            <c:numRef>
              <c:f>転倒!$B$80:$H$80</c:f>
              <c:numCache>
                <c:formatCode>General</c:formatCode>
                <c:ptCount val="7"/>
                <c:pt idx="0">
                  <c:v>26</c:v>
                </c:pt>
                <c:pt idx="1">
                  <c:v>26</c:v>
                </c:pt>
                <c:pt idx="2">
                  <c:v>30</c:v>
                </c:pt>
                <c:pt idx="3">
                  <c:v>28</c:v>
                </c:pt>
                <c:pt idx="4">
                  <c:v>41</c:v>
                </c:pt>
                <c:pt idx="5">
                  <c:v>48</c:v>
                </c:pt>
                <c:pt idx="6">
                  <c:v>47</c:v>
                </c:pt>
              </c:numCache>
            </c:numRef>
          </c:val>
          <c:extLst>
            <c:ext xmlns:c16="http://schemas.microsoft.com/office/drawing/2014/chart" uri="{C3380CC4-5D6E-409C-BE32-E72D297353CC}">
              <c16:uniqueId val="{00000000-DB5B-4474-AF08-E7D3E2288385}"/>
            </c:ext>
          </c:extLst>
        </c:ser>
        <c:dLbls>
          <c:showLegendKey val="0"/>
          <c:showVal val="0"/>
          <c:showCatName val="0"/>
          <c:showSerName val="0"/>
          <c:showPercent val="0"/>
          <c:showBubbleSize val="0"/>
        </c:dLbls>
        <c:gapWidth val="219"/>
        <c:overlap val="-27"/>
        <c:axId val="435840464"/>
        <c:axId val="435842432"/>
      </c:barChart>
      <c:catAx>
        <c:axId val="435840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435842432"/>
        <c:crosses val="autoZero"/>
        <c:auto val="1"/>
        <c:lblAlgn val="ctr"/>
        <c:lblOffset val="100"/>
        <c:noMultiLvlLbl val="0"/>
      </c:catAx>
      <c:valAx>
        <c:axId val="435842432"/>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358404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944664745861401"/>
          <c:y val="0.10284842207779829"/>
          <c:w val="0.75741204714912436"/>
          <c:h val="0.89715145244450623"/>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4BF-44F2-AA7F-E52398125EF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4BF-44F2-AA7F-E52398125EF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4BF-44F2-AA7F-E52398125EF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4BF-44F2-AA7F-E52398125EF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4BF-44F2-AA7F-E52398125EF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24BF-44F2-AA7F-E52398125EF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24BF-44F2-AA7F-E52398125EFB}"/>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24BF-44F2-AA7F-E52398125EFB}"/>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24BF-44F2-AA7F-E52398125EFB}"/>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24BF-44F2-AA7F-E52398125EFB}"/>
              </c:ext>
            </c:extLst>
          </c:dPt>
          <c:dLbls>
            <c:dLbl>
              <c:idx val="0"/>
              <c:layout>
                <c:manualLayout>
                  <c:x val="-0.16144137304759443"/>
                  <c:y val="9.274459744463075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4BF-44F2-AA7F-E52398125EFB}"/>
                </c:ext>
              </c:extLst>
            </c:dLbl>
            <c:dLbl>
              <c:idx val="1"/>
              <c:layout>
                <c:manualLayout>
                  <c:x val="-1.7316547447271503E-2"/>
                  <c:y val="9.274459744463075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4BF-44F2-AA7F-E52398125EFB}"/>
                </c:ext>
              </c:extLst>
            </c:dLbl>
            <c:dLbl>
              <c:idx val="2"/>
              <c:layout>
                <c:manualLayout>
                  <c:x val="4.4500132882474445E-2"/>
                  <c:y val="4.1542114648226151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4BF-44F2-AA7F-E52398125EFB}"/>
                </c:ext>
              </c:extLst>
            </c:dLbl>
            <c:dLbl>
              <c:idx val="3"/>
              <c:layout>
                <c:manualLayout>
                  <c:x val="7.7212260074452588E-2"/>
                  <c:y val="2.8933717878561863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24BF-44F2-AA7F-E52398125EFB}"/>
                </c:ext>
              </c:extLst>
            </c:dLbl>
            <c:dLbl>
              <c:idx val="5"/>
              <c:layout>
                <c:manualLayout>
                  <c:x val="1.2670734781116921E-2"/>
                  <c:y val="0.1100452379422286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24BF-44F2-AA7F-E52398125EFB}"/>
                </c:ext>
              </c:extLst>
            </c:dLbl>
            <c:dLbl>
              <c:idx val="6"/>
              <c:layout>
                <c:manualLayout>
                  <c:x val="-0.15736099139940082"/>
                  <c:y val="-1.5193760705311574E-2"/>
                </c:manualLayout>
              </c:layout>
              <c:tx>
                <c:rich>
                  <a:bodyPr/>
                  <a:lstStyle/>
                  <a:p>
                    <a:fld id="{BB817EAB-AE75-473B-812B-FF00802D0748}" type="CATEGORYNAME">
                      <a:rPr lang="ja-JP" altLang="en-US" baseline="0">
                        <a:solidFill>
                          <a:schemeClr val="bg1"/>
                        </a:solidFill>
                      </a:rPr>
                      <a:pPr/>
                      <a:t>[分類名]</a:t>
                    </a:fld>
                    <a:r>
                      <a:rPr lang="ja-JP" altLang="en-US" baseline="0" dirty="0"/>
                      <a:t>
</a:t>
                    </a:r>
                    <a:fld id="{6937C157-BB5D-48BF-B79B-678FBD58BB70}" type="PERCENTAGE">
                      <a:rPr lang="en-US" altLang="ja-JP" baseline="0">
                        <a:solidFill>
                          <a:schemeClr val="bg1"/>
                        </a:solidFill>
                      </a:rPr>
                      <a:pPr/>
                      <a:t>[パーセンテージ]</a:t>
                    </a:fld>
                    <a:endParaRPr lang="ja-JP" alt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24BF-44F2-AA7F-E52398125EFB}"/>
                </c:ext>
              </c:extLst>
            </c:dLbl>
            <c:dLbl>
              <c:idx val="7"/>
              <c:layout>
                <c:manualLayout>
                  <c:x val="-0.14356819456256265"/>
                  <c:y val="-0.18095345743524638"/>
                </c:manualLayout>
              </c:layout>
              <c:tx>
                <c:rich>
                  <a:bodyPr/>
                  <a:lstStyle/>
                  <a:p>
                    <a:fld id="{B43278EE-4DE0-4B83-B4FA-AF6ABE702933}" type="CATEGORYNAME">
                      <a:rPr lang="ja-JP" altLang="en-US" baseline="0">
                        <a:solidFill>
                          <a:schemeClr val="bg1"/>
                        </a:solidFill>
                      </a:rPr>
                      <a:pPr/>
                      <a:t>[分類名]</a:t>
                    </a:fld>
                    <a:r>
                      <a:rPr lang="ja-JP" altLang="en-US" baseline="0" dirty="0"/>
                      <a:t>
</a:t>
                    </a:r>
                    <a:fld id="{3D5F1EA5-8244-462B-9B1C-F14CA3C63151}" type="PERCENTAGE">
                      <a:rPr lang="en-US" altLang="ja-JP" baseline="0">
                        <a:solidFill>
                          <a:schemeClr val="bg1"/>
                        </a:solidFill>
                      </a:rPr>
                      <a:pPr/>
                      <a:t>[パーセンテージ]</a:t>
                    </a:fld>
                    <a:endParaRPr lang="ja-JP" alt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24BF-44F2-AA7F-E52398125EFB}"/>
                </c:ext>
              </c:extLst>
            </c:dLbl>
            <c:dLbl>
              <c:idx val="8"/>
              <c:layout>
                <c:manualLayout>
                  <c:x val="0.21846210329610757"/>
                  <c:y val="-9.4585481641205782E-2"/>
                </c:manualLayout>
              </c:layout>
              <c:tx>
                <c:rich>
                  <a:bodyPr/>
                  <a:lstStyle/>
                  <a:p>
                    <a:fld id="{5C35FFA5-6F1D-48CC-B838-FD22ACA87BD3}" type="CATEGORYNAME">
                      <a:rPr lang="ja-JP" altLang="en-US" baseline="0">
                        <a:solidFill>
                          <a:schemeClr val="bg1"/>
                        </a:solidFill>
                      </a:rPr>
                      <a:pPr/>
                      <a:t>[分類名]</a:t>
                    </a:fld>
                    <a:r>
                      <a:rPr lang="ja-JP" altLang="en-US" baseline="0" dirty="0"/>
                      <a:t>
</a:t>
                    </a:r>
                    <a:fld id="{EA78CAEA-BCFA-494B-9EB4-FE1644CB0CA2}" type="PERCENTAGE">
                      <a:rPr lang="en-US" altLang="ja-JP" baseline="0">
                        <a:solidFill>
                          <a:schemeClr val="bg1"/>
                        </a:solidFill>
                      </a:rPr>
                      <a:pPr/>
                      <a:t>[パーセンテージ]</a:t>
                    </a:fld>
                    <a:endParaRPr lang="ja-JP" alt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24BF-44F2-AA7F-E52398125EFB}"/>
                </c:ext>
              </c:extLst>
            </c:dLbl>
            <c:dLbl>
              <c:idx val="9"/>
              <c:tx>
                <c:rich>
                  <a:bodyPr/>
                  <a:lstStyle/>
                  <a:p>
                    <a:fld id="{8E05E71F-8D42-43A4-B573-ED3780F461BC}" type="CATEGORYNAME">
                      <a:rPr lang="ja-JP" altLang="en-US" baseline="0">
                        <a:solidFill>
                          <a:schemeClr val="bg1"/>
                        </a:solidFill>
                      </a:rPr>
                      <a:pPr/>
                      <a:t>[分類名]</a:t>
                    </a:fld>
                    <a:r>
                      <a:rPr lang="ja-JP" altLang="en-US" baseline="0" dirty="0"/>
                      <a:t>
</a:t>
                    </a:r>
                    <a:fld id="{F2D9C55E-FF6F-48BB-9BC4-B001EF94C4A5}" type="PERCENTAGE">
                      <a:rPr lang="en-US" altLang="ja-JP" baseline="0">
                        <a:solidFill>
                          <a:schemeClr val="bg1"/>
                        </a:solidFill>
                      </a:rPr>
                      <a:pPr/>
                      <a:t>[パーセンテージ]</a:t>
                    </a:fld>
                    <a:endParaRPr lang="ja-JP" alt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24BF-44F2-AA7F-E52398125EFB}"/>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ysClr val="windowText" lastClr="000000"/>
                  </a:solidFill>
                  <a:round/>
                </a:ln>
                <a:effectLst/>
              </c:spPr>
            </c:leaderLines>
            <c:extLst>
              <c:ext xmlns:c15="http://schemas.microsoft.com/office/drawing/2012/chart" uri="{CE6537A1-D6FC-4f65-9D91-7224C49458BB}"/>
            </c:extLst>
          </c:dLbls>
          <c:cat>
            <c:strRef>
              <c:f>転倒!$A$83:$J$83</c:f>
              <c:strCache>
                <c:ptCount val="10"/>
                <c:pt idx="0">
                  <c:v>男20代</c:v>
                </c:pt>
                <c:pt idx="1">
                  <c:v>男30代</c:v>
                </c:pt>
                <c:pt idx="2">
                  <c:v>男40代</c:v>
                </c:pt>
                <c:pt idx="3">
                  <c:v>男50代</c:v>
                </c:pt>
                <c:pt idx="4">
                  <c:v>男60代</c:v>
                </c:pt>
                <c:pt idx="5">
                  <c:v>女20代</c:v>
                </c:pt>
                <c:pt idx="6">
                  <c:v>女40代</c:v>
                </c:pt>
                <c:pt idx="7">
                  <c:v>女50代</c:v>
                </c:pt>
                <c:pt idx="8">
                  <c:v>女60代</c:v>
                </c:pt>
                <c:pt idx="9">
                  <c:v>女70代～</c:v>
                </c:pt>
              </c:strCache>
            </c:strRef>
          </c:cat>
          <c:val>
            <c:numRef>
              <c:f>転倒!$A$84:$J$84</c:f>
              <c:numCache>
                <c:formatCode>General</c:formatCode>
                <c:ptCount val="10"/>
                <c:pt idx="0">
                  <c:v>1</c:v>
                </c:pt>
                <c:pt idx="1">
                  <c:v>2</c:v>
                </c:pt>
                <c:pt idx="2">
                  <c:v>1</c:v>
                </c:pt>
                <c:pt idx="3">
                  <c:v>3</c:v>
                </c:pt>
                <c:pt idx="4">
                  <c:v>1</c:v>
                </c:pt>
                <c:pt idx="5">
                  <c:v>1</c:v>
                </c:pt>
                <c:pt idx="6">
                  <c:v>6</c:v>
                </c:pt>
                <c:pt idx="7">
                  <c:v>9</c:v>
                </c:pt>
                <c:pt idx="8">
                  <c:v>18</c:v>
                </c:pt>
                <c:pt idx="9">
                  <c:v>5</c:v>
                </c:pt>
              </c:numCache>
            </c:numRef>
          </c:val>
          <c:extLst>
            <c:ext xmlns:c16="http://schemas.microsoft.com/office/drawing/2014/chart" uri="{C3380CC4-5D6E-409C-BE32-E72D297353CC}">
              <c16:uniqueId val="{00000014-24BF-44F2-AA7F-E52398125EF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6805555555555555"/>
          <c:y val="4.8611111111111112E-2"/>
          <c:w val="0.51249999999999996"/>
          <c:h val="0.85416666666666663"/>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1AE-4DC9-A719-EC15CF9E49B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1AE-4DC9-A719-EC15CF9E49B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1AE-4DC9-A719-EC15CF9E49B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1AE-4DC9-A719-EC15CF9E49B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1AE-4DC9-A719-EC15CF9E49BD}"/>
              </c:ext>
            </c:extLst>
          </c:dPt>
          <c:dPt>
            <c:idx val="5"/>
            <c:bubble3D val="0"/>
            <c:spPr>
              <a:noFill/>
              <a:ln w="19050">
                <a:noFill/>
              </a:ln>
              <a:effectLst/>
            </c:spPr>
            <c:extLst>
              <c:ext xmlns:c16="http://schemas.microsoft.com/office/drawing/2014/chart" uri="{C3380CC4-5D6E-409C-BE32-E72D297353CC}">
                <c16:uniqueId val="{0000000B-E1AE-4DC9-A719-EC15CF9E49BD}"/>
              </c:ext>
            </c:extLst>
          </c:dPt>
          <c:dLbls>
            <c:dLbl>
              <c:idx val="2"/>
              <c:layout>
                <c:manualLayout>
                  <c:x val="7.3822615923009621E-2"/>
                  <c:y val="-9.162146398366870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1AE-4DC9-A719-EC15CF9E49BD}"/>
                </c:ext>
              </c:extLst>
            </c:dLbl>
            <c:dLbl>
              <c:idx val="3"/>
              <c:layout>
                <c:manualLayout>
                  <c:x val="6.6006124234469672E-3"/>
                  <c:y val="-2.0833333333333333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1AE-4DC9-A719-EC15CF9E49BD}"/>
                </c:ext>
              </c:extLst>
            </c:dLbl>
            <c:dLbl>
              <c:idx val="4"/>
              <c:layout>
                <c:manualLayout>
                  <c:x val="-0.19243919510061244"/>
                  <c:y val="-2.2805172100480043E-2"/>
                </c:manualLayout>
              </c:layout>
              <c:showLegendKey val="0"/>
              <c:showVal val="0"/>
              <c:showCatName val="1"/>
              <c:showSerName val="0"/>
              <c:showPercent val="1"/>
              <c:showBubbleSize val="0"/>
              <c:extLst>
                <c:ext xmlns:c15="http://schemas.microsoft.com/office/drawing/2012/chart" uri="{CE6537A1-D6FC-4f65-9D91-7224C49458BB}">
                  <c15:layout>
                    <c:manualLayout>
                      <c:w val="0.15"/>
                      <c:h val="0.14784740449110526"/>
                    </c:manualLayout>
                  </c15:layout>
                </c:ext>
                <c:ext xmlns:c16="http://schemas.microsoft.com/office/drawing/2014/chart" uri="{C3380CC4-5D6E-409C-BE32-E72D297353CC}">
                  <c16:uniqueId val="{00000009-E1AE-4DC9-A719-EC15CF9E49BD}"/>
                </c:ext>
              </c:extLst>
            </c:dLbl>
            <c:dLbl>
              <c:idx val="5"/>
              <c:delete val="1"/>
              <c:extLst>
                <c:ext xmlns:c15="http://schemas.microsoft.com/office/drawing/2012/chart" uri="{CE6537A1-D6FC-4f65-9D91-7224C49458BB}"/>
                <c:ext xmlns:c16="http://schemas.microsoft.com/office/drawing/2014/chart" uri="{C3380CC4-5D6E-409C-BE32-E72D297353CC}">
                  <c16:uniqueId val="{0000000B-E1AE-4DC9-A719-EC15CF9E49BD}"/>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ysClr val="windowText" lastClr="000000"/>
                  </a:solidFill>
                  <a:round/>
                </a:ln>
                <a:effectLst/>
              </c:spPr>
            </c:leaderLines>
            <c:extLst>
              <c:ext xmlns:c15="http://schemas.microsoft.com/office/drawing/2012/chart" uri="{CE6537A1-D6FC-4f65-9D91-7224C49458BB}"/>
            </c:extLst>
          </c:dLbls>
          <c:cat>
            <c:strRef>
              <c:f>転倒!$A$11:$F$11</c:f>
              <c:strCache>
                <c:ptCount val="5"/>
                <c:pt idx="0">
                  <c:v>つまずき</c:v>
                </c:pt>
                <c:pt idx="1">
                  <c:v>すべり</c:v>
                </c:pt>
                <c:pt idx="2">
                  <c:v>段差踏外し</c:v>
                </c:pt>
                <c:pt idx="3">
                  <c:v>バランス崩れ</c:v>
                </c:pt>
                <c:pt idx="4">
                  <c:v>その他</c:v>
                </c:pt>
              </c:strCache>
            </c:strRef>
          </c:cat>
          <c:val>
            <c:numRef>
              <c:f>転倒!$A$12:$F$12</c:f>
              <c:numCache>
                <c:formatCode>General</c:formatCode>
                <c:ptCount val="6"/>
                <c:pt idx="0">
                  <c:v>9</c:v>
                </c:pt>
                <c:pt idx="1">
                  <c:v>8</c:v>
                </c:pt>
                <c:pt idx="2">
                  <c:v>3</c:v>
                </c:pt>
                <c:pt idx="3">
                  <c:v>3</c:v>
                </c:pt>
                <c:pt idx="4">
                  <c:v>2</c:v>
                </c:pt>
                <c:pt idx="5">
                  <c:v>22</c:v>
                </c:pt>
              </c:numCache>
            </c:numRef>
          </c:val>
          <c:extLst>
            <c:ext xmlns:c16="http://schemas.microsoft.com/office/drawing/2014/chart" uri="{C3380CC4-5D6E-409C-BE32-E72D297353CC}">
              <c16:uniqueId val="{0000000C-E1AE-4DC9-A719-EC15CF9E49B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6805555555555555"/>
          <c:y val="5.7870370370370371E-2"/>
          <c:w val="0.49722222222222223"/>
          <c:h val="0.82870370370370372"/>
        </c:manualLayout>
      </c:layout>
      <c:pieChart>
        <c:varyColors val="1"/>
        <c:ser>
          <c:idx val="0"/>
          <c:order val="0"/>
          <c:dPt>
            <c:idx val="0"/>
            <c:bubble3D val="0"/>
            <c:spPr>
              <a:noFill/>
              <a:ln w="19050">
                <a:noFill/>
              </a:ln>
              <a:effectLst/>
            </c:spPr>
            <c:extLst>
              <c:ext xmlns:c16="http://schemas.microsoft.com/office/drawing/2014/chart" uri="{C3380CC4-5D6E-409C-BE32-E72D297353CC}">
                <c16:uniqueId val="{00000001-F78F-4093-B2B8-E6FFDC78C95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78F-4093-B2B8-E6FFDC78C95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78F-4093-B2B8-E6FFDC78C95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78F-4093-B2B8-E6FFDC78C95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78F-4093-B2B8-E6FFDC78C956}"/>
              </c:ext>
            </c:extLst>
          </c:dPt>
          <c:dLbls>
            <c:dLbl>
              <c:idx val="0"/>
              <c:delete val="1"/>
              <c:extLst>
                <c:ext xmlns:c15="http://schemas.microsoft.com/office/drawing/2012/chart" uri="{CE6537A1-D6FC-4f65-9D91-7224C49458BB}"/>
                <c:ext xmlns:c16="http://schemas.microsoft.com/office/drawing/2014/chart" uri="{C3380CC4-5D6E-409C-BE32-E72D297353CC}">
                  <c16:uniqueId val="{00000001-F78F-4093-B2B8-E6FFDC78C956}"/>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ysClr val="windowText" lastClr="000000"/>
                  </a:solidFill>
                  <a:round/>
                </a:ln>
                <a:effectLst/>
              </c:spPr>
            </c:leaderLines>
            <c:extLst>
              <c:ext xmlns:c15="http://schemas.microsoft.com/office/drawing/2012/chart" uri="{CE6537A1-D6FC-4f65-9D91-7224C49458BB}"/>
            </c:extLst>
          </c:dLbls>
          <c:cat>
            <c:strRef>
              <c:f>転倒!$H$11:$L$11</c:f>
              <c:strCache>
                <c:ptCount val="5"/>
                <c:pt idx="0">
                  <c:v>2</c:v>
                </c:pt>
                <c:pt idx="1">
                  <c:v>すべり</c:v>
                </c:pt>
                <c:pt idx="2">
                  <c:v>つまずき</c:v>
                </c:pt>
                <c:pt idx="3">
                  <c:v>その他</c:v>
                </c:pt>
                <c:pt idx="4">
                  <c:v>バランス崩れ</c:v>
                </c:pt>
              </c:strCache>
            </c:strRef>
          </c:cat>
          <c:val>
            <c:numRef>
              <c:f>転倒!$H$12:$L$12</c:f>
              <c:numCache>
                <c:formatCode>General</c:formatCode>
                <c:ptCount val="5"/>
                <c:pt idx="0">
                  <c:v>25</c:v>
                </c:pt>
                <c:pt idx="1">
                  <c:v>8</c:v>
                </c:pt>
                <c:pt idx="2">
                  <c:v>8</c:v>
                </c:pt>
                <c:pt idx="3">
                  <c:v>4</c:v>
                </c:pt>
                <c:pt idx="4">
                  <c:v>2</c:v>
                </c:pt>
              </c:numCache>
            </c:numRef>
          </c:val>
          <c:extLst>
            <c:ext xmlns:c16="http://schemas.microsoft.com/office/drawing/2014/chart" uri="{C3380CC4-5D6E-409C-BE32-E72D297353CC}">
              <c16:uniqueId val="{0000000A-F78F-4093-B2B8-E6FFDC78C95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腰痛!$B$32:$H$32</c:f>
              <c:strCache>
                <c:ptCount val="7"/>
                <c:pt idx="0">
                  <c:v>平成２８年</c:v>
                </c:pt>
                <c:pt idx="1">
                  <c:v>２９年</c:v>
                </c:pt>
                <c:pt idx="2">
                  <c:v>３０年</c:v>
                </c:pt>
                <c:pt idx="3">
                  <c:v>令和元年</c:v>
                </c:pt>
                <c:pt idx="4">
                  <c:v>２年</c:v>
                </c:pt>
                <c:pt idx="5">
                  <c:v>３年</c:v>
                </c:pt>
                <c:pt idx="6">
                  <c:v>４年</c:v>
                </c:pt>
              </c:strCache>
            </c:strRef>
          </c:cat>
          <c:val>
            <c:numRef>
              <c:f>腰痛!$B$33:$H$33</c:f>
              <c:numCache>
                <c:formatCode>General</c:formatCode>
                <c:ptCount val="7"/>
                <c:pt idx="0">
                  <c:v>11</c:v>
                </c:pt>
                <c:pt idx="1">
                  <c:v>9</c:v>
                </c:pt>
                <c:pt idx="2">
                  <c:v>7</c:v>
                </c:pt>
                <c:pt idx="3">
                  <c:v>11</c:v>
                </c:pt>
                <c:pt idx="4">
                  <c:v>13</c:v>
                </c:pt>
                <c:pt idx="5">
                  <c:v>20</c:v>
                </c:pt>
                <c:pt idx="6">
                  <c:v>18</c:v>
                </c:pt>
              </c:numCache>
            </c:numRef>
          </c:val>
          <c:extLst>
            <c:ext xmlns:c16="http://schemas.microsoft.com/office/drawing/2014/chart" uri="{C3380CC4-5D6E-409C-BE32-E72D297353CC}">
              <c16:uniqueId val="{00000000-5378-48CA-BBD4-86D4CFF4A33D}"/>
            </c:ext>
          </c:extLst>
        </c:ser>
        <c:dLbls>
          <c:showLegendKey val="0"/>
          <c:showVal val="0"/>
          <c:showCatName val="0"/>
          <c:showSerName val="0"/>
          <c:showPercent val="0"/>
          <c:showBubbleSize val="0"/>
        </c:dLbls>
        <c:gapWidth val="219"/>
        <c:overlap val="-27"/>
        <c:axId val="567669048"/>
        <c:axId val="567664128"/>
      </c:barChart>
      <c:catAx>
        <c:axId val="567669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67664128"/>
        <c:crosses val="autoZero"/>
        <c:auto val="1"/>
        <c:lblAlgn val="ctr"/>
        <c:lblOffset val="100"/>
        <c:noMultiLvlLbl val="0"/>
      </c:catAx>
      <c:valAx>
        <c:axId val="567664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67669048"/>
        <c:crosses val="autoZero"/>
        <c:crossBetween val="between"/>
      </c:valAx>
      <c:spPr>
        <a:noFill/>
        <a:ln>
          <a:noFill/>
        </a:ln>
        <a:effectLst/>
      </c:spPr>
    </c:plotArea>
    <c:plotVisOnly val="1"/>
    <c:dispBlanksAs val="gap"/>
    <c:showDLblsOverMax val="0"/>
  </c:chart>
  <c:spPr>
    <a:solidFill>
      <a:schemeClr val="bg1"/>
    </a:solidFill>
    <a:ln w="9525"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ound/>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964432394728251"/>
          <c:y val="0.15021009460444854"/>
          <c:w val="0.60749113533633381"/>
          <c:h val="0.81438374923878276"/>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2BC-49A0-B43A-E142C69803F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2BC-49A0-B43A-E142C69803F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2BC-49A0-B43A-E142C69803F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2BC-49A0-B43A-E142C69803F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2BC-49A0-B43A-E142C69803F9}"/>
              </c:ext>
            </c:extLst>
          </c:dPt>
          <c:dLbls>
            <c:dLbl>
              <c:idx val="0"/>
              <c:layout>
                <c:manualLayout>
                  <c:x val="-0.20417242275513564"/>
                  <c:y val="3.7091645526653554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2BC-49A0-B43A-E142C69803F9}"/>
                </c:ext>
              </c:extLst>
            </c:dLbl>
            <c:dLbl>
              <c:idx val="1"/>
              <c:layout>
                <c:manualLayout>
                  <c:x val="0.12456493304001207"/>
                  <c:y val="-0.1945308222615149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2BC-49A0-B43A-E142C69803F9}"/>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腰痛!$B$39:$F$39</c:f>
              <c:strCache>
                <c:ptCount val="5"/>
                <c:pt idx="0">
                  <c:v>移乗介助</c:v>
                </c:pt>
                <c:pt idx="1">
                  <c:v>起立介助</c:v>
                </c:pt>
                <c:pt idx="2">
                  <c:v>入浴介助</c:v>
                </c:pt>
                <c:pt idx="3">
                  <c:v>その他介助</c:v>
                </c:pt>
                <c:pt idx="4">
                  <c:v>荷の運搬</c:v>
                </c:pt>
              </c:strCache>
            </c:strRef>
          </c:cat>
          <c:val>
            <c:numRef>
              <c:f>腰痛!$B$40:$F$40</c:f>
              <c:numCache>
                <c:formatCode>General</c:formatCode>
                <c:ptCount val="5"/>
                <c:pt idx="0">
                  <c:v>8</c:v>
                </c:pt>
                <c:pt idx="1">
                  <c:v>6</c:v>
                </c:pt>
                <c:pt idx="2">
                  <c:v>2</c:v>
                </c:pt>
                <c:pt idx="3">
                  <c:v>2</c:v>
                </c:pt>
                <c:pt idx="4">
                  <c:v>1</c:v>
                </c:pt>
              </c:numCache>
            </c:numRef>
          </c:val>
          <c:extLst>
            <c:ext xmlns:c16="http://schemas.microsoft.com/office/drawing/2014/chart" uri="{C3380CC4-5D6E-409C-BE32-E72D297353CC}">
              <c16:uniqueId val="{0000000A-72BC-49A0-B43A-E142C69803F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17908550469113"/>
          <c:y val="5.1255034703929753E-2"/>
          <c:w val="0.76364182899061783"/>
          <c:h val="0.89748993059214055"/>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110-4AD0-9E4C-9FAC2C4FFE3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110-4AD0-9E4C-9FAC2C4FFE3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110-4AD0-9E4C-9FAC2C4FFE3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110-4AD0-9E4C-9FAC2C4FFE3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110-4AD0-9E4C-9FAC2C4FFE33}"/>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110-4AD0-9E4C-9FAC2C4FFE33}"/>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E110-4AD0-9E4C-9FAC2C4FFE33}"/>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E110-4AD0-9E4C-9FAC2C4FFE33}"/>
              </c:ext>
            </c:extLst>
          </c:dPt>
          <c:dLbls>
            <c:dLbl>
              <c:idx val="1"/>
              <c:layout>
                <c:manualLayout>
                  <c:x val="-0.20405518784141771"/>
                  <c:y val="3.657894837810740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110-4AD0-9E4C-9FAC2C4FFE33}"/>
                </c:ext>
              </c:extLst>
            </c:dLbl>
            <c:dLbl>
              <c:idx val="3"/>
              <c:layout>
                <c:manualLayout>
                  <c:x val="-0.13837391191451565"/>
                  <c:y val="-0.17187660943034319"/>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110-4AD0-9E4C-9FAC2C4FFE33}"/>
                </c:ext>
              </c:extLst>
            </c:dLbl>
            <c:dLbl>
              <c:idx val="4"/>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6="http://schemas.microsoft.com/office/drawing/2014/chart" uri="{C3380CC4-5D6E-409C-BE32-E72D297353CC}">
                  <c16:uniqueId val="{00000009-E110-4AD0-9E4C-9FAC2C4FFE33}"/>
                </c:ext>
              </c:extLst>
            </c:dLbl>
            <c:dLbl>
              <c:idx val="6"/>
              <c:layout>
                <c:manualLayout>
                  <c:x val="0.17421358882943686"/>
                  <c:y val="-5.1027777605613306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E110-4AD0-9E4C-9FAC2C4FFE33}"/>
                </c:ext>
              </c:extLst>
            </c:dLbl>
            <c:dLbl>
              <c:idx val="7"/>
              <c:layout>
                <c:manualLayout>
                  <c:x val="0.12863861838036075"/>
                  <c:y val="0.15836425653135425"/>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E110-4AD0-9E4C-9FAC2C4FFE33}"/>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腰痛!$B$7:$I$7</c:f>
              <c:strCache>
                <c:ptCount val="8"/>
                <c:pt idx="0">
                  <c:v>男３０代</c:v>
                </c:pt>
                <c:pt idx="1">
                  <c:v>男40代</c:v>
                </c:pt>
                <c:pt idx="2">
                  <c:v>男５０代</c:v>
                </c:pt>
                <c:pt idx="3">
                  <c:v>女３０代</c:v>
                </c:pt>
                <c:pt idx="4">
                  <c:v>女40代</c:v>
                </c:pt>
                <c:pt idx="5">
                  <c:v>女５０代</c:v>
                </c:pt>
                <c:pt idx="6">
                  <c:v>女６０代</c:v>
                </c:pt>
                <c:pt idx="7">
                  <c:v>女７０代</c:v>
                </c:pt>
              </c:strCache>
            </c:strRef>
          </c:cat>
          <c:val>
            <c:numRef>
              <c:f>腰痛!$B$8:$I$8</c:f>
              <c:numCache>
                <c:formatCode>General</c:formatCode>
                <c:ptCount val="8"/>
                <c:pt idx="0">
                  <c:v>3</c:v>
                </c:pt>
                <c:pt idx="1">
                  <c:v>2</c:v>
                </c:pt>
                <c:pt idx="2">
                  <c:v>1</c:v>
                </c:pt>
                <c:pt idx="3">
                  <c:v>3</c:v>
                </c:pt>
                <c:pt idx="4">
                  <c:v>1</c:v>
                </c:pt>
                <c:pt idx="5">
                  <c:v>1</c:v>
                </c:pt>
                <c:pt idx="6">
                  <c:v>4</c:v>
                </c:pt>
                <c:pt idx="7">
                  <c:v>3</c:v>
                </c:pt>
              </c:numCache>
            </c:numRef>
          </c:val>
          <c:extLst>
            <c:ext xmlns:c16="http://schemas.microsoft.com/office/drawing/2014/chart" uri="{C3380CC4-5D6E-409C-BE32-E72D297353CC}">
              <c16:uniqueId val="{00000010-E110-4AD0-9E4C-9FAC2C4FFE3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07DAAF6-5130-4871-B1A4-DBE22D5FD599}" type="datetimeFigureOut">
              <a:rPr kumimoji="1" lang="ja-JP" altLang="en-US" smtClean="0"/>
              <a:t>2024/3/29</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A27B43E-23A6-4C64-AD8C-CF84C4BC7359}" type="slidenum">
              <a:rPr kumimoji="1" lang="ja-JP" altLang="en-US" smtClean="0"/>
              <a:t>‹#›</a:t>
            </a:fld>
            <a:endParaRPr kumimoji="1" lang="ja-JP" altLang="en-US"/>
          </a:p>
        </p:txBody>
      </p:sp>
    </p:spTree>
    <p:extLst>
      <p:ext uri="{BB962C8B-B14F-4D97-AF65-F5344CB8AC3E}">
        <p14:creationId xmlns:p14="http://schemas.microsoft.com/office/powerpoint/2010/main" val="4910648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A27B43E-23A6-4C64-AD8C-CF84C4BC7359}" type="slidenum">
              <a:rPr kumimoji="1" lang="ja-JP" altLang="en-US" smtClean="0"/>
              <a:t>1</a:t>
            </a:fld>
            <a:endParaRPr kumimoji="1" lang="ja-JP" altLang="en-US"/>
          </a:p>
        </p:txBody>
      </p:sp>
    </p:spTree>
    <p:extLst>
      <p:ext uri="{BB962C8B-B14F-4D97-AF65-F5344CB8AC3E}">
        <p14:creationId xmlns:p14="http://schemas.microsoft.com/office/powerpoint/2010/main" val="113504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4757E4C-81A6-4DC9-AB8D-E2E14FEF84FA}" type="datetimeFigureOut">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85F4DA-6222-4E48-8962-F97132EB69C8}" type="slidenum">
              <a:rPr kumimoji="1" lang="ja-JP" altLang="en-US" smtClean="0"/>
              <a:t>‹#›</a:t>
            </a:fld>
            <a:endParaRPr kumimoji="1" lang="ja-JP" altLang="en-US"/>
          </a:p>
        </p:txBody>
      </p:sp>
    </p:spTree>
    <p:extLst>
      <p:ext uri="{BB962C8B-B14F-4D97-AF65-F5344CB8AC3E}">
        <p14:creationId xmlns:p14="http://schemas.microsoft.com/office/powerpoint/2010/main" val="3674076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4757E4C-81A6-4DC9-AB8D-E2E14FEF84FA}" type="datetimeFigureOut">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85F4DA-6222-4E48-8962-F97132EB69C8}" type="slidenum">
              <a:rPr kumimoji="1" lang="ja-JP" altLang="en-US" smtClean="0"/>
              <a:t>‹#›</a:t>
            </a:fld>
            <a:endParaRPr kumimoji="1" lang="ja-JP" altLang="en-US"/>
          </a:p>
        </p:txBody>
      </p:sp>
    </p:spTree>
    <p:extLst>
      <p:ext uri="{BB962C8B-B14F-4D97-AF65-F5344CB8AC3E}">
        <p14:creationId xmlns:p14="http://schemas.microsoft.com/office/powerpoint/2010/main" val="1222406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4757E4C-81A6-4DC9-AB8D-E2E14FEF84FA}" type="datetimeFigureOut">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85F4DA-6222-4E48-8962-F97132EB69C8}" type="slidenum">
              <a:rPr kumimoji="1" lang="ja-JP" altLang="en-US" smtClean="0"/>
              <a:t>‹#›</a:t>
            </a:fld>
            <a:endParaRPr kumimoji="1" lang="ja-JP" altLang="en-US"/>
          </a:p>
        </p:txBody>
      </p:sp>
    </p:spTree>
    <p:extLst>
      <p:ext uri="{BB962C8B-B14F-4D97-AF65-F5344CB8AC3E}">
        <p14:creationId xmlns:p14="http://schemas.microsoft.com/office/powerpoint/2010/main" val="4680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4757E4C-81A6-4DC9-AB8D-E2E14FEF84FA}" type="datetimeFigureOut">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85F4DA-6222-4E48-8962-F97132EB69C8}" type="slidenum">
              <a:rPr kumimoji="1" lang="ja-JP" altLang="en-US" smtClean="0"/>
              <a:t>‹#›</a:t>
            </a:fld>
            <a:endParaRPr kumimoji="1" lang="ja-JP" altLang="en-US"/>
          </a:p>
        </p:txBody>
      </p:sp>
    </p:spTree>
    <p:extLst>
      <p:ext uri="{BB962C8B-B14F-4D97-AF65-F5344CB8AC3E}">
        <p14:creationId xmlns:p14="http://schemas.microsoft.com/office/powerpoint/2010/main" val="2475681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4757E4C-81A6-4DC9-AB8D-E2E14FEF84FA}" type="datetimeFigureOut">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85F4DA-6222-4E48-8962-F97132EB69C8}" type="slidenum">
              <a:rPr kumimoji="1" lang="ja-JP" altLang="en-US" smtClean="0"/>
              <a:t>‹#›</a:t>
            </a:fld>
            <a:endParaRPr kumimoji="1" lang="ja-JP" altLang="en-US"/>
          </a:p>
        </p:txBody>
      </p:sp>
    </p:spTree>
    <p:extLst>
      <p:ext uri="{BB962C8B-B14F-4D97-AF65-F5344CB8AC3E}">
        <p14:creationId xmlns:p14="http://schemas.microsoft.com/office/powerpoint/2010/main" val="299816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4757E4C-81A6-4DC9-AB8D-E2E14FEF84FA}" type="datetimeFigureOut">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85F4DA-6222-4E48-8962-F97132EB69C8}" type="slidenum">
              <a:rPr kumimoji="1" lang="ja-JP" altLang="en-US" smtClean="0"/>
              <a:t>‹#›</a:t>
            </a:fld>
            <a:endParaRPr kumimoji="1" lang="ja-JP" altLang="en-US"/>
          </a:p>
        </p:txBody>
      </p:sp>
    </p:spTree>
    <p:extLst>
      <p:ext uri="{BB962C8B-B14F-4D97-AF65-F5344CB8AC3E}">
        <p14:creationId xmlns:p14="http://schemas.microsoft.com/office/powerpoint/2010/main" val="929526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4757E4C-81A6-4DC9-AB8D-E2E14FEF84FA}" type="datetimeFigureOut">
              <a:rPr kumimoji="1" lang="ja-JP" altLang="en-US" smtClean="0"/>
              <a:t>2024/3/29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885F4DA-6222-4E48-8962-F97132EB69C8}" type="slidenum">
              <a:rPr kumimoji="1" lang="ja-JP" altLang="en-US" smtClean="0"/>
              <a:t>‹#›</a:t>
            </a:fld>
            <a:endParaRPr kumimoji="1" lang="ja-JP" altLang="en-US"/>
          </a:p>
        </p:txBody>
      </p:sp>
    </p:spTree>
    <p:extLst>
      <p:ext uri="{BB962C8B-B14F-4D97-AF65-F5344CB8AC3E}">
        <p14:creationId xmlns:p14="http://schemas.microsoft.com/office/powerpoint/2010/main" val="1680010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4757E4C-81A6-4DC9-AB8D-E2E14FEF84FA}" type="datetimeFigureOut">
              <a:rPr kumimoji="1" lang="ja-JP" altLang="en-US" smtClean="0"/>
              <a:t>2024/3/29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885F4DA-6222-4E48-8962-F97132EB69C8}" type="slidenum">
              <a:rPr kumimoji="1" lang="ja-JP" altLang="en-US" smtClean="0"/>
              <a:t>‹#›</a:t>
            </a:fld>
            <a:endParaRPr kumimoji="1" lang="ja-JP" altLang="en-US"/>
          </a:p>
        </p:txBody>
      </p:sp>
    </p:spTree>
    <p:extLst>
      <p:ext uri="{BB962C8B-B14F-4D97-AF65-F5344CB8AC3E}">
        <p14:creationId xmlns:p14="http://schemas.microsoft.com/office/powerpoint/2010/main" val="3150110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757E4C-81A6-4DC9-AB8D-E2E14FEF84FA}" type="datetimeFigureOut">
              <a:rPr kumimoji="1" lang="ja-JP" altLang="en-US" smtClean="0"/>
              <a:t>2024/3/29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885F4DA-6222-4E48-8962-F97132EB69C8}" type="slidenum">
              <a:rPr kumimoji="1" lang="ja-JP" altLang="en-US" smtClean="0"/>
              <a:t>‹#›</a:t>
            </a:fld>
            <a:endParaRPr kumimoji="1" lang="ja-JP" altLang="en-US"/>
          </a:p>
        </p:txBody>
      </p:sp>
    </p:spTree>
    <p:extLst>
      <p:ext uri="{BB962C8B-B14F-4D97-AF65-F5344CB8AC3E}">
        <p14:creationId xmlns:p14="http://schemas.microsoft.com/office/powerpoint/2010/main" val="2133161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4757E4C-81A6-4DC9-AB8D-E2E14FEF84FA}" type="datetimeFigureOut">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85F4DA-6222-4E48-8962-F97132EB69C8}" type="slidenum">
              <a:rPr kumimoji="1" lang="ja-JP" altLang="en-US" smtClean="0"/>
              <a:t>‹#›</a:t>
            </a:fld>
            <a:endParaRPr kumimoji="1" lang="ja-JP" altLang="en-US"/>
          </a:p>
        </p:txBody>
      </p:sp>
    </p:spTree>
    <p:extLst>
      <p:ext uri="{BB962C8B-B14F-4D97-AF65-F5344CB8AC3E}">
        <p14:creationId xmlns:p14="http://schemas.microsoft.com/office/powerpoint/2010/main" val="3448396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4757E4C-81A6-4DC9-AB8D-E2E14FEF84FA}" type="datetimeFigureOut">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85F4DA-6222-4E48-8962-F97132EB69C8}" type="slidenum">
              <a:rPr kumimoji="1" lang="ja-JP" altLang="en-US" smtClean="0"/>
              <a:t>‹#›</a:t>
            </a:fld>
            <a:endParaRPr kumimoji="1" lang="ja-JP" altLang="en-US"/>
          </a:p>
        </p:txBody>
      </p:sp>
    </p:spTree>
    <p:extLst>
      <p:ext uri="{BB962C8B-B14F-4D97-AF65-F5344CB8AC3E}">
        <p14:creationId xmlns:p14="http://schemas.microsoft.com/office/powerpoint/2010/main" val="852107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44757E4C-81A6-4DC9-AB8D-E2E14FEF84FA}" type="datetimeFigureOut">
              <a:rPr kumimoji="1" lang="ja-JP" altLang="en-US" smtClean="0"/>
              <a:t>2024/3/29</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3885F4DA-6222-4E48-8962-F97132EB69C8}" type="slidenum">
              <a:rPr kumimoji="1" lang="ja-JP" altLang="en-US" smtClean="0"/>
              <a:t>‹#›</a:t>
            </a:fld>
            <a:endParaRPr kumimoji="1" lang="ja-JP" altLang="en-US"/>
          </a:p>
        </p:txBody>
      </p:sp>
    </p:spTree>
    <p:extLst>
      <p:ext uri="{BB962C8B-B14F-4D97-AF65-F5344CB8AC3E}">
        <p14:creationId xmlns:p14="http://schemas.microsoft.com/office/powerpoint/2010/main" val="6120163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jpeg"/><Relationship Id="rId15" Type="http://schemas.openxmlformats.org/officeDocument/2006/relationships/image" Target="../media/image1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4.xml.rels><?xml version="1.0" encoding="UTF-8" standalone="yes"?>
<Relationships xmlns="http://schemas.openxmlformats.org/package/2006/relationships"><Relationship Id="rId3" Type="http://schemas.openxmlformats.org/officeDocument/2006/relationships/image" Target="../media/image18.jpg"/><Relationship Id="rId7" Type="http://schemas.openxmlformats.org/officeDocument/2006/relationships/image" Target="../media/image21.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hyperlink" Target="https://www.mhlw.go.jp/stf/newpage_31197.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44774" y="179882"/>
            <a:ext cx="7015396" cy="1292662"/>
          </a:xfrm>
          <a:prstGeom prst="rect">
            <a:avLst/>
          </a:prstGeom>
          <a:noFill/>
        </p:spPr>
        <p:txBody>
          <a:bodyPr wrap="square" rtlCol="0">
            <a:spAutoFit/>
          </a:bodyPr>
          <a:lstStyle/>
          <a:p>
            <a:pPr algn="ctr"/>
            <a:r>
              <a:rPr kumimoji="1" lang="ja-JP" altLang="en-US" sz="1600" b="1" dirty="0" smtClean="0"/>
              <a:t>介護職場での労働災害を防止しましょう</a:t>
            </a:r>
            <a:endParaRPr kumimoji="1" lang="en-US" altLang="ja-JP" sz="1600" b="1" dirty="0" smtClean="0"/>
          </a:p>
          <a:p>
            <a:pPr algn="ctr"/>
            <a:endParaRPr kumimoji="1" lang="en-US" altLang="ja-JP" sz="1400" dirty="0" smtClean="0"/>
          </a:p>
          <a:p>
            <a:r>
              <a:rPr kumimoji="1" lang="ja-JP" altLang="en-US" sz="1400" b="1" dirty="0" smtClean="0"/>
              <a:t>介護労働者の転倒災害や腰痛が多く発生しています。</a:t>
            </a:r>
            <a:endParaRPr kumimoji="1" lang="en-US" altLang="ja-JP" sz="1400" b="1" dirty="0" smtClean="0"/>
          </a:p>
          <a:p>
            <a:r>
              <a:rPr kumimoji="1" lang="ja-JP" altLang="en-US" sz="1400" b="1" dirty="0" smtClean="0"/>
              <a:t>作業</a:t>
            </a:r>
            <a:r>
              <a:rPr kumimoji="1" lang="ja-JP" altLang="en-US" sz="1400" b="1" dirty="0"/>
              <a:t>方法</a:t>
            </a:r>
            <a:r>
              <a:rPr kumimoji="1" lang="ja-JP" altLang="en-US" sz="1400" b="1" dirty="0" smtClean="0"/>
              <a:t>や作業</a:t>
            </a:r>
            <a:r>
              <a:rPr kumimoji="1" lang="ja-JP" altLang="en-US" sz="1400" b="1" dirty="0"/>
              <a:t>環境</a:t>
            </a:r>
            <a:r>
              <a:rPr kumimoji="1" lang="ja-JP" altLang="en-US" sz="1400" b="1" dirty="0" smtClean="0"/>
              <a:t>を</a:t>
            </a:r>
            <a:r>
              <a:rPr kumimoji="1" lang="ja-JP" altLang="en-US" sz="1400" b="1" dirty="0"/>
              <a:t>見直</a:t>
            </a:r>
            <a:r>
              <a:rPr kumimoji="1" lang="ja-JP" altLang="en-US" sz="1400" b="1" dirty="0" smtClean="0"/>
              <a:t>し、転倒災害や腰痛の防止に取り組みましょう。</a:t>
            </a:r>
            <a:endParaRPr kumimoji="1" lang="en-US" altLang="ja-JP" sz="1400" b="1" dirty="0" smtClean="0"/>
          </a:p>
          <a:p>
            <a:endParaRPr kumimoji="1" lang="en-US" altLang="ja-JP" dirty="0"/>
          </a:p>
        </p:txBody>
      </p:sp>
      <p:sp>
        <p:nvSpPr>
          <p:cNvPr id="3" name="テキスト ボックス 2">
            <a:extLst>
              <a:ext uri="{FF2B5EF4-FFF2-40B4-BE49-F238E27FC236}">
                <a16:creationId xmlns:a16="http://schemas.microsoft.com/office/drawing/2014/main" id="{C287F32C-B772-4116-AFFA-13E7F1647DC3}"/>
              </a:ext>
            </a:extLst>
          </p:cNvPr>
          <p:cNvSpPr txBox="1"/>
          <p:nvPr/>
        </p:nvSpPr>
        <p:spPr>
          <a:xfrm>
            <a:off x="406359" y="1278645"/>
            <a:ext cx="6336000" cy="360000"/>
          </a:xfrm>
          <a:prstGeom prst="rect">
            <a:avLst/>
          </a:prstGeom>
          <a:solidFill>
            <a:srgbClr val="103185"/>
          </a:solidFill>
          <a:ln w="6350" cap="flat" cmpd="sng" algn="ctr">
            <a:noFill/>
            <a:prstDash val="solid"/>
            <a:miter lim="800000"/>
          </a:ln>
          <a:effectLst/>
        </p:spPr>
        <p:txBody>
          <a:bodyPr wrap="square" lIns="180000" tIns="72000" rIns="108000" rtlCol="0">
            <a:spAutoFit/>
          </a:bodyPr>
          <a:lstStyle/>
          <a:p>
            <a:pPr marL="0" marR="0" lvl="0" indent="0" defTabSz="914400" eaLnBrk="1" fontAlgn="auto" latinLnBrk="0" hangingPunct="1">
              <a:lnSpc>
                <a:spcPct val="130000"/>
              </a:lnSpc>
              <a:spcBef>
                <a:spcPts val="0"/>
              </a:spcBef>
              <a:spcAft>
                <a:spcPts val="0"/>
              </a:spcAft>
              <a:buClrTx/>
              <a:buSzTx/>
              <a:buFontTx/>
              <a:buNone/>
              <a:tabLst/>
              <a:defRPr/>
            </a:pPr>
            <a:r>
              <a:rPr kumimoji="1" lang="ja-JP" altLang="en-US" sz="1200" b="1" i="0" u="none" strike="noStrike" kern="0" cap="none" spc="30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「つまずき」等による転倒災害の原因と対策</a:t>
            </a:r>
          </a:p>
        </p:txBody>
      </p:sp>
      <p:grpSp>
        <p:nvGrpSpPr>
          <p:cNvPr id="20" name="グループ化 19"/>
          <p:cNvGrpSpPr/>
          <p:nvPr/>
        </p:nvGrpSpPr>
        <p:grpSpPr>
          <a:xfrm>
            <a:off x="393532" y="3794000"/>
            <a:ext cx="5192339" cy="694412"/>
            <a:chOff x="249696" y="3298723"/>
            <a:chExt cx="5192339" cy="694412"/>
          </a:xfrm>
        </p:grpSpPr>
        <p:sp>
          <p:nvSpPr>
            <p:cNvPr id="15" name="テキスト ボックス 14"/>
            <p:cNvSpPr txBox="1"/>
            <p:nvPr/>
          </p:nvSpPr>
          <p:spPr>
            <a:xfrm>
              <a:off x="684221" y="3298723"/>
              <a:ext cx="4757814" cy="694412"/>
            </a:xfrm>
            <a:prstGeom prst="rect">
              <a:avLst/>
            </a:prstGeom>
            <a:noFill/>
          </p:spPr>
          <p:txBody>
            <a:bodyPr wrap="square" lIns="108000" tIns="72000" rIns="108000" rtlCol="0">
              <a:spAutoFit/>
            </a:bodyPr>
            <a:lstStyle/>
            <a:p>
              <a:pPr>
                <a:lnSpc>
                  <a:spcPct val="110000"/>
                </a:lnSpc>
              </a:pPr>
              <a:r>
                <a:rPr kumimoji="1" lang="ja-JP" altLang="en-US" sz="1200" b="1" dirty="0">
                  <a:solidFill>
                    <a:prstClr val="black"/>
                  </a:solidFill>
                  <a:latin typeface="メイリオ" panose="020B0604030504040204" pitchFamily="50" charset="-128"/>
                  <a:ea typeface="メイリオ" panose="020B0604030504040204" pitchFamily="50" charset="-128"/>
                </a:rPr>
                <a:t>利用者の車椅子、シルバーカー、杖などにつまずいて</a:t>
              </a:r>
              <a:r>
                <a:rPr kumimoji="1" lang="ja-JP" altLang="en-US" sz="1200" b="1" dirty="0" smtClean="0">
                  <a:solidFill>
                    <a:prstClr val="black"/>
                  </a:solidFill>
                  <a:latin typeface="メイリオ" panose="020B0604030504040204" pitchFamily="50" charset="-128"/>
                  <a:ea typeface="メイリオ" panose="020B0604030504040204" pitchFamily="50" charset="-128"/>
                </a:rPr>
                <a:t>転倒</a:t>
              </a:r>
              <a:endParaRPr kumimoji="1" lang="en-US" altLang="ja-JP" sz="1050" dirty="0">
                <a:solidFill>
                  <a:prstClr val="black"/>
                </a:solidFill>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100" dirty="0" smtClean="0">
                  <a:solidFill>
                    <a:prstClr val="black"/>
                  </a:solidFill>
                  <a:latin typeface="メイリオ" panose="020B0604030504040204" pitchFamily="50" charset="-128"/>
                  <a:ea typeface="メイリオ" panose="020B0604030504040204" pitchFamily="50" charset="-128"/>
                </a:rPr>
                <a:t>介助時の</a:t>
              </a:r>
              <a:r>
                <a:rPr kumimoji="1" lang="ja-JP" altLang="en-US" sz="1100" dirty="0">
                  <a:solidFill>
                    <a:prstClr val="black"/>
                  </a:solidFill>
                  <a:latin typeface="メイリオ" panose="020B0604030504040204" pitchFamily="50" charset="-128"/>
                  <a:ea typeface="メイリオ" panose="020B0604030504040204" pitchFamily="50" charset="-128"/>
                </a:rPr>
                <a:t>周辺動作のときも</a:t>
              </a:r>
              <a:r>
                <a:rPr kumimoji="1" lang="ja-JP" altLang="en-US" sz="1100" dirty="0" smtClean="0">
                  <a:solidFill>
                    <a:prstClr val="black"/>
                  </a:solidFill>
                  <a:latin typeface="メイリオ" panose="020B0604030504040204" pitchFamily="50" charset="-128"/>
                  <a:ea typeface="メイリオ" panose="020B0604030504040204" pitchFamily="50" charset="-128"/>
                </a:rPr>
                <a:t>焦らず</a:t>
              </a:r>
              <a:endParaRPr kumimoji="1" lang="en-US" altLang="ja-JP" sz="1100" dirty="0">
                <a:solidFill>
                  <a:prstClr val="black"/>
                </a:solidFill>
                <a:latin typeface="メイリオ" panose="020B0604030504040204" pitchFamily="50" charset="-128"/>
                <a:ea typeface="メイリオ" panose="020B0604030504040204" pitchFamily="50" charset="-128"/>
              </a:endParaRPr>
            </a:p>
            <a:p>
              <a:pPr marL="85725">
                <a:lnSpc>
                  <a:spcPct val="110000"/>
                </a:lnSpc>
              </a:pPr>
              <a:r>
                <a:rPr kumimoji="1" lang="ja-JP" altLang="en-US" sz="1100" dirty="0">
                  <a:solidFill>
                    <a:prstClr val="black"/>
                  </a:solidFill>
                  <a:latin typeface="メイリオ" panose="020B0604030504040204" pitchFamily="50" charset="-128"/>
                  <a:ea typeface="メイリオ" panose="020B0604030504040204" pitchFamily="50" charset="-128"/>
                </a:rPr>
                <a:t>介助のあとは“一呼吸置いて”から別の作業へ</a:t>
              </a:r>
              <a:endParaRPr kumimoji="1" lang="en-US" altLang="ja-JP" sz="1100" dirty="0">
                <a:solidFill>
                  <a:prstClr val="black"/>
                </a:solidFill>
                <a:latin typeface="メイリオ" panose="020B0604030504040204" pitchFamily="50" charset="-128"/>
                <a:ea typeface="メイリオ" panose="020B0604030504040204" pitchFamily="50" charset="-128"/>
              </a:endParaRPr>
            </a:p>
          </p:txBody>
        </p:sp>
        <p:pic>
          <p:nvPicPr>
            <p:cNvPr id="16" name="図 15" descr="グラフィカル ユーザー インターフェイス&#10;&#10;自動的に生成された説明">
              <a:extLst>
                <a:ext uri="{FF2B5EF4-FFF2-40B4-BE49-F238E27FC236}">
                  <a16:creationId xmlns:a16="http://schemas.microsoft.com/office/drawing/2014/main" id="{A25B6C6D-B0AD-4D5F-88FA-4A03F47DD0F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5809" t="36446" r="36099" b="37584"/>
            <a:stretch/>
          </p:blipFill>
          <p:spPr>
            <a:xfrm>
              <a:off x="249696" y="3398839"/>
              <a:ext cx="504000" cy="504000"/>
            </a:xfrm>
            <a:prstGeom prst="rect">
              <a:avLst/>
            </a:prstGeom>
          </p:spPr>
        </p:pic>
      </p:grpSp>
      <p:grpSp>
        <p:nvGrpSpPr>
          <p:cNvPr id="19" name="グループ化 18"/>
          <p:cNvGrpSpPr/>
          <p:nvPr/>
        </p:nvGrpSpPr>
        <p:grpSpPr>
          <a:xfrm>
            <a:off x="400132" y="4511687"/>
            <a:ext cx="5906265" cy="694412"/>
            <a:chOff x="226116" y="5320998"/>
            <a:chExt cx="5906265" cy="694412"/>
          </a:xfrm>
        </p:grpSpPr>
        <p:sp>
          <p:nvSpPr>
            <p:cNvPr id="17" name="テキスト ボックス 16">
              <a:extLst>
                <a:ext uri="{FF2B5EF4-FFF2-40B4-BE49-F238E27FC236}">
                  <a16:creationId xmlns:a16="http://schemas.microsoft.com/office/drawing/2014/main" id="{1CA8F336-F421-4175-A06E-56DC2ECDC962}"/>
                </a:ext>
              </a:extLst>
            </p:cNvPr>
            <p:cNvSpPr txBox="1"/>
            <p:nvPr/>
          </p:nvSpPr>
          <p:spPr>
            <a:xfrm>
              <a:off x="660641" y="5320998"/>
              <a:ext cx="5471740" cy="694412"/>
            </a:xfrm>
            <a:prstGeom prst="rect">
              <a:avLst/>
            </a:prstGeom>
            <a:noFill/>
          </p:spPr>
          <p:txBody>
            <a:bodyPr wrap="square" lIns="108000" tIns="72000" rIns="108000" rtlCol="0">
              <a:spAutoFit/>
            </a:bodyPr>
            <a:lstStyle/>
            <a:p>
              <a:pPr>
                <a:lnSpc>
                  <a:spcPct val="110000"/>
                </a:lnSpc>
              </a:pPr>
              <a:r>
                <a:rPr kumimoji="1" lang="ja-JP" altLang="en-US" sz="1200" b="1" dirty="0">
                  <a:solidFill>
                    <a:prstClr val="black"/>
                  </a:solidFill>
                  <a:latin typeface="メイリオ" panose="020B0604030504040204" pitchFamily="50" charset="-128"/>
                  <a:ea typeface="メイリオ" panose="020B0604030504040204" pitchFamily="50" charset="-128"/>
                </a:rPr>
                <a:t>コードなどにつまずいて</a:t>
              </a:r>
              <a:r>
                <a:rPr kumimoji="1" lang="ja-JP" altLang="en-US" sz="1200" b="1" dirty="0" smtClean="0">
                  <a:solidFill>
                    <a:prstClr val="black"/>
                  </a:solidFill>
                  <a:latin typeface="メイリオ" panose="020B0604030504040204" pitchFamily="50" charset="-128"/>
                  <a:ea typeface="メイリオ" panose="020B0604030504040204" pitchFamily="50" charset="-128"/>
                </a:rPr>
                <a:t>転倒</a:t>
              </a:r>
              <a:r>
                <a:rPr kumimoji="1" lang="ja-JP" altLang="en-US" sz="1100" dirty="0">
                  <a:solidFill>
                    <a:prstClr val="black"/>
                  </a:solidFill>
                  <a:latin typeface="メイリオ" panose="020B0604030504040204" pitchFamily="50" charset="-128"/>
                  <a:ea typeface="メイリオ" panose="020B0604030504040204" pitchFamily="50" charset="-128"/>
                </a:rPr>
                <a:t>　</a:t>
              </a:r>
              <a:endParaRPr kumimoji="1" lang="en-US" altLang="ja-JP" sz="1300" dirty="0">
                <a:solidFill>
                  <a:prstClr val="black"/>
                </a:solidFill>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100" dirty="0">
                  <a:solidFill>
                    <a:prstClr val="black"/>
                  </a:solidFill>
                  <a:latin typeface="メイリオ" panose="020B0604030504040204" pitchFamily="50" charset="-128"/>
                  <a:ea typeface="メイリオ" panose="020B0604030504040204" pitchFamily="50" charset="-128"/>
                </a:rPr>
                <a:t>労働者や利用者の転倒原因とならないよう、電気コード等の引き回しのルールを設定し</a:t>
              </a:r>
              <a:r>
                <a:rPr kumimoji="1" lang="ja-JP" altLang="en-US" sz="1100" dirty="0" smtClean="0">
                  <a:solidFill>
                    <a:prstClr val="black"/>
                  </a:solidFill>
                  <a:latin typeface="メイリオ" panose="020B0604030504040204" pitchFamily="50" charset="-128"/>
                  <a:ea typeface="メイリオ" panose="020B0604030504040204" pitchFamily="50" charset="-128"/>
                </a:rPr>
                <a:t>、労働者</a:t>
              </a:r>
              <a:r>
                <a:rPr kumimoji="1" lang="ja-JP" altLang="en-US" sz="1100" dirty="0">
                  <a:solidFill>
                    <a:prstClr val="black"/>
                  </a:solidFill>
                  <a:latin typeface="メイリオ" panose="020B0604030504040204" pitchFamily="50" charset="-128"/>
                  <a:ea typeface="メイリオ" panose="020B0604030504040204" pitchFamily="50" charset="-128"/>
                </a:rPr>
                <a:t>に徹底させる</a:t>
              </a:r>
              <a:endParaRPr kumimoji="1" lang="en-US" altLang="ja-JP" sz="1100" dirty="0">
                <a:solidFill>
                  <a:prstClr val="black"/>
                </a:solidFill>
                <a:latin typeface="メイリオ" panose="020B0604030504040204" pitchFamily="50" charset="-128"/>
                <a:ea typeface="メイリオ" panose="020B0604030504040204" pitchFamily="50" charset="-128"/>
              </a:endParaRPr>
            </a:p>
          </p:txBody>
        </p:sp>
        <p:pic>
          <p:nvPicPr>
            <p:cNvPr id="18" name="図 17" descr="白い背景に黒い文字&#10;&#10;中程度の精度で自動的に生成された説明">
              <a:extLst>
                <a:ext uri="{FF2B5EF4-FFF2-40B4-BE49-F238E27FC236}">
                  <a16:creationId xmlns:a16="http://schemas.microsoft.com/office/drawing/2014/main" id="{A77CE3FE-740C-4D09-BD39-114CF65CE85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6167" t="37185" r="36537" b="36960"/>
            <a:stretch/>
          </p:blipFill>
          <p:spPr>
            <a:xfrm>
              <a:off x="226116" y="5384534"/>
              <a:ext cx="504000" cy="504000"/>
            </a:xfrm>
            <a:prstGeom prst="rect">
              <a:avLst/>
            </a:prstGeom>
          </p:spPr>
        </p:pic>
      </p:grpSp>
      <p:sp>
        <p:nvSpPr>
          <p:cNvPr id="21" name="テキスト ボックス 20">
            <a:extLst>
              <a:ext uri="{FF2B5EF4-FFF2-40B4-BE49-F238E27FC236}">
                <a16:creationId xmlns:a16="http://schemas.microsoft.com/office/drawing/2014/main" id="{54051E8D-31B6-4C95-9EAF-F5412465E390}"/>
              </a:ext>
            </a:extLst>
          </p:cNvPr>
          <p:cNvSpPr txBox="1"/>
          <p:nvPr/>
        </p:nvSpPr>
        <p:spPr>
          <a:xfrm>
            <a:off x="409648" y="5247375"/>
            <a:ext cx="6336000" cy="360000"/>
          </a:xfrm>
          <a:prstGeom prst="rect">
            <a:avLst/>
          </a:prstGeom>
          <a:solidFill>
            <a:srgbClr val="ED7D31"/>
          </a:solidFill>
          <a:ln w="12700" cap="flat" cmpd="sng" algn="ctr">
            <a:noFill/>
            <a:prstDash val="solid"/>
            <a:miter lim="800000"/>
          </a:ln>
          <a:effectLst/>
        </p:spPr>
        <p:txBody>
          <a:bodyPr wrap="square" lIns="180000" tIns="72000" rIns="108000" rtlCol="0">
            <a:spAutoFit/>
          </a:bodyPr>
          <a:lstStyle/>
          <a:p>
            <a:pPr marL="0" marR="0" lvl="0" indent="0" defTabSz="914400" eaLnBrk="1" fontAlgn="auto" latinLnBrk="0" hangingPunct="1">
              <a:lnSpc>
                <a:spcPct val="130000"/>
              </a:lnSpc>
              <a:spcBef>
                <a:spcPts val="0"/>
              </a:spcBef>
              <a:spcAft>
                <a:spcPts val="0"/>
              </a:spcAft>
              <a:buClrTx/>
              <a:buSzTx/>
              <a:buFontTx/>
              <a:buNone/>
              <a:tabLst/>
              <a:defRPr/>
            </a:pPr>
            <a:r>
              <a:rPr kumimoji="1" lang="ja-JP" altLang="en-US" sz="1200" b="1" i="0" u="none" strike="noStrike" kern="0" cap="none" spc="30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「滑り」による転倒災害の原因と対策</a:t>
            </a:r>
          </a:p>
        </p:txBody>
      </p:sp>
      <p:grpSp>
        <p:nvGrpSpPr>
          <p:cNvPr id="22" name="グループ化 21"/>
          <p:cNvGrpSpPr/>
          <p:nvPr/>
        </p:nvGrpSpPr>
        <p:grpSpPr>
          <a:xfrm>
            <a:off x="411036" y="5676074"/>
            <a:ext cx="3986880" cy="880617"/>
            <a:chOff x="226116" y="6975095"/>
            <a:chExt cx="3986880" cy="880617"/>
          </a:xfrm>
        </p:grpSpPr>
        <p:sp>
          <p:nvSpPr>
            <p:cNvPr id="23" name="テキスト ボックス 22"/>
            <p:cNvSpPr txBox="1"/>
            <p:nvPr/>
          </p:nvSpPr>
          <p:spPr>
            <a:xfrm>
              <a:off x="660641" y="6975095"/>
              <a:ext cx="3552355" cy="880617"/>
            </a:xfrm>
            <a:prstGeom prst="rect">
              <a:avLst/>
            </a:prstGeom>
            <a:noFill/>
          </p:spPr>
          <p:txBody>
            <a:bodyPr wrap="square" lIns="108000" tIns="72000" rIns="108000" rtlCol="0">
              <a:spAutoFit/>
            </a:bodyPr>
            <a:lstStyle/>
            <a:p>
              <a:pPr>
                <a:lnSpc>
                  <a:spcPct val="110000"/>
                </a:lnSpc>
              </a:pPr>
              <a:r>
                <a:rPr kumimoji="1" lang="ja-JP" altLang="en-US" sz="1200" b="1" dirty="0">
                  <a:solidFill>
                    <a:prstClr val="black"/>
                  </a:solidFill>
                  <a:latin typeface="メイリオ" panose="020B0604030504040204" pitchFamily="50" charset="-128"/>
                  <a:ea typeface="メイリオ" panose="020B0604030504040204" pitchFamily="50" charset="-128"/>
                </a:rPr>
                <a:t>浴室等の水場で滑って</a:t>
              </a:r>
              <a:r>
                <a:rPr kumimoji="1" lang="ja-JP" altLang="en-US" sz="1200" b="1" dirty="0" smtClean="0">
                  <a:solidFill>
                    <a:prstClr val="black"/>
                  </a:solidFill>
                  <a:latin typeface="メイリオ" panose="020B0604030504040204" pitchFamily="50" charset="-128"/>
                  <a:ea typeface="メイリオ" panose="020B0604030504040204" pitchFamily="50" charset="-128"/>
                </a:rPr>
                <a:t>転倒</a:t>
              </a:r>
              <a:endParaRPr kumimoji="1" lang="en-US" altLang="ja-JP" sz="1300" b="1" dirty="0">
                <a:solidFill>
                  <a:srgbClr val="FF0000"/>
                </a:solidFill>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100" b="1" dirty="0">
                  <a:solidFill>
                    <a:prstClr val="black"/>
                  </a:solidFill>
                  <a:latin typeface="メイリオ" panose="020B0604030504040204" pitchFamily="50" charset="-128"/>
                  <a:ea typeface="メイリオ" panose="020B0604030504040204" pitchFamily="50" charset="-128"/>
                </a:rPr>
                <a:t>防滑床材の導入、摩耗している場合は施工</a:t>
              </a:r>
              <a:r>
                <a:rPr kumimoji="1" lang="ja-JP" altLang="en-US" sz="1100" b="1" dirty="0" smtClean="0">
                  <a:solidFill>
                    <a:prstClr val="black"/>
                  </a:solidFill>
                  <a:latin typeface="メイリオ" panose="020B0604030504040204" pitchFamily="50" charset="-128"/>
                  <a:ea typeface="メイリオ" panose="020B0604030504040204" pitchFamily="50" charset="-128"/>
                </a:rPr>
                <a:t>し直す</a:t>
              </a:r>
              <a:endParaRPr kumimoji="1" lang="en-US" altLang="ja-JP" sz="1100" dirty="0">
                <a:solidFill>
                  <a:prstClr val="black"/>
                </a:solidFill>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100" dirty="0">
                  <a:solidFill>
                    <a:prstClr val="black"/>
                  </a:solidFill>
                  <a:latin typeface="メイリオ" panose="020B0604030504040204" pitchFamily="50" charset="-128"/>
                  <a:ea typeface="メイリオ" panose="020B0604030504040204" pitchFamily="50" charset="-128"/>
                </a:rPr>
                <a:t>滑りにくい履き物を使用させる</a:t>
              </a:r>
              <a:endParaRPr kumimoji="1" lang="en-US" altLang="ja-JP" sz="1100" dirty="0">
                <a:solidFill>
                  <a:prstClr val="black"/>
                </a:solidFill>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100" dirty="0">
                  <a:solidFill>
                    <a:prstClr val="black"/>
                  </a:solidFill>
                  <a:latin typeface="メイリオ" panose="020B0604030504040204" pitchFamily="50" charset="-128"/>
                  <a:ea typeface="メイリオ" panose="020B0604030504040204" pitchFamily="50" charset="-128"/>
                </a:rPr>
                <a:t>脱衣所等隣接エリアまで濡れないよう処置</a:t>
              </a:r>
              <a:endParaRPr kumimoji="1" lang="en-US" altLang="ja-JP" sz="1100" dirty="0">
                <a:solidFill>
                  <a:prstClr val="black"/>
                </a:solidFill>
                <a:latin typeface="メイリオ" panose="020B0604030504040204" pitchFamily="50" charset="-128"/>
                <a:ea typeface="メイリオ" panose="020B0604030504040204" pitchFamily="50" charset="-128"/>
              </a:endParaRPr>
            </a:p>
          </p:txBody>
        </p:sp>
        <p:pic>
          <p:nvPicPr>
            <p:cNvPr id="24" name="図 23" descr="スポーツゲーム が含まれている画像&#10;&#10;自動的に生成された説明">
              <a:extLst>
                <a:ext uri="{FF2B5EF4-FFF2-40B4-BE49-F238E27FC236}">
                  <a16:creationId xmlns:a16="http://schemas.microsoft.com/office/drawing/2014/main" id="{51269B89-0400-4CC2-93DB-1E1783815C08}"/>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37011" t="37836" r="36896" b="37905"/>
            <a:stretch/>
          </p:blipFill>
          <p:spPr>
            <a:xfrm>
              <a:off x="226116" y="7148796"/>
              <a:ext cx="504000" cy="487489"/>
            </a:xfrm>
            <a:prstGeom prst="rect">
              <a:avLst/>
            </a:prstGeom>
          </p:spPr>
        </p:pic>
      </p:grpSp>
      <p:grpSp>
        <p:nvGrpSpPr>
          <p:cNvPr id="25" name="グループ化 24"/>
          <p:cNvGrpSpPr/>
          <p:nvPr/>
        </p:nvGrpSpPr>
        <p:grpSpPr>
          <a:xfrm>
            <a:off x="411036" y="6508165"/>
            <a:ext cx="5166691" cy="694412"/>
            <a:chOff x="226116" y="7745274"/>
            <a:chExt cx="5166691" cy="694412"/>
          </a:xfrm>
        </p:grpSpPr>
        <p:sp>
          <p:nvSpPr>
            <p:cNvPr id="26" name="テキスト ボックス 25"/>
            <p:cNvSpPr txBox="1"/>
            <p:nvPr/>
          </p:nvSpPr>
          <p:spPr>
            <a:xfrm>
              <a:off x="660641" y="7745274"/>
              <a:ext cx="4732166" cy="694412"/>
            </a:xfrm>
            <a:prstGeom prst="rect">
              <a:avLst/>
            </a:prstGeom>
            <a:noFill/>
          </p:spPr>
          <p:txBody>
            <a:bodyPr wrap="none" lIns="108000" tIns="72000" rIns="108000" rtlCol="0">
              <a:spAutoFit/>
            </a:bodyPr>
            <a:lstStyle/>
            <a:p>
              <a:pPr>
                <a:lnSpc>
                  <a:spcPct val="110000"/>
                </a:lnSpc>
              </a:pPr>
              <a:r>
                <a:rPr kumimoji="1" lang="ja-JP" altLang="en-US" sz="1200" b="1" dirty="0">
                  <a:solidFill>
                    <a:prstClr val="black"/>
                  </a:solidFill>
                  <a:latin typeface="メイリオ" panose="020B0604030504040204" pitchFamily="50" charset="-128"/>
                  <a:ea typeface="メイリオ" panose="020B0604030504040204" pitchFamily="50" charset="-128"/>
                </a:rPr>
                <a:t>こぼれていた水、洗剤、油等</a:t>
              </a:r>
              <a:r>
                <a:rPr kumimoji="1" lang="ja-JP" altLang="en-US" sz="1200" dirty="0">
                  <a:solidFill>
                    <a:prstClr val="black"/>
                  </a:solidFill>
                  <a:latin typeface="メイリオ" panose="020B0604030504040204" pitchFamily="50" charset="-128"/>
                  <a:ea typeface="メイリオ" panose="020B0604030504040204" pitchFamily="50" charset="-128"/>
                </a:rPr>
                <a:t>（人為的なもの）</a:t>
              </a:r>
              <a:r>
                <a:rPr kumimoji="1" lang="ja-JP" altLang="en-US" sz="1200" b="1" dirty="0">
                  <a:solidFill>
                    <a:prstClr val="black"/>
                  </a:solidFill>
                  <a:latin typeface="メイリオ" panose="020B0604030504040204" pitchFamily="50" charset="-128"/>
                  <a:ea typeface="メイリオ" panose="020B0604030504040204" pitchFamily="50" charset="-128"/>
                </a:rPr>
                <a:t>により滑って</a:t>
              </a:r>
              <a:r>
                <a:rPr kumimoji="1" lang="ja-JP" altLang="en-US" sz="1200" b="1" dirty="0" smtClean="0">
                  <a:solidFill>
                    <a:prstClr val="black"/>
                  </a:solidFill>
                  <a:latin typeface="メイリオ" panose="020B0604030504040204" pitchFamily="50" charset="-128"/>
                  <a:ea typeface="メイリオ" panose="020B0604030504040204" pitchFamily="50" charset="-128"/>
                </a:rPr>
                <a:t>転倒</a:t>
              </a:r>
              <a:endParaRPr kumimoji="1" lang="en-US" altLang="ja-JP" sz="1050" b="1" dirty="0" smtClean="0">
                <a:solidFill>
                  <a:srgbClr val="FF0000"/>
                </a:solidFill>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100" b="1" dirty="0" smtClean="0">
                  <a:solidFill>
                    <a:prstClr val="black"/>
                  </a:solidFill>
                  <a:latin typeface="メイリオ" panose="020B0604030504040204" pitchFamily="50" charset="-128"/>
                  <a:ea typeface="メイリオ" panose="020B0604030504040204" pitchFamily="50" charset="-128"/>
                </a:rPr>
                <a:t>水、洗剤、油等がこぼれていることのない状態を維持する</a:t>
              </a:r>
              <a:r>
                <a:rPr kumimoji="1" lang="ja-JP" altLang="en-US" sz="1100" dirty="0" smtClean="0">
                  <a:solidFill>
                    <a:prstClr val="black"/>
                  </a:solidFill>
                  <a:latin typeface="メイリオ" panose="020B0604030504040204" pitchFamily="50" charset="-128"/>
                  <a:ea typeface="メイリオ" panose="020B0604030504040204" pitchFamily="50" charset="-128"/>
                </a:rPr>
                <a:t>。</a:t>
              </a:r>
              <a:endParaRPr kumimoji="1" lang="en-US" altLang="ja-JP" sz="1100" dirty="0" smtClean="0">
                <a:solidFill>
                  <a:prstClr val="black"/>
                </a:solidFill>
                <a:latin typeface="メイリオ" panose="020B0604030504040204" pitchFamily="50" charset="-128"/>
                <a:ea typeface="メイリオ" panose="020B0604030504040204" pitchFamily="50" charset="-128"/>
              </a:endParaRPr>
            </a:p>
            <a:p>
              <a:pPr>
                <a:lnSpc>
                  <a:spcPct val="110000"/>
                </a:lnSpc>
              </a:pPr>
              <a:r>
                <a:rPr kumimoji="1" lang="ja-JP" altLang="en-US" sz="1100" dirty="0" smtClean="0">
                  <a:solidFill>
                    <a:prstClr val="black"/>
                  </a:solidFill>
                  <a:latin typeface="メイリオ" panose="020B0604030504040204" pitchFamily="50" charset="-128"/>
                  <a:ea typeface="メイリオ" panose="020B0604030504040204" pitchFamily="50" charset="-128"/>
                </a:rPr>
                <a:t>（</a:t>
              </a:r>
              <a:r>
                <a:rPr kumimoji="1" lang="ja-JP" altLang="en-US" sz="1100" dirty="0">
                  <a:solidFill>
                    <a:prstClr val="black"/>
                  </a:solidFill>
                  <a:latin typeface="メイリオ" panose="020B0604030504040204" pitchFamily="50" charset="-128"/>
                  <a:ea typeface="メイリオ" panose="020B0604030504040204" pitchFamily="50" charset="-128"/>
                </a:rPr>
                <a:t>清掃中エリアの立入禁止、清掃後乾いた状態を確認してからの開放）</a:t>
              </a:r>
              <a:endParaRPr kumimoji="1" lang="en-US" altLang="ja-JP" sz="1100" dirty="0">
                <a:solidFill>
                  <a:prstClr val="black"/>
                </a:solidFill>
                <a:latin typeface="メイリオ" panose="020B0604030504040204" pitchFamily="50" charset="-128"/>
                <a:ea typeface="メイリオ" panose="020B0604030504040204" pitchFamily="50" charset="-128"/>
              </a:endParaRPr>
            </a:p>
          </p:txBody>
        </p:sp>
        <p:pic>
          <p:nvPicPr>
            <p:cNvPr id="27" name="図 26" descr="スポーツゲーム が含まれている画像&#10;&#10;自動的に生成された説明">
              <a:extLst>
                <a:ext uri="{FF2B5EF4-FFF2-40B4-BE49-F238E27FC236}">
                  <a16:creationId xmlns:a16="http://schemas.microsoft.com/office/drawing/2014/main" id="{76699FAB-7919-40F3-8060-F4C3D497BDC1}"/>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36623" t="37650" r="36585" b="37714"/>
            <a:stretch/>
          </p:blipFill>
          <p:spPr>
            <a:xfrm>
              <a:off x="226116" y="7820295"/>
              <a:ext cx="504000" cy="504000"/>
            </a:xfrm>
            <a:prstGeom prst="rect">
              <a:avLst/>
            </a:prstGeom>
          </p:spPr>
        </p:pic>
      </p:grpSp>
      <p:grpSp>
        <p:nvGrpSpPr>
          <p:cNvPr id="61" name="グループ化 60"/>
          <p:cNvGrpSpPr/>
          <p:nvPr/>
        </p:nvGrpSpPr>
        <p:grpSpPr>
          <a:xfrm>
            <a:off x="400762" y="2396882"/>
            <a:ext cx="6196887" cy="702593"/>
            <a:chOff x="400762" y="2396882"/>
            <a:chExt cx="6196887" cy="702593"/>
          </a:xfrm>
        </p:grpSpPr>
        <p:grpSp>
          <p:nvGrpSpPr>
            <p:cNvPr id="2" name="グループ化 1"/>
            <p:cNvGrpSpPr/>
            <p:nvPr/>
          </p:nvGrpSpPr>
          <p:grpSpPr>
            <a:xfrm>
              <a:off x="400762" y="2396882"/>
              <a:ext cx="6154982" cy="702593"/>
              <a:chOff x="233346" y="2589307"/>
              <a:chExt cx="6154982" cy="702593"/>
            </a:xfrm>
          </p:grpSpPr>
          <p:pic>
            <p:nvPicPr>
              <p:cNvPr id="9" name="図 8">
                <a:extLst>
                  <a:ext uri="{FF2B5EF4-FFF2-40B4-BE49-F238E27FC236}">
                    <a16:creationId xmlns:a16="http://schemas.microsoft.com/office/drawing/2014/main" id="{BE187658-D95D-4A71-AE7C-95EAA17B6D4F}"/>
                  </a:ext>
                </a:extLst>
              </p:cNvPr>
              <p:cNvPicPr>
                <a:picLocks noChangeAspect="1"/>
              </p:cNvPicPr>
              <p:nvPr/>
            </p:nvPicPr>
            <p:blipFill>
              <a:blip r:embed="rId7"/>
              <a:stretch>
                <a:fillRect/>
              </a:stretch>
            </p:blipFill>
            <p:spPr>
              <a:xfrm>
                <a:off x="4789938" y="2589307"/>
                <a:ext cx="1598390" cy="606286"/>
              </a:xfrm>
              <a:prstGeom prst="rect">
                <a:avLst/>
              </a:prstGeom>
            </p:spPr>
          </p:pic>
          <p:sp>
            <p:nvSpPr>
              <p:cNvPr id="8" name="テキスト ボックス 7"/>
              <p:cNvSpPr txBox="1"/>
              <p:nvPr/>
            </p:nvSpPr>
            <p:spPr>
              <a:xfrm>
                <a:off x="660641" y="2597488"/>
                <a:ext cx="4166853" cy="694412"/>
              </a:xfrm>
              <a:prstGeom prst="rect">
                <a:avLst/>
              </a:prstGeom>
              <a:noFill/>
            </p:spPr>
            <p:txBody>
              <a:bodyPr wrap="square" lIns="108000" tIns="72000" rIns="108000" rtlCol="0">
                <a:spAutoFit/>
              </a:bodyPr>
              <a:lstStyle/>
              <a:p>
                <a:pPr>
                  <a:lnSpc>
                    <a:spcPct val="110000"/>
                  </a:lnSpc>
                </a:pPr>
                <a:r>
                  <a:rPr kumimoji="1" lang="ja-JP" altLang="en-US" sz="1200" b="1" dirty="0">
                    <a:solidFill>
                      <a:prstClr val="black"/>
                    </a:solidFill>
                    <a:latin typeface="メイリオ" panose="020B0604030504040204" pitchFamily="50" charset="-128"/>
                    <a:ea typeface="メイリオ" panose="020B0604030504040204" pitchFamily="50" charset="-128"/>
                  </a:rPr>
                  <a:t>通路の段差につまずいて</a:t>
                </a:r>
                <a:r>
                  <a:rPr kumimoji="1" lang="ja-JP" altLang="en-US" sz="1200" b="1" dirty="0" smtClean="0">
                    <a:solidFill>
                      <a:prstClr val="black"/>
                    </a:solidFill>
                    <a:latin typeface="メイリオ" panose="020B0604030504040204" pitchFamily="50" charset="-128"/>
                    <a:ea typeface="メイリオ" panose="020B0604030504040204" pitchFamily="50" charset="-128"/>
                  </a:rPr>
                  <a:t>転倒</a:t>
                </a:r>
                <a:endParaRPr kumimoji="1" lang="en-US" altLang="ja-JP" sz="1300" b="1" dirty="0">
                  <a:solidFill>
                    <a:srgbClr val="FF0000"/>
                  </a:solidFill>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100" b="1" dirty="0">
                    <a:solidFill>
                      <a:prstClr val="black"/>
                    </a:solidFill>
                    <a:latin typeface="メイリオ" panose="020B0604030504040204" pitchFamily="50" charset="-128"/>
                    <a:ea typeface="メイリオ" panose="020B0604030504040204" pitchFamily="50" charset="-128"/>
                  </a:rPr>
                  <a:t>事業場内の通路の段差の</a:t>
                </a:r>
                <a:r>
                  <a:rPr kumimoji="1" lang="ja-JP" altLang="en-US" sz="1100" b="1" dirty="0" smtClean="0">
                    <a:solidFill>
                      <a:prstClr val="black"/>
                    </a:solidFill>
                    <a:latin typeface="メイリオ" panose="020B0604030504040204" pitchFamily="50" charset="-128"/>
                    <a:ea typeface="メイリオ" panose="020B0604030504040204" pitchFamily="50" charset="-128"/>
                  </a:rPr>
                  <a:t>解消、</a:t>
                </a:r>
                <a:r>
                  <a:rPr kumimoji="1" lang="ja-JP" altLang="en-US" sz="1100" b="1" dirty="0">
                    <a:solidFill>
                      <a:prstClr val="black"/>
                    </a:solidFill>
                    <a:latin typeface="メイリオ" panose="020B0604030504040204" pitchFamily="50" charset="-128"/>
                    <a:ea typeface="メイリオ" panose="020B0604030504040204" pitchFamily="50" charset="-128"/>
                  </a:rPr>
                  <a:t>「見える化」</a:t>
                </a:r>
                <a:endParaRPr kumimoji="1" lang="en-US" altLang="ja-JP" sz="1100" b="1" dirty="0">
                  <a:solidFill>
                    <a:prstClr val="black"/>
                  </a:solidFill>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100" dirty="0">
                    <a:solidFill>
                      <a:prstClr val="black"/>
                    </a:solidFill>
                    <a:latin typeface="メイリオ" panose="020B0604030504040204" pitchFamily="50" charset="-128"/>
                    <a:ea typeface="メイリオ" panose="020B0604030504040204" pitchFamily="50" charset="-128"/>
                  </a:rPr>
                  <a:t>送迎先・訪問先での段差等による転倒防止の注意</a:t>
                </a:r>
                <a:r>
                  <a:rPr kumimoji="1" lang="ja-JP" altLang="en-US" sz="1100" dirty="0" smtClean="0">
                    <a:solidFill>
                      <a:prstClr val="black"/>
                    </a:solidFill>
                    <a:latin typeface="メイリオ" panose="020B0604030504040204" pitchFamily="50" charset="-128"/>
                    <a:ea typeface="メイリオ" panose="020B0604030504040204" pitchFamily="50" charset="-128"/>
                  </a:rPr>
                  <a:t>喚起を</a:t>
                </a:r>
                <a:endParaRPr kumimoji="1" lang="en-US" altLang="ja-JP" sz="1100" dirty="0">
                  <a:solidFill>
                    <a:prstClr val="black"/>
                  </a:solidFill>
                  <a:latin typeface="メイリオ" panose="020B0604030504040204" pitchFamily="50" charset="-128"/>
                  <a:ea typeface="メイリオ" panose="020B0604030504040204" pitchFamily="50" charset="-128"/>
                </a:endParaRPr>
              </a:p>
            </p:txBody>
          </p:sp>
          <p:pic>
            <p:nvPicPr>
              <p:cNvPr id="10" name="図 9" descr="設計図&#10;&#10;中程度の精度で自動的に生成された説明">
                <a:extLst>
                  <a:ext uri="{FF2B5EF4-FFF2-40B4-BE49-F238E27FC236}">
                    <a16:creationId xmlns:a16="http://schemas.microsoft.com/office/drawing/2014/main" id="{C683BA4A-0079-42FF-94A8-CBCE54D8988B}"/>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36696" t="37350" r="36931" b="38331"/>
              <a:stretch/>
            </p:blipFill>
            <p:spPr>
              <a:xfrm>
                <a:off x="233346" y="2664474"/>
                <a:ext cx="489540" cy="504000"/>
              </a:xfrm>
              <a:prstGeom prst="rect">
                <a:avLst/>
              </a:prstGeom>
            </p:spPr>
          </p:pic>
        </p:grpSp>
        <p:sp>
          <p:nvSpPr>
            <p:cNvPr id="6" name="正方形/長方形 5"/>
            <p:cNvSpPr/>
            <p:nvPr/>
          </p:nvSpPr>
          <p:spPr>
            <a:xfrm>
              <a:off x="6491886" y="2895446"/>
              <a:ext cx="105763" cy="1481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7" name="グループ化 56"/>
          <p:cNvGrpSpPr/>
          <p:nvPr/>
        </p:nvGrpSpPr>
        <p:grpSpPr>
          <a:xfrm>
            <a:off x="408369" y="7226363"/>
            <a:ext cx="5436781" cy="694412"/>
            <a:chOff x="408369" y="7293269"/>
            <a:chExt cx="5436781" cy="694412"/>
          </a:xfrm>
        </p:grpSpPr>
        <p:sp>
          <p:nvSpPr>
            <p:cNvPr id="29" name="テキスト ボックス 28"/>
            <p:cNvSpPr txBox="1"/>
            <p:nvPr/>
          </p:nvSpPr>
          <p:spPr>
            <a:xfrm>
              <a:off x="842894" y="7293269"/>
              <a:ext cx="5002256" cy="694412"/>
            </a:xfrm>
            <a:prstGeom prst="rect">
              <a:avLst/>
            </a:prstGeom>
            <a:noFill/>
          </p:spPr>
          <p:txBody>
            <a:bodyPr wrap="square" lIns="108000" tIns="72000" rIns="108000" rtlCol="0">
              <a:spAutoFit/>
            </a:bodyPr>
            <a:lstStyle/>
            <a:p>
              <a:pPr>
                <a:lnSpc>
                  <a:spcPct val="110000"/>
                </a:lnSpc>
              </a:pPr>
              <a:r>
                <a:rPr kumimoji="1" lang="ja-JP" altLang="en-US" sz="1200" b="1" dirty="0">
                  <a:solidFill>
                    <a:prstClr val="black"/>
                  </a:solidFill>
                  <a:latin typeface="メイリオ" panose="020B0604030504040204" pitchFamily="50" charset="-128"/>
                  <a:ea typeface="メイリオ" panose="020B0604030504040204" pitchFamily="50" charset="-128"/>
                </a:rPr>
                <a:t>雨で濡れた通路等で滑って</a:t>
              </a:r>
              <a:r>
                <a:rPr kumimoji="1" lang="ja-JP" altLang="en-US" sz="1200" b="1" dirty="0" smtClean="0">
                  <a:solidFill>
                    <a:prstClr val="black"/>
                  </a:solidFill>
                  <a:latin typeface="メイリオ" panose="020B0604030504040204" pitchFamily="50" charset="-128"/>
                  <a:ea typeface="メイリオ" panose="020B0604030504040204" pitchFamily="50" charset="-128"/>
                </a:rPr>
                <a:t>転倒</a:t>
              </a:r>
              <a:endParaRPr kumimoji="1" lang="en-US" altLang="ja-JP" sz="1300" b="1" dirty="0">
                <a:solidFill>
                  <a:srgbClr val="FF0000"/>
                </a:solidFill>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100" b="1" dirty="0">
                  <a:solidFill>
                    <a:prstClr val="black"/>
                  </a:solidFill>
                  <a:latin typeface="メイリオ" panose="020B0604030504040204" pitchFamily="50" charset="-128"/>
                  <a:ea typeface="メイリオ" panose="020B0604030504040204" pitchFamily="50" charset="-128"/>
                </a:rPr>
                <a:t>雨天時に滑りやすい敷地内の場所を確認</a:t>
              </a:r>
              <a:r>
                <a:rPr kumimoji="1" lang="ja-JP" altLang="en-US" sz="1100" dirty="0">
                  <a:solidFill>
                    <a:prstClr val="black"/>
                  </a:solidFill>
                  <a:latin typeface="メイリオ" panose="020B0604030504040204" pitchFamily="50" charset="-128"/>
                  <a:ea typeface="メイリオ" panose="020B0604030504040204" pitchFamily="50" charset="-128"/>
                </a:rPr>
                <a:t>し、防滑処置等の対策を行う</a:t>
              </a:r>
              <a:endParaRPr kumimoji="1" lang="en-US" altLang="ja-JP" sz="1100" dirty="0">
                <a:solidFill>
                  <a:prstClr val="black"/>
                </a:solidFill>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100" dirty="0">
                  <a:solidFill>
                    <a:prstClr val="black"/>
                  </a:solidFill>
                  <a:latin typeface="メイリオ" panose="020B0604030504040204" pitchFamily="50" charset="-128"/>
                  <a:ea typeface="メイリオ" panose="020B0604030504040204" pitchFamily="50" charset="-128"/>
                </a:rPr>
                <a:t>送迎・訪問先での濡れた場所での転倒防止の注意喚起</a:t>
              </a:r>
              <a:endParaRPr kumimoji="1" lang="en-US" altLang="ja-JP" sz="1100" dirty="0">
                <a:solidFill>
                  <a:prstClr val="black"/>
                </a:solidFill>
                <a:latin typeface="メイリオ" panose="020B0604030504040204" pitchFamily="50" charset="-128"/>
                <a:ea typeface="メイリオ" panose="020B0604030504040204" pitchFamily="50" charset="-128"/>
              </a:endParaRPr>
            </a:p>
          </p:txBody>
        </p:sp>
        <p:pic>
          <p:nvPicPr>
            <p:cNvPr id="30" name="図 29" descr="スポーツゲーム が含まれている画像&#10;&#10;自動的に生成された説明">
              <a:extLst>
                <a:ext uri="{FF2B5EF4-FFF2-40B4-BE49-F238E27FC236}">
                  <a16:creationId xmlns:a16="http://schemas.microsoft.com/office/drawing/2014/main" id="{811FBA37-B17F-4785-A843-9EA4AD9CB3DF}"/>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36856" t="37845" r="36733" b="37658"/>
            <a:stretch/>
          </p:blipFill>
          <p:spPr>
            <a:xfrm>
              <a:off x="408369" y="7365854"/>
              <a:ext cx="504000" cy="508230"/>
            </a:xfrm>
            <a:prstGeom prst="rect">
              <a:avLst/>
            </a:prstGeom>
          </p:spPr>
        </p:pic>
      </p:grpSp>
      <p:grpSp>
        <p:nvGrpSpPr>
          <p:cNvPr id="38" name="グループ化 37"/>
          <p:cNvGrpSpPr/>
          <p:nvPr/>
        </p:nvGrpSpPr>
        <p:grpSpPr>
          <a:xfrm>
            <a:off x="820507" y="1667723"/>
            <a:ext cx="5757546" cy="778188"/>
            <a:chOff x="660641" y="1893688"/>
            <a:chExt cx="5757546" cy="778188"/>
          </a:xfrm>
        </p:grpSpPr>
        <p:sp>
          <p:nvSpPr>
            <p:cNvPr id="39" name="テキスト ボックス 38"/>
            <p:cNvSpPr txBox="1"/>
            <p:nvPr/>
          </p:nvSpPr>
          <p:spPr>
            <a:xfrm>
              <a:off x="660641" y="1920637"/>
              <a:ext cx="4578277" cy="694412"/>
            </a:xfrm>
            <a:prstGeom prst="rect">
              <a:avLst/>
            </a:prstGeom>
            <a:noFill/>
          </p:spPr>
          <p:txBody>
            <a:bodyPr wrap="square" lIns="108000" tIns="72000" rIns="108000" rtlCol="0">
              <a:spAutoFit/>
            </a:bodyPr>
            <a:lstStyle/>
            <a:p>
              <a:pPr marL="0" marR="0" lvl="0" indent="0" defTabSz="914400" eaLnBrk="1" fontAlgn="auto" latinLnBrk="0" hangingPunct="1">
                <a:lnSpc>
                  <a:spcPct val="110000"/>
                </a:lnSpc>
                <a:spcBef>
                  <a:spcPts val="0"/>
                </a:spcBef>
                <a:spcAft>
                  <a:spcPts val="0"/>
                </a:spcAft>
                <a:buClrTx/>
                <a:buSzTx/>
                <a:buFontTx/>
                <a:buNone/>
                <a:tabLst/>
                <a:defRPr/>
              </a:pPr>
              <a:r>
                <a:rPr kumimoji="1" lang="ja-JP" altLang="en-US" sz="12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何もないところでつまずいて転倒、足がもつれて転倒</a:t>
              </a:r>
              <a:endParaRPr kumimoji="1" lang="en-US" altLang="ja-JP" sz="1050" b="1"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endParaRPr>
            </a:p>
            <a:p>
              <a:pPr marL="85725" marR="0" lvl="0" indent="-85725" defTabSz="914400" eaLnBrk="1" fontAlgn="auto" latinLnBrk="0" hangingPunct="1">
                <a:lnSpc>
                  <a:spcPct val="110000"/>
                </a:lnSpc>
                <a:spcBef>
                  <a:spcPts val="0"/>
                </a:spcBef>
                <a:spcAft>
                  <a:spcPts val="0"/>
                </a:spcAft>
                <a:buClrTx/>
                <a:buSzTx/>
                <a:buFont typeface="Wingdings" panose="05000000000000000000" pitchFamily="2" charset="2"/>
                <a:buChar char="Ø"/>
                <a:tabLst/>
                <a:defRPr/>
              </a:pPr>
              <a:r>
                <a:rPr kumimoji="1" lang="ja-JP" altLang="en-US" sz="1100" b="1"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rPr>
                <a:t>転倒や怪我をしにくい身体づくり</a:t>
              </a:r>
              <a:r>
                <a:rPr kumimoji="1" lang="ja-JP" altLang="en-US" sz="11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のための運動プログラム等の導入</a:t>
              </a:r>
              <a:endParaRPr kumimoji="1" lang="en-US" altLang="ja-JP" sz="11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85725" marR="0" lvl="0" indent="-85725" defTabSz="914400" eaLnBrk="1" fontAlgn="auto" latinLnBrk="0" hangingPunct="1">
                <a:lnSpc>
                  <a:spcPct val="110000"/>
                </a:lnSpc>
                <a:spcBef>
                  <a:spcPts val="0"/>
                </a:spcBef>
                <a:spcAft>
                  <a:spcPts val="0"/>
                </a:spcAft>
                <a:buClrTx/>
                <a:buSzTx/>
                <a:buFont typeface="Wingdings" panose="05000000000000000000" pitchFamily="2" charset="2"/>
                <a:buChar char="Ø"/>
                <a:tabLst/>
                <a:defRPr/>
              </a:pPr>
              <a:r>
                <a:rPr kumimoji="1" lang="ja-JP" altLang="en-US" sz="1100" b="1"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rPr>
                <a:t>走らせない、急がせない仕組みづくり</a:t>
              </a:r>
              <a:endParaRPr kumimoji="1" lang="en-US" altLang="ja-JP" sz="1100" b="1"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5720560" y="2348711"/>
              <a:ext cx="697627" cy="3231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5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中央労働災害</a:t>
              </a:r>
              <a:endParaRPr kumimoji="1" lang="en-US" altLang="ja-JP" sz="5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5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防止協会</a:t>
              </a:r>
              <a:endParaRPr kumimoji="1" lang="en-US" altLang="ja-JP" sz="5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5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転倒予防セミナー</a:t>
              </a:r>
              <a:endParaRPr kumimoji="1" lang="en-US" altLang="ja-JP" sz="3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p:txBody>
        </p:sp>
        <p:pic>
          <p:nvPicPr>
            <p:cNvPr id="41" name="図 40">
              <a:extLst>
                <a:ext uri="{FF2B5EF4-FFF2-40B4-BE49-F238E27FC236}">
                  <a16:creationId xmlns:a16="http://schemas.microsoft.com/office/drawing/2014/main" id="{CB6F9CB0-2AFF-438C-AE3E-9EF709D650D7}"/>
                </a:ext>
              </a:extLst>
            </p:cNvPr>
            <p:cNvPicPr>
              <a:picLocks noChangeAspect="1"/>
            </p:cNvPicPr>
            <p:nvPr/>
          </p:nvPicPr>
          <p:blipFill>
            <a:blip r:embed="rId10"/>
            <a:stretch>
              <a:fillRect/>
            </a:stretch>
          </p:blipFill>
          <p:spPr>
            <a:xfrm>
              <a:off x="5240973" y="1908278"/>
              <a:ext cx="444311" cy="439508"/>
            </a:xfrm>
            <a:prstGeom prst="rect">
              <a:avLst/>
            </a:prstGeom>
          </p:spPr>
        </p:pic>
        <p:sp>
          <p:nvSpPr>
            <p:cNvPr id="42" name="テキスト ボックス 41">
              <a:extLst>
                <a:ext uri="{FF2B5EF4-FFF2-40B4-BE49-F238E27FC236}">
                  <a16:creationId xmlns:a16="http://schemas.microsoft.com/office/drawing/2014/main" id="{DEFF40A7-6BDD-4DE4-A232-BDE3A9B15348}"/>
                </a:ext>
              </a:extLst>
            </p:cNvPr>
            <p:cNvSpPr txBox="1"/>
            <p:nvPr/>
          </p:nvSpPr>
          <p:spPr>
            <a:xfrm>
              <a:off x="5164435" y="2377107"/>
              <a:ext cx="569387"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5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職場３分</a:t>
              </a:r>
              <a:endParaRPr kumimoji="1" lang="en-US" altLang="ja-JP" sz="5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5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エクササイズ</a:t>
              </a:r>
              <a:endParaRPr kumimoji="1" lang="en-US" altLang="ja-JP" sz="3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p:txBody>
        </p:sp>
        <p:pic>
          <p:nvPicPr>
            <p:cNvPr id="44" name="図 43">
              <a:extLst>
                <a:ext uri="{FF2B5EF4-FFF2-40B4-BE49-F238E27FC236}">
                  <a16:creationId xmlns:a16="http://schemas.microsoft.com/office/drawing/2014/main" id="{52933CF9-494B-401C-B20B-F85E05DA198F}"/>
                </a:ext>
              </a:extLst>
            </p:cNvPr>
            <p:cNvPicPr>
              <a:picLocks noChangeAspect="1"/>
            </p:cNvPicPr>
            <p:nvPr/>
          </p:nvPicPr>
          <p:blipFill>
            <a:blip r:embed="rId11"/>
            <a:stretch>
              <a:fillRect/>
            </a:stretch>
          </p:blipFill>
          <p:spPr>
            <a:xfrm>
              <a:off x="5803925" y="1893688"/>
              <a:ext cx="492648" cy="472943"/>
            </a:xfrm>
            <a:prstGeom prst="rect">
              <a:avLst/>
            </a:prstGeom>
          </p:spPr>
        </p:pic>
      </p:grpSp>
      <p:sp>
        <p:nvSpPr>
          <p:cNvPr id="45" name="テキスト ボックス 44">
            <a:extLst>
              <a:ext uri="{FF2B5EF4-FFF2-40B4-BE49-F238E27FC236}">
                <a16:creationId xmlns:a16="http://schemas.microsoft.com/office/drawing/2014/main" id="{54051E8D-31B6-4C95-9EAF-F5412465E390}"/>
              </a:ext>
            </a:extLst>
          </p:cNvPr>
          <p:cNvSpPr txBox="1"/>
          <p:nvPr/>
        </p:nvSpPr>
        <p:spPr>
          <a:xfrm>
            <a:off x="408916" y="7972834"/>
            <a:ext cx="6336000" cy="360000"/>
          </a:xfrm>
          <a:prstGeom prst="rect">
            <a:avLst/>
          </a:prstGeom>
          <a:solidFill>
            <a:schemeClr val="accent6">
              <a:lumMod val="75000"/>
            </a:schemeClr>
          </a:solidFill>
          <a:ln w="12700" cap="flat" cmpd="sng" algn="ctr">
            <a:noFill/>
            <a:prstDash val="solid"/>
            <a:miter lim="800000"/>
          </a:ln>
          <a:effectLst/>
        </p:spPr>
        <p:txBody>
          <a:bodyPr wrap="square" lIns="180000" tIns="72000" rIns="108000" rtlCol="0">
            <a:spAutoFit/>
          </a:bodyPr>
          <a:lstStyle/>
          <a:p>
            <a:pPr marL="0" marR="0" lvl="0" indent="0" defTabSz="914400" eaLnBrk="1" fontAlgn="auto" latinLnBrk="0" hangingPunct="1">
              <a:lnSpc>
                <a:spcPct val="130000"/>
              </a:lnSpc>
              <a:spcBef>
                <a:spcPts val="0"/>
              </a:spcBef>
              <a:spcAft>
                <a:spcPts val="0"/>
              </a:spcAft>
              <a:buClrTx/>
              <a:buSzTx/>
              <a:buFontTx/>
              <a:buNone/>
              <a:tabLst/>
              <a:defRPr/>
            </a:pPr>
            <a:r>
              <a:rPr kumimoji="1" lang="ja-JP" altLang="en-US" sz="1200" b="1" i="0" u="none" strike="noStrike" kern="0" cap="none" spc="30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加齢等による転倒リスク・骨折リスク</a:t>
            </a:r>
          </a:p>
        </p:txBody>
      </p:sp>
      <p:sp>
        <p:nvSpPr>
          <p:cNvPr id="46" name="テキスト ボックス 45"/>
          <p:cNvSpPr txBox="1"/>
          <p:nvPr/>
        </p:nvSpPr>
        <p:spPr>
          <a:xfrm>
            <a:off x="393532" y="8395738"/>
            <a:ext cx="5150874" cy="169468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08000" tIns="72000" rIns="108000" rtlCol="0">
            <a:spAutoFit/>
          </a:bodyPr>
          <a:lstStyle/>
          <a:p>
            <a:pPr marL="171450" indent="-171450">
              <a:lnSpc>
                <a:spcPct val="110000"/>
              </a:lnSpc>
              <a:buFont typeface="Wingdings" panose="05000000000000000000" pitchFamily="2" charset="2"/>
              <a:buChar char="n"/>
            </a:pPr>
            <a:r>
              <a:rPr kumimoji="1" lang="ja-JP" altLang="en-US" sz="1200" b="1" dirty="0">
                <a:latin typeface="メイリオ" panose="020B0604030504040204" pitchFamily="50" charset="-128"/>
                <a:ea typeface="メイリオ" panose="020B0604030504040204" pitchFamily="50" charset="-128"/>
              </a:rPr>
              <a:t>一般に加齢とともに身体機能が低下し、転倒しやすくなります</a:t>
            </a:r>
            <a:endParaRPr kumimoji="1" lang="en-US" altLang="ja-JP" sz="1200" b="1" dirty="0">
              <a:latin typeface="メイリオ" panose="020B0604030504040204" pitchFamily="50" charset="-128"/>
              <a:ea typeface="メイリオ" panose="020B0604030504040204" pitchFamily="50" charset="-128"/>
            </a:endParaRPr>
          </a:p>
          <a:p>
            <a:pPr marL="182563">
              <a:lnSpc>
                <a:spcPct val="110000"/>
              </a:lnSpc>
            </a:pPr>
            <a:r>
              <a:rPr kumimoji="1" lang="ja-JP" altLang="en-US" sz="1100" dirty="0">
                <a:latin typeface="メイリオ" panose="020B0604030504040204" pitchFamily="50" charset="-128"/>
                <a:ea typeface="メイリオ" panose="020B0604030504040204" pitchFamily="50" charset="-128"/>
              </a:rPr>
              <a:t>→「転びの予防 体力チェック」「ロコチェック」をご覧ください</a:t>
            </a:r>
            <a:endParaRPr kumimoji="1" lang="en-US" altLang="ja-JP" sz="1100" dirty="0">
              <a:latin typeface="メイリオ" panose="020B0604030504040204" pitchFamily="50" charset="-128"/>
              <a:ea typeface="メイリオ" panose="020B0604030504040204" pitchFamily="50" charset="-128"/>
            </a:endParaRPr>
          </a:p>
          <a:p>
            <a:pPr marL="171450" indent="-171450">
              <a:lnSpc>
                <a:spcPct val="110000"/>
              </a:lnSpc>
              <a:spcBef>
                <a:spcPts val="600"/>
              </a:spcBef>
              <a:buFont typeface="Wingdings" panose="05000000000000000000" pitchFamily="2" charset="2"/>
              <a:buChar char="n"/>
            </a:pPr>
            <a:r>
              <a:rPr kumimoji="1" lang="ja-JP" altLang="en-US" sz="1200" b="1" dirty="0">
                <a:latin typeface="メイリオ" panose="020B0604030504040204" pitchFamily="50" charset="-128"/>
                <a:ea typeface="メイリオ" panose="020B0604030504040204" pitchFamily="50" charset="-128"/>
              </a:rPr>
              <a:t>特に</a:t>
            </a:r>
            <a:r>
              <a:rPr kumimoji="1" lang="ja-JP" altLang="en-US" sz="1200" b="1" dirty="0">
                <a:solidFill>
                  <a:srgbClr val="FF0000"/>
                </a:solidFill>
                <a:latin typeface="メイリオ" panose="020B0604030504040204" pitchFamily="50" charset="-128"/>
                <a:ea typeface="メイリオ" panose="020B0604030504040204" pitchFamily="50" charset="-128"/>
              </a:rPr>
              <a:t>女性は加齢とともに骨折のリスクも著しく増大</a:t>
            </a:r>
            <a:r>
              <a:rPr kumimoji="1" lang="ja-JP" altLang="en-US" sz="1200" b="1" dirty="0">
                <a:latin typeface="メイリオ" panose="020B0604030504040204" pitchFamily="50" charset="-128"/>
                <a:ea typeface="メイリオ" panose="020B0604030504040204" pitchFamily="50" charset="-128"/>
              </a:rPr>
              <a:t>します</a:t>
            </a:r>
            <a:endParaRPr kumimoji="1" lang="en-US" altLang="ja-JP" sz="1200" b="1" dirty="0">
              <a:latin typeface="メイリオ" panose="020B0604030504040204" pitchFamily="50" charset="-128"/>
              <a:ea typeface="メイリオ" panose="020B0604030504040204" pitchFamily="50" charset="-128"/>
            </a:endParaRPr>
          </a:p>
          <a:p>
            <a:pPr marL="182563">
              <a:lnSpc>
                <a:spcPct val="110000"/>
              </a:lnSpc>
            </a:pPr>
            <a:r>
              <a:rPr kumimoji="1" lang="ja-JP" altLang="en-US" sz="1100" dirty="0">
                <a:latin typeface="メイリオ" panose="020B0604030504040204" pitchFamily="50" charset="-128"/>
                <a:ea typeface="メイリオ" panose="020B0604030504040204" pitchFamily="50" charset="-128"/>
              </a:rPr>
              <a:t>→対象者に市町村が実施する「骨粗鬆症検診」を受診させましょう</a:t>
            </a:r>
            <a:endParaRPr kumimoji="1" lang="en-US" altLang="ja-JP" sz="1100" dirty="0">
              <a:latin typeface="メイリオ" panose="020B0604030504040204" pitchFamily="50" charset="-128"/>
              <a:ea typeface="メイリオ" panose="020B0604030504040204" pitchFamily="50" charset="-128"/>
            </a:endParaRPr>
          </a:p>
          <a:p>
            <a:pPr marL="171450" indent="-171450">
              <a:lnSpc>
                <a:spcPct val="110000"/>
              </a:lnSpc>
              <a:spcBef>
                <a:spcPts val="600"/>
              </a:spcBef>
              <a:buFont typeface="Wingdings" panose="05000000000000000000" pitchFamily="2" charset="2"/>
              <a:buChar char="n"/>
            </a:pPr>
            <a:r>
              <a:rPr kumimoji="1" lang="ja-JP" altLang="en-US" sz="1200" b="1" dirty="0">
                <a:latin typeface="メイリオ" panose="020B0604030504040204" pitchFamily="50" charset="-128"/>
                <a:ea typeface="メイリオ" panose="020B0604030504040204" pitchFamily="50" charset="-128"/>
              </a:rPr>
              <a:t>現役の方でも、たった一度の転倒で寝たきりになることも</a:t>
            </a:r>
            <a:endParaRPr kumimoji="1" lang="en-US" altLang="ja-JP" sz="1200" b="1" dirty="0">
              <a:latin typeface="メイリオ" panose="020B0604030504040204" pitchFamily="50" charset="-128"/>
              <a:ea typeface="メイリオ" panose="020B0604030504040204" pitchFamily="50" charset="-128"/>
            </a:endParaRPr>
          </a:p>
          <a:p>
            <a:pPr marL="358775" indent="-176213">
              <a:lnSpc>
                <a:spcPct val="110000"/>
              </a:lnSpc>
            </a:pPr>
            <a:r>
              <a:rPr kumimoji="1" lang="ja-JP" altLang="en-US" sz="12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「たった一度の転倒で寝たきりになることも。転倒事故の起こりやすい箇所は？」（内閣府ウェブサイト）</a:t>
            </a:r>
            <a:endParaRPr kumimoji="1" lang="en-US" altLang="ja-JP" sz="1200" dirty="0">
              <a:latin typeface="メイリオ" panose="020B0604030504040204" pitchFamily="50" charset="-128"/>
              <a:ea typeface="メイリオ" panose="020B0604030504040204" pitchFamily="50" charset="-128"/>
            </a:endParaRPr>
          </a:p>
        </p:txBody>
      </p:sp>
      <p:grpSp>
        <p:nvGrpSpPr>
          <p:cNvPr id="47" name="グループ化 46"/>
          <p:cNvGrpSpPr/>
          <p:nvPr/>
        </p:nvGrpSpPr>
        <p:grpSpPr>
          <a:xfrm>
            <a:off x="5331878" y="8509900"/>
            <a:ext cx="1410726" cy="1598704"/>
            <a:chOff x="11407796" y="7639940"/>
            <a:chExt cx="1410726" cy="1598704"/>
          </a:xfrm>
        </p:grpSpPr>
        <p:pic>
          <p:nvPicPr>
            <p:cNvPr id="48" name="図 47"/>
            <p:cNvPicPr>
              <a:picLocks noChangeAspect="1"/>
            </p:cNvPicPr>
            <p:nvPr/>
          </p:nvPicPr>
          <p:blipFill>
            <a:blip r:embed="rId12"/>
            <a:stretch>
              <a:fillRect/>
            </a:stretch>
          </p:blipFill>
          <p:spPr>
            <a:xfrm>
              <a:off x="12138941" y="7639940"/>
              <a:ext cx="480104" cy="468000"/>
            </a:xfrm>
            <a:prstGeom prst="rect">
              <a:avLst/>
            </a:prstGeom>
          </p:spPr>
        </p:pic>
        <p:pic>
          <p:nvPicPr>
            <p:cNvPr id="49" name="図 48"/>
            <p:cNvPicPr>
              <a:picLocks noChangeAspect="1"/>
            </p:cNvPicPr>
            <p:nvPr/>
          </p:nvPicPr>
          <p:blipFill>
            <a:blip r:embed="rId13"/>
            <a:stretch>
              <a:fillRect/>
            </a:stretch>
          </p:blipFill>
          <p:spPr>
            <a:xfrm>
              <a:off x="11486905" y="7639940"/>
              <a:ext cx="468000" cy="468000"/>
            </a:xfrm>
            <a:prstGeom prst="rect">
              <a:avLst/>
            </a:prstGeom>
          </p:spPr>
        </p:pic>
        <p:pic>
          <p:nvPicPr>
            <p:cNvPr id="50" name="図 49"/>
            <p:cNvPicPr>
              <a:picLocks noChangeAspect="1"/>
            </p:cNvPicPr>
            <p:nvPr/>
          </p:nvPicPr>
          <p:blipFill>
            <a:blip r:embed="rId14"/>
            <a:stretch>
              <a:fillRect/>
            </a:stretch>
          </p:blipFill>
          <p:spPr>
            <a:xfrm>
              <a:off x="12144272" y="8571459"/>
              <a:ext cx="471573" cy="468000"/>
            </a:xfrm>
            <a:prstGeom prst="rect">
              <a:avLst/>
            </a:prstGeom>
          </p:spPr>
        </p:pic>
        <p:sp>
          <p:nvSpPr>
            <p:cNvPr id="51" name="テキスト ボックス 50">
              <a:extLst>
                <a:ext uri="{FF2B5EF4-FFF2-40B4-BE49-F238E27FC236}">
                  <a16:creationId xmlns:a16="http://schemas.microsoft.com/office/drawing/2014/main" id="{F0CBCACF-BFAB-4E8E-AC5D-CB9590375904}"/>
                </a:ext>
              </a:extLst>
            </p:cNvPr>
            <p:cNvSpPr txBox="1"/>
            <p:nvPr/>
          </p:nvSpPr>
          <p:spPr>
            <a:xfrm>
              <a:off x="11407796" y="8123333"/>
              <a:ext cx="646331" cy="295466"/>
            </a:xfrm>
            <a:prstGeom prst="rect">
              <a:avLst/>
            </a:prstGeom>
            <a:noFill/>
          </p:spPr>
          <p:txBody>
            <a:bodyPr wrap="square" rtlCol="0">
              <a:spAutoFit/>
            </a:bodyPr>
            <a:lstStyle/>
            <a:p>
              <a:pPr algn="ctr">
                <a:lnSpc>
                  <a:spcPct val="110000"/>
                </a:lnSpc>
              </a:pPr>
              <a:r>
                <a:rPr kumimoji="1" lang="ja-JP" altLang="en-US" sz="600" dirty="0">
                  <a:latin typeface="メイリオ" panose="020B0604030504040204" pitchFamily="50" charset="-128"/>
                  <a:ea typeface="メイリオ" panose="020B0604030504040204" pitchFamily="50" charset="-128"/>
                </a:rPr>
                <a:t>転びの予防</a:t>
              </a:r>
              <a:endParaRPr kumimoji="1" lang="en-US" altLang="ja-JP" sz="600" dirty="0">
                <a:latin typeface="メイリオ" panose="020B0604030504040204" pitchFamily="50" charset="-128"/>
                <a:ea typeface="メイリオ" panose="020B0604030504040204" pitchFamily="50" charset="-128"/>
              </a:endParaRPr>
            </a:p>
            <a:p>
              <a:pPr algn="ctr">
                <a:lnSpc>
                  <a:spcPct val="110000"/>
                </a:lnSpc>
              </a:pPr>
              <a:r>
                <a:rPr kumimoji="1" lang="ja-JP" altLang="en-US" sz="600" dirty="0">
                  <a:latin typeface="メイリオ" panose="020B0604030504040204" pitchFamily="50" charset="-128"/>
                  <a:ea typeface="メイリオ" panose="020B0604030504040204" pitchFamily="50" charset="-128"/>
                </a:rPr>
                <a:t>体力チェック</a:t>
              </a:r>
              <a:endParaRPr kumimoji="1" lang="en-US" altLang="ja-JP" sz="600" dirty="0">
                <a:latin typeface="メイリオ" panose="020B0604030504040204" pitchFamily="50" charset="-128"/>
                <a:ea typeface="メイリオ" panose="020B0604030504040204" pitchFamily="50" charset="-128"/>
              </a:endParaRPr>
            </a:p>
          </p:txBody>
        </p:sp>
        <p:sp>
          <p:nvSpPr>
            <p:cNvPr id="52" name="テキスト ボックス 51">
              <a:extLst>
                <a:ext uri="{FF2B5EF4-FFF2-40B4-BE49-F238E27FC236}">
                  <a16:creationId xmlns:a16="http://schemas.microsoft.com/office/drawing/2014/main" id="{8AA25CF0-723F-4886-B620-45D3C503B01B}"/>
                </a:ext>
              </a:extLst>
            </p:cNvPr>
            <p:cNvSpPr txBox="1"/>
            <p:nvPr/>
          </p:nvSpPr>
          <p:spPr>
            <a:xfrm>
              <a:off x="12055827" y="8151744"/>
              <a:ext cx="646331" cy="193899"/>
            </a:xfrm>
            <a:prstGeom prst="rect">
              <a:avLst/>
            </a:prstGeom>
            <a:noFill/>
          </p:spPr>
          <p:txBody>
            <a:bodyPr wrap="square" rtlCol="0">
              <a:spAutoFit/>
            </a:bodyPr>
            <a:lstStyle/>
            <a:p>
              <a:pPr algn="ctr">
                <a:lnSpc>
                  <a:spcPct val="110000"/>
                </a:lnSpc>
              </a:pPr>
              <a:r>
                <a:rPr kumimoji="1" lang="ja-JP" altLang="en-US" sz="600" dirty="0">
                  <a:latin typeface="メイリオ" panose="020B0604030504040204" pitchFamily="50" charset="-128"/>
                  <a:ea typeface="メイリオ" panose="020B0604030504040204" pitchFamily="50" charset="-128"/>
                </a:rPr>
                <a:t>ロコチェック</a:t>
              </a:r>
              <a:endParaRPr kumimoji="1" lang="en-US" altLang="ja-JP" sz="600" dirty="0">
                <a:latin typeface="メイリオ" panose="020B0604030504040204" pitchFamily="50" charset="-128"/>
                <a:ea typeface="メイリオ" panose="020B0604030504040204" pitchFamily="50" charset="-128"/>
              </a:endParaRPr>
            </a:p>
          </p:txBody>
        </p:sp>
        <p:sp>
          <p:nvSpPr>
            <p:cNvPr id="53" name="テキスト ボックス 52">
              <a:extLst>
                <a:ext uri="{FF2B5EF4-FFF2-40B4-BE49-F238E27FC236}">
                  <a16:creationId xmlns:a16="http://schemas.microsoft.com/office/drawing/2014/main" id="{3CFEF2EE-FA5E-42F9-9227-7E5B8DA680B1}"/>
                </a:ext>
              </a:extLst>
            </p:cNvPr>
            <p:cNvSpPr txBox="1"/>
            <p:nvPr/>
          </p:nvSpPr>
          <p:spPr>
            <a:xfrm>
              <a:off x="11941359" y="9044745"/>
              <a:ext cx="877163" cy="193899"/>
            </a:xfrm>
            <a:prstGeom prst="rect">
              <a:avLst/>
            </a:prstGeom>
            <a:noFill/>
          </p:spPr>
          <p:txBody>
            <a:bodyPr wrap="square" rtlCol="0">
              <a:spAutoFit/>
            </a:bodyPr>
            <a:lstStyle/>
            <a:p>
              <a:pPr algn="ctr">
                <a:lnSpc>
                  <a:spcPct val="110000"/>
                </a:lnSpc>
              </a:pPr>
              <a:r>
                <a:rPr kumimoji="1" lang="ja-JP" altLang="en-US" sz="600" dirty="0">
                  <a:latin typeface="メイリオ" panose="020B0604030504040204" pitchFamily="50" charset="-128"/>
                  <a:ea typeface="メイリオ" panose="020B0604030504040204" pitchFamily="50" charset="-128"/>
                </a:rPr>
                <a:t>内閣府ウェブサイト</a:t>
              </a:r>
              <a:endParaRPr kumimoji="1" lang="en-US" altLang="ja-JP" sz="600" dirty="0">
                <a:latin typeface="メイリオ" panose="020B0604030504040204" pitchFamily="50" charset="-128"/>
                <a:ea typeface="メイリオ" panose="020B0604030504040204" pitchFamily="50" charset="-128"/>
              </a:endParaRPr>
            </a:p>
          </p:txBody>
        </p:sp>
      </p:grpSp>
      <p:sp>
        <p:nvSpPr>
          <p:cNvPr id="59" name="テキスト ボックス 58"/>
          <p:cNvSpPr txBox="1"/>
          <p:nvPr/>
        </p:nvSpPr>
        <p:spPr>
          <a:xfrm>
            <a:off x="933181" y="10069569"/>
            <a:ext cx="5815743" cy="369332"/>
          </a:xfrm>
          <a:prstGeom prst="rect">
            <a:avLst/>
          </a:prstGeom>
          <a:noFill/>
        </p:spPr>
        <p:txBody>
          <a:bodyPr wrap="square" rtlCol="0">
            <a:spAutoFit/>
          </a:bodyPr>
          <a:lstStyle/>
          <a:p>
            <a:r>
              <a:rPr kumimoji="1" lang="ja-JP" altLang="en-US" dirty="0" smtClean="0"/>
              <a:t>　　</a:t>
            </a:r>
            <a:r>
              <a:rPr kumimoji="1" lang="ja-JP" altLang="en-US" sz="1400" b="1" dirty="0" smtClean="0"/>
              <a:t>　　　　　　　　奈良県</a:t>
            </a:r>
            <a:r>
              <a:rPr kumimoji="1" lang="ja-JP" altLang="en-US" sz="1400" b="1" dirty="0"/>
              <a:t>介護</a:t>
            </a:r>
            <a:r>
              <a:rPr kumimoji="1" lang="ja-JP" altLang="en-US" sz="1400" b="1" dirty="0" smtClean="0"/>
              <a:t>施設 ＋ </a:t>
            </a:r>
            <a:r>
              <a:rPr kumimoji="1" lang="en-US" altLang="ja-JP" sz="1400" b="1" dirty="0" smtClean="0"/>
              <a:t>Safe</a:t>
            </a:r>
            <a:r>
              <a:rPr kumimoji="1" lang="ja-JP" altLang="en-US" sz="1400" b="1" dirty="0"/>
              <a:t>協議会</a:t>
            </a:r>
            <a:r>
              <a:rPr kumimoji="1" lang="ja-JP" altLang="en-US" sz="1400" b="1" dirty="0" smtClean="0"/>
              <a:t>　　　　　　　　　　　</a:t>
            </a:r>
            <a:endParaRPr kumimoji="1" lang="ja-JP" altLang="en-US" sz="1400" b="1" dirty="0"/>
          </a:p>
        </p:txBody>
      </p:sp>
      <p:grpSp>
        <p:nvGrpSpPr>
          <p:cNvPr id="55" name="グループ化 54"/>
          <p:cNvGrpSpPr/>
          <p:nvPr/>
        </p:nvGrpSpPr>
        <p:grpSpPr>
          <a:xfrm>
            <a:off x="393532" y="2945210"/>
            <a:ext cx="6285551" cy="921777"/>
            <a:chOff x="396085" y="2985221"/>
            <a:chExt cx="6285551" cy="921777"/>
          </a:xfrm>
        </p:grpSpPr>
        <p:sp>
          <p:nvSpPr>
            <p:cNvPr id="12" name="テキスト ボックス 11"/>
            <p:cNvSpPr txBox="1"/>
            <p:nvPr/>
          </p:nvSpPr>
          <p:spPr>
            <a:xfrm>
              <a:off x="830610" y="3228999"/>
              <a:ext cx="3404879" cy="508207"/>
            </a:xfrm>
            <a:prstGeom prst="rect">
              <a:avLst/>
            </a:prstGeom>
            <a:noFill/>
          </p:spPr>
          <p:txBody>
            <a:bodyPr wrap="square" lIns="108000" tIns="72000" rIns="108000" rtlCol="0">
              <a:spAutoFit/>
            </a:bodyPr>
            <a:lstStyle/>
            <a:p>
              <a:pPr>
                <a:lnSpc>
                  <a:spcPct val="110000"/>
                </a:lnSpc>
              </a:pPr>
              <a:r>
                <a:rPr kumimoji="1" lang="ja-JP" altLang="en-US" sz="1200" b="1" dirty="0">
                  <a:solidFill>
                    <a:prstClr val="black"/>
                  </a:solidFill>
                  <a:latin typeface="メイリオ" panose="020B0604030504040204" pitchFamily="50" charset="-128"/>
                  <a:ea typeface="メイリオ" panose="020B0604030504040204" pitchFamily="50" charset="-128"/>
                </a:rPr>
                <a:t>設備、家具などに足を引っかけて</a:t>
              </a:r>
              <a:r>
                <a:rPr kumimoji="1" lang="ja-JP" altLang="en-US" sz="1200" b="1" dirty="0" smtClean="0">
                  <a:solidFill>
                    <a:prstClr val="black"/>
                  </a:solidFill>
                  <a:latin typeface="メイリオ" panose="020B0604030504040204" pitchFamily="50" charset="-128"/>
                  <a:ea typeface="メイリオ" panose="020B0604030504040204" pitchFamily="50" charset="-128"/>
                </a:rPr>
                <a:t>転倒</a:t>
              </a:r>
              <a:endParaRPr kumimoji="1" lang="en-US" altLang="ja-JP" sz="1050" b="1" dirty="0">
                <a:solidFill>
                  <a:srgbClr val="FF0000"/>
                </a:solidFill>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100" b="1" dirty="0">
                  <a:solidFill>
                    <a:prstClr val="black"/>
                  </a:solidFill>
                  <a:latin typeface="メイリオ" panose="020B0604030504040204" pitchFamily="50" charset="-128"/>
                  <a:ea typeface="メイリオ" panose="020B0604030504040204" pitchFamily="50" charset="-128"/>
                </a:rPr>
                <a:t>設備、家具等の角の「見える化</a:t>
              </a:r>
              <a:r>
                <a:rPr kumimoji="1" lang="ja-JP" altLang="en-US" sz="1100" b="1" dirty="0" smtClean="0">
                  <a:solidFill>
                    <a:prstClr val="black"/>
                  </a:solidFill>
                  <a:latin typeface="メイリオ" panose="020B0604030504040204" pitchFamily="50" charset="-128"/>
                  <a:ea typeface="メイリオ" panose="020B0604030504040204" pitchFamily="50" charset="-128"/>
                </a:rPr>
                <a:t>」</a:t>
              </a:r>
              <a:endParaRPr kumimoji="1" lang="en-US" altLang="ja-JP" sz="1100" b="1" dirty="0">
                <a:solidFill>
                  <a:prstClr val="black"/>
                </a:solidFill>
                <a:latin typeface="メイリオ" panose="020B0604030504040204" pitchFamily="50" charset="-128"/>
                <a:ea typeface="メイリオ" panose="020B0604030504040204" pitchFamily="50" charset="-128"/>
              </a:endParaRPr>
            </a:p>
          </p:txBody>
        </p:sp>
        <p:pic>
          <p:nvPicPr>
            <p:cNvPr id="14" name="図 13" descr="設計図&#10;&#10;自動的に生成された説明">
              <a:extLst>
                <a:ext uri="{FF2B5EF4-FFF2-40B4-BE49-F238E27FC236}">
                  <a16:creationId xmlns:a16="http://schemas.microsoft.com/office/drawing/2014/main" id="{905F43BA-0ECB-4745-9E4A-12D2FD416AA6}"/>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l="36956" t="37477" r="36678" b="38375"/>
            <a:stretch/>
          </p:blipFill>
          <p:spPr>
            <a:xfrm>
              <a:off x="396085" y="3210804"/>
              <a:ext cx="504000" cy="504000"/>
            </a:xfrm>
            <a:prstGeom prst="rect">
              <a:avLst/>
            </a:prstGeom>
          </p:spPr>
        </p:pic>
        <p:pic>
          <p:nvPicPr>
            <p:cNvPr id="13" name="図 12">
              <a:extLst>
                <a:ext uri="{FF2B5EF4-FFF2-40B4-BE49-F238E27FC236}">
                  <a16:creationId xmlns:a16="http://schemas.microsoft.com/office/drawing/2014/main" id="{FAC723A1-ADC0-499F-BEF9-847481F14AA4}"/>
                </a:ext>
              </a:extLst>
            </p:cNvPr>
            <p:cNvPicPr>
              <a:picLocks noChangeAspect="1"/>
            </p:cNvPicPr>
            <p:nvPr/>
          </p:nvPicPr>
          <p:blipFill>
            <a:blip r:embed="rId16"/>
            <a:stretch>
              <a:fillRect/>
            </a:stretch>
          </p:blipFill>
          <p:spPr>
            <a:xfrm>
              <a:off x="4922579" y="2985221"/>
              <a:ext cx="1759057" cy="921777"/>
            </a:xfrm>
            <a:prstGeom prst="rect">
              <a:avLst/>
            </a:prstGeom>
          </p:spPr>
        </p:pic>
      </p:grpSp>
      <p:pic>
        <p:nvPicPr>
          <p:cNvPr id="5" name="図 4"/>
          <p:cNvPicPr>
            <a:picLocks noChangeAspect="1"/>
          </p:cNvPicPr>
          <p:nvPr/>
        </p:nvPicPr>
        <p:blipFill>
          <a:blip r:embed="rId17"/>
          <a:stretch>
            <a:fillRect/>
          </a:stretch>
        </p:blipFill>
        <p:spPr>
          <a:xfrm>
            <a:off x="5756945" y="6390963"/>
            <a:ext cx="869296" cy="906027"/>
          </a:xfrm>
          <a:prstGeom prst="rect">
            <a:avLst/>
          </a:prstGeom>
        </p:spPr>
      </p:pic>
      <p:sp>
        <p:nvSpPr>
          <p:cNvPr id="33" name="テキスト ボックス 32"/>
          <p:cNvSpPr txBox="1"/>
          <p:nvPr/>
        </p:nvSpPr>
        <p:spPr>
          <a:xfrm>
            <a:off x="4058248" y="10016149"/>
            <a:ext cx="679336" cy="230832"/>
          </a:xfrm>
          <a:prstGeom prst="rect">
            <a:avLst/>
          </a:prstGeom>
          <a:noFill/>
        </p:spPr>
        <p:txBody>
          <a:bodyPr wrap="square" rtlCol="0">
            <a:spAutoFit/>
          </a:bodyPr>
          <a:lstStyle/>
          <a:p>
            <a:r>
              <a:rPr kumimoji="1" lang="ja-JP" altLang="en-US" sz="900" dirty="0" smtClean="0"/>
              <a:t>プラス</a:t>
            </a:r>
            <a:endParaRPr kumimoji="1" lang="ja-JP" altLang="en-US" sz="900" dirty="0"/>
          </a:p>
        </p:txBody>
      </p:sp>
      <p:pic>
        <p:nvPicPr>
          <p:cNvPr id="7" name="図 6"/>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1688714" y="10063735"/>
            <a:ext cx="857250" cy="381000"/>
          </a:xfrm>
          <a:prstGeom prst="rect">
            <a:avLst/>
          </a:prstGeom>
        </p:spPr>
      </p:pic>
    </p:spTree>
    <p:extLst>
      <p:ext uri="{BB962C8B-B14F-4D97-AF65-F5344CB8AC3E}">
        <p14:creationId xmlns:p14="http://schemas.microsoft.com/office/powerpoint/2010/main" val="3778638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E72B403-45F1-4931-AA55-F6BCAC6F8C4E}"/>
              </a:ext>
            </a:extLst>
          </p:cNvPr>
          <p:cNvSpPr txBox="1"/>
          <p:nvPr/>
        </p:nvSpPr>
        <p:spPr>
          <a:xfrm>
            <a:off x="478355" y="451228"/>
            <a:ext cx="6336000" cy="438957"/>
          </a:xfrm>
          <a:prstGeom prst="rect">
            <a:avLst/>
          </a:prstGeom>
          <a:solidFill>
            <a:srgbClr val="C9E7E7"/>
          </a:solidFill>
          <a:ln>
            <a:noFill/>
          </a:ln>
        </p:spPr>
        <p:style>
          <a:lnRef idx="2">
            <a:schemeClr val="dk1"/>
          </a:lnRef>
          <a:fillRef idx="1">
            <a:schemeClr val="lt1"/>
          </a:fillRef>
          <a:effectRef idx="0">
            <a:schemeClr val="dk1"/>
          </a:effectRef>
          <a:fontRef idx="minor">
            <a:schemeClr val="dk1"/>
          </a:fontRef>
        </p:style>
        <p:txBody>
          <a:bodyPr wrap="square" lIns="180000" tIns="72000" rIns="108000" rtlCol="0">
            <a:spAutoFit/>
          </a:bodyPr>
          <a:lstStyle/>
          <a:p>
            <a:pPr>
              <a:lnSpc>
                <a:spcPct val="130000"/>
              </a:lnSpc>
            </a:pPr>
            <a:r>
              <a:rPr kumimoji="1" lang="ja-JP" altLang="en-US" sz="1600" b="1" spc="200" dirty="0" smtClean="0">
                <a:latin typeface="メイリオ" panose="020B0604030504040204" pitchFamily="50" charset="-128"/>
                <a:ea typeface="メイリオ" panose="020B0604030504040204" pitchFamily="50" charset="-128"/>
              </a:rPr>
              <a:t>社会福祉施設の転倒発生</a:t>
            </a:r>
            <a:r>
              <a:rPr kumimoji="1" lang="ja-JP" altLang="en-US" sz="1600" b="1" spc="200" dirty="0">
                <a:latin typeface="メイリオ" panose="020B0604030504040204" pitchFamily="50" charset="-128"/>
                <a:ea typeface="メイリオ" panose="020B0604030504040204" pitchFamily="50" charset="-128"/>
              </a:rPr>
              <a:t>状況（</a:t>
            </a:r>
            <a:r>
              <a:rPr kumimoji="1" lang="ja-JP" altLang="en-US" sz="1600" b="1" spc="200" dirty="0" smtClean="0">
                <a:latin typeface="メイリオ" panose="020B0604030504040204" pitchFamily="50" charset="-128"/>
                <a:ea typeface="メイリオ" panose="020B0604030504040204" pitchFamily="50" charset="-128"/>
              </a:rPr>
              <a:t>令和４年　休業４日以上）</a:t>
            </a:r>
            <a:endParaRPr kumimoji="1" lang="en-US" altLang="ja-JP" sz="1600" b="1" spc="200" dirty="0">
              <a:latin typeface="メイリオ" panose="020B0604030504040204" pitchFamily="50" charset="-128"/>
              <a:ea typeface="メイリオ" panose="020B0604030504040204" pitchFamily="50" charset="-128"/>
            </a:endParaRPr>
          </a:p>
        </p:txBody>
      </p:sp>
      <p:sp>
        <p:nvSpPr>
          <p:cNvPr id="7" name="正方形/長方形 6"/>
          <p:cNvSpPr/>
          <p:nvPr/>
        </p:nvSpPr>
        <p:spPr>
          <a:xfrm>
            <a:off x="3948849" y="2859575"/>
            <a:ext cx="3024000" cy="839067"/>
          </a:xfrm>
          <a:prstGeom prst="rect">
            <a:avLst/>
          </a:prstGeom>
          <a:solidFill>
            <a:srgbClr val="C9E7E7"/>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t">
            <a:spAutoFit/>
          </a:bodyPr>
          <a:lstStyle/>
          <a:p>
            <a:pPr>
              <a:lnSpc>
                <a:spcPct val="110000"/>
              </a:lnSpc>
              <a:spcAft>
                <a:spcPts val="600"/>
              </a:spcAft>
            </a:pPr>
            <a:r>
              <a:rPr kumimoji="1" lang="ja-JP" altLang="en-US" sz="1200" b="1" dirty="0">
                <a:solidFill>
                  <a:schemeClr val="tx1"/>
                </a:solidFill>
                <a:latin typeface="メイリオ" panose="020B0604030504040204" pitchFamily="50" charset="-128"/>
                <a:ea typeface="メイリオ" panose="020B0604030504040204" pitchFamily="50" charset="-128"/>
              </a:rPr>
              <a:t>社会福祉施設の転倒災害による平均休業日数</a:t>
            </a:r>
            <a:r>
              <a:rPr kumimoji="1" lang="ja-JP" altLang="en-US" sz="900" dirty="0">
                <a:solidFill>
                  <a:schemeClr val="tx1"/>
                </a:solidFill>
                <a:latin typeface="メイリオ" panose="020B0604030504040204" pitchFamily="50" charset="-128"/>
                <a:ea typeface="メイリオ" panose="020B0604030504040204" pitchFamily="50" charset="-128"/>
              </a:rPr>
              <a:t>（</a:t>
            </a:r>
            <a:r>
              <a:rPr kumimoji="1" lang="en-US" altLang="ja-JP" sz="900" dirty="0">
                <a:solidFill>
                  <a:schemeClr val="tx1"/>
                </a:solidFill>
                <a:latin typeface="メイリオ" panose="020B0604030504040204" pitchFamily="50" charset="-128"/>
                <a:ea typeface="メイリオ" panose="020B0604030504040204" pitchFamily="50" charset="-128"/>
              </a:rPr>
              <a:t>※</a:t>
            </a:r>
            <a:r>
              <a:rPr kumimoji="1" lang="ja-JP" altLang="en-US" sz="900" dirty="0">
                <a:solidFill>
                  <a:schemeClr val="tx1"/>
                </a:solidFill>
                <a:latin typeface="メイリオ" panose="020B0604030504040204" pitchFamily="50" charset="-128"/>
                <a:ea typeface="メイリオ" panose="020B0604030504040204" pitchFamily="50" charset="-128"/>
              </a:rPr>
              <a:t>労働者死傷病報告による休業見込</a:t>
            </a:r>
            <a:r>
              <a:rPr kumimoji="1" lang="ja-JP" altLang="en-US" sz="900" dirty="0" smtClean="0">
                <a:solidFill>
                  <a:schemeClr val="tx1"/>
                </a:solidFill>
                <a:latin typeface="メイリオ" panose="020B0604030504040204" pitchFamily="50" charset="-128"/>
                <a:ea typeface="メイリオ" panose="020B0604030504040204" pitchFamily="50" charset="-128"/>
              </a:rPr>
              <a:t>日数）</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en-US" altLang="ja-JP" sz="1400" b="1" dirty="0" smtClean="0">
                <a:solidFill>
                  <a:srgbClr val="FF0000"/>
                </a:solidFill>
                <a:latin typeface="メイリオ" panose="020B0604030504040204" pitchFamily="50" charset="-128"/>
                <a:ea typeface="メイリオ" panose="020B0604030504040204" pitchFamily="50" charset="-128"/>
              </a:rPr>
              <a:t>4</a:t>
            </a:r>
            <a:r>
              <a:rPr kumimoji="1" lang="ja-JP" altLang="en-US" sz="1400" b="1" dirty="0" smtClean="0">
                <a:solidFill>
                  <a:srgbClr val="FF0000"/>
                </a:solidFill>
                <a:latin typeface="メイリオ" panose="020B0604030504040204" pitchFamily="50" charset="-128"/>
                <a:ea typeface="メイリオ" panose="020B0604030504040204" pitchFamily="50" charset="-128"/>
              </a:rPr>
              <a:t>５日</a:t>
            </a:r>
            <a:endParaRPr kumimoji="1" lang="en-US" altLang="ja-JP" sz="1400" b="1" dirty="0">
              <a:solidFill>
                <a:srgbClr val="FF0000"/>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7841D3A3-EBBB-43D5-B75A-44DA30FF5BFC}"/>
              </a:ext>
            </a:extLst>
          </p:cNvPr>
          <p:cNvSpPr/>
          <p:nvPr/>
        </p:nvSpPr>
        <p:spPr>
          <a:xfrm>
            <a:off x="3945740" y="1404466"/>
            <a:ext cx="3024000" cy="1211476"/>
          </a:xfrm>
          <a:prstGeom prst="rect">
            <a:avLst/>
          </a:prstGeom>
          <a:solidFill>
            <a:srgbClr val="C9E7E7"/>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t">
            <a:spAutoFit/>
          </a:bodyPr>
          <a:lstStyle/>
          <a:p>
            <a:pPr>
              <a:lnSpc>
                <a:spcPct val="110000"/>
              </a:lnSpc>
              <a:spcAft>
                <a:spcPts val="600"/>
              </a:spcAft>
            </a:pPr>
            <a:r>
              <a:rPr kumimoji="1" lang="ja-JP" altLang="en-US" sz="1200" b="1" spc="50" dirty="0">
                <a:solidFill>
                  <a:schemeClr val="tx1"/>
                </a:solidFill>
                <a:latin typeface="メイリオ" panose="020B0604030504040204" pitchFamily="50" charset="-128"/>
                <a:ea typeface="メイリオ" panose="020B0604030504040204" pitchFamily="50" charset="-128"/>
              </a:rPr>
              <a:t>社会福祉施設における転倒災害の態様</a:t>
            </a:r>
            <a:endParaRPr kumimoji="1" lang="en-US" altLang="ja-JP" sz="1200" spc="50" dirty="0">
              <a:solidFill>
                <a:schemeClr val="tx1"/>
              </a:solidFill>
              <a:latin typeface="メイリオ" panose="020B0604030504040204" pitchFamily="50" charset="-128"/>
              <a:ea typeface="メイリオ" panose="020B0604030504040204" pitchFamily="50" charset="-128"/>
            </a:endParaRPr>
          </a:p>
          <a:p>
            <a:pPr marL="171450" indent="-171450">
              <a:lnSpc>
                <a:spcPct val="110000"/>
              </a:lnSpc>
              <a:buFont typeface="Arial" panose="020B0604020202020204" pitchFamily="34" charset="0"/>
              <a:buChar char="•"/>
            </a:pPr>
            <a:r>
              <a:rPr kumimoji="1" lang="ja-JP" altLang="en-US" sz="1400" b="1" dirty="0">
                <a:solidFill>
                  <a:srgbClr val="FF0000"/>
                </a:solidFill>
                <a:latin typeface="メイリオ" panose="020B0604030504040204" pitchFamily="50" charset="-128"/>
                <a:ea typeface="メイリオ" panose="020B0604030504040204" pitchFamily="50" charset="-128"/>
              </a:rPr>
              <a:t>骨折（</a:t>
            </a:r>
            <a:r>
              <a:rPr kumimoji="1" lang="ja-JP" altLang="en-US" sz="1400" b="1" dirty="0" smtClean="0">
                <a:solidFill>
                  <a:srgbClr val="FF0000"/>
                </a:solidFill>
                <a:latin typeface="メイリオ" panose="020B0604030504040204" pitchFamily="50" charset="-128"/>
                <a:ea typeface="メイリオ" panose="020B0604030504040204" pitchFamily="50" charset="-128"/>
              </a:rPr>
              <a:t>約５３％</a:t>
            </a:r>
            <a:r>
              <a:rPr kumimoji="1" lang="ja-JP" altLang="en-US" sz="1400" b="1" dirty="0">
                <a:solidFill>
                  <a:srgbClr val="FF0000"/>
                </a:solidFill>
                <a:latin typeface="メイリオ" panose="020B0604030504040204" pitchFamily="50" charset="-128"/>
                <a:ea typeface="メイリオ" panose="020B0604030504040204" pitchFamily="50" charset="-128"/>
              </a:rPr>
              <a:t>）</a:t>
            </a:r>
            <a:endParaRPr kumimoji="1" lang="en-US" altLang="ja-JP" sz="1400" b="1" dirty="0">
              <a:solidFill>
                <a:srgbClr val="FF0000"/>
              </a:solidFill>
              <a:latin typeface="メイリオ" panose="020B0604030504040204" pitchFamily="50" charset="-128"/>
              <a:ea typeface="メイリオ" panose="020B0604030504040204" pitchFamily="50" charset="-128"/>
            </a:endParaRPr>
          </a:p>
          <a:p>
            <a:pPr marL="171450" indent="-171450">
              <a:lnSpc>
                <a:spcPct val="110000"/>
              </a:lnSpc>
              <a:buFont typeface="Arial" panose="020B0604020202020204" pitchFamily="34" charset="0"/>
              <a:buChar char="•"/>
            </a:pPr>
            <a:r>
              <a:rPr kumimoji="1" lang="ja-JP" altLang="en-US" sz="1100" dirty="0" smtClean="0">
                <a:solidFill>
                  <a:schemeClr val="tx1"/>
                </a:solidFill>
                <a:latin typeface="メイリオ" panose="020B0604030504040204" pitchFamily="50" charset="-128"/>
                <a:ea typeface="メイリオ" panose="020B0604030504040204" pitchFamily="50" charset="-128"/>
              </a:rPr>
              <a:t>捻挫（２６％）</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171450" indent="-171450">
              <a:lnSpc>
                <a:spcPct val="110000"/>
              </a:lnSpc>
              <a:buFont typeface="Arial" panose="020B0604020202020204" pitchFamily="34" charset="0"/>
              <a:buChar char="•"/>
            </a:pPr>
            <a:r>
              <a:rPr kumimoji="1" lang="ja-JP" altLang="en-US" sz="1100" dirty="0" smtClean="0">
                <a:solidFill>
                  <a:schemeClr val="tx1"/>
                </a:solidFill>
                <a:latin typeface="メイリオ" panose="020B0604030504040204" pitchFamily="50" charset="-128"/>
                <a:ea typeface="メイリオ" panose="020B0604030504040204" pitchFamily="50" charset="-128"/>
              </a:rPr>
              <a:t>打撲（９％）</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171450" indent="-171450">
              <a:lnSpc>
                <a:spcPct val="110000"/>
              </a:lnSpc>
              <a:buFont typeface="Arial" panose="020B0604020202020204" pitchFamily="34" charset="0"/>
              <a:buChar char="•"/>
            </a:pPr>
            <a:r>
              <a:rPr kumimoji="1" lang="ja-JP" altLang="en-US" sz="1100" dirty="0">
                <a:solidFill>
                  <a:schemeClr val="tx1"/>
                </a:solidFill>
                <a:latin typeface="メイリオ" panose="020B0604030504040204" pitchFamily="50" charset="-128"/>
                <a:ea typeface="メイリオ" panose="020B0604030504040204" pitchFamily="50" charset="-128"/>
              </a:rPr>
              <a:t>じん</a:t>
            </a:r>
            <a:r>
              <a:rPr kumimoji="1" lang="ja-JP" altLang="en-US" sz="1100" dirty="0" smtClean="0">
                <a:solidFill>
                  <a:schemeClr val="tx1"/>
                </a:solidFill>
                <a:latin typeface="メイリオ" panose="020B0604030504040204" pitchFamily="50" charset="-128"/>
                <a:ea typeface="メイリオ" panose="020B0604030504040204" pitchFamily="50" charset="-128"/>
              </a:rPr>
              <a:t>帯損傷（６％）</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2FD17D13-3454-4FCE-962C-D173D0480D31}"/>
              </a:ext>
            </a:extLst>
          </p:cNvPr>
          <p:cNvSpPr txBox="1"/>
          <p:nvPr/>
        </p:nvSpPr>
        <p:spPr>
          <a:xfrm>
            <a:off x="394603" y="1359041"/>
            <a:ext cx="3434447" cy="30353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08000" tIns="72000" rIns="108000" rtlCol="0">
            <a:spAutoFit/>
          </a:bodyPr>
          <a:lstStyle/>
          <a:p>
            <a:pPr algn="ctr"/>
            <a:r>
              <a:rPr kumimoji="1" lang="ja-JP" altLang="en-US" sz="1200" b="1" dirty="0">
                <a:latin typeface="メイリオ" panose="020B0604030504040204" pitchFamily="50" charset="-128"/>
                <a:ea typeface="メイリオ" panose="020B0604030504040204" pitchFamily="50" charset="-128"/>
              </a:rPr>
              <a:t>社会福祉施設における転倒災害発生件数の推移</a:t>
            </a:r>
            <a:endParaRPr kumimoji="1" lang="en-US" altLang="ja-JP" sz="1200" b="1"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5142477-4D45-4737-864B-B32EB548BF49}"/>
              </a:ext>
            </a:extLst>
          </p:cNvPr>
          <p:cNvSpPr txBox="1"/>
          <p:nvPr/>
        </p:nvSpPr>
        <p:spPr>
          <a:xfrm>
            <a:off x="862812" y="3848057"/>
            <a:ext cx="3082928" cy="30353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08000" tIns="72000" rIns="108000" rtlCol="0">
            <a:spAutoFit/>
          </a:bodyPr>
          <a:lstStyle/>
          <a:p>
            <a:r>
              <a:rPr kumimoji="1" lang="ja-JP" altLang="en-US" sz="1200" b="1" dirty="0" smtClean="0">
                <a:latin typeface="メイリオ" panose="020B0604030504040204" pitchFamily="50" charset="-128"/>
                <a:ea typeface="メイリオ" panose="020B0604030504040204" pitchFamily="50" charset="-128"/>
              </a:rPr>
              <a:t>転倒</a:t>
            </a:r>
            <a:r>
              <a:rPr kumimoji="1" lang="ja-JP" altLang="en-US" sz="1200" b="1" dirty="0">
                <a:latin typeface="メイリオ" panose="020B0604030504040204" pitchFamily="50" charset="-128"/>
                <a:ea typeface="メイリオ" panose="020B0604030504040204" pitchFamily="50" charset="-128"/>
              </a:rPr>
              <a:t>災害被災者</a:t>
            </a:r>
            <a:r>
              <a:rPr kumimoji="1" lang="ja-JP" altLang="en-US" sz="1200" b="1" dirty="0" smtClean="0">
                <a:latin typeface="メイリオ" panose="020B0604030504040204" pitchFamily="50" charset="-128"/>
                <a:ea typeface="メイリオ" panose="020B0604030504040204" pitchFamily="50" charset="-128"/>
              </a:rPr>
              <a:t>の性別</a:t>
            </a:r>
            <a:r>
              <a:rPr kumimoji="1" lang="ja-JP" altLang="en-US" sz="1200" b="1" dirty="0">
                <a:latin typeface="メイリオ" panose="020B0604030504040204" pitchFamily="50" charset="-128"/>
                <a:ea typeface="メイリオ" panose="020B0604030504040204" pitchFamily="50" charset="-128"/>
              </a:rPr>
              <a:t>・年齢別内訳</a:t>
            </a:r>
            <a:endParaRPr kumimoji="1" lang="en-US" altLang="ja-JP" sz="1200" b="1" dirty="0">
              <a:latin typeface="メイリオ" panose="020B0604030504040204" pitchFamily="50" charset="-128"/>
              <a:ea typeface="メイリオ" panose="020B0604030504040204" pitchFamily="50" charset="-128"/>
            </a:endParaRPr>
          </a:p>
        </p:txBody>
      </p:sp>
      <p:graphicFrame>
        <p:nvGraphicFramePr>
          <p:cNvPr id="14" name="グラフ 13"/>
          <p:cNvGraphicFramePr>
            <a:graphicFrameLocks/>
          </p:cNvGraphicFramePr>
          <p:nvPr>
            <p:extLst>
              <p:ext uri="{D42A27DB-BD31-4B8C-83A1-F6EECF244321}">
                <p14:modId xmlns:p14="http://schemas.microsoft.com/office/powerpoint/2010/main" val="1218546261"/>
              </p:ext>
            </p:extLst>
          </p:nvPr>
        </p:nvGraphicFramePr>
        <p:xfrm>
          <a:off x="480429" y="1603142"/>
          <a:ext cx="3165297" cy="21340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グラフ 14"/>
          <p:cNvGraphicFramePr>
            <a:graphicFrameLocks/>
          </p:cNvGraphicFramePr>
          <p:nvPr>
            <p:extLst>
              <p:ext uri="{D42A27DB-BD31-4B8C-83A1-F6EECF244321}">
                <p14:modId xmlns:p14="http://schemas.microsoft.com/office/powerpoint/2010/main" val="1039972939"/>
              </p:ext>
            </p:extLst>
          </p:nvPr>
        </p:nvGraphicFramePr>
        <p:xfrm>
          <a:off x="538645" y="4197677"/>
          <a:ext cx="3646079" cy="3081042"/>
        </p:xfrm>
        <a:graphic>
          <a:graphicData uri="http://schemas.openxmlformats.org/drawingml/2006/chart">
            <c:chart xmlns:c="http://schemas.openxmlformats.org/drawingml/2006/chart" xmlns:r="http://schemas.openxmlformats.org/officeDocument/2006/relationships" r:id="rId3"/>
          </a:graphicData>
        </a:graphic>
      </p:graphicFrame>
      <p:sp>
        <p:nvSpPr>
          <p:cNvPr id="24" name="テキスト ボックス 23"/>
          <p:cNvSpPr txBox="1"/>
          <p:nvPr/>
        </p:nvSpPr>
        <p:spPr>
          <a:xfrm>
            <a:off x="4399879" y="981121"/>
            <a:ext cx="2503076" cy="246221"/>
          </a:xfrm>
          <a:prstGeom prst="rect">
            <a:avLst/>
          </a:prstGeom>
          <a:noFill/>
        </p:spPr>
        <p:txBody>
          <a:bodyPr wrap="square" rtlCol="0">
            <a:spAutoFit/>
          </a:bodyPr>
          <a:lstStyle/>
          <a:p>
            <a:r>
              <a:rPr kumimoji="1" lang="ja-JP" altLang="en-US" sz="1000" dirty="0" smtClean="0"/>
              <a:t>（奈良県内　保育園、こども園を除く）</a:t>
            </a:r>
            <a:endParaRPr kumimoji="1" lang="ja-JP" altLang="en-US" sz="1000" dirty="0"/>
          </a:p>
        </p:txBody>
      </p:sp>
      <p:sp>
        <p:nvSpPr>
          <p:cNvPr id="25" name="テキスト ボックス 24"/>
          <p:cNvSpPr txBox="1"/>
          <p:nvPr/>
        </p:nvSpPr>
        <p:spPr>
          <a:xfrm>
            <a:off x="4323708" y="8415660"/>
            <a:ext cx="3039603" cy="1384995"/>
          </a:xfrm>
          <a:prstGeom prst="rect">
            <a:avLst/>
          </a:prstGeom>
          <a:noFill/>
        </p:spPr>
        <p:txBody>
          <a:bodyPr wrap="square" rtlCol="0">
            <a:spAutoFit/>
          </a:bodyPr>
          <a:lstStyle/>
          <a:p>
            <a:r>
              <a:rPr kumimoji="1" lang="ja-JP" altLang="en-US" sz="1200" dirty="0" smtClean="0"/>
              <a:t>　移動中および介助等の作業中ともに、転倒時の類型に「すべり」「つまずき」が多くみられます。</a:t>
            </a:r>
            <a:endParaRPr kumimoji="1" lang="en-US" altLang="ja-JP" sz="1200" dirty="0" smtClean="0"/>
          </a:p>
          <a:p>
            <a:r>
              <a:rPr kumimoji="1" lang="ja-JP" altLang="en-US" sz="1200" dirty="0" smtClean="0"/>
              <a:t>　モップ掛け直後の乾いていない床や、こぼれた液体で足を滑らせて転倒する事例、電気配線や物につまづいて転倒する事例が多くみられます。</a:t>
            </a:r>
            <a:endParaRPr kumimoji="1" lang="ja-JP" altLang="en-US" sz="1200" dirty="0"/>
          </a:p>
        </p:txBody>
      </p:sp>
      <p:sp>
        <p:nvSpPr>
          <p:cNvPr id="26" name="テキスト ボックス 25"/>
          <p:cNvSpPr txBox="1"/>
          <p:nvPr/>
        </p:nvSpPr>
        <p:spPr>
          <a:xfrm>
            <a:off x="4323708" y="5391990"/>
            <a:ext cx="2763748" cy="646331"/>
          </a:xfrm>
          <a:prstGeom prst="rect">
            <a:avLst/>
          </a:prstGeom>
          <a:noFill/>
        </p:spPr>
        <p:txBody>
          <a:bodyPr wrap="square" rtlCol="0">
            <a:spAutoFit/>
          </a:bodyPr>
          <a:lstStyle/>
          <a:p>
            <a:r>
              <a:rPr kumimoji="1" lang="ja-JP" altLang="en-US" sz="1200" dirty="0" smtClean="0"/>
              <a:t>　５０歳代以上の女性に多く発生していますが、性別や世代を問わず発生しています。</a:t>
            </a:r>
            <a:endParaRPr kumimoji="1" lang="ja-JP" altLang="en-US" sz="1200" dirty="0"/>
          </a:p>
        </p:txBody>
      </p:sp>
      <p:grpSp>
        <p:nvGrpSpPr>
          <p:cNvPr id="3" name="グループ化 2"/>
          <p:cNvGrpSpPr/>
          <p:nvPr/>
        </p:nvGrpSpPr>
        <p:grpSpPr>
          <a:xfrm>
            <a:off x="207125" y="7659170"/>
            <a:ext cx="4805939" cy="2856977"/>
            <a:chOff x="251728" y="7731669"/>
            <a:chExt cx="4676775" cy="2784478"/>
          </a:xfrm>
        </p:grpSpPr>
        <p:grpSp>
          <p:nvGrpSpPr>
            <p:cNvPr id="18" name="グループ化 17"/>
            <p:cNvGrpSpPr/>
            <p:nvPr/>
          </p:nvGrpSpPr>
          <p:grpSpPr>
            <a:xfrm>
              <a:off x="251728" y="7731669"/>
              <a:ext cx="4676775" cy="2784478"/>
              <a:chOff x="0" y="-41278"/>
              <a:chExt cx="4676775" cy="2784478"/>
            </a:xfrm>
          </p:grpSpPr>
          <p:grpSp>
            <p:nvGrpSpPr>
              <p:cNvPr id="19" name="グループ化 18"/>
              <p:cNvGrpSpPr/>
              <p:nvPr/>
            </p:nvGrpSpPr>
            <p:grpSpPr>
              <a:xfrm>
                <a:off x="104775" y="-41278"/>
                <a:ext cx="4572000" cy="2784478"/>
                <a:chOff x="104775" y="-41278"/>
                <a:chExt cx="4572000" cy="2784478"/>
              </a:xfrm>
            </p:grpSpPr>
            <p:graphicFrame>
              <p:nvGraphicFramePr>
                <p:cNvPr id="22" name="グラフ 21"/>
                <p:cNvGraphicFramePr/>
                <p:nvPr>
                  <p:extLst>
                    <p:ext uri="{D42A27DB-BD31-4B8C-83A1-F6EECF244321}">
                      <p14:modId xmlns:p14="http://schemas.microsoft.com/office/powerpoint/2010/main" val="637987865"/>
                    </p:ext>
                  </p:extLst>
                </p:nvPr>
              </p:nvGraphicFramePr>
              <p:xfrm>
                <a:off x="104775" y="-41278"/>
                <a:ext cx="4572000" cy="278447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グラフ 22"/>
                <p:cNvGraphicFramePr/>
                <p:nvPr>
                  <p:extLst>
                    <p:ext uri="{D42A27DB-BD31-4B8C-83A1-F6EECF244321}">
                      <p14:modId xmlns:p14="http://schemas.microsoft.com/office/powerpoint/2010/main" val="3609413637"/>
                    </p:ext>
                  </p:extLst>
                </p:nvPr>
              </p:nvGraphicFramePr>
              <p:xfrm>
                <a:off x="104775" y="-20639"/>
                <a:ext cx="4572000" cy="2743200"/>
              </p:xfrm>
              <a:graphic>
                <a:graphicData uri="http://schemas.openxmlformats.org/drawingml/2006/chart">
                  <c:chart xmlns:c="http://schemas.openxmlformats.org/drawingml/2006/chart" xmlns:r="http://schemas.openxmlformats.org/officeDocument/2006/relationships" r:id="rId5"/>
                </a:graphicData>
              </a:graphic>
            </p:graphicFrame>
          </p:grpSp>
          <p:sp>
            <p:nvSpPr>
              <p:cNvPr id="20" name="テキスト ボックス 7"/>
              <p:cNvSpPr txBox="1"/>
              <p:nvPr/>
            </p:nvSpPr>
            <p:spPr>
              <a:xfrm>
                <a:off x="0" y="266700"/>
                <a:ext cx="1133475" cy="238125"/>
              </a:xfrm>
              <a:prstGeom prst="rect">
                <a:avLst/>
              </a:prstGeom>
              <a:solidFill>
                <a:sysClr val="window" lastClr="FFFFFF"/>
              </a:solidFill>
              <a:ln w="9525" cmpd="sng">
                <a:solidFill>
                  <a:sysClr val="window" lastClr="FFFFFF">
                    <a:shade val="50000"/>
                  </a:sysClr>
                </a:solidFill>
              </a:ln>
              <a:effectLst/>
            </p:spPr>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sysClr val="windowText" lastClr="000000"/>
                    </a:solidFill>
                    <a:effectLst/>
                    <a:uLnTx/>
                    <a:uFillTx/>
                    <a:latin typeface="Calibri" panose="020F0502020204030204"/>
                    <a:ea typeface="游ゴシック" panose="020B0400000000000000" pitchFamily="50" charset="-128"/>
                    <a:cs typeface="+mn-cs"/>
                  </a:rPr>
                  <a:t>作業中</a:t>
                </a:r>
              </a:p>
            </p:txBody>
          </p:sp>
          <p:sp>
            <p:nvSpPr>
              <p:cNvPr id="21" name="テキスト ボックス 8"/>
              <p:cNvSpPr txBox="1"/>
              <p:nvPr/>
            </p:nvSpPr>
            <p:spPr>
              <a:xfrm>
                <a:off x="3410086" y="266699"/>
                <a:ext cx="1133475" cy="238125"/>
              </a:xfrm>
              <a:prstGeom prst="rect">
                <a:avLst/>
              </a:prstGeom>
              <a:solidFill>
                <a:sysClr val="window" lastClr="FFFFFF"/>
              </a:solidFill>
              <a:ln w="9525" cmpd="sng">
                <a:solidFill>
                  <a:sysClr val="window" lastClr="FFFFFF">
                    <a:shade val="50000"/>
                  </a:sysClr>
                </a:solidFill>
              </a:ln>
              <a:effectLst/>
            </p:spPr>
            <p:txBody>
              <a:bodyPr wrap="square"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smtClean="0">
                    <a:ln>
                      <a:noFill/>
                    </a:ln>
                    <a:solidFill>
                      <a:sysClr val="windowText" lastClr="000000"/>
                    </a:solidFill>
                    <a:effectLst/>
                    <a:uLnTx/>
                    <a:uFillTx/>
                    <a:latin typeface="Calibri" panose="020F0502020204030204"/>
                    <a:ea typeface="游ゴシック" panose="020B0400000000000000" pitchFamily="50" charset="-128"/>
                    <a:cs typeface="+mn-cs"/>
                  </a:rPr>
                  <a:t>移動中</a:t>
                </a:r>
              </a:p>
            </p:txBody>
          </p:sp>
        </p:grpSp>
        <p:cxnSp>
          <p:nvCxnSpPr>
            <p:cNvPr id="28" name="直線コネクタ 27"/>
            <p:cNvCxnSpPr/>
            <p:nvPr/>
          </p:nvCxnSpPr>
          <p:spPr>
            <a:xfrm>
              <a:off x="2732536" y="7798391"/>
              <a:ext cx="2666" cy="1258449"/>
            </a:xfrm>
            <a:prstGeom prst="line">
              <a:avLst/>
            </a:prstGeom>
            <a:ln w="95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a:off x="2471437" y="9049640"/>
              <a:ext cx="261099" cy="1280130"/>
            </a:xfrm>
            <a:prstGeom prst="line">
              <a:avLst/>
            </a:prstGeom>
            <a:ln w="95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33" name="テキスト ボックス 32"/>
          <p:cNvSpPr txBox="1"/>
          <p:nvPr/>
        </p:nvSpPr>
        <p:spPr>
          <a:xfrm>
            <a:off x="2144244" y="7382171"/>
            <a:ext cx="3580689" cy="276999"/>
          </a:xfrm>
          <a:prstGeom prst="rect">
            <a:avLst/>
          </a:prstGeom>
          <a:noFill/>
        </p:spPr>
        <p:txBody>
          <a:bodyPr wrap="square" rtlCol="0">
            <a:spAutoFit/>
          </a:bodyPr>
          <a:lstStyle/>
          <a:p>
            <a:r>
              <a:rPr kumimoji="1" lang="ja-JP" altLang="en-US" sz="1200" b="1" dirty="0" smtClean="0">
                <a:latin typeface="メイリオ" panose="020B0604030504040204" pitchFamily="50" charset="-128"/>
                <a:ea typeface="メイリオ" panose="020B0604030504040204" pitchFamily="50" charset="-128"/>
              </a:rPr>
              <a:t>転倒時の類型</a:t>
            </a:r>
            <a:endParaRPr kumimoji="1" lang="ja-JP" altLang="en-US" sz="12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60166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9E72B403-45F1-4931-AA55-F6BCAC6F8C4E}"/>
              </a:ext>
            </a:extLst>
          </p:cNvPr>
          <p:cNvSpPr txBox="1"/>
          <p:nvPr/>
        </p:nvSpPr>
        <p:spPr>
          <a:xfrm>
            <a:off x="478355" y="451228"/>
            <a:ext cx="6336000" cy="438957"/>
          </a:xfrm>
          <a:prstGeom prst="rect">
            <a:avLst/>
          </a:prstGeom>
          <a:solidFill>
            <a:srgbClr val="C9E7E7"/>
          </a:solidFill>
          <a:ln>
            <a:noFill/>
          </a:ln>
        </p:spPr>
        <p:style>
          <a:lnRef idx="2">
            <a:schemeClr val="dk1"/>
          </a:lnRef>
          <a:fillRef idx="1">
            <a:schemeClr val="lt1"/>
          </a:fillRef>
          <a:effectRef idx="0">
            <a:schemeClr val="dk1"/>
          </a:effectRef>
          <a:fontRef idx="minor">
            <a:schemeClr val="dk1"/>
          </a:fontRef>
        </p:style>
        <p:txBody>
          <a:bodyPr wrap="square" lIns="180000" tIns="72000" rIns="108000" rtlCol="0">
            <a:spAutoFit/>
          </a:bodyPr>
          <a:lstStyle/>
          <a:p>
            <a:pPr>
              <a:lnSpc>
                <a:spcPct val="130000"/>
              </a:lnSpc>
            </a:pPr>
            <a:r>
              <a:rPr kumimoji="1" lang="ja-JP" altLang="en-US" sz="1600" b="1" spc="200" dirty="0" smtClean="0">
                <a:latin typeface="メイリオ" panose="020B0604030504040204" pitchFamily="50" charset="-128"/>
                <a:ea typeface="メイリオ" panose="020B0604030504040204" pitchFamily="50" charset="-128"/>
              </a:rPr>
              <a:t>社会福祉施設の腰痛発生</a:t>
            </a:r>
            <a:r>
              <a:rPr kumimoji="1" lang="ja-JP" altLang="en-US" sz="1600" b="1" spc="200" dirty="0">
                <a:latin typeface="メイリオ" panose="020B0604030504040204" pitchFamily="50" charset="-128"/>
                <a:ea typeface="メイリオ" panose="020B0604030504040204" pitchFamily="50" charset="-128"/>
              </a:rPr>
              <a:t>状況（</a:t>
            </a:r>
            <a:r>
              <a:rPr kumimoji="1" lang="ja-JP" altLang="en-US" sz="1600" b="1" spc="200" dirty="0" smtClean="0">
                <a:latin typeface="メイリオ" panose="020B0604030504040204" pitchFamily="50" charset="-128"/>
                <a:ea typeface="メイリオ" panose="020B0604030504040204" pitchFamily="50" charset="-128"/>
              </a:rPr>
              <a:t>令和４年　休業４日以上）</a:t>
            </a:r>
            <a:endParaRPr kumimoji="1" lang="en-US" altLang="ja-JP" sz="1600" b="1" spc="200" dirty="0">
              <a:latin typeface="メイリオ" panose="020B0604030504040204" pitchFamily="50" charset="-128"/>
              <a:ea typeface="メイリオ" panose="020B0604030504040204" pitchFamily="50" charset="-128"/>
            </a:endParaRPr>
          </a:p>
        </p:txBody>
      </p:sp>
      <p:graphicFrame>
        <p:nvGraphicFramePr>
          <p:cNvPr id="12" name="グラフ 11"/>
          <p:cNvGraphicFramePr>
            <a:graphicFrameLocks/>
          </p:cNvGraphicFramePr>
          <p:nvPr>
            <p:extLst>
              <p:ext uri="{D42A27DB-BD31-4B8C-83A1-F6EECF244321}">
                <p14:modId xmlns:p14="http://schemas.microsoft.com/office/powerpoint/2010/main" val="1748679279"/>
              </p:ext>
            </p:extLst>
          </p:nvPr>
        </p:nvGraphicFramePr>
        <p:xfrm>
          <a:off x="984257" y="1435934"/>
          <a:ext cx="2840038" cy="219789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グラフ 4"/>
          <p:cNvGraphicFramePr>
            <a:graphicFrameLocks/>
          </p:cNvGraphicFramePr>
          <p:nvPr>
            <p:extLst>
              <p:ext uri="{D42A27DB-BD31-4B8C-83A1-F6EECF244321}">
                <p14:modId xmlns:p14="http://schemas.microsoft.com/office/powerpoint/2010/main" val="997232750"/>
              </p:ext>
            </p:extLst>
          </p:nvPr>
        </p:nvGraphicFramePr>
        <p:xfrm>
          <a:off x="2497873" y="6802244"/>
          <a:ext cx="4928839" cy="367667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p:cNvGraphicFramePr>
            <a:graphicFrameLocks/>
          </p:cNvGraphicFramePr>
          <p:nvPr>
            <p:extLst>
              <p:ext uri="{D42A27DB-BD31-4B8C-83A1-F6EECF244321}">
                <p14:modId xmlns:p14="http://schemas.microsoft.com/office/powerpoint/2010/main" val="3710684193"/>
              </p:ext>
            </p:extLst>
          </p:nvPr>
        </p:nvGraphicFramePr>
        <p:xfrm>
          <a:off x="166144" y="4272655"/>
          <a:ext cx="3982109" cy="3388233"/>
        </p:xfrm>
        <a:graphic>
          <a:graphicData uri="http://schemas.openxmlformats.org/drawingml/2006/chart">
            <c:chart xmlns:c="http://schemas.openxmlformats.org/drawingml/2006/chart" xmlns:r="http://schemas.openxmlformats.org/officeDocument/2006/relationships" r:id="rId4"/>
          </a:graphicData>
        </a:graphic>
      </p:graphicFrame>
      <p:sp>
        <p:nvSpPr>
          <p:cNvPr id="7" name="テキスト ボックス 6">
            <a:extLst>
              <a:ext uri="{FF2B5EF4-FFF2-40B4-BE49-F238E27FC236}">
                <a16:creationId xmlns:a16="http://schemas.microsoft.com/office/drawing/2014/main" id="{25142477-4D45-4737-864B-B32EB548BF49}"/>
              </a:ext>
            </a:extLst>
          </p:cNvPr>
          <p:cNvSpPr txBox="1"/>
          <p:nvPr/>
        </p:nvSpPr>
        <p:spPr>
          <a:xfrm>
            <a:off x="1065325" y="3899869"/>
            <a:ext cx="3082928" cy="30353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08000" tIns="72000" rIns="108000" rtlCol="0">
            <a:spAutoFit/>
          </a:bodyPr>
          <a:lstStyle/>
          <a:p>
            <a:r>
              <a:rPr kumimoji="1" lang="ja-JP" altLang="en-US" sz="1200" b="1" dirty="0" smtClean="0">
                <a:latin typeface="メイリオ" panose="020B0604030504040204" pitchFamily="50" charset="-128"/>
                <a:ea typeface="メイリオ" panose="020B0604030504040204" pitchFamily="50" charset="-128"/>
              </a:rPr>
              <a:t>腰痛の性別</a:t>
            </a:r>
            <a:r>
              <a:rPr kumimoji="1" lang="ja-JP" altLang="en-US" sz="1200" b="1" dirty="0">
                <a:latin typeface="メイリオ" panose="020B0604030504040204" pitchFamily="50" charset="-128"/>
                <a:ea typeface="メイリオ" panose="020B0604030504040204" pitchFamily="50" charset="-128"/>
              </a:rPr>
              <a:t>・年齢別内訳</a:t>
            </a:r>
            <a:endParaRPr kumimoji="1" lang="en-US" altLang="ja-JP" sz="1200" b="1"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2FD17D13-3454-4FCE-962C-D173D0480D31}"/>
              </a:ext>
            </a:extLst>
          </p:cNvPr>
          <p:cNvSpPr txBox="1"/>
          <p:nvPr/>
        </p:nvSpPr>
        <p:spPr>
          <a:xfrm>
            <a:off x="511293" y="1121787"/>
            <a:ext cx="3434447" cy="30353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08000" tIns="72000" rIns="108000" rtlCol="0">
            <a:spAutoFit/>
          </a:bodyPr>
          <a:lstStyle/>
          <a:p>
            <a:pPr algn="ctr"/>
            <a:r>
              <a:rPr kumimoji="1" lang="ja-JP" altLang="en-US" sz="1200" b="1" dirty="0">
                <a:latin typeface="メイリオ" panose="020B0604030504040204" pitchFamily="50" charset="-128"/>
                <a:ea typeface="メイリオ" panose="020B0604030504040204" pitchFamily="50" charset="-128"/>
              </a:rPr>
              <a:t>社会福祉施設に</a:t>
            </a:r>
            <a:r>
              <a:rPr kumimoji="1" lang="ja-JP" altLang="en-US" sz="1200" b="1" dirty="0" smtClean="0">
                <a:latin typeface="メイリオ" panose="020B0604030504040204" pitchFamily="50" charset="-128"/>
                <a:ea typeface="メイリオ" panose="020B0604030504040204" pitchFamily="50" charset="-128"/>
              </a:rPr>
              <a:t>おける腰痛発生</a:t>
            </a:r>
            <a:r>
              <a:rPr kumimoji="1" lang="ja-JP" altLang="en-US" sz="1200" b="1" dirty="0">
                <a:latin typeface="メイリオ" panose="020B0604030504040204" pitchFamily="50" charset="-128"/>
                <a:ea typeface="メイリオ" panose="020B0604030504040204" pitchFamily="50" charset="-128"/>
              </a:rPr>
              <a:t>件数の推移</a:t>
            </a:r>
            <a:endParaRPr kumimoji="1" lang="en-US" altLang="ja-JP" sz="1200" b="1"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3945740" y="6663744"/>
            <a:ext cx="3580689" cy="276999"/>
          </a:xfrm>
          <a:prstGeom prst="rect">
            <a:avLst/>
          </a:prstGeom>
          <a:noFill/>
        </p:spPr>
        <p:txBody>
          <a:bodyPr wrap="square" rtlCol="0">
            <a:spAutoFit/>
          </a:bodyPr>
          <a:lstStyle/>
          <a:p>
            <a:r>
              <a:rPr kumimoji="1" lang="ja-JP" altLang="en-US" sz="1200" b="1" dirty="0" smtClean="0">
                <a:latin typeface="メイリオ" panose="020B0604030504040204" pitchFamily="50" charset="-128"/>
                <a:ea typeface="メイリオ" panose="020B0604030504040204" pitchFamily="50" charset="-128"/>
              </a:rPr>
              <a:t>腰痛</a:t>
            </a:r>
            <a:r>
              <a:rPr kumimoji="1" lang="ja-JP" altLang="en-US" sz="1200" b="1" dirty="0">
                <a:latin typeface="メイリオ" panose="020B0604030504040204" pitchFamily="50" charset="-128"/>
                <a:ea typeface="メイリオ" panose="020B0604030504040204" pitchFamily="50" charset="-128"/>
              </a:rPr>
              <a:t>発症</a:t>
            </a:r>
            <a:r>
              <a:rPr kumimoji="1" lang="ja-JP" altLang="en-US" sz="1200" b="1" dirty="0" smtClean="0">
                <a:latin typeface="メイリオ" panose="020B0604030504040204" pitchFamily="50" charset="-128"/>
                <a:ea typeface="メイリオ" panose="020B0604030504040204" pitchFamily="50" charset="-128"/>
              </a:rPr>
              <a:t>時の類型</a:t>
            </a:r>
            <a:endParaRPr kumimoji="1" lang="ja-JP" altLang="en-US" sz="1200" b="1"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3945740" y="5022135"/>
            <a:ext cx="3280250" cy="830997"/>
          </a:xfrm>
          <a:prstGeom prst="rect">
            <a:avLst/>
          </a:prstGeom>
          <a:noFill/>
        </p:spPr>
        <p:txBody>
          <a:bodyPr wrap="square" rtlCol="0">
            <a:spAutoFit/>
          </a:bodyPr>
          <a:lstStyle/>
          <a:p>
            <a:r>
              <a:rPr kumimoji="1" lang="ja-JP" altLang="en-US" sz="1200" dirty="0" smtClean="0"/>
              <a:t>　腰痛は女性の占める割合が多く、特に</a:t>
            </a:r>
            <a:r>
              <a:rPr kumimoji="1" lang="en-US" altLang="ja-JP" sz="1200" dirty="0" smtClean="0"/>
              <a:t>60</a:t>
            </a:r>
            <a:r>
              <a:rPr kumimoji="1" lang="ja-JP" altLang="en-US" sz="1200" dirty="0" smtClean="0"/>
              <a:t>歳代以上で高くなっています。</a:t>
            </a:r>
            <a:endParaRPr kumimoji="1" lang="en-US" altLang="ja-JP" sz="1200" dirty="0" smtClean="0"/>
          </a:p>
          <a:p>
            <a:r>
              <a:rPr kumimoji="1" lang="ja-JP" altLang="en-US" sz="1200" dirty="0"/>
              <a:t>　</a:t>
            </a:r>
            <a:r>
              <a:rPr kumimoji="1" lang="ja-JP" altLang="en-US" sz="1200" dirty="0" smtClean="0"/>
              <a:t>男性の腰痛は、若い世代で多くみられました。</a:t>
            </a:r>
            <a:endParaRPr kumimoji="1" lang="ja-JP" altLang="en-US" sz="1200" dirty="0"/>
          </a:p>
        </p:txBody>
      </p:sp>
      <p:sp>
        <p:nvSpPr>
          <p:cNvPr id="4" name="テキスト ボックス 3"/>
          <p:cNvSpPr txBox="1"/>
          <p:nvPr/>
        </p:nvSpPr>
        <p:spPr>
          <a:xfrm>
            <a:off x="278781" y="8742556"/>
            <a:ext cx="2821258" cy="1200329"/>
          </a:xfrm>
          <a:prstGeom prst="rect">
            <a:avLst/>
          </a:prstGeom>
          <a:noFill/>
        </p:spPr>
        <p:txBody>
          <a:bodyPr wrap="square" rtlCol="0">
            <a:spAutoFit/>
          </a:bodyPr>
          <a:lstStyle/>
          <a:p>
            <a:r>
              <a:rPr kumimoji="1" lang="ja-JP" altLang="en-US" sz="1200" dirty="0" smtClean="0"/>
              <a:t>　腰痛が発症した場面は、介助中がほとんどを占めています。</a:t>
            </a:r>
            <a:endParaRPr kumimoji="1" lang="en-US" altLang="ja-JP" sz="1200" dirty="0" smtClean="0"/>
          </a:p>
          <a:p>
            <a:r>
              <a:rPr kumimoji="1" lang="ja-JP" altLang="en-US" sz="1200" dirty="0"/>
              <a:t>　</a:t>
            </a:r>
            <a:r>
              <a:rPr kumimoji="1" lang="ja-JP" altLang="en-US" sz="1200" dirty="0" smtClean="0"/>
              <a:t>複数人で介助すべきところを単独で行って腰痛を発症したり、介助中にバランスを崩しそうになって腰痛を発症したりする事例がみられます。</a:t>
            </a:r>
            <a:endParaRPr kumimoji="1" lang="ja-JP" altLang="en-US" sz="1200" dirty="0"/>
          </a:p>
        </p:txBody>
      </p:sp>
      <p:sp>
        <p:nvSpPr>
          <p:cNvPr id="14" name="正方形/長方形 13"/>
          <p:cNvSpPr/>
          <p:nvPr/>
        </p:nvSpPr>
        <p:spPr>
          <a:xfrm>
            <a:off x="4073865" y="1650595"/>
            <a:ext cx="3024000" cy="788284"/>
          </a:xfrm>
          <a:prstGeom prst="rect">
            <a:avLst/>
          </a:prstGeom>
          <a:solidFill>
            <a:srgbClr val="C9E7E7"/>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t">
            <a:spAutoFit/>
          </a:bodyPr>
          <a:lstStyle/>
          <a:p>
            <a:pPr>
              <a:lnSpc>
                <a:spcPct val="110000"/>
              </a:lnSpc>
              <a:spcAft>
                <a:spcPts val="600"/>
              </a:spcAft>
            </a:pPr>
            <a:r>
              <a:rPr kumimoji="1" lang="ja-JP" altLang="en-US" sz="1200" b="1" dirty="0">
                <a:solidFill>
                  <a:schemeClr val="tx1"/>
                </a:solidFill>
                <a:latin typeface="メイリオ" panose="020B0604030504040204" pitchFamily="50" charset="-128"/>
                <a:ea typeface="メイリオ" panose="020B0604030504040204" pitchFamily="50" charset="-128"/>
              </a:rPr>
              <a:t>社会福祉施設</a:t>
            </a:r>
            <a:r>
              <a:rPr kumimoji="1" lang="ja-JP" altLang="en-US" sz="1200" b="1" dirty="0" smtClean="0">
                <a:solidFill>
                  <a:schemeClr val="tx1"/>
                </a:solidFill>
                <a:latin typeface="メイリオ" panose="020B0604030504040204" pitchFamily="50" charset="-128"/>
                <a:ea typeface="メイリオ" panose="020B0604030504040204" pitchFamily="50" charset="-128"/>
              </a:rPr>
              <a:t>の腰痛に</a:t>
            </a:r>
            <a:r>
              <a:rPr kumimoji="1" lang="ja-JP" altLang="en-US" sz="1200" b="1" dirty="0">
                <a:solidFill>
                  <a:schemeClr val="tx1"/>
                </a:solidFill>
                <a:latin typeface="メイリオ" panose="020B0604030504040204" pitchFamily="50" charset="-128"/>
                <a:ea typeface="メイリオ" panose="020B0604030504040204" pitchFamily="50" charset="-128"/>
              </a:rPr>
              <a:t>よる平均休業日数</a:t>
            </a:r>
            <a:r>
              <a:rPr kumimoji="1" lang="ja-JP" altLang="en-US" sz="900" dirty="0">
                <a:solidFill>
                  <a:schemeClr val="tx1"/>
                </a:solidFill>
                <a:latin typeface="メイリオ" panose="020B0604030504040204" pitchFamily="50" charset="-128"/>
                <a:ea typeface="メイリオ" panose="020B0604030504040204" pitchFamily="50" charset="-128"/>
              </a:rPr>
              <a:t>（</a:t>
            </a:r>
            <a:r>
              <a:rPr kumimoji="1" lang="en-US" altLang="ja-JP" sz="900" dirty="0">
                <a:solidFill>
                  <a:schemeClr val="tx1"/>
                </a:solidFill>
                <a:latin typeface="メイリオ" panose="020B0604030504040204" pitchFamily="50" charset="-128"/>
                <a:ea typeface="メイリオ" panose="020B0604030504040204" pitchFamily="50" charset="-128"/>
              </a:rPr>
              <a:t>※</a:t>
            </a:r>
            <a:r>
              <a:rPr kumimoji="1" lang="ja-JP" altLang="en-US" sz="900" dirty="0">
                <a:solidFill>
                  <a:schemeClr val="tx1"/>
                </a:solidFill>
                <a:latin typeface="メイリオ" panose="020B0604030504040204" pitchFamily="50" charset="-128"/>
                <a:ea typeface="メイリオ" panose="020B0604030504040204" pitchFamily="50" charset="-128"/>
              </a:rPr>
              <a:t>労働者死傷病報告による休業見込</a:t>
            </a:r>
            <a:r>
              <a:rPr kumimoji="1" lang="ja-JP" altLang="en-US" sz="900" dirty="0" smtClean="0">
                <a:solidFill>
                  <a:schemeClr val="tx1"/>
                </a:solidFill>
                <a:latin typeface="メイリオ" panose="020B0604030504040204" pitchFamily="50" charset="-128"/>
                <a:ea typeface="メイリオ" panose="020B0604030504040204" pitchFamily="50" charset="-128"/>
              </a:rPr>
              <a:t>日数）</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400" b="1" dirty="0" smtClean="0">
                <a:solidFill>
                  <a:srgbClr val="FF0000"/>
                </a:solidFill>
                <a:latin typeface="メイリオ" panose="020B0604030504040204" pitchFamily="50" charset="-128"/>
                <a:ea typeface="メイリオ" panose="020B0604030504040204" pitchFamily="50" charset="-128"/>
              </a:rPr>
              <a:t>３</a:t>
            </a:r>
            <a:r>
              <a:rPr kumimoji="1" lang="ja-JP" altLang="en-US" sz="1400" b="1" dirty="0">
                <a:solidFill>
                  <a:srgbClr val="FF0000"/>
                </a:solidFill>
                <a:latin typeface="メイリオ" panose="020B0604030504040204" pitchFamily="50" charset="-128"/>
                <a:ea typeface="メイリオ" panose="020B0604030504040204" pitchFamily="50" charset="-128"/>
              </a:rPr>
              <a:t>１</a:t>
            </a:r>
            <a:r>
              <a:rPr kumimoji="1" lang="ja-JP" altLang="en-US" sz="1400" b="1" dirty="0" smtClean="0">
                <a:solidFill>
                  <a:srgbClr val="FF0000"/>
                </a:solidFill>
                <a:latin typeface="メイリオ" panose="020B0604030504040204" pitchFamily="50" charset="-128"/>
                <a:ea typeface="メイリオ" panose="020B0604030504040204" pitchFamily="50" charset="-128"/>
              </a:rPr>
              <a:t>日</a:t>
            </a:r>
            <a:endParaRPr kumimoji="1" lang="en-US" altLang="ja-JP" sz="1400" b="1" dirty="0">
              <a:solidFill>
                <a:srgbClr val="FF0000"/>
              </a:solidFill>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4399879" y="981121"/>
            <a:ext cx="2503076" cy="246221"/>
          </a:xfrm>
          <a:prstGeom prst="rect">
            <a:avLst/>
          </a:prstGeom>
          <a:noFill/>
        </p:spPr>
        <p:txBody>
          <a:bodyPr wrap="square" rtlCol="0">
            <a:spAutoFit/>
          </a:bodyPr>
          <a:lstStyle/>
          <a:p>
            <a:r>
              <a:rPr kumimoji="1" lang="ja-JP" altLang="en-US" sz="1000" dirty="0" smtClean="0"/>
              <a:t>（奈良県内　保育園、こども園を除く）</a:t>
            </a:r>
            <a:endParaRPr kumimoji="1" lang="ja-JP" altLang="en-US" sz="1000" dirty="0"/>
          </a:p>
        </p:txBody>
      </p:sp>
    </p:spTree>
    <p:extLst>
      <p:ext uri="{BB962C8B-B14F-4D97-AF65-F5344CB8AC3E}">
        <p14:creationId xmlns:p14="http://schemas.microsoft.com/office/powerpoint/2010/main" val="3821117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287F32C-B772-4116-AFFA-13E7F1647DC3}"/>
              </a:ext>
            </a:extLst>
          </p:cNvPr>
          <p:cNvSpPr txBox="1"/>
          <p:nvPr/>
        </p:nvSpPr>
        <p:spPr>
          <a:xfrm>
            <a:off x="541269" y="589099"/>
            <a:ext cx="6336000" cy="345085"/>
          </a:xfrm>
          <a:prstGeom prst="rect">
            <a:avLst/>
          </a:prstGeom>
          <a:solidFill>
            <a:srgbClr val="103185"/>
          </a:solidFill>
          <a:ln w="6350" cap="flat" cmpd="sng" algn="ctr">
            <a:noFill/>
            <a:prstDash val="solid"/>
            <a:miter lim="800000"/>
          </a:ln>
          <a:effectLst/>
        </p:spPr>
        <p:txBody>
          <a:bodyPr wrap="square" lIns="180000" tIns="72000" rIns="108000" rtlCol="0">
            <a:spAutoFit/>
          </a:bodyPr>
          <a:lstStyle/>
          <a:p>
            <a:pPr marL="0" marR="0" lvl="0" indent="0" defTabSz="914400" eaLnBrk="1" fontAlgn="auto" latinLnBrk="0" hangingPunct="1">
              <a:lnSpc>
                <a:spcPct val="130000"/>
              </a:lnSpc>
              <a:spcBef>
                <a:spcPts val="0"/>
              </a:spcBef>
              <a:spcAft>
                <a:spcPts val="0"/>
              </a:spcAft>
              <a:buClrTx/>
              <a:buSzTx/>
              <a:buFontTx/>
              <a:buNone/>
              <a:tabLst/>
              <a:defRPr/>
            </a:pPr>
            <a:r>
              <a:rPr kumimoji="1" lang="ja-JP" altLang="en-US" sz="1200" b="1" i="0" u="none" strike="noStrike" kern="0" cap="none" spc="30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介助中の腰痛が多く発生しています</a:t>
            </a:r>
          </a:p>
        </p:txBody>
      </p:sp>
      <p:pic>
        <p:nvPicPr>
          <p:cNvPr id="3" name="図 2"/>
          <p:cNvPicPr>
            <a:picLocks noChangeAspect="1"/>
          </p:cNvPicPr>
          <p:nvPr/>
        </p:nvPicPr>
        <p:blipFill>
          <a:blip r:embed="rId2"/>
          <a:stretch>
            <a:fillRect/>
          </a:stretch>
        </p:blipFill>
        <p:spPr>
          <a:xfrm>
            <a:off x="5491831" y="1097956"/>
            <a:ext cx="1203124" cy="1240509"/>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91831" y="2641917"/>
            <a:ext cx="1273097" cy="954823"/>
          </a:xfrm>
          <a:prstGeom prst="rect">
            <a:avLst/>
          </a:prstGeom>
        </p:spPr>
      </p:pic>
      <p:sp>
        <p:nvSpPr>
          <p:cNvPr id="7" name="テキスト ボックス 6"/>
          <p:cNvSpPr txBox="1"/>
          <p:nvPr/>
        </p:nvSpPr>
        <p:spPr>
          <a:xfrm>
            <a:off x="541269" y="1097956"/>
            <a:ext cx="4375505" cy="461665"/>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　体位</a:t>
            </a:r>
            <a:r>
              <a:rPr kumimoji="1" lang="ja-JP" altLang="en-US" sz="1200" dirty="0">
                <a:latin typeface="メイリオ" panose="020B0604030504040204" pitchFamily="50" charset="-128"/>
                <a:ea typeface="メイリオ" panose="020B0604030504040204" pitchFamily="50" charset="-128"/>
              </a:rPr>
              <a:t>交換</a:t>
            </a:r>
            <a:r>
              <a:rPr kumimoji="1" lang="ja-JP" altLang="en-US" sz="1200" dirty="0" smtClean="0">
                <a:latin typeface="メイリオ" panose="020B0604030504040204" pitchFamily="50" charset="-128"/>
                <a:ea typeface="メイリオ" panose="020B0604030504040204" pitchFamily="50" charset="-128"/>
              </a:rPr>
              <a:t>作業やベッドと車いす間の移乗作業時に腰痛が発生しています。　</a:t>
            </a:r>
            <a:endParaRPr kumimoji="1" lang="en-US" altLang="ja-JP" sz="1200" dirty="0" smtClean="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239843" y="1633045"/>
            <a:ext cx="5251988" cy="2123658"/>
          </a:xfrm>
          <a:prstGeom prst="rect">
            <a:avLst/>
          </a:prstGeom>
          <a:noFill/>
        </p:spPr>
        <p:txBody>
          <a:bodyPr wrap="square" rtlCol="0">
            <a:spAutoFit/>
          </a:bodyPr>
          <a:lstStyle/>
          <a:p>
            <a:r>
              <a:rPr kumimoji="1" lang="ja-JP" altLang="en-US" sz="1200" dirty="0"/>
              <a:t>　</a:t>
            </a:r>
            <a:r>
              <a:rPr kumimoji="1" lang="ja-JP" altLang="en-US" sz="1200" dirty="0" smtClean="0"/>
              <a:t>高齢者</a:t>
            </a:r>
            <a:r>
              <a:rPr kumimoji="1" lang="ja-JP" altLang="en-US" sz="1200" dirty="0"/>
              <a:t>施設の居室にて</a:t>
            </a:r>
            <a:r>
              <a:rPr kumimoji="1" lang="ja-JP" altLang="en-US" sz="1200" dirty="0" smtClean="0"/>
              <a:t>、入居者</a:t>
            </a:r>
            <a:r>
              <a:rPr kumimoji="1" lang="ja-JP" altLang="en-US" sz="1200" dirty="0"/>
              <a:t>の体位交換を</a:t>
            </a:r>
            <a:r>
              <a:rPr kumimoji="1" lang="ja-JP" altLang="en-US" sz="1200" dirty="0" smtClean="0"/>
              <a:t>行うために、寝て</a:t>
            </a:r>
            <a:r>
              <a:rPr kumimoji="1" lang="ja-JP" altLang="en-US" sz="1200" dirty="0"/>
              <a:t>いる被介助者</a:t>
            </a:r>
            <a:r>
              <a:rPr kumimoji="1" lang="ja-JP" altLang="en-US" sz="1200" dirty="0" smtClean="0"/>
              <a:t>を単独作業で手前</a:t>
            </a:r>
            <a:r>
              <a:rPr kumimoji="1" lang="ja-JP" altLang="en-US" sz="1200" dirty="0"/>
              <a:t>に引き寄せようとしたところ、腰に痛みを感じた</a:t>
            </a:r>
            <a:r>
              <a:rPr kumimoji="1" lang="ja-JP" altLang="en-US" sz="1200" dirty="0" smtClean="0"/>
              <a:t>。</a:t>
            </a:r>
            <a:endParaRPr kumimoji="1" lang="en-US" altLang="ja-JP" sz="1200" dirty="0" smtClean="0"/>
          </a:p>
          <a:p>
            <a:endParaRPr kumimoji="1" lang="en-US" altLang="ja-JP" sz="1200" dirty="0" smtClean="0"/>
          </a:p>
          <a:p>
            <a:r>
              <a:rPr kumimoji="1" lang="ja-JP" altLang="en-US" sz="1200" dirty="0" smtClean="0"/>
              <a:t>　高齢者</a:t>
            </a:r>
            <a:r>
              <a:rPr kumimoji="1" lang="ja-JP" altLang="en-US" sz="1200" dirty="0"/>
              <a:t>施設の居室にて、入居者を抱きかかえ、ベッド脇のポータブルトイレからベッドに寝かせようとしたところ、腰部に痛みを感じた</a:t>
            </a:r>
            <a:r>
              <a:rPr kumimoji="1" lang="ja-JP" altLang="en-US" sz="1200" dirty="0" smtClean="0"/>
              <a:t>。</a:t>
            </a:r>
            <a:endParaRPr kumimoji="1" lang="en-US" altLang="ja-JP" sz="1200" dirty="0" smtClean="0"/>
          </a:p>
          <a:p>
            <a:endParaRPr kumimoji="1" lang="en-US" altLang="ja-JP" sz="1200" dirty="0" smtClean="0"/>
          </a:p>
          <a:p>
            <a:r>
              <a:rPr kumimoji="1" lang="ja-JP" altLang="en-US" sz="1200" dirty="0"/>
              <a:t>　</a:t>
            </a:r>
            <a:r>
              <a:rPr kumimoji="1" lang="ja-JP" altLang="en-US" sz="1200" dirty="0" smtClean="0"/>
              <a:t>トイレ</a:t>
            </a:r>
            <a:r>
              <a:rPr kumimoji="1" lang="ja-JP" altLang="en-US" sz="1200" dirty="0"/>
              <a:t>介助のため、車いすから利用者を抱きかかえ、トイレ便座への移動を介助しているとき、腰部に強い痛みが走った</a:t>
            </a:r>
            <a:r>
              <a:rPr kumimoji="1" lang="ja-JP" altLang="en-US" sz="1200" dirty="0" smtClean="0"/>
              <a:t>。</a:t>
            </a:r>
            <a:endParaRPr kumimoji="1" lang="en-US" altLang="ja-JP" sz="1200" dirty="0" smtClean="0"/>
          </a:p>
          <a:p>
            <a:endParaRPr kumimoji="1" lang="en-US" altLang="ja-JP" sz="1200" dirty="0" smtClean="0"/>
          </a:p>
          <a:p>
            <a:r>
              <a:rPr kumimoji="1" lang="ja-JP" altLang="en-US" sz="1200" dirty="0" smtClean="0"/>
              <a:t>　入居者</a:t>
            </a:r>
            <a:r>
              <a:rPr kumimoji="1" lang="ja-JP" altLang="en-US" sz="1200" dirty="0"/>
              <a:t>のベッドのシーツ交換を行っていた。シーツを伸ばすためベッドの奥に体勢を伸ばそうとしたところ、バランスを崩し、腰を痛めた</a:t>
            </a:r>
            <a:r>
              <a:rPr kumimoji="1" lang="ja-JP" altLang="en-US" sz="1200" dirty="0" smtClean="0"/>
              <a:t>。</a:t>
            </a:r>
            <a:endParaRPr kumimoji="1" lang="en-US" altLang="ja-JP" sz="1200" dirty="0"/>
          </a:p>
        </p:txBody>
      </p:sp>
      <p:sp>
        <p:nvSpPr>
          <p:cNvPr id="8" name="テキスト ボックス 7">
            <a:extLst>
              <a:ext uri="{FF2B5EF4-FFF2-40B4-BE49-F238E27FC236}">
                <a16:creationId xmlns:a16="http://schemas.microsoft.com/office/drawing/2014/main" id="{C287F32C-B772-4116-AFFA-13E7F1647DC3}"/>
              </a:ext>
            </a:extLst>
          </p:cNvPr>
          <p:cNvSpPr txBox="1"/>
          <p:nvPr/>
        </p:nvSpPr>
        <p:spPr>
          <a:xfrm>
            <a:off x="544584" y="3899871"/>
            <a:ext cx="6336000" cy="358935"/>
          </a:xfrm>
          <a:prstGeom prst="rect">
            <a:avLst/>
          </a:prstGeom>
          <a:solidFill>
            <a:schemeClr val="accent2"/>
          </a:solidFill>
          <a:ln w="6350" cap="flat" cmpd="sng" algn="ctr">
            <a:noFill/>
            <a:prstDash val="solid"/>
            <a:miter lim="800000"/>
          </a:ln>
          <a:effectLst/>
        </p:spPr>
        <p:txBody>
          <a:bodyPr wrap="square" lIns="180000" tIns="72000" rIns="108000" rtlCol="0">
            <a:spAutoFit/>
          </a:bodyPr>
          <a:lstStyle/>
          <a:p>
            <a:pPr marL="0" marR="0" lvl="0" indent="0" defTabSz="914400" eaLnBrk="1" fontAlgn="auto" latinLnBrk="0" hangingPunct="1">
              <a:lnSpc>
                <a:spcPct val="130000"/>
              </a:lnSpc>
              <a:spcBef>
                <a:spcPts val="0"/>
              </a:spcBef>
              <a:spcAft>
                <a:spcPts val="0"/>
              </a:spcAft>
              <a:buClrTx/>
              <a:buSzTx/>
              <a:buFontTx/>
              <a:buNone/>
              <a:tabLst/>
              <a:defRPr/>
            </a:pPr>
            <a:r>
              <a:rPr kumimoji="1" lang="ja-JP" altLang="en-US" sz="1200" b="1" i="0" u="none" strike="noStrike" kern="0" cap="none" spc="30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腰痛の予防のために</a:t>
            </a:r>
          </a:p>
        </p:txBody>
      </p:sp>
      <p:pic>
        <p:nvPicPr>
          <p:cNvPr id="10" name="図 9">
            <a:hlinkClick r:id="rId4"/>
          </p:cNvPr>
          <p:cNvPicPr>
            <a:picLocks noChangeAspect="1"/>
          </p:cNvPicPr>
          <p:nvPr/>
        </p:nvPicPr>
        <p:blipFill>
          <a:blip r:embed="rId5"/>
          <a:stretch>
            <a:fillRect/>
          </a:stretch>
        </p:blipFill>
        <p:spPr>
          <a:xfrm>
            <a:off x="4584086" y="6634726"/>
            <a:ext cx="432000" cy="432000"/>
          </a:xfrm>
          <a:prstGeom prst="rect">
            <a:avLst/>
          </a:prstGeom>
        </p:spPr>
      </p:pic>
      <p:sp>
        <p:nvSpPr>
          <p:cNvPr id="11" name="テキスト ボックス 10">
            <a:extLst>
              <a:ext uri="{FF2B5EF4-FFF2-40B4-BE49-F238E27FC236}">
                <a16:creationId xmlns:a16="http://schemas.microsoft.com/office/drawing/2014/main" id="{C287F32C-B772-4116-AFFA-13E7F1647DC3}"/>
              </a:ext>
            </a:extLst>
          </p:cNvPr>
          <p:cNvSpPr txBox="1"/>
          <p:nvPr/>
        </p:nvSpPr>
        <p:spPr>
          <a:xfrm>
            <a:off x="549504" y="7169354"/>
            <a:ext cx="6336000" cy="358935"/>
          </a:xfrm>
          <a:prstGeom prst="rect">
            <a:avLst/>
          </a:prstGeom>
          <a:solidFill>
            <a:schemeClr val="accent6">
              <a:lumMod val="75000"/>
            </a:schemeClr>
          </a:solidFill>
          <a:ln w="6350" cap="flat" cmpd="sng" algn="ctr">
            <a:noFill/>
            <a:prstDash val="solid"/>
            <a:miter lim="800000"/>
          </a:ln>
          <a:effectLst/>
        </p:spPr>
        <p:txBody>
          <a:bodyPr wrap="square" lIns="180000" tIns="72000" rIns="108000" rtlCol="0">
            <a:spAutoFit/>
          </a:bodyPr>
          <a:lstStyle/>
          <a:p>
            <a:pPr marL="0" marR="0" lvl="0" indent="0" defTabSz="914400" eaLnBrk="1" fontAlgn="auto" latinLnBrk="0" hangingPunct="1">
              <a:lnSpc>
                <a:spcPct val="130000"/>
              </a:lnSpc>
              <a:spcBef>
                <a:spcPts val="0"/>
              </a:spcBef>
              <a:spcAft>
                <a:spcPts val="0"/>
              </a:spcAft>
              <a:buClrTx/>
              <a:buSzTx/>
              <a:buFontTx/>
              <a:buNone/>
              <a:tabLst/>
              <a:defRPr/>
            </a:pPr>
            <a:r>
              <a:rPr kumimoji="1" lang="ja-JP" altLang="en-US" sz="1200" b="1" kern="0" spc="300" dirty="0" smtClean="0">
                <a:solidFill>
                  <a:prstClr val="white"/>
                </a:solidFill>
                <a:latin typeface="メイリオ" panose="020B0604030504040204" pitchFamily="50" charset="-128"/>
                <a:ea typeface="メイリオ" panose="020B0604030504040204" pitchFamily="50" charset="-128"/>
              </a:rPr>
              <a:t>高年齢</a:t>
            </a:r>
            <a:r>
              <a:rPr kumimoji="1" lang="ja-JP" altLang="en-US" sz="1200" b="1" kern="0" spc="300" dirty="0">
                <a:solidFill>
                  <a:prstClr val="white"/>
                </a:solidFill>
                <a:latin typeface="メイリオ" panose="020B0604030504040204" pitchFamily="50" charset="-128"/>
                <a:ea typeface="メイリオ" panose="020B0604030504040204" pitchFamily="50" charset="-128"/>
              </a:rPr>
              <a:t>労働者</a:t>
            </a:r>
            <a:r>
              <a:rPr kumimoji="1" lang="ja-JP" altLang="en-US" sz="1200" b="1" i="0" u="none" strike="noStrike" kern="0" cap="none" spc="30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の安全と健康の確保</a:t>
            </a:r>
          </a:p>
        </p:txBody>
      </p:sp>
      <p:pic>
        <p:nvPicPr>
          <p:cNvPr id="13" name="図 12"/>
          <p:cNvPicPr>
            <a:picLocks noChangeAspect="1"/>
          </p:cNvPicPr>
          <p:nvPr/>
        </p:nvPicPr>
        <p:blipFill>
          <a:blip r:embed="rId6"/>
          <a:stretch>
            <a:fillRect/>
          </a:stretch>
        </p:blipFill>
        <p:spPr>
          <a:xfrm>
            <a:off x="5735006" y="4286588"/>
            <a:ext cx="1429243" cy="991250"/>
          </a:xfrm>
          <a:prstGeom prst="rect">
            <a:avLst/>
          </a:prstGeom>
        </p:spPr>
      </p:pic>
      <p:sp>
        <p:nvSpPr>
          <p:cNvPr id="9" name="テキスト ボックス 8"/>
          <p:cNvSpPr txBox="1"/>
          <p:nvPr/>
        </p:nvSpPr>
        <p:spPr>
          <a:xfrm>
            <a:off x="347869" y="7634878"/>
            <a:ext cx="6923085" cy="2308324"/>
          </a:xfrm>
          <a:prstGeom prst="rect">
            <a:avLst/>
          </a:prstGeom>
          <a:noFill/>
        </p:spPr>
        <p:txBody>
          <a:bodyPr wrap="square" rtlCol="0">
            <a:spAutoFit/>
          </a:bodyPr>
          <a:lstStyle/>
          <a:p>
            <a:r>
              <a:rPr kumimoji="1" lang="ja-JP" altLang="en-US" sz="1200" dirty="0"/>
              <a:t>　</a:t>
            </a:r>
            <a:r>
              <a:rPr kumimoji="1" lang="ja-JP" altLang="en-US" sz="1200" dirty="0" smtClean="0"/>
              <a:t>高齢者は身体機能が低下すること等により、若年層に比べ労働災害の発生率が高く、休業が長期化する傾向にあります。</a:t>
            </a:r>
            <a:endParaRPr kumimoji="1" lang="en-US" altLang="ja-JP" sz="1200" dirty="0" smtClean="0"/>
          </a:p>
          <a:p>
            <a:r>
              <a:rPr kumimoji="1" lang="ja-JP" altLang="en-US" sz="1200" dirty="0"/>
              <a:t>　</a:t>
            </a:r>
            <a:r>
              <a:rPr kumimoji="1" lang="ja-JP" altLang="en-US" sz="1200" dirty="0" smtClean="0"/>
              <a:t>高年齢労働者の就労状況や業務の内容等の実情に応じた労働災害防止対策に取り組みましょう。</a:t>
            </a:r>
            <a:endParaRPr kumimoji="1" lang="en-US" altLang="ja-JP" sz="1200" dirty="0" smtClean="0"/>
          </a:p>
          <a:p>
            <a:endParaRPr kumimoji="1" lang="en-US" altLang="ja-JP" sz="1200" dirty="0"/>
          </a:p>
          <a:p>
            <a:r>
              <a:rPr kumimoji="1" lang="ja-JP" altLang="en-US" sz="1200" dirty="0" smtClean="0"/>
              <a:t>　高齢者でも安全に働き続けることができるよう、施設、設備等の改善を進めましょう。</a:t>
            </a:r>
            <a:endParaRPr kumimoji="1" lang="en-US" altLang="ja-JP" sz="1200" dirty="0" smtClean="0"/>
          </a:p>
          <a:p>
            <a:r>
              <a:rPr kumimoji="1" lang="ja-JP" altLang="en-US" sz="1200" dirty="0"/>
              <a:t>　</a:t>
            </a:r>
            <a:r>
              <a:rPr kumimoji="1" lang="ja-JP" altLang="en-US" sz="1200" dirty="0" smtClean="0"/>
              <a:t>筋力の低下等、高齢者の身体的特性を考慮した作業内容に見直しましょう。</a:t>
            </a:r>
            <a:endParaRPr kumimoji="1" lang="en-US" altLang="ja-JP" sz="1200" dirty="0" smtClean="0"/>
          </a:p>
          <a:p>
            <a:r>
              <a:rPr kumimoji="1" lang="ja-JP" altLang="en-US" sz="1200" dirty="0"/>
              <a:t>　</a:t>
            </a:r>
            <a:r>
              <a:rPr kumimoji="1" lang="ja-JP" altLang="en-US" sz="1200" dirty="0" smtClean="0"/>
              <a:t>健康診断、体力チェック定期的に実施し、身体機能の維持向上に努めましょう。</a:t>
            </a:r>
            <a:endParaRPr kumimoji="1" lang="en-US" altLang="ja-JP" sz="1200" dirty="0" smtClean="0"/>
          </a:p>
          <a:p>
            <a:r>
              <a:rPr kumimoji="1" lang="ja-JP" altLang="en-US" sz="1200" dirty="0"/>
              <a:t>　</a:t>
            </a:r>
            <a:r>
              <a:rPr kumimoji="1" lang="ja-JP" altLang="en-US" sz="1200" dirty="0" smtClean="0"/>
              <a:t>作業内容とリスクを十分に理解できるように、丁寧な教育訓練を行いましょう。</a:t>
            </a:r>
            <a:endParaRPr kumimoji="1" lang="en-US" altLang="ja-JP" sz="1200" dirty="0" smtClean="0"/>
          </a:p>
          <a:p>
            <a:endParaRPr kumimoji="1" lang="en-US" altLang="ja-JP" sz="1200" dirty="0"/>
          </a:p>
          <a:p>
            <a:r>
              <a:rPr kumimoji="1" lang="ja-JP" altLang="en-US" sz="1200" dirty="0"/>
              <a:t>高年齢労働者の安全衛生対策について（厚生労働省ＨＰ）</a:t>
            </a:r>
          </a:p>
          <a:p>
            <a:r>
              <a:rPr kumimoji="1" lang="en-US" altLang="ja-JP" sz="1200" dirty="0"/>
              <a:t>https://www.mhlw.go.jp/stf/seisakunitsuite/bunya/koyou_roudou</a:t>
            </a:r>
            <a:r>
              <a:rPr kumimoji="1" lang="en-US" altLang="ja-JP" sz="1200" dirty="0" smtClean="0"/>
              <a:t>/</a:t>
            </a:r>
          </a:p>
          <a:p>
            <a:r>
              <a:rPr kumimoji="1" lang="ja-JP" altLang="en-US" sz="1200" dirty="0"/>
              <a:t>　</a:t>
            </a:r>
            <a:r>
              <a:rPr kumimoji="1" lang="ja-JP" altLang="en-US" sz="1200" dirty="0" smtClean="0"/>
              <a:t>　　　　　　　　　　　　</a:t>
            </a:r>
            <a:r>
              <a:rPr kumimoji="1" lang="en-US" altLang="ja-JP" sz="1200" dirty="0" err="1" smtClean="0"/>
              <a:t>roudoukijun</a:t>
            </a:r>
            <a:r>
              <a:rPr kumimoji="1" lang="en-US" altLang="ja-JP" sz="1200" dirty="0" smtClean="0"/>
              <a:t>/</a:t>
            </a:r>
            <a:r>
              <a:rPr kumimoji="1" lang="en-US" altLang="ja-JP" sz="1200" dirty="0" err="1" smtClean="0"/>
              <a:t>anzen</a:t>
            </a:r>
            <a:r>
              <a:rPr kumimoji="1" lang="en-US" altLang="ja-JP" sz="1200" dirty="0" smtClean="0"/>
              <a:t>/newpage_00007.html</a:t>
            </a:r>
            <a:endParaRPr kumimoji="1" lang="ja-JP" altLang="en-US" sz="1200" dirty="0"/>
          </a:p>
        </p:txBody>
      </p:sp>
      <p:pic>
        <p:nvPicPr>
          <p:cNvPr id="12" name="図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78389" y="9511202"/>
            <a:ext cx="432000" cy="432000"/>
          </a:xfrm>
          <a:prstGeom prst="rect">
            <a:avLst/>
          </a:prstGeom>
        </p:spPr>
      </p:pic>
      <p:sp>
        <p:nvSpPr>
          <p:cNvPr id="6" name="テキスト ボックス 5"/>
          <p:cNvSpPr txBox="1"/>
          <p:nvPr/>
        </p:nvSpPr>
        <p:spPr>
          <a:xfrm>
            <a:off x="347870" y="4403037"/>
            <a:ext cx="6923085" cy="2708434"/>
          </a:xfrm>
          <a:prstGeom prst="rect">
            <a:avLst/>
          </a:prstGeom>
          <a:noFill/>
        </p:spPr>
        <p:txBody>
          <a:bodyPr wrap="square" rtlCol="0">
            <a:spAutoFit/>
          </a:bodyPr>
          <a:lstStyle/>
          <a:p>
            <a:pPr>
              <a:lnSpc>
                <a:spcPts val="1200"/>
              </a:lnSpc>
            </a:pPr>
            <a:r>
              <a:rPr kumimoji="1" lang="ja-JP" altLang="en-US" sz="1200" dirty="0"/>
              <a:t>　</a:t>
            </a:r>
            <a:r>
              <a:rPr kumimoji="1" lang="ja-JP" altLang="en-US" sz="1200" dirty="0" smtClean="0"/>
              <a:t>腰に負担がかかる作業や不自然な姿勢を伴う作業では、補助機器を使用する等、</a:t>
            </a:r>
            <a:endParaRPr kumimoji="1" lang="en-US" altLang="ja-JP" sz="1200" dirty="0" smtClean="0"/>
          </a:p>
          <a:p>
            <a:pPr>
              <a:lnSpc>
                <a:spcPts val="1200"/>
              </a:lnSpc>
            </a:pPr>
            <a:r>
              <a:rPr kumimoji="1" lang="ja-JP" altLang="en-US" sz="1200" dirty="0" smtClean="0"/>
              <a:t>作業の省力化・ノーリフトケアを進めましょう。</a:t>
            </a:r>
            <a:endParaRPr kumimoji="1" lang="en-US" altLang="ja-JP" sz="1200" dirty="0" smtClean="0"/>
          </a:p>
          <a:p>
            <a:pPr>
              <a:lnSpc>
                <a:spcPts val="1200"/>
              </a:lnSpc>
            </a:pPr>
            <a:r>
              <a:rPr kumimoji="1" lang="ja-JP" altLang="en-US" sz="1200" dirty="0" smtClean="0"/>
              <a:t>　</a:t>
            </a:r>
            <a:endParaRPr kumimoji="1" lang="en-US" altLang="ja-JP" sz="1200" dirty="0" smtClean="0"/>
          </a:p>
          <a:p>
            <a:pPr>
              <a:lnSpc>
                <a:spcPts val="1200"/>
              </a:lnSpc>
            </a:pPr>
            <a:r>
              <a:rPr kumimoji="1" lang="ja-JP" altLang="en-US" sz="1200" dirty="0"/>
              <a:t>　</a:t>
            </a:r>
            <a:r>
              <a:rPr kumimoji="1" lang="ja-JP" altLang="en-US" sz="1200" dirty="0" smtClean="0"/>
              <a:t>不自然な作業姿勢とならないよう、作業姿勢や動作を見直しましょう。</a:t>
            </a:r>
            <a:endParaRPr kumimoji="1" lang="en-US" altLang="ja-JP" sz="1200" dirty="0" smtClean="0"/>
          </a:p>
          <a:p>
            <a:pPr>
              <a:lnSpc>
                <a:spcPts val="1200"/>
              </a:lnSpc>
            </a:pPr>
            <a:r>
              <a:rPr kumimoji="1" lang="ja-JP" altLang="en-US" sz="1200" dirty="0" smtClean="0"/>
              <a:t>　介助作業は単独で行わず、複数で実施しましょう。</a:t>
            </a:r>
            <a:endParaRPr kumimoji="1" lang="en-US" altLang="ja-JP" sz="1200" dirty="0" smtClean="0"/>
          </a:p>
          <a:p>
            <a:pPr>
              <a:lnSpc>
                <a:spcPts val="1200"/>
              </a:lnSpc>
            </a:pPr>
            <a:endParaRPr kumimoji="1" lang="en-US" altLang="ja-JP" sz="1200" dirty="0"/>
          </a:p>
          <a:p>
            <a:pPr>
              <a:lnSpc>
                <a:spcPts val="1200"/>
              </a:lnSpc>
            </a:pPr>
            <a:r>
              <a:rPr kumimoji="1" lang="ja-JP" altLang="en-US" sz="1200" dirty="0"/>
              <a:t>　</a:t>
            </a:r>
            <a:r>
              <a:rPr kumimoji="1" lang="ja-JP" altLang="en-US" sz="1200" dirty="0" smtClean="0"/>
              <a:t>作業姿勢、動作、作業時間、手順等についての作業マニュアルを策定しましょう。</a:t>
            </a:r>
            <a:endParaRPr kumimoji="1" lang="en-US" altLang="ja-JP" sz="1200" dirty="0" smtClean="0"/>
          </a:p>
          <a:p>
            <a:pPr>
              <a:lnSpc>
                <a:spcPts val="1200"/>
              </a:lnSpc>
            </a:pPr>
            <a:r>
              <a:rPr kumimoji="1" lang="ja-JP" altLang="en-US" sz="1200" dirty="0" smtClean="0"/>
              <a:t>また、作業者の特性に配慮したものとなるよう、定期的に見直しましょう。</a:t>
            </a:r>
            <a:endParaRPr kumimoji="1" lang="en-US" altLang="ja-JP" sz="1200" dirty="0" smtClean="0"/>
          </a:p>
          <a:p>
            <a:pPr>
              <a:lnSpc>
                <a:spcPts val="1200"/>
              </a:lnSpc>
            </a:pPr>
            <a:endParaRPr kumimoji="1" lang="en-US" altLang="ja-JP" sz="1200" dirty="0"/>
          </a:p>
          <a:p>
            <a:pPr>
              <a:lnSpc>
                <a:spcPts val="1200"/>
              </a:lnSpc>
            </a:pPr>
            <a:r>
              <a:rPr kumimoji="1" lang="ja-JP" altLang="en-US" sz="1200" dirty="0"/>
              <a:t>　</a:t>
            </a:r>
            <a:r>
              <a:rPr kumimoji="1" lang="ja-JP" altLang="en-US" sz="1200" dirty="0" smtClean="0"/>
              <a:t>足に合ったもので、滑りにくい履物の使用や、適切な動作や姿勢の妨げになら</a:t>
            </a:r>
            <a:r>
              <a:rPr kumimoji="1" lang="ja-JP" altLang="en-US" sz="1200" dirty="0" err="1" smtClean="0"/>
              <a:t>な</a:t>
            </a:r>
            <a:endParaRPr kumimoji="1" lang="en-US" altLang="ja-JP" sz="1200" dirty="0" smtClean="0"/>
          </a:p>
          <a:p>
            <a:pPr>
              <a:lnSpc>
                <a:spcPts val="1200"/>
              </a:lnSpc>
            </a:pPr>
            <a:r>
              <a:rPr kumimoji="1" lang="ja-JP" altLang="en-US" sz="1200" dirty="0" smtClean="0"/>
              <a:t>い衣服を着用しましょう。</a:t>
            </a:r>
            <a:endParaRPr kumimoji="1" lang="en-US" altLang="ja-JP" sz="1200" dirty="0" smtClean="0"/>
          </a:p>
          <a:p>
            <a:pPr>
              <a:lnSpc>
                <a:spcPts val="1200"/>
              </a:lnSpc>
            </a:pPr>
            <a:endParaRPr kumimoji="1" lang="en-US" altLang="ja-JP" sz="1200" dirty="0"/>
          </a:p>
          <a:p>
            <a:pPr>
              <a:lnSpc>
                <a:spcPts val="1200"/>
              </a:lnSpc>
            </a:pPr>
            <a:r>
              <a:rPr kumimoji="1" lang="ja-JP" altLang="en-US" sz="1200" dirty="0"/>
              <a:t>　</a:t>
            </a:r>
            <a:r>
              <a:rPr kumimoji="1" lang="ja-JP" altLang="en-US" sz="1200" dirty="0" smtClean="0"/>
              <a:t>凹凸や滑りにくい床面にしましょう。十分な作業空間を確保し、足元を確認でき</a:t>
            </a:r>
            <a:endParaRPr kumimoji="1" lang="en-US" altLang="ja-JP" sz="1200" dirty="0" smtClean="0"/>
          </a:p>
          <a:p>
            <a:pPr>
              <a:lnSpc>
                <a:spcPts val="1200"/>
              </a:lnSpc>
            </a:pPr>
            <a:r>
              <a:rPr kumimoji="1" lang="ja-JP" altLang="en-US" sz="1200" dirty="0" smtClean="0"/>
              <a:t>るよう、適切な照度を確保しましょう。床にこぼれた水等は直ちに拭き取りましょう。</a:t>
            </a:r>
            <a:endParaRPr kumimoji="1" lang="en-US" altLang="ja-JP" sz="1200" dirty="0" smtClean="0"/>
          </a:p>
          <a:p>
            <a:pPr>
              <a:lnSpc>
                <a:spcPts val="1200"/>
              </a:lnSpc>
            </a:pPr>
            <a:endParaRPr kumimoji="1" lang="en-US" altLang="ja-JP" sz="1200" dirty="0"/>
          </a:p>
          <a:p>
            <a:pPr>
              <a:lnSpc>
                <a:spcPts val="1200"/>
              </a:lnSpc>
            </a:pPr>
            <a:r>
              <a:rPr kumimoji="1" lang="ja-JP" altLang="en-US" sz="1200" dirty="0"/>
              <a:t>保健衛生業における腰痛の</a:t>
            </a:r>
            <a:r>
              <a:rPr kumimoji="1" lang="ja-JP" altLang="en-US" sz="1200" dirty="0" smtClean="0"/>
              <a:t>予防関係資料（厚生労働省ＨＰ）</a:t>
            </a:r>
            <a:endParaRPr kumimoji="1" lang="en-US" altLang="ja-JP" sz="1200" dirty="0" smtClean="0"/>
          </a:p>
          <a:p>
            <a:pPr>
              <a:lnSpc>
                <a:spcPts val="1200"/>
              </a:lnSpc>
            </a:pPr>
            <a:r>
              <a:rPr kumimoji="1" lang="en-US" altLang="ja-JP" sz="1200" dirty="0"/>
              <a:t>https://</a:t>
            </a:r>
            <a:r>
              <a:rPr kumimoji="1" lang="en-US" altLang="ja-JP" sz="1200" dirty="0" smtClean="0"/>
              <a:t>www.mhlw.go.jp/stf/newpage_31197.html</a:t>
            </a:r>
          </a:p>
        </p:txBody>
      </p:sp>
    </p:spTree>
    <p:extLst>
      <p:ext uri="{BB962C8B-B14F-4D97-AF65-F5344CB8AC3E}">
        <p14:creationId xmlns:p14="http://schemas.microsoft.com/office/powerpoint/2010/main" val="15669074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3893</TotalTime>
  <Words>1355</Words>
  <Application>Microsoft Office PowerPoint</Application>
  <PresentationFormat>ユーザー設定</PresentationFormat>
  <Paragraphs>119</Paragraphs>
  <Slides>4</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dc:creator>
  <cp:lastModifiedBy>1</cp:lastModifiedBy>
  <cp:revision>103</cp:revision>
  <cp:lastPrinted>2024-03-29T06:14:27Z</cp:lastPrinted>
  <dcterms:created xsi:type="dcterms:W3CDTF">2023-11-13T06:56:41Z</dcterms:created>
  <dcterms:modified xsi:type="dcterms:W3CDTF">2024-03-29T06:15:02Z</dcterms:modified>
</cp:coreProperties>
</file>