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958919-D5BE-4EFE-A774-35701D13B744}" type="datetimeFigureOut">
              <a:rPr kumimoji="1" lang="ja-JP" altLang="en-US" smtClean="0"/>
              <a:t>2015/7/7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A011C8-E1C8-4B20-9EB6-D169EB96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熱中症を防ぐために！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～皆さまに取り組んでいただきたいこと～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32240" y="48691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平成</a:t>
            </a:r>
            <a:r>
              <a:rPr kumimoji="1" lang="en-US" altLang="ja-JP" dirty="0" smtClean="0"/>
              <a:t>27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月作成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277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276666"/>
              </p:ext>
            </p:extLst>
          </p:nvPr>
        </p:nvGraphicFramePr>
        <p:xfrm>
          <a:off x="323529" y="1600200"/>
          <a:ext cx="8166188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068"/>
                <a:gridCol w="706985"/>
                <a:gridCol w="706985"/>
                <a:gridCol w="940925"/>
                <a:gridCol w="906780"/>
                <a:gridCol w="706985"/>
                <a:gridCol w="706985"/>
                <a:gridCol w="940925"/>
                <a:gridCol w="706985"/>
                <a:gridCol w="92156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県別</a:t>
                      </a:r>
                      <a:endParaRPr kumimoji="1" lang="ja-JP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年齢区分（人）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初診時における傷病程度（人）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子供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成人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高齢者</a:t>
                      </a:r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死亡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重症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中等症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軽傷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11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長崎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361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福岡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466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585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1,250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622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599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鹿児島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388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756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442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熊本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661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宮崎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448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大分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397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佐賀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255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ja-JP" altLang="en-US" sz="3600" dirty="0"/>
              <a:t>九州</a:t>
            </a:r>
            <a:r>
              <a:rPr kumimoji="1" lang="ja-JP" altLang="en-US" sz="3600" dirty="0" smtClean="0"/>
              <a:t>における熱中症発生状況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200" dirty="0" smtClean="0"/>
              <a:t>（</a:t>
            </a:r>
            <a:r>
              <a:rPr lang="ja-JP" altLang="en-US" sz="2200" dirty="0" smtClean="0"/>
              <a:t>平成</a:t>
            </a:r>
            <a:r>
              <a:rPr lang="en-US" altLang="ja-JP" sz="2200" dirty="0"/>
              <a:t>26</a:t>
            </a:r>
            <a:r>
              <a:rPr lang="ja-JP" altLang="en-US" sz="2200" dirty="0"/>
              <a:t>年</a:t>
            </a:r>
            <a:r>
              <a:rPr lang="en-US" altLang="ja-JP" sz="2200" dirty="0"/>
              <a:t>6</a:t>
            </a:r>
            <a:r>
              <a:rPr lang="ja-JP" altLang="en-US" sz="2200" dirty="0"/>
              <a:t>月</a:t>
            </a:r>
            <a:r>
              <a:rPr lang="en-US" altLang="ja-JP" sz="2200" dirty="0"/>
              <a:t>1</a:t>
            </a:r>
            <a:r>
              <a:rPr lang="ja-JP" altLang="en-US" sz="2200" dirty="0"/>
              <a:t>日～</a:t>
            </a:r>
            <a:r>
              <a:rPr lang="en-US" altLang="ja-JP" sz="2200" dirty="0"/>
              <a:t>9</a:t>
            </a:r>
            <a:r>
              <a:rPr lang="ja-JP" altLang="en-US" sz="2200" dirty="0"/>
              <a:t>月</a:t>
            </a:r>
            <a:r>
              <a:rPr lang="en-US" altLang="ja-JP" sz="2200" dirty="0"/>
              <a:t>30</a:t>
            </a:r>
            <a:r>
              <a:rPr lang="ja-JP" altLang="en-US" sz="2200" dirty="0" smtClean="0"/>
              <a:t>日）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>
                <a:solidFill>
                  <a:srgbClr val="FF0000"/>
                </a:solidFill>
              </a:rPr>
              <a:t>救急搬送人数</a:t>
            </a:r>
            <a:endParaRPr kumimoji="1" lang="ja-JP" altLang="en-US" sz="2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32240" y="594928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</a:t>
            </a:r>
            <a:r>
              <a:rPr kumimoji="1" lang="ja-JP" altLang="en-US" sz="1200" dirty="0" smtClean="0"/>
              <a:t>消防庁発表資料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2199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80928"/>
            <a:ext cx="2971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　　高温</a:t>
            </a:r>
            <a:r>
              <a:rPr lang="ja-JP" altLang="en-US" sz="2400" dirty="0"/>
              <a:t>多湿な環境下で</a:t>
            </a:r>
            <a:r>
              <a:rPr lang="ja-JP" altLang="en-US" sz="2400" dirty="0" smtClean="0"/>
              <a:t>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u="sng" dirty="0" smtClean="0"/>
              <a:t>体内</a:t>
            </a:r>
            <a:r>
              <a:rPr lang="ja-JP" altLang="en-US" sz="2400" u="sng" dirty="0"/>
              <a:t>の水分や塩分のバランスが崩れ</a:t>
            </a:r>
            <a:r>
              <a:rPr lang="ja-JP" altLang="en-US" sz="2400" dirty="0"/>
              <a:t>たり</a:t>
            </a:r>
            <a:r>
              <a:rPr lang="ja-JP" altLang="en-US" sz="2400" dirty="0" smtClean="0"/>
              <a:t>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体温</a:t>
            </a:r>
            <a:r>
              <a:rPr lang="ja-JP" altLang="en-US" sz="2400" dirty="0"/>
              <a:t>調節機能</a:t>
            </a:r>
            <a:r>
              <a:rPr lang="ja-JP" altLang="en-US" sz="2400" dirty="0" smtClean="0"/>
              <a:t>がうまく</a:t>
            </a:r>
            <a:r>
              <a:rPr lang="ja-JP" altLang="en-US" sz="2400" dirty="0"/>
              <a:t>働かないことにより、</a:t>
            </a:r>
            <a:r>
              <a:rPr lang="ja-JP" altLang="en-US" sz="2400" u="sng" dirty="0"/>
              <a:t>体内に熱がたまり</a:t>
            </a:r>
            <a:r>
              <a:rPr lang="ja-JP" altLang="en-US" sz="2400" dirty="0" smtClean="0"/>
              <a:t>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u="wavyHeavy" dirty="0" smtClean="0"/>
              <a:t>● 筋肉痛</a:t>
            </a:r>
            <a:endParaRPr lang="en-US" altLang="ja-JP" sz="2400" u="wavyHeavy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u="wavyHeavy" dirty="0" smtClean="0"/>
              <a:t>● 大量</a:t>
            </a:r>
            <a:r>
              <a:rPr lang="ja-JP" altLang="en-US" sz="2400" u="wavyHeavy" dirty="0"/>
              <a:t>の</a:t>
            </a:r>
            <a:r>
              <a:rPr lang="ja-JP" altLang="en-US" sz="2400" u="wavyHeavy" dirty="0" smtClean="0"/>
              <a:t>発汗</a:t>
            </a:r>
            <a:endParaRPr lang="en-US" altLang="ja-JP" sz="2400" u="wavyHeavy" dirty="0"/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ja-JP" altLang="en-US" sz="2400" u="wavyHeavy" dirty="0" smtClean="0"/>
              <a:t>● 吐き気</a:t>
            </a:r>
            <a:endParaRPr lang="en-US" altLang="ja-JP" sz="2400" u="wavyHeavy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u="wavyHeavy" dirty="0" smtClean="0"/>
              <a:t>● 倦怠感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など</a:t>
            </a:r>
            <a:r>
              <a:rPr lang="ja-JP" altLang="en-US" sz="2400" dirty="0"/>
              <a:t>の症状が現れ</a:t>
            </a:r>
            <a:r>
              <a:rPr lang="ja-JP" altLang="en-US" sz="2400" dirty="0" smtClean="0"/>
              <a:t>、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u="dbl" dirty="0" smtClean="0"/>
              <a:t>● 重症</a:t>
            </a:r>
            <a:r>
              <a:rPr lang="ja-JP" altLang="en-US" sz="2400" u="dbl" dirty="0"/>
              <a:t>になると意識障害などが起こります</a:t>
            </a:r>
            <a:r>
              <a:rPr lang="ja-JP" altLang="en-US" sz="2400" u="dbl" dirty="0" smtClean="0"/>
              <a:t>。</a:t>
            </a:r>
            <a:endParaRPr lang="en-US" altLang="ja-JP" sz="2400" u="dbl" dirty="0" smtClean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熱中症とは？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924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2695184" cy="239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161" cy="269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●　気温</a:t>
            </a:r>
            <a:r>
              <a:rPr lang="ja-JP" altLang="en-US" sz="2800" dirty="0"/>
              <a:t>が高い、湿度が</a:t>
            </a:r>
            <a:r>
              <a:rPr lang="ja-JP" altLang="en-US" sz="2800" dirty="0" smtClean="0"/>
              <a:t>高い日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●　寝不足や体調</a:t>
            </a:r>
            <a:r>
              <a:rPr lang="ja-JP" altLang="en-US" sz="2800" dirty="0"/>
              <a:t>が良く</a:t>
            </a:r>
            <a:r>
              <a:rPr lang="ja-JP" altLang="en-US" sz="2800" dirty="0" smtClean="0"/>
              <a:t>ない日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dirty="0" smtClean="0"/>
              <a:t>●　暑さ</a:t>
            </a:r>
            <a:r>
              <a:rPr lang="ja-JP" altLang="en-US" sz="2800" dirty="0"/>
              <a:t>に体がまだ慣れて</a:t>
            </a:r>
            <a:r>
              <a:rPr lang="ja-JP" altLang="en-US" sz="2800" dirty="0" smtClean="0"/>
              <a:t>いない</a:t>
            </a:r>
            <a:r>
              <a:rPr lang="ja-JP" altLang="en-US" sz="2800" dirty="0"/>
              <a:t>とき</a:t>
            </a:r>
          </a:p>
          <a:p>
            <a:pPr marL="0" indent="0">
              <a:buNone/>
            </a:pPr>
            <a:r>
              <a:rPr lang="ja-JP" altLang="en-US" sz="2800" dirty="0" smtClean="0"/>
              <a:t> </a:t>
            </a:r>
            <a:endParaRPr lang="ja-JP" altLang="en-US" sz="2800" dirty="0"/>
          </a:p>
          <a:p>
            <a:pPr marL="0" indent="0">
              <a:buNone/>
            </a:pPr>
            <a:r>
              <a:rPr lang="en-US" altLang="ja-JP" sz="2800" dirty="0"/>
              <a:t>※</a:t>
            </a:r>
            <a:r>
              <a:rPr lang="ja-JP" altLang="en-US" sz="2800" dirty="0" smtClean="0"/>
              <a:t>　室内</a:t>
            </a:r>
            <a:r>
              <a:rPr lang="ja-JP" altLang="en-US" sz="2800" dirty="0"/>
              <a:t>で特に何もしていなくても </a:t>
            </a:r>
            <a:r>
              <a:rPr lang="ja-JP" altLang="en-US" sz="2800" dirty="0" smtClean="0"/>
              <a:t>熱中症を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発症</a:t>
            </a:r>
            <a:r>
              <a:rPr lang="ja-JP" altLang="en-US" sz="2800" dirty="0"/>
              <a:t>し、救急搬送されたり、死亡する</a:t>
            </a:r>
            <a:r>
              <a:rPr lang="ja-JP" altLang="en-US" sz="2800" dirty="0" smtClean="0"/>
              <a:t>事例も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あります。</a:t>
            </a:r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こんな日は注意が必要！！</a:t>
            </a:r>
            <a:endParaRPr kumimoji="1" lang="ja-JP" altLang="en-US" dirty="0"/>
          </a:p>
        </p:txBody>
      </p:sp>
      <p:sp>
        <p:nvSpPr>
          <p:cNvPr id="7" name="円形吹き出し 6"/>
          <p:cNvSpPr/>
          <p:nvPr/>
        </p:nvSpPr>
        <p:spPr>
          <a:xfrm>
            <a:off x="7092280" y="5517232"/>
            <a:ext cx="1656184" cy="936104"/>
          </a:xfrm>
          <a:prstGeom prst="wedgeEllipseCallout">
            <a:avLst>
              <a:gd name="adj1" fmla="val 13077"/>
              <a:gd name="adj2" fmla="val -76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室内にいるときも注意が必要！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9592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2656"/>
            <a:ext cx="2349966" cy="297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dirty="0"/>
              <a:t>熱中症の予防には「水分補給」と「暑さを避けること」が大切です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 smtClean="0"/>
              <a:t>●</a:t>
            </a:r>
            <a:r>
              <a:rPr lang="ja-JP" altLang="en-US" dirty="0"/>
              <a:t>こまめな水分・塩分の</a:t>
            </a:r>
            <a:r>
              <a:rPr lang="ja-JP" altLang="en-US" dirty="0" smtClean="0"/>
              <a:t>補給（</a:t>
            </a:r>
            <a:r>
              <a:rPr lang="ja-JP" altLang="en-US" u="sng" dirty="0" smtClean="0"/>
              <a:t>の</a:t>
            </a:r>
            <a:r>
              <a:rPr lang="ja-JP" altLang="en-US" u="sng" dirty="0"/>
              <a:t>どの渇きを感じなくて</a:t>
            </a:r>
            <a:r>
              <a:rPr lang="ja-JP" altLang="en-US" u="sng" dirty="0" smtClean="0"/>
              <a:t>も水分補給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/>
              <a:t>●こまめな体温</a:t>
            </a:r>
            <a:r>
              <a:rPr lang="ja-JP" altLang="en-US" dirty="0" smtClean="0"/>
              <a:t>測定</a:t>
            </a:r>
            <a:endParaRPr lang="en-US" altLang="ja-JP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 smtClean="0"/>
              <a:t>●</a:t>
            </a:r>
            <a:r>
              <a:rPr lang="ja-JP" altLang="en-US" u="sng" dirty="0"/>
              <a:t>通気性の良い、吸湿・速乾の衣服</a:t>
            </a:r>
            <a:r>
              <a:rPr lang="ja-JP" altLang="en-US" dirty="0" smtClean="0"/>
              <a:t>着用</a:t>
            </a:r>
            <a:endParaRPr lang="en-US" altLang="ja-JP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 smtClean="0"/>
              <a:t>●</a:t>
            </a:r>
            <a:r>
              <a:rPr lang="ja-JP" altLang="en-US" dirty="0"/>
              <a:t>保冷剤、氷、冷たいタオルなどによる</a:t>
            </a:r>
            <a:r>
              <a:rPr lang="ja-JP" altLang="en-US" u="sng" dirty="0"/>
              <a:t>体の冷却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/>
              <a:t>●扇風機やエアコンを使った</a:t>
            </a:r>
            <a:r>
              <a:rPr lang="ja-JP" altLang="en-US" u="sng" dirty="0"/>
              <a:t>温度調整 </a:t>
            </a:r>
            <a:endParaRPr lang="en-US" altLang="ja-JP" u="sng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 smtClean="0"/>
              <a:t>●温度が</a:t>
            </a:r>
            <a:r>
              <a:rPr lang="ja-JP" altLang="en-US" dirty="0"/>
              <a:t>上がりにくい環境の</a:t>
            </a:r>
            <a:r>
              <a:rPr lang="ja-JP" altLang="en-US" dirty="0" smtClean="0"/>
              <a:t>確保（換気</a:t>
            </a:r>
            <a:r>
              <a:rPr lang="ja-JP" altLang="en-US" dirty="0"/>
              <a:t>、</a:t>
            </a:r>
            <a:r>
              <a:rPr lang="ja-JP" altLang="en-US" dirty="0" smtClean="0"/>
              <a:t>遮光</a:t>
            </a:r>
            <a:r>
              <a:rPr lang="ja-JP" altLang="en-US" dirty="0"/>
              <a:t>ｶｰﾃﾝ</a:t>
            </a:r>
            <a:r>
              <a:rPr lang="ja-JP" altLang="en-US" dirty="0" smtClean="0"/>
              <a:t>、</a:t>
            </a:r>
            <a:r>
              <a:rPr lang="ja-JP" altLang="en-US" dirty="0"/>
              <a:t>すだれ、</a:t>
            </a:r>
            <a:r>
              <a:rPr lang="ja-JP" altLang="en-US" dirty="0" smtClean="0"/>
              <a:t>打ち水、ミスト扇風機） </a:t>
            </a:r>
            <a:endParaRPr lang="en-US" altLang="ja-JP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 smtClean="0"/>
              <a:t>●</a:t>
            </a:r>
            <a:r>
              <a:rPr lang="ja-JP" altLang="en-US" dirty="0"/>
              <a:t>こまめな室温確認、</a:t>
            </a:r>
            <a:r>
              <a:rPr lang="en-US" altLang="ja-JP" u="wavyHeavy" dirty="0"/>
              <a:t>WBGT</a:t>
            </a:r>
            <a:r>
              <a:rPr lang="ja-JP" altLang="en-US" u="wavyHeavy" dirty="0" smtClean="0"/>
              <a:t>値の</a:t>
            </a:r>
            <a:r>
              <a:rPr lang="ja-JP" altLang="en-US" u="wavyHeavy" dirty="0"/>
              <a:t>把握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/>
              <a:t>●日傘や帽子の着用 </a:t>
            </a:r>
            <a:endParaRPr lang="en-US" altLang="ja-JP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 smtClean="0"/>
              <a:t>●</a:t>
            </a:r>
            <a:r>
              <a:rPr lang="ja-JP" altLang="en-US" dirty="0"/>
              <a:t>日陰の利用、こまめな休憩 </a:t>
            </a:r>
            <a:endParaRPr lang="en-US" altLang="ja-JP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 smtClean="0"/>
              <a:t>●</a:t>
            </a:r>
            <a:r>
              <a:rPr lang="ja-JP" altLang="en-US" dirty="0"/>
              <a:t>天気の良い日</a:t>
            </a:r>
            <a:r>
              <a:rPr lang="ja-JP" altLang="en-US" dirty="0" smtClean="0"/>
              <a:t>は、昼以降、特に注意する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熱中症の予防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67944" y="443711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熱中症予防情報サイト </a:t>
            </a:r>
            <a:r>
              <a:rPr lang="en-US" altLang="zh-TW" sz="1200" dirty="0" smtClean="0"/>
              <a:t>http://www.nies.go.jp/health/HeatStroke/index.html</a:t>
            </a:r>
            <a:endParaRPr kumimoji="1" lang="ja-JP" altLang="en-US" sz="1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890" y="4884694"/>
            <a:ext cx="715012" cy="781524"/>
          </a:xfrm>
          <a:prstGeom prst="rect">
            <a:avLst/>
          </a:prstGeom>
        </p:spPr>
      </p:pic>
      <p:sp>
        <p:nvSpPr>
          <p:cNvPr id="7" name="円形吹き出し 6"/>
          <p:cNvSpPr/>
          <p:nvPr/>
        </p:nvSpPr>
        <p:spPr>
          <a:xfrm>
            <a:off x="6876256" y="5373216"/>
            <a:ext cx="1872208" cy="936104"/>
          </a:xfrm>
          <a:prstGeom prst="wedgeEllipseCallout">
            <a:avLst>
              <a:gd name="adj1" fmla="val -56389"/>
              <a:gd name="adj2" fmla="val -467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WBGT</a:t>
            </a:r>
            <a:r>
              <a:rPr kumimoji="1" lang="ja-JP" altLang="en-US" sz="1400" dirty="0" smtClean="0"/>
              <a:t>値はここで</a:t>
            </a:r>
            <a:r>
              <a:rPr kumimoji="1" lang="ja-JP" altLang="en-US" sz="1400" dirty="0" smtClean="0"/>
              <a:t>チェック！</a:t>
            </a:r>
            <a:endParaRPr kumimoji="1" lang="ja-JP" altLang="en-US" sz="1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640" y="4808968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49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１．涼しい場所へ避難させる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</a:t>
            </a:r>
            <a:r>
              <a:rPr lang="ja-JP" altLang="en-US" dirty="0"/>
              <a:t>．衣服を脱がせ、身体を冷やす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３</a:t>
            </a:r>
            <a:r>
              <a:rPr lang="ja-JP" altLang="en-US" dirty="0"/>
              <a:t>．水分・塩分を補給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　自力</a:t>
            </a:r>
            <a:r>
              <a:rPr lang="ja-JP" altLang="en-US" dirty="0"/>
              <a:t>で水を飲めない、意識がない場合は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直ち</a:t>
            </a:r>
            <a:r>
              <a:rPr lang="ja-JP" altLang="en-US" dirty="0"/>
              <a:t>に救急隊を要請しましょう！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853" y="22904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/>
              <a:t>熱中症が疑われる人をみかけたら</a:t>
            </a:r>
            <a:r>
              <a:rPr lang="en-US" altLang="ja-JP" dirty="0"/>
              <a:t>…</a:t>
            </a:r>
            <a:endParaRPr kumimoji="1" lang="ja-JP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13176"/>
            <a:ext cx="2011213" cy="148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96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１　暑さ</a:t>
            </a:r>
            <a:r>
              <a:rPr lang="ja-JP" altLang="en-US" sz="2000" dirty="0">
                <a:solidFill>
                  <a:schemeClr val="accent1"/>
                </a:solidFill>
              </a:rPr>
              <a:t>の感じ方は人によって</a:t>
            </a:r>
            <a:r>
              <a:rPr lang="ja-JP" altLang="en-US" sz="2000" dirty="0" smtClean="0">
                <a:solidFill>
                  <a:schemeClr val="accent1"/>
                </a:solidFill>
              </a:rPr>
              <a:t>異なります！</a:t>
            </a:r>
            <a:endParaRPr lang="en-US" altLang="ja-JP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/>
              <a:t>　　暑さ</a:t>
            </a:r>
            <a:r>
              <a:rPr lang="ja-JP" altLang="en-US" sz="2000" dirty="0"/>
              <a:t>に対する抵抗力（感受性）は個人によって異なります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自分</a:t>
            </a:r>
            <a:r>
              <a:rPr lang="ja-JP" altLang="en-US" sz="2000" dirty="0"/>
              <a:t>の体調の変化に気をつけ</a:t>
            </a:r>
            <a:r>
              <a:rPr lang="ja-JP" altLang="en-US" sz="2000" dirty="0" smtClean="0"/>
              <a:t>、万全</a:t>
            </a:r>
            <a:r>
              <a:rPr lang="ja-JP" altLang="en-US" sz="2000" dirty="0"/>
              <a:t>の予防を心がけましょう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 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２　高齢</a:t>
            </a:r>
            <a:r>
              <a:rPr lang="ja-JP" altLang="en-US" sz="2000" dirty="0">
                <a:solidFill>
                  <a:schemeClr val="accent1"/>
                </a:solidFill>
              </a:rPr>
              <a:t>の方は特に注意が必要です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！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熱中症</a:t>
            </a:r>
            <a:r>
              <a:rPr lang="ja-JP" altLang="en-US" sz="2000" dirty="0"/>
              <a:t>患者のおよそ半数は高齢者（</a:t>
            </a:r>
            <a:r>
              <a:rPr lang="en-US" altLang="ja-JP" sz="2000" dirty="0"/>
              <a:t>65</a:t>
            </a:r>
            <a:r>
              <a:rPr lang="ja-JP" altLang="en-US" sz="2000" dirty="0"/>
              <a:t>歳以上）です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高齢者</a:t>
            </a:r>
            <a:r>
              <a:rPr lang="ja-JP" altLang="en-US" sz="2000" dirty="0"/>
              <a:t>は暑さや</a:t>
            </a:r>
            <a:r>
              <a:rPr lang="ja-JP" altLang="en-US" sz="2000" dirty="0" smtClean="0"/>
              <a:t>水分不足</a:t>
            </a:r>
            <a:r>
              <a:rPr lang="ja-JP" altLang="en-US" sz="2000" dirty="0"/>
              <a:t>に対する感覚</a:t>
            </a:r>
            <a:r>
              <a:rPr lang="ja-JP" altLang="en-US" sz="2000" dirty="0" smtClean="0"/>
              <a:t>機能等が低下して</a:t>
            </a:r>
            <a:r>
              <a:rPr lang="ja-JP" altLang="en-US" sz="2000" dirty="0"/>
              <a:t>います。</a:t>
            </a:r>
          </a:p>
          <a:p>
            <a:pPr marL="0" indent="0">
              <a:buNone/>
            </a:pPr>
            <a:r>
              <a:rPr lang="ja-JP" altLang="en-US" sz="2000" dirty="0" smtClean="0"/>
              <a:t>　　こまめな水分補給、扇風機</a:t>
            </a:r>
            <a:r>
              <a:rPr lang="ja-JP" altLang="en-US" sz="2000" dirty="0"/>
              <a:t>やエアコンを</a:t>
            </a:r>
            <a:r>
              <a:rPr lang="ja-JP" altLang="en-US" sz="2000" dirty="0" smtClean="0"/>
              <a:t>使った温度</a:t>
            </a:r>
            <a:r>
              <a:rPr lang="ja-JP" altLang="en-US" sz="2000" dirty="0"/>
              <a:t>調整</a:t>
            </a:r>
            <a:r>
              <a:rPr lang="ja-JP" altLang="en-US" sz="2000" dirty="0" smtClean="0"/>
              <a:t>を心がけましょう。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３　まわり</a:t>
            </a:r>
            <a:r>
              <a:rPr lang="ja-JP" altLang="en-US" sz="2000" dirty="0">
                <a:solidFill>
                  <a:schemeClr val="accent1"/>
                </a:solidFill>
              </a:rPr>
              <a:t>が協力して、熱中症予防を呼びかけ合うことが大切です！</a:t>
            </a:r>
          </a:p>
          <a:p>
            <a:pPr marL="0" indent="0">
              <a:buNone/>
            </a:pPr>
            <a:r>
              <a:rPr lang="ja-JP" altLang="en-US" sz="2000" dirty="0" smtClean="0"/>
              <a:t>　　一人</a:t>
            </a:r>
            <a:r>
              <a:rPr lang="ja-JP" altLang="en-US" sz="2000" dirty="0"/>
              <a:t>ひとりが周囲の人に気を配り、</a:t>
            </a:r>
            <a:r>
              <a:rPr lang="ja-JP" altLang="en-US" sz="2000" dirty="0" smtClean="0"/>
              <a:t>熱中症予防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呼びかけしょう。</a:t>
            </a:r>
            <a:endParaRPr lang="ja-JP" altLang="en-US" sz="20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４　節電</a:t>
            </a:r>
            <a:r>
              <a:rPr lang="ja-JP" altLang="en-US" sz="2000" dirty="0">
                <a:solidFill>
                  <a:schemeClr val="accent1"/>
                </a:solidFill>
              </a:rPr>
              <a:t>を意識するあまり、熱中症予防を忘れないようご注意ください！</a:t>
            </a:r>
          </a:p>
          <a:p>
            <a:pPr marL="0" indent="0">
              <a:buNone/>
            </a:pPr>
            <a:r>
              <a:rPr lang="ja-JP" altLang="en-US" sz="2000" dirty="0" smtClean="0"/>
              <a:t>　　節電</a:t>
            </a:r>
            <a:r>
              <a:rPr lang="ja-JP" altLang="en-US" sz="2000" dirty="0"/>
              <a:t>を意識しすぎるあまり、健康を害することのない</a:t>
            </a:r>
            <a:r>
              <a:rPr lang="ja-JP" altLang="en-US" sz="2000" dirty="0" smtClean="0"/>
              <a:t>よう注意しましょう。</a:t>
            </a:r>
            <a:endParaRPr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注意していただきたい</a:t>
            </a:r>
            <a:r>
              <a:rPr lang="ja-JP" altLang="en-US" sz="3200" dirty="0" smtClean="0"/>
              <a:t>こと。お願い</a:t>
            </a:r>
            <a:r>
              <a:rPr lang="ja-JP" altLang="en-US" sz="3200" dirty="0"/>
              <a:t>したい</a:t>
            </a:r>
            <a:r>
              <a:rPr lang="ja-JP" altLang="en-US" sz="3200" dirty="0" smtClean="0"/>
              <a:t>こと。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9234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6655"/>
              </p:ext>
            </p:extLst>
          </p:nvPr>
        </p:nvGraphicFramePr>
        <p:xfrm>
          <a:off x="3635376" y="1316176"/>
          <a:ext cx="5401120" cy="4705111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281820"/>
                <a:gridCol w="1119300"/>
              </a:tblGrid>
              <a:tr h="3789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熱中症予防簡易点検表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47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① </a:t>
                      </a:r>
                      <a:r>
                        <a:rPr lang="en-US" sz="1000" kern="0" dirty="0">
                          <a:effectLst/>
                        </a:rPr>
                        <a:t>WBGT</a:t>
                      </a:r>
                      <a:r>
                        <a:rPr lang="ja-JP" sz="1000" kern="0" dirty="0">
                          <a:effectLst/>
                        </a:rPr>
                        <a:t>値（暑さ指数）を活用していますか？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※</a:t>
                      </a:r>
                      <a:r>
                        <a:rPr lang="en-US" sz="1000" kern="0" dirty="0">
                          <a:effectLst/>
                        </a:rPr>
                        <a:t>WBGT</a:t>
                      </a:r>
                      <a:r>
                        <a:rPr lang="ja-JP" sz="1000" kern="0" dirty="0">
                          <a:effectLst/>
                        </a:rPr>
                        <a:t>値：①温度、②湿度、輻射熱の３つを取り入れた指標で、単位は「℃」で示されます。</a:t>
                      </a:r>
                      <a:endParaRPr lang="ja-JP" sz="105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□はい　□いいえ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15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② 休憩場所（冷房・日陰など）が確保されていますか？</a:t>
                      </a:r>
                      <a:endParaRPr lang="ja-JP" sz="105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□はい　□いいえ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15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③ 計画的に、熱に慣れ、環境に適応するための期間を設けていますか？</a:t>
                      </a:r>
                      <a:endParaRPr lang="ja-JP" sz="105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□はい　□いいえ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15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④ のどの渇きを感じなくても、水分・塩分を摂取していますか？</a:t>
                      </a:r>
                      <a:endParaRPr lang="ja-JP" sz="105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□はい　□いいえ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15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⑤ 透湿性・通気性の良い服装や帽子を着用していますか？</a:t>
                      </a:r>
                      <a:endParaRPr lang="ja-JP" sz="105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□はい　□いいえ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52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⑥ 健康管理・健康状態は万全ですか？ </a:t>
                      </a:r>
                      <a:endParaRPr lang="ja-JP" sz="105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□はい　□いいえ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テキスト ボックス 20"/>
          <p:cNvSpPr txBox="1">
            <a:spLocks noChangeArrowheads="1"/>
          </p:cNvSpPr>
          <p:nvPr/>
        </p:nvSpPr>
        <p:spPr bwMode="auto">
          <a:xfrm>
            <a:off x="107504" y="1412776"/>
            <a:ext cx="3456384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昨年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6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月から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9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月において、熱中症により救急搬送された方は、全国で約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4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万人、長崎県では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361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人となっています。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気象庁の暖候期予報によれば、北部九州の平成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年の暖候期（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6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～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9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月）は、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6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月から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月は平年と同様に曇りや雨の日が多いものの、その後は、平年と同様に晴れの日が多くなる見込みとなっており、</a:t>
            </a:r>
            <a:r>
              <a:rPr kumimoji="1" lang="ja-JP" altLang="en-US" sz="1600" b="0" i="0" u="wavyHeavy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0000"/>
                  </a:solidFill>
                </a:u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気温は平年より高くなることが予想されています。</a:t>
            </a:r>
            <a:endParaRPr kumimoji="1" lang="ja-JP" altLang="en-US" sz="1600" b="0" i="0" u="wavyHeavy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uFill>
                <a:solidFill>
                  <a:srgbClr val="FF0000"/>
                </a:solidFill>
              </a:uFill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熱中症予防に万全を期してください。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235825" y="11245850"/>
            <a:ext cx="1876425" cy="447675"/>
            <a:chOff x="0" y="0"/>
            <a:chExt cx="1876425" cy="447675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9525"/>
              <a:ext cx="657225" cy="438150"/>
            </a:xfrm>
            <a:prstGeom prst="rect">
              <a:avLst/>
            </a:prstGeom>
          </p:spPr>
        </p:pic>
        <p:sp>
          <p:nvSpPr>
            <p:cNvPr id="9" name="テキスト ボックス 25"/>
            <p:cNvSpPr txBox="1"/>
            <p:nvPr/>
          </p:nvSpPr>
          <p:spPr>
            <a:xfrm>
              <a:off x="0" y="0"/>
              <a:ext cx="1219200" cy="29527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50" kern="100">
                  <a:effectLst/>
                  <a:latin typeface="Century"/>
                  <a:ea typeface="ＭＳ 明朝"/>
                  <a:cs typeface="Times New Roman"/>
                </a:rPr>
                <a:t>暑さ指数</a:t>
              </a: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635375" y="12038013"/>
            <a:ext cx="6057900" cy="979487"/>
            <a:chOff x="0" y="0"/>
            <a:chExt cx="6057900" cy="979805"/>
          </a:xfrm>
        </p:grpSpPr>
        <p:sp>
          <p:nvSpPr>
            <p:cNvPr id="11" name="テキスト ボックス 30"/>
            <p:cNvSpPr txBox="1"/>
            <p:nvPr/>
          </p:nvSpPr>
          <p:spPr>
            <a:xfrm>
              <a:off x="0" y="0"/>
              <a:ext cx="6057900" cy="979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631950" algn="just">
                <a:spcAft>
                  <a:spcPts val="0"/>
                </a:spcAft>
              </a:pPr>
              <a:r>
                <a:rPr lang="ja-JP" sz="1600" b="1" kern="100">
                  <a:effectLst/>
                  <a:ea typeface="ＭＳ 明朝"/>
                  <a:cs typeface="Times New Roman"/>
                </a:rPr>
                <a:t>長崎労働局労働基準部健康安全課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  <a:p>
              <a:pPr algn="just">
                <a:spcAft>
                  <a:spcPts val="0"/>
                </a:spcAft>
              </a:pPr>
              <a:r>
                <a:rPr lang="ja-JP" sz="1050" kern="100">
                  <a:effectLst/>
                  <a:ea typeface="ＭＳ 明朝"/>
                  <a:cs typeface="Times New Roman"/>
                </a:rPr>
                <a:t>☎　０９５－８０１－００３２</a:t>
              </a:r>
            </a:p>
            <a:p>
              <a:pPr algn="just">
                <a:spcAft>
                  <a:spcPts val="0"/>
                </a:spcAft>
              </a:pPr>
              <a:r>
                <a:rPr lang="ja-JP" sz="1050" kern="100">
                  <a:effectLst/>
                  <a:ea typeface="ＭＳ 明朝"/>
                  <a:cs typeface="Times New Roman"/>
                </a:rPr>
                <a:t>〒８５０－００３３　長崎市万才町７－１　住友生命ビル</a:t>
              </a:r>
              <a:r>
                <a:rPr lang="en-US" sz="1050" kern="100">
                  <a:effectLst/>
                  <a:ea typeface="ＭＳ 明朝"/>
                  <a:cs typeface="Times New Roman"/>
                </a:rPr>
                <a:t>6</a:t>
              </a:r>
              <a:r>
                <a:rPr lang="ja-JP" sz="1050" kern="100">
                  <a:effectLst/>
                  <a:ea typeface="ＭＳ 明朝"/>
                  <a:cs typeface="Times New Roman"/>
                </a:rPr>
                <a:t>階</a:t>
              </a:r>
            </a:p>
            <a:p>
              <a:pPr algn="just">
                <a:spcAft>
                  <a:spcPts val="0"/>
                </a:spcAf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http://nagasaki-roudoukyoku.jsite.mhlw.go.jp/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276225" y="85725"/>
              <a:ext cx="1123950" cy="6654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900" kern="100">
                  <a:effectLst/>
                  <a:ea typeface="ＭＳ 明朝"/>
                  <a:cs typeface="Times New Roman"/>
                </a:rPr>
                <a:t>上記に関してのお問い合わせ先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750" y="38100"/>
              <a:ext cx="314325" cy="276225"/>
            </a:xfrm>
            <a:prstGeom prst="rect">
              <a:avLst/>
            </a:prstGeom>
          </p:spPr>
        </p:pic>
      </p:grpSp>
      <p:sp>
        <p:nvSpPr>
          <p:cNvPr id="14" name="メモ 13"/>
          <p:cNvSpPr/>
          <p:nvPr/>
        </p:nvSpPr>
        <p:spPr>
          <a:xfrm>
            <a:off x="3835400" y="12038013"/>
            <a:ext cx="5295900" cy="885825"/>
          </a:xfrm>
          <a:prstGeom prst="foldedCorner">
            <a:avLst>
              <a:gd name="adj" fmla="val 263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825750" y="2455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825750" y="2913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kumimoji="1" lang="ja-JP" altLang="ja-JP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825750" y="2913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ja-JP" altLang="en-US" dirty="0" smtClean="0"/>
              <a:t>今年も熱中症予防を万全に！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184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418</TotalTime>
  <Words>610</Words>
  <Application>Microsoft Office PowerPoint</Application>
  <PresentationFormat>画面に合わせる (4:3)</PresentationFormat>
  <Paragraphs>175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ビジネス</vt:lpstr>
      <vt:lpstr>熱中症を防ぐために！</vt:lpstr>
      <vt:lpstr>九州における熱中症発生状況 （平成26年6月1日～9月30日） 救急搬送人数</vt:lpstr>
      <vt:lpstr>熱中症とは？</vt:lpstr>
      <vt:lpstr>こんな日は注意が必要！！</vt:lpstr>
      <vt:lpstr>熱中症の予防</vt:lpstr>
      <vt:lpstr>熱中症が疑われる人をみかけたら…</vt:lpstr>
      <vt:lpstr>注意していただきたいこと。お願いしたいこと。</vt:lpstr>
      <vt:lpstr>今年も熱中症予防を万全に！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都築　明</dc:creator>
  <cp:lastModifiedBy>都築　明</cp:lastModifiedBy>
  <cp:revision>17</cp:revision>
  <cp:lastPrinted>2015-06-25T02:20:00Z</cp:lastPrinted>
  <dcterms:created xsi:type="dcterms:W3CDTF">2015-06-25T00:34:19Z</dcterms:created>
  <dcterms:modified xsi:type="dcterms:W3CDTF">2015-07-07T06:50:00Z</dcterms:modified>
</cp:coreProperties>
</file>