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56"/>
  </p:notesMasterIdLst>
  <p:handoutMasterIdLst>
    <p:handoutMasterId r:id="rId57"/>
  </p:handoutMasterIdLst>
  <p:sldIdLst>
    <p:sldId id="259" r:id="rId5"/>
    <p:sldId id="276" r:id="rId6"/>
    <p:sldId id="283" r:id="rId7"/>
    <p:sldId id="281" r:id="rId8"/>
    <p:sldId id="326" r:id="rId9"/>
    <p:sldId id="336" r:id="rId10"/>
    <p:sldId id="337" r:id="rId11"/>
    <p:sldId id="318" r:id="rId12"/>
    <p:sldId id="314" r:id="rId13"/>
    <p:sldId id="280" r:id="rId14"/>
    <p:sldId id="279" r:id="rId15"/>
    <p:sldId id="369" r:id="rId16"/>
    <p:sldId id="426" r:id="rId17"/>
    <p:sldId id="427" r:id="rId18"/>
    <p:sldId id="335" r:id="rId19"/>
    <p:sldId id="428" r:id="rId20"/>
    <p:sldId id="436" r:id="rId21"/>
    <p:sldId id="322" r:id="rId22"/>
    <p:sldId id="430" r:id="rId23"/>
    <p:sldId id="334" r:id="rId24"/>
    <p:sldId id="431" r:id="rId25"/>
    <p:sldId id="327" r:id="rId26"/>
    <p:sldId id="432" r:id="rId27"/>
    <p:sldId id="433" r:id="rId28"/>
    <p:sldId id="294" r:id="rId29"/>
    <p:sldId id="339" r:id="rId30"/>
    <p:sldId id="348" r:id="rId31"/>
    <p:sldId id="347" r:id="rId32"/>
    <p:sldId id="349" r:id="rId33"/>
    <p:sldId id="340" r:id="rId34"/>
    <p:sldId id="345" r:id="rId35"/>
    <p:sldId id="346" r:id="rId36"/>
    <p:sldId id="285" r:id="rId37"/>
    <p:sldId id="342" r:id="rId38"/>
    <p:sldId id="343" r:id="rId39"/>
    <p:sldId id="344" r:id="rId40"/>
    <p:sldId id="325" r:id="rId41"/>
    <p:sldId id="323" r:id="rId42"/>
    <p:sldId id="434" r:id="rId43"/>
    <p:sldId id="421" r:id="rId44"/>
    <p:sldId id="435" r:id="rId45"/>
    <p:sldId id="420" r:id="rId46"/>
    <p:sldId id="417" r:id="rId47"/>
    <p:sldId id="425" r:id="rId48"/>
    <p:sldId id="292" r:id="rId49"/>
    <p:sldId id="290" r:id="rId50"/>
    <p:sldId id="310" r:id="rId51"/>
    <p:sldId id="321" r:id="rId52"/>
    <p:sldId id="320" r:id="rId53"/>
    <p:sldId id="291" r:id="rId54"/>
    <p:sldId id="309" r:id="rId55"/>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35" userDrawn="1">
          <p15:clr>
            <a:srgbClr val="A4A3A4"/>
          </p15:clr>
        </p15:guide>
        <p15:guide id="2" pos="4685"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guide id="3"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9ED6"/>
    <a:srgbClr val="FF66CC"/>
    <a:srgbClr val="5B9BD5"/>
    <a:srgbClr val="99CCFF"/>
    <a:srgbClr val="CCECFF"/>
    <a:srgbClr val="FFCCFF"/>
    <a:srgbClr val="21C5FF"/>
    <a:srgbClr val="FE920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75739" autoAdjust="0"/>
  </p:normalViewPr>
  <p:slideViewPr>
    <p:cSldViewPr snapToGrid="0" snapToObjects="1">
      <p:cViewPr varScale="1">
        <p:scale>
          <a:sx n="66" d="100"/>
          <a:sy n="66" d="100"/>
        </p:scale>
        <p:origin x="1320" y="53"/>
      </p:cViewPr>
      <p:guideLst>
        <p:guide orient="horz" pos="935"/>
        <p:guide pos="4685"/>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3156" y="54"/>
      </p:cViewPr>
      <p:guideLst>
        <p:guide orient="horz" pos="3130"/>
        <p:guide pos="2144"/>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076;&#21942;&#35506;&#38988;.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5.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7C56-4D03-9281-D0833B672397}"/>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7C56-4D03-9281-D0833B672397}"/>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56-4D03-9281-D0833B672397}"/>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56-4D03-9281-D0833B672397}"/>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56-4D03-9281-D0833B672397}"/>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56-4D03-9281-D0833B672397}"/>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56-4D03-9281-D0833B672397}"/>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56-4D03-9281-D0833B6723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7C56-4D03-9281-D0833B672397}"/>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経営課題!$B$5:$B$12</c:f>
              <c:strCache>
                <c:ptCount val="8"/>
                <c:pt idx="0">
                  <c:v>人材の不足</c:v>
                </c:pt>
                <c:pt idx="1">
                  <c:v>製品・サービス・技術の不足</c:v>
                </c:pt>
                <c:pt idx="2">
                  <c:v>知識・ノウハウの不足</c:v>
                </c:pt>
                <c:pt idx="3">
                  <c:v>資金の不足</c:v>
                </c:pt>
                <c:pt idx="4">
                  <c:v>設備の老朽化・不足</c:v>
                </c:pt>
                <c:pt idx="5">
                  <c:v>市場情報の不足</c:v>
                </c:pt>
                <c:pt idx="6">
                  <c:v>許認可等に係わる規制・制度</c:v>
                </c:pt>
                <c:pt idx="7">
                  <c:v>その他</c:v>
                </c:pt>
              </c:strCache>
            </c:strRef>
          </c:cat>
          <c:val>
            <c:numRef>
              <c:f>経営課題!$D$5:$D$12</c:f>
              <c:numCache>
                <c:formatCode>General</c:formatCode>
                <c:ptCount val="8"/>
                <c:pt idx="0">
                  <c:v>0.71599999999999997</c:v>
                </c:pt>
                <c:pt idx="1">
                  <c:v>0.41200000000000003</c:v>
                </c:pt>
                <c:pt idx="2">
                  <c:v>0.29499999999999998</c:v>
                </c:pt>
                <c:pt idx="3">
                  <c:v>0.25900000000000001</c:v>
                </c:pt>
                <c:pt idx="4">
                  <c:v>0.19800000000000001</c:v>
                </c:pt>
                <c:pt idx="5">
                  <c:v>0.17600000000000002</c:v>
                </c:pt>
                <c:pt idx="6">
                  <c:v>0.12300000000000001</c:v>
                </c:pt>
                <c:pt idx="7">
                  <c:v>2.6000000000000002E-2</c:v>
                </c:pt>
              </c:numCache>
            </c:numRef>
          </c:val>
          <c:extLst>
            <c:ext xmlns:c16="http://schemas.microsoft.com/office/drawing/2014/chart" uri="{C3380CC4-5D6E-409C-BE32-E72D297353CC}">
              <c16:uniqueId val="{00000000-B877-4C7E-A319-A91DA21A3D41}"/>
            </c:ext>
          </c:extLst>
        </c:ser>
        <c:dLbls>
          <c:showLegendKey val="0"/>
          <c:showVal val="0"/>
          <c:showCatName val="0"/>
          <c:showSerName val="0"/>
          <c:showPercent val="0"/>
          <c:showBubbleSize val="0"/>
        </c:dLbls>
        <c:gapWidth val="150"/>
        <c:axId val="116023808"/>
        <c:axId val="124823808"/>
      </c:barChart>
      <c:catAx>
        <c:axId val="116023808"/>
        <c:scaling>
          <c:orientation val="maxMin"/>
        </c:scaling>
        <c:delete val="0"/>
        <c:axPos val="l"/>
        <c:numFmt formatCode="General" sourceLinked="0"/>
        <c:majorTickMark val="out"/>
        <c:minorTickMark val="none"/>
        <c:tickLblPos val="nextTo"/>
        <c:crossAx val="124823808"/>
        <c:crosses val="autoZero"/>
        <c:auto val="1"/>
        <c:lblAlgn val="ctr"/>
        <c:lblOffset val="100"/>
        <c:noMultiLvlLbl val="0"/>
      </c:catAx>
      <c:valAx>
        <c:axId val="124823808"/>
        <c:scaling>
          <c:orientation val="minMax"/>
        </c:scaling>
        <c:delete val="0"/>
        <c:axPos val="t"/>
        <c:majorGridlines/>
        <c:numFmt formatCode="0%" sourceLinked="0"/>
        <c:majorTickMark val="out"/>
        <c:minorTickMark val="none"/>
        <c:tickLblPos val="nextTo"/>
        <c:crossAx val="116023808"/>
        <c:crosses val="autoZero"/>
        <c:crossBetween val="between"/>
      </c:valAx>
      <c:spPr>
        <a:ln>
          <a:solidFill>
            <a:schemeClr val="bg1">
              <a:lumMod val="50000"/>
            </a:schemeClr>
          </a:solid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348946965499743"/>
          <c:y val="0.1121553442961367"/>
          <c:w val="0.55483195535696017"/>
          <c:h val="0.83859805467113002"/>
        </c:manualLayout>
      </c:layout>
      <c:barChart>
        <c:barDir val="bar"/>
        <c:grouping val="clustered"/>
        <c:varyColors val="0"/>
        <c:ser>
          <c:idx val="0"/>
          <c:order val="0"/>
          <c:tx>
            <c:v>事業所</c:v>
          </c:tx>
          <c:spPr>
            <a:solidFill>
              <a:srgbClr val="FF6161"/>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'[☆グラフ2020_男性WLB(R1).xlsx]男性WLB'!$C$130:$C$139</c:f>
              <c:numCache>
                <c:formatCode>0.00</c:formatCode>
                <c:ptCount val="10"/>
                <c:pt idx="0">
                  <c:v>0.73099999999999998</c:v>
                </c:pt>
                <c:pt idx="1">
                  <c:v>0.496</c:v>
                </c:pt>
                <c:pt idx="2">
                  <c:v>0.374</c:v>
                </c:pt>
                <c:pt idx="3">
                  <c:v>0.33</c:v>
                </c:pt>
                <c:pt idx="4">
                  <c:v>0.20300000000000001</c:v>
                </c:pt>
                <c:pt idx="5">
                  <c:v>0.20100000000000001</c:v>
                </c:pt>
                <c:pt idx="6">
                  <c:v>0.11199999999999999</c:v>
                </c:pt>
                <c:pt idx="7">
                  <c:v>9.3000000000000013E-2</c:v>
                </c:pt>
                <c:pt idx="8">
                  <c:v>0.02</c:v>
                </c:pt>
                <c:pt idx="9">
                  <c:v>0.01</c:v>
                </c:pt>
              </c:numCache>
            </c:numRef>
          </c:val>
          <c:extLst>
            <c:ext xmlns:c16="http://schemas.microsoft.com/office/drawing/2014/chart" uri="{C3380CC4-5D6E-409C-BE32-E72D297353CC}">
              <c16:uniqueId val="{00000000-3702-4B5F-A2AF-E1F00CC171A3}"/>
            </c:ext>
          </c:extLst>
        </c:ser>
        <c:ser>
          <c:idx val="1"/>
          <c:order val="1"/>
          <c:tx>
            <c:v>従業員</c:v>
          </c:tx>
          <c:spPr>
            <a:solidFill>
              <a:schemeClr val="tx2">
                <a:lumMod val="60000"/>
                <a:lumOff val="4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'[☆グラフ2020_男性WLB(R1).xlsx]男性WLB'!$H$130:$H$139</c:f>
              <c:numCache>
                <c:formatCode>0.00</c:formatCode>
                <c:ptCount val="10"/>
                <c:pt idx="0">
                  <c:v>0.65142857142857158</c:v>
                </c:pt>
                <c:pt idx="1">
                  <c:v>0.42775510204081635</c:v>
                </c:pt>
                <c:pt idx="2">
                  <c:v>0.49224489795918364</c:v>
                </c:pt>
                <c:pt idx="3">
                  <c:v>0.40897959183673471</c:v>
                </c:pt>
                <c:pt idx="4">
                  <c:v>0.51346938775510209</c:v>
                </c:pt>
                <c:pt idx="5">
                  <c:v>0.396734693877551</c:v>
                </c:pt>
                <c:pt idx="6">
                  <c:v>0.37142857142857144</c:v>
                </c:pt>
                <c:pt idx="7">
                  <c:v>0.27591836734693875</c:v>
                </c:pt>
                <c:pt idx="8">
                  <c:v>2.5306122448979593E-2</c:v>
                </c:pt>
                <c:pt idx="9">
                  <c:v>6.5306122448979594E-3</c:v>
                </c:pt>
              </c:numCache>
            </c:numRef>
          </c:val>
          <c:extLst>
            <c:ext xmlns:c16="http://schemas.microsoft.com/office/drawing/2014/chart" uri="{C3380CC4-5D6E-409C-BE32-E72D297353CC}">
              <c16:uniqueId val="{00000001-3702-4B5F-A2AF-E1F00CC171A3}"/>
            </c:ext>
          </c:extLst>
        </c:ser>
        <c:dLbls>
          <c:showLegendKey val="0"/>
          <c:showVal val="0"/>
          <c:showCatName val="0"/>
          <c:showSerName val="0"/>
          <c:showPercent val="0"/>
          <c:showBubbleSize val="0"/>
        </c:dLbls>
        <c:gapWidth val="150"/>
        <c:axId val="95787008"/>
        <c:axId val="57859392"/>
      </c:barChart>
      <c:catAx>
        <c:axId val="95787008"/>
        <c:scaling>
          <c:orientation val="maxMin"/>
        </c:scaling>
        <c:delete val="0"/>
        <c:axPos val="l"/>
        <c:numFmt formatCode="General" sourceLinked="0"/>
        <c:majorTickMark val="none"/>
        <c:minorTickMark val="none"/>
        <c:tickLblPos val="nextTo"/>
        <c:crossAx val="57859392"/>
        <c:crosses val="autoZero"/>
        <c:auto val="1"/>
        <c:lblAlgn val="ctr"/>
        <c:lblOffset val="100"/>
        <c:noMultiLvlLbl val="0"/>
      </c:catAx>
      <c:valAx>
        <c:axId val="57859392"/>
        <c:scaling>
          <c:orientation val="minMax"/>
        </c:scaling>
        <c:delete val="0"/>
        <c:axPos val="t"/>
        <c:majorGridlines/>
        <c:numFmt formatCode="0%" sourceLinked="0"/>
        <c:majorTickMark val="out"/>
        <c:minorTickMark val="none"/>
        <c:tickLblPos val="nextTo"/>
        <c:crossAx val="95787008"/>
        <c:crosses val="autoZero"/>
        <c:crossBetween val="between"/>
        <c:majorUnit val="0.1"/>
      </c:valAx>
      <c:spPr>
        <a:noFill/>
        <a:ln>
          <a:solidFill>
            <a:schemeClr val="bg1">
              <a:lumMod val="50000"/>
            </a:schemeClr>
          </a:solidFill>
        </a:ln>
      </c:spPr>
    </c:plotArea>
    <c:legend>
      <c:legendPos val="r"/>
      <c:layout>
        <c:manualLayout>
          <c:xMode val="edge"/>
          <c:yMode val="edge"/>
          <c:x val="0.79533993444729123"/>
          <c:y val="0.71900002256107698"/>
          <c:w val="0.13062383458162713"/>
          <c:h val="0.16743438320209975"/>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43106962857624"/>
          <c:y val="4.6974926647303079E-2"/>
          <c:w val="0.40864925001569746"/>
          <c:h val="0.79291354949327308"/>
        </c:manualLayout>
      </c:layout>
      <c:barChart>
        <c:barDir val="bar"/>
        <c:grouping val="clustered"/>
        <c:varyColors val="0"/>
        <c:ser>
          <c:idx val="0"/>
          <c:order val="0"/>
          <c:tx>
            <c:v>育休取得者(n=435)</c:v>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休業中の業務担当者!$B$36:$B$45</c:f>
              <c:strCache>
                <c:ptCount val="10"/>
                <c:pt idx="0">
                  <c:v>休業前の仕事整理により、引き継ぎ不要だった</c:v>
                </c:pt>
                <c:pt idx="1">
                  <c:v>休業期間の前後に前倒しや先送りをした</c:v>
                </c:pt>
                <c:pt idx="2">
                  <c:v>仕事の内容や性質から特に引き継ぎは必要なかった</c:v>
                </c:pt>
                <c:pt idx="3">
                  <c:v>短い休暇だったため、引き継ぎは必要なかった</c:v>
                </c:pt>
                <c:pt idx="4">
                  <c:v>外注した</c:v>
                </c:pt>
                <c:pt idx="5">
                  <c:v>同じ部門の非正社員に引き継いだ</c:v>
                </c:pt>
                <c:pt idx="6">
                  <c:v>他の部門・事業所等から異動した人に引き継いだ</c:v>
                </c:pt>
                <c:pt idx="7">
                  <c:v>新たに採用した正社員に引き継いだ</c:v>
                </c:pt>
                <c:pt idx="8">
                  <c:v>新たに採用した非正社員に引き継いだ</c:v>
                </c:pt>
                <c:pt idx="9">
                  <c:v>同じ部門の正社員に引き継いだ</c:v>
                </c:pt>
              </c:strCache>
            </c:strRef>
          </c:cat>
          <c:val>
            <c:numRef>
              <c:f>休業中の業務担当者!$D$36:$D$45</c:f>
              <c:numCache>
                <c:formatCode>0.0%</c:formatCode>
                <c:ptCount val="10"/>
                <c:pt idx="0">
                  <c:v>6.6666666666666666E-2</c:v>
                </c:pt>
                <c:pt idx="1">
                  <c:v>5.057471264367816E-2</c:v>
                </c:pt>
                <c:pt idx="2">
                  <c:v>0.15402298850574714</c:v>
                </c:pt>
                <c:pt idx="3">
                  <c:v>0.17701149425287357</c:v>
                </c:pt>
                <c:pt idx="4">
                  <c:v>0</c:v>
                </c:pt>
                <c:pt idx="5">
                  <c:v>6.8965517241379309E-2</c:v>
                </c:pt>
                <c:pt idx="6">
                  <c:v>2.0689655172413793E-2</c:v>
                </c:pt>
                <c:pt idx="7">
                  <c:v>1.3793103448275862E-2</c:v>
                </c:pt>
                <c:pt idx="8">
                  <c:v>1.6091954022988506E-2</c:v>
                </c:pt>
                <c:pt idx="9">
                  <c:v>0.6</c:v>
                </c:pt>
              </c:numCache>
            </c:numRef>
          </c:val>
          <c:extLst>
            <c:ext xmlns:c16="http://schemas.microsoft.com/office/drawing/2014/chart" uri="{C3380CC4-5D6E-409C-BE32-E72D297353CC}">
              <c16:uniqueId val="{00000000-8701-43C2-B89F-57638EF56D50}"/>
            </c:ext>
          </c:extLst>
        </c:ser>
        <c:dLbls>
          <c:showLegendKey val="0"/>
          <c:showVal val="0"/>
          <c:showCatName val="0"/>
          <c:showSerName val="0"/>
          <c:showPercent val="0"/>
          <c:showBubbleSize val="0"/>
        </c:dLbls>
        <c:gapWidth val="105"/>
        <c:axId val="1209167200"/>
        <c:axId val="1497263408"/>
      </c:barChart>
      <c:catAx>
        <c:axId val="12091672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5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497263408"/>
        <c:crosses val="autoZero"/>
        <c:auto val="1"/>
        <c:lblAlgn val="ctr"/>
        <c:lblOffset val="100"/>
        <c:noMultiLvlLbl val="0"/>
      </c:catAx>
      <c:valAx>
        <c:axId val="1497263408"/>
        <c:scaling>
          <c:orientation val="minMax"/>
        </c:scaling>
        <c:delete val="0"/>
        <c:axPos val="b"/>
        <c:majorGridlines>
          <c:spPr>
            <a:ln w="9525" cap="flat" cmpd="sng" algn="ctr">
              <a:no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209167200"/>
        <c:crosses val="autoZero"/>
        <c:crossBetween val="between"/>
        <c:majorUnit val="0.2"/>
      </c:valAx>
      <c:spPr>
        <a:noFill/>
        <a:ln>
          <a:noFill/>
        </a:ln>
        <a:effectLst/>
      </c:spPr>
    </c:plotArea>
    <c:legend>
      <c:legendPos val="b"/>
      <c:layout>
        <c:manualLayout>
          <c:xMode val="edge"/>
          <c:yMode val="edge"/>
          <c:x val="0.39041314800615873"/>
          <c:y val="0.92144419370487307"/>
          <c:w val="0.23714405343401807"/>
          <c:h val="6.85277364113140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0.02157</cdr:x>
      <cdr:y>0.04987</cdr:y>
    </cdr:from>
    <cdr:to>
      <cdr:x>0.53691</cdr:x>
      <cdr:y>0.04987</cdr:y>
    </cdr:to>
    <cdr:cxnSp macro="">
      <cdr:nvCxnSpPr>
        <cdr:cNvPr id="3" name="直線コネクタ 2">
          <a:extLst xmlns:a="http://schemas.openxmlformats.org/drawingml/2006/main">
            <a:ext uri="{FF2B5EF4-FFF2-40B4-BE49-F238E27FC236}">
              <a16:creationId xmlns:a16="http://schemas.microsoft.com/office/drawing/2014/main" id="{EB13F8CA-4E0D-4603-91B5-8DFD399B6ABA}"/>
            </a:ext>
          </a:extLst>
        </cdr:cNvPr>
        <cdr:cNvCxnSpPr/>
      </cdr:nvCxnSpPr>
      <cdr:spPr>
        <a:xfrm xmlns:a="http://schemas.openxmlformats.org/drawingml/2006/main" flipV="1">
          <a:off x="121963" y="134915"/>
          <a:ext cx="2913621"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0.02177</cdr:x>
      <cdr:y>0.52717</cdr:y>
    </cdr:from>
    <cdr:to>
      <cdr:x>0.53711</cdr:x>
      <cdr:y>0.52717</cdr:y>
    </cdr:to>
    <cdr:cxnSp macro="">
      <cdr:nvCxnSpPr>
        <cdr:cNvPr id="5" name="直線コネクタ 4">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23082" y="1426220"/>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0.03132</cdr:x>
      <cdr:y>0.8529</cdr:y>
    </cdr:from>
    <cdr:to>
      <cdr:x>0.54666</cdr:x>
      <cdr:y>0.8529</cdr:y>
    </cdr:to>
    <cdr:cxnSp macro="">
      <cdr:nvCxnSpPr>
        <cdr:cNvPr id="6" name="直線コネクタ 5">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77100" y="2307454"/>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0.00321</cdr:x>
      <cdr:y>0.10002</cdr:y>
    </cdr:from>
    <cdr:to>
      <cdr:x>0.05493</cdr:x>
      <cdr:y>0.47251</cdr:y>
    </cdr:to>
    <cdr:sp macro="" textlink="">
      <cdr:nvSpPr>
        <cdr:cNvPr id="7" name="テキスト ボックス 6">
          <a:extLst xmlns:a="http://schemas.openxmlformats.org/drawingml/2006/main">
            <a:ext uri="{FF2B5EF4-FFF2-40B4-BE49-F238E27FC236}">
              <a16:creationId xmlns:a16="http://schemas.microsoft.com/office/drawing/2014/main" id="{117A9037-09B4-4135-B268-F277A8B431C9}"/>
            </a:ext>
          </a:extLst>
        </cdr:cNvPr>
        <cdr:cNvSpPr txBox="1"/>
      </cdr:nvSpPr>
      <cdr:spPr>
        <a:xfrm xmlns:a="http://schemas.openxmlformats.org/drawingml/2006/main">
          <a:off x="18155" y="270600"/>
          <a:ext cx="292414" cy="1007743"/>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ja-JP" altLang="en-US" sz="900" dirty="0"/>
            <a:t>引継いだ</a:t>
          </a:r>
        </a:p>
      </cdr:txBody>
    </cdr:sp>
  </cdr:relSizeAnchor>
  <cdr:relSizeAnchor xmlns:cdr="http://schemas.openxmlformats.org/drawingml/2006/chartDrawing">
    <cdr:from>
      <cdr:x>0.00941</cdr:x>
      <cdr:y>0.50455</cdr:y>
    </cdr:from>
    <cdr:to>
      <cdr:x>0.05261</cdr:x>
      <cdr:y>0.87703</cdr:y>
    </cdr:to>
    <cdr:sp macro="" textlink="">
      <cdr:nvSpPr>
        <cdr:cNvPr id="8" name="テキスト ボックス 1">
          <a:extLst xmlns:a="http://schemas.openxmlformats.org/drawingml/2006/main">
            <a:ext uri="{FF2B5EF4-FFF2-40B4-BE49-F238E27FC236}">
              <a16:creationId xmlns:a16="http://schemas.microsoft.com/office/drawing/2014/main" id="{7EF4FB5E-B5EA-4AB4-B27C-02360AB17EEF}"/>
            </a:ext>
          </a:extLst>
        </cdr:cNvPr>
        <cdr:cNvSpPr txBox="1"/>
      </cdr:nvSpPr>
      <cdr:spPr>
        <a:xfrm xmlns:a="http://schemas.openxmlformats.org/drawingml/2006/main">
          <a:off x="53206" y="1365009"/>
          <a:ext cx="244243" cy="10077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引き継がなかった</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50376" cy="497367"/>
          </a:xfrm>
          <a:prstGeom prst="rect">
            <a:avLst/>
          </a:prstGeom>
        </p:spPr>
        <p:txBody>
          <a:bodyPr vert="horz" lIns="92192" tIns="46097" rIns="92192" bIns="46097"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5"/>
            <a:ext cx="2950374" cy="497367"/>
          </a:xfrm>
          <a:prstGeom prst="rect">
            <a:avLst/>
          </a:prstGeom>
        </p:spPr>
        <p:txBody>
          <a:bodyPr vert="horz" wrap="square" lIns="92192" tIns="46097" rIns="92192" bIns="46097" numCol="1" anchor="t" anchorCtr="0" compatLnSpc="1">
            <a:prstTxWarp prst="textNoShape">
              <a:avLst/>
            </a:prstTxWarp>
          </a:bodyPr>
          <a:lstStyle>
            <a:lvl1pPr algn="r" eaLnBrk="1" hangingPunct="1">
              <a:defRPr sz="1300">
                <a:ea typeface="ＭＳ Ｐゴシック" pitchFamily="50" charset="-128"/>
              </a:defRPr>
            </a:lvl1pPr>
          </a:lstStyle>
          <a:p>
            <a:pPr>
              <a:defRPr/>
            </a:pPr>
            <a:fld id="{7DA3EFD1-82CE-4F5B-910C-69323388F7B6}" type="datetimeFigureOut">
              <a:rPr lang="ja-JP" altLang="en-US"/>
              <a:pPr>
                <a:defRPr/>
              </a:pPr>
              <a:t>2021/11/29</a:t>
            </a:fld>
            <a:endParaRPr lang="ja-JP" altLang="en-US" dirty="0"/>
          </a:p>
        </p:txBody>
      </p:sp>
      <p:sp>
        <p:nvSpPr>
          <p:cNvPr id="4" name="フッター プレースホルダー 3"/>
          <p:cNvSpPr>
            <a:spLocks noGrp="1"/>
          </p:cNvSpPr>
          <p:nvPr>
            <p:ph type="ftr" sz="quarter" idx="2"/>
          </p:nvPr>
        </p:nvSpPr>
        <p:spPr>
          <a:xfrm>
            <a:off x="5" y="9440372"/>
            <a:ext cx="2950376" cy="497366"/>
          </a:xfrm>
          <a:prstGeom prst="rect">
            <a:avLst/>
          </a:prstGeom>
        </p:spPr>
        <p:txBody>
          <a:bodyPr vert="horz" lIns="92192" tIns="46097" rIns="92192" bIns="46097"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192" tIns="46097" rIns="92192" bIns="46097" numCol="1" anchor="b" anchorCtr="0" compatLnSpc="1">
            <a:prstTxWarp prst="textNoShape">
              <a:avLst/>
            </a:prstTxWarp>
          </a:bodyPr>
          <a:lstStyle>
            <a:lvl1pPr algn="r" eaLnBrk="1" hangingPunct="1">
              <a:defRPr sz="13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50376" cy="497367"/>
          </a:xfrm>
          <a:prstGeom prst="rect">
            <a:avLst/>
          </a:prstGeom>
        </p:spPr>
        <p:txBody>
          <a:bodyPr vert="horz" lIns="92192" tIns="46097" rIns="92192" bIns="46097"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5"/>
            <a:ext cx="2950374" cy="497367"/>
          </a:xfrm>
          <a:prstGeom prst="rect">
            <a:avLst/>
          </a:prstGeom>
        </p:spPr>
        <p:txBody>
          <a:bodyPr vert="horz" wrap="square" lIns="92192" tIns="46097" rIns="92192" bIns="46097" numCol="1" anchor="t" anchorCtr="0" compatLnSpc="1">
            <a:prstTxWarp prst="textNoShape">
              <a:avLst/>
            </a:prstTxWarp>
          </a:bodyPr>
          <a:lstStyle>
            <a:lvl1pPr algn="r" eaLnBrk="1" hangingPunct="1">
              <a:defRPr sz="1300">
                <a:ea typeface="ＭＳ Ｐゴシック" pitchFamily="50" charset="-128"/>
              </a:defRPr>
            </a:lvl1pPr>
          </a:lstStyle>
          <a:p>
            <a:pPr>
              <a:defRPr/>
            </a:pPr>
            <a:fld id="{BA25AE57-A5C1-49C1-801C-BDA097D1586D}" type="datetimeFigureOut">
              <a:rPr lang="ja-JP" altLang="en-US"/>
              <a:pPr>
                <a:defRPr/>
              </a:pPr>
              <a:t>2021/11/29</a:t>
            </a:fld>
            <a:endParaRPr lang="ja-JP" altLang="en-US" dirty="0"/>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2192" tIns="46097" rIns="92192" bIns="46097" rtlCol="0" anchor="ctr"/>
          <a:lstStyle/>
          <a:p>
            <a:pPr lvl="0"/>
            <a:endParaRPr lang="ja-JP" altLang="en-US" noProof="0" dirty="0"/>
          </a:p>
        </p:txBody>
      </p:sp>
      <p:sp>
        <p:nvSpPr>
          <p:cNvPr id="5" name="ノート プレースホルダー 4"/>
          <p:cNvSpPr>
            <a:spLocks noGrp="1"/>
          </p:cNvSpPr>
          <p:nvPr>
            <p:ph type="body" sz="quarter" idx="3"/>
          </p:nvPr>
        </p:nvSpPr>
        <p:spPr>
          <a:xfrm>
            <a:off x="680243" y="4720985"/>
            <a:ext cx="5446723" cy="4473102"/>
          </a:xfrm>
          <a:prstGeom prst="rect">
            <a:avLst/>
          </a:prstGeom>
        </p:spPr>
        <p:txBody>
          <a:bodyPr vert="horz" lIns="92192" tIns="46097" rIns="92192" bIns="4609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6" cy="497366"/>
          </a:xfrm>
          <a:prstGeom prst="rect">
            <a:avLst/>
          </a:prstGeom>
        </p:spPr>
        <p:txBody>
          <a:bodyPr vert="horz" lIns="92192" tIns="46097" rIns="92192" bIns="46097"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192" tIns="46097" rIns="92192" bIns="46097" numCol="1" anchor="b" anchorCtr="0" compatLnSpc="1">
            <a:prstTxWarp prst="textNoShape">
              <a:avLst/>
            </a:prstTxWarp>
          </a:bodyPr>
          <a:lstStyle>
            <a:lvl1pPr algn="r" eaLnBrk="1" hangingPunct="1">
              <a:defRPr sz="13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ja-JP" altLang="en-US" dirty="0"/>
              <a:t>４ページ目以降のノート欄に詳細情報が記載されています。併せてご利用ください。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132828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a:t>
            </a:r>
            <a:r>
              <a:rPr lang="en-US" altLang="ja-JP" sz="1100" dirty="0"/>
              <a:t>1</a:t>
            </a:r>
            <a:r>
              <a:rPr lang="ja-JP" altLang="en-US" sz="1100" dirty="0"/>
              <a:t>回取得できます。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249808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また、両親で協力して育児ができるよう、特例が設けられています。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育児休業は、通常、一人の子につき一回しか取得できませんが、男性が妻の出産後</a:t>
            </a:r>
            <a:r>
              <a:rPr lang="en-US" altLang="ja-JP" sz="1100" dirty="0"/>
              <a:t>8</a:t>
            </a:r>
            <a:r>
              <a:rPr lang="ja-JP" altLang="en-US" sz="1100" dirty="0"/>
              <a:t>週間以内に育児休業を取得し、かつ終了した場合は、一旦復職しても再度育児休業が取得できます（「パパ休暇」）。</a:t>
            </a:r>
            <a:endParaRPr lang="en-US" altLang="ja-JP" sz="1100" dirty="0"/>
          </a:p>
          <a:p>
            <a:pPr algn="just" eaLnBrk="1">
              <a:spcBef>
                <a:spcPts val="0"/>
              </a:spcBef>
            </a:pPr>
            <a:r>
              <a:rPr lang="ja-JP" altLang="en-US" sz="1100" dirty="0"/>
              <a:t>また、両親がともに育児休業を取得する場合は、原則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こうした特例を活用すると、例えば、出産後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313043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それでは、本年度、育児介護休業法が改正され、来年度以降に施行が予定されている新制度などについて確認していきたいと思います。</a:t>
            </a:r>
            <a:endParaRPr lang="en-US" altLang="ja-JP" sz="1100" dirty="0"/>
          </a:p>
          <a:p>
            <a:pPr algn="just" eaLnBrk="1">
              <a:spcBef>
                <a:spcPts val="0"/>
              </a:spcBef>
            </a:pPr>
            <a:r>
              <a:rPr lang="ja-JP" altLang="en-US" sz="1100" dirty="0"/>
              <a:t>まず、制度の概要をざっとご覧いただきたいと思います。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つ目は、来年の</a:t>
            </a:r>
            <a:r>
              <a:rPr lang="en-US" altLang="ja-JP" sz="1100" dirty="0"/>
              <a:t>4</a:t>
            </a:r>
            <a:r>
              <a:rPr lang="ja-JP" altLang="en-US" sz="1100" dirty="0"/>
              <a:t>月に施行される項目で、企業の義務として、育休を取得しやすい雇用環境整備や、妊娠・出産を申し出た労働者に対する個別の周知・育休取得意向の確認が義務付けられました。</a:t>
            </a:r>
            <a:endParaRPr lang="en-US" altLang="ja-JP" sz="1100" dirty="0"/>
          </a:p>
          <a:p>
            <a:pPr algn="just" eaLnBrk="1">
              <a:spcBef>
                <a:spcPts val="0"/>
              </a:spcBef>
            </a:pPr>
            <a:r>
              <a:rPr lang="ja-JP" altLang="en-US" sz="1100" dirty="0"/>
              <a:t>また、同じく来年</a:t>
            </a:r>
            <a:r>
              <a:rPr lang="en-US" altLang="ja-JP" sz="1100" dirty="0"/>
              <a:t>4</a:t>
            </a:r>
            <a:r>
              <a:rPr lang="ja-JP" altLang="en-US" sz="1100" dirty="0"/>
              <a:t>月から、有期雇用労働者の育児・介護休業の取得要件が緩和されることになりました。</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157259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a:t>
            </a:r>
            <a:r>
              <a:rPr lang="en-US" altLang="ja-JP" sz="1100" dirty="0"/>
              <a:t>3</a:t>
            </a:r>
            <a:r>
              <a:rPr lang="ja-JP" altLang="en-US" sz="1100" dirty="0"/>
              <a:t>つ目、男性の育休取得促進のための、子どもの出生直後の時期の育休制度の新設です。</a:t>
            </a:r>
            <a:endParaRPr lang="en-US" altLang="ja-JP" sz="1100" dirty="0"/>
          </a:p>
          <a:p>
            <a:pPr algn="just" eaLnBrk="1">
              <a:spcBef>
                <a:spcPts val="0"/>
              </a:spcBef>
            </a:pPr>
            <a:r>
              <a:rPr lang="ja-JP" altLang="en-US" sz="1100" dirty="0"/>
              <a:t>子の出生後</a:t>
            </a:r>
            <a:r>
              <a:rPr lang="en-US" altLang="ja-JP" sz="1100" dirty="0"/>
              <a:t>8</a:t>
            </a:r>
            <a:r>
              <a:rPr lang="ja-JP" altLang="en-US" sz="1100" dirty="0"/>
              <a:t>週以内、つまり、母親の産後休業期間中に、</a:t>
            </a:r>
            <a:r>
              <a:rPr lang="en-US" altLang="ja-JP" sz="1100" dirty="0"/>
              <a:t>4</a:t>
            </a:r>
            <a:r>
              <a:rPr lang="ja-JP" altLang="en-US" sz="1100" dirty="0"/>
              <a:t>週間を限度として取得できる新たな制度が追加されました。</a:t>
            </a:r>
            <a:endParaRPr lang="en-US" altLang="ja-JP" sz="1100" dirty="0"/>
          </a:p>
          <a:p>
            <a:pPr algn="just" eaLnBrk="1">
              <a:spcBef>
                <a:spcPts val="0"/>
              </a:spcBef>
            </a:pPr>
            <a:r>
              <a:rPr lang="ja-JP" altLang="en-US" sz="1100" dirty="0"/>
              <a:t>「産後パパ育休」と呼ばれる制度で、この新設される育休制度では、</a:t>
            </a:r>
            <a:endParaRPr lang="en-US" altLang="ja-JP" sz="1100" dirty="0"/>
          </a:p>
          <a:p>
            <a:pPr algn="just" eaLnBrk="1">
              <a:spcBef>
                <a:spcPts val="0"/>
              </a:spcBef>
            </a:pPr>
            <a:r>
              <a:rPr lang="ja-JP" altLang="en-US" sz="1100" dirty="0"/>
              <a:t>・育休の申出期限が</a:t>
            </a:r>
            <a:r>
              <a:rPr lang="en-US" altLang="ja-JP" sz="1100" dirty="0"/>
              <a:t>2</a:t>
            </a:r>
            <a:r>
              <a:rPr lang="ja-JP" altLang="en-US" sz="1100" dirty="0"/>
              <a:t>週間前まで、</a:t>
            </a:r>
            <a:endParaRPr lang="en-US" altLang="ja-JP" sz="1100" dirty="0"/>
          </a:p>
          <a:p>
            <a:pPr algn="just" eaLnBrk="1">
              <a:spcBef>
                <a:spcPts val="0"/>
              </a:spcBef>
            </a:pPr>
            <a:r>
              <a:rPr lang="ja-JP" altLang="en-US" sz="1100" dirty="0"/>
              <a:t>・</a:t>
            </a:r>
            <a:r>
              <a:rPr lang="en-US" altLang="ja-JP" sz="1100" dirty="0"/>
              <a:t>2</a:t>
            </a:r>
            <a:r>
              <a:rPr lang="ja-JP" altLang="en-US" sz="1100" dirty="0"/>
              <a:t>回に分割可能、</a:t>
            </a:r>
            <a:endParaRPr lang="en-US" altLang="ja-JP" sz="1100" dirty="0"/>
          </a:p>
          <a:p>
            <a:pPr algn="just" eaLnBrk="1">
              <a:spcBef>
                <a:spcPts val="0"/>
              </a:spcBef>
            </a:pPr>
            <a:r>
              <a:rPr lang="ja-JP" altLang="en-US" sz="1100" dirty="0"/>
              <a:t>・労使協定を締結している場合には、育休中に就業可能</a:t>
            </a:r>
            <a:endParaRPr lang="en-US" altLang="ja-JP" sz="1100" dirty="0"/>
          </a:p>
          <a:p>
            <a:pPr algn="just" eaLnBrk="1">
              <a:spcBef>
                <a:spcPts val="0"/>
              </a:spcBef>
            </a:pPr>
            <a:r>
              <a:rPr lang="ja-JP" altLang="en-US" sz="1100" dirty="0"/>
              <a:t>などといた特徴があります。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また、産後パパ育休とは別の従来の育児休業も分割取得できるようになります。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a:t>
            </a:r>
            <a:r>
              <a:rPr lang="en-US" altLang="ja-JP" sz="1100" dirty="0"/>
              <a:t>5</a:t>
            </a:r>
            <a:r>
              <a:rPr lang="ja-JP" altLang="en-US" sz="1100" dirty="0"/>
              <a:t>つ目、従業員</a:t>
            </a:r>
            <a:r>
              <a:rPr lang="en-US" altLang="ja-JP" sz="1100" dirty="0"/>
              <a:t>1,000</a:t>
            </a:r>
            <a:r>
              <a:rPr lang="ja-JP" altLang="en-US" sz="1100" dirty="0"/>
              <a:t>人超の大企業については、育児休業等の取得状況の公表が義務付けられることになります。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346043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まず、企業の義務です。</a:t>
            </a:r>
            <a:endParaRPr kumimoji="1" lang="en-US" altLang="ja-JP" dirty="0"/>
          </a:p>
          <a:p>
            <a:r>
              <a:rPr kumimoji="1" lang="en-US" altLang="ja-JP" dirty="0"/>
              <a:t>2</a:t>
            </a:r>
            <a:r>
              <a:rPr kumimoji="1" lang="ja-JP" altLang="en-US" dirty="0"/>
              <a:t>点ありまして、</a:t>
            </a:r>
            <a:r>
              <a:rPr kumimoji="1" lang="en-US" altLang="ja-JP" dirty="0"/>
              <a:t>1</a:t>
            </a:r>
            <a:r>
              <a:rPr kumimoji="1" lang="ja-JP" altLang="en-US" dirty="0"/>
              <a:t>点目は、育休を取得しやすい環境整備です。</a:t>
            </a:r>
            <a:endParaRPr kumimoji="1" lang="en-US" altLang="ja-JP" dirty="0"/>
          </a:p>
          <a:p>
            <a:pPr defTabSz="441564">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41564">
              <a:defRPr/>
            </a:pPr>
            <a:r>
              <a:rPr lang="ja-JP" altLang="ja-JP" dirty="0"/>
              <a:t>各企業の課題や実情に応じた措置を講じるよう準備してください。</a:t>
            </a:r>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26356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また、労働者自身が妊娠したり、配偶者が出産したなどの申出をした労働者に対して、企業は育児休業制度等を周知し、取得の意向を確認することが義務付けられます。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a:p>
            <a:endParaRPr kumimoji="1" lang="en-US" altLang="ja-JP" dirty="0"/>
          </a:p>
          <a:p>
            <a:r>
              <a:rPr lang="ja-JP" altLang="ja-JP" dirty="0"/>
              <a:t>今回の法改正はこの後説明する産後パパ育休が注目されることが多いですが、この２つの措置は大変重要なポイントで、</a:t>
            </a:r>
          </a:p>
          <a:p>
            <a:r>
              <a:rPr lang="ja-JP" altLang="ja-JP" dirty="0"/>
              <a:t>実際に育児休業の取得が進むかどうかは、この２つの措置がしっかり講じられているかにかかってきます。</a:t>
            </a:r>
          </a:p>
          <a:p>
            <a:r>
              <a:rPr lang="ja-JP" altLang="ja-JP" dirty="0"/>
              <a:t>施行は令和４年４月１日ですので、雇用環境整備措置として何をどう講じるのか、妊娠・出産の申出先をどうす</a:t>
            </a:r>
            <a:r>
              <a:rPr lang="ja-JP" altLang="en-US" dirty="0"/>
              <a:t>る</a:t>
            </a:r>
            <a:r>
              <a:rPr lang="ja-JP" altLang="ja-JP" dirty="0"/>
              <a:t>のか、</a:t>
            </a:r>
            <a:endParaRPr lang="en-US" altLang="ja-JP" dirty="0"/>
          </a:p>
          <a:p>
            <a:r>
              <a:rPr lang="ja-JP" altLang="ja-JP" dirty="0"/>
              <a:t>誰がどのように周知・働きかけを行うのかなど検討・準備を進める必要があります。</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156894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有期雇用者の取得条件も変更となります。</a:t>
            </a:r>
            <a:endParaRPr kumimoji="1" lang="en-US" altLang="ja-JP" dirty="0"/>
          </a:p>
          <a:p>
            <a:r>
              <a:rPr kumimoji="1" lang="ja-JP" altLang="en-US" dirty="0"/>
              <a:t>現行制度では、「引き続き雇用された期間が</a:t>
            </a:r>
            <a:r>
              <a:rPr kumimoji="1" lang="en-US" altLang="ja-JP" dirty="0"/>
              <a:t>1</a:t>
            </a:r>
            <a:r>
              <a:rPr kumimoji="1" lang="ja-JP" altLang="en-US" dirty="0"/>
              <a:t>年以上」という条件がありましたが、この条件が撤廃されることになりました。</a:t>
            </a:r>
            <a:endParaRPr kumimoji="1" lang="en-US" altLang="ja-JP" dirty="0"/>
          </a:p>
          <a:p>
            <a:r>
              <a:rPr kumimoji="1" lang="ja-JP" altLang="en-US" dirty="0"/>
              <a:t>そのため、条件が整えば、就業期間が</a:t>
            </a:r>
            <a:r>
              <a:rPr kumimoji="1" lang="en-US" altLang="ja-JP" dirty="0"/>
              <a:t>1</a:t>
            </a:r>
            <a:r>
              <a:rPr kumimoji="1" lang="ja-JP" altLang="en-US" dirty="0"/>
              <a:t>年に満たない有期雇用者でも育休が取得可能になります。</a:t>
            </a:r>
            <a:endParaRPr kumimoji="1" lang="en-US" altLang="ja-JP" dirty="0"/>
          </a:p>
          <a:p>
            <a:r>
              <a:rPr kumimoji="1" lang="ja-JP" altLang="en-US" dirty="0"/>
              <a:t>一方で、「</a:t>
            </a:r>
            <a:r>
              <a:rPr kumimoji="1" lang="en-US" altLang="ja-JP" dirty="0"/>
              <a:t>1</a:t>
            </a:r>
            <a:r>
              <a:rPr kumimoji="1" lang="ja-JP" altLang="en-US" dirty="0"/>
              <a:t>歳</a:t>
            </a:r>
            <a:r>
              <a:rPr kumimoji="1" lang="en-US" altLang="ja-JP" dirty="0"/>
              <a:t>6</a:t>
            </a:r>
            <a:r>
              <a:rPr kumimoji="1" lang="ja-JP" altLang="en-US" dirty="0"/>
              <a:t>か月までの間に契約満了が明らかでない」という条件は継続されます。</a:t>
            </a:r>
            <a:endParaRPr kumimoji="1" lang="en-US" altLang="ja-JP" dirty="0"/>
          </a:p>
          <a:p>
            <a:r>
              <a:rPr kumimoji="1" lang="ja-JP" altLang="en-US" dirty="0"/>
              <a:t>ただし、労使協定の締結により、撤廃された条件をなお生かすこともできます。</a:t>
            </a:r>
            <a:endParaRPr kumimoji="1" lang="en-US" altLang="ja-JP" dirty="0"/>
          </a:p>
          <a:p>
            <a:endParaRPr kumimoji="1" lang="en-US" altLang="ja-JP" dirty="0" smtClean="0"/>
          </a:p>
          <a:p>
            <a:r>
              <a:rPr kumimoji="1" lang="ja-JP" altLang="en-US" dirty="0" smtClean="0"/>
              <a:t>（介護休業についても同じ考え方で要件が緩和され、「介護休業開始予定日から９３日経過日から</a:t>
            </a:r>
            <a:endParaRPr kumimoji="1" lang="en-US" altLang="ja-JP" dirty="0" smtClean="0"/>
          </a:p>
          <a:p>
            <a:r>
              <a:rPr kumimoji="1" lang="ja-JP" altLang="en-US" dirty="0" smtClean="0"/>
              <a:t>６か月を経過するまでに契約を満了することが明らかでない」要件のみ継続されることになりました。）</a:t>
            </a:r>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2314712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そして、新設される、産後パパ育休制度です。</a:t>
            </a:r>
            <a:endParaRPr kumimoji="1" lang="en-US" altLang="ja-JP" dirty="0"/>
          </a:p>
          <a:p>
            <a:r>
              <a:rPr kumimoji="1" lang="ja-JP" altLang="en-US" dirty="0"/>
              <a:t>一番右が現行制度、真ん中は</a:t>
            </a:r>
            <a:r>
              <a:rPr kumimoji="1" lang="ja-JP" altLang="en-US" dirty="0" smtClean="0"/>
              <a:t>来年</a:t>
            </a:r>
            <a:r>
              <a:rPr kumimoji="1" lang="en-US" altLang="ja-JP" dirty="0" smtClean="0"/>
              <a:t>10</a:t>
            </a:r>
            <a:r>
              <a:rPr kumimoji="1" lang="ja-JP" altLang="en-US" dirty="0"/>
              <a:t>月以降の通常の育休制度、そして一番左が産後パパ育休制度としてが追加されるという形になります。</a:t>
            </a:r>
            <a:endParaRPr kumimoji="1" lang="en-US" altLang="ja-JP" dirty="0"/>
          </a:p>
          <a:p>
            <a:endParaRPr kumimoji="1" lang="en-US" altLang="ja-JP" dirty="0"/>
          </a:p>
          <a:p>
            <a:r>
              <a:rPr kumimoji="1" lang="ja-JP" altLang="en-US" dirty="0"/>
              <a:t>資料に「＋」としているとおり、産後パパ育休は育児休業にプラスされる制度で、産後パパ育休を取得した後に育児休業を取得することも可能です。</a:t>
            </a:r>
            <a:endParaRPr kumimoji="1" lang="en-US" altLang="ja-JP" dirty="0"/>
          </a:p>
          <a:p>
            <a:r>
              <a:rPr kumimoji="1" lang="ja-JP" altLang="en-US" dirty="0"/>
              <a:t>また、子の出産時から</a:t>
            </a:r>
            <a:r>
              <a:rPr kumimoji="1" lang="en-US" altLang="ja-JP" dirty="0"/>
              <a:t>1</a:t>
            </a:r>
            <a:r>
              <a:rPr kumimoji="1" lang="ja-JP" altLang="en-US" dirty="0"/>
              <a:t>歳になるまで連続して１年間育休を取得したいという男性は、産後パパ育休は取得せず、育児休業を１年間取得する、ということになります。</a:t>
            </a:r>
          </a:p>
          <a:p>
            <a:r>
              <a:rPr kumimoji="1" lang="ja-JP" altLang="en-US" dirty="0"/>
              <a:t>また、育休を取得しても育児をしない、いわゆる「取るだけ育休」という問題があります</a:t>
            </a:r>
            <a:r>
              <a:rPr kumimoji="1" lang="ja-JP" altLang="en-US" dirty="0" smtClean="0"/>
              <a:t>。</a:t>
            </a:r>
            <a:endParaRPr kumimoji="1" lang="en-US" altLang="ja-JP" dirty="0" smtClean="0"/>
          </a:p>
          <a:p>
            <a:r>
              <a:rPr kumimoji="1" lang="ja-JP" altLang="en-US" dirty="0" smtClean="0"/>
              <a:t>これ</a:t>
            </a:r>
            <a:r>
              <a:rPr kumimoji="1" lang="ja-JP" altLang="en-US" dirty="0"/>
              <a:t>を防ぐためには先ほど説明した個別周知・意向確認の面談等で</a:t>
            </a:r>
            <a:r>
              <a:rPr kumimoji="1" lang="ja-JP" altLang="en-US" dirty="0" smtClean="0"/>
              <a:t>、育休</a:t>
            </a:r>
            <a:r>
              <a:rPr kumimoji="1" lang="ja-JP" altLang="en-US" dirty="0"/>
              <a:t>や産後パパ育休の意義等をしっかり伝えていくことが大切です。</a:t>
            </a:r>
          </a:p>
          <a:p>
            <a:endParaRPr kumimoji="1" lang="en-US" altLang="ja-JP" dirty="0"/>
          </a:p>
          <a:p>
            <a:endParaRPr kumimoji="1" lang="en-US" altLang="ja-JP" dirty="0"/>
          </a:p>
          <a:p>
            <a:r>
              <a:rPr kumimoji="1" lang="ja-JP" altLang="en-US" dirty="0"/>
              <a:t>新制度は、子の出生後</a:t>
            </a:r>
            <a:r>
              <a:rPr kumimoji="1" lang="en-US" altLang="ja-JP" dirty="0"/>
              <a:t>8</a:t>
            </a:r>
            <a:r>
              <a:rPr kumimoji="1" lang="ja-JP" altLang="en-US" dirty="0"/>
              <a:t>週位以内に</a:t>
            </a:r>
            <a:r>
              <a:rPr kumimoji="1" lang="en-US" altLang="ja-JP" dirty="0"/>
              <a:t>4</a:t>
            </a:r>
            <a:r>
              <a:rPr kumimoji="1" lang="ja-JP" altLang="en-US" dirty="0"/>
              <a:t>週間まで取得できる制度です。</a:t>
            </a:r>
            <a:endParaRPr kumimoji="1" lang="en-US" altLang="ja-JP" dirty="0"/>
          </a:p>
          <a:p>
            <a:r>
              <a:rPr kumimoji="1" lang="ja-JP" altLang="en-US" dirty="0"/>
              <a:t>この</a:t>
            </a:r>
            <a:r>
              <a:rPr kumimoji="1" lang="en-US" altLang="ja-JP" dirty="0"/>
              <a:t>4</a:t>
            </a:r>
            <a:r>
              <a:rPr kumimoji="1" lang="ja-JP" altLang="en-US" dirty="0"/>
              <a:t>週間の育児休業については、現行制度では原則として</a:t>
            </a:r>
            <a:r>
              <a:rPr kumimoji="1" lang="en-US" altLang="ja-JP" dirty="0"/>
              <a:t>1</a:t>
            </a:r>
            <a:r>
              <a:rPr kumimoji="1" lang="ja-JP" altLang="en-US" dirty="0"/>
              <a:t>か月前までとされている申出期限が、</a:t>
            </a:r>
            <a:r>
              <a:rPr kumimoji="1" lang="en-US" altLang="ja-JP" dirty="0"/>
              <a:t>2</a:t>
            </a:r>
            <a:r>
              <a:rPr kumimoji="1" lang="ja-JP" altLang="en-US" dirty="0"/>
              <a:t>週間前までに短縮されます。</a:t>
            </a:r>
            <a:endParaRPr kumimoji="1" lang="en-US" altLang="ja-JP" dirty="0"/>
          </a:p>
          <a:p>
            <a:r>
              <a:rPr kumimoji="1" lang="ja-JP" altLang="en-US" dirty="0"/>
              <a:t>また、この新制度は、分割して取得が可能となっています。</a:t>
            </a:r>
            <a:endParaRPr kumimoji="1" lang="en-US" altLang="ja-JP" dirty="0"/>
          </a:p>
          <a:p>
            <a:r>
              <a:rPr kumimoji="1" lang="ja-JP" altLang="en-US" dirty="0"/>
              <a:t>従来制度は分割できず、パパ休暇という、出生後</a:t>
            </a:r>
            <a:r>
              <a:rPr kumimoji="1" lang="en-US" altLang="ja-JP" dirty="0"/>
              <a:t>8</a:t>
            </a:r>
            <a:r>
              <a:rPr kumimoji="1" lang="ja-JP" altLang="en-US" dirty="0"/>
              <a:t>週以内に父親が育休を取得し、かつ復帰した場合にのみ、再取得できるという制度がありましたが、</a:t>
            </a:r>
            <a:endParaRPr kumimoji="1" lang="en-US" altLang="ja-JP" dirty="0"/>
          </a:p>
          <a:p>
            <a:r>
              <a:rPr kumimoji="1" lang="ja-JP" altLang="en-US" dirty="0"/>
              <a:t>今回の改正により、従来の育休制度も分割取得ができるようになります。後で詳しくご説明します。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180656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先ほど、産後パパ育休では、申出期限が</a:t>
            </a:r>
            <a:r>
              <a:rPr kumimoji="1" lang="en-US" altLang="ja-JP" dirty="0"/>
              <a:t>2</a:t>
            </a:r>
            <a:r>
              <a:rPr kumimoji="1" lang="ja-JP" altLang="en-US" dirty="0"/>
              <a:t>週間になるとお伝えしましたが、法令の義務を上回る取組を行っている場合には、この規定を</a:t>
            </a:r>
            <a:r>
              <a:rPr kumimoji="1" lang="en-US" altLang="ja-JP" dirty="0"/>
              <a:t>1</a:t>
            </a:r>
            <a:r>
              <a:rPr kumimoji="1" lang="ja-JP" altLang="en-US" dirty="0"/>
              <a:t>か</a:t>
            </a:r>
            <a:r>
              <a:rPr kumimoji="1" lang="ja-JP" altLang="en-US" dirty="0" smtClean="0"/>
              <a:t>月前までに</a:t>
            </a:r>
            <a:r>
              <a:rPr kumimoji="1" lang="ja-JP" altLang="en-US" dirty="0"/>
              <a:t>変更することが可能です。</a:t>
            </a:r>
            <a:endParaRPr kumimoji="1" lang="en-US" altLang="ja-JP" dirty="0"/>
          </a:p>
          <a:p>
            <a:r>
              <a:rPr kumimoji="1" lang="ja-JP" altLang="en-US" dirty="0"/>
              <a:t>その場合の条件をこちらに記載しました。条件は</a:t>
            </a:r>
            <a:r>
              <a:rPr kumimoji="1" lang="en-US" altLang="ja-JP" dirty="0"/>
              <a:t>3</a:t>
            </a:r>
            <a:r>
              <a:rPr kumimoji="1" lang="ja-JP" altLang="en-US" dirty="0"/>
              <a:t>つあり、</a:t>
            </a:r>
            <a:endParaRPr kumimoji="1" lang="en-US" altLang="ja-JP" dirty="0"/>
          </a:p>
          <a:p>
            <a:r>
              <a:rPr kumimoji="1" lang="en-US" altLang="ja-JP" dirty="0"/>
              <a:t>1</a:t>
            </a:r>
            <a:r>
              <a:rPr kumimoji="1" lang="ja-JP" altLang="en-US" dirty="0"/>
              <a:t>つ目は、「取得しやすい環境整備」において示された事項に「育児休業申出をした労働者の育児休業の取得が円滑に行われるようにするための業務の配分又は</a:t>
            </a:r>
            <a:endParaRPr kumimoji="1" lang="en-US" altLang="ja-JP" dirty="0"/>
          </a:p>
          <a:p>
            <a:r>
              <a:rPr kumimoji="1" lang="ja-JP" altLang="en-US" dirty="0"/>
              <a:t>人員の配置に係る必要な措置」を加えた５つの項目のうちを</a:t>
            </a:r>
            <a:r>
              <a:rPr kumimoji="1" lang="en-US" altLang="ja-JP" dirty="0"/>
              <a:t>2</a:t>
            </a:r>
            <a:r>
              <a:rPr kumimoji="1" lang="ja-JP" altLang="en-US" dirty="0"/>
              <a:t>つ以上実施すること、</a:t>
            </a:r>
            <a:endParaRPr kumimoji="1" lang="en-US" altLang="ja-JP" dirty="0"/>
          </a:p>
          <a:p>
            <a:r>
              <a:rPr kumimoji="1" lang="en-US" altLang="ja-JP" dirty="0"/>
              <a:t>2</a:t>
            </a:r>
            <a:r>
              <a:rPr kumimoji="1" lang="ja-JP" altLang="en-US" dirty="0"/>
              <a:t>つ目は、育休に関する定量目標を設定し、取得促進の方針を周知すること、</a:t>
            </a:r>
            <a:endParaRPr kumimoji="1" lang="en-US" altLang="ja-JP" dirty="0"/>
          </a:p>
          <a:p>
            <a:r>
              <a:rPr kumimoji="1" lang="en-US" altLang="ja-JP" dirty="0"/>
              <a:t>3</a:t>
            </a:r>
            <a:r>
              <a:rPr kumimoji="1" lang="ja-JP" altLang="en-US" dirty="0"/>
              <a:t>つ目は、育休に関する意向確認を行うともに、意向を把握するための取組を行うということです。</a:t>
            </a:r>
            <a:endParaRPr kumimoji="1" lang="en-US" altLang="ja-JP" dirty="0"/>
          </a:p>
          <a:p>
            <a:r>
              <a:rPr kumimoji="1" lang="ja-JP" altLang="en-US" dirty="0"/>
              <a:t>意向を把握するための取組とは、法で定められた意向確認だけではなく、意向確認時に回答がないような場合には、リマインドを行うなどして、</a:t>
            </a:r>
            <a:r>
              <a:rPr kumimoji="1" lang="en-US" altLang="ja-JP" dirty="0"/>
              <a:t/>
            </a:r>
            <a:br>
              <a:rPr kumimoji="1" lang="en-US" altLang="ja-JP" dirty="0"/>
            </a:br>
            <a:r>
              <a:rPr kumimoji="1" lang="ja-JP" altLang="en-US" dirty="0"/>
              <a:t>企業側から積極的に意向を把握する必要があるということです。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18</a:t>
            </a:fld>
            <a:endParaRPr lang="en-US" altLang="ja-JP" dirty="0"/>
          </a:p>
        </p:txBody>
      </p:sp>
    </p:spTree>
    <p:extLst>
      <p:ext uri="{BB962C8B-B14F-4D97-AF65-F5344CB8AC3E}">
        <p14:creationId xmlns:p14="http://schemas.microsoft.com/office/powerpoint/2010/main" val="121202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268668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また、現行制度では、育児休業期間中は予定した就労は禁止されていました。</a:t>
            </a:r>
            <a:endParaRPr kumimoji="1" lang="en-US" altLang="ja-JP" dirty="0"/>
          </a:p>
          <a:p>
            <a:r>
              <a:rPr kumimoji="1" lang="ja-JP" altLang="en-US" dirty="0"/>
              <a:t>突発的な事象であれば、就労できる場合がありましたが、あくまでも「休業」ですので、毎週曜日を決めて仕事をするといったことは認められていませんでした。</a:t>
            </a:r>
            <a:endParaRPr kumimoji="1" lang="en-US" altLang="ja-JP" dirty="0"/>
          </a:p>
          <a:p>
            <a:r>
              <a:rPr kumimoji="1" lang="ja-JP" altLang="en-US" dirty="0"/>
              <a:t>これに対して産後パパ育休制度では、「労働者の意に反したものにならないよう、労使協定を締結した場合」に限り、事前に調整したうえで休業中に就業することが可能となります。</a:t>
            </a:r>
            <a:endParaRPr kumimoji="1" lang="en-US" altLang="ja-JP" dirty="0"/>
          </a:p>
          <a:p>
            <a:endParaRPr kumimoji="1" lang="en-US" altLang="ja-JP" dirty="0"/>
          </a:p>
          <a:p>
            <a:r>
              <a:rPr kumimoji="1" lang="ja-JP" altLang="en-US" dirty="0"/>
              <a:t>具体的な手順としては、労働者側から、就業してよい場合にその条件を申し出て、会社側がその条件の範囲で候補日、時間を提示し、</a:t>
            </a:r>
            <a:endParaRPr kumimoji="1" lang="en-US" altLang="ja-JP" dirty="0"/>
          </a:p>
          <a:p>
            <a:r>
              <a:rPr kumimoji="1" lang="ja-JP" altLang="en-US" dirty="0"/>
              <a:t>労働者が同意し、会社側が条件を改めて通知して、就業するといったものです。</a:t>
            </a:r>
            <a:endParaRPr kumimoji="1" lang="en-US" altLang="ja-JP" dirty="0"/>
          </a:p>
          <a:p>
            <a:r>
              <a:rPr kumimoji="1" lang="ja-JP" altLang="en-US" dirty="0"/>
              <a:t>なお、この就業可能日数は、上限が設定されていますので、注意が必要です。</a:t>
            </a:r>
            <a:endParaRPr kumimoji="1" lang="en-US" altLang="ja-JP" dirty="0"/>
          </a:p>
          <a:p>
            <a:endParaRPr kumimoji="1" lang="en-US" altLang="ja-JP" dirty="0"/>
          </a:p>
          <a:p>
            <a:r>
              <a:rPr kumimoji="1" lang="ja-JP" altLang="en-US" dirty="0"/>
              <a:t>また、育児休業中は就業しないことが原則であり、出生時育児休業期間中の就業については、事業主から労働者に対して就業可能日等の申出を一方的に求めることや、労働者の意に反するような取扱いがなされてはならない、ということにも十分な注意が必要です。</a:t>
            </a:r>
            <a:endParaRPr kumimoji="1" lang="en-US" altLang="ja-JP" dirty="0"/>
          </a:p>
          <a:p>
            <a:endParaRPr kumimoji="1" lang="en-US" altLang="ja-JP" dirty="0"/>
          </a:p>
          <a:p>
            <a:r>
              <a:rPr kumimoji="1" lang="ja-JP" altLang="en-US" dirty="0"/>
              <a:t>新制度は、現行制度と同様に育児休業ですので、育児休業給付の対象となります</a:t>
            </a:r>
            <a:r>
              <a:rPr kumimoji="1" lang="ja-JP" altLang="en-US" strike="sngStrike" dirty="0" err="1"/>
              <a:t>る</a:t>
            </a:r>
            <a:r>
              <a:rPr kumimoji="1" lang="ja-JP" altLang="en-US" strike="sngStrike" dirty="0"/>
              <a:t>予定です</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308601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endParaRPr kumimoji="1" lang="en-US" altLang="ja-JP" dirty="0" smtClean="0"/>
          </a:p>
          <a:p>
            <a:r>
              <a:rPr kumimoji="1" lang="ja-JP" altLang="en-US" dirty="0" smtClean="0"/>
              <a:t>最後に、企業の義務です。</a:t>
            </a:r>
            <a:endParaRPr kumimoji="1" lang="en-US" altLang="ja-JP" dirty="0" smtClean="0"/>
          </a:p>
          <a:p>
            <a:r>
              <a:rPr kumimoji="1" lang="ja-JP" altLang="en-US" dirty="0" smtClean="0"/>
              <a:t>従業員数</a:t>
            </a:r>
            <a:r>
              <a:rPr kumimoji="1" lang="en-US" altLang="ja-JP" dirty="0" smtClean="0"/>
              <a:t>1000</a:t>
            </a:r>
            <a:r>
              <a:rPr kumimoji="1" lang="ja-JP" altLang="en-US" dirty="0" smtClean="0"/>
              <a:t>人超の大企業に限定ですが、育児休業の取得状況について年１回の公表が義務付けられることになります。公表の対象は、男性の育休取得率、または、育休や育児目的休暇の取得率です。</a:t>
            </a:r>
            <a:endParaRPr kumimoji="1" lang="en-US" altLang="ja-JP" dirty="0" smtClean="0"/>
          </a:p>
          <a:p>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50356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以上の新制度の特徴を、現行の制度と比較して取得パターンに示してみると、このようになります。</a:t>
            </a:r>
            <a:endParaRPr kumimoji="1" lang="en-US" altLang="ja-JP" dirty="0"/>
          </a:p>
          <a:p>
            <a:endParaRPr kumimoji="1" lang="en-US" altLang="ja-JP" dirty="0"/>
          </a:p>
          <a:p>
            <a:r>
              <a:rPr kumimoji="1" lang="ja-JP" altLang="en-US" dirty="0"/>
              <a:t>出生後</a:t>
            </a:r>
            <a:r>
              <a:rPr kumimoji="1" lang="en-US" altLang="ja-JP" dirty="0"/>
              <a:t>8</a:t>
            </a:r>
            <a:r>
              <a:rPr kumimoji="1" lang="ja-JP" altLang="en-US" dirty="0"/>
              <a:t>週以内の母親の産後休業期間については、</a:t>
            </a:r>
            <a:r>
              <a:rPr kumimoji="1" lang="en-US" altLang="ja-JP" dirty="0"/>
              <a:t>4</a:t>
            </a:r>
            <a:r>
              <a:rPr kumimoji="1" lang="ja-JP" altLang="en-US" dirty="0"/>
              <a:t>週間を限度とし、</a:t>
            </a:r>
            <a:r>
              <a:rPr kumimoji="1" lang="en-US" altLang="ja-JP" dirty="0"/>
              <a:t>2</a:t>
            </a:r>
            <a:r>
              <a:rPr kumimoji="1" lang="ja-JP" altLang="en-US" dirty="0"/>
              <a:t>回に分割して育休を取得できるようになりました。</a:t>
            </a:r>
            <a:endParaRPr kumimoji="1" lang="en-US" altLang="ja-JP" dirty="0"/>
          </a:p>
          <a:p>
            <a:r>
              <a:rPr kumimoji="1" lang="ja-JP" altLang="en-US" dirty="0"/>
              <a:t>そのため、出生時や退院時の対応など、通しで休まなくとも必要なタイミングで休業を取得できるようになりました。</a:t>
            </a:r>
            <a:endParaRPr kumimoji="1" lang="en-US" altLang="ja-JP" dirty="0"/>
          </a:p>
          <a:p>
            <a:r>
              <a:rPr kumimoji="1" lang="ja-JP" altLang="en-US" dirty="0"/>
              <a:t>また、現行の育児休業においても分割取得が可能となり、</a:t>
            </a:r>
            <a:r>
              <a:rPr kumimoji="1" lang="en-US" altLang="ja-JP" dirty="0"/>
              <a:t>1</a:t>
            </a:r>
            <a:r>
              <a:rPr kumimoji="1" lang="ja-JP" altLang="en-US" dirty="0"/>
              <a:t>度取得した後でも、生活のリズムを安定させるため、妻の職場復帰のタイミングなどで取得することができます。</a:t>
            </a:r>
            <a:endParaRPr kumimoji="1" lang="en-US" altLang="ja-JP" dirty="0"/>
          </a:p>
          <a:p>
            <a:r>
              <a:rPr kumimoji="1" lang="ja-JP" altLang="en-US" dirty="0"/>
              <a:t>加えて、これまでは育児休業の開始時点が</a:t>
            </a:r>
            <a:r>
              <a:rPr kumimoji="1" lang="en-US" altLang="ja-JP" dirty="0"/>
              <a:t>1</a:t>
            </a:r>
            <a:r>
              <a:rPr kumimoji="1" lang="ja-JP" altLang="en-US" dirty="0"/>
              <a:t>歳や</a:t>
            </a:r>
            <a:r>
              <a:rPr kumimoji="1" lang="en-US" altLang="ja-JP" dirty="0"/>
              <a:t>1</a:t>
            </a:r>
            <a:r>
              <a:rPr kumimoji="1" lang="ja-JP" altLang="en-US" dirty="0"/>
              <a:t>歳半に限定されていたため、途中で交代できないという課題がありましたが、開始時点が柔軟になり、途中交代が可能となりました。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133668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育児休業給付金制度も改正になります。</a:t>
            </a:r>
            <a:endParaRPr kumimoji="1" lang="en-US" altLang="ja-JP" dirty="0"/>
          </a:p>
          <a:p>
            <a:r>
              <a:rPr kumimoji="1" lang="ja-JP" altLang="en-US" dirty="0"/>
              <a:t>法改正により、通常の育休制度でも分割取得できることとなりました。そのため、原則</a:t>
            </a:r>
            <a:r>
              <a:rPr kumimoji="1" lang="en-US" altLang="ja-JP" dirty="0"/>
              <a:t>2</a:t>
            </a:r>
            <a:r>
              <a:rPr kumimoji="1" lang="ja-JP" altLang="en-US" dirty="0"/>
              <a:t>回の育休まで給付金が受け取れます。</a:t>
            </a:r>
            <a:endParaRPr kumimoji="1" lang="en-US" altLang="ja-JP" dirty="0"/>
          </a:p>
          <a:p>
            <a:r>
              <a:rPr kumimoji="1" lang="ja-JP" altLang="en-US" dirty="0"/>
              <a:t>また、</a:t>
            </a:r>
            <a:r>
              <a:rPr kumimoji="1" lang="en-US" altLang="ja-JP" dirty="0"/>
              <a:t>3</a:t>
            </a:r>
            <a:r>
              <a:rPr kumimoji="1" lang="ja-JP" altLang="en-US" dirty="0"/>
              <a:t>回目以降は給付</a:t>
            </a:r>
            <a:r>
              <a:rPr kumimoji="1" lang="ja-JP" altLang="en-US"/>
              <a:t>金を受給できません</a:t>
            </a:r>
            <a:r>
              <a:rPr kumimoji="1" lang="ja-JP" altLang="en-US" dirty="0"/>
              <a:t>が、回数制限の除外理由に該当する場合には受給できる場合があります。</a:t>
            </a:r>
            <a:endParaRPr kumimoji="1" lang="en-US" altLang="ja-JP" dirty="0"/>
          </a:p>
          <a:p>
            <a:r>
              <a:rPr kumimoji="1" lang="ja-JP" altLang="en-US" dirty="0"/>
              <a:t>また、育休を延長する場合で、夫婦が交代で取得する場合には、</a:t>
            </a:r>
            <a:r>
              <a:rPr kumimoji="1" lang="en-US" altLang="ja-JP" dirty="0"/>
              <a:t>1</a:t>
            </a:r>
            <a:r>
              <a:rPr kumimoji="1" lang="ja-JP" altLang="en-US" dirty="0"/>
              <a:t>歳から</a:t>
            </a:r>
            <a:r>
              <a:rPr kumimoji="1" lang="en-US" altLang="ja-JP" dirty="0"/>
              <a:t>1</a:t>
            </a:r>
            <a:r>
              <a:rPr kumimoji="1" lang="ja-JP" altLang="en-US" dirty="0"/>
              <a:t>歳半、</a:t>
            </a:r>
            <a:r>
              <a:rPr kumimoji="1" lang="en-US" altLang="ja-JP" dirty="0"/>
              <a:t>1</a:t>
            </a:r>
            <a:r>
              <a:rPr kumimoji="1" lang="ja-JP" altLang="en-US" dirty="0"/>
              <a:t>歳半から</a:t>
            </a:r>
            <a:r>
              <a:rPr kumimoji="1" lang="en-US" altLang="ja-JP" dirty="0"/>
              <a:t>2</a:t>
            </a:r>
            <a:r>
              <a:rPr kumimoji="1" lang="ja-JP" altLang="en-US" dirty="0"/>
              <a:t>歳の間に、夫婦それぞれが</a:t>
            </a:r>
            <a:r>
              <a:rPr kumimoji="1" lang="en-US" altLang="ja-JP" dirty="0"/>
              <a:t>1</a:t>
            </a:r>
            <a:r>
              <a:rPr kumimoji="1" lang="ja-JP" altLang="en-US" dirty="0"/>
              <a:t>回ずつ、給付金を受け取れることになりました。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391642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図で示すとこちらのようになります。</a:t>
            </a:r>
            <a:endParaRPr kumimoji="1" lang="en-US" altLang="ja-JP" dirty="0"/>
          </a:p>
          <a:p>
            <a:r>
              <a:rPr kumimoji="1" lang="ja-JP" altLang="en-US" dirty="0"/>
              <a:t>もちろん、先程記載したように、産後パパ育休でも給付金が受け取れます。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2970106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それでは、具体的に男性の育休取得を進めるためにどのようなことをすればよいかを、企業の階層別に見ていきたいと思います。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108692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管理職に求められていることは、一言、「イクボスになること」です。</a:t>
            </a:r>
            <a:endParaRPr lang="en-US" altLang="ja-JP" sz="1100" dirty="0"/>
          </a:p>
          <a:p>
            <a:pPr algn="just" eaLnBrk="1">
              <a:spcBef>
                <a:spcPts val="0"/>
              </a:spcBef>
            </a:pPr>
            <a:r>
              <a:rPr lang="ja-JP" altLang="en-US" sz="1100" dirty="0"/>
              <a:t>イクボスとは、部下の育休取得などがあっても、業務を効率よく進め、部下や自らのワーク・ライフ・バランス向上を進めている管理職です。</a:t>
            </a:r>
            <a:endParaRPr lang="en-US" altLang="ja-JP" sz="1100" dirty="0"/>
          </a:p>
          <a:p>
            <a:pPr algn="just" eaLnBrk="1">
              <a:spcBef>
                <a:spcPts val="0"/>
              </a:spcBef>
            </a:pPr>
            <a:endParaRPr lang="en-US" altLang="ja-JP" sz="1100" dirty="0"/>
          </a:p>
          <a:p>
            <a:pPr algn="just" eaLnBrk="1">
              <a:spcBef>
                <a:spcPts val="0"/>
              </a:spcBef>
            </a:pPr>
            <a:r>
              <a:rPr lang="ja-JP" altLang="en-US" sz="1100" dirty="0"/>
              <a:t>子育て中の部下と、そうでない部下との間では、 場合によって軋轢が生まれてしまうかもしれません。</a:t>
            </a:r>
            <a:endParaRPr lang="en-US" altLang="ja-JP" sz="1100" dirty="0"/>
          </a:p>
          <a:p>
            <a:pPr algn="just" eaLnBrk="1">
              <a:spcBef>
                <a:spcPts val="0"/>
              </a:spcBef>
            </a:pPr>
            <a:r>
              <a:rPr lang="ja-JP" altLang="en-US" sz="1100" dirty="0"/>
              <a:t>それをしっかり調整して、職場のメンバー全員のワーク・ライフ・バランスが取れ、効率よく成果の出せる職場、その職場を管理するのがイクボスです。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そのためには、例えば、職場のみんなが休めるよう、自ら連続休暇の予定を入れ、部下にも働きかける、休暇の計画を組み、メンバーが共有する、休みを前提とした業務遂行の方策を検討し、実行する といったことが必要でしょう。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でも、休みを取って、効率よく働いて成果を出す・・・言葉でいうのは簡単ですが、実際にはそう簡単にはいかないかもしれません。</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169072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管理職が「イクボス」になると職場にはどのようなメリットが生じるのでしょうか。</a:t>
            </a:r>
            <a:endParaRPr lang="en-US" altLang="ja-JP" sz="1100" dirty="0"/>
          </a:p>
          <a:p>
            <a:pPr algn="just" eaLnBrk="1">
              <a:spcBef>
                <a:spcPts val="0"/>
              </a:spcBef>
            </a:pPr>
            <a:endParaRPr lang="en-US" altLang="ja-JP" sz="1100" dirty="0"/>
          </a:p>
          <a:p>
            <a:pPr algn="just" eaLnBrk="1">
              <a:spcBef>
                <a:spcPts val="0"/>
              </a:spcBef>
            </a:pPr>
            <a:r>
              <a:rPr lang="ja-JP" altLang="en-US" sz="1100" dirty="0"/>
              <a:t>管理職がイクボスになることで、部下一人ひとりが抱える事情を理解し、それぞれの部下の成長をサポートするようになると、部下のモチベーションが向上します。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また、メンバー誰もがワーク・ライフ・バランスを充実させることで、部内のメンバーに「お互い様」の意識が芽生えます。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r>
              <a:rPr lang="ja-JP" altLang="en-US" sz="1100" dirty="0"/>
              <a:t>そして、育児や介護等、さまざまな事情を抱えるメンバーがそれぞれ持てる能力を最大限発揮できる組織となり、チームの団結力が向上します。</a:t>
            </a:r>
            <a:endParaRPr lang="en-US" altLang="ja-JP" sz="1100" dirty="0"/>
          </a:p>
          <a:p>
            <a:pPr algn="just" eaLnBrk="1">
              <a:spcBef>
                <a:spcPts val="0"/>
              </a:spcBef>
            </a:pPr>
            <a:r>
              <a:rPr lang="ja-JP" altLang="en-US" sz="1100" dirty="0"/>
              <a:t>働きやすい職場となることで、従業員の離職も防げます。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その結果、互いを思いやる気持ちが醸成されることで、ハラスメントも発生しにくい組織へと変わっていくでしょう。</a:t>
            </a:r>
            <a:endParaRPr lang="en-US" altLang="ja-JP" sz="1100" dirty="0"/>
          </a:p>
          <a:p>
            <a:pPr algn="just" eaLnBrk="1">
              <a:spcBef>
                <a:spcPts val="0"/>
              </a:spcBef>
            </a:pPr>
            <a:r>
              <a:rPr lang="ja-JP" altLang="en-US" sz="1100" dirty="0"/>
              <a:t>当然、イクボスに対する求心力もアップして、メンバーからの信頼も増します。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あなたがイクボスになることで、あなたのチームに様々なメリットがあることがお分かりいただけると思います。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83721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それではここで、あなたの「イクボス度」をチェックしてみましょう。</a:t>
            </a:r>
            <a:endParaRPr lang="en-US" altLang="ja-JP" sz="1100" dirty="0"/>
          </a:p>
          <a:p>
            <a:pPr algn="just" eaLnBrk="1">
              <a:spcBef>
                <a:spcPts val="0"/>
              </a:spcBef>
            </a:pPr>
            <a:r>
              <a:rPr lang="ja-JP" altLang="en-US" sz="1100" dirty="0"/>
              <a:t>まずは左側のワーク・ライフ・バランスの項目の中で当てはまるものをチェックし、合計点を算出してください。</a:t>
            </a:r>
            <a:endParaRPr lang="en-US" altLang="ja-JP" sz="1100" dirty="0"/>
          </a:p>
          <a:p>
            <a:pPr algn="just" eaLnBrk="1">
              <a:spcBef>
                <a:spcPts val="0"/>
              </a:spcBef>
            </a:pPr>
            <a:r>
              <a:rPr lang="ja-JP" altLang="en-US" sz="1100" dirty="0"/>
              <a:t>次に、右側の仕事の成果の項目の中で当てはまるものをチェックし、合計点を算出してください。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終わりましたら、次のページを見て下さい。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4248025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ワーク・ライフ・バランスの得点を横軸、仕事の成果の得点を縦軸にとって、交わるところをマークしてみてください。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縦軸、横軸で仕切られた</a:t>
            </a:r>
            <a:r>
              <a:rPr lang="en-US" altLang="ja-JP" sz="1100" dirty="0"/>
              <a:t>4</a:t>
            </a:r>
            <a:r>
              <a:rPr lang="ja-JP" altLang="en-US" sz="1100" dirty="0" err="1"/>
              <a:t>つの</a:t>
            </a:r>
            <a:r>
              <a:rPr lang="ja-JP" altLang="en-US" sz="1100" dirty="0"/>
              <a:t>エリアがありますが、あなたはどこのエリアに属するでしょうか。</a:t>
            </a:r>
            <a:endParaRPr lang="en-US" altLang="ja-JP" sz="1100" dirty="0"/>
          </a:p>
          <a:p>
            <a:pPr algn="just" eaLnBrk="1">
              <a:spcBef>
                <a:spcPts val="0"/>
              </a:spcBef>
            </a:pPr>
            <a:endParaRPr lang="en-US" altLang="ja-JP" sz="1100" dirty="0"/>
          </a:p>
          <a:p>
            <a:pPr algn="just" eaLnBrk="1">
              <a:spcBef>
                <a:spcPts val="0"/>
              </a:spcBef>
            </a:pPr>
            <a:r>
              <a:rPr lang="ja-JP" altLang="en-US" sz="1100" dirty="0"/>
              <a:t>左上は、部下のワーク・ライフ・バランスを無視してでも会社の成果を出す、「激ボス」、</a:t>
            </a:r>
            <a:endParaRPr lang="en-US" altLang="ja-JP" sz="1100" dirty="0"/>
          </a:p>
          <a:p>
            <a:pPr algn="just" eaLnBrk="1">
              <a:spcBef>
                <a:spcPts val="0"/>
              </a:spcBef>
            </a:pPr>
            <a:r>
              <a:rPr lang="ja-JP" altLang="en-US" sz="1100" dirty="0"/>
              <a:t>左下は、部下のワーク・ライフ・バランスに配慮せず、会社の成果も出せていない「ダメボス」、</a:t>
            </a:r>
            <a:endParaRPr lang="en-US" altLang="ja-JP" sz="1100" dirty="0"/>
          </a:p>
          <a:p>
            <a:pPr algn="just" eaLnBrk="1">
              <a:spcBef>
                <a:spcPts val="0"/>
              </a:spcBef>
            </a:pPr>
            <a:r>
              <a:rPr lang="ja-JP" altLang="en-US" sz="1100" dirty="0"/>
              <a:t>右下は、部下のワーク・ライフ・バランスには配慮するが、会社の成果は出せない「得ボス」、</a:t>
            </a:r>
            <a:endParaRPr lang="en-US" altLang="ja-JP" sz="1100" dirty="0"/>
          </a:p>
          <a:p>
            <a:pPr algn="just" eaLnBrk="1">
              <a:spcBef>
                <a:spcPts val="0"/>
              </a:spcBef>
            </a:pPr>
            <a:r>
              <a:rPr lang="ja-JP" altLang="en-US" sz="1100" dirty="0"/>
              <a:t>そして、右上が、部下のワーク・ライフ・バランスに配慮しながら、会社の成果も出し続ける「イクボス」です。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「イクボス」に該当しなかった方は、この研修で「イクボス度」をアップさせてください。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264768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イクボスになるためには、どうしたらよいのでしょうか。</a:t>
            </a:r>
            <a:endParaRPr lang="en-US" altLang="ja-JP" sz="1100" dirty="0"/>
          </a:p>
          <a:p>
            <a:pPr algn="just" eaLnBrk="1">
              <a:spcBef>
                <a:spcPts val="0"/>
              </a:spcBef>
            </a:pPr>
            <a:r>
              <a:rPr lang="ja-JP" altLang="en-US" sz="1100" dirty="0"/>
              <a:t>イクボスとしてマネジメントを行うために、まずは、ここに挙げた</a:t>
            </a:r>
            <a:r>
              <a:rPr lang="en-US" altLang="ja-JP" sz="1100" dirty="0"/>
              <a:t>10</a:t>
            </a:r>
            <a:r>
              <a:rPr lang="ja-JP" altLang="en-US" sz="1100" dirty="0"/>
              <a:t>の項目を実践してみてください。</a:t>
            </a:r>
            <a:endParaRPr lang="en-US" altLang="ja-JP" sz="1100" dirty="0"/>
          </a:p>
          <a:p>
            <a:pPr algn="just" eaLnBrk="1">
              <a:spcBef>
                <a:spcPts val="0"/>
              </a:spcBef>
            </a:pPr>
            <a:r>
              <a:rPr lang="ja-JP" altLang="en-US" sz="1100" dirty="0"/>
              <a:t>無駄を省き、情報を整理するとともに、職場メンバーで共有し、メンバーが相互にサポートしあえる体制を作る。</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そのためには、職場内での良好なコミュニケーションが必要だと思いますし、何かあればすぐに相談し、みなで解決策を検討できるような、職場環境が必要でしょう。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一度にたくさんの項目を見てしまうと、難しいと感じてしまうかもしれませんが、一つ一つ見てみれば、それぞれはそれほど難しいものではないと感じていただけるのではないかと思います。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少しずつ取組を進めていく中で、前に述べた（スライド</a:t>
            </a:r>
            <a:r>
              <a:rPr lang="en-US" altLang="ja-JP" sz="1100" dirty="0"/>
              <a:t>p12</a:t>
            </a:r>
            <a:r>
              <a:rPr lang="ja-JP" altLang="en-US" sz="1100" dirty="0"/>
              <a:t>）年次有給休暇の取得促進や所定外労働の削減を進め、目に見える形で効果を検証しましょう。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401071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実際のイクボスは、具体的にどのような行動をとっているのでしょうか。</a:t>
            </a:r>
            <a:endParaRPr lang="en-US" altLang="ja-JP" sz="1100" dirty="0"/>
          </a:p>
          <a:p>
            <a:pPr algn="just" eaLnBrk="1">
              <a:spcBef>
                <a:spcPts val="0"/>
              </a:spcBef>
            </a:pPr>
            <a:r>
              <a:rPr lang="ja-JP" altLang="en-US" sz="1100" dirty="0"/>
              <a:t>過去のイクボスアワード受賞者が、先ほどの</a:t>
            </a:r>
            <a:r>
              <a:rPr lang="en-US" altLang="ja-JP" sz="1100" dirty="0"/>
              <a:t>10</a:t>
            </a:r>
            <a:r>
              <a:rPr lang="ja-JP" altLang="en-US" sz="1100" dirty="0"/>
              <a:t>の実践の各項目において、実際に行っている行動をご紹介します。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r>
              <a:rPr lang="ja-JP" altLang="en-US" sz="1100" dirty="0"/>
              <a:t>（以下のいずれかをピックアップして適宜説明）</a:t>
            </a:r>
            <a:endParaRPr lang="en-US" altLang="ja-JP" sz="1100" dirty="0"/>
          </a:p>
          <a:p>
            <a:pPr algn="just" eaLnBrk="1">
              <a:spcBef>
                <a:spcPts val="0"/>
              </a:spcBef>
            </a:pPr>
            <a:r>
              <a:rPr lang="ja-JP" altLang="en-US" sz="1100" dirty="0"/>
              <a:t>皆さんが「これならできそう」と思う項目があれば、枠内にチェックを入れて、取り組んでみてください。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会議のムダ取りであれば、会議の開催回数やメンバー、時間、内容を見直し、不要なものはやめる</a:t>
            </a:r>
            <a:endParaRPr lang="en-US" altLang="ja-JP" sz="1100" dirty="0"/>
          </a:p>
          <a:p>
            <a:pPr algn="just" eaLnBrk="1">
              <a:spcBef>
                <a:spcPts val="0"/>
              </a:spcBef>
            </a:pPr>
            <a:endParaRPr lang="en-US" altLang="ja-JP" sz="1100" dirty="0"/>
          </a:p>
          <a:p>
            <a:pPr algn="just" eaLnBrk="1">
              <a:spcBef>
                <a:spcPts val="0"/>
              </a:spcBef>
            </a:pPr>
            <a:r>
              <a:rPr lang="ja-JP" altLang="en-US" sz="1100" dirty="0"/>
              <a:t>社内資料はペーパーレス化を進めるとともに、事前に社内資料の作成基準を明確にして、必要以上の資料作成を抑制する</a:t>
            </a:r>
            <a:endParaRPr lang="en-US" altLang="ja-JP" sz="1100" dirty="0"/>
          </a:p>
          <a:p>
            <a:pPr algn="just" eaLnBrk="1">
              <a:spcBef>
                <a:spcPts val="0"/>
              </a:spcBef>
            </a:pPr>
            <a:endParaRPr lang="en-US" altLang="ja-JP" sz="1100" dirty="0"/>
          </a:p>
          <a:p>
            <a:pPr algn="just" eaLnBrk="1">
              <a:spcBef>
                <a:spcPts val="0"/>
              </a:spcBef>
            </a:pPr>
            <a:r>
              <a:rPr lang="ja-JP" altLang="en-US" sz="1100" dirty="0"/>
              <a:t>標準化・マニュアル化については、業務をマニュアル化するとともに、改善提案もすぐに反映する</a:t>
            </a:r>
            <a:endParaRPr lang="en-US" altLang="ja-JP" sz="1100" dirty="0"/>
          </a:p>
          <a:p>
            <a:pPr algn="just" eaLnBrk="1">
              <a:spcBef>
                <a:spcPts val="0"/>
              </a:spcBef>
            </a:pPr>
            <a:endParaRPr lang="en-US" altLang="ja-JP" sz="1100" dirty="0"/>
          </a:p>
          <a:p>
            <a:pPr algn="just" eaLnBrk="1">
              <a:spcBef>
                <a:spcPts val="0"/>
              </a:spcBef>
            </a:pPr>
            <a:r>
              <a:rPr lang="ja-JP" altLang="en-US" sz="1100" dirty="0"/>
              <a:t>労働時間の適切管理については、管理職が定時退社、消灯を徹底するとともに、残業がありそうな場合には対策を講じる</a:t>
            </a:r>
            <a:endParaRPr lang="en-US" altLang="ja-JP" sz="1100" dirty="0"/>
          </a:p>
          <a:p>
            <a:pPr algn="just" eaLnBrk="1">
              <a:spcBef>
                <a:spcPts val="0"/>
              </a:spcBef>
            </a:pPr>
            <a:endParaRPr lang="en-US" altLang="ja-JP" sz="1100" dirty="0"/>
          </a:p>
          <a:p>
            <a:pPr algn="just" eaLnBrk="1">
              <a:spcBef>
                <a:spcPts val="0"/>
              </a:spcBef>
            </a:pPr>
            <a:r>
              <a:rPr lang="ja-JP" altLang="en-US" sz="1100" dirty="0"/>
              <a:t>業務分担の適正化のため、まずはメンバーの抱える業務を把握し、一人で抱え込むことのないようにする　等があります。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421843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（以下のいずれかをピックアップして適宜説明）</a:t>
            </a:r>
            <a:endParaRPr lang="en-US" altLang="ja-JP" sz="1100" dirty="0"/>
          </a:p>
          <a:p>
            <a:pPr algn="just" eaLnBrk="1">
              <a:spcBef>
                <a:spcPts val="0"/>
              </a:spcBef>
            </a:pPr>
            <a:r>
              <a:rPr lang="ja-JP" altLang="en-US" sz="1100" dirty="0"/>
              <a:t>担当以外の業務を知ることで、権限移譲ができたり、繁忙期に他の人を手伝えるようになります。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スケジュールをカレンダーなどで共有化することで休みを取りやすくなります。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「がんばるタイム」として、話しかけない時間帯、資料作成の時間帯等を確保すると、業務効率が上がります。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仕事効率化策をチームや社内で共有することで、社内全体の業務効率化につながります。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勤務時間について、取引先に理解を求めるのも、管理職の仕事ですね。</a:t>
            </a:r>
            <a:endParaRPr lang="en-US" altLang="ja-JP" sz="1100" dirty="0"/>
          </a:p>
          <a:p>
            <a:pPr algn="just" eaLnBrk="1">
              <a:spcBef>
                <a:spcPts val="0"/>
              </a:spcBef>
            </a:pPr>
            <a:r>
              <a:rPr lang="ja-JP" altLang="en-US" sz="1100" dirty="0"/>
              <a:t>管理職が動くことで、取引先の理解も得やすくなります。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また、社内のコミュニケーションは、何より大切です。できるだけ対面で、一人ひとりとしっかりコミュニケーションを</a:t>
            </a:r>
            <a:endParaRPr lang="en-US" altLang="ja-JP" sz="1100" dirty="0"/>
          </a:p>
          <a:p>
            <a:pPr algn="just" eaLnBrk="1">
              <a:spcBef>
                <a:spcPts val="0"/>
              </a:spcBef>
            </a:pPr>
            <a:r>
              <a:rPr lang="ja-JP" altLang="en-US" sz="1100" dirty="0"/>
              <a:t>とることで、個人の事情を理解するとともに、互いの信頼関係を構築することができます。</a:t>
            </a:r>
            <a:endParaRPr lang="en-US" altLang="ja-JP" sz="1100" dirty="0"/>
          </a:p>
          <a:p>
            <a:pPr algn="just" defTabSz="461125" eaLnBrk="1">
              <a:spcBef>
                <a:spcPts val="0"/>
              </a:spcBef>
              <a:defRPr/>
            </a:pPr>
            <a:endParaRPr lang="en-US" altLang="ja-JP" sz="1100" dirty="0"/>
          </a:p>
          <a:p>
            <a:pPr algn="just" defTabSz="461125" eaLnBrk="1">
              <a:spcBef>
                <a:spcPts val="0"/>
              </a:spcBef>
              <a:defRPr/>
            </a:pPr>
            <a:r>
              <a:rPr lang="ja-JP" altLang="en-US" sz="1100" dirty="0"/>
              <a:t>イクボスの取組事例をもっと知りたい方には、こちらに記載のサイトに掲載しているので、ご参照ください。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1537452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イクボスが男性部下の育児休業取得を進めることでも、様々なメリットがあります。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歓迎し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r>
              <a:rPr lang="ja-JP" altLang="en-US" sz="1100" dirty="0"/>
              <a:t>アンケートでも、男性が育休を取得した職場、特にそれを歓迎した職場では、様々なプラスのメリットがあることがわかります。</a:t>
            </a:r>
            <a:endParaRPr lang="en-US" altLang="ja-JP" sz="1100" dirty="0"/>
          </a:p>
          <a:p>
            <a:pPr algn="just" eaLnBrk="1"/>
            <a:r>
              <a:rPr lang="ja-JP" altLang="en-US" sz="1100" dirty="0"/>
              <a:t>具体的にどういう面があるのでしょうか。</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505437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3" y="4637245"/>
            <a:ext cx="5446723" cy="4473102"/>
          </a:xfrm>
        </p:spPr>
        <p:txBody>
          <a:bodyPr/>
          <a:lstStyle/>
          <a:p>
            <a:pPr algn="just" eaLnBrk="1">
              <a:spcBef>
                <a:spcPts val="0"/>
              </a:spcBef>
            </a:pPr>
            <a:r>
              <a:rPr lang="ja-JP" altLang="en-US" sz="1100" dirty="0"/>
              <a:t>それでは、男性の育休取得のメリットを具体的に見てみましょう。</a:t>
            </a:r>
            <a:endParaRPr lang="en-US" altLang="ja-JP" sz="1100" dirty="0"/>
          </a:p>
          <a:p>
            <a:pPr algn="just" eaLnBrk="1">
              <a:spcBef>
                <a:spcPts val="0"/>
              </a:spcBef>
            </a:pPr>
            <a:r>
              <a:rPr lang="ja-JP" altLang="en-US" sz="1100" dirty="0"/>
              <a:t>まずは、企業・職場のメリットです。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上の</a:t>
            </a:r>
            <a:r>
              <a:rPr lang="en-US" altLang="ja-JP" sz="1100" dirty="0"/>
              <a:t>3</a:t>
            </a:r>
            <a:r>
              <a:rPr lang="ja-JP" altLang="en-US" sz="1100" dirty="0"/>
              <a:t>項目は、前のスライドのグラフで挙がっていた項目です。</a:t>
            </a:r>
            <a:endParaRPr lang="en-US" altLang="ja-JP" sz="1100" dirty="0"/>
          </a:p>
          <a:p>
            <a:pPr algn="just" eaLnBrk="1">
              <a:spcBef>
                <a:spcPts val="0"/>
              </a:spcBef>
            </a:pPr>
            <a:r>
              <a:rPr lang="ja-JP" altLang="en-US" sz="1100" dirty="0"/>
              <a:t>男性の育児参加、さらには、ワーク・ライフ・バランスの重要性を従業員が認識することで、従業員同士が個人の事情を把握・配慮し、お互いにサポートできるようになることで、コミュニケーションが活発になり、職場の雰囲気が明るくなるなどの効果が期待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の際の引継ぎで、業務の棚卸しをしたときに、本当に必要な業務を見極めるきっかけになったり、引継ぎで業務マニュアルを作成するなどすれば、特定の個人に依存していた業務を部署内で共有し、属人化を排除すること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加えて、育休取得者が出て、少ない人員で業務を進めなければならない場合には、効率よく業務を行う必要がありますし、ワーク・ライフ・バランスの向上に取り組む中では、残業しないことを意識することで、長時間労働の抑制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を取得した従業員へのインタビューでは、自らの希望を叶えてくれた会社、職場に感謝の気持ちを持つようになったという話がありました。会社に対する満足度が向上し、これをきっかけとして困難な仕事にも取組み、より成果を上げるようになる・・・という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このような取組がプラスのスパイラルになることで、従業員の満足度が向上し、離職率が低下するとともに、従業員のモチベーションが向上するという好循環が期待できます。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
        <p:nvSpPr>
          <p:cNvPr id="5" name="正方形/長方形 4"/>
          <p:cNvSpPr/>
          <p:nvPr/>
        </p:nvSpPr>
        <p:spPr>
          <a:xfrm>
            <a:off x="447677" y="8556575"/>
            <a:ext cx="5895292" cy="1058671"/>
          </a:xfrm>
          <a:prstGeom prst="rect">
            <a:avLst/>
          </a:prstGeom>
        </p:spPr>
        <p:txBody>
          <a:bodyPr wrap="square" lIns="88290" tIns="44145" rIns="88290" bIns="44145">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1183831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育休を取得する男性の同僚にとってもメリットがあります。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の、業務の見える化、マニュアル化などにより、部署内で業務を共有することで、業務の平準化につながる他、時間に制約のある同僚と共に働くことで、自分の業務を見直し、業務効率を向上させて長時間労働を抑制するなど、自分自身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従業員が育休を取得することで、先ほど述べたように、従業員同士が互いにサポートしあえる環境が構築できるでしょう。そうすれば、先ほどお話ししたように、自分自身の病気や介護などで休まなければならなくなった場合に、気兼ねなく休暇、休業を取り、必要な療養、介護にあた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3772469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ここで、視点を社外にも広げて考えてみましょう。</a:t>
            </a:r>
            <a:endParaRPr lang="en-US" altLang="ja-JP" sz="1100" dirty="0"/>
          </a:p>
          <a:p>
            <a:pPr algn="just" eaLnBrk="1">
              <a:spcBef>
                <a:spcPts val="0"/>
              </a:spcBef>
            </a:pPr>
            <a:r>
              <a:rPr lang="ja-JP" altLang="en-US" sz="1100" dirty="0"/>
              <a:t>あなたの会社の男性社員は、他社の女性社員の配偶者かもしれません。また、その逆もあります。自社の男性社員の育休取得を促進することは、他社の女性社員の就業継続につながりますし、反対に、他社が男性社員の育休取得を進めれば、自社の女性社員も仕事を続け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夫婦間でよく話し合うことに加え、企業においても、男性従業員や女性従業員の配偶者に対し、女性のキャリア形成について考える機会を提供することが重要です。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＜企業の取組の実例＞</a:t>
            </a:r>
            <a:endParaRPr lang="en-US" altLang="ja-JP" sz="1100" dirty="0"/>
          </a:p>
          <a:p>
            <a:pPr algn="just" eaLnBrk="1">
              <a:spcBef>
                <a:spcPts val="0"/>
              </a:spcBef>
            </a:pPr>
            <a:r>
              <a:rPr lang="ja-JP" altLang="en-US" sz="1100" dirty="0"/>
              <a:t>・大成建設株式会社（イクメン企業アワード</a:t>
            </a:r>
            <a:r>
              <a:rPr lang="en-US" altLang="ja-JP" sz="1100" dirty="0"/>
              <a:t>2016</a:t>
            </a:r>
            <a:r>
              <a:rPr lang="ja-JP" altLang="en-US" sz="1100" dirty="0"/>
              <a:t>　特別奨励賞）</a:t>
            </a:r>
            <a:endParaRPr lang="en-US" altLang="ja-JP" sz="1100" dirty="0"/>
          </a:p>
          <a:p>
            <a:pPr algn="just" eaLnBrk="1">
              <a:spcBef>
                <a:spcPts val="0"/>
              </a:spcBef>
            </a:pPr>
            <a:r>
              <a:rPr lang="ja-JP" altLang="en-US" sz="1100" dirty="0"/>
              <a:t>　「パートナーと考える仕事と生活の両立セミナー」</a:t>
            </a:r>
            <a:endParaRPr lang="en-US" altLang="ja-JP" sz="1100" dirty="0"/>
          </a:p>
          <a:p>
            <a:pPr algn="just" eaLnBrk="1">
              <a:spcBef>
                <a:spcPts val="0"/>
              </a:spcBef>
            </a:pPr>
            <a:r>
              <a:rPr lang="ja-JP" altLang="en-US" sz="1100" dirty="0"/>
              <a:t>　　配偶者（他社社員も可）はもちろん、結婚前のパートナーとも参加可能。女性の活躍に必要不可欠な、男性側の家事・育児への積極的な協力体制を、早期より家庭で築いてほしいとの思いから開催。毎年</a:t>
            </a:r>
            <a:r>
              <a:rPr lang="en-US" altLang="ja-JP" sz="1100" dirty="0"/>
              <a:t>50</a:t>
            </a:r>
            <a:r>
              <a:rPr lang="ja-JP" altLang="en-US" sz="1100" dirty="0"/>
              <a:t>名～最大</a:t>
            </a:r>
            <a:r>
              <a:rPr lang="en-US" altLang="ja-JP" sz="1100" dirty="0"/>
              <a:t>100</a:t>
            </a:r>
            <a:r>
              <a:rPr lang="ja-JP" altLang="en-US" sz="1100" dirty="0"/>
              <a:t>名が参加。</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3836933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ここまでに挙げた取組などを実際に行っている企業の事例です。</a:t>
            </a:r>
            <a:endParaRPr lang="en-US" altLang="ja-JP" sz="1100" dirty="0"/>
          </a:p>
          <a:p>
            <a:pPr algn="just" eaLnBrk="1"/>
            <a:r>
              <a:rPr lang="ja-JP" altLang="en-US" sz="1100" dirty="0"/>
              <a:t>すべての企業に合うわけではないかもしれませんが、先にご紹介した各種の企業の取組事例を参考に、自社に合った取組を進めてみてください。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1742667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3" y="4720988"/>
            <a:ext cx="5446723" cy="4719387"/>
          </a:xfrm>
        </p:spPr>
        <p:txBody>
          <a:bodyPr/>
          <a:lstStyle/>
          <a:p>
            <a:pPr algn="just" eaLnBrk="1">
              <a:spcBef>
                <a:spcPts val="0"/>
              </a:spcBef>
            </a:pPr>
            <a:r>
              <a:rPr lang="ja-JP" altLang="en-US" sz="1100" dirty="0"/>
              <a:t>まず、男性の育児休業に関するデータを見てみましょう。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割以上が、育児休業を取りたいと考えているという結果が出ています。いまや、性別に関係なく、育児休業の取得を希望しており、ワーク・ライフ・バランスの充実が求められていることが分かります。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12.65%</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2521478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40</a:t>
            </a:fld>
            <a:endParaRPr lang="en-US" altLang="ja-JP" dirty="0"/>
          </a:p>
        </p:txBody>
      </p:sp>
    </p:spTree>
    <p:extLst>
      <p:ext uri="{BB962C8B-B14F-4D97-AF65-F5344CB8AC3E}">
        <p14:creationId xmlns:p14="http://schemas.microsoft.com/office/powerpoint/2010/main" val="1133083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Tree>
    <p:extLst>
      <p:ext uri="{BB962C8B-B14F-4D97-AF65-F5344CB8AC3E}">
        <p14:creationId xmlns:p14="http://schemas.microsoft.com/office/powerpoint/2010/main" val="921644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Tree>
    <p:extLst>
      <p:ext uri="{BB962C8B-B14F-4D97-AF65-F5344CB8AC3E}">
        <p14:creationId xmlns:p14="http://schemas.microsoft.com/office/powerpoint/2010/main" val="2910002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Tree>
    <p:extLst>
      <p:ext uri="{BB962C8B-B14F-4D97-AF65-F5344CB8AC3E}">
        <p14:creationId xmlns:p14="http://schemas.microsoft.com/office/powerpoint/2010/main" val="39742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ここからは、皆さんで実際に男性の育児休業取得者が出た場合にどうすればよいかを考えてみたいと思います。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部下から「育休を取りたい」と言われたら、まずはじめに何と言いますか？</a:t>
            </a:r>
            <a:endParaRPr lang="en-US" altLang="ja-JP" sz="1100" dirty="0"/>
          </a:p>
          <a:p>
            <a:pPr algn="just" eaLnBrk="1">
              <a:spcBef>
                <a:spcPts val="0"/>
              </a:spcBef>
            </a:pPr>
            <a:r>
              <a:rPr lang="ja-JP" altLang="en-US" sz="1100" dirty="0"/>
              <a:t>（「あなたの職場で</a:t>
            </a:r>
            <a:r>
              <a:rPr lang="en-US" altLang="ja-JP" sz="1100" dirty="0"/>
              <a:t>…</a:t>
            </a:r>
            <a:r>
              <a:rPr lang="ja-JP" altLang="en-US" sz="1100" dirty="0"/>
              <a:t>」または動画を視聴した場合には、「あなたが動画の平田課長だったとして、部下の青木さんから言われたら</a:t>
            </a:r>
            <a:r>
              <a:rPr lang="en-US" altLang="ja-JP" sz="1100" dirty="0"/>
              <a:t>…</a:t>
            </a:r>
            <a:r>
              <a:rPr lang="ja-JP" altLang="en-US" sz="1100" dirty="0"/>
              <a:t>」など考え、適宜発表）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育児と仕事の両立のためには、良好な職場環境が必要です。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こちらに記載の事項について、先ほど「イクボス</a:t>
            </a:r>
            <a:r>
              <a:rPr lang="en-US" altLang="ja-JP" sz="1100" dirty="0"/>
              <a:t>10</a:t>
            </a:r>
            <a:r>
              <a:rPr lang="ja-JP" altLang="en-US" sz="1100" dirty="0"/>
              <a:t>の実践」で出たイクボスの取組事例（</a:t>
            </a:r>
            <a:r>
              <a:rPr lang="en-US" altLang="ja-JP" sz="1100" dirty="0"/>
              <a:t>P.17</a:t>
            </a:r>
            <a:r>
              <a:rPr lang="ja-JP" altLang="en-US" sz="1100" dirty="0" err="1"/>
              <a:t>、</a:t>
            </a:r>
            <a:r>
              <a:rPr lang="en-US" altLang="ja-JP" sz="1100" dirty="0"/>
              <a:t>18</a:t>
            </a:r>
            <a:r>
              <a:rPr lang="ja-JP" altLang="en-US" sz="1100" dirty="0"/>
              <a:t>）も踏まえて、</a:t>
            </a:r>
            <a:endParaRPr lang="en-US" altLang="ja-JP" sz="1100" dirty="0"/>
          </a:p>
          <a:p>
            <a:pPr algn="just" eaLnBrk="1">
              <a:spcBef>
                <a:spcPts val="0"/>
              </a:spcBef>
            </a:pPr>
            <a:r>
              <a:rPr lang="ja-JP" altLang="en-US" sz="1100" dirty="0"/>
              <a:t>自分の職場環境を改善するために何ができるか、考えてみましょう。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今の職場の現状と問題点にどのようなものがあるか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これらの問題点をどうしたら改善できるか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育児と仕事の両立、ワーク・ライフ・バランスの取れる職場を作っていってください。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Tree>
    <p:extLst>
      <p:ext uri="{BB962C8B-B14F-4D97-AF65-F5344CB8AC3E}">
        <p14:creationId xmlns:p14="http://schemas.microsoft.com/office/powerpoint/2010/main" val="4227354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皆さんの職場で育児休業取得者が出ることにあった時、以下の事柄について考えて、自らの職場を良くするために何ができるかを考えてみましょう。</a:t>
            </a:r>
            <a:endParaRPr lang="en-US" altLang="ja-JP" sz="1100" dirty="0"/>
          </a:p>
          <a:p>
            <a:pPr>
              <a:spcBef>
                <a:spcPts val="0"/>
              </a:spcBef>
            </a:pPr>
            <a:endParaRPr lang="en-US" altLang="ja-JP" sz="1100" dirty="0"/>
          </a:p>
          <a:p>
            <a:pPr>
              <a:spcBef>
                <a:spcPts val="0"/>
              </a:spcBef>
            </a:pPr>
            <a:r>
              <a:rPr lang="ja-JP" altLang="en-US" sz="1100" dirty="0"/>
              <a:t>・チームとしてどのような対応が必要か。</a:t>
            </a:r>
            <a:endParaRPr lang="en-US" altLang="ja-JP" sz="1100" dirty="0"/>
          </a:p>
          <a:p>
            <a:pPr>
              <a:spcBef>
                <a:spcPts val="0"/>
              </a:spcBef>
            </a:pPr>
            <a:endParaRPr lang="en-US" altLang="ja-JP" sz="1100" dirty="0"/>
          </a:p>
          <a:p>
            <a:pPr>
              <a:spcBef>
                <a:spcPts val="0"/>
              </a:spcBef>
            </a:pPr>
            <a:r>
              <a:rPr lang="ja-JP" altLang="en-US" sz="1100" dirty="0"/>
              <a:t>・個人としてどのような対応ができるか。</a:t>
            </a:r>
            <a:endParaRPr lang="en-US" altLang="ja-JP" sz="1100" dirty="0"/>
          </a:p>
          <a:p>
            <a:pPr>
              <a:spcBef>
                <a:spcPts val="0"/>
              </a:spcBef>
            </a:pPr>
            <a:endParaRPr lang="en-US" altLang="ja-JP" sz="1100" dirty="0"/>
          </a:p>
          <a:p>
            <a:pPr>
              <a:spcBef>
                <a:spcPts val="0"/>
              </a:spcBef>
            </a:pPr>
            <a:r>
              <a:rPr lang="ja-JP" altLang="en-US" sz="1100" dirty="0"/>
              <a:t>・会社、上司にどのような対応をしてもらいたいか。</a:t>
            </a: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47</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48</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このグラフは、この５年間に子供が生まれた同居夫婦について、出産後の夫の家事・育児時間別に、出産後の妻の就業状況を調べた厚生労働省の調査を基に作成したものです。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２時間以上４時間未満」又は「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共働き世帯が年々増加している中、女性が出産後も継続して活躍していくためには、男性が育児参画しやすい職場環境を整備することが必要です。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21753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49</a:t>
            </a:fld>
            <a:endParaRPr lang="en-US" altLang="ja-JP" dirty="0"/>
          </a:p>
        </p:txBody>
      </p:sp>
    </p:spTree>
    <p:extLst>
      <p:ext uri="{BB962C8B-B14F-4D97-AF65-F5344CB8AC3E}">
        <p14:creationId xmlns:p14="http://schemas.microsoft.com/office/powerpoint/2010/main" val="1181267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50</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このような男性の育児休業ですが、男性の育休取得を推進する上で、企業における経営課題が障壁となっていることもあるでしょう。</a:t>
            </a:r>
            <a:endParaRPr lang="en-US" altLang="ja-JP" sz="1100" dirty="0"/>
          </a:p>
          <a:p>
            <a:pPr algn="just" eaLnBrk="1">
              <a:spcBef>
                <a:spcPts val="0"/>
              </a:spcBef>
            </a:pPr>
            <a:r>
              <a:rPr lang="ja-JP" altLang="en-US" sz="1100" dirty="0"/>
              <a:t>ここでは、この企業の課題を見てみたいと思います。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このグラフは、中小企業を対象として行ったアンケートで「売り上げ拡大における</a:t>
            </a:r>
            <a:r>
              <a:rPr lang="ja-JP" altLang="en-US" sz="1100"/>
              <a:t>課題」を聞いた</a:t>
            </a:r>
            <a:r>
              <a:rPr lang="ja-JP" altLang="en-US" sz="1100" dirty="0"/>
              <a:t>結果です。</a:t>
            </a:r>
            <a:endParaRPr lang="en-US" altLang="ja-JP" sz="1100" dirty="0"/>
          </a:p>
          <a:p>
            <a:pPr algn="just" eaLnBrk="1">
              <a:spcBef>
                <a:spcPts val="0"/>
              </a:spcBef>
            </a:pPr>
            <a:r>
              <a:rPr lang="ja-JP" altLang="en-US" sz="1100" dirty="0"/>
              <a:t>人材不足、製品・サービス・技術の不足、知識・ノウハウの不足 といった、「人」に関する事柄を課題として挙げている企業が多数を占めていることがわかります。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特に近年は人材不足が叫ばれていますが、中小企業ではその影響が顕著と思われます。</a:t>
            </a:r>
            <a:endParaRPr lang="en-US" altLang="ja-JP" sz="1100" dirty="0"/>
          </a:p>
          <a:p>
            <a:pPr algn="just" eaLnBrk="1">
              <a:spcBef>
                <a:spcPts val="0"/>
              </a:spcBef>
            </a:pPr>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105670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続けて企業の経営課題です。</a:t>
            </a:r>
            <a:endParaRPr lang="en-US" altLang="ja-JP" sz="1100" dirty="0"/>
          </a:p>
          <a:p>
            <a:pPr algn="just" eaLnBrk="1">
              <a:spcBef>
                <a:spcPts val="0"/>
              </a:spcBef>
            </a:pPr>
            <a:r>
              <a:rPr lang="ja-JP" altLang="en-US" sz="1100" dirty="0"/>
              <a:t>こちらは男性の</a:t>
            </a:r>
            <a:r>
              <a:rPr lang="en-US" altLang="ja-JP" sz="1100" dirty="0"/>
              <a:t>1</a:t>
            </a:r>
            <a:r>
              <a:rPr lang="ja-JP" altLang="en-US" sz="1100" dirty="0"/>
              <a:t>週間における就業時間を示しています。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週間の就業時間が</a:t>
            </a:r>
            <a:r>
              <a:rPr lang="en-US" altLang="ja-JP" sz="1100" dirty="0"/>
              <a:t>60</a:t>
            </a:r>
            <a:r>
              <a:rPr lang="ja-JP" altLang="en-US" sz="1100" dirty="0"/>
              <a:t>時間以上となっている割合は全年齢の平均で</a:t>
            </a:r>
            <a:r>
              <a:rPr lang="en-US" altLang="ja-JP" sz="1100" dirty="0"/>
              <a:t>11%</a:t>
            </a:r>
            <a:r>
              <a:rPr lang="ja-JP" altLang="en-US" sz="1100" dirty="0" err="1"/>
              <a:t>、</a:t>
            </a:r>
            <a:r>
              <a:rPr lang="ja-JP" altLang="en-US" sz="1100" dirty="0"/>
              <a:t>特に子育て世代である</a:t>
            </a:r>
            <a:r>
              <a:rPr lang="en-US" altLang="ja-JP" sz="1100" dirty="0"/>
              <a:t>30</a:t>
            </a:r>
            <a:r>
              <a:rPr lang="ja-JP" altLang="en-US" sz="1100" dirty="0"/>
              <a:t>代～</a:t>
            </a:r>
            <a:r>
              <a:rPr lang="en-US" altLang="ja-JP" sz="1100" dirty="0"/>
              <a:t>40</a:t>
            </a:r>
            <a:r>
              <a:rPr lang="ja-JP" altLang="en-US" sz="1100" dirty="0"/>
              <a:t>代後半に限れば</a:t>
            </a:r>
            <a:r>
              <a:rPr lang="en-US" altLang="ja-JP" sz="1100" dirty="0"/>
              <a:t>14%</a:t>
            </a:r>
            <a:r>
              <a:rPr lang="ja-JP" altLang="en-US" sz="1100" dirty="0"/>
              <a:t>程度となっており、時間外労働の常態化や長時間労働を抑制していくことが必要と考えられます。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ういった経営課題は、「ムリ」だと思えば難しいものになってしまいますが、何らかのきっかけをもって対策に取り組めば、もちろん簡単にとはいかないかもしれませんが、解決することができ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男性の育児休業取得をきっかけに、こうした経営課題に取り組んだ企業もあります。</a:t>
            </a:r>
            <a:endParaRPr lang="en-US" altLang="ja-JP" sz="1100" dirty="0"/>
          </a:p>
          <a:p>
            <a:pPr algn="just" eaLnBrk="1">
              <a:spcBef>
                <a:spcPts val="0"/>
              </a:spcBef>
            </a:pPr>
            <a:r>
              <a:rPr lang="ja-JP" altLang="en-US" sz="1100" dirty="0"/>
              <a:t>このセミナーでは、そのための具体的な方策などをご紹介したいと思います。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152601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それでは、育児休業取得を進めるには、どのような課題があるのでしょうか。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「代替要員の確保」「男性従業員の意識」は事業所、従業員共にその割合が高くなっています。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一方で、グラフ中央付近でまとめて赤枠で囲った部分、「職場の</a:t>
            </a:r>
            <a:r>
              <a:rPr lang="ja-JP" altLang="en-US" sz="1100"/>
              <a:t>雰囲気」「社会全体の認識の欠如」「</a:t>
            </a:r>
            <a:r>
              <a:rPr lang="ja-JP" altLang="en-US" sz="1100" dirty="0"/>
              <a:t>キャリアの懸念」「上司の理解」は、事業所が課題と感じている割合は少ない反面、従業員の約</a:t>
            </a:r>
            <a:r>
              <a:rPr lang="en-US" altLang="ja-JP" sz="1100" dirty="0"/>
              <a:t>1/3</a:t>
            </a:r>
            <a:r>
              <a:rPr lang="ja-JP" altLang="en-US" sz="1100" dirty="0"/>
              <a:t>以上は課題と認識しており、事業所と従業員の認識のギャップが見て取れます。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先ほどのグラフで、男性の育休取得における課題として、事業所、従業員共に「代替要員の確保」が最も多いという結果になっていました。</a:t>
            </a:r>
            <a:endParaRPr lang="en-US" altLang="ja-JP" sz="1100" dirty="0"/>
          </a:p>
          <a:p>
            <a:pPr algn="just" eaLnBrk="1">
              <a:spcBef>
                <a:spcPts val="0"/>
              </a:spcBef>
            </a:pPr>
            <a:endParaRPr lang="en-US" altLang="ja-JP" sz="1100" dirty="0"/>
          </a:p>
          <a:p>
            <a:pPr algn="just" eaLnBrk="1">
              <a:spcBef>
                <a:spcPts val="0"/>
              </a:spcBef>
            </a:pPr>
            <a:r>
              <a:rPr lang="ja-JP" altLang="en-US" sz="1100" dirty="0"/>
              <a:t>ただ、中小企業では人員に限りがあり、代替要員の確保が難しい場合も考えられます。</a:t>
            </a:r>
            <a:endParaRPr lang="en-US" altLang="ja-JP" sz="1100" dirty="0"/>
          </a:p>
          <a:p>
            <a:pPr algn="just" eaLnBrk="1">
              <a:spcBef>
                <a:spcPts val="0"/>
              </a:spcBef>
            </a:pPr>
            <a:r>
              <a:rPr lang="ja-JP" altLang="en-US" sz="1100" dirty="0"/>
              <a:t>代替要員の確保が難しい職場では、一人の人が、一つの仕事を集中して実施するのではなく、日ごろから仕事を分担して進め、複数の人が複数の仕事に取り組む環境を作ることで、互いにカバーしあえる環境を構築することが重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なお、男性の育児休業取得中に、誰がその仕事をカバーしたかという点についての調査結果がこのグラフです。</a:t>
            </a:r>
            <a:endParaRPr lang="en-US" altLang="ja-JP" sz="1100" dirty="0"/>
          </a:p>
          <a:p>
            <a:pPr algn="just" eaLnBrk="1">
              <a:spcBef>
                <a:spcPts val="0"/>
              </a:spcBef>
            </a:pPr>
            <a:r>
              <a:rPr lang="ja-JP" altLang="en-US" sz="1100" dirty="0"/>
              <a:t>育休取得者の仕事をカバーしたのは、同じ職場の正社員であり、必ずしも代替要員を確保しなくとも（確保できなくとも）対応していることがわかります。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また、男性自身の意識、職場の雰囲気、キャリア形成への懸念、上司の理解などは、企業側と従業員の間に受け止めのギャップがあります。</a:t>
            </a:r>
            <a:endParaRPr lang="en-US" altLang="ja-JP" sz="1100" dirty="0"/>
          </a:p>
          <a:p>
            <a:pPr algn="just" eaLnBrk="1">
              <a:spcBef>
                <a:spcPts val="0"/>
              </a:spcBef>
            </a:pPr>
            <a:r>
              <a:rPr lang="ja-JP" altLang="en-US" sz="1100" dirty="0"/>
              <a:t>このことを認識した上で、男性が育休を取得しやすい環境を作り、キャリアへの懸念を払拭するための取り組みが必要と考えられます。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solidFill>
                <a:schemeClr val="bg1"/>
              </a:solidFill>
            </a:endParaRPr>
          </a:p>
        </p:txBody>
      </p:sp>
      <p:sp>
        <p:nvSpPr>
          <p:cNvPr id="9" name="テキスト ボックス 11"/>
          <p:cNvSpPr txBox="1">
            <a:spLocks noChangeArrowheads="1"/>
          </p:cNvSpPr>
          <p:nvPr userDrawn="1"/>
        </p:nvSpPr>
        <p:spPr bwMode="auto">
          <a:xfrm>
            <a:off x="3151188" y="1935163"/>
            <a:ext cx="917575" cy="385762"/>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3" y="4496829"/>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3"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2021/11/29</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6A3F3FE-14E4-46B9-B398-399E411DC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58" y="5944757"/>
            <a:ext cx="2366002" cy="776718"/>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8" rtl="0" eaLnBrk="1" fontAlgn="auto" latinLnBrk="0" hangingPunct="1">
              <a:lnSpc>
                <a:spcPct val="100000"/>
              </a:lnSpc>
              <a:spcBef>
                <a:spcPct val="20000"/>
              </a:spcBef>
              <a:spcAft>
                <a:spcPts val="0"/>
              </a:spcAft>
              <a:buClrTx/>
              <a:buSzTx/>
              <a:buFont typeface="Arial"/>
              <a:buNone/>
              <a:tabLst/>
              <a:defRPr sz="2000"/>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sz="2000"/>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sz="1800"/>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sz="1600"/>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2021/11/29</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2B27E92B-12DE-40FB-A0B8-25D09B8846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530" y="6432403"/>
            <a:ext cx="1353727" cy="444405"/>
          </a:xfrm>
          <a:prstGeom prst="rect">
            <a:avLst/>
          </a:prstGeom>
        </p:spPr>
      </p:pic>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6564"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sp>
        <p:nvSpPr>
          <p:cNvPr id="2" name="タイトル 1"/>
          <p:cNvSpPr>
            <a:spLocks noGrp="1"/>
          </p:cNvSpPr>
          <p:nvPr>
            <p:ph type="title"/>
          </p:nvPr>
        </p:nvSpPr>
        <p:spPr>
          <a:xfrm>
            <a:off x="974725" y="1220102"/>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8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B87B963-0139-4DAC-BA1E-A3A652181F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 y="5640692"/>
            <a:ext cx="3058788" cy="1004148"/>
          </a:xfrm>
          <a:prstGeom prst="rect">
            <a:avLst/>
          </a:prstGeom>
        </p:spPr>
      </p:pic>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0179BBD2-D776-44E5-9561-D542A9330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182" y="6005714"/>
            <a:ext cx="2267018" cy="744223"/>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2021/11/29</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76052CC8-4E9F-4EF2-BF67-5E4CD597B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182" y="6002140"/>
            <a:ext cx="2277904" cy="747797"/>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2021/11/29</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kumen-project.mhlw.go.jp/company/cas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kumen-project.mhlw.go.jp/company/cas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mhlw.go.jp/chosakuken/" TargetMode="External"/><Relationship Id="rId7" Type="http://schemas.openxmlformats.org/officeDocument/2006/relationships/image" Target="../media/image18.gi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3309" y="1384245"/>
            <a:ext cx="8032968" cy="1200329"/>
          </a:xfrm>
          <a:prstGeom prst="rect">
            <a:avLst/>
          </a:prstGeom>
          <a:noFill/>
        </p:spPr>
        <p:txBody>
          <a:bodyPr wrap="none" rtlCol="0" anchor="b">
            <a:spAutoFit/>
          </a:bodyPr>
          <a:lstStyle/>
          <a:p>
            <a:r>
              <a:rPr kumimoji="1" lang="ja-JP" altLang="en-US" sz="3600" dirty="0">
                <a:solidFill>
                  <a:srgbClr val="000000"/>
                </a:solidFill>
                <a:latin typeface="HGS創英角ｺﾞｼｯｸUB" panose="020B0900000000000000" pitchFamily="50" charset="-128"/>
                <a:ea typeface="HGS創英角ｺﾞｼｯｸUB" panose="020B0900000000000000" pitchFamily="50" charset="-128"/>
              </a:rPr>
              <a:t>男性の育児休業取得促進セミナー資料</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a:p>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r>
              <a:rPr lang="ja-JP" altLang="en-US" sz="3600" dirty="0">
                <a:solidFill>
                  <a:srgbClr val="000000"/>
                </a:solidFill>
                <a:latin typeface="HGS創英角ｺﾞｼｯｸUB" panose="020B0900000000000000" pitchFamily="50" charset="-128"/>
                <a:ea typeface="HGS創英角ｺﾞｼｯｸUB" panose="020B0900000000000000" pitchFamily="50" charset="-128"/>
              </a:rPr>
              <a:t>管理職編</a:t>
            </a:r>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7430"/>
          <a:stretch/>
        </p:blipFill>
        <p:spPr>
          <a:xfrm>
            <a:off x="3061028" y="3324951"/>
            <a:ext cx="3886200" cy="35974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8695" y="3054038"/>
            <a:ext cx="8577305" cy="647700"/>
          </a:xfrm>
        </p:spPr>
        <p:txBody>
          <a:bodyPr/>
          <a:lstStyle/>
          <a:p>
            <a:r>
              <a:rPr kumimoji="1" lang="ja-JP" altLang="en-US" sz="3200" dirty="0">
                <a:solidFill>
                  <a:schemeClr val="bg1"/>
                </a:solidFill>
              </a:rPr>
              <a:t>第二章　育児休業制度の概要</a:t>
            </a:r>
            <a:endParaRPr kumimoji="1" lang="ja-JP" altLang="en-US" sz="2400" dirty="0">
              <a:solidFill>
                <a:schemeClr val="bg1"/>
              </a:solidFill>
            </a:endParaRPr>
          </a:p>
        </p:txBody>
      </p:sp>
      <p:sp>
        <p:nvSpPr>
          <p:cNvPr id="3" name="スライド番号プレースホルダー 2"/>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smtClean="0"/>
              <a:pPr>
                <a:defRPr/>
              </a:pPr>
              <a:t>9</a:t>
            </a:fld>
            <a:endParaRPr lang="en-US" altLang="ja-JP" sz="1600" dirty="0"/>
          </a:p>
        </p:txBody>
      </p:sp>
    </p:spTree>
    <p:extLst>
      <p:ext uri="{BB962C8B-B14F-4D97-AF65-F5344CB8AC3E}">
        <p14:creationId xmlns:p14="http://schemas.microsoft.com/office/powerpoint/2010/main" val="269080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565603" y="4425623"/>
            <a:ext cx="9097034" cy="1848727"/>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10</a:t>
            </a:fld>
            <a:endParaRPr lang="en-US" altLang="ja-JP" sz="1600" dirty="0"/>
          </a:p>
        </p:txBody>
      </p:sp>
      <p:sp>
        <p:nvSpPr>
          <p:cNvPr id="18" name="正方形/長方形 17"/>
          <p:cNvSpPr/>
          <p:nvPr/>
        </p:nvSpPr>
        <p:spPr>
          <a:xfrm>
            <a:off x="587829" y="2102708"/>
            <a:ext cx="8988876" cy="48439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原則、子どもが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歳になるまで、子ども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人につき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回。ただし、次のような場合は、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歳を超えて育児休業を取得可能。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0312" y="1643497"/>
            <a:ext cx="8762151"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24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2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kumimoji="1"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859483" y="3610222"/>
            <a:ext cx="1250502" cy="605480"/>
            <a:chOff x="971829" y="1493659"/>
            <a:chExt cx="1401988" cy="678828"/>
          </a:xfrm>
        </p:grpSpPr>
        <p:cxnSp>
          <p:nvCxnSpPr>
            <p:cNvPr id="57" name="直線コネクタ 56"/>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4" name="グループ化 43"/>
            <p:cNvGrpSpPr/>
            <p:nvPr/>
          </p:nvGrpSpPr>
          <p:grpSpPr>
            <a:xfrm>
              <a:off x="971829" y="1493659"/>
              <a:ext cx="401469" cy="678828"/>
              <a:chOff x="892445" y="2378728"/>
              <a:chExt cx="792162" cy="1286531"/>
            </a:xfrm>
          </p:grpSpPr>
          <p:pic>
            <p:nvPicPr>
              <p:cNvPr id="1027"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rot="865085">
                <a:off x="1241880" y="2378728"/>
                <a:ext cx="312183" cy="563748"/>
                <a:chOff x="2790652" y="3004952"/>
                <a:chExt cx="312183" cy="563748"/>
              </a:xfrm>
            </p:grpSpPr>
            <p:sp>
              <p:nvSpPr>
                <p:cNvPr id="42" name="二等辺三角形 4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9" name="角丸四角形 1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正方形/長方形 5">
            <a:extLst>
              <a:ext uri="{FF2B5EF4-FFF2-40B4-BE49-F238E27FC236}">
                <a16:creationId xmlns:a16="http://schemas.microsoft.com/office/drawing/2014/main" id="{D3EE1241-5BE5-42AC-A11A-D4FD78323CEA}"/>
              </a:ext>
            </a:extLst>
          </p:cNvPr>
          <p:cNvSpPr/>
          <p:nvPr/>
        </p:nvSpPr>
        <p:spPr>
          <a:xfrm>
            <a:off x="2114284" y="3719733"/>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53">
            <a:extLst>
              <a:ext uri="{FF2B5EF4-FFF2-40B4-BE49-F238E27FC236}">
                <a16:creationId xmlns:a16="http://schemas.microsoft.com/office/drawing/2014/main" id="{0F116A3A-2B31-4A11-B954-0E544A124495}"/>
              </a:ext>
            </a:extLst>
          </p:cNvPr>
          <p:cNvSpPr/>
          <p:nvPr/>
        </p:nvSpPr>
        <p:spPr>
          <a:xfrm>
            <a:off x="565603" y="3573000"/>
            <a:ext cx="9119260" cy="752558"/>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927359" y="4504115"/>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a:extLst>
              <a:ext uri="{FF2B5EF4-FFF2-40B4-BE49-F238E27FC236}">
                <a16:creationId xmlns:a16="http://schemas.microsoft.com/office/drawing/2014/main" id="{9B81C0BC-E68E-493F-9253-83D031244B49}"/>
              </a:ext>
            </a:extLst>
          </p:cNvPr>
          <p:cNvSpPr/>
          <p:nvPr/>
        </p:nvSpPr>
        <p:spPr>
          <a:xfrm>
            <a:off x="2159934" y="4504115"/>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45EB62A8-33DA-4659-8468-50AD996444FE}"/>
              </a:ext>
            </a:extLst>
          </p:cNvPr>
          <p:cNvSpPr/>
          <p:nvPr/>
        </p:nvSpPr>
        <p:spPr>
          <a:xfrm>
            <a:off x="1219123" y="4992565"/>
            <a:ext cx="8349400" cy="12580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育児休業取得の申出の時点で次の①②を満たす労働者が取得可能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①同一の事業主に引き続き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年以上雇用されていること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②子が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か月に達する日までに、労働契約（更新される場合には、更新後の契約）の期間が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満了することが明らかでないこと</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6">
            <a:extLst>
              <a:ext uri="{FF2B5EF4-FFF2-40B4-BE49-F238E27FC236}">
                <a16:creationId xmlns:a16="http://schemas.microsoft.com/office/drawing/2014/main" id="{3B2399A6-ECBC-4397-A5F2-013A4733450C}"/>
              </a:ext>
            </a:extLst>
          </p:cNvPr>
          <p:cNvGraphicFramePr>
            <a:graphicFrameLocks noGrp="1"/>
          </p:cNvGraphicFramePr>
          <p:nvPr/>
        </p:nvGraphicFramePr>
        <p:xfrm>
          <a:off x="800219" y="2583648"/>
          <a:ext cx="7862338" cy="653694"/>
        </p:xfrm>
        <a:graphic>
          <a:graphicData uri="http://schemas.openxmlformats.org/drawingml/2006/table">
            <a:tbl>
              <a:tblPr firstRow="1" bandRow="1">
                <a:tableStyleId>{16D9F66E-5EB9-4882-86FB-DCBF35E3C3E4}</a:tableStyleId>
              </a:tblPr>
              <a:tblGrid>
                <a:gridCol w="6023540">
                  <a:extLst>
                    <a:ext uri="{9D8B030D-6E8A-4147-A177-3AD203B41FA5}">
                      <a16:colId xmlns:a16="http://schemas.microsoft.com/office/drawing/2014/main" val="3107399596"/>
                    </a:ext>
                  </a:extLst>
                </a:gridCol>
                <a:gridCol w="1838798">
                  <a:extLst>
                    <a:ext uri="{9D8B030D-6E8A-4147-A177-3AD203B41FA5}">
                      <a16:colId xmlns:a16="http://schemas.microsoft.com/office/drawing/2014/main" val="2426791149"/>
                    </a:ext>
                  </a:extLst>
                </a:gridCol>
              </a:tblGrid>
              <a:tr h="326847">
                <a:tc>
                  <a:txBody>
                    <a:bodyPr/>
                    <a:lstStyle/>
                    <a:p>
                      <a:r>
                        <a:rPr kumimoji="1" lang="ja-JP" altLang="en-US" sz="1200" b="0" dirty="0"/>
                        <a:t>子どもが</a:t>
                      </a:r>
                      <a:r>
                        <a:rPr kumimoji="1" lang="en-US" altLang="ja-JP" sz="1200" b="0" dirty="0"/>
                        <a:t>1</a:t>
                      </a:r>
                      <a:r>
                        <a:rPr kumimoji="1" lang="ja-JP" altLang="en-US" sz="1200" b="0" dirty="0"/>
                        <a:t>歳以降、保育所等に入れないなど一定の要件を満たす場合</a:t>
                      </a:r>
                      <a:endParaRPr kumimoji="1" lang="ja-JP" altLang="en-US" sz="1200" b="0" dirty="0">
                        <a:solidFill>
                          <a:schemeClr val="tx1"/>
                        </a:solidFill>
                      </a:endParaRPr>
                    </a:p>
                  </a:txBody>
                  <a:tcPr anchor="ctr"/>
                </a:tc>
                <a:tc>
                  <a:txBody>
                    <a:bodyPr/>
                    <a:lstStyle/>
                    <a:p>
                      <a:r>
                        <a:rPr kumimoji="1" lang="en-US" altLang="ja-JP" sz="1200" b="0" dirty="0"/>
                        <a:t>1</a:t>
                      </a:r>
                      <a:r>
                        <a:rPr kumimoji="1" lang="ja-JP" altLang="en-US" sz="1200" b="0" dirty="0"/>
                        <a:t>歳</a:t>
                      </a:r>
                      <a:r>
                        <a:rPr kumimoji="1" lang="en-US" altLang="ja-JP" sz="1200" b="0" dirty="0"/>
                        <a:t>6</a:t>
                      </a:r>
                      <a:r>
                        <a:rPr kumimoji="1" lang="ja-JP" altLang="en-US" sz="1200" b="0" dirty="0"/>
                        <a:t>か月になるまで</a:t>
                      </a:r>
                      <a:endParaRPr kumimoji="1" lang="ja-JP" altLang="en-US" sz="1200" b="0" dirty="0">
                        <a:solidFill>
                          <a:schemeClr val="tx1"/>
                        </a:solidFill>
                      </a:endParaRPr>
                    </a:p>
                  </a:txBody>
                  <a:tcPr anchor="ctr"/>
                </a:tc>
                <a:extLst>
                  <a:ext uri="{0D108BD9-81ED-4DB2-BD59-A6C34878D82A}">
                    <a16:rowId xmlns:a16="http://schemas.microsoft.com/office/drawing/2014/main" val="2178096500"/>
                  </a:ext>
                </a:extLst>
              </a:tr>
              <a:tr h="326847">
                <a:tc>
                  <a:txBody>
                    <a:bodyPr/>
                    <a:lstStyle/>
                    <a:p>
                      <a:r>
                        <a:rPr kumimoji="1" lang="ja-JP" altLang="en-US" sz="1200" dirty="0"/>
                        <a:t>子どもが</a:t>
                      </a:r>
                      <a:r>
                        <a:rPr kumimoji="1" lang="en-US" altLang="ja-JP" sz="1200" dirty="0"/>
                        <a:t>1</a:t>
                      </a:r>
                      <a:r>
                        <a:rPr kumimoji="1" lang="ja-JP" altLang="en-US" sz="1200" dirty="0"/>
                        <a:t>歳</a:t>
                      </a:r>
                      <a:r>
                        <a:rPr kumimoji="1" lang="en-US" altLang="ja-JP" sz="1200" dirty="0"/>
                        <a:t>6</a:t>
                      </a:r>
                      <a:r>
                        <a:rPr kumimoji="1" lang="ja-JP" altLang="en-US" sz="1200" dirty="0"/>
                        <a:t>か月以降、保育所等に入れないなど一定の要件を満たす場合</a:t>
                      </a:r>
                      <a:endParaRPr kumimoji="1" lang="ja-JP" altLang="en-US" sz="1200" dirty="0">
                        <a:solidFill>
                          <a:schemeClr val="tx1"/>
                        </a:solidFill>
                      </a:endParaRPr>
                    </a:p>
                  </a:txBody>
                  <a:tcPr anchor="ctr"/>
                </a:tc>
                <a:tc>
                  <a:txBody>
                    <a:bodyPr/>
                    <a:lstStyle/>
                    <a:p>
                      <a:r>
                        <a:rPr kumimoji="1" lang="en-US" altLang="ja-JP" sz="1200" dirty="0"/>
                        <a:t>2</a:t>
                      </a:r>
                      <a:r>
                        <a:rPr kumimoji="1" lang="ja-JP" altLang="en-US" sz="1200" dirty="0"/>
                        <a:t>歳になるまで</a:t>
                      </a:r>
                      <a:endParaRPr kumimoji="1" lang="ja-JP" altLang="en-US" sz="1200" dirty="0">
                        <a:solidFill>
                          <a:schemeClr val="tx1"/>
                        </a:solidFill>
                      </a:endParaRPr>
                    </a:p>
                  </a:txBody>
                  <a:tcPr anchor="ctr"/>
                </a:tc>
                <a:extLst>
                  <a:ext uri="{0D108BD9-81ED-4DB2-BD59-A6C34878D82A}">
                    <a16:rowId xmlns:a16="http://schemas.microsoft.com/office/drawing/2014/main" val="1096083656"/>
                  </a:ext>
                </a:extLst>
              </a:tr>
            </a:tbl>
          </a:graphicData>
        </a:graphic>
      </p:graphicFrame>
      <p:sp>
        <p:nvSpPr>
          <p:cNvPr id="28" name="正方形/長方形 27">
            <a:extLst>
              <a:ext uri="{FF2B5EF4-FFF2-40B4-BE49-F238E27FC236}">
                <a16:creationId xmlns:a16="http://schemas.microsoft.com/office/drawing/2014/main" id="{17F196A7-FF67-47CF-B6BA-27A5773D8626}"/>
              </a:ext>
            </a:extLst>
          </p:cNvPr>
          <p:cNvSpPr/>
          <p:nvPr/>
        </p:nvSpPr>
        <p:spPr>
          <a:xfrm>
            <a:off x="495300" y="1122049"/>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育児休業は育児・介護休業法で取得が認められている</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614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11</a:t>
            </a:fld>
            <a:endParaRPr lang="en-US" altLang="ja-JP" sz="1600" dirty="0"/>
          </a:p>
        </p:txBody>
      </p:sp>
      <p:sp>
        <p:nvSpPr>
          <p:cNvPr id="10" name="正方形/長方形 9"/>
          <p:cNvSpPr/>
          <p:nvPr/>
        </p:nvSpPr>
        <p:spPr>
          <a:xfrm>
            <a:off x="245580" y="1193902"/>
            <a:ext cx="9752750"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○両親で協力して育児休業を取得するための特例</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00097" y="1954974"/>
            <a:ext cx="67564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「パパ休暇」</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出生後</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週間以内に、育児休業を開始し、かつ終了した場合、再度の取得が可能！</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587829" y="1518769"/>
            <a:ext cx="8887936" cy="4493411"/>
          </a:xfrm>
          <a:prstGeom prst="roundRect">
            <a:avLst>
              <a:gd name="adj" fmla="val 9098"/>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1240697" y="4017332"/>
            <a:ext cx="8028058" cy="1611500"/>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2691470" y="4653933"/>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40" name="ホームベース 39"/>
          <p:cNvSpPr/>
          <p:nvPr/>
        </p:nvSpPr>
        <p:spPr>
          <a:xfrm>
            <a:off x="2705140" y="5051798"/>
            <a:ext cx="108198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1" name="ホームベース 40"/>
          <p:cNvSpPr/>
          <p:nvPr/>
        </p:nvSpPr>
        <p:spPr>
          <a:xfrm>
            <a:off x="7493354" y="5008853"/>
            <a:ext cx="127806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67" name="ホームベース 66"/>
          <p:cNvSpPr/>
          <p:nvPr/>
        </p:nvSpPr>
        <p:spPr>
          <a:xfrm>
            <a:off x="3787120" y="4651894"/>
            <a:ext cx="3740241"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68" name="直線コネクタ 67"/>
          <p:cNvCxnSpPr>
            <a:cxnSpLocks/>
          </p:cNvCxnSpPr>
          <p:nvPr/>
        </p:nvCxnSpPr>
        <p:spPr>
          <a:xfrm>
            <a:off x="2691470" y="4429176"/>
            <a:ext cx="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69"/>
          <p:cNvSpPr/>
          <p:nvPr/>
        </p:nvSpPr>
        <p:spPr>
          <a:xfrm>
            <a:off x="1341143" y="5076796"/>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2322806"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72" name="角丸四角形 71"/>
          <p:cNvSpPr/>
          <p:nvPr/>
        </p:nvSpPr>
        <p:spPr>
          <a:xfrm>
            <a:off x="3455613"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73" name="角丸四角形 72"/>
          <p:cNvSpPr/>
          <p:nvPr/>
        </p:nvSpPr>
        <p:spPr>
          <a:xfrm>
            <a:off x="8319663" y="4194940"/>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74" name="直線コネクタ 73"/>
          <p:cNvCxnSpPr>
            <a:cxnSpLocks/>
            <a:stCxn id="72" idx="2"/>
          </p:cNvCxnSpPr>
          <p:nvPr/>
        </p:nvCxnSpPr>
        <p:spPr>
          <a:xfrm>
            <a:off x="3763060" y="4429176"/>
            <a:ext cx="2406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7200029" y="4219826"/>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76" name="直線コネクタ 75"/>
          <p:cNvCxnSpPr>
            <a:cxnSpLocks/>
            <a:stCxn id="75" idx="2"/>
          </p:cNvCxnSpPr>
          <p:nvPr/>
        </p:nvCxnSpPr>
        <p:spPr>
          <a:xfrm>
            <a:off x="7507476" y="4482262"/>
            <a:ext cx="0" cy="99270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a:cxnSpLocks/>
            <a:stCxn id="73" idx="2"/>
          </p:cNvCxnSpPr>
          <p:nvPr/>
        </p:nvCxnSpPr>
        <p:spPr>
          <a:xfrm>
            <a:off x="8751711" y="4457376"/>
            <a:ext cx="0" cy="10175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1297579" y="4128770"/>
            <a:ext cx="978642"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338003" y="4627594"/>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904875" y="1755088"/>
            <a:ext cx="1250502" cy="605480"/>
            <a:chOff x="971829" y="1493659"/>
            <a:chExt cx="1401988" cy="678828"/>
          </a:xfrm>
        </p:grpSpPr>
        <p:cxnSp>
          <p:nvCxnSpPr>
            <p:cNvPr id="56" name="直線コネクタ 5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58" name="グループ化 57"/>
            <p:cNvGrpSpPr/>
            <p:nvPr/>
          </p:nvGrpSpPr>
          <p:grpSpPr>
            <a:xfrm>
              <a:off x="971829" y="1493659"/>
              <a:ext cx="401469" cy="678828"/>
              <a:chOff x="892445" y="2378728"/>
              <a:chExt cx="792162" cy="1286531"/>
            </a:xfrm>
          </p:grpSpPr>
          <p:pic>
            <p:nvPicPr>
              <p:cNvPr id="60"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rot="865085">
                <a:off x="1241880" y="2378728"/>
                <a:ext cx="312183" cy="563748"/>
                <a:chOff x="2790652" y="3004952"/>
                <a:chExt cx="312183" cy="563748"/>
              </a:xfrm>
            </p:grpSpPr>
            <p:sp>
              <p:nvSpPr>
                <p:cNvPr id="62" name="二等辺三角形 6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二等辺三角形 62"/>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9" name="角丸四角形 5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正方形/長方形 63"/>
          <p:cNvSpPr/>
          <p:nvPr/>
        </p:nvSpPr>
        <p:spPr>
          <a:xfrm>
            <a:off x="2424839" y="3063637"/>
            <a:ext cx="70475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両親がともに育児休業を取得する場合は、子が１歳２か月に達するまでの間、育児休業が取得可能！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1002388" y="2823841"/>
            <a:ext cx="1250502" cy="605480"/>
            <a:chOff x="971829" y="1493659"/>
            <a:chExt cx="1401988" cy="678828"/>
          </a:xfrm>
        </p:grpSpPr>
        <p:cxnSp>
          <p:nvCxnSpPr>
            <p:cNvPr id="66" name="直線コネクタ 6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a:xfrm>
              <a:off x="971829" y="1493659"/>
              <a:ext cx="401469" cy="678828"/>
              <a:chOff x="892445" y="2378728"/>
              <a:chExt cx="792162" cy="1286531"/>
            </a:xfrm>
          </p:grpSpPr>
          <p:pic>
            <p:nvPicPr>
              <p:cNvPr id="79"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rot="865085">
                <a:off x="1241880" y="2378728"/>
                <a:ext cx="312183" cy="563748"/>
                <a:chOff x="2790652" y="3004952"/>
                <a:chExt cx="312183" cy="563748"/>
              </a:xfrm>
            </p:grpSpPr>
            <p:sp>
              <p:nvSpPr>
                <p:cNvPr id="82" name="二等辺三角形 8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5" name="二等辺三角形 8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78" name="角丸四角形 77"/>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2771400" y="4411036"/>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71932" y="444484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743424" y="4434218"/>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805827" y="444607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849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E1D189D5-D65F-4A30-B48F-D3122488CB68}"/>
              </a:ext>
            </a:extLst>
          </p:cNvPr>
          <p:cNvSpPr/>
          <p:nvPr/>
        </p:nvSpPr>
        <p:spPr>
          <a:xfrm>
            <a:off x="6521638" y="1684461"/>
            <a:ext cx="3089501" cy="393502"/>
          </a:xfrm>
          <a:prstGeom prst="roundRect">
            <a:avLst>
              <a:gd name="adj" fmla="val 2025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①</a:t>
            </a:r>
            <a:endParaRPr kumimoji="1" lang="ja-JP" altLang="en-US" spc="-100" dirty="0"/>
          </a:p>
        </p:txBody>
      </p:sp>
      <p:sp>
        <p:nvSpPr>
          <p:cNvPr id="5" name="正方形/長方形 4">
            <a:extLst>
              <a:ext uri="{FF2B5EF4-FFF2-40B4-BE49-F238E27FC236}">
                <a16:creationId xmlns:a16="http://schemas.microsoft.com/office/drawing/2014/main" id="{1BB74FC8-7D99-4615-BB01-9225C0A80591}"/>
              </a:ext>
            </a:extLst>
          </p:cNvPr>
          <p:cNvSpPr/>
          <p:nvPr/>
        </p:nvSpPr>
        <p:spPr>
          <a:xfrm>
            <a:off x="371268" y="1241266"/>
            <a:ext cx="8721932" cy="707886"/>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１．育児休業を取得しやすい雇用環境整備及び妊娠・出産の申出をした労働者に対する個別の周知・意向確認の措置の義務付け</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角丸四角形 5">
            <a:extLst>
              <a:ext uri="{FF2B5EF4-FFF2-40B4-BE49-F238E27FC236}">
                <a16:creationId xmlns:a16="http://schemas.microsoft.com/office/drawing/2014/main" id="{704CCCD2-B783-41F1-95AC-100B7F12F367}"/>
              </a:ext>
            </a:extLst>
          </p:cNvPr>
          <p:cNvSpPr/>
          <p:nvPr/>
        </p:nvSpPr>
        <p:spPr>
          <a:xfrm>
            <a:off x="256307" y="1185682"/>
            <a:ext cx="9356001" cy="90390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
            <a:extLst>
              <a:ext uri="{FF2B5EF4-FFF2-40B4-BE49-F238E27FC236}">
                <a16:creationId xmlns:a16="http://schemas.microsoft.com/office/drawing/2014/main" id="{244CDC59-5A6E-4F4E-857C-4A567ED5D506}"/>
              </a:ext>
            </a:extLst>
          </p:cNvPr>
          <p:cNvSpPr txBox="1"/>
          <p:nvPr/>
        </p:nvSpPr>
        <p:spPr>
          <a:xfrm>
            <a:off x="651329" y="210051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①育児休業の申出・取得を円滑にするための雇用環境の整備に関する措置</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（研修・相談窓口設置</a:t>
            </a:r>
            <a:r>
              <a:rPr lang="ja-JP" altLang="en-US" sz="1600" dirty="0">
                <a:latin typeface="Meiryo UI" panose="020B0604030504040204" pitchFamily="50" charset="-128"/>
                <a:ea typeface="Meiryo UI" panose="020B0604030504040204" pitchFamily="50" charset="-128"/>
              </a:rPr>
              <a:t>等）を講ずることを事業主に義務付ける。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03200" marR="0" lvl="0" indent="-203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②妊娠・出産（本人又は配偶者）の申出をした労働者に対して事業主から個別の制度周知及び休業の取得意向の確認のための措置を講ずることを事業主に義務付ける。</a:t>
            </a:r>
          </a:p>
        </p:txBody>
      </p:sp>
      <p:sp>
        <p:nvSpPr>
          <p:cNvPr id="22" name="四角形: 角を丸くする 21">
            <a:extLst>
              <a:ext uri="{FF2B5EF4-FFF2-40B4-BE49-F238E27FC236}">
                <a16:creationId xmlns:a16="http://schemas.microsoft.com/office/drawing/2014/main" id="{D13523BF-1D20-4438-B361-738D338B32EE}"/>
              </a:ext>
            </a:extLst>
          </p:cNvPr>
          <p:cNvSpPr/>
          <p:nvPr/>
        </p:nvSpPr>
        <p:spPr>
          <a:xfrm>
            <a:off x="6521638" y="3735056"/>
            <a:ext cx="3089501" cy="393502"/>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779AE47-1129-418A-A2C0-3263802E5DC6}"/>
              </a:ext>
            </a:extLst>
          </p:cNvPr>
          <p:cNvSpPr/>
          <p:nvPr/>
        </p:nvSpPr>
        <p:spPr>
          <a:xfrm>
            <a:off x="365166" y="3565609"/>
            <a:ext cx="8721932" cy="400110"/>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２．有期雇用労働者の育児・介護休業取得要件の緩和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5BC0F959-95B4-4304-8901-D584F3C18F76}"/>
              </a:ext>
            </a:extLst>
          </p:cNvPr>
          <p:cNvSpPr/>
          <p:nvPr/>
        </p:nvSpPr>
        <p:spPr>
          <a:xfrm>
            <a:off x="235587" y="3433711"/>
            <a:ext cx="9356001"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CCA3D514-16A8-4797-9577-609F707C885F}"/>
              </a:ext>
            </a:extLst>
          </p:cNvPr>
          <p:cNvSpPr txBox="1"/>
          <p:nvPr/>
        </p:nvSpPr>
        <p:spPr>
          <a:xfrm>
            <a:off x="651329" y="419052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有期雇用労働者の育児休業及び介護休業の取得要件のうち「事業主に引き続き雇用された期間が１年以上である者」であることという要件を廃止する。</a:t>
            </a:r>
            <a:endParaRPr lang="en-US" altLang="ja-JP" sz="1600" dirty="0">
              <a:solidFill>
                <a:prstClr val="black"/>
              </a:solidFill>
              <a:latin typeface="Meiryo UI" panose="020B0604030504040204" pitchFamily="50" charset="-128"/>
              <a:ea typeface="Meiryo UI" panose="020B0604030504040204" pitchFamily="50" charset="-128"/>
            </a:endParaRPr>
          </a:p>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ただし、労使協定を締結した場合には、無期雇用労働者と同様に、事業主に引き続き雇用された期間が１年未満である労働者を対象から除外することを可能とする。</a:t>
            </a:r>
          </a:p>
        </p:txBody>
      </p:sp>
      <p:sp>
        <p:nvSpPr>
          <p:cNvPr id="27" name="スライド番号プレースホルダー 3">
            <a:extLst>
              <a:ext uri="{FF2B5EF4-FFF2-40B4-BE49-F238E27FC236}">
                <a16:creationId xmlns:a16="http://schemas.microsoft.com/office/drawing/2014/main" id="{1A2F80AD-AEB6-42C7-93BA-829B6A1789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mtClean="0"/>
              <a:pPr>
                <a:defRPr/>
              </a:pPr>
              <a:t>12</a:t>
            </a:fld>
            <a:endParaRPr lang="en-US" altLang="ja-JP" dirty="0"/>
          </a:p>
        </p:txBody>
      </p:sp>
    </p:spTree>
    <p:extLst>
      <p:ext uri="{BB962C8B-B14F-4D97-AF65-F5344CB8AC3E}">
        <p14:creationId xmlns:p14="http://schemas.microsoft.com/office/powerpoint/2010/main" val="122592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A8172D14-EA32-4FAA-A018-BF7E5BD62F2E}"/>
              </a:ext>
            </a:extLst>
          </p:cNvPr>
          <p:cNvSpPr/>
          <p:nvPr/>
        </p:nvSpPr>
        <p:spPr>
          <a:xfrm>
            <a:off x="6521638" y="1346374"/>
            <a:ext cx="3089501" cy="504453"/>
          </a:xfrm>
          <a:prstGeom prst="roundRect">
            <a:avLst>
              <a:gd name="adj" fmla="val 2021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②</a:t>
            </a:r>
            <a:endParaRPr kumimoji="1" lang="ja-JP" altLang="en-US" spc="-100" dirty="0"/>
          </a:p>
        </p:txBody>
      </p:sp>
      <p:sp>
        <p:nvSpPr>
          <p:cNvPr id="12" name="テキスト ボックス 2">
            <a:extLst>
              <a:ext uri="{FF2B5EF4-FFF2-40B4-BE49-F238E27FC236}">
                <a16:creationId xmlns:a16="http://schemas.microsoft.com/office/drawing/2014/main" id="{CC7FFF39-1957-4EB0-B634-67A0C4D54C3C}"/>
              </a:ext>
            </a:extLst>
          </p:cNvPr>
          <p:cNvSpPr txBox="1"/>
          <p:nvPr/>
        </p:nvSpPr>
        <p:spPr>
          <a:xfrm>
            <a:off x="495299" y="3966457"/>
            <a:ext cx="7552871"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育児休業（３の休業を除く。）について、分割して２回まで取得することを可能とする。</a:t>
            </a:r>
          </a:p>
        </p:txBody>
      </p:sp>
      <p:sp>
        <p:nvSpPr>
          <p:cNvPr id="2" name="正方形/長方形 1">
            <a:extLst>
              <a:ext uri="{FF2B5EF4-FFF2-40B4-BE49-F238E27FC236}">
                <a16:creationId xmlns:a16="http://schemas.microsoft.com/office/drawing/2014/main" id="{D4EEB13B-3B58-4950-96B1-0D80305E3860}"/>
              </a:ext>
            </a:extLst>
          </p:cNvPr>
          <p:cNvSpPr/>
          <p:nvPr/>
        </p:nvSpPr>
        <p:spPr>
          <a:xfrm>
            <a:off x="332508" y="1238955"/>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３．産後パパ育休</a:t>
            </a:r>
            <a:r>
              <a:rPr lang="ja-JP" altLang="en-US" sz="2000" b="1" dirty="0">
                <a:solidFill>
                  <a:schemeClr val="accent3"/>
                </a:solidFill>
                <a:latin typeface="Meiryo UI" panose="020B0604030504040204" pitchFamily="50" charset="-128"/>
                <a:ea typeface="Meiryo UI" panose="020B0604030504040204" pitchFamily="50" charset="-128"/>
              </a:rPr>
              <a:t>（出生時育児休業）</a:t>
            </a:r>
            <a:r>
              <a:rPr lang="ja-JP" altLang="en-US" sz="2000" b="1" dirty="0">
                <a:solidFill>
                  <a:srgbClr val="FF6600"/>
                </a:solidFill>
                <a:latin typeface="Meiryo UI" panose="020B0604030504040204" pitchFamily="50" charset="-128"/>
                <a:ea typeface="Meiryo UI" panose="020B0604030504040204" pitchFamily="50" charset="-128"/>
              </a:rPr>
              <a:t>の創設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6" name="角丸四角形 5">
            <a:extLst>
              <a:ext uri="{FF2B5EF4-FFF2-40B4-BE49-F238E27FC236}">
                <a16:creationId xmlns:a16="http://schemas.microsoft.com/office/drawing/2014/main" id="{FF2432C8-A607-442A-B9FF-7B4F0EA1C780}"/>
              </a:ext>
            </a:extLst>
          </p:cNvPr>
          <p:cNvSpPr/>
          <p:nvPr/>
        </p:nvSpPr>
        <p:spPr>
          <a:xfrm>
            <a:off x="224701" y="1266418"/>
            <a:ext cx="9387608" cy="59911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2">
            <a:extLst>
              <a:ext uri="{FF2B5EF4-FFF2-40B4-BE49-F238E27FC236}">
                <a16:creationId xmlns:a16="http://schemas.microsoft.com/office/drawing/2014/main" id="{2C3DD143-8E7C-4197-9365-26A4FA98D8FA}"/>
              </a:ext>
            </a:extLst>
          </p:cNvPr>
          <p:cNvSpPr txBox="1"/>
          <p:nvPr/>
        </p:nvSpPr>
        <p:spPr>
          <a:xfrm>
            <a:off x="473529" y="1882398"/>
            <a:ext cx="9432471"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子の出生後８週間以内に４週間まで取得することができる柔軟な育児休業の枠組みを創設する。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①休業の申出期限については、原則休業の２週間前までとする。（現行の育児休業（１か月前）よりも短縮）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②分割して取得できる回数は、２回とする</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（初めにまとめて申し出ることが必要）</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③労使協定を締結している場合に、労働者と事業主の個別合意により、事前に調整した上で休業中に就業する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ことを可能とする。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角丸四角形 5">
            <a:extLst>
              <a:ext uri="{FF2B5EF4-FFF2-40B4-BE49-F238E27FC236}">
                <a16:creationId xmlns:a16="http://schemas.microsoft.com/office/drawing/2014/main" id="{6FD2013D-5B24-49A3-9A5D-2C03A755F114}"/>
              </a:ext>
            </a:extLst>
          </p:cNvPr>
          <p:cNvSpPr/>
          <p:nvPr/>
        </p:nvSpPr>
        <p:spPr>
          <a:xfrm>
            <a:off x="296119" y="3339356"/>
            <a:ext cx="9316189" cy="551529"/>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a:extLst>
              <a:ext uri="{FF2B5EF4-FFF2-40B4-BE49-F238E27FC236}">
                <a16:creationId xmlns:a16="http://schemas.microsoft.com/office/drawing/2014/main" id="{179A7641-E1A2-40AD-A945-DC0A89FE1516}"/>
              </a:ext>
            </a:extLst>
          </p:cNvPr>
          <p:cNvSpPr txBox="1"/>
          <p:nvPr/>
        </p:nvSpPr>
        <p:spPr>
          <a:xfrm>
            <a:off x="406265" y="3408751"/>
            <a:ext cx="572783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４．</a:t>
            </a:r>
            <a:r>
              <a:rPr kumimoji="1" lang="ja-JP" altLang="en-US" sz="2000" b="1"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rPr>
              <a:t>育児休業の分割取得</a:t>
            </a:r>
            <a:endParaRPr kumimoji="1" lang="ja-JP" altLang="en-US" sz="2000" b="0"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endParaRPr>
          </a:p>
        </p:txBody>
      </p:sp>
      <p:sp>
        <p:nvSpPr>
          <p:cNvPr id="19" name="四角形: 角を丸くする 7">
            <a:extLst>
              <a:ext uri="{FF2B5EF4-FFF2-40B4-BE49-F238E27FC236}">
                <a16:creationId xmlns:a16="http://schemas.microsoft.com/office/drawing/2014/main" id="{A8172D14-EA32-4FAA-A018-BF7E5BD62F2E}"/>
              </a:ext>
            </a:extLst>
          </p:cNvPr>
          <p:cNvSpPr/>
          <p:nvPr/>
        </p:nvSpPr>
        <p:spPr>
          <a:xfrm>
            <a:off x="6512648" y="3408751"/>
            <a:ext cx="3089501" cy="461814"/>
          </a:xfrm>
          <a:prstGeom prst="roundRect">
            <a:avLst>
              <a:gd name="adj" fmla="val 13327"/>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B4366A7-1B7E-4B09-A268-D9C13F0DF733}"/>
              </a:ext>
            </a:extLst>
          </p:cNvPr>
          <p:cNvSpPr/>
          <p:nvPr/>
        </p:nvSpPr>
        <p:spPr>
          <a:xfrm>
            <a:off x="6512649" y="4827955"/>
            <a:ext cx="3105802" cy="393502"/>
          </a:xfrm>
          <a:prstGeom prst="roundRect">
            <a:avLst>
              <a:gd name="adj" fmla="val 1444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2023</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B0C74B54-ECC3-44D1-8D3E-6AA03115360F}"/>
              </a:ext>
            </a:extLst>
          </p:cNvPr>
          <p:cNvSpPr/>
          <p:nvPr/>
        </p:nvSpPr>
        <p:spPr>
          <a:xfrm>
            <a:off x="431841" y="4541099"/>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５．育児休業等の取得の状況の公表 義務付け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94D6B957-2A3C-4DA4-82DF-2BA69E860406}"/>
              </a:ext>
            </a:extLst>
          </p:cNvPr>
          <p:cNvSpPr/>
          <p:nvPr/>
        </p:nvSpPr>
        <p:spPr>
          <a:xfrm>
            <a:off x="302262" y="4529693"/>
            <a:ext cx="9316189"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10B0A20B-5C2F-4F39-938E-4C3D73FADC70}"/>
              </a:ext>
            </a:extLst>
          </p:cNvPr>
          <p:cNvSpPr txBox="1"/>
          <p:nvPr/>
        </p:nvSpPr>
        <p:spPr>
          <a:xfrm>
            <a:off x="495299" y="5280491"/>
            <a:ext cx="9316190"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常時雇用する労働者数が</a:t>
            </a:r>
            <a:r>
              <a:rPr lang="en-US" altLang="ja-JP" sz="1600" dirty="0">
                <a:solidFill>
                  <a:prstClr val="black"/>
                </a:solidFill>
                <a:latin typeface="Meiryo UI" panose="020B0604030504040204" pitchFamily="50" charset="-128"/>
                <a:ea typeface="Meiryo UI" panose="020B0604030504040204" pitchFamily="50" charset="-128"/>
              </a:rPr>
              <a:t>1,000</a:t>
            </a:r>
            <a:r>
              <a:rPr lang="ja-JP" altLang="en-US" sz="1600" dirty="0">
                <a:solidFill>
                  <a:prstClr val="black"/>
                </a:solidFill>
                <a:latin typeface="Meiryo UI" panose="020B0604030504040204" pitchFamily="50" charset="-128"/>
                <a:ea typeface="Meiryo UI" panose="020B0604030504040204" pitchFamily="50" charset="-128"/>
              </a:rPr>
              <a:t>人超の事業主に対し、育児休業等の取得の状況について公表を義務付ける。</a:t>
            </a:r>
          </a:p>
        </p:txBody>
      </p:sp>
      <p:sp>
        <p:nvSpPr>
          <p:cNvPr id="27" name="スライド番号プレースホルダー 3">
            <a:extLst>
              <a:ext uri="{FF2B5EF4-FFF2-40B4-BE49-F238E27FC236}">
                <a16:creationId xmlns:a16="http://schemas.microsoft.com/office/drawing/2014/main" id="{C7694A9D-468D-4E23-AA60-B5E864694C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mtClean="0"/>
              <a:pPr>
                <a:defRPr/>
              </a:pPr>
              <a:t>13</a:t>
            </a:fld>
            <a:endParaRPr lang="en-US" altLang="ja-JP" dirty="0"/>
          </a:p>
        </p:txBody>
      </p:sp>
    </p:spTree>
    <p:extLst>
      <p:ext uri="{BB962C8B-B14F-4D97-AF65-F5344CB8AC3E}">
        <p14:creationId xmlns:p14="http://schemas.microsoft.com/office/powerpoint/2010/main" val="368584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271330"/>
            <a:ext cx="9182100" cy="647700"/>
          </a:xfrm>
        </p:spPr>
        <p:txBody>
          <a:bodyPr/>
          <a:lstStyle/>
          <a:p>
            <a:pPr marL="1089025" indent="-1089025"/>
            <a:r>
              <a:rPr lang="ja-JP" altLang="en-US" dirty="0"/>
              <a:t>２－３．育児休業</a:t>
            </a:r>
            <a:r>
              <a:rPr lang="ja-JP" altLang="en-US" sz="2600" dirty="0"/>
              <a:t>を取得しやすい雇用環境整備</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br>
              <a:rPr lang="ja-JP" altLang="en-US" sz="2000" dirty="0"/>
            </a:b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mtClean="0"/>
              <a:pPr>
                <a:defRPr/>
              </a:pPr>
              <a:t>14</a:t>
            </a:fld>
            <a:endParaRPr lang="en-US" altLang="ja-JP"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35802" y="1085900"/>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AFB8C8EC-9E71-4532-9998-5943F6A09FAA}"/>
              </a:ext>
            </a:extLst>
          </p:cNvPr>
          <p:cNvSpPr/>
          <p:nvPr/>
        </p:nvSpPr>
        <p:spPr>
          <a:xfrm>
            <a:off x="224701" y="1819354"/>
            <a:ext cx="9387608" cy="4278583"/>
          </a:xfrm>
          <a:prstGeom prst="roundRect">
            <a:avLst>
              <a:gd name="adj" fmla="val 8737"/>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167416CA-E140-4408-BBC5-C6613E66ED24}"/>
              </a:ext>
            </a:extLst>
          </p:cNvPr>
          <p:cNvSpPr/>
          <p:nvPr/>
        </p:nvSpPr>
        <p:spPr>
          <a:xfrm>
            <a:off x="373893" y="2344666"/>
            <a:ext cx="5208813" cy="3616375"/>
          </a:xfrm>
          <a:prstGeom prst="rect">
            <a:avLst/>
          </a:prstGeom>
        </p:spPr>
        <p:txBody>
          <a:bodyPr wrap="square">
            <a:spAutoFit/>
          </a:bodyPr>
          <a:lstStyle/>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育児休業を</a:t>
            </a:r>
            <a:r>
              <a:rPr lang="ja-JP" altLang="en-US" sz="1600" b="1" dirty="0">
                <a:solidFill>
                  <a:srgbClr val="C00000"/>
                </a:solidFill>
                <a:latin typeface="Meiryo UI" panose="020B0604030504040204" pitchFamily="50" charset="-128"/>
                <a:ea typeface="Meiryo UI" panose="020B0604030504040204" pitchFamily="50" charset="-128"/>
              </a:rPr>
              <a:t>取得しやすい雇用環境の整備</a:t>
            </a:r>
            <a:r>
              <a:rPr lang="ja-JP" altLang="en-US" sz="1600" dirty="0">
                <a:latin typeface="Meiryo UI" panose="020B0604030504040204" pitchFamily="50" charset="-128"/>
                <a:ea typeface="Meiryo UI" panose="020B0604030504040204" pitchFamily="50" charset="-128"/>
              </a:rPr>
              <a:t>を事業主に義務付け（以下のいずれかの実施が必要。複数の措置を講ずることが望ましい）。</a:t>
            </a:r>
            <a:endParaRPr lang="en-US" altLang="ja-JP" sz="1600" dirty="0">
              <a:latin typeface="Meiryo UI" panose="020B0604030504040204" pitchFamily="50" charset="-128"/>
              <a:ea typeface="Meiryo UI" panose="020B0604030504040204" pitchFamily="50" charset="-128"/>
            </a:endParaRPr>
          </a:p>
          <a:p>
            <a:pPr marL="449263" indent="-285750">
              <a:spcBef>
                <a:spcPts val="60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育児休業・産後パパ育休に関する研修の実施</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育児休業・産後パパ育休に関する相談体制の整備等</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（相談窓口設置）</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自社の労働者の育児休業・産後パパ育休取得事例の収集・提供</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自社の労働者へ育児休業・産後パパ育休制度と育児休業取得促進に関する方針の周知</a:t>
            </a:r>
          </a:p>
          <a:p>
            <a:pPr marL="285750" indent="-285750">
              <a:buFont typeface="Wingdings" panose="05000000000000000000" pitchFamily="2" charset="2"/>
              <a:buChar char="ü"/>
            </a:pPr>
            <a:endParaRPr lang="en-US" altLang="ja-JP" sz="16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環境整備に当たっては、短期はもとより１か月以上の長期の休業の取得を希望する労働者が、希望するとおりの期間の休業を申出し取得できるよう事業主が配慮。</a:t>
            </a: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70156"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D98A956-3513-4D9D-AC3A-15E90371FEF3}"/>
              </a:ext>
            </a:extLst>
          </p:cNvPr>
          <p:cNvSpPr/>
          <p:nvPr/>
        </p:nvSpPr>
        <p:spPr>
          <a:xfrm>
            <a:off x="6667722" y="3100193"/>
            <a:ext cx="2530707" cy="553998"/>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研修等の取得しやすい</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環境整備に関する</a:t>
            </a:r>
            <a:r>
              <a:rPr lang="ja-JP" altLang="en-US" sz="1500" b="1" dirty="0">
                <a:latin typeface="Meiryo UI" panose="020B0604030504040204" pitchFamily="50" charset="-128"/>
                <a:ea typeface="Meiryo UI" panose="020B0604030504040204" pitchFamily="50" charset="-128"/>
              </a:rPr>
              <a:t>規定なし</a:t>
            </a:r>
            <a:endParaRPr lang="en-US" altLang="ja-JP" sz="15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A154A81-D921-4694-B86C-64C745800BE8}"/>
              </a:ext>
            </a:extLst>
          </p:cNvPr>
          <p:cNvSpPr txBox="1"/>
          <p:nvPr/>
        </p:nvSpPr>
        <p:spPr>
          <a:xfrm>
            <a:off x="446512" y="1930659"/>
            <a:ext cx="4962698" cy="400110"/>
          </a:xfrm>
          <a:prstGeom prst="rect">
            <a:avLst/>
          </a:prstGeom>
          <a:noFill/>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育休を取得しやすい雇用環境整備</a:t>
            </a:r>
            <a:endParaRPr lang="ja-JP" altLang="en-US" b="1" dirty="0">
              <a:solidFill>
                <a:srgbClr val="FF66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9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69850"/>
            <a:ext cx="9182100" cy="647700"/>
          </a:xfrm>
        </p:spPr>
        <p:txBody>
          <a:bodyPr/>
          <a:lstStyle/>
          <a:p>
            <a:pPr marL="1089025" indent="-1089025"/>
            <a:r>
              <a:rPr lang="ja-JP" altLang="en-US" dirty="0"/>
              <a:t>２－４．</a:t>
            </a:r>
            <a:r>
              <a:rPr lang="ja-JP" altLang="en-US" sz="2600" dirty="0"/>
              <a:t>妊娠・出産を申出た労働者への個別の周知・意向確認</a:t>
            </a:r>
            <a:r>
              <a:rPr lang="en-US" altLang="ja-JP" sz="2600" dirty="0"/>
              <a:t/>
            </a:r>
            <a:br>
              <a:rPr lang="en-US" altLang="ja-JP" sz="2600" dirty="0"/>
            </a:br>
            <a:r>
              <a:rPr lang="ja-JP" altLang="en-US" sz="2600" dirty="0"/>
              <a:t>義務付け</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mtClean="0"/>
              <a:pPr>
                <a:defRPr/>
              </a:pPr>
              <a:t>15</a:t>
            </a:fld>
            <a:endParaRPr lang="en-US" altLang="ja-JP"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83428" y="1078485"/>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54659"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BD88415-129C-425B-9F4F-A124A0AADD86}"/>
              </a:ext>
            </a:extLst>
          </p:cNvPr>
          <p:cNvSpPr/>
          <p:nvPr/>
        </p:nvSpPr>
        <p:spPr>
          <a:xfrm>
            <a:off x="495300" y="2126595"/>
            <a:ext cx="5060498" cy="4093428"/>
          </a:xfrm>
          <a:prstGeom prst="rect">
            <a:avLst/>
          </a:prstGeom>
        </p:spPr>
        <p:txBody>
          <a:bodyPr wrap="square">
            <a:spAutoFit/>
          </a:bodyPr>
          <a:lstStyle/>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労働者・配偶者が</a:t>
            </a:r>
            <a:r>
              <a:rPr lang="ja-JP" altLang="en-US" sz="1600" b="1" dirty="0">
                <a:solidFill>
                  <a:srgbClr val="C00000"/>
                </a:solidFill>
                <a:latin typeface="Meiryo UI" panose="020B0604030504040204" pitchFamily="50" charset="-128"/>
                <a:ea typeface="Meiryo UI" panose="020B0604030504040204" pitchFamily="50" charset="-128"/>
              </a:rPr>
              <a:t>妊娠・出産した旨等の申出をしたとき、</a:t>
            </a:r>
            <a:r>
              <a:rPr lang="ja-JP" altLang="en-US" sz="1600" dirty="0">
                <a:latin typeface="Meiryo UI" panose="020B0604030504040204" pitchFamily="50" charset="-128"/>
                <a:ea typeface="Meiryo UI" panose="020B0604030504040204" pitchFamily="50" charset="-128"/>
              </a:rPr>
              <a:t>労働者に対し</a:t>
            </a:r>
            <a:r>
              <a:rPr lang="ja-JP" altLang="en-US" sz="1600" b="1" dirty="0">
                <a:solidFill>
                  <a:srgbClr val="C00000"/>
                </a:solidFill>
                <a:latin typeface="Meiryo UI" panose="020B0604030504040204" pitchFamily="50" charset="-128"/>
                <a:ea typeface="Meiryo UI" panose="020B0604030504040204" pitchFamily="50" charset="-128"/>
              </a:rPr>
              <a:t>育児休業制度等を周知し</a:t>
            </a:r>
            <a:r>
              <a:rPr lang="ja-JP" altLang="en-US" sz="1600" dirty="0">
                <a:latin typeface="Meiryo UI" panose="020B0604030504040204" pitchFamily="50" charset="-128"/>
                <a:ea typeface="Meiryo UI" panose="020B0604030504040204" pitchFamily="50" charset="-128"/>
              </a:rPr>
              <a:t>、これらの制度の</a:t>
            </a:r>
            <a:r>
              <a:rPr lang="ja-JP" altLang="en-US" sz="1600" b="1" dirty="0">
                <a:solidFill>
                  <a:srgbClr val="C00000"/>
                </a:solidFill>
                <a:latin typeface="Meiryo UI" panose="020B0604030504040204" pitchFamily="50" charset="-128"/>
                <a:ea typeface="Meiryo UI" panose="020B0604030504040204" pitchFamily="50" charset="-128"/>
              </a:rPr>
              <a:t>取得意向を確認する</a:t>
            </a:r>
            <a:r>
              <a:rPr lang="ja-JP" altLang="en-US" sz="1600" dirty="0">
                <a:latin typeface="Meiryo UI" panose="020B0604030504040204" pitchFamily="50" charset="-128"/>
                <a:ea typeface="Meiryo UI" panose="020B0604030504040204" pitchFamily="50" charset="-128"/>
              </a:rPr>
              <a:t>ための措置を義務づけ。</a:t>
            </a:r>
            <a:endParaRPr lang="en-US" altLang="ja-JP" sz="1600" dirty="0">
              <a:latin typeface="Meiryo UI" panose="020B0604030504040204" pitchFamily="50" charset="-128"/>
              <a:ea typeface="Meiryo UI" panose="020B0604030504040204" pitchFamily="50" charset="-128"/>
            </a:endParaRP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育児休業・産後パパ育休に関する制度</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育児休業・産後パパ育休の申し出先</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育児休業給付に関すること</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労働者が育児休業・産後パパ育休期間について負担すべき社会保険料の取り扱い</a:t>
            </a: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面談（オンラインも可）</a:t>
            </a:r>
            <a:endParaRPr lang="en-US" altLang="ja-JP" sz="1600" dirty="0">
              <a:latin typeface="Meiryo UI" panose="020B0604030504040204" pitchFamily="50" charset="-128"/>
              <a:ea typeface="Meiryo UI" panose="020B0604030504040204" pitchFamily="50" charset="-128"/>
            </a:endParaRP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書面交付</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育児休業・産後パパ育休の</a:t>
            </a:r>
            <a:r>
              <a:rPr lang="ja-JP" altLang="en-US" sz="1600" b="1" dirty="0">
                <a:solidFill>
                  <a:srgbClr val="C00000"/>
                </a:solidFill>
                <a:latin typeface="Meiryo UI" panose="020B0604030504040204" pitchFamily="50" charset="-128"/>
                <a:ea typeface="Meiryo UI" panose="020B0604030504040204" pitchFamily="50" charset="-128"/>
              </a:rPr>
              <a:t>取得を控えさせるような形での個別周知・意向確認は認められません</a:t>
            </a:r>
            <a:r>
              <a:rPr lang="ja-JP" altLang="en-US" sz="1600" dirty="0">
                <a:latin typeface="Meiryo UI" panose="020B0604030504040204" pitchFamily="50" charset="-128"/>
                <a:ea typeface="Meiryo UI" panose="020B0604030504040204" pitchFamily="50" charset="-128"/>
              </a:rPr>
              <a:t>。</a:t>
            </a:r>
          </a:p>
        </p:txBody>
      </p:sp>
      <p:sp>
        <p:nvSpPr>
          <p:cNvPr id="15" name="角丸四角形 5">
            <a:extLst>
              <a:ext uri="{FF2B5EF4-FFF2-40B4-BE49-F238E27FC236}">
                <a16:creationId xmlns:a16="http://schemas.microsoft.com/office/drawing/2014/main" id="{56E81937-2DCB-4884-AAE8-7A77FDAAAFA7}"/>
              </a:ext>
            </a:extLst>
          </p:cNvPr>
          <p:cNvSpPr/>
          <p:nvPr/>
        </p:nvSpPr>
        <p:spPr>
          <a:xfrm>
            <a:off x="334113" y="1608599"/>
            <a:ext cx="9247200" cy="4596258"/>
          </a:xfrm>
          <a:prstGeom prst="roundRect">
            <a:avLst>
              <a:gd name="adj" fmla="val 876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0C5D08A8-9B51-495A-A00B-2417671592E0}"/>
              </a:ext>
            </a:extLst>
          </p:cNvPr>
          <p:cNvSpPr/>
          <p:nvPr/>
        </p:nvSpPr>
        <p:spPr>
          <a:xfrm>
            <a:off x="6788689" y="3015524"/>
            <a:ext cx="2288771" cy="323165"/>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個別周知の</a:t>
            </a:r>
            <a:r>
              <a:rPr lang="ja-JP" altLang="en-US" sz="1500" b="1" dirty="0">
                <a:latin typeface="Meiryo UI" panose="020B0604030504040204" pitchFamily="50" charset="-128"/>
                <a:ea typeface="Meiryo UI" panose="020B0604030504040204" pitchFamily="50" charset="-128"/>
              </a:rPr>
              <a:t>努力義務のみ</a:t>
            </a:r>
            <a:endParaRPr lang="en-US" altLang="ja-JP" sz="15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0B92361-2C96-43EA-A922-5D07EE6B6E85}"/>
              </a:ext>
            </a:extLst>
          </p:cNvPr>
          <p:cNvSpPr/>
          <p:nvPr/>
        </p:nvSpPr>
        <p:spPr>
          <a:xfrm>
            <a:off x="5987921" y="3705248"/>
            <a:ext cx="3552970" cy="738664"/>
          </a:xfrm>
          <a:prstGeom prst="rect">
            <a:avLst/>
          </a:prstGeom>
          <a:noFill/>
          <a:ln>
            <a:noFill/>
            <a:prstDash val="dash"/>
          </a:ln>
        </p:spPr>
        <p:txBody>
          <a:bodyPr wrap="square" rtlCol="0">
            <a:spAutoFit/>
          </a:bodyPr>
          <a:lstStyle/>
          <a:p>
            <a:pPr marL="358775" indent="-358775"/>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育児等のための休暇・休業の取得に際し、男性では６割以上が企業からの働きかけがなかったと回答。</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178F9F2-0BF5-455F-B3B3-B5334D3B231E}"/>
              </a:ext>
            </a:extLst>
          </p:cNvPr>
          <p:cNvSpPr/>
          <p:nvPr/>
        </p:nvSpPr>
        <p:spPr>
          <a:xfrm>
            <a:off x="3000500" y="4686625"/>
            <a:ext cx="2787148" cy="584775"/>
          </a:xfrm>
          <a:prstGeom prst="rect">
            <a:avLst/>
          </a:prstGeom>
        </p:spPr>
        <p:txBody>
          <a:bodyPr wrap="square">
            <a:spAutoFit/>
          </a:bodyPr>
          <a:lstStyle/>
          <a:p>
            <a:pPr marL="449263" indent="-285750">
              <a:spcBef>
                <a:spcPts val="0"/>
              </a:spcBef>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Fax</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電子メール　　のいずれか</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CADD79B-8125-493B-AA01-53BACC24B998}"/>
              </a:ext>
            </a:extLst>
          </p:cNvPr>
          <p:cNvSpPr/>
          <p:nvPr/>
        </p:nvSpPr>
        <p:spPr>
          <a:xfrm>
            <a:off x="408191" y="1796536"/>
            <a:ext cx="5414283" cy="369332"/>
          </a:xfrm>
          <a:prstGeom prst="rect">
            <a:avLst/>
          </a:prstGeom>
        </p:spPr>
        <p:txBody>
          <a:bodyPr wrap="square">
            <a:spAutoFit/>
          </a:bodyPr>
          <a:lstStyle/>
          <a:p>
            <a:pPr marL="338138" indent="-338138"/>
            <a:r>
              <a:rPr lang="ja-JP" altLang="en-US" sz="1800" b="1" dirty="0">
                <a:solidFill>
                  <a:srgbClr val="FF6600"/>
                </a:solidFill>
                <a:latin typeface="Meiryo UI" panose="020B0604030504040204" pitchFamily="50" charset="-128"/>
                <a:ea typeface="Meiryo UI" panose="020B0604030504040204" pitchFamily="50" charset="-128"/>
              </a:rPr>
              <a:t>妊娠・出産を申出た労働者への個別の周知・意向確認</a:t>
            </a:r>
          </a:p>
        </p:txBody>
      </p:sp>
      <p:sp>
        <p:nvSpPr>
          <p:cNvPr id="19" name="テキスト ボックス 18"/>
          <p:cNvSpPr txBox="1"/>
          <p:nvPr/>
        </p:nvSpPr>
        <p:spPr>
          <a:xfrm>
            <a:off x="1800520" y="5274370"/>
            <a:ext cx="3865223" cy="295466"/>
          </a:xfrm>
          <a:prstGeom prst="rect">
            <a:avLst/>
          </a:prstGeom>
          <a:noFill/>
        </p:spPr>
        <p:txBody>
          <a:bodyPr wrap="square" rtlCol="0">
            <a:spAutoFit/>
          </a:bodyPr>
          <a:lstStyle/>
          <a:p>
            <a:pPr lvl="0" algn="r">
              <a:lnSpc>
                <a:spcPct val="110000"/>
              </a:lnSpc>
              <a:spcBef>
                <a:spcPts val="600"/>
              </a:spcBef>
            </a:pPr>
            <a:r>
              <a:rPr lang="ja-JP" altLang="en-US" sz="1200" dirty="0">
                <a:solidFill>
                  <a:prstClr val="black"/>
                </a:solidFill>
                <a:latin typeface="メイリオ" panose="020B0604030504040204" pitchFamily="50" charset="-128"/>
                <a:ea typeface="メイリオ" panose="020B0604030504040204" pitchFamily="50" charset="-128"/>
              </a:rPr>
              <a:t>注：</a:t>
            </a:r>
            <a:r>
              <a:rPr lang="en-US" altLang="ja-JP" sz="1200" dirty="0">
                <a:solidFill>
                  <a:prstClr val="black"/>
                </a:solidFill>
                <a:latin typeface="メイリオ" panose="020B0604030504040204" pitchFamily="50" charset="-128"/>
                <a:ea typeface="メイリオ" panose="020B0604030504040204" pitchFamily="50" charset="-128"/>
              </a:rPr>
              <a:t>Fax</a:t>
            </a:r>
            <a:r>
              <a:rPr lang="ja-JP" altLang="en-US" sz="1200" dirty="0" err="1">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電子メールは労働者が希望した場合のみ</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158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z="1600" smtClean="0"/>
              <a:pPr>
                <a:defRPr/>
              </a:pPr>
              <a:t>16</a:t>
            </a:fld>
            <a:endParaRPr lang="en-US" altLang="ja-JP" sz="1600"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03105" y="1085082"/>
            <a:ext cx="3778194" cy="515061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35802" y="1085900"/>
            <a:ext cx="5611855" cy="5149800"/>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64B27D6-2A97-4C27-9F6B-2103E50464E5}"/>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199394"/>
            <a:ext cx="8915400" cy="647700"/>
          </a:xfrm>
        </p:spPr>
        <p:txBody>
          <a:bodyPr/>
          <a:lstStyle/>
          <a:p>
            <a:pPr marL="1077913" indent="-1077913"/>
            <a:r>
              <a:rPr lang="ja-JP" altLang="en-US" dirty="0"/>
              <a:t>２－５．</a:t>
            </a:r>
            <a:r>
              <a:rPr lang="ja-JP" altLang="en-US" sz="2600" dirty="0"/>
              <a:t>有期雇用労働者の取得要件緩和</a:t>
            </a:r>
            <a:r>
              <a:rPr lang="en-US" altLang="ja-JP" sz="2600" dirty="0"/>
              <a:t/>
            </a:r>
            <a:br>
              <a:rPr lang="en-US" altLang="ja-JP" sz="2600" dirty="0"/>
            </a:b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角丸四角形 5">
            <a:extLst>
              <a:ext uri="{FF2B5EF4-FFF2-40B4-BE49-F238E27FC236}">
                <a16:creationId xmlns:a16="http://schemas.microsoft.com/office/drawing/2014/main" id="{73C7D78B-B137-4B2D-BB54-DAD2213B023A}"/>
              </a:ext>
            </a:extLst>
          </p:cNvPr>
          <p:cNvSpPr/>
          <p:nvPr/>
        </p:nvSpPr>
        <p:spPr>
          <a:xfrm>
            <a:off x="224701" y="1706049"/>
            <a:ext cx="9387608" cy="4364551"/>
          </a:xfrm>
          <a:prstGeom prst="roundRect">
            <a:avLst>
              <a:gd name="adj" fmla="val 841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A84EEBD4-C125-4612-B81F-B78BA0264653}"/>
              </a:ext>
            </a:extLst>
          </p:cNvPr>
          <p:cNvSpPr/>
          <p:nvPr/>
        </p:nvSpPr>
        <p:spPr>
          <a:xfrm>
            <a:off x="342148" y="1859114"/>
            <a:ext cx="5414283" cy="400110"/>
          </a:xfrm>
          <a:prstGeom prst="rect">
            <a:avLst/>
          </a:prstGeom>
        </p:spPr>
        <p:txBody>
          <a:bodyPr wrap="square">
            <a:spAutoFit/>
          </a:bodyPr>
          <a:lstStyle/>
          <a:p>
            <a:pPr marL="338138" indent="-338138"/>
            <a:r>
              <a:rPr lang="ja-JP" altLang="en-US" sz="2000" b="1" dirty="0">
                <a:solidFill>
                  <a:srgbClr val="FF6600"/>
                </a:solidFill>
                <a:latin typeface="Meiryo UI" panose="020B0604030504040204" pitchFamily="50" charset="-128"/>
                <a:ea typeface="Meiryo UI" panose="020B0604030504040204" pitchFamily="50" charset="-128"/>
              </a:rPr>
              <a:t>有期雇用労働者の育児・介護休業取得要件緩和</a:t>
            </a:r>
          </a:p>
        </p:txBody>
      </p:sp>
      <p:sp>
        <p:nvSpPr>
          <p:cNvPr id="2" name="正方形/長方形 1">
            <a:extLst>
              <a:ext uri="{FF2B5EF4-FFF2-40B4-BE49-F238E27FC236}">
                <a16:creationId xmlns:a16="http://schemas.microsoft.com/office/drawing/2014/main" id="{5A3FD35B-1D06-4C7F-AA3D-7C13AD8BC0DF}"/>
              </a:ext>
            </a:extLst>
          </p:cNvPr>
          <p:cNvSpPr/>
          <p:nvPr/>
        </p:nvSpPr>
        <p:spPr>
          <a:xfrm>
            <a:off x="495300" y="2264374"/>
            <a:ext cx="5111523" cy="36163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歳</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か月までの間に契約が満了することが明らかでない」の要件は継続。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a:p>
            <a:pPr marL="174625" indent="-174625">
              <a:spcBef>
                <a:spcPts val="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a:spcBef>
                <a:spcPts val="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98438"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F27E698-FFC3-46CD-95AC-4D5E3139BE8A}"/>
              </a:ext>
            </a:extLst>
          </p:cNvPr>
          <p:cNvSpPr/>
          <p:nvPr/>
        </p:nvSpPr>
        <p:spPr>
          <a:xfrm>
            <a:off x="6057939" y="2138109"/>
            <a:ext cx="3554370" cy="329320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有期雇用労働者の育児休業取得には、それぞれの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要件あり。</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１歳６か月までの間に契約が満了</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することが明らかでない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354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5">
            <a:extLst>
              <a:ext uri="{FF2B5EF4-FFF2-40B4-BE49-F238E27FC236}">
                <a16:creationId xmlns:a16="http://schemas.microsoft.com/office/drawing/2014/main" id="{716B14C2-1515-4F95-AA4F-9D6BA4A90E50}"/>
              </a:ext>
            </a:extLst>
          </p:cNvPr>
          <p:cNvSpPr/>
          <p:nvPr/>
        </p:nvSpPr>
        <p:spPr>
          <a:xfrm>
            <a:off x="5223212" y="1074195"/>
            <a:ext cx="2177492" cy="5217748"/>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6F6B55FC-B067-4AC8-B7EB-68E1CBFF7C37}"/>
              </a:ext>
            </a:extLst>
          </p:cNvPr>
          <p:cNvSpPr/>
          <p:nvPr/>
        </p:nvSpPr>
        <p:spPr>
          <a:xfrm>
            <a:off x="559347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7A14103-8C80-427C-A204-2D8AE6B17256}"/>
              </a:ext>
            </a:extLst>
          </p:cNvPr>
          <p:cNvSpPr/>
          <p:nvPr/>
        </p:nvSpPr>
        <p:spPr>
          <a:xfrm>
            <a:off x="5408383" y="2080727"/>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6CD2107-88EC-4791-8B06-616433DCC519}"/>
              </a:ext>
            </a:extLst>
          </p:cNvPr>
          <p:cNvSpPr/>
          <p:nvPr/>
        </p:nvSpPr>
        <p:spPr>
          <a:xfrm>
            <a:off x="5451458" y="3412976"/>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900"/>
            <a:ext cx="4953001" cy="5206043"/>
          </a:xfrm>
          <a:prstGeom prst="roundRect">
            <a:avLst>
              <a:gd name="adj" fmla="val 4555"/>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5">
            <a:extLst>
              <a:ext uri="{FF2B5EF4-FFF2-40B4-BE49-F238E27FC236}">
                <a16:creationId xmlns:a16="http://schemas.microsoft.com/office/drawing/2014/main" id="{AE8765EB-111F-4978-B431-604DC1B3E66F}"/>
              </a:ext>
            </a:extLst>
          </p:cNvPr>
          <p:cNvSpPr/>
          <p:nvPr/>
        </p:nvSpPr>
        <p:spPr>
          <a:xfrm>
            <a:off x="7545080" y="1085082"/>
            <a:ext cx="2177492" cy="5217748"/>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２－６．産後パパ育休制度①</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17</a:t>
            </a:fld>
            <a:endParaRPr lang="en-US" altLang="ja-JP" dirty="0"/>
          </a:p>
        </p:txBody>
      </p:sp>
      <p:sp>
        <p:nvSpPr>
          <p:cNvPr id="6" name="角丸四角形 5">
            <a:extLst>
              <a:ext uri="{FF2B5EF4-FFF2-40B4-BE49-F238E27FC236}">
                <a16:creationId xmlns:a16="http://schemas.microsoft.com/office/drawing/2014/main" id="{10E08AF2-B3A9-4C71-B566-DFF7817A8063}"/>
              </a:ext>
            </a:extLst>
          </p:cNvPr>
          <p:cNvSpPr/>
          <p:nvPr/>
        </p:nvSpPr>
        <p:spPr>
          <a:xfrm>
            <a:off x="224701" y="1907157"/>
            <a:ext cx="9387608" cy="934291"/>
          </a:xfrm>
          <a:prstGeom prst="roundRect">
            <a:avLst>
              <a:gd name="adj" fmla="val 2105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F1C78472-D2FC-4B78-934F-A2ACE163A18F}"/>
              </a:ext>
            </a:extLst>
          </p:cNvPr>
          <p:cNvSpPr/>
          <p:nvPr/>
        </p:nvSpPr>
        <p:spPr>
          <a:xfrm>
            <a:off x="333376" y="2009535"/>
            <a:ext cx="5173452"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① 対象期間、取得可能期間</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1C08EA2-247C-458E-82EB-76C7A725FB57}"/>
              </a:ext>
            </a:extLst>
          </p:cNvPr>
          <p:cNvSpPr/>
          <p:nvPr/>
        </p:nvSpPr>
        <p:spPr>
          <a:xfrm>
            <a:off x="687160" y="2360674"/>
            <a:ext cx="4953000" cy="338554"/>
          </a:xfrm>
          <a:prstGeom prst="rect">
            <a:avLst/>
          </a:prstGeom>
        </p:spPr>
        <p:txBody>
          <a:bodyPr>
            <a:spAutoFit/>
          </a:bodyPr>
          <a:lstStyle/>
          <a:p>
            <a:r>
              <a:rPr lang="ja-JP" altLang="en-US" sz="1600" b="1" dirty="0">
                <a:solidFill>
                  <a:srgbClr val="C00000"/>
                </a:solidFill>
                <a:latin typeface="Meiryo UI" panose="020B0604030504040204" pitchFamily="50" charset="-128"/>
                <a:ea typeface="Meiryo UI" panose="020B0604030504040204" pitchFamily="50" charset="-128"/>
              </a:rPr>
              <a:t>子の出生後８週間以内に４週間まで</a:t>
            </a:r>
            <a:r>
              <a:rPr lang="ja-JP" altLang="en-US" sz="1600" dirty="0">
                <a:latin typeface="Meiryo UI" panose="020B0604030504040204" pitchFamily="50" charset="-128"/>
                <a:ea typeface="Meiryo UI" panose="020B0604030504040204" pitchFamily="50" charset="-128"/>
              </a:rPr>
              <a:t>取得可能</a:t>
            </a:r>
            <a:endParaRPr lang="en-US" altLang="ja-JP" sz="16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A20AEB4-6966-4A02-AD0C-CE1575182A37}"/>
              </a:ext>
            </a:extLst>
          </p:cNvPr>
          <p:cNvSpPr/>
          <p:nvPr/>
        </p:nvSpPr>
        <p:spPr>
          <a:xfrm>
            <a:off x="333375" y="3081113"/>
            <a:ext cx="4953000" cy="400110"/>
          </a:xfrm>
          <a:prstGeom prst="rect">
            <a:avLst/>
          </a:prstGeom>
        </p:spPr>
        <p:txBody>
          <a:bodyPr>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② 申出期限</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DF3E43F-4799-43EF-8E81-718F11AE0DDC}"/>
              </a:ext>
            </a:extLst>
          </p:cNvPr>
          <p:cNvSpPr/>
          <p:nvPr/>
        </p:nvSpPr>
        <p:spPr>
          <a:xfrm>
            <a:off x="687160" y="3424367"/>
            <a:ext cx="2497800" cy="338554"/>
          </a:xfrm>
          <a:prstGeom prst="rect">
            <a:avLst/>
          </a:prstGeom>
        </p:spPr>
        <p:txBody>
          <a:bodyPr wrap="none">
            <a:spAutoFit/>
          </a:bodyPr>
          <a:lstStyle/>
          <a:p>
            <a:r>
              <a:rPr lang="ja-JP" altLang="en-US" sz="1600" b="1" dirty="0">
                <a:solidFill>
                  <a:srgbClr val="C00000"/>
                </a:solidFill>
                <a:latin typeface="Meiryo UI" panose="020B0604030504040204" pitchFamily="50" charset="-128"/>
                <a:ea typeface="Meiryo UI" panose="020B0604030504040204" pitchFamily="50" charset="-128"/>
              </a:rPr>
              <a:t>原則、休業の２週間前まで</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5EE03E4-CA5E-4919-BF28-E96E0FE83E90}"/>
              </a:ext>
            </a:extLst>
          </p:cNvPr>
          <p:cNvSpPr/>
          <p:nvPr/>
        </p:nvSpPr>
        <p:spPr>
          <a:xfrm>
            <a:off x="498903" y="3751530"/>
            <a:ext cx="4454097"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ただし、職場環境の整備などについて、今回の制度見直しにより求められる義務を上回る取組の実施を労使協定で定めている場合は、１か月前までとしてよい。</a:t>
            </a:r>
          </a:p>
          <a:p>
            <a:pPr marL="228600" indent="-228600"/>
            <a:endParaRPr lang="en-US" altLang="ja-JP" sz="1200" dirty="0">
              <a:latin typeface="Meiryo UI" panose="020B0604030504040204" pitchFamily="50" charset="-128"/>
              <a:ea typeface="Meiryo UI" panose="020B0604030504040204" pitchFamily="50" charset="-128"/>
            </a:endParaRPr>
          </a:p>
        </p:txBody>
      </p:sp>
      <p:sp>
        <p:nvSpPr>
          <p:cNvPr id="15" name="角丸四角形 5">
            <a:extLst>
              <a:ext uri="{FF2B5EF4-FFF2-40B4-BE49-F238E27FC236}">
                <a16:creationId xmlns:a16="http://schemas.microsoft.com/office/drawing/2014/main" id="{D2503438-69E6-49A3-82E3-B3B23F3A4713}"/>
              </a:ext>
            </a:extLst>
          </p:cNvPr>
          <p:cNvSpPr/>
          <p:nvPr/>
        </p:nvSpPr>
        <p:spPr>
          <a:xfrm>
            <a:off x="224701" y="2975562"/>
            <a:ext cx="9387608" cy="1596130"/>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5">
            <a:extLst>
              <a:ext uri="{FF2B5EF4-FFF2-40B4-BE49-F238E27FC236}">
                <a16:creationId xmlns:a16="http://schemas.microsoft.com/office/drawing/2014/main" id="{1807A5F1-15F8-450A-A3F5-3966539A0136}"/>
              </a:ext>
            </a:extLst>
          </p:cNvPr>
          <p:cNvSpPr/>
          <p:nvPr/>
        </p:nvSpPr>
        <p:spPr>
          <a:xfrm>
            <a:off x="224701" y="4691144"/>
            <a:ext cx="9387608" cy="1505804"/>
          </a:xfrm>
          <a:prstGeom prst="roundRect">
            <a:avLst>
              <a:gd name="adj" fmla="val 18631"/>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CB64A600-D795-4707-AA8D-FAB46ECB15D2}"/>
              </a:ext>
            </a:extLst>
          </p:cNvPr>
          <p:cNvSpPr/>
          <p:nvPr/>
        </p:nvSpPr>
        <p:spPr>
          <a:xfrm>
            <a:off x="96053" y="1116481"/>
            <a:ext cx="4970861"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r>
              <a:rPr lang="ja-JP" altLang="en-US" sz="1800" b="1" dirty="0" smtClean="0">
                <a:solidFill>
                  <a:srgbClr val="C00000"/>
                </a:solidFill>
                <a:latin typeface="Meiryo UI" panose="020B0604030504040204" pitchFamily="50" charset="-128"/>
                <a:ea typeface="Meiryo UI" panose="020B0604030504040204" pitchFamily="50" charset="-128"/>
              </a:rPr>
              <a:t>）</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400" b="1" dirty="0" smtClean="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800" b="1" dirty="0">
              <a:solidFill>
                <a:srgbClr val="C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FCBF75A2-A943-4DA9-B946-782DB002D420}"/>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F402CF4-BE6B-4A7D-B321-EC6AEB2BEDFA}"/>
              </a:ext>
            </a:extLst>
          </p:cNvPr>
          <p:cNvSpPr/>
          <p:nvPr/>
        </p:nvSpPr>
        <p:spPr>
          <a:xfrm>
            <a:off x="7730251" y="2091614"/>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57C7AD2-2A7D-46A6-9198-F0D173931AC6}"/>
              </a:ext>
            </a:extLst>
          </p:cNvPr>
          <p:cNvSpPr/>
          <p:nvPr/>
        </p:nvSpPr>
        <p:spPr>
          <a:xfrm>
            <a:off x="7742661" y="3424367"/>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C91D635-E15A-497B-92CB-E815050B6564}"/>
              </a:ext>
            </a:extLst>
          </p:cNvPr>
          <p:cNvSpPr/>
          <p:nvPr/>
        </p:nvSpPr>
        <p:spPr>
          <a:xfrm>
            <a:off x="7755374" y="4838564"/>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原則、分割不可</a:t>
            </a:r>
            <a:endParaRPr lang="en-US" altLang="ja-JP" sz="16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AA16BC42-FD25-45D6-8F8A-7AC350ED036B}"/>
              </a:ext>
            </a:extLst>
          </p:cNvPr>
          <p:cNvSpPr/>
          <p:nvPr/>
        </p:nvSpPr>
        <p:spPr>
          <a:xfrm>
            <a:off x="7640587" y="5210014"/>
            <a:ext cx="1906912"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パパ休暇（子の出生後８週間以内に父親が育休取得した場合には再度取得可）あり。</a:t>
            </a:r>
          </a:p>
        </p:txBody>
      </p:sp>
      <p:sp>
        <p:nvSpPr>
          <p:cNvPr id="2" name="十字形 1">
            <a:extLst>
              <a:ext uri="{FF2B5EF4-FFF2-40B4-BE49-F238E27FC236}">
                <a16:creationId xmlns:a16="http://schemas.microsoft.com/office/drawing/2014/main" id="{F20CA310-15F8-4704-95BE-263E0E901B72}"/>
              </a:ext>
            </a:extLst>
          </p:cNvPr>
          <p:cNvSpPr/>
          <p:nvPr/>
        </p:nvSpPr>
        <p:spPr>
          <a:xfrm>
            <a:off x="4853550" y="1069725"/>
            <a:ext cx="583629" cy="604999"/>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A19E1F60-26FA-48EC-80A2-D4492C2C4412}"/>
              </a:ext>
            </a:extLst>
          </p:cNvPr>
          <p:cNvSpPr/>
          <p:nvPr/>
        </p:nvSpPr>
        <p:spPr>
          <a:xfrm>
            <a:off x="5303608" y="5051212"/>
            <a:ext cx="2087827" cy="83099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分割して</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回取得可能</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（取得の際にそれぞれ申出）</a:t>
            </a:r>
            <a:endParaRPr lang="en-US" altLang="ja-JP" sz="1600"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2C933FE-1D6C-4BC4-AA02-DA5EA0D8C671}"/>
              </a:ext>
            </a:extLst>
          </p:cNvPr>
          <p:cNvSpPr/>
          <p:nvPr/>
        </p:nvSpPr>
        <p:spPr>
          <a:xfrm>
            <a:off x="333375" y="4910505"/>
            <a:ext cx="3215737" cy="400110"/>
          </a:xfrm>
          <a:prstGeom prst="rect">
            <a:avLst/>
          </a:prstGeom>
        </p:spPr>
        <p:txBody>
          <a:bodyPr wrap="squar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③ 分割取得</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53D3D601-41E4-448B-B37B-2158304C7B8F}"/>
              </a:ext>
            </a:extLst>
          </p:cNvPr>
          <p:cNvSpPr/>
          <p:nvPr/>
        </p:nvSpPr>
        <p:spPr>
          <a:xfrm>
            <a:off x="687160" y="5262567"/>
            <a:ext cx="3577907" cy="584775"/>
          </a:xfrm>
          <a:prstGeom prst="rect">
            <a:avLst/>
          </a:prstGeom>
        </p:spPr>
        <p:txBody>
          <a:bodyPr wrap="square">
            <a:spAutoFit/>
          </a:bodyPr>
          <a:lstStyle/>
          <a:p>
            <a:pPr marL="808038" indent="-808038"/>
            <a:r>
              <a:rPr lang="ja-JP" altLang="en-US" sz="1600" b="1" dirty="0">
                <a:solidFill>
                  <a:srgbClr val="C00000"/>
                </a:solidFill>
                <a:latin typeface="Meiryo UI" panose="020B0604030504040204" pitchFamily="50" charset="-128"/>
                <a:ea typeface="Meiryo UI" panose="020B0604030504040204" pitchFamily="50" charset="-128"/>
              </a:rPr>
              <a:t>分割して２回取得可能</a:t>
            </a:r>
            <a:endParaRPr lang="en-US" altLang="ja-JP" sz="1600" b="1" dirty="0">
              <a:solidFill>
                <a:srgbClr val="C00000"/>
              </a:solidFill>
              <a:latin typeface="Meiryo UI" panose="020B0604030504040204" pitchFamily="50" charset="-128"/>
              <a:ea typeface="Meiryo UI" panose="020B0604030504040204" pitchFamily="50" charset="-128"/>
            </a:endParaRPr>
          </a:p>
          <a:p>
            <a:pPr marL="808038" indent="-808038"/>
            <a:r>
              <a:rPr lang="ja-JP" altLang="en-US" sz="1600" b="1" dirty="0">
                <a:solidFill>
                  <a:srgbClr val="C00000"/>
                </a:solidFill>
                <a:latin typeface="Meiryo UI" panose="020B0604030504040204" pitchFamily="50" charset="-128"/>
                <a:ea typeface="Meiryo UI" panose="020B0604030504040204" pitchFamily="50" charset="-128"/>
              </a:rPr>
              <a:t>（はじめにまとめて申し出が必要）</a:t>
            </a:r>
            <a:endParaRPr lang="en-US" altLang="ja-JP" sz="16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014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２－６．産後パパ育休制度②</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18</a:t>
            </a:fld>
            <a:endParaRPr lang="en-US" altLang="ja-JP" dirty="0"/>
          </a:p>
        </p:txBody>
      </p:sp>
      <p:sp>
        <p:nvSpPr>
          <p:cNvPr id="35" name="四角形: 角を丸くする 34"/>
          <p:cNvSpPr/>
          <p:nvPr/>
        </p:nvSpPr>
        <p:spPr>
          <a:xfrm>
            <a:off x="159639" y="1990524"/>
            <a:ext cx="9517761" cy="3131798"/>
          </a:xfrm>
          <a:prstGeom prst="roundRect">
            <a:avLst>
              <a:gd name="adj" fmla="val 12093"/>
            </a:avLst>
          </a:prstGeom>
          <a:solidFill>
            <a:schemeClr val="accent6">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101853" y="1052748"/>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800" b="1" spc="80" dirty="0">
                <a:solidFill>
                  <a:srgbClr val="C00000"/>
                </a:solidFill>
                <a:latin typeface="メイリオ" panose="020B0604030504040204" pitchFamily="50" charset="-128"/>
                <a:ea typeface="メイリオ" panose="020B0604030504040204" pitchFamily="50" charset="-128"/>
              </a:rPr>
              <a:t>● 申出期限を１か月前までとする労使協定　</a:t>
            </a:r>
          </a:p>
        </p:txBody>
      </p:sp>
      <p:sp>
        <p:nvSpPr>
          <p:cNvPr id="37" name="正方形/長方形 36"/>
          <p:cNvSpPr/>
          <p:nvPr/>
        </p:nvSpPr>
        <p:spPr>
          <a:xfrm>
            <a:off x="406266" y="2072645"/>
            <a:ext cx="9171694" cy="2885405"/>
          </a:xfrm>
          <a:prstGeom prst="rect">
            <a:avLst/>
          </a:prstGeom>
          <a:noFill/>
          <a:ln>
            <a:noFill/>
            <a:prstDash val="dash"/>
          </a:ln>
        </p:spPr>
        <p:txBody>
          <a:bodyPr wrap="square" rtlCol="0">
            <a:spAutoFit/>
          </a:bodyPr>
          <a:lstStyle/>
          <a:p>
            <a:pPr>
              <a:spcBef>
                <a:spcPts val="0"/>
              </a:spcBef>
            </a:pPr>
            <a:r>
              <a:rPr lang="ja-JP" altLang="en-US" sz="1800" dirty="0">
                <a:latin typeface="Meiryo UI" panose="020B0604030504040204" pitchFamily="50" charset="-128"/>
                <a:ea typeface="Meiryo UI" panose="020B0604030504040204" pitchFamily="50" charset="-128"/>
              </a:rPr>
              <a:t>①　次に掲げる措置のうち、</a:t>
            </a:r>
            <a:r>
              <a:rPr lang="ja-JP" altLang="en-US" sz="1800" b="1" dirty="0">
                <a:solidFill>
                  <a:srgbClr val="C00000"/>
                </a:solidFill>
                <a:latin typeface="Meiryo UI" panose="020B0604030504040204" pitchFamily="50" charset="-128"/>
                <a:ea typeface="Meiryo UI" panose="020B0604030504040204" pitchFamily="50" charset="-128"/>
              </a:rPr>
              <a:t>２以上の措置</a:t>
            </a:r>
            <a:r>
              <a:rPr lang="ja-JP" altLang="en-US" sz="1800" dirty="0">
                <a:latin typeface="Meiryo UI" panose="020B0604030504040204" pitchFamily="50" charset="-128"/>
                <a:ea typeface="Meiryo UI" panose="020B0604030504040204" pitchFamily="50" charset="-128"/>
              </a:rPr>
              <a:t>を講ずること。</a:t>
            </a:r>
          </a:p>
          <a:p>
            <a:pPr marL="444500" indent="-177800">
              <a:spcBef>
                <a:spcPts val="3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雇用する労働者に対する育児休業に係る</a:t>
            </a:r>
            <a:r>
              <a:rPr lang="ja-JP" altLang="en-US" sz="1400" b="1" dirty="0">
                <a:latin typeface="Meiryo UI" panose="020B0604030504040204" pitchFamily="50" charset="-128"/>
                <a:ea typeface="Meiryo UI" panose="020B0604030504040204" pitchFamily="50" charset="-128"/>
              </a:rPr>
              <a:t>研修</a:t>
            </a:r>
            <a:r>
              <a:rPr lang="ja-JP" altLang="en-US" sz="1400" dirty="0">
                <a:latin typeface="Meiryo UI" panose="020B0604030504040204" pitchFamily="50" charset="-128"/>
                <a:ea typeface="Meiryo UI" panose="020B0604030504040204" pitchFamily="50" charset="-128"/>
              </a:rPr>
              <a:t>の実施</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育児休業に関する</a:t>
            </a:r>
            <a:r>
              <a:rPr lang="ja-JP" altLang="en-US" sz="1400" b="1" dirty="0">
                <a:latin typeface="Meiryo UI" panose="020B0604030504040204" pitchFamily="50" charset="-128"/>
                <a:ea typeface="Meiryo UI" panose="020B0604030504040204" pitchFamily="50" charset="-128"/>
              </a:rPr>
              <a:t>相談体制</a:t>
            </a:r>
            <a:r>
              <a:rPr lang="ja-JP" altLang="en-US" sz="1400" dirty="0">
                <a:latin typeface="Meiryo UI" panose="020B0604030504040204" pitchFamily="50" charset="-128"/>
                <a:ea typeface="Meiryo UI" panose="020B0604030504040204" pitchFamily="50" charset="-128"/>
              </a:rPr>
              <a:t>の整備</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雇用する労働者の育児休業の取得に関する</a:t>
            </a:r>
            <a:r>
              <a:rPr lang="ja-JP" altLang="en-US" sz="1400" b="1" dirty="0">
                <a:latin typeface="Meiryo UI" panose="020B0604030504040204" pitchFamily="50" charset="-128"/>
                <a:ea typeface="Meiryo UI" panose="020B0604030504040204" pitchFamily="50" charset="-128"/>
              </a:rPr>
              <a:t>事例の収集</a:t>
            </a:r>
            <a:r>
              <a:rPr lang="ja-JP" altLang="en-US" sz="1400" dirty="0">
                <a:latin typeface="Meiryo UI" panose="020B0604030504040204" pitchFamily="50" charset="-128"/>
                <a:ea typeface="Meiryo UI" panose="020B0604030504040204" pitchFamily="50" charset="-128"/>
              </a:rPr>
              <a:t>及び当該</a:t>
            </a:r>
            <a:r>
              <a:rPr lang="ja-JP" altLang="en-US" sz="1400" b="1" dirty="0">
                <a:latin typeface="Meiryo UI" panose="020B0604030504040204" pitchFamily="50" charset="-128"/>
                <a:ea typeface="Meiryo UI" panose="020B0604030504040204" pitchFamily="50" charset="-128"/>
              </a:rPr>
              <a:t>事例の提供</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雇用する労働者に対する育児休業に関する</a:t>
            </a:r>
            <a:r>
              <a:rPr lang="ja-JP" altLang="en-US" sz="1400" b="1" dirty="0">
                <a:latin typeface="Meiryo UI" panose="020B0604030504040204" pitchFamily="50" charset="-128"/>
                <a:ea typeface="Meiryo UI" panose="020B0604030504040204" pitchFamily="50" charset="-128"/>
              </a:rPr>
              <a:t>制度</a:t>
            </a:r>
            <a:r>
              <a:rPr lang="ja-JP" altLang="en-US" sz="1400" dirty="0">
                <a:latin typeface="Meiryo UI" panose="020B0604030504040204" pitchFamily="50" charset="-128"/>
                <a:ea typeface="Meiryo UI" panose="020B0604030504040204" pitchFamily="50" charset="-128"/>
              </a:rPr>
              <a:t>及び育児休業の</a:t>
            </a:r>
            <a:r>
              <a:rPr lang="ja-JP" altLang="en-US" sz="1400" b="1" dirty="0">
                <a:latin typeface="Meiryo UI" panose="020B0604030504040204" pitchFamily="50" charset="-128"/>
                <a:ea typeface="Meiryo UI" panose="020B0604030504040204" pitchFamily="50" charset="-128"/>
              </a:rPr>
              <a:t>取得の促進に関する方針の周知</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育児休業申出をした労働者の育児休業の取得が円滑に行われるようにするための</a:t>
            </a:r>
            <a:r>
              <a:rPr lang="ja-JP" altLang="en-US" sz="1400" b="1" dirty="0">
                <a:latin typeface="Meiryo UI" panose="020B0604030504040204" pitchFamily="50" charset="-128"/>
                <a:ea typeface="Meiryo UI" panose="020B0604030504040204" pitchFamily="50" charset="-128"/>
              </a:rPr>
              <a:t>業務の配分又は人員の配置</a:t>
            </a:r>
            <a:r>
              <a:rPr lang="ja-JP" altLang="en-US" sz="1400" dirty="0">
                <a:latin typeface="Meiryo UI" panose="020B0604030504040204" pitchFamily="50" charset="-128"/>
                <a:ea typeface="Meiryo UI" panose="020B0604030504040204" pitchFamily="50" charset="-128"/>
              </a:rPr>
              <a:t>に係る必要な措置</a:t>
            </a:r>
            <a:endParaRPr lang="en-US" altLang="ja-JP" sz="14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②　育児休業の取得に関する</a:t>
            </a:r>
            <a:r>
              <a:rPr lang="ja-JP" altLang="en-US" sz="1800" b="1" dirty="0">
                <a:solidFill>
                  <a:srgbClr val="C00000"/>
                </a:solidFill>
                <a:latin typeface="Meiryo UI" panose="020B0604030504040204" pitchFamily="50" charset="-128"/>
                <a:ea typeface="Meiryo UI" panose="020B0604030504040204" pitchFamily="50" charset="-128"/>
              </a:rPr>
              <a:t>定量的な目標（数値目標）を設定</a:t>
            </a:r>
            <a:r>
              <a:rPr lang="ja-JP" altLang="en-US" sz="1800" dirty="0">
                <a:latin typeface="Meiryo UI" panose="020B0604030504040204" pitchFamily="50" charset="-128"/>
                <a:ea typeface="Meiryo UI" panose="020B0604030504040204" pitchFamily="50" charset="-128"/>
              </a:rPr>
              <a:t>し、育児休業の</a:t>
            </a:r>
            <a:r>
              <a:rPr lang="ja-JP" altLang="en-US" sz="1800" b="1" dirty="0">
                <a:solidFill>
                  <a:srgbClr val="C00000"/>
                </a:solidFill>
                <a:latin typeface="Meiryo UI" panose="020B0604030504040204" pitchFamily="50" charset="-128"/>
                <a:ea typeface="Meiryo UI" panose="020B0604030504040204" pitchFamily="50" charset="-128"/>
              </a:rPr>
              <a:t>取得の促進に関する方針を周知</a:t>
            </a:r>
            <a:r>
              <a:rPr lang="ja-JP" altLang="en-US" sz="1800" dirty="0">
                <a:latin typeface="Meiryo UI" panose="020B0604030504040204" pitchFamily="50" charset="-128"/>
                <a:ea typeface="Meiryo UI" panose="020B0604030504040204" pitchFamily="50" charset="-128"/>
              </a:rPr>
              <a:t>すること。</a:t>
            </a:r>
            <a:endParaRPr lang="en-US" altLang="ja-JP" sz="18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③　</a:t>
            </a:r>
            <a:r>
              <a:rPr lang="ja-JP" altLang="en-US" sz="1800" spc="-30" dirty="0">
                <a:latin typeface="Meiryo UI" panose="020B0604030504040204" pitchFamily="50" charset="-128"/>
                <a:ea typeface="Meiryo UI" panose="020B0604030504040204" pitchFamily="50" charset="-128"/>
              </a:rPr>
              <a:t>育児休業申出に係る当該労働者の意向を確認するための措置を講じた上で、その</a:t>
            </a:r>
            <a:r>
              <a:rPr lang="ja-JP" altLang="en-US" sz="1800" b="1" spc="-30" dirty="0">
                <a:solidFill>
                  <a:srgbClr val="C00000"/>
                </a:solidFill>
                <a:latin typeface="Meiryo UI" panose="020B0604030504040204" pitchFamily="50" charset="-128"/>
                <a:ea typeface="Meiryo UI" panose="020B0604030504040204" pitchFamily="50" charset="-128"/>
              </a:rPr>
              <a:t>意向を把握するための取組</a:t>
            </a:r>
            <a:r>
              <a:rPr lang="ja-JP" altLang="en-US" sz="1800" spc="-30" dirty="0">
                <a:latin typeface="Meiryo UI" panose="020B0604030504040204" pitchFamily="50" charset="-128"/>
                <a:ea typeface="Meiryo UI" panose="020B0604030504040204" pitchFamily="50" charset="-128"/>
              </a:rPr>
              <a:t>を行うこと。</a:t>
            </a:r>
            <a:endParaRPr lang="en-US" altLang="ja-JP" sz="1800" spc="-30" dirty="0">
              <a:latin typeface="Meiryo UI" panose="020B0604030504040204" pitchFamily="50" charset="-128"/>
              <a:ea typeface="Meiryo UI" panose="020B0604030504040204" pitchFamily="50" charset="-128"/>
            </a:endParaRPr>
          </a:p>
        </p:txBody>
      </p:sp>
      <p:sp>
        <p:nvSpPr>
          <p:cNvPr id="38" name="正方形/長方形 37"/>
          <p:cNvSpPr/>
          <p:nvPr/>
        </p:nvSpPr>
        <p:spPr>
          <a:xfrm>
            <a:off x="452625" y="1340748"/>
            <a:ext cx="8958075"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労使協定</a:t>
            </a:r>
            <a:r>
              <a:rPr lang="ja-JP" altLang="en-US" sz="1600" dirty="0">
                <a:latin typeface="Meiryo UI" panose="020B0604030504040204" pitchFamily="50" charset="-128"/>
                <a:ea typeface="Meiryo UI" panose="020B0604030504040204" pitchFamily="50" charset="-128"/>
              </a:rPr>
              <a:t>で定めることにより、原則２週間前までとする産後パパ育休の申出期限を現行の育児休業と同様に</a:t>
            </a:r>
            <a:r>
              <a:rPr lang="ja-JP" altLang="en-US" sz="1600" b="1" dirty="0">
                <a:latin typeface="Meiryo UI" panose="020B0604030504040204" pitchFamily="50" charset="-128"/>
                <a:ea typeface="Meiryo UI" panose="020B0604030504040204" pitchFamily="50" charset="-128"/>
              </a:rPr>
              <a:t>１か月前までとしてよいこととする、職場環境の整備等の措置</a:t>
            </a:r>
            <a:r>
              <a:rPr lang="ja-JP" altLang="en-US" sz="1600" dirty="0">
                <a:latin typeface="Meiryo UI" panose="020B0604030504040204" pitchFamily="50" charset="-128"/>
                <a:ea typeface="Meiryo UI" panose="020B0604030504040204" pitchFamily="50" charset="-128"/>
              </a:rPr>
              <a:t>は、次の①～③。</a:t>
            </a:r>
            <a:endParaRPr lang="en-US" altLang="ja-JP" sz="1600" dirty="0">
              <a:latin typeface="Meiryo UI" panose="020B0604030504040204" pitchFamily="50" charset="-128"/>
              <a:ea typeface="Meiryo UI" panose="020B0604030504040204" pitchFamily="50" charset="-128"/>
            </a:endParaRPr>
          </a:p>
        </p:txBody>
      </p:sp>
      <p:sp>
        <p:nvSpPr>
          <p:cNvPr id="39" name="角丸四角形吹き出し 38"/>
          <p:cNvSpPr/>
          <p:nvPr/>
        </p:nvSpPr>
        <p:spPr>
          <a:xfrm>
            <a:off x="185925" y="5245100"/>
            <a:ext cx="9392034" cy="1033629"/>
          </a:xfrm>
          <a:prstGeom prst="wedgeRoundRectCallout">
            <a:avLst>
              <a:gd name="adj1" fmla="val 34813"/>
              <a:gd name="adj2" fmla="val -105012"/>
              <a:gd name="adj3" fmla="val 16667"/>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0" name="正方形/長方形 39"/>
          <p:cNvSpPr/>
          <p:nvPr/>
        </p:nvSpPr>
        <p:spPr>
          <a:xfrm>
            <a:off x="159639" y="5293855"/>
            <a:ext cx="9418320" cy="954107"/>
          </a:xfrm>
          <a:prstGeom prst="rect">
            <a:avLst/>
          </a:prstGeom>
        </p:spPr>
        <p:txBody>
          <a:bodyPr wrap="square">
            <a:spAutoFit/>
          </a:bodyPr>
          <a:lstStyle/>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妊娠・出産の申出があった場合に</a:t>
            </a:r>
            <a:r>
              <a:rPr lang="ja-JP" altLang="en-US" sz="1400" b="1" dirty="0">
                <a:latin typeface="Meiryo UI" panose="020B0604030504040204" pitchFamily="50" charset="-128"/>
                <a:ea typeface="Meiryo UI" panose="020B0604030504040204" pitchFamily="50" charset="-128"/>
              </a:rPr>
              <a:t>意向確認</a:t>
            </a:r>
            <a:r>
              <a:rPr lang="ja-JP" altLang="en-US" sz="1400" dirty="0">
                <a:latin typeface="Meiryo UI" panose="020B0604030504040204" pitchFamily="50" charset="-128"/>
                <a:ea typeface="Meiryo UI" panose="020B0604030504040204" pitchFamily="50" charset="-128"/>
              </a:rPr>
              <a:t>を行うことは、この労使協定の締結にかかわらず、</a:t>
            </a:r>
            <a:r>
              <a:rPr lang="ja-JP" altLang="en-US" sz="1400" b="1" dirty="0">
                <a:latin typeface="Meiryo UI" panose="020B0604030504040204" pitchFamily="50" charset="-128"/>
                <a:ea typeface="Meiryo UI" panose="020B0604030504040204" pitchFamily="50" charset="-128"/>
              </a:rPr>
              <a:t>法律上の義務</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この「</a:t>
            </a:r>
            <a:r>
              <a:rPr lang="ja-JP" altLang="en-US" sz="1400" b="1" dirty="0">
                <a:latin typeface="Meiryo UI" panose="020B0604030504040204" pitchFamily="50" charset="-128"/>
                <a:ea typeface="Meiryo UI" panose="020B0604030504040204" pitchFamily="50" charset="-128"/>
              </a:rPr>
              <a:t>意向を把握するための取組</a:t>
            </a:r>
            <a:r>
              <a:rPr lang="ja-JP" altLang="en-US" sz="1400" dirty="0">
                <a:latin typeface="Meiryo UI" panose="020B0604030504040204" pitchFamily="50" charset="-128"/>
                <a:ea typeface="Meiryo UI" panose="020B0604030504040204" pitchFamily="50" charset="-128"/>
              </a:rPr>
              <a:t>」は、法律上の義務を上回る取組とすることが必要であり、最初の意向確認の後に、返事がないような場合、</a:t>
            </a:r>
            <a:r>
              <a:rPr lang="ja-JP" altLang="en-US" sz="1400" b="1" dirty="0">
                <a:latin typeface="Meiryo UI" panose="020B0604030504040204" pitchFamily="50" charset="-128"/>
                <a:ea typeface="Meiryo UI" panose="020B0604030504040204" pitchFamily="50" charset="-128"/>
              </a:rPr>
              <a:t>リマインドを少なくとも</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回は行うことが必要</a:t>
            </a:r>
            <a:r>
              <a:rPr lang="ja-JP" altLang="en-US" sz="1400" dirty="0">
                <a:latin typeface="Meiryo UI" panose="020B0604030504040204" pitchFamily="50" charset="-128"/>
                <a:ea typeface="Meiryo UI" panose="020B0604030504040204" pitchFamily="50" charset="-128"/>
              </a:rPr>
              <a:t>です（そこで、労働者から「まだ決められない」などの場合は、未定という形で把握）。</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68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はじめに</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a:t>
            </a:fld>
            <a:endParaRPr lang="en-US" altLang="ja-JP" sz="1600" dirty="0"/>
          </a:p>
        </p:txBody>
      </p:sp>
      <p:sp>
        <p:nvSpPr>
          <p:cNvPr id="9" name="コンテンツ プレースホルダー 1">
            <a:extLst>
              <a:ext uri="{FF2B5EF4-FFF2-40B4-BE49-F238E27FC236}">
                <a16:creationId xmlns:a16="http://schemas.microsoft.com/office/drawing/2014/main" id="{A1034B94-6885-4DEC-91E7-67410805D6F0}"/>
              </a:ext>
            </a:extLst>
          </p:cNvPr>
          <p:cNvSpPr txBox="1">
            <a:spLocks/>
          </p:cNvSpPr>
          <p:nvPr/>
        </p:nvSpPr>
        <p:spPr bwMode="auto">
          <a:xfrm>
            <a:off x="826051" y="1133475"/>
            <a:ext cx="83974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just">
              <a:lnSpc>
                <a:spcPts val="3000"/>
              </a:lnSpc>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男性の育児休業取得率は、令和</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年度では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12.65%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となっています。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少子高齢化が進み、人材確保がより困難になっていくことが予想される今後は、企業が従業員の多様な働き方に理解を示し、従業員が働き続けやすい職場環境を整えることが重要です。また、従業員の皆さんは、自身の働き方を見直し、より効率的に業務を行うことで、労働時間の短縮、仕事と育児・家庭の両立を目指しましょう。</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endParaRPr lang="ja-JP" altLang="en-US" sz="1800" dirty="0"/>
          </a:p>
        </p:txBody>
      </p:sp>
      <p:sp>
        <p:nvSpPr>
          <p:cNvPr id="10" name="コンテンツ プレースホルダー 1">
            <a:extLst>
              <a:ext uri="{FF2B5EF4-FFF2-40B4-BE49-F238E27FC236}">
                <a16:creationId xmlns:a16="http://schemas.microsoft.com/office/drawing/2014/main" id="{50265F63-9A3E-4C77-9A01-6690EB6F979D}"/>
              </a:ext>
            </a:extLst>
          </p:cNvPr>
          <p:cNvSpPr txBox="1">
            <a:spLocks/>
          </p:cNvSpPr>
          <p:nvPr/>
        </p:nvSpPr>
        <p:spPr bwMode="auto">
          <a:xfrm>
            <a:off x="1541435" y="3654154"/>
            <a:ext cx="7106907" cy="240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第一章　男性の育児休業取得の現状と中小企業における課題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第二章　育児休業制度の概要・・・・・・・・・・・・・・・・・・・・・・・・・・・・・・・・・・</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第三章　男性の育児休業取得のために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第四章　育児休業取得のメリット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989013" indent="-989013">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第五章　育児・介護休業法における</a:t>
            </a:r>
            <a:r>
              <a:rPr lang="ja-JP" altLang="en-US" sz="1800">
                <a:latin typeface="Meiryo UI" panose="020B0604030504040204" pitchFamily="50" charset="-128"/>
                <a:ea typeface="Meiryo UI" panose="020B0604030504040204" pitchFamily="50" charset="-128"/>
                <a:cs typeface="Meiryo UI" panose="020B0604030504040204" pitchFamily="50" charset="-128"/>
              </a:rPr>
              <a:t>不利益</a:t>
            </a:r>
            <a:r>
              <a:rPr lang="ja-JP" altLang="en-US" sz="1800" smtClean="0">
                <a:latin typeface="Meiryo UI" panose="020B0604030504040204" pitchFamily="50" charset="-128"/>
                <a:ea typeface="Meiryo UI" panose="020B0604030504040204" pitchFamily="50" charset="-128"/>
                <a:cs typeface="Meiryo UI" panose="020B0604030504040204" pitchFamily="50" charset="-128"/>
              </a:rPr>
              <a:t>取扱いの禁止、</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ハラスメント防止措置について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第六章　みんなで考えてみよう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p>
        </p:txBody>
      </p:sp>
      <p:sp>
        <p:nvSpPr>
          <p:cNvPr id="11" name="Rectangle 23">
            <a:extLst>
              <a:ext uri="{FF2B5EF4-FFF2-40B4-BE49-F238E27FC236}">
                <a16:creationId xmlns:a16="http://schemas.microsoft.com/office/drawing/2014/main" id="{72FC7687-5E26-4809-BD5A-2D3F3E85C0BD}"/>
              </a:ext>
            </a:extLst>
          </p:cNvPr>
          <p:cNvSpPr>
            <a:spLocks noChangeArrowheads="1"/>
          </p:cNvSpPr>
          <p:nvPr/>
        </p:nvSpPr>
        <p:spPr bwMode="auto">
          <a:xfrm>
            <a:off x="1166112" y="3390415"/>
            <a:ext cx="7817304" cy="287164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2" name="コンテンツ プレースホルダー 1">
            <a:extLst>
              <a:ext uri="{FF2B5EF4-FFF2-40B4-BE49-F238E27FC236}">
                <a16:creationId xmlns:a16="http://schemas.microsoft.com/office/drawing/2014/main" id="{D471D8F0-2B5C-45B0-9638-3537ABF2D8F3}"/>
              </a:ext>
            </a:extLst>
          </p:cNvPr>
          <p:cNvSpPr txBox="1">
            <a:spLocks/>
          </p:cNvSpPr>
          <p:nvPr/>
        </p:nvSpPr>
        <p:spPr bwMode="auto">
          <a:xfrm>
            <a:off x="1465975" y="3100931"/>
            <a:ext cx="137685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【Contents】</a:t>
            </a:r>
            <a:endParaRPr lang="ja-JP" altLang="en-US" sz="1800" dirty="0"/>
          </a:p>
        </p:txBody>
      </p:sp>
      <p:sp>
        <p:nvSpPr>
          <p:cNvPr id="13" name="コンテンツ プレースホルダー 1">
            <a:extLst>
              <a:ext uri="{FF2B5EF4-FFF2-40B4-BE49-F238E27FC236}">
                <a16:creationId xmlns:a16="http://schemas.microsoft.com/office/drawing/2014/main" id="{6129F156-0B40-4446-88EA-981F365B6D8E}"/>
              </a:ext>
            </a:extLst>
          </p:cNvPr>
          <p:cNvSpPr txBox="1">
            <a:spLocks/>
          </p:cNvSpPr>
          <p:nvPr/>
        </p:nvSpPr>
        <p:spPr bwMode="auto">
          <a:xfrm>
            <a:off x="8339513" y="3660546"/>
            <a:ext cx="283778" cy="240311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r">
              <a:spcBef>
                <a:spcPts val="900"/>
              </a:spcBef>
            </a:pPr>
            <a:r>
              <a:rPr lang="en-US" altLang="ja-JP" sz="1600" dirty="0"/>
              <a:t>2</a:t>
            </a:r>
          </a:p>
          <a:p>
            <a:pPr algn="r">
              <a:spcBef>
                <a:spcPts val="900"/>
              </a:spcBef>
            </a:pPr>
            <a:r>
              <a:rPr lang="en-US" altLang="ja-JP" sz="1600" dirty="0"/>
              <a:t>9</a:t>
            </a:r>
          </a:p>
          <a:p>
            <a:pPr algn="r">
              <a:spcBef>
                <a:spcPts val="900"/>
              </a:spcBef>
            </a:pPr>
            <a:r>
              <a:rPr lang="en-US" altLang="ja-JP" sz="1600" dirty="0"/>
              <a:t>24</a:t>
            </a:r>
          </a:p>
          <a:p>
            <a:pPr algn="r">
              <a:spcBef>
                <a:spcPts val="900"/>
              </a:spcBef>
            </a:pPr>
            <a:r>
              <a:rPr lang="en-US" altLang="ja-JP" sz="1600" dirty="0"/>
              <a:t>32</a:t>
            </a:r>
          </a:p>
          <a:p>
            <a:pPr algn="r">
              <a:spcBef>
                <a:spcPts val="900"/>
              </a:spcBef>
            </a:pPr>
            <a:r>
              <a:rPr lang="en-US" altLang="ja-JP" sz="1600" dirty="0"/>
              <a:t/>
            </a:r>
            <a:br>
              <a:rPr lang="en-US" altLang="ja-JP" sz="1600" dirty="0"/>
            </a:br>
            <a:r>
              <a:rPr lang="en-US" altLang="ja-JP" sz="1600" dirty="0"/>
              <a:t>38</a:t>
            </a:r>
          </a:p>
          <a:p>
            <a:pPr algn="r">
              <a:spcBef>
                <a:spcPts val="900"/>
              </a:spcBef>
            </a:pPr>
            <a:r>
              <a:rPr lang="en-US" altLang="ja-JP" sz="1600" dirty="0"/>
              <a:t>44</a:t>
            </a:r>
            <a:endParaRPr lang="ja-JP" altLang="en-US" sz="1600" dirty="0"/>
          </a:p>
        </p:txBody>
      </p:sp>
    </p:spTree>
    <p:extLst>
      <p:ext uri="{BB962C8B-B14F-4D97-AF65-F5344CB8AC3E}">
        <p14:creationId xmlns:p14="http://schemas.microsoft.com/office/powerpoint/2010/main" val="116967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十字形 21">
            <a:extLst>
              <a:ext uri="{FF2B5EF4-FFF2-40B4-BE49-F238E27FC236}">
                <a16:creationId xmlns:a16="http://schemas.microsoft.com/office/drawing/2014/main" id="{7462FFA5-242A-44F8-84C5-6806C492F8E3}"/>
              </a:ext>
            </a:extLst>
          </p:cNvPr>
          <p:cNvSpPr/>
          <p:nvPr/>
        </p:nvSpPr>
        <p:spPr>
          <a:xfrm>
            <a:off x="5506827" y="1093607"/>
            <a:ext cx="678382" cy="689693"/>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角丸四角形 5">
            <a:extLst>
              <a:ext uri="{FF2B5EF4-FFF2-40B4-BE49-F238E27FC236}">
                <a16:creationId xmlns:a16="http://schemas.microsoft.com/office/drawing/2014/main" id="{0364A10A-9763-4288-9B45-8A5B27978B1F}"/>
              </a:ext>
            </a:extLst>
          </p:cNvPr>
          <p:cNvSpPr/>
          <p:nvPr/>
        </p:nvSpPr>
        <p:spPr>
          <a:xfrm>
            <a:off x="5223212" y="1074195"/>
            <a:ext cx="2177492" cy="2239143"/>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10F2A59E-0AAB-437A-BD83-7DC20E41E8EE}"/>
              </a:ext>
            </a:extLst>
          </p:cNvPr>
          <p:cNvSpPr/>
          <p:nvPr/>
        </p:nvSpPr>
        <p:spPr>
          <a:xfrm>
            <a:off x="546990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9" name="角丸四角形 5">
            <a:extLst>
              <a:ext uri="{FF2B5EF4-FFF2-40B4-BE49-F238E27FC236}">
                <a16:creationId xmlns:a16="http://schemas.microsoft.com/office/drawing/2014/main" id="{CFA747A1-66BE-439D-869C-5D76BBC84D58}"/>
              </a:ext>
            </a:extLst>
          </p:cNvPr>
          <p:cNvSpPr/>
          <p:nvPr/>
        </p:nvSpPr>
        <p:spPr>
          <a:xfrm>
            <a:off x="7545080" y="1085082"/>
            <a:ext cx="2177492" cy="2239143"/>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B9FFEE00-DC15-462C-8E04-CC30C6D0E7FA}"/>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899"/>
            <a:ext cx="4933199" cy="5118957"/>
          </a:xfrm>
          <a:prstGeom prst="roundRect">
            <a:avLst>
              <a:gd name="adj" fmla="val 4743"/>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２－６．産後パパ育休制度③</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19</a:t>
            </a:fld>
            <a:endParaRPr lang="en-US" altLang="ja-JP" dirty="0"/>
          </a:p>
        </p:txBody>
      </p:sp>
      <p:sp>
        <p:nvSpPr>
          <p:cNvPr id="17" name="角丸四角形 5">
            <a:extLst>
              <a:ext uri="{FF2B5EF4-FFF2-40B4-BE49-F238E27FC236}">
                <a16:creationId xmlns:a16="http://schemas.microsoft.com/office/drawing/2014/main" id="{041366B7-782A-4E23-AB81-309691D7F324}"/>
              </a:ext>
            </a:extLst>
          </p:cNvPr>
          <p:cNvSpPr/>
          <p:nvPr/>
        </p:nvSpPr>
        <p:spPr>
          <a:xfrm>
            <a:off x="224701" y="1855393"/>
            <a:ext cx="9387608" cy="1307937"/>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707B04B-5324-4DEE-8276-8C8AB51EBCFB}"/>
              </a:ext>
            </a:extLst>
          </p:cNvPr>
          <p:cNvSpPr/>
          <p:nvPr/>
        </p:nvSpPr>
        <p:spPr>
          <a:xfrm>
            <a:off x="333375" y="1932051"/>
            <a:ext cx="2044149"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④ 休業中の就業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7F054EC-0018-4A80-A762-175CD98B166F}"/>
              </a:ext>
            </a:extLst>
          </p:cNvPr>
          <p:cNvSpPr/>
          <p:nvPr/>
        </p:nvSpPr>
        <p:spPr>
          <a:xfrm>
            <a:off x="391885" y="2295441"/>
            <a:ext cx="4597765" cy="784830"/>
          </a:xfrm>
          <a:prstGeom prst="rect">
            <a:avLst/>
          </a:prstGeom>
        </p:spPr>
        <p:txBody>
          <a:bodyPr wrap="square">
            <a:spAutoFit/>
          </a:bodyPr>
          <a:lstStyle/>
          <a:p>
            <a:r>
              <a:rPr lang="ja-JP" altLang="en-US" sz="1500" dirty="0">
                <a:latin typeface="Meiryo UI" panose="020B0604030504040204" pitchFamily="50" charset="-128"/>
                <a:ea typeface="Meiryo UI" panose="020B0604030504040204" pitchFamily="50" charset="-128"/>
              </a:rPr>
              <a:t>労働者の意に反したものとならないよう、労使協定を締結している場合に限り、労働者と事業主の合意した範囲内で、</a:t>
            </a:r>
            <a:r>
              <a:rPr lang="ja-JP" altLang="en-US" sz="1500" b="1" dirty="0">
                <a:solidFill>
                  <a:srgbClr val="C00000"/>
                </a:solidFill>
                <a:latin typeface="Meiryo UI" panose="020B0604030504040204" pitchFamily="50" charset="-128"/>
                <a:ea typeface="Meiryo UI" panose="020B0604030504040204" pitchFamily="50" charset="-128"/>
              </a:rPr>
              <a:t>事前に調整した上で休業中に就業することを可能</a:t>
            </a:r>
            <a:r>
              <a:rPr lang="ja-JP" altLang="en-US" sz="1500" dirty="0">
                <a:latin typeface="Meiryo UI" panose="020B0604030504040204" pitchFamily="50" charset="-128"/>
                <a:ea typeface="Meiryo UI" panose="020B0604030504040204" pitchFamily="50" charset="-128"/>
              </a:rPr>
              <a:t>とする。</a:t>
            </a:r>
            <a:endParaRPr lang="en-US" altLang="ja-JP" sz="15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9843D618-BAD9-43AE-AAAF-743AF5EFBE00}"/>
              </a:ext>
            </a:extLst>
          </p:cNvPr>
          <p:cNvSpPr/>
          <p:nvPr/>
        </p:nvSpPr>
        <p:spPr>
          <a:xfrm>
            <a:off x="7888904"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F0BEB8FC-4830-47E9-BDDD-BB249763659D}"/>
              </a:ext>
            </a:extLst>
          </p:cNvPr>
          <p:cNvSpPr/>
          <p:nvPr/>
        </p:nvSpPr>
        <p:spPr>
          <a:xfrm>
            <a:off x="276225" y="3220042"/>
            <a:ext cx="4676776" cy="2662267"/>
          </a:xfrm>
          <a:prstGeom prst="rect">
            <a:avLst/>
          </a:prstGeom>
        </p:spPr>
        <p:txBody>
          <a:bodyPr wrap="square">
            <a:spAutoFit/>
          </a:bodyPr>
          <a:lstStyle/>
          <a:p>
            <a:pPr marL="901700" indent="-901700"/>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具体的な流れ</a:t>
            </a:r>
            <a:r>
              <a:rPr lang="en-US" altLang="ja-JP" sz="1600" b="1"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１．労働者が就業しても良い場合は事業主にその条件を申出</a:t>
            </a:r>
            <a:endParaRPr lang="en-US" altLang="ja-JP" sz="1400" dirty="0">
              <a:latin typeface="Meiryo UI" panose="020B0604030504040204" pitchFamily="50" charset="-128"/>
              <a:ea typeface="Meiryo UI" panose="020B0604030504040204" pitchFamily="50" charset="-128"/>
            </a:endParaRPr>
          </a:p>
          <a:p>
            <a:pPr marL="361950" indent="-361950">
              <a:spcBef>
                <a:spcPts val="600"/>
              </a:spcBef>
            </a:pPr>
            <a:r>
              <a:rPr lang="ja-JP" altLang="en-US" sz="1400" dirty="0">
                <a:latin typeface="Meiryo UI" panose="020B0604030504040204" pitchFamily="50" charset="-128"/>
                <a:ea typeface="Meiryo UI" panose="020B0604030504040204" pitchFamily="50" charset="-128"/>
              </a:rPr>
              <a:t>２．事業主は、労働者が申し出た条件の範囲内で候補日・時間を提示</a:t>
            </a:r>
            <a:r>
              <a:rPr lang="en-US" altLang="ja-JP" sz="1400" baseline="30000"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３．労働者が同意</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ja-JP" altLang="en-US" sz="1400" dirty="0">
                <a:latin typeface="Meiryo UI" panose="020B0604030504040204" pitchFamily="50" charset="-128"/>
                <a:ea typeface="Meiryo UI" panose="020B0604030504040204" pitchFamily="50" charset="-128"/>
              </a:rPr>
              <a:t>４．事業主が通知</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就業可能日等には以下の上限が設定される</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休業期間中の労働日・所定労働時間の半分</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休業開始・終了日を就業日とする場合は当該日の所定労働時間数未満</a:t>
            </a:r>
            <a:endParaRPr lang="ja-JP" altLang="en-US" sz="1400" dirty="0"/>
          </a:p>
        </p:txBody>
      </p:sp>
      <p:sp>
        <p:nvSpPr>
          <p:cNvPr id="30" name="角丸四角形 5">
            <a:extLst>
              <a:ext uri="{FF2B5EF4-FFF2-40B4-BE49-F238E27FC236}">
                <a16:creationId xmlns:a16="http://schemas.microsoft.com/office/drawing/2014/main" id="{0E0CBB1F-375F-405D-8FD9-BE15F4A189D1}"/>
              </a:ext>
            </a:extLst>
          </p:cNvPr>
          <p:cNvSpPr/>
          <p:nvPr/>
        </p:nvSpPr>
        <p:spPr>
          <a:xfrm>
            <a:off x="5659027" y="3944528"/>
            <a:ext cx="3772106" cy="2036141"/>
          </a:xfrm>
          <a:prstGeom prst="roundRect">
            <a:avLst>
              <a:gd name="adj" fmla="val 13241"/>
            </a:avLst>
          </a:prstGeom>
          <a:solidFill>
            <a:srgbClr val="D5EA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7313"/>
            <a:r>
              <a:rPr kumimoji="1" lang="ja-JP" altLang="en-US" sz="1600" dirty="0">
                <a:solidFill>
                  <a:schemeClr val="tx1"/>
                </a:solidFill>
                <a:latin typeface="Meiryo UI" panose="020B0604030504040204" pitchFamily="50" charset="-128"/>
                <a:ea typeface="Meiryo UI" panose="020B0604030504040204" pitchFamily="50" charset="-128"/>
              </a:rPr>
              <a:t>新制度</a:t>
            </a:r>
            <a:r>
              <a:rPr lang="ja-JP" altLang="en-US" sz="1600" dirty="0">
                <a:solidFill>
                  <a:schemeClr val="tx1"/>
                </a:solidFill>
                <a:latin typeface="Meiryo UI" panose="020B0604030504040204" pitchFamily="50" charset="-128"/>
                <a:ea typeface="Meiryo UI" panose="020B0604030504040204" pitchFamily="50" charset="-128"/>
              </a:rPr>
              <a:t>の育児休業期間も、</a:t>
            </a:r>
            <a:r>
              <a:rPr kumimoji="1" lang="ja-JP" altLang="en-US" sz="1600" dirty="0">
                <a:solidFill>
                  <a:schemeClr val="tx1"/>
                </a:solidFill>
                <a:latin typeface="Meiryo UI" panose="020B0604030504040204" pitchFamily="50" charset="-128"/>
                <a:ea typeface="Meiryo UI" panose="020B0604030504040204" pitchFamily="50" charset="-128"/>
              </a:rPr>
              <a:t>育児休業</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給付</a:t>
            </a:r>
            <a:r>
              <a:rPr lang="ja-JP" altLang="en-US" sz="1500" dirty="0">
                <a:solidFill>
                  <a:schemeClr val="tx1"/>
                </a:solidFill>
                <a:latin typeface="Meiryo UI" panose="020B0604030504040204" pitchFamily="50" charset="-128"/>
                <a:ea typeface="Meiryo UI" panose="020B0604030504040204" pitchFamily="50" charset="-128"/>
              </a:rPr>
              <a:t>（給付率：</a:t>
            </a:r>
            <a:r>
              <a:rPr lang="en-US" altLang="ja-JP" sz="1500" dirty="0">
                <a:solidFill>
                  <a:schemeClr val="tx1"/>
                </a:solidFill>
                <a:latin typeface="Meiryo UI" panose="020B0604030504040204" pitchFamily="50" charset="-128"/>
                <a:ea typeface="Meiryo UI" panose="020B0604030504040204" pitchFamily="50" charset="-128"/>
              </a:rPr>
              <a:t>67%</a:t>
            </a:r>
            <a:r>
              <a:rPr lang="ja-JP" altLang="en-US" sz="1500" dirty="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180</a:t>
            </a:r>
            <a:r>
              <a:rPr lang="ja-JP" altLang="en-US" sz="1500" dirty="0">
                <a:solidFill>
                  <a:schemeClr val="tx1"/>
                </a:solidFill>
                <a:latin typeface="Meiryo UI" panose="020B0604030504040204" pitchFamily="50" charset="-128"/>
                <a:ea typeface="Meiryo UI" panose="020B0604030504040204" pitchFamily="50" charset="-128"/>
              </a:rPr>
              <a:t>日間まで）</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の対象となる </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P22</a:t>
            </a:r>
            <a:r>
              <a:rPr lang="ja-JP" altLang="en-US" sz="1600" dirty="0">
                <a:solidFill>
                  <a:schemeClr val="tx1"/>
                </a:solidFill>
                <a:latin typeface="Meiryo UI" panose="020B0604030504040204" pitchFamily="50" charset="-128"/>
                <a:ea typeface="Meiryo UI" panose="020B0604030504040204" pitchFamily="50" charset="-128"/>
              </a:rPr>
              <a:t>参照</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71463" indent="-184150">
              <a:spcBef>
                <a:spcPts val="600"/>
              </a:spcBef>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休業中に就業日がある場合は、就業日数が</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最大</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日を超える場合は就業して</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いる時間数が</a:t>
            </a:r>
            <a:r>
              <a:rPr lang="en-US" altLang="ja-JP" sz="1400" dirty="0">
                <a:solidFill>
                  <a:schemeClr val="tx1"/>
                </a:solidFill>
                <a:latin typeface="Meiryo UI" panose="020B0604030504040204" pitchFamily="50" charset="-128"/>
                <a:ea typeface="Meiryo UI" panose="020B0604030504040204" pitchFamily="50" charset="-128"/>
              </a:rPr>
              <a:t>80</a:t>
            </a:r>
            <a:r>
              <a:rPr lang="ja-JP" altLang="en-US" sz="1400" dirty="0">
                <a:solidFill>
                  <a:schemeClr val="tx1"/>
                </a:solidFill>
                <a:latin typeface="Meiryo UI" panose="020B0604030504040204" pitchFamily="50" charset="-128"/>
                <a:ea typeface="Meiryo UI" panose="020B0604030504040204" pitchFamily="50" charset="-128"/>
              </a:rPr>
              <a:t>時間）以下である場合に、</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給付の対象となる。</a:t>
            </a:r>
          </a:p>
        </p:txBody>
      </p:sp>
      <p:sp>
        <p:nvSpPr>
          <p:cNvPr id="21" name="正方形/長方形 20">
            <a:extLst>
              <a:ext uri="{FF2B5EF4-FFF2-40B4-BE49-F238E27FC236}">
                <a16:creationId xmlns:a16="http://schemas.microsoft.com/office/drawing/2014/main" id="{07E2133E-895A-43F5-AE26-78F931E2A3F4}"/>
              </a:ext>
            </a:extLst>
          </p:cNvPr>
          <p:cNvSpPr/>
          <p:nvPr/>
        </p:nvSpPr>
        <p:spPr>
          <a:xfrm>
            <a:off x="861077" y="1116481"/>
            <a:ext cx="3476368"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endParaRPr lang="en-US" altLang="ja-JP" sz="1800" b="1" dirty="0">
              <a:solidFill>
                <a:srgbClr val="C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35E4AEFF-63F2-4EC1-9F45-89322FA4BF94}"/>
              </a:ext>
            </a:extLst>
          </p:cNvPr>
          <p:cNvSpPr/>
          <p:nvPr/>
        </p:nvSpPr>
        <p:spPr>
          <a:xfrm>
            <a:off x="5622297"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44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20</a:t>
            </a:fld>
            <a:endParaRPr lang="en-US" altLang="ja-JP"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44378" y="1134960"/>
            <a:ext cx="3778194" cy="303570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77367" y="1135778"/>
            <a:ext cx="5611855" cy="3028898"/>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8202A1BB-1968-4ABC-90E1-C07ACFAB70B9}"/>
              </a:ext>
            </a:extLst>
          </p:cNvPr>
          <p:cNvSpPr/>
          <p:nvPr/>
        </p:nvSpPr>
        <p:spPr>
          <a:xfrm>
            <a:off x="220985" y="1889332"/>
            <a:ext cx="9387608" cy="1926210"/>
          </a:xfrm>
          <a:prstGeom prst="roundRect">
            <a:avLst>
              <a:gd name="adj" fmla="val 1250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5B1F682-B9F0-4BF7-B3D2-BCFD23B189B8}"/>
              </a:ext>
            </a:extLst>
          </p:cNvPr>
          <p:cNvSpPr/>
          <p:nvPr/>
        </p:nvSpPr>
        <p:spPr>
          <a:xfrm>
            <a:off x="379537" y="1956368"/>
            <a:ext cx="4315605"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育児休業等取得状況の公表義務付け</a:t>
            </a:r>
          </a:p>
        </p:txBody>
      </p:sp>
      <p:sp>
        <p:nvSpPr>
          <p:cNvPr id="10" name="正方形/長方形 9">
            <a:extLst>
              <a:ext uri="{FF2B5EF4-FFF2-40B4-BE49-F238E27FC236}">
                <a16:creationId xmlns:a16="http://schemas.microsoft.com/office/drawing/2014/main" id="{664B27D6-2A97-4C27-9F6B-2103E50464E5}"/>
              </a:ext>
            </a:extLst>
          </p:cNvPr>
          <p:cNvSpPr/>
          <p:nvPr/>
        </p:nvSpPr>
        <p:spPr>
          <a:xfrm>
            <a:off x="2397047" y="1227590"/>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227590"/>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70514"/>
            <a:ext cx="8915400" cy="647700"/>
          </a:xfrm>
        </p:spPr>
        <p:txBody>
          <a:bodyPr/>
          <a:lstStyle/>
          <a:p>
            <a:pPr marL="1077913" indent="-1077913"/>
            <a:r>
              <a:rPr lang="ja-JP" altLang="en-US" dirty="0"/>
              <a:t>２－７．</a:t>
            </a:r>
            <a:r>
              <a:rPr lang="ja-JP" altLang="en-US" sz="2600" dirty="0"/>
              <a:t>育児休業取得状況の公表義務付け</a:t>
            </a:r>
            <a:r>
              <a:rPr lang="ja-JP" altLang="en-US" sz="2000" dirty="0"/>
              <a:t>（</a:t>
            </a:r>
            <a:r>
              <a:rPr lang="en-US" altLang="ja-JP" sz="2000" dirty="0"/>
              <a:t>2023</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正方形/長方形 12">
            <a:extLst>
              <a:ext uri="{FF2B5EF4-FFF2-40B4-BE49-F238E27FC236}">
                <a16:creationId xmlns:a16="http://schemas.microsoft.com/office/drawing/2014/main" id="{541AA2AE-073C-4A26-B304-BB984EE049EC}"/>
              </a:ext>
            </a:extLst>
          </p:cNvPr>
          <p:cNvSpPr/>
          <p:nvPr/>
        </p:nvSpPr>
        <p:spPr>
          <a:xfrm>
            <a:off x="491584" y="2459863"/>
            <a:ext cx="5060497" cy="1169551"/>
          </a:xfrm>
          <a:prstGeom prst="rect">
            <a:avLst/>
          </a:prstGeom>
        </p:spPr>
        <p:txBody>
          <a:bodyPr wrap="square">
            <a:spAutoFit/>
          </a:bodyPr>
          <a:lstStyle/>
          <a:p>
            <a:pPr marL="180975" indent="-180975">
              <a:buFont typeface="Arial" panose="020B0604020202020204" pitchFamily="34" charset="0"/>
              <a:buChar char="•"/>
            </a:pPr>
            <a:r>
              <a:rPr lang="ja-JP" altLang="en-US" sz="1600" b="1" dirty="0">
                <a:solidFill>
                  <a:srgbClr val="C00000"/>
                </a:solidFill>
                <a:latin typeface="Meiryo UI" panose="020B0604030504040204" pitchFamily="50" charset="-128"/>
                <a:ea typeface="Meiryo UI" panose="020B0604030504040204" pitchFamily="50" charset="-128"/>
              </a:rPr>
              <a:t>従業員</a:t>
            </a:r>
            <a:r>
              <a:rPr lang="en-US" altLang="ja-JP" sz="1600" b="1" dirty="0">
                <a:solidFill>
                  <a:srgbClr val="C00000"/>
                </a:solidFill>
                <a:latin typeface="Meiryo UI" panose="020B0604030504040204" pitchFamily="50" charset="-128"/>
                <a:ea typeface="Meiryo UI" panose="020B0604030504040204" pitchFamily="50" charset="-128"/>
              </a:rPr>
              <a:t>1000</a:t>
            </a:r>
            <a:r>
              <a:rPr lang="ja-JP" altLang="en-US" sz="1600" b="1" dirty="0">
                <a:solidFill>
                  <a:srgbClr val="C00000"/>
                </a:solidFill>
                <a:latin typeface="Meiryo UI" panose="020B0604030504040204" pitchFamily="50" charset="-128"/>
                <a:ea typeface="Meiryo UI" panose="020B0604030504040204" pitchFamily="50" charset="-128"/>
              </a:rPr>
              <a:t>人超の企業</a:t>
            </a:r>
            <a:r>
              <a:rPr lang="ja-JP" altLang="en-US" sz="1600" dirty="0">
                <a:latin typeface="Meiryo UI" panose="020B0604030504040204" pitchFamily="50" charset="-128"/>
                <a:ea typeface="Meiryo UI" panose="020B0604030504040204" pitchFamily="50" charset="-128"/>
              </a:rPr>
              <a:t>を対象に、育児休業の取得の状況に</a:t>
            </a:r>
            <a:r>
              <a:rPr lang="ja-JP" altLang="en-US" sz="1600" dirty="0" smtClean="0">
                <a:latin typeface="Meiryo UI" panose="020B0604030504040204" pitchFamily="50" charset="-128"/>
                <a:ea typeface="Meiryo UI" panose="020B0604030504040204" pitchFamily="50" charset="-128"/>
              </a:rPr>
              <a:t>ついて</a:t>
            </a:r>
            <a:r>
              <a:rPr lang="ja-JP" altLang="en-US" sz="1600" b="1" dirty="0" smtClean="0">
                <a:solidFill>
                  <a:srgbClr val="C00000"/>
                </a:solidFill>
                <a:latin typeface="Meiryo UI" panose="020B0604030504040204" pitchFamily="50" charset="-128"/>
                <a:ea typeface="Meiryo UI" panose="020B0604030504040204" pitchFamily="50" charset="-128"/>
              </a:rPr>
              <a:t>年１回、公表を</a:t>
            </a:r>
            <a:r>
              <a:rPr lang="ja-JP" altLang="en-US" sz="1600" b="1" dirty="0">
                <a:solidFill>
                  <a:srgbClr val="C00000"/>
                </a:solidFill>
                <a:latin typeface="Meiryo UI" panose="020B0604030504040204" pitchFamily="50" charset="-128"/>
                <a:ea typeface="Meiryo UI" panose="020B0604030504040204" pitchFamily="50" charset="-128"/>
              </a:rPr>
              <a:t>義務付け</a:t>
            </a:r>
            <a:r>
              <a:rPr lang="ja-JP" altLang="en-US" sz="1600" dirty="0">
                <a:latin typeface="Meiryo UI" panose="020B0604030504040204" pitchFamily="50" charset="-128"/>
                <a:ea typeface="Meiryo UI" panose="020B0604030504040204" pitchFamily="50" charset="-128"/>
              </a:rPr>
              <a:t>。</a:t>
            </a:r>
          </a:p>
          <a:p>
            <a:pPr marL="239713" indent="-239713">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公表内容は、男性</a:t>
            </a:r>
            <a:r>
              <a:rPr lang="ja-JP" altLang="en-US" sz="1400" dirty="0">
                <a:latin typeface="Meiryo UI" panose="020B0604030504040204" pitchFamily="50" charset="-128"/>
                <a:ea typeface="Meiryo UI" panose="020B0604030504040204" pitchFamily="50" charset="-128"/>
              </a:rPr>
              <a:t>の「育児休業等の取得率」または「育児休業等と育児目的休暇の取得率</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24CE564-A7FA-4603-8E02-403BD84663F1}"/>
              </a:ext>
            </a:extLst>
          </p:cNvPr>
          <p:cNvSpPr/>
          <p:nvPr/>
        </p:nvSpPr>
        <p:spPr>
          <a:xfrm>
            <a:off x="6520490" y="2458516"/>
            <a:ext cx="2688773" cy="553998"/>
          </a:xfrm>
          <a:prstGeom prst="rect">
            <a:avLst/>
          </a:prstGeom>
          <a:noFill/>
          <a:ln>
            <a:noFill/>
            <a:prstDash val="dash"/>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プラチナくるみん企業のみ</a:t>
            </a:r>
            <a:r>
              <a:rPr lang="ja-JP" altLang="en-US" sz="1600" dirty="0" smtClean="0">
                <a:latin typeface="Meiryo UI" panose="020B0604030504040204" pitchFamily="50" charset="-128"/>
                <a:ea typeface="Meiryo UI" panose="020B0604030504040204" pitchFamily="50" charset="-128"/>
              </a:rPr>
              <a:t>公表</a:t>
            </a:r>
            <a:endParaRPr lang="en-US" altLang="ja-JP" sz="1600"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（次世代育成支援対策推進法）</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078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四角形: 角を丸くする 147">
            <a:extLst>
              <a:ext uri="{FF2B5EF4-FFF2-40B4-BE49-F238E27FC236}">
                <a16:creationId xmlns:a16="http://schemas.microsoft.com/office/drawing/2014/main" id="{55B5F9F5-3EBC-4D33-8DF9-E44E8B217A2B}"/>
              </a:ext>
            </a:extLst>
          </p:cNvPr>
          <p:cNvSpPr/>
          <p:nvPr/>
        </p:nvSpPr>
        <p:spPr>
          <a:xfrm>
            <a:off x="224701" y="1104326"/>
            <a:ext cx="9405074" cy="2361162"/>
          </a:xfrm>
          <a:prstGeom prst="roundRect">
            <a:avLst>
              <a:gd name="adj" fmla="val 10150"/>
            </a:avLst>
          </a:prstGeom>
          <a:solidFill>
            <a:srgbClr val="FFFFE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867D3F9A-2494-4A25-B678-774980A926B0}"/>
              </a:ext>
            </a:extLst>
          </p:cNvPr>
          <p:cNvSpPr>
            <a:spLocks noGrp="1"/>
          </p:cNvSpPr>
          <p:nvPr>
            <p:ph type="sldNum" sz="quarter" idx="11"/>
          </p:nvPr>
        </p:nvSpPr>
        <p:spPr/>
        <p:txBody>
          <a:bodyPr/>
          <a:lstStyle/>
          <a:p>
            <a:pPr>
              <a:defRPr/>
            </a:pPr>
            <a:fld id="{E272C5AB-C05E-492A-A3C4-3B48F3F2192C}" type="slidenum">
              <a:rPr lang="ja-JP" altLang="en-US" smtClean="0"/>
              <a:pPr>
                <a:defRPr/>
              </a:pPr>
              <a:t>21</a:t>
            </a:fld>
            <a:endParaRPr lang="en-US" altLang="ja-JP" dirty="0"/>
          </a:p>
        </p:txBody>
      </p:sp>
      <p:sp>
        <p:nvSpPr>
          <p:cNvPr id="5" name="タイトル 2">
            <a:extLst>
              <a:ext uri="{FF2B5EF4-FFF2-40B4-BE49-F238E27FC236}">
                <a16:creationId xmlns:a16="http://schemas.microsoft.com/office/drawing/2014/main" id="{720CBF1B-2953-4C8B-A0B2-817A8C7DE0F0}"/>
              </a:ext>
            </a:extLst>
          </p:cNvPr>
          <p:cNvSpPr>
            <a:spLocks noGrp="1"/>
          </p:cNvSpPr>
          <p:nvPr>
            <p:ph type="title"/>
          </p:nvPr>
        </p:nvSpPr>
        <p:spPr>
          <a:xfrm>
            <a:off x="495300" y="274638"/>
            <a:ext cx="8915400" cy="647700"/>
          </a:xfrm>
        </p:spPr>
        <p:txBody>
          <a:bodyPr/>
          <a:lstStyle/>
          <a:p>
            <a:r>
              <a:rPr lang="ja-JP" altLang="en-US" dirty="0"/>
              <a:t>２－８．新制度等の取得パターンイメージ</a:t>
            </a:r>
            <a:endParaRPr kumimoji="1" lang="ja-JP" altLang="en-US" dirty="0"/>
          </a:p>
        </p:txBody>
      </p:sp>
      <p:sp>
        <p:nvSpPr>
          <p:cNvPr id="149" name="四角形: 角を丸くする 148">
            <a:extLst>
              <a:ext uri="{FF2B5EF4-FFF2-40B4-BE49-F238E27FC236}">
                <a16:creationId xmlns:a16="http://schemas.microsoft.com/office/drawing/2014/main" id="{D92B9FC7-A3CC-4872-804D-27FBE607681D}"/>
              </a:ext>
            </a:extLst>
          </p:cNvPr>
          <p:cNvSpPr/>
          <p:nvPr/>
        </p:nvSpPr>
        <p:spPr>
          <a:xfrm>
            <a:off x="224701" y="3551100"/>
            <a:ext cx="9405074" cy="2715852"/>
          </a:xfrm>
          <a:prstGeom prst="roundRect">
            <a:avLst>
              <a:gd name="adj" fmla="val 10150"/>
            </a:avLst>
          </a:prstGeom>
          <a:solidFill>
            <a:schemeClr val="accent6">
              <a:lumMod val="20000"/>
              <a:lumOff val="80000"/>
            </a:schemeClr>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0" name="正方形/長方形 149">
            <a:extLst>
              <a:ext uri="{FF2B5EF4-FFF2-40B4-BE49-F238E27FC236}">
                <a16:creationId xmlns:a16="http://schemas.microsoft.com/office/drawing/2014/main" id="{5B2C74C6-B544-42E0-AE0E-D4C380B39888}"/>
              </a:ext>
            </a:extLst>
          </p:cNvPr>
          <p:cNvSpPr/>
          <p:nvPr/>
        </p:nvSpPr>
        <p:spPr>
          <a:xfrm>
            <a:off x="240628" y="1979001"/>
            <a:ext cx="492336"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改正前</a:t>
            </a:r>
            <a:endParaRPr lang="en-US" altLang="ja-JP" sz="1800" dirty="0">
              <a:solidFill>
                <a:prstClr val="black"/>
              </a:solidFill>
              <a:latin typeface="メイリオ" panose="020B0604030504040204" pitchFamily="50" charset="-128"/>
              <a:ea typeface="メイリオ" panose="020B0604030504040204" pitchFamily="50" charset="-128"/>
            </a:endParaRPr>
          </a:p>
        </p:txBody>
      </p:sp>
      <p:graphicFrame>
        <p:nvGraphicFramePr>
          <p:cNvPr id="154" name="表 154">
            <a:extLst>
              <a:ext uri="{FF2B5EF4-FFF2-40B4-BE49-F238E27FC236}">
                <a16:creationId xmlns:a16="http://schemas.microsoft.com/office/drawing/2014/main" id="{73D53B5E-321C-4BC2-AF11-454CEC625F85}"/>
              </a:ext>
            </a:extLst>
          </p:cNvPr>
          <p:cNvGraphicFramePr>
            <a:graphicFrameLocks noGrp="1"/>
          </p:cNvGraphicFramePr>
          <p:nvPr/>
        </p:nvGraphicFramePr>
        <p:xfrm>
          <a:off x="938564" y="1196939"/>
          <a:ext cx="8455496" cy="1447626"/>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48542">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dirty="0"/>
                    </a:p>
                  </a:txBody>
                  <a:tcPr anchor="b">
                    <a:lnL>
                      <a:noFill/>
                    </a:lnL>
                  </a:tcPr>
                </a:tc>
                <a:extLst>
                  <a:ext uri="{0D108BD9-81ED-4DB2-BD59-A6C34878D82A}">
                    <a16:rowId xmlns:a16="http://schemas.microsoft.com/office/drawing/2014/main" val="3172797305"/>
                  </a:ext>
                </a:extLst>
              </a:tr>
              <a:tr h="499542">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499542">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157" name="矢印: 右 156">
            <a:extLst>
              <a:ext uri="{FF2B5EF4-FFF2-40B4-BE49-F238E27FC236}">
                <a16:creationId xmlns:a16="http://schemas.microsoft.com/office/drawing/2014/main" id="{AFB4BC20-3D4A-4266-9EA1-13C1BECC718A}"/>
              </a:ext>
            </a:extLst>
          </p:cNvPr>
          <p:cNvSpPr/>
          <p:nvPr/>
        </p:nvSpPr>
        <p:spPr>
          <a:xfrm>
            <a:off x="2102393" y="1663024"/>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0" name="矢印: 右 159">
            <a:extLst>
              <a:ext uri="{FF2B5EF4-FFF2-40B4-BE49-F238E27FC236}">
                <a16:creationId xmlns:a16="http://schemas.microsoft.com/office/drawing/2014/main" id="{083D6176-E207-4612-A9C2-60A46A88A9FE}"/>
              </a:ext>
            </a:extLst>
          </p:cNvPr>
          <p:cNvSpPr/>
          <p:nvPr/>
        </p:nvSpPr>
        <p:spPr>
          <a:xfrm>
            <a:off x="3190363" y="1663024"/>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1" name="矢印: 右 160">
            <a:extLst>
              <a:ext uri="{FF2B5EF4-FFF2-40B4-BE49-F238E27FC236}">
                <a16:creationId xmlns:a16="http://schemas.microsoft.com/office/drawing/2014/main" id="{F94A52CE-BA25-4DE3-A557-25966B5569A6}"/>
              </a:ext>
            </a:extLst>
          </p:cNvPr>
          <p:cNvSpPr/>
          <p:nvPr/>
        </p:nvSpPr>
        <p:spPr>
          <a:xfrm>
            <a:off x="6357999"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2" name="矢印: 右 161">
            <a:extLst>
              <a:ext uri="{FF2B5EF4-FFF2-40B4-BE49-F238E27FC236}">
                <a16:creationId xmlns:a16="http://schemas.microsoft.com/office/drawing/2014/main" id="{18092A5F-66B7-426A-BF5D-661E9B8562E8}"/>
              </a:ext>
            </a:extLst>
          </p:cNvPr>
          <p:cNvSpPr/>
          <p:nvPr/>
        </p:nvSpPr>
        <p:spPr>
          <a:xfrm>
            <a:off x="7471890"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3" name="矢印: 右 162">
            <a:extLst>
              <a:ext uri="{FF2B5EF4-FFF2-40B4-BE49-F238E27FC236}">
                <a16:creationId xmlns:a16="http://schemas.microsoft.com/office/drawing/2014/main" id="{8C8B27E2-B90D-409D-9057-DA539E08A2B4}"/>
              </a:ext>
            </a:extLst>
          </p:cNvPr>
          <p:cNvSpPr/>
          <p:nvPr/>
        </p:nvSpPr>
        <p:spPr>
          <a:xfrm>
            <a:off x="3473993"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4" name="矢印: 右 163">
            <a:extLst>
              <a:ext uri="{FF2B5EF4-FFF2-40B4-BE49-F238E27FC236}">
                <a16:creationId xmlns:a16="http://schemas.microsoft.com/office/drawing/2014/main" id="{D7A98722-3458-4916-AFB9-ABE3D53B3DBD}"/>
              </a:ext>
            </a:extLst>
          </p:cNvPr>
          <p:cNvSpPr/>
          <p:nvPr/>
        </p:nvSpPr>
        <p:spPr>
          <a:xfrm>
            <a:off x="5188203" y="2161585"/>
            <a:ext cx="1016000" cy="441565"/>
          </a:xfrm>
          <a:prstGeom prst="rightArrow">
            <a:avLst/>
          </a:prstGeom>
          <a:solidFill>
            <a:schemeClr val="bg1">
              <a:lumMod val="7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5" name="矢印: 右 164">
            <a:extLst>
              <a:ext uri="{FF2B5EF4-FFF2-40B4-BE49-F238E27FC236}">
                <a16:creationId xmlns:a16="http://schemas.microsoft.com/office/drawing/2014/main" id="{40068F4C-8092-4CF1-929F-3F3AB8A68DDC}"/>
              </a:ext>
            </a:extLst>
          </p:cNvPr>
          <p:cNvSpPr/>
          <p:nvPr/>
        </p:nvSpPr>
        <p:spPr>
          <a:xfrm>
            <a:off x="6368845"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6" name="矢印: 右 165">
            <a:extLst>
              <a:ext uri="{FF2B5EF4-FFF2-40B4-BE49-F238E27FC236}">
                <a16:creationId xmlns:a16="http://schemas.microsoft.com/office/drawing/2014/main" id="{6B382F3A-4375-46BD-B19E-E8E3BEA99A33}"/>
              </a:ext>
            </a:extLst>
          </p:cNvPr>
          <p:cNvSpPr/>
          <p:nvPr/>
        </p:nvSpPr>
        <p:spPr>
          <a:xfrm>
            <a:off x="7468260"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7" name="矢印: 右 166">
            <a:extLst>
              <a:ext uri="{FF2B5EF4-FFF2-40B4-BE49-F238E27FC236}">
                <a16:creationId xmlns:a16="http://schemas.microsoft.com/office/drawing/2014/main" id="{836EE17B-CAEC-446D-BF99-BA9D1DCC8CD2}"/>
              </a:ext>
            </a:extLst>
          </p:cNvPr>
          <p:cNvSpPr/>
          <p:nvPr/>
        </p:nvSpPr>
        <p:spPr>
          <a:xfrm>
            <a:off x="2337488" y="2161585"/>
            <a:ext cx="72126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8" name="正方形/長方形 167">
            <a:extLst>
              <a:ext uri="{FF2B5EF4-FFF2-40B4-BE49-F238E27FC236}">
                <a16:creationId xmlns:a16="http://schemas.microsoft.com/office/drawing/2014/main" id="{B7893D04-DA78-408B-AF93-83C8115E9AFE}"/>
              </a:ext>
            </a:extLst>
          </p:cNvPr>
          <p:cNvSpPr/>
          <p:nvPr/>
        </p:nvSpPr>
        <p:spPr>
          <a:xfrm>
            <a:off x="273497" y="4483799"/>
            <a:ext cx="468203"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改正後</a:t>
            </a:r>
            <a:endParaRPr lang="en-US" altLang="ja-JP" sz="1800" dirty="0">
              <a:solidFill>
                <a:prstClr val="black"/>
              </a:solidFill>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EDB2E0EA-2C12-411B-9265-385776F3F923}"/>
              </a:ext>
            </a:extLst>
          </p:cNvPr>
          <p:cNvSpPr txBox="1"/>
          <p:nvPr/>
        </p:nvSpPr>
        <p:spPr>
          <a:xfrm>
            <a:off x="2400254" y="2218876"/>
            <a:ext cx="647700" cy="307777"/>
          </a:xfrm>
          <a:prstGeom prst="rect">
            <a:avLst/>
          </a:prstGeom>
          <a:noFill/>
        </p:spPr>
        <p:txBody>
          <a:bodyPr wrap="square" rtlCol="0">
            <a:spAutoFit/>
          </a:bodyPr>
          <a:lstStyle/>
          <a:p>
            <a:r>
              <a:rPr kumimoji="1" lang="ja-JP" altLang="en-US" sz="1400" b="1" dirty="0">
                <a:solidFill>
                  <a:schemeClr val="bg1"/>
                </a:solidFill>
                <a:latin typeface="Arial"/>
              </a:rPr>
              <a:t>育休</a:t>
            </a:r>
          </a:p>
        </p:txBody>
      </p:sp>
      <p:sp>
        <p:nvSpPr>
          <p:cNvPr id="171" name="テキスト ボックス 170">
            <a:extLst>
              <a:ext uri="{FF2B5EF4-FFF2-40B4-BE49-F238E27FC236}">
                <a16:creationId xmlns:a16="http://schemas.microsoft.com/office/drawing/2014/main" id="{48F18A78-A441-448D-91DA-E660B81DA07F}"/>
              </a:ext>
            </a:extLst>
          </p:cNvPr>
          <p:cNvSpPr txBox="1"/>
          <p:nvPr/>
        </p:nvSpPr>
        <p:spPr>
          <a:xfrm>
            <a:off x="6343408" y="2230046"/>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6" name="テキスト ボックス 175">
            <a:extLst>
              <a:ext uri="{FF2B5EF4-FFF2-40B4-BE49-F238E27FC236}">
                <a16:creationId xmlns:a16="http://schemas.microsoft.com/office/drawing/2014/main" id="{ADD3FD9C-DC95-40F0-86A6-8486779B294A}"/>
              </a:ext>
            </a:extLst>
          </p:cNvPr>
          <p:cNvSpPr txBox="1"/>
          <p:nvPr/>
        </p:nvSpPr>
        <p:spPr>
          <a:xfrm>
            <a:off x="7499123" y="223100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7" name="テキスト ボックス 176">
            <a:extLst>
              <a:ext uri="{FF2B5EF4-FFF2-40B4-BE49-F238E27FC236}">
                <a16:creationId xmlns:a16="http://schemas.microsoft.com/office/drawing/2014/main" id="{D18388F6-797B-45FC-A8C0-C5E8AD3DFE70}"/>
              </a:ext>
            </a:extLst>
          </p:cNvPr>
          <p:cNvSpPr txBox="1"/>
          <p:nvPr/>
        </p:nvSpPr>
        <p:spPr>
          <a:xfrm>
            <a:off x="7463227"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8" name="テキスト ボックス 177">
            <a:extLst>
              <a:ext uri="{FF2B5EF4-FFF2-40B4-BE49-F238E27FC236}">
                <a16:creationId xmlns:a16="http://schemas.microsoft.com/office/drawing/2014/main" id="{E10053B4-9F0E-43B7-9FC9-D05B94905344}"/>
              </a:ext>
            </a:extLst>
          </p:cNvPr>
          <p:cNvSpPr txBox="1"/>
          <p:nvPr/>
        </p:nvSpPr>
        <p:spPr>
          <a:xfrm>
            <a:off x="6343408"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9" name="テキスト ボックス 178">
            <a:extLst>
              <a:ext uri="{FF2B5EF4-FFF2-40B4-BE49-F238E27FC236}">
                <a16:creationId xmlns:a16="http://schemas.microsoft.com/office/drawing/2014/main" id="{82A561C7-2BC4-471F-9F09-5DECF6B20581}"/>
              </a:ext>
            </a:extLst>
          </p:cNvPr>
          <p:cNvSpPr txBox="1"/>
          <p:nvPr/>
        </p:nvSpPr>
        <p:spPr>
          <a:xfrm>
            <a:off x="4255184" y="1721661"/>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0" name="テキスト ボックス 179">
            <a:extLst>
              <a:ext uri="{FF2B5EF4-FFF2-40B4-BE49-F238E27FC236}">
                <a16:creationId xmlns:a16="http://schemas.microsoft.com/office/drawing/2014/main" id="{BA5A70AA-C4A6-4F06-8BA7-9B240A42A603}"/>
              </a:ext>
            </a:extLst>
          </p:cNvPr>
          <p:cNvSpPr txBox="1"/>
          <p:nvPr/>
        </p:nvSpPr>
        <p:spPr>
          <a:xfrm>
            <a:off x="3472618" y="223158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1" name="テキスト ボックス 180">
            <a:extLst>
              <a:ext uri="{FF2B5EF4-FFF2-40B4-BE49-F238E27FC236}">
                <a16:creationId xmlns:a16="http://schemas.microsoft.com/office/drawing/2014/main" id="{B4DEF8F7-E173-4176-9072-7D95E24C8797}"/>
              </a:ext>
            </a:extLst>
          </p:cNvPr>
          <p:cNvSpPr txBox="1"/>
          <p:nvPr/>
        </p:nvSpPr>
        <p:spPr>
          <a:xfrm>
            <a:off x="5203060" y="221634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4" name="十字形 183">
            <a:extLst>
              <a:ext uri="{FF2B5EF4-FFF2-40B4-BE49-F238E27FC236}">
                <a16:creationId xmlns:a16="http://schemas.microsoft.com/office/drawing/2014/main" id="{753AC371-0332-4BED-80BB-09F139EF4992}"/>
              </a:ext>
            </a:extLst>
          </p:cNvPr>
          <p:cNvSpPr/>
          <p:nvPr/>
        </p:nvSpPr>
        <p:spPr>
          <a:xfrm rot="2691431">
            <a:off x="5367335" y="2164021"/>
            <a:ext cx="540000" cy="540000"/>
          </a:xfrm>
          <a:prstGeom prst="plus">
            <a:avLst>
              <a:gd name="adj" fmla="val 40989"/>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5" name="角丸四角形吹き出し 93">
            <a:extLst>
              <a:ext uri="{FF2B5EF4-FFF2-40B4-BE49-F238E27FC236}">
                <a16:creationId xmlns:a16="http://schemas.microsoft.com/office/drawing/2014/main" id="{3D3C4E0A-AEA4-4EF9-80F2-562F425C206E}"/>
              </a:ext>
            </a:extLst>
          </p:cNvPr>
          <p:cNvSpPr/>
          <p:nvPr/>
        </p:nvSpPr>
        <p:spPr>
          <a:xfrm>
            <a:off x="6929237" y="2762873"/>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186" name="角丸四角形吹き出し 93">
            <a:extLst>
              <a:ext uri="{FF2B5EF4-FFF2-40B4-BE49-F238E27FC236}">
                <a16:creationId xmlns:a16="http://schemas.microsoft.com/office/drawing/2014/main" id="{AE7C4B99-EAA5-4934-936E-C6B7A54A5261}"/>
              </a:ext>
            </a:extLst>
          </p:cNvPr>
          <p:cNvSpPr/>
          <p:nvPr/>
        </p:nvSpPr>
        <p:spPr>
          <a:xfrm>
            <a:off x="6929237" y="2762873"/>
            <a:ext cx="2157520" cy="579017"/>
          </a:xfrm>
          <a:prstGeom prst="wedgeRoundRectCallout">
            <a:avLst>
              <a:gd name="adj1" fmla="val -2727"/>
              <a:gd name="adj2" fmla="val -10170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開始時点が１歳時点又は１歳６か月時点に限定されているため、途中で交代できない</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189" name="直線コネクタ 188">
            <a:extLst>
              <a:ext uri="{FF2B5EF4-FFF2-40B4-BE49-F238E27FC236}">
                <a16:creationId xmlns:a16="http://schemas.microsoft.com/office/drawing/2014/main" id="{BE117082-2D04-438A-A1B8-1EA26667A41D}"/>
              </a:ext>
            </a:extLst>
          </p:cNvPr>
          <p:cNvCxnSpPr/>
          <p:nvPr/>
        </p:nvCxnSpPr>
        <p:spPr>
          <a:xfrm flipV="1">
            <a:off x="7186613" y="2756168"/>
            <a:ext cx="180243" cy="543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a:extLst>
              <a:ext uri="{FF2B5EF4-FFF2-40B4-BE49-F238E27FC236}">
                <a16:creationId xmlns:a16="http://schemas.microsoft.com/office/drawing/2014/main" id="{C2BBBC2E-624D-474B-95D4-ACE38DB7BAD3}"/>
              </a:ext>
            </a:extLst>
          </p:cNvPr>
          <p:cNvCxnSpPr>
            <a:cxnSpLocks/>
          </p:cNvCxnSpPr>
          <p:nvPr/>
        </p:nvCxnSpPr>
        <p:spPr>
          <a:xfrm flipV="1">
            <a:off x="7241310" y="2711416"/>
            <a:ext cx="200167" cy="56618"/>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183" name="テキスト ボックス 182">
            <a:extLst>
              <a:ext uri="{FF2B5EF4-FFF2-40B4-BE49-F238E27FC236}">
                <a16:creationId xmlns:a16="http://schemas.microsoft.com/office/drawing/2014/main" id="{80F165A6-08D4-4B82-B454-234178601EC0}"/>
              </a:ext>
            </a:extLst>
          </p:cNvPr>
          <p:cNvSpPr txBox="1"/>
          <p:nvPr/>
        </p:nvSpPr>
        <p:spPr>
          <a:xfrm>
            <a:off x="5345127" y="2722462"/>
            <a:ext cx="1411273" cy="302210"/>
          </a:xfrm>
          <a:prstGeom prst="wedgeRoundRectCallout">
            <a:avLst>
              <a:gd name="adj1" fmla="val -31268"/>
              <a:gd name="adj2" fmla="val -117345"/>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en-US" altLang="ja-JP" dirty="0">
                <a:solidFill>
                  <a:prstClr val="black"/>
                </a:solidFill>
              </a:rPr>
              <a:t>3</a:t>
            </a:r>
            <a:r>
              <a:rPr lang="ja-JP" altLang="en-US" dirty="0">
                <a:solidFill>
                  <a:prstClr val="black"/>
                </a:solidFill>
              </a:rPr>
              <a:t>度目は取得不可</a:t>
            </a:r>
          </a:p>
        </p:txBody>
      </p:sp>
      <p:graphicFrame>
        <p:nvGraphicFramePr>
          <p:cNvPr id="200" name="表 154">
            <a:extLst>
              <a:ext uri="{FF2B5EF4-FFF2-40B4-BE49-F238E27FC236}">
                <a16:creationId xmlns:a16="http://schemas.microsoft.com/office/drawing/2014/main" id="{95A7E53C-083D-46A7-ABD8-D7CC133E5748}"/>
              </a:ext>
            </a:extLst>
          </p:cNvPr>
          <p:cNvGraphicFramePr>
            <a:graphicFrameLocks noGrp="1"/>
          </p:cNvGraphicFramePr>
          <p:nvPr/>
        </p:nvGraphicFramePr>
        <p:xfrm>
          <a:off x="928804" y="3645507"/>
          <a:ext cx="8455496" cy="1519453"/>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76913">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a:p>
                  </a:txBody>
                  <a:tcPr>
                    <a:lnL>
                      <a:noFill/>
                    </a:lnL>
                  </a:tcPr>
                </a:tc>
                <a:extLst>
                  <a:ext uri="{0D108BD9-81ED-4DB2-BD59-A6C34878D82A}">
                    <a16:rowId xmlns:a16="http://schemas.microsoft.com/office/drawing/2014/main" val="3172797305"/>
                  </a:ext>
                </a:extLst>
              </a:tr>
              <a:tr h="521270">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521270">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201" name="矢印: 右 200">
            <a:extLst>
              <a:ext uri="{FF2B5EF4-FFF2-40B4-BE49-F238E27FC236}">
                <a16:creationId xmlns:a16="http://schemas.microsoft.com/office/drawing/2014/main" id="{A3373083-3D48-41A6-8AD5-116119B7D684}"/>
              </a:ext>
            </a:extLst>
          </p:cNvPr>
          <p:cNvSpPr/>
          <p:nvPr/>
        </p:nvSpPr>
        <p:spPr>
          <a:xfrm>
            <a:off x="2092633" y="4149732"/>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2" name="矢印: 右 201">
            <a:extLst>
              <a:ext uri="{FF2B5EF4-FFF2-40B4-BE49-F238E27FC236}">
                <a16:creationId xmlns:a16="http://schemas.microsoft.com/office/drawing/2014/main" id="{9C54F0AC-330B-4C87-A3B6-49D286537902}"/>
              </a:ext>
            </a:extLst>
          </p:cNvPr>
          <p:cNvSpPr/>
          <p:nvPr/>
        </p:nvSpPr>
        <p:spPr>
          <a:xfrm>
            <a:off x="3180603" y="4149732"/>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3" name="矢印: 右 202">
            <a:extLst>
              <a:ext uri="{FF2B5EF4-FFF2-40B4-BE49-F238E27FC236}">
                <a16:creationId xmlns:a16="http://schemas.microsoft.com/office/drawing/2014/main" id="{657AE83E-1115-4DB3-A11C-296CB1032AB1}"/>
              </a:ext>
            </a:extLst>
          </p:cNvPr>
          <p:cNvSpPr/>
          <p:nvPr/>
        </p:nvSpPr>
        <p:spPr>
          <a:xfrm>
            <a:off x="6306963"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4" name="矢印: 右 203">
            <a:extLst>
              <a:ext uri="{FF2B5EF4-FFF2-40B4-BE49-F238E27FC236}">
                <a16:creationId xmlns:a16="http://schemas.microsoft.com/office/drawing/2014/main" id="{505BAEC2-7756-439E-A99B-7248BECE763E}"/>
              </a:ext>
            </a:extLst>
          </p:cNvPr>
          <p:cNvSpPr/>
          <p:nvPr/>
        </p:nvSpPr>
        <p:spPr>
          <a:xfrm>
            <a:off x="7410535"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5" name="矢印: 右 204">
            <a:extLst>
              <a:ext uri="{FF2B5EF4-FFF2-40B4-BE49-F238E27FC236}">
                <a16:creationId xmlns:a16="http://schemas.microsoft.com/office/drawing/2014/main" id="{58575109-2309-43E9-AAEA-1B6F4D5A31EB}"/>
              </a:ext>
            </a:extLst>
          </p:cNvPr>
          <p:cNvSpPr/>
          <p:nvPr/>
        </p:nvSpPr>
        <p:spPr>
          <a:xfrm>
            <a:off x="3464233" y="4711793"/>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6" name="矢印: 右 205">
            <a:extLst>
              <a:ext uri="{FF2B5EF4-FFF2-40B4-BE49-F238E27FC236}">
                <a16:creationId xmlns:a16="http://schemas.microsoft.com/office/drawing/2014/main" id="{95831651-06A2-471D-AA04-6A6477A86905}"/>
              </a:ext>
            </a:extLst>
          </p:cNvPr>
          <p:cNvSpPr/>
          <p:nvPr/>
        </p:nvSpPr>
        <p:spPr>
          <a:xfrm>
            <a:off x="5178443" y="4711793"/>
            <a:ext cx="10160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7" name="矢印: 右 206">
            <a:extLst>
              <a:ext uri="{FF2B5EF4-FFF2-40B4-BE49-F238E27FC236}">
                <a16:creationId xmlns:a16="http://schemas.microsoft.com/office/drawing/2014/main" id="{7945F8D4-FF62-4991-88A5-0E76D9467D9D}"/>
              </a:ext>
            </a:extLst>
          </p:cNvPr>
          <p:cNvSpPr/>
          <p:nvPr/>
        </p:nvSpPr>
        <p:spPr>
          <a:xfrm>
            <a:off x="6842467" y="4711793"/>
            <a:ext cx="544735"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8" name="矢印: 右 207">
            <a:extLst>
              <a:ext uri="{FF2B5EF4-FFF2-40B4-BE49-F238E27FC236}">
                <a16:creationId xmlns:a16="http://schemas.microsoft.com/office/drawing/2014/main" id="{302AE572-E76C-4618-8E68-4B2EBBB02EEE}"/>
              </a:ext>
            </a:extLst>
          </p:cNvPr>
          <p:cNvSpPr/>
          <p:nvPr/>
        </p:nvSpPr>
        <p:spPr>
          <a:xfrm>
            <a:off x="7965376" y="4711793"/>
            <a:ext cx="543729"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9" name="矢印: 右 208">
            <a:extLst>
              <a:ext uri="{FF2B5EF4-FFF2-40B4-BE49-F238E27FC236}">
                <a16:creationId xmlns:a16="http://schemas.microsoft.com/office/drawing/2014/main" id="{8C4905E1-2F09-4E43-9FDE-1527E8AFEB5B}"/>
              </a:ext>
            </a:extLst>
          </p:cNvPr>
          <p:cNvSpPr/>
          <p:nvPr/>
        </p:nvSpPr>
        <p:spPr>
          <a:xfrm>
            <a:off x="2076361" y="4711793"/>
            <a:ext cx="37641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0" name="テキスト ボックス 209">
            <a:extLst>
              <a:ext uri="{FF2B5EF4-FFF2-40B4-BE49-F238E27FC236}">
                <a16:creationId xmlns:a16="http://schemas.microsoft.com/office/drawing/2014/main" id="{F3EBD22E-3813-4AE0-82BC-C48AE362C840}"/>
              </a:ext>
            </a:extLst>
          </p:cNvPr>
          <p:cNvSpPr txBox="1"/>
          <p:nvPr/>
        </p:nvSpPr>
        <p:spPr>
          <a:xfrm>
            <a:off x="1986629" y="4784172"/>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11" name="テキスト ボックス 210">
            <a:extLst>
              <a:ext uri="{FF2B5EF4-FFF2-40B4-BE49-F238E27FC236}">
                <a16:creationId xmlns:a16="http://schemas.microsoft.com/office/drawing/2014/main" id="{F5417C08-B4E5-4198-B9E1-5BA0D3A57DF8}"/>
              </a:ext>
            </a:extLst>
          </p:cNvPr>
          <p:cNvSpPr txBox="1"/>
          <p:nvPr/>
        </p:nvSpPr>
        <p:spPr>
          <a:xfrm>
            <a:off x="6797455" y="4779302"/>
            <a:ext cx="580249"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2" name="テキスト ボックス 211">
            <a:extLst>
              <a:ext uri="{FF2B5EF4-FFF2-40B4-BE49-F238E27FC236}">
                <a16:creationId xmlns:a16="http://schemas.microsoft.com/office/drawing/2014/main" id="{1433FE17-14CC-4026-B4CC-851FC0B74195}"/>
              </a:ext>
            </a:extLst>
          </p:cNvPr>
          <p:cNvSpPr txBox="1"/>
          <p:nvPr/>
        </p:nvSpPr>
        <p:spPr>
          <a:xfrm>
            <a:off x="7926717" y="4776608"/>
            <a:ext cx="568011"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3" name="テキスト ボックス 212">
            <a:extLst>
              <a:ext uri="{FF2B5EF4-FFF2-40B4-BE49-F238E27FC236}">
                <a16:creationId xmlns:a16="http://schemas.microsoft.com/office/drawing/2014/main" id="{4F445A70-6605-4AB6-A849-85F18038B5A8}"/>
              </a:ext>
            </a:extLst>
          </p:cNvPr>
          <p:cNvSpPr txBox="1"/>
          <p:nvPr/>
        </p:nvSpPr>
        <p:spPr>
          <a:xfrm>
            <a:off x="7356634" y="4204079"/>
            <a:ext cx="54179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4" name="テキスト ボックス 213">
            <a:extLst>
              <a:ext uri="{FF2B5EF4-FFF2-40B4-BE49-F238E27FC236}">
                <a16:creationId xmlns:a16="http://schemas.microsoft.com/office/drawing/2014/main" id="{D08AA2D5-63FD-4CDD-9E23-9F25182D83C9}"/>
              </a:ext>
            </a:extLst>
          </p:cNvPr>
          <p:cNvSpPr txBox="1"/>
          <p:nvPr/>
        </p:nvSpPr>
        <p:spPr>
          <a:xfrm>
            <a:off x="6256658" y="4208841"/>
            <a:ext cx="58988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5" name="テキスト ボックス 214">
            <a:extLst>
              <a:ext uri="{FF2B5EF4-FFF2-40B4-BE49-F238E27FC236}">
                <a16:creationId xmlns:a16="http://schemas.microsoft.com/office/drawing/2014/main" id="{9B0D3D23-EDDE-4118-A0B1-6F307B5148D5}"/>
              </a:ext>
            </a:extLst>
          </p:cNvPr>
          <p:cNvSpPr txBox="1"/>
          <p:nvPr/>
        </p:nvSpPr>
        <p:spPr>
          <a:xfrm>
            <a:off x="4245424" y="4208369"/>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6" name="テキスト ボックス 215">
            <a:extLst>
              <a:ext uri="{FF2B5EF4-FFF2-40B4-BE49-F238E27FC236}">
                <a16:creationId xmlns:a16="http://schemas.microsoft.com/office/drawing/2014/main" id="{8B6D254E-7B3A-4728-81BA-454307C6706A}"/>
              </a:ext>
            </a:extLst>
          </p:cNvPr>
          <p:cNvSpPr txBox="1"/>
          <p:nvPr/>
        </p:nvSpPr>
        <p:spPr>
          <a:xfrm>
            <a:off x="3462858"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7" name="テキスト ボックス 216">
            <a:extLst>
              <a:ext uri="{FF2B5EF4-FFF2-40B4-BE49-F238E27FC236}">
                <a16:creationId xmlns:a16="http://schemas.microsoft.com/office/drawing/2014/main" id="{2297EB54-E485-473C-9FA9-CF5B84645DB7}"/>
              </a:ext>
            </a:extLst>
          </p:cNvPr>
          <p:cNvSpPr txBox="1"/>
          <p:nvPr/>
        </p:nvSpPr>
        <p:spPr>
          <a:xfrm>
            <a:off x="5193300"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22" name="矢印: 右 221">
            <a:extLst>
              <a:ext uri="{FF2B5EF4-FFF2-40B4-BE49-F238E27FC236}">
                <a16:creationId xmlns:a16="http://schemas.microsoft.com/office/drawing/2014/main" id="{EC733631-6131-423A-A80A-5D6A7D2CE346}"/>
              </a:ext>
            </a:extLst>
          </p:cNvPr>
          <p:cNvSpPr/>
          <p:nvPr/>
        </p:nvSpPr>
        <p:spPr>
          <a:xfrm>
            <a:off x="2656947" y="4709930"/>
            <a:ext cx="3497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76592847-64C6-43F2-B0F5-CF77FA48B52F}"/>
              </a:ext>
            </a:extLst>
          </p:cNvPr>
          <p:cNvSpPr txBox="1"/>
          <p:nvPr/>
        </p:nvSpPr>
        <p:spPr>
          <a:xfrm>
            <a:off x="2567600" y="4782704"/>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24" name="テキスト ボックス 223">
            <a:extLst>
              <a:ext uri="{FF2B5EF4-FFF2-40B4-BE49-F238E27FC236}">
                <a16:creationId xmlns:a16="http://schemas.microsoft.com/office/drawing/2014/main" id="{B5504F70-ABDD-4BFA-99BA-F824C916950E}"/>
              </a:ext>
            </a:extLst>
          </p:cNvPr>
          <p:cNvSpPr txBox="1"/>
          <p:nvPr/>
        </p:nvSpPr>
        <p:spPr>
          <a:xfrm>
            <a:off x="2121091" y="1731346"/>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6" name="テキスト ボックス 225">
            <a:extLst>
              <a:ext uri="{FF2B5EF4-FFF2-40B4-BE49-F238E27FC236}">
                <a16:creationId xmlns:a16="http://schemas.microsoft.com/office/drawing/2014/main" id="{52D96F42-7BAD-4DA1-875C-1BEAAF885A3C}"/>
              </a:ext>
            </a:extLst>
          </p:cNvPr>
          <p:cNvSpPr txBox="1"/>
          <p:nvPr/>
        </p:nvSpPr>
        <p:spPr>
          <a:xfrm>
            <a:off x="2120865" y="4217791"/>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7" name="テキスト ボックス 226">
            <a:extLst>
              <a:ext uri="{FF2B5EF4-FFF2-40B4-BE49-F238E27FC236}">
                <a16:creationId xmlns:a16="http://schemas.microsoft.com/office/drawing/2014/main" id="{32762BE8-8CA8-4AF7-8ED9-5D058DE0A6A8}"/>
              </a:ext>
            </a:extLst>
          </p:cNvPr>
          <p:cNvSpPr txBox="1"/>
          <p:nvPr/>
        </p:nvSpPr>
        <p:spPr>
          <a:xfrm>
            <a:off x="1011115" y="5325643"/>
            <a:ext cx="2036838" cy="499428"/>
          </a:xfrm>
          <a:prstGeom prst="wedgeRoundRectCallout">
            <a:avLst>
              <a:gd name="adj1" fmla="val 23810"/>
              <a:gd name="adj2" fmla="val -121660"/>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 出生時</a:t>
            </a:r>
            <a:endParaRPr lang="en-US" altLang="ja-JP" dirty="0">
              <a:solidFill>
                <a:prstClr val="black"/>
              </a:solidFill>
            </a:endParaRPr>
          </a:p>
          <a:p>
            <a:pPr defTabSz="843880">
              <a:lnSpc>
                <a:spcPts val="1385"/>
              </a:lnSpc>
            </a:pPr>
            <a:r>
              <a:rPr lang="ja-JP" altLang="en-US" dirty="0">
                <a:solidFill>
                  <a:prstClr val="black"/>
                </a:solidFill>
              </a:rPr>
              <a:t>退院時等</a:t>
            </a:r>
          </a:p>
        </p:txBody>
      </p:sp>
      <p:sp>
        <p:nvSpPr>
          <p:cNvPr id="229" name="テキスト ボックス 228">
            <a:extLst>
              <a:ext uri="{FF2B5EF4-FFF2-40B4-BE49-F238E27FC236}">
                <a16:creationId xmlns:a16="http://schemas.microsoft.com/office/drawing/2014/main" id="{D4B216BB-7B93-43F8-9403-110E77C74053}"/>
              </a:ext>
            </a:extLst>
          </p:cNvPr>
          <p:cNvSpPr txBox="1"/>
          <p:nvPr/>
        </p:nvSpPr>
        <p:spPr>
          <a:xfrm>
            <a:off x="4818478" y="5313297"/>
            <a:ext cx="1491514" cy="500846"/>
          </a:xfrm>
          <a:prstGeom prst="wedgeRoundRectCallout">
            <a:avLst>
              <a:gd name="adj1" fmla="val 20041"/>
              <a:gd name="adj2" fmla="val -106817"/>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妻の職場復帰等のタイミング</a:t>
            </a:r>
          </a:p>
        </p:txBody>
      </p:sp>
      <p:sp>
        <p:nvSpPr>
          <p:cNvPr id="231" name="角丸四角形吹き出し 93">
            <a:extLst>
              <a:ext uri="{FF2B5EF4-FFF2-40B4-BE49-F238E27FC236}">
                <a16:creationId xmlns:a16="http://schemas.microsoft.com/office/drawing/2014/main" id="{216FAD70-80DD-4CC5-A298-59FA5DC7CAF0}"/>
              </a:ext>
            </a:extLst>
          </p:cNvPr>
          <p:cNvSpPr/>
          <p:nvPr/>
        </p:nvSpPr>
        <p:spPr>
          <a:xfrm>
            <a:off x="7109954" y="5228978"/>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32" name="角丸四角形吹き出し 93">
            <a:extLst>
              <a:ext uri="{FF2B5EF4-FFF2-40B4-BE49-F238E27FC236}">
                <a16:creationId xmlns:a16="http://schemas.microsoft.com/office/drawing/2014/main" id="{B572AC1E-F6E9-4477-9EC5-9E262A85E0CE}"/>
              </a:ext>
            </a:extLst>
          </p:cNvPr>
          <p:cNvSpPr/>
          <p:nvPr/>
        </p:nvSpPr>
        <p:spPr>
          <a:xfrm>
            <a:off x="7109953" y="5228978"/>
            <a:ext cx="1867269" cy="579017"/>
          </a:xfrm>
          <a:prstGeom prst="wedgeRoundRectCallout">
            <a:avLst>
              <a:gd name="adj1" fmla="val -1367"/>
              <a:gd name="adj2" fmla="val -8854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開始時点を柔軟化する</a:t>
            </a:r>
            <a:r>
              <a:rPr lang="en-US" altLang="ja-JP" sz="1108" dirty="0">
                <a:solidFill>
                  <a:prstClr val="black"/>
                </a:solidFill>
                <a:latin typeface="メイリオ" panose="020B0604030504040204" pitchFamily="50" charset="-128"/>
                <a:ea typeface="メイリオ" panose="020B0604030504040204" pitchFamily="50" charset="-128"/>
              </a:rPr>
              <a:t/>
            </a:r>
            <a:br>
              <a:rPr lang="en-US" altLang="ja-JP" sz="1108" dirty="0">
                <a:solidFill>
                  <a:prstClr val="black"/>
                </a:solidFill>
                <a:latin typeface="メイリオ" panose="020B0604030504040204" pitchFamily="50" charset="-128"/>
                <a:ea typeface="メイリオ" panose="020B0604030504040204" pitchFamily="50" charset="-128"/>
              </a:rPr>
            </a:br>
            <a:r>
              <a:rPr lang="ja-JP" altLang="en-US" sz="1108" dirty="0">
                <a:solidFill>
                  <a:prstClr val="black"/>
                </a:solidFill>
                <a:latin typeface="メイリオ" panose="020B0604030504040204" pitchFamily="50" charset="-128"/>
                <a:ea typeface="メイリオ" panose="020B0604030504040204" pitchFamily="50" charset="-128"/>
              </a:rPr>
              <a:t>ことで、途中交代可能に</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233" name="直線コネクタ 232">
            <a:extLst>
              <a:ext uri="{FF2B5EF4-FFF2-40B4-BE49-F238E27FC236}">
                <a16:creationId xmlns:a16="http://schemas.microsoft.com/office/drawing/2014/main" id="{975CDDBB-C949-46A0-A408-07D6A2BF44DF}"/>
              </a:ext>
            </a:extLst>
          </p:cNvPr>
          <p:cNvCxnSpPr>
            <a:cxnSpLocks/>
          </p:cNvCxnSpPr>
          <p:nvPr/>
        </p:nvCxnSpPr>
        <p:spPr>
          <a:xfrm flipV="1">
            <a:off x="7373105" y="5220173"/>
            <a:ext cx="180243" cy="543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直線コネクタ 233">
            <a:extLst>
              <a:ext uri="{FF2B5EF4-FFF2-40B4-BE49-F238E27FC236}">
                <a16:creationId xmlns:a16="http://schemas.microsoft.com/office/drawing/2014/main" id="{E803A7B8-1880-4775-BF6C-77A593C9DE1D}"/>
              </a:ext>
            </a:extLst>
          </p:cNvPr>
          <p:cNvCxnSpPr>
            <a:cxnSpLocks/>
          </p:cNvCxnSpPr>
          <p:nvPr/>
        </p:nvCxnSpPr>
        <p:spPr>
          <a:xfrm flipV="1">
            <a:off x="7415214" y="5152922"/>
            <a:ext cx="180243" cy="69370"/>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242" name="テキスト ボックス 241">
            <a:extLst>
              <a:ext uri="{FF2B5EF4-FFF2-40B4-BE49-F238E27FC236}">
                <a16:creationId xmlns:a16="http://schemas.microsoft.com/office/drawing/2014/main" id="{E75C3698-5F03-4561-B59A-0574BDF3C647}"/>
              </a:ext>
            </a:extLst>
          </p:cNvPr>
          <p:cNvSpPr txBox="1"/>
          <p:nvPr/>
        </p:nvSpPr>
        <p:spPr>
          <a:xfrm>
            <a:off x="1222604" y="5888939"/>
            <a:ext cx="1909001"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子の出生後８週以内の休業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分割して</a:t>
            </a:r>
            <a:r>
              <a:rPr lang="en-US" altLang="ja-JP" sz="1108" b="1" dirty="0">
                <a:solidFill>
                  <a:prstClr val="black"/>
                </a:solidFill>
              </a:rPr>
              <a:t>2</a:t>
            </a:r>
            <a:r>
              <a:rPr lang="ja-JP" altLang="en-US" sz="1108" b="1" dirty="0">
                <a:solidFill>
                  <a:prstClr val="black"/>
                </a:solidFill>
              </a:rPr>
              <a:t>回取得可能</a:t>
            </a:r>
            <a:endParaRPr lang="en-US" altLang="ja-JP" sz="1108" b="1" dirty="0">
              <a:solidFill>
                <a:prstClr val="black"/>
              </a:solidFill>
            </a:endParaRPr>
          </a:p>
        </p:txBody>
      </p:sp>
      <p:sp>
        <p:nvSpPr>
          <p:cNvPr id="244" name="テキスト ボックス 243">
            <a:extLst>
              <a:ext uri="{FF2B5EF4-FFF2-40B4-BE49-F238E27FC236}">
                <a16:creationId xmlns:a16="http://schemas.microsoft.com/office/drawing/2014/main" id="{8F4039D2-90B4-43A2-B13C-A7028304B668}"/>
              </a:ext>
            </a:extLst>
          </p:cNvPr>
          <p:cNvSpPr txBox="1"/>
          <p:nvPr/>
        </p:nvSpPr>
        <p:spPr>
          <a:xfrm>
            <a:off x="7232618" y="5894142"/>
            <a:ext cx="161856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１歳以降の育児休業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途中交代可能</a:t>
            </a:r>
          </a:p>
        </p:txBody>
      </p:sp>
      <p:sp>
        <p:nvSpPr>
          <p:cNvPr id="245" name="テキスト ボックス 244">
            <a:extLst>
              <a:ext uri="{FF2B5EF4-FFF2-40B4-BE49-F238E27FC236}">
                <a16:creationId xmlns:a16="http://schemas.microsoft.com/office/drawing/2014/main" id="{81ADACFC-71AC-4FC5-97DA-6637BBD8F8FB}"/>
              </a:ext>
            </a:extLst>
          </p:cNvPr>
          <p:cNvSpPr txBox="1"/>
          <p:nvPr/>
        </p:nvSpPr>
        <p:spPr>
          <a:xfrm>
            <a:off x="6730213" y="1189937"/>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7" name="矢印: 折線 246">
            <a:extLst>
              <a:ext uri="{FF2B5EF4-FFF2-40B4-BE49-F238E27FC236}">
                <a16:creationId xmlns:a16="http://schemas.microsoft.com/office/drawing/2014/main" id="{5BA261DD-6006-411E-BAAB-3C10C9BDCB12}"/>
              </a:ext>
            </a:extLst>
          </p:cNvPr>
          <p:cNvSpPr/>
          <p:nvPr/>
        </p:nvSpPr>
        <p:spPr>
          <a:xfrm>
            <a:off x="6282616" y="1189937"/>
            <a:ext cx="480211" cy="204651"/>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8" name="テキスト ボックス 247">
            <a:extLst>
              <a:ext uri="{FF2B5EF4-FFF2-40B4-BE49-F238E27FC236}">
                <a16:creationId xmlns:a16="http://schemas.microsoft.com/office/drawing/2014/main" id="{9B8A6D27-8DC2-4119-9D5B-CE2C879CA4EA}"/>
              </a:ext>
            </a:extLst>
          </p:cNvPr>
          <p:cNvSpPr txBox="1"/>
          <p:nvPr/>
        </p:nvSpPr>
        <p:spPr>
          <a:xfrm>
            <a:off x="6714973" y="3650241"/>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9" name="矢印: 折線 248">
            <a:extLst>
              <a:ext uri="{FF2B5EF4-FFF2-40B4-BE49-F238E27FC236}">
                <a16:creationId xmlns:a16="http://schemas.microsoft.com/office/drawing/2014/main" id="{68D2356D-E1AB-490D-BF1B-7C4A4C69930A}"/>
              </a:ext>
            </a:extLst>
          </p:cNvPr>
          <p:cNvSpPr/>
          <p:nvPr/>
        </p:nvSpPr>
        <p:spPr>
          <a:xfrm>
            <a:off x="6282616" y="3668301"/>
            <a:ext cx="480211" cy="205376"/>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テキスト ボックス 1"/>
          <p:cNvSpPr txBox="1"/>
          <p:nvPr/>
        </p:nvSpPr>
        <p:spPr>
          <a:xfrm>
            <a:off x="1756678" y="5386050"/>
            <a:ext cx="66821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a:t>
            </a:r>
          </a:p>
        </p:txBody>
      </p:sp>
      <p:sp>
        <p:nvSpPr>
          <p:cNvPr id="71" name="テキスト ボックス 70"/>
          <p:cNvSpPr txBox="1"/>
          <p:nvPr/>
        </p:nvSpPr>
        <p:spPr>
          <a:xfrm>
            <a:off x="2120865" y="5355273"/>
            <a:ext cx="1059738"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さらに</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もう１回</a:t>
            </a:r>
          </a:p>
        </p:txBody>
      </p:sp>
      <p:sp>
        <p:nvSpPr>
          <p:cNvPr id="77" name="角丸四角形 76"/>
          <p:cNvSpPr/>
          <p:nvPr/>
        </p:nvSpPr>
        <p:spPr>
          <a:xfrm>
            <a:off x="1947878" y="2715138"/>
            <a:ext cx="2606640" cy="517547"/>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出産後８週間以内に育児休業取得した場合の再取得（パパ休暇</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F244145B-C8CD-418D-9501-D59406C5A9AC}"/>
              </a:ext>
            </a:extLst>
          </p:cNvPr>
          <p:cNvSpPr txBox="1"/>
          <p:nvPr/>
        </p:nvSpPr>
        <p:spPr>
          <a:xfrm>
            <a:off x="4245424" y="5895098"/>
            <a:ext cx="248650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smtClean="0">
                <a:solidFill>
                  <a:prstClr val="black"/>
                </a:solidFill>
              </a:rPr>
              <a:t>夫婦ともに分割</a:t>
            </a:r>
            <a:r>
              <a:rPr lang="ja-JP" altLang="en-US" sz="1108" b="1" dirty="0">
                <a:solidFill>
                  <a:prstClr val="black"/>
                </a:solidFill>
              </a:rPr>
              <a:t>して２回取得可能</a:t>
            </a:r>
          </a:p>
        </p:txBody>
      </p:sp>
    </p:spTree>
    <p:extLst>
      <p:ext uri="{BB962C8B-B14F-4D97-AF65-F5344CB8AC3E}">
        <p14:creationId xmlns:p14="http://schemas.microsoft.com/office/powerpoint/2010/main" val="343236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22</a:t>
            </a:fld>
            <a:endParaRPr lang="en-US" altLang="ja-JP" dirty="0"/>
          </a:p>
        </p:txBody>
      </p:sp>
      <p:sp>
        <p:nvSpPr>
          <p:cNvPr id="6" name="角丸四角形 5">
            <a:extLst>
              <a:ext uri="{FF2B5EF4-FFF2-40B4-BE49-F238E27FC236}">
                <a16:creationId xmlns:a16="http://schemas.microsoft.com/office/drawing/2014/main" id="{E47D49D9-FD74-4440-8261-66B28202DD3F}"/>
              </a:ext>
            </a:extLst>
          </p:cNvPr>
          <p:cNvSpPr/>
          <p:nvPr/>
        </p:nvSpPr>
        <p:spPr>
          <a:xfrm>
            <a:off x="252724" y="1272921"/>
            <a:ext cx="9426652" cy="2264390"/>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２－９．育児休業給付金制度の改正①</a:t>
            </a:r>
            <a:endParaRPr kumimoji="1" lang="ja-JP" altLang="en-US" sz="2600" dirty="0"/>
          </a:p>
        </p:txBody>
      </p:sp>
      <p:sp>
        <p:nvSpPr>
          <p:cNvPr id="7" name="正方形/長方形 6">
            <a:extLst>
              <a:ext uri="{FF2B5EF4-FFF2-40B4-BE49-F238E27FC236}">
                <a16:creationId xmlns:a16="http://schemas.microsoft.com/office/drawing/2014/main" id="{53D0BA26-2724-47D4-9012-7D6E68317C21}"/>
              </a:ext>
            </a:extLst>
          </p:cNvPr>
          <p:cNvSpPr/>
          <p:nvPr/>
        </p:nvSpPr>
        <p:spPr>
          <a:xfrm>
            <a:off x="326759" y="1463661"/>
            <a:ext cx="9426651" cy="1924355"/>
          </a:xfrm>
          <a:prstGeom prst="rect">
            <a:avLst/>
          </a:prstGeom>
          <a:noFill/>
          <a:ln w="25400" cap="rnd" cmpd="sng" algn="ctr">
            <a:noFill/>
            <a:prstDash val="solid"/>
            <a:bevel/>
          </a:ln>
          <a:effectLst/>
        </p:spPr>
        <p:txBody>
          <a:bodyPr wrap="square" lIns="108000" tIns="72000" rIns="72000" bIns="72000" rtlCol="0" anchor="t">
            <a:spAutoFit/>
          </a:bodyPr>
          <a:lstStyle/>
          <a:p>
            <a:pPr marL="180975" lvl="0" indent="-180975">
              <a:lnSpc>
                <a:spcPct val="11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１歳未満の子について、</a:t>
            </a:r>
            <a:r>
              <a:rPr lang="ja-JP" altLang="en-US" sz="1600" b="1" dirty="0">
                <a:solidFill>
                  <a:srgbClr val="C00000"/>
                </a:solidFill>
                <a:latin typeface="メイリオ" panose="020B0604030504040204" pitchFamily="50" charset="-128"/>
                <a:ea typeface="メイリオ" panose="020B0604030504040204" pitchFamily="50" charset="-128"/>
              </a:rPr>
              <a:t>原則２回の育児休業まで</a:t>
            </a:r>
            <a:r>
              <a:rPr lang="ja-JP" altLang="en-US" sz="1600" dirty="0">
                <a:latin typeface="メイリオ" panose="020B0604030504040204" pitchFamily="50" charset="-128"/>
                <a:ea typeface="メイリオ" panose="020B0604030504040204" pitchFamily="50" charset="-128"/>
              </a:rPr>
              <a:t>、育児休業給付金を受給可能。</a:t>
            </a:r>
            <a:endParaRPr lang="en-US" altLang="ja-JP" sz="1600"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３回目以降の育児休業は、原則受給不可。ただし、</a:t>
            </a:r>
            <a:r>
              <a:rPr lang="ja-JP" altLang="en-US" sz="1600" b="1" dirty="0">
                <a:solidFill>
                  <a:srgbClr val="C00000"/>
                </a:solidFill>
                <a:latin typeface="メイリオ" panose="020B0604030504040204" pitchFamily="50" charset="-128"/>
                <a:ea typeface="メイリオ" panose="020B0604030504040204" pitchFamily="50" charset="-128"/>
              </a:rPr>
              <a:t>以下の例外事由に該当する場合は、</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回数制限から除外</a:t>
            </a:r>
            <a:r>
              <a:rPr lang="ja-JP" altLang="en-US" sz="1600"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育児休業の延長事由があり、かつ、</a:t>
            </a:r>
            <a:r>
              <a:rPr lang="ja-JP" altLang="en-US" sz="1600" b="1" dirty="0">
                <a:solidFill>
                  <a:srgbClr val="C00000"/>
                </a:solidFill>
                <a:latin typeface="メイリオ" panose="020B0604030504040204" pitchFamily="50" charset="-128"/>
                <a:ea typeface="メイリオ" panose="020B0604030504040204" pitchFamily="50" charset="-128"/>
              </a:rPr>
              <a:t>夫婦交代で育児休業を取得する場合（延長交代）</a:t>
            </a:r>
            <a:r>
              <a:rPr lang="ja-JP" altLang="en-US" sz="1600" dirty="0">
                <a:latin typeface="メイリオ" panose="020B0604030504040204" pitchFamily="50" charset="-128"/>
                <a:ea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１歳～１歳６か月 と １歳６か月～２歳の各期間に、夫婦それぞれ１回に限り育児休業給付金を</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受給可能。</a:t>
            </a:r>
            <a:endParaRPr lang="en-US" altLang="ja-JP" sz="1600" b="1"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D4DF367-3CB6-4515-8F89-CF69AFB4BC48}"/>
              </a:ext>
            </a:extLst>
          </p:cNvPr>
          <p:cNvSpPr txBox="1"/>
          <p:nvPr/>
        </p:nvSpPr>
        <p:spPr>
          <a:xfrm>
            <a:off x="369000" y="3790348"/>
            <a:ext cx="9041700" cy="2357774"/>
          </a:xfrm>
          <a:prstGeom prst="rect">
            <a:avLst/>
          </a:prstGeom>
          <a:noFill/>
          <a:ln w="6350">
            <a:solidFill>
              <a:srgbClr val="DB4D6D"/>
            </a:solidFill>
          </a:ln>
        </p:spPr>
        <p:txBody>
          <a:bodyPr wrap="square" lIns="144000" tIns="180000" rIns="108000" bIns="0" rtlCol="0">
            <a:noAutofit/>
          </a:bodyPr>
          <a:lstStyle/>
          <a:p>
            <a:pPr marL="200025" indent="-200025">
              <a:lnSpc>
                <a:spcPct val="110000"/>
              </a:lnSpc>
              <a:spcBef>
                <a:spcPts val="600"/>
              </a:spcBef>
            </a:pP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Ⅰ.</a:t>
            </a:r>
            <a:r>
              <a:rPr lang="ja-JP" altLang="en-US" sz="1200" dirty="0">
                <a:latin typeface="メイリオ" panose="020B0604030504040204" pitchFamily="50" charset="-128"/>
                <a:ea typeface="メイリオ" panose="020B0604030504040204" pitchFamily="50" charset="-128"/>
              </a:rPr>
              <a:t>別の子の産前産後休業、育児休業、別の家族の介護休業が始まったことで育児休業が終了した場合で、新たな休業が対象の子または家族の死亡等で終了した場合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Ⅱ.</a:t>
            </a:r>
            <a:r>
              <a:rPr lang="ja-JP" altLang="en-US" sz="1200" dirty="0">
                <a:latin typeface="メイリオ" panose="020B0604030504040204" pitchFamily="50" charset="-128"/>
                <a:ea typeface="メイリオ" panose="020B0604030504040204" pitchFamily="50" charset="-128"/>
              </a:rPr>
              <a:t>育児休業の申し出対象である１歳未満の子の養育を行う配偶者が、死亡、負傷等、婚姻の解消でその子と同居しないこととなった等の理由で、養育することができなくなった場合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Ⅲ.</a:t>
            </a:r>
            <a:r>
              <a:rPr lang="ja-JP" altLang="en-US" sz="1200" dirty="0">
                <a:latin typeface="メイリオ" panose="020B0604030504040204" pitchFamily="50" charset="-128"/>
                <a:ea typeface="メイリオ" panose="020B0604030504040204" pitchFamily="50" charset="-128"/>
              </a:rPr>
              <a:t>育児休業の申し出対象である１歳未満の子が、負傷、疾病等により、２週間以上の期間にわたり世話を必要とする状態になった場合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Ⅳ.</a:t>
            </a:r>
            <a:r>
              <a:rPr lang="ja-JP" altLang="en-US" sz="1200" dirty="0">
                <a:latin typeface="メイリオ" panose="020B0604030504040204" pitchFamily="50" charset="-128"/>
                <a:ea typeface="メイリオ" panose="020B0604030504040204" pitchFamily="50" charset="-128"/>
              </a:rPr>
              <a:t>育児休業の申し出対象である１歳未満の子について、保育所等での保育利用を希望し、申し込みを行っているが、当面その実施が行われない場合</a:t>
            </a:r>
            <a:endParaRPr lang="en-US" altLang="ja-JP" sz="1200" dirty="0">
              <a:latin typeface="メイリオ" panose="020B0604030504040204" pitchFamily="50" charset="-128"/>
              <a:ea typeface="メイリオ" panose="020B0604030504040204" pitchFamily="50" charset="-128"/>
            </a:endParaRPr>
          </a:p>
        </p:txBody>
      </p:sp>
      <p:sp>
        <p:nvSpPr>
          <p:cNvPr id="9" name="角丸四角形 29">
            <a:extLst>
              <a:ext uri="{FF2B5EF4-FFF2-40B4-BE49-F238E27FC236}">
                <a16:creationId xmlns:a16="http://schemas.microsoft.com/office/drawing/2014/main" id="{4D6008C3-A27B-4EFB-B703-25088DC247E1}"/>
              </a:ext>
            </a:extLst>
          </p:cNvPr>
          <p:cNvSpPr/>
          <p:nvPr/>
        </p:nvSpPr>
        <p:spPr>
          <a:xfrm>
            <a:off x="364487" y="3790348"/>
            <a:ext cx="2483487" cy="360362"/>
          </a:xfrm>
          <a:prstGeom prst="roundRect">
            <a:avLst>
              <a:gd name="adj" fmla="val 0"/>
            </a:avLst>
          </a:prstGeom>
          <a:solidFill>
            <a:srgbClr val="DB4D6D"/>
          </a:solidFill>
          <a:ln w="38100">
            <a:noFill/>
          </a:ln>
        </p:spPr>
        <p:txBody>
          <a:bodyPr tIns="72000" bIns="36000" anchor="ctr">
            <a:noAutofit/>
          </a:bodyPr>
          <a:lstStyle/>
          <a:p>
            <a:pPr algn="ctr" defTabSz="562932">
              <a:lnSpc>
                <a:spcPct val="130000"/>
              </a:lnSpc>
              <a:spcAft>
                <a:spcPts val="758"/>
              </a:spcAft>
              <a:defRPr/>
            </a:pPr>
            <a:r>
              <a:rPr kumimoji="0" lang="ja-JP" altLang="en-US" sz="1600" b="1" kern="0" spc="228" dirty="0">
                <a:solidFill>
                  <a:schemeClr val="bg1"/>
                </a:solidFill>
                <a:latin typeface="メイリオ"/>
                <a:ea typeface="メイリオ"/>
                <a:cs typeface="Noto Sans CJK JP DemiLight" charset="-128"/>
              </a:rPr>
              <a:t>回数制限の例外事由</a:t>
            </a:r>
          </a:p>
        </p:txBody>
      </p:sp>
    </p:spTree>
    <p:extLst>
      <p:ext uri="{BB962C8B-B14F-4D97-AF65-F5344CB8AC3E}">
        <p14:creationId xmlns:p14="http://schemas.microsoft.com/office/powerpoint/2010/main" val="113128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23</a:t>
            </a:fld>
            <a:endParaRPr lang="en-US" altLang="ja-JP" dirty="0"/>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２－９．育児休業給付金制度の改正②</a:t>
            </a:r>
            <a:endParaRPr kumimoji="1" lang="ja-JP" altLang="en-US" sz="2600" dirty="0"/>
          </a:p>
        </p:txBody>
      </p:sp>
      <p:sp>
        <p:nvSpPr>
          <p:cNvPr id="10" name="テキスト ボックス 75">
            <a:extLst>
              <a:ext uri="{FF2B5EF4-FFF2-40B4-BE49-F238E27FC236}">
                <a16:creationId xmlns:a16="http://schemas.microsoft.com/office/drawing/2014/main" id="{54B0A1C5-F97E-4676-984D-C6463C2A797C}"/>
              </a:ext>
            </a:extLst>
          </p:cNvPr>
          <p:cNvSpPr txBox="1">
            <a:spLocks noChangeArrowheads="1"/>
          </p:cNvSpPr>
          <p:nvPr/>
        </p:nvSpPr>
        <p:spPr bwMode="auto">
          <a:xfrm>
            <a:off x="3467" y="1107852"/>
            <a:ext cx="3088913"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800" b="1" spc="180" dirty="0">
                <a:latin typeface="Meiryo UI" panose="020B0604030504040204" pitchFamily="50" charset="-128"/>
                <a:ea typeface="Meiryo UI" panose="020B0604030504040204" pitchFamily="50" charset="-128"/>
                <a:cs typeface="メイリオ" panose="020B0604030504040204" pitchFamily="50" charset="-128"/>
              </a:rPr>
              <a:t>回数の数え方の例</a:t>
            </a:r>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1800" b="1" spc="18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3" name="表 4">
            <a:extLst>
              <a:ext uri="{FF2B5EF4-FFF2-40B4-BE49-F238E27FC236}">
                <a16:creationId xmlns:a16="http://schemas.microsoft.com/office/drawing/2014/main" id="{333EAAF8-D86D-4C4C-9C34-A41473AB1A34}"/>
              </a:ext>
            </a:extLst>
          </p:cNvPr>
          <p:cNvGraphicFramePr>
            <a:graphicFrameLocks noGrp="1"/>
          </p:cNvGraphicFramePr>
          <p:nvPr/>
        </p:nvGraphicFramePr>
        <p:xfrm>
          <a:off x="375859" y="1437103"/>
          <a:ext cx="9247146" cy="2589611"/>
        </p:xfrm>
        <a:graphic>
          <a:graphicData uri="http://schemas.openxmlformats.org/drawingml/2006/table">
            <a:tbl>
              <a:tblPr firstRow="1" bandRow="1">
                <a:tableStyleId>{93296810-A885-4BE3-A3E7-6D5BEEA58F35}</a:tableStyleId>
              </a:tblPr>
              <a:tblGrid>
                <a:gridCol w="923572">
                  <a:extLst>
                    <a:ext uri="{9D8B030D-6E8A-4147-A177-3AD203B41FA5}">
                      <a16:colId xmlns:a16="http://schemas.microsoft.com/office/drawing/2014/main" val="3871415101"/>
                    </a:ext>
                  </a:extLst>
                </a:gridCol>
                <a:gridCol w="116840">
                  <a:extLst>
                    <a:ext uri="{9D8B030D-6E8A-4147-A177-3AD203B41FA5}">
                      <a16:colId xmlns:a16="http://schemas.microsoft.com/office/drawing/2014/main" val="2650738882"/>
                    </a:ext>
                  </a:extLst>
                </a:gridCol>
                <a:gridCol w="818153">
                  <a:extLst>
                    <a:ext uri="{9D8B030D-6E8A-4147-A177-3AD203B41FA5}">
                      <a16:colId xmlns:a16="http://schemas.microsoft.com/office/drawing/2014/main" val="4253169555"/>
                    </a:ext>
                  </a:extLst>
                </a:gridCol>
                <a:gridCol w="291596">
                  <a:extLst>
                    <a:ext uri="{9D8B030D-6E8A-4147-A177-3AD203B41FA5}">
                      <a16:colId xmlns:a16="http://schemas.microsoft.com/office/drawing/2014/main" val="3369131602"/>
                    </a:ext>
                  </a:extLst>
                </a:gridCol>
                <a:gridCol w="508000">
                  <a:extLst>
                    <a:ext uri="{9D8B030D-6E8A-4147-A177-3AD203B41FA5}">
                      <a16:colId xmlns:a16="http://schemas.microsoft.com/office/drawing/2014/main" val="3527399793"/>
                    </a:ext>
                  </a:extLst>
                </a:gridCol>
                <a:gridCol w="3777211">
                  <a:extLst>
                    <a:ext uri="{9D8B030D-6E8A-4147-A177-3AD203B41FA5}">
                      <a16:colId xmlns:a16="http://schemas.microsoft.com/office/drawing/2014/main" val="1619453760"/>
                    </a:ext>
                  </a:extLst>
                </a:gridCol>
                <a:gridCol w="490451">
                  <a:extLst>
                    <a:ext uri="{9D8B030D-6E8A-4147-A177-3AD203B41FA5}">
                      <a16:colId xmlns:a16="http://schemas.microsoft.com/office/drawing/2014/main" val="2530793472"/>
                    </a:ext>
                  </a:extLst>
                </a:gridCol>
                <a:gridCol w="465513">
                  <a:extLst>
                    <a:ext uri="{9D8B030D-6E8A-4147-A177-3AD203B41FA5}">
                      <a16:colId xmlns:a16="http://schemas.microsoft.com/office/drawing/2014/main" val="3395933023"/>
                    </a:ext>
                  </a:extLst>
                </a:gridCol>
                <a:gridCol w="764770">
                  <a:extLst>
                    <a:ext uri="{9D8B030D-6E8A-4147-A177-3AD203B41FA5}">
                      <a16:colId xmlns:a16="http://schemas.microsoft.com/office/drawing/2014/main" val="1557174300"/>
                    </a:ext>
                  </a:extLst>
                </a:gridCol>
                <a:gridCol w="689957">
                  <a:extLst>
                    <a:ext uri="{9D8B030D-6E8A-4147-A177-3AD203B41FA5}">
                      <a16:colId xmlns:a16="http://schemas.microsoft.com/office/drawing/2014/main" val="1489282735"/>
                    </a:ext>
                  </a:extLst>
                </a:gridCol>
                <a:gridCol w="401083">
                  <a:extLst>
                    <a:ext uri="{9D8B030D-6E8A-4147-A177-3AD203B41FA5}">
                      <a16:colId xmlns:a16="http://schemas.microsoft.com/office/drawing/2014/main" val="4031404527"/>
                    </a:ext>
                  </a:extLst>
                </a:gridCol>
              </a:tblGrid>
              <a:tr h="283626">
                <a:tc>
                  <a:txBody>
                    <a:bodyPr/>
                    <a:lstStyle/>
                    <a:p>
                      <a:endParaRPr kumimoji="1" lang="ja-JP" altLang="en-US" dirty="0"/>
                    </a:p>
                  </a:txBody>
                  <a:tcPr>
                    <a:lnR w="12700" cmpd="sng">
                      <a:noFill/>
                    </a:lnR>
                    <a:noFill/>
                  </a:tcPr>
                </a:tc>
                <a:tc gridSpan="3">
                  <a:txBody>
                    <a:bodyPr/>
                    <a:lstStyle/>
                    <a:p>
                      <a:pPr algn="r"/>
                      <a:r>
                        <a:rPr kumimoji="1" lang="ja-JP" altLang="en-US" sz="1400" dirty="0">
                          <a:solidFill>
                            <a:schemeClr val="tx1"/>
                          </a:solidFill>
                        </a:rPr>
                        <a:t>出生</a:t>
                      </a:r>
                      <a:endParaRPr kumimoji="1" lang="ja-JP" altLang="en-US" sz="1400" dirty="0"/>
                    </a:p>
                  </a:txBody>
                  <a:tcPr anchor="b">
                    <a:lnL w="12700" cmpd="sng">
                      <a:noFill/>
                    </a:lnL>
                    <a:lnR w="12700" cmpd="sng">
                      <a:noFill/>
                    </a:lnR>
                    <a:noFill/>
                  </a:tcPr>
                </a:tc>
                <a:tc hMerge="1">
                  <a:txBody>
                    <a:bodyPr/>
                    <a:lstStyle/>
                    <a:p>
                      <a:endParaRPr kumimoji="1" lang="ja-JP" altLang="en-US"/>
                    </a:p>
                  </a:txBody>
                  <a:tcPr/>
                </a:tc>
                <a:tc hMerge="1">
                  <a:txBody>
                    <a:bodyPr/>
                    <a:lstStyle/>
                    <a:p>
                      <a:endParaRPr kumimoji="1" lang="ja-JP" altLang="en-US" dirty="0">
                        <a:solidFill>
                          <a:schemeClr val="tx1"/>
                        </a:solidFill>
                      </a:endParaRPr>
                    </a:p>
                  </a:txBody>
                  <a:tcPr>
                    <a:lnR w="12700" cmpd="sng">
                      <a:noFill/>
                    </a:lnR>
                    <a:noFill/>
                  </a:tcPr>
                </a:tc>
                <a:tc gridSpan="2">
                  <a:txBody>
                    <a:bodyPr/>
                    <a:lstStyle/>
                    <a:p>
                      <a:r>
                        <a:rPr kumimoji="1" lang="ja-JP" altLang="en-US" sz="1400" dirty="0">
                          <a:solidFill>
                            <a:schemeClr val="tx1"/>
                          </a:solidFill>
                        </a:rPr>
                        <a:t>出生後</a:t>
                      </a:r>
                      <a:r>
                        <a:rPr kumimoji="1" lang="en-US" altLang="ja-JP" sz="1400" dirty="0">
                          <a:solidFill>
                            <a:schemeClr val="tx1"/>
                          </a:solidFill>
                        </a:rPr>
                        <a:t>8</a:t>
                      </a:r>
                      <a:r>
                        <a:rPr kumimoji="1" lang="ja-JP" altLang="en-US" sz="1400" dirty="0">
                          <a:solidFill>
                            <a:schemeClr val="tx1"/>
                          </a:solidFill>
                        </a:rPr>
                        <a:t>週</a:t>
                      </a:r>
                    </a:p>
                  </a:txBody>
                  <a:tcPr anchor="b">
                    <a:lnL w="12700" cmpd="sng">
                      <a:noFill/>
                    </a:lnL>
                    <a:lnR w="12700" cmpd="sng">
                      <a:noFill/>
                    </a:lnR>
                    <a:noFill/>
                  </a:tcPr>
                </a:tc>
                <a:tc hMerge="1">
                  <a:txBody>
                    <a:bodyPr/>
                    <a:lstStyle/>
                    <a:p>
                      <a:endParaRPr kumimoji="1" lang="ja-JP" altLang="en-US" dirty="0">
                        <a:solidFill>
                          <a:schemeClr val="tx1"/>
                        </a:solidFill>
                      </a:endParaRPr>
                    </a:p>
                  </a:txBody>
                  <a:tcPr>
                    <a:lnL w="12700" cmpd="sng">
                      <a:noFill/>
                    </a:lnL>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r>
                        <a:rPr kumimoji="1" lang="en-US" altLang="ja-JP" sz="1400" dirty="0">
                          <a:solidFill>
                            <a:schemeClr val="tx1"/>
                          </a:solidFill>
                        </a:rPr>
                        <a:t>6</a:t>
                      </a:r>
                      <a:r>
                        <a:rPr kumimoji="1" lang="ja-JP" altLang="en-US" sz="1400" dirty="0">
                          <a:solidFill>
                            <a:schemeClr val="tx1"/>
                          </a:solidFill>
                        </a:rPr>
                        <a:t>か月</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a:txBody>
                    <a:bodyPr/>
                    <a:lstStyle/>
                    <a:p>
                      <a:endParaRPr kumimoji="1" lang="ja-JP" altLang="en-US" sz="1400" dirty="0">
                        <a:solidFill>
                          <a:schemeClr val="tx1"/>
                        </a:solidFill>
                      </a:endParaRPr>
                    </a:p>
                  </a:txBody>
                  <a:tcPr anchor="b">
                    <a:lnL w="12700" cmpd="sng">
                      <a:noFill/>
                    </a:lnL>
                    <a:lnR w="12700" cmpd="sng">
                      <a:noFill/>
                    </a:lnR>
                    <a:noFill/>
                  </a:tcPr>
                </a:tc>
                <a:extLst>
                  <a:ext uri="{0D108BD9-81ED-4DB2-BD59-A6C34878D82A}">
                    <a16:rowId xmlns:a16="http://schemas.microsoft.com/office/drawing/2014/main" val="3302591608"/>
                  </a:ext>
                </a:extLst>
              </a:tr>
              <a:tr h="596842">
                <a:tc gridSpan="3">
                  <a:txBody>
                    <a:bodyPr/>
                    <a:lstStyle/>
                    <a:p>
                      <a:r>
                        <a:rPr kumimoji="1" lang="ja-JP" altLang="en-US" sz="1600" dirty="0"/>
                        <a:t>パターン①</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extLst>
                  <a:ext uri="{0D108BD9-81ED-4DB2-BD59-A6C34878D82A}">
                    <a16:rowId xmlns:a16="http://schemas.microsoft.com/office/drawing/2014/main" val="2983251372"/>
                  </a:ext>
                </a:extLst>
              </a:tr>
              <a:tr h="1030167">
                <a:tc gridSpan="2">
                  <a:txBody>
                    <a:bodyPr/>
                    <a:lstStyle/>
                    <a:p>
                      <a:r>
                        <a:rPr kumimoji="1" lang="ja-JP" altLang="en-US" sz="1600" dirty="0"/>
                        <a:t>パターン②</a:t>
                      </a:r>
                    </a:p>
                  </a:txBody>
                  <a:tcPr marL="45720" marR="45720" anchor="ctr">
                    <a:lnR w="12700" cmpd="sng">
                      <a:noFill/>
                    </a:lnR>
                  </a:tcPr>
                </a:tc>
                <a:tc hMerge="1">
                  <a:txBody>
                    <a:bodyPr/>
                    <a:lstStyle/>
                    <a:p>
                      <a:pPr algn="r"/>
                      <a:r>
                        <a:rPr kumimoji="1" lang="ja-JP" altLang="en-US" dirty="0"/>
                        <a:t>本人</a:t>
                      </a:r>
                      <a:endParaRPr kumimoji="1" lang="en-US" altLang="ja-JP" dirty="0"/>
                    </a:p>
                    <a:p>
                      <a:pPr algn="r">
                        <a:spcBef>
                          <a:spcPts val="1200"/>
                        </a:spcBef>
                      </a:pPr>
                      <a:r>
                        <a:rPr kumimoji="1" lang="ja-JP" altLang="en-US" dirty="0"/>
                        <a:t>配偶者</a:t>
                      </a:r>
                    </a:p>
                  </a:txBody>
                  <a:tcPr anchor="ctr">
                    <a:lnL w="12700" cmpd="sng">
                      <a:noFill/>
                    </a:lnL>
                    <a:lnR w="28575" cap="flat" cmpd="sng" algn="ctr">
                      <a:solidFill>
                        <a:schemeClr val="bg1"/>
                      </a:solidFill>
                      <a:prstDash val="solid"/>
                      <a:round/>
                      <a:headEnd type="none" w="med" len="med"/>
                      <a:tailEnd type="none" w="med" len="med"/>
                    </a:lnR>
                  </a:tcPr>
                </a:tc>
                <a:tc>
                  <a:txBody>
                    <a:bodyPr/>
                    <a:lstStyle/>
                    <a:p>
                      <a:pPr algn="r"/>
                      <a:r>
                        <a:rPr kumimoji="1" lang="ja-JP" altLang="en-US" sz="1400" dirty="0"/>
                        <a:t>本人</a:t>
                      </a:r>
                      <a:endParaRPr kumimoji="1" lang="en-US" altLang="ja-JP" sz="1400" dirty="0"/>
                    </a:p>
                    <a:p>
                      <a:pPr algn="r">
                        <a:spcBef>
                          <a:spcPts val="1800"/>
                        </a:spcBef>
                      </a:pPr>
                      <a:r>
                        <a:rPr kumimoji="1" lang="ja-JP" altLang="en-US" sz="1400" dirty="0"/>
                        <a:t>配偶者</a:t>
                      </a:r>
                    </a:p>
                  </a:txBody>
                  <a:tcPr anchor="ctr">
                    <a:lnL w="12700" cmpd="sng">
                      <a:noFill/>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3899169576"/>
                  </a:ext>
                </a:extLst>
              </a:tr>
              <a:tr h="596842">
                <a:tc gridSpan="3">
                  <a:txBody>
                    <a:bodyPr/>
                    <a:lstStyle/>
                    <a:p>
                      <a:r>
                        <a:rPr kumimoji="1" lang="ja-JP" altLang="en-US" sz="1600" dirty="0"/>
                        <a:t>パターン③</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2479010957"/>
                  </a:ext>
                </a:extLst>
              </a:tr>
            </a:tbl>
          </a:graphicData>
        </a:graphic>
      </p:graphicFrame>
      <p:sp>
        <p:nvSpPr>
          <p:cNvPr id="74" name="右矢印 139">
            <a:extLst>
              <a:ext uri="{FF2B5EF4-FFF2-40B4-BE49-F238E27FC236}">
                <a16:creationId xmlns:a16="http://schemas.microsoft.com/office/drawing/2014/main" id="{67759B0A-CEF1-40FD-AF26-2EDB3DBD8EE4}"/>
              </a:ext>
            </a:extLst>
          </p:cNvPr>
          <p:cNvSpPr/>
          <p:nvPr/>
        </p:nvSpPr>
        <p:spPr>
          <a:xfrm>
            <a:off x="2717608" y="1124928"/>
            <a:ext cx="462912" cy="285046"/>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78" name="右矢印 152">
            <a:extLst>
              <a:ext uri="{FF2B5EF4-FFF2-40B4-BE49-F238E27FC236}">
                <a16:creationId xmlns:a16="http://schemas.microsoft.com/office/drawing/2014/main" id="{116529F3-105A-45A5-B3FF-650BDD320217}"/>
              </a:ext>
            </a:extLst>
          </p:cNvPr>
          <p:cNvSpPr/>
          <p:nvPr/>
        </p:nvSpPr>
        <p:spPr>
          <a:xfrm>
            <a:off x="4093683" y="1964856"/>
            <a:ext cx="925821" cy="432000"/>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例外事由</a:t>
            </a:r>
          </a:p>
        </p:txBody>
      </p:sp>
      <p:sp>
        <p:nvSpPr>
          <p:cNvPr id="79" name="右矢印 154">
            <a:extLst>
              <a:ext uri="{FF2B5EF4-FFF2-40B4-BE49-F238E27FC236}">
                <a16:creationId xmlns:a16="http://schemas.microsoft.com/office/drawing/2014/main" id="{CF829FB0-32BA-427A-9337-D33760D3CC82}"/>
              </a:ext>
            </a:extLst>
          </p:cNvPr>
          <p:cNvSpPr/>
          <p:nvPr/>
        </p:nvSpPr>
        <p:spPr>
          <a:xfrm>
            <a:off x="5343467" y="1964856"/>
            <a:ext cx="795520"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rPr>
              <a:t>回目</a:t>
            </a:r>
          </a:p>
        </p:txBody>
      </p:sp>
      <p:sp>
        <p:nvSpPr>
          <p:cNvPr id="80" name="右矢印 155">
            <a:extLst>
              <a:ext uri="{FF2B5EF4-FFF2-40B4-BE49-F238E27FC236}">
                <a16:creationId xmlns:a16="http://schemas.microsoft.com/office/drawing/2014/main" id="{E84EBAEC-36B7-4066-BABC-5C6654A6F9E4}"/>
              </a:ext>
            </a:extLst>
          </p:cNvPr>
          <p:cNvSpPr/>
          <p:nvPr/>
        </p:nvSpPr>
        <p:spPr>
          <a:xfrm>
            <a:off x="6413309" y="1967212"/>
            <a:ext cx="751156" cy="432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81" name="乗算 7">
            <a:extLst>
              <a:ext uri="{FF2B5EF4-FFF2-40B4-BE49-F238E27FC236}">
                <a16:creationId xmlns:a16="http://schemas.microsoft.com/office/drawing/2014/main" id="{81F881BD-3330-4656-9EB6-8EC81B5266DA}"/>
              </a:ext>
            </a:extLst>
          </p:cNvPr>
          <p:cNvSpPr/>
          <p:nvPr/>
        </p:nvSpPr>
        <p:spPr>
          <a:xfrm>
            <a:off x="6413309" y="1895600"/>
            <a:ext cx="795519" cy="576064"/>
          </a:xfrm>
          <a:prstGeom prst="mathMultiply">
            <a:avLst>
              <a:gd name="adj1" fmla="val 60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右矢印 156">
            <a:extLst>
              <a:ext uri="{FF2B5EF4-FFF2-40B4-BE49-F238E27FC236}">
                <a16:creationId xmlns:a16="http://schemas.microsoft.com/office/drawing/2014/main" id="{FF4B9A9B-AE9B-4A10-A5AE-76B774614C12}"/>
              </a:ext>
            </a:extLst>
          </p:cNvPr>
          <p:cNvSpPr/>
          <p:nvPr/>
        </p:nvSpPr>
        <p:spPr>
          <a:xfrm>
            <a:off x="3383328" y="2421786"/>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3" name="右矢印 157">
            <a:extLst>
              <a:ext uri="{FF2B5EF4-FFF2-40B4-BE49-F238E27FC236}">
                <a16:creationId xmlns:a16="http://schemas.microsoft.com/office/drawing/2014/main" id="{8FEA0591-423A-426F-9B12-F34349CFB516}"/>
              </a:ext>
            </a:extLst>
          </p:cNvPr>
          <p:cNvSpPr/>
          <p:nvPr/>
        </p:nvSpPr>
        <p:spPr>
          <a:xfrm>
            <a:off x="3036369" y="2863621"/>
            <a:ext cx="758363"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4" name="右矢印 158">
            <a:extLst>
              <a:ext uri="{FF2B5EF4-FFF2-40B4-BE49-F238E27FC236}">
                <a16:creationId xmlns:a16="http://schemas.microsoft.com/office/drawing/2014/main" id="{544B83EB-C60F-4BD3-9295-750DB63CA860}"/>
              </a:ext>
            </a:extLst>
          </p:cNvPr>
          <p:cNvSpPr/>
          <p:nvPr/>
        </p:nvSpPr>
        <p:spPr>
          <a:xfrm>
            <a:off x="6557707" y="2421786"/>
            <a:ext cx="126393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5" name="右矢印 159">
            <a:extLst>
              <a:ext uri="{FF2B5EF4-FFF2-40B4-BE49-F238E27FC236}">
                <a16:creationId xmlns:a16="http://schemas.microsoft.com/office/drawing/2014/main" id="{38B4E0D3-9DB2-4752-97AA-F8E380ECD6E8}"/>
              </a:ext>
            </a:extLst>
          </p:cNvPr>
          <p:cNvSpPr/>
          <p:nvPr/>
        </p:nvSpPr>
        <p:spPr>
          <a:xfrm>
            <a:off x="4181485" y="2863621"/>
            <a:ext cx="2982895"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6" name="右矢印 160">
            <a:extLst>
              <a:ext uri="{FF2B5EF4-FFF2-40B4-BE49-F238E27FC236}">
                <a16:creationId xmlns:a16="http://schemas.microsoft.com/office/drawing/2014/main" id="{DD8B7581-26E0-441C-8CE6-C9147E025ABD}"/>
              </a:ext>
            </a:extLst>
          </p:cNvPr>
          <p:cNvSpPr/>
          <p:nvPr/>
        </p:nvSpPr>
        <p:spPr>
          <a:xfrm>
            <a:off x="3036285" y="3468049"/>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7" name="右矢印 162">
            <a:extLst>
              <a:ext uri="{FF2B5EF4-FFF2-40B4-BE49-F238E27FC236}">
                <a16:creationId xmlns:a16="http://schemas.microsoft.com/office/drawing/2014/main" id="{2B986A3A-03CE-489E-8466-1B516B28F98F}"/>
              </a:ext>
            </a:extLst>
          </p:cNvPr>
          <p:cNvSpPr/>
          <p:nvPr/>
        </p:nvSpPr>
        <p:spPr>
          <a:xfrm>
            <a:off x="8709733" y="2412490"/>
            <a:ext cx="821807"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8" name="右矢印 164">
            <a:extLst>
              <a:ext uri="{FF2B5EF4-FFF2-40B4-BE49-F238E27FC236}">
                <a16:creationId xmlns:a16="http://schemas.microsoft.com/office/drawing/2014/main" id="{6D1E5F45-633A-4B27-ACD4-3F5F0F19E281}"/>
              </a:ext>
            </a:extLst>
          </p:cNvPr>
          <p:cNvSpPr/>
          <p:nvPr/>
        </p:nvSpPr>
        <p:spPr>
          <a:xfrm>
            <a:off x="7872210" y="2863621"/>
            <a:ext cx="793076"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9" name="右矢印 167">
            <a:extLst>
              <a:ext uri="{FF2B5EF4-FFF2-40B4-BE49-F238E27FC236}">
                <a16:creationId xmlns:a16="http://schemas.microsoft.com/office/drawing/2014/main" id="{155755A7-4C14-40ED-B0F0-14B2B9B4450B}"/>
              </a:ext>
            </a:extLst>
          </p:cNvPr>
          <p:cNvSpPr/>
          <p:nvPr/>
        </p:nvSpPr>
        <p:spPr>
          <a:xfrm>
            <a:off x="5150251" y="3464540"/>
            <a:ext cx="146616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91" name="右矢印 169">
            <a:extLst>
              <a:ext uri="{FF2B5EF4-FFF2-40B4-BE49-F238E27FC236}">
                <a16:creationId xmlns:a16="http://schemas.microsoft.com/office/drawing/2014/main" id="{F5371CA2-CC34-40AA-B550-3C62EDEFE266}"/>
              </a:ext>
            </a:extLst>
          </p:cNvPr>
          <p:cNvSpPr/>
          <p:nvPr/>
        </p:nvSpPr>
        <p:spPr>
          <a:xfrm>
            <a:off x="7417281" y="3464540"/>
            <a:ext cx="776351"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2" name="右矢印 177">
            <a:extLst>
              <a:ext uri="{FF2B5EF4-FFF2-40B4-BE49-F238E27FC236}">
                <a16:creationId xmlns:a16="http://schemas.microsoft.com/office/drawing/2014/main" id="{5734E49F-860C-4451-AB82-227F4B41F095}"/>
              </a:ext>
            </a:extLst>
          </p:cNvPr>
          <p:cNvSpPr/>
          <p:nvPr/>
        </p:nvSpPr>
        <p:spPr>
          <a:xfrm>
            <a:off x="6625474" y="3459798"/>
            <a:ext cx="740762"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3" name="右矢印 178">
            <a:extLst>
              <a:ext uri="{FF2B5EF4-FFF2-40B4-BE49-F238E27FC236}">
                <a16:creationId xmlns:a16="http://schemas.microsoft.com/office/drawing/2014/main" id="{6A131FCD-4690-4D49-81DD-E5ADACB980DF}"/>
              </a:ext>
            </a:extLst>
          </p:cNvPr>
          <p:cNvSpPr/>
          <p:nvPr/>
        </p:nvSpPr>
        <p:spPr>
          <a:xfrm>
            <a:off x="8193632" y="3468049"/>
            <a:ext cx="633094"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7C3A941E-E037-4CD4-9E9C-1CE17DF7CD80}"/>
              </a:ext>
            </a:extLst>
          </p:cNvPr>
          <p:cNvSpPr txBox="1"/>
          <p:nvPr/>
        </p:nvSpPr>
        <p:spPr>
          <a:xfrm>
            <a:off x="6507869" y="3556123"/>
            <a:ext cx="859478"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他の家族の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介護休業</a:t>
            </a:r>
          </a:p>
        </p:txBody>
      </p:sp>
      <p:sp>
        <p:nvSpPr>
          <p:cNvPr id="95" name="テキスト ボックス 94">
            <a:extLst>
              <a:ext uri="{FF2B5EF4-FFF2-40B4-BE49-F238E27FC236}">
                <a16:creationId xmlns:a16="http://schemas.microsoft.com/office/drawing/2014/main" id="{BECC1A58-7B94-4ED9-86DD-F68729559105}"/>
              </a:ext>
            </a:extLst>
          </p:cNvPr>
          <p:cNvSpPr txBox="1"/>
          <p:nvPr/>
        </p:nvSpPr>
        <p:spPr>
          <a:xfrm>
            <a:off x="8087802" y="3565234"/>
            <a:ext cx="738924"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他の子の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育児休業</a:t>
            </a:r>
          </a:p>
        </p:txBody>
      </p:sp>
      <p:sp>
        <p:nvSpPr>
          <p:cNvPr id="96" name="テキスト ボックス 75">
            <a:extLst>
              <a:ext uri="{FF2B5EF4-FFF2-40B4-BE49-F238E27FC236}">
                <a16:creationId xmlns:a16="http://schemas.microsoft.com/office/drawing/2014/main" id="{6E6DAE89-EF04-421A-B074-7CB160DF5881}"/>
              </a:ext>
            </a:extLst>
          </p:cNvPr>
          <p:cNvSpPr txBox="1">
            <a:spLocks noChangeArrowheads="1"/>
          </p:cNvSpPr>
          <p:nvPr/>
        </p:nvSpPr>
        <p:spPr bwMode="auto">
          <a:xfrm>
            <a:off x="6187057" y="1826768"/>
            <a:ext cx="1297567" cy="2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例外事由なし</a:t>
            </a:r>
          </a:p>
        </p:txBody>
      </p:sp>
      <p:sp>
        <p:nvSpPr>
          <p:cNvPr id="97" name="テキスト ボックス 75">
            <a:extLst>
              <a:ext uri="{FF2B5EF4-FFF2-40B4-BE49-F238E27FC236}">
                <a16:creationId xmlns:a16="http://schemas.microsoft.com/office/drawing/2014/main" id="{F7A6F8BC-DF1E-4B33-B1DD-5FF795600CDB}"/>
              </a:ext>
            </a:extLst>
          </p:cNvPr>
          <p:cNvSpPr txBox="1">
            <a:spLocks noChangeArrowheads="1"/>
          </p:cNvSpPr>
          <p:nvPr/>
        </p:nvSpPr>
        <p:spPr bwMode="auto">
          <a:xfrm>
            <a:off x="9245015" y="1517899"/>
            <a:ext cx="707497" cy="31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400" b="1" dirty="0">
                <a:latin typeface="Arial" panose="020B0604020202020204" pitchFamily="34" charset="0"/>
                <a:ea typeface="メイリオ" panose="020B0604030504040204" pitchFamily="50" charset="-128"/>
                <a:cs typeface="Arial" panose="020B0604020202020204" pitchFamily="34" charset="0"/>
              </a:rPr>
              <a:t>2</a:t>
            </a:r>
            <a:r>
              <a:rPr lang="ja-JP" altLang="en-US" sz="1400" b="1" dirty="0">
                <a:latin typeface="Arial" panose="020B0604020202020204" pitchFamily="34" charset="0"/>
                <a:ea typeface="メイリオ" panose="020B0604030504040204" pitchFamily="50" charset="-128"/>
                <a:cs typeface="Arial" panose="020B0604020202020204" pitchFamily="34" charset="0"/>
              </a:rPr>
              <a:t>歳</a:t>
            </a:r>
          </a:p>
        </p:txBody>
      </p:sp>
      <p:sp>
        <p:nvSpPr>
          <p:cNvPr id="98" name="右矢印 169">
            <a:extLst>
              <a:ext uri="{FF2B5EF4-FFF2-40B4-BE49-F238E27FC236}">
                <a16:creationId xmlns:a16="http://schemas.microsoft.com/office/drawing/2014/main" id="{B227B5A3-BCE4-49AC-A10C-935531B0081A}"/>
              </a:ext>
            </a:extLst>
          </p:cNvPr>
          <p:cNvSpPr/>
          <p:nvPr/>
        </p:nvSpPr>
        <p:spPr>
          <a:xfrm>
            <a:off x="8826726" y="3466627"/>
            <a:ext cx="772038"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9" name="右矢印 139">
            <a:extLst>
              <a:ext uri="{FF2B5EF4-FFF2-40B4-BE49-F238E27FC236}">
                <a16:creationId xmlns:a16="http://schemas.microsoft.com/office/drawing/2014/main" id="{5DB09887-B1FD-4C81-A2FE-785016CA8529}"/>
              </a:ext>
            </a:extLst>
          </p:cNvPr>
          <p:cNvSpPr/>
          <p:nvPr/>
        </p:nvSpPr>
        <p:spPr>
          <a:xfrm>
            <a:off x="3188785" y="1950998"/>
            <a:ext cx="806441"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rPr>
              <a:t>回目</a:t>
            </a:r>
          </a:p>
        </p:txBody>
      </p:sp>
      <p:sp>
        <p:nvSpPr>
          <p:cNvPr id="100" name="テキスト ボックス 75">
            <a:extLst>
              <a:ext uri="{FF2B5EF4-FFF2-40B4-BE49-F238E27FC236}">
                <a16:creationId xmlns:a16="http://schemas.microsoft.com/office/drawing/2014/main" id="{01BDD989-37C4-4EAF-AD72-20B31BF74627}"/>
              </a:ext>
            </a:extLst>
          </p:cNvPr>
          <p:cNvSpPr txBox="1">
            <a:spLocks noChangeArrowheads="1"/>
          </p:cNvSpPr>
          <p:nvPr/>
        </p:nvSpPr>
        <p:spPr bwMode="auto">
          <a:xfrm>
            <a:off x="3095237" y="1138135"/>
            <a:ext cx="2457661"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所定回数内のため支給あり</a:t>
            </a:r>
          </a:p>
        </p:txBody>
      </p:sp>
      <p:sp>
        <p:nvSpPr>
          <p:cNvPr id="101" name="右矢印 139">
            <a:extLst>
              <a:ext uri="{FF2B5EF4-FFF2-40B4-BE49-F238E27FC236}">
                <a16:creationId xmlns:a16="http://schemas.microsoft.com/office/drawing/2014/main" id="{24688877-D207-408D-B05C-CDC5AA18D75E}"/>
              </a:ext>
            </a:extLst>
          </p:cNvPr>
          <p:cNvSpPr/>
          <p:nvPr/>
        </p:nvSpPr>
        <p:spPr>
          <a:xfrm>
            <a:off x="5408810" y="1117528"/>
            <a:ext cx="462912" cy="285046"/>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2" name="テキスト ボックス 75">
            <a:extLst>
              <a:ext uri="{FF2B5EF4-FFF2-40B4-BE49-F238E27FC236}">
                <a16:creationId xmlns:a16="http://schemas.microsoft.com/office/drawing/2014/main" id="{CC528BA0-764D-45BC-93CA-0C2BCB10A955}"/>
              </a:ext>
            </a:extLst>
          </p:cNvPr>
          <p:cNvSpPr txBox="1">
            <a:spLocks noChangeArrowheads="1"/>
          </p:cNvSpPr>
          <p:nvPr/>
        </p:nvSpPr>
        <p:spPr bwMode="auto">
          <a:xfrm>
            <a:off x="5794752" y="1130735"/>
            <a:ext cx="2842168"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例外・特別規定により支給あり</a:t>
            </a:r>
          </a:p>
        </p:txBody>
      </p:sp>
      <p:sp>
        <p:nvSpPr>
          <p:cNvPr id="103" name="右矢印 139">
            <a:extLst>
              <a:ext uri="{FF2B5EF4-FFF2-40B4-BE49-F238E27FC236}">
                <a16:creationId xmlns:a16="http://schemas.microsoft.com/office/drawing/2014/main" id="{5B35B041-5A5C-485B-9E9F-F20198D46BB4}"/>
              </a:ext>
            </a:extLst>
          </p:cNvPr>
          <p:cNvSpPr/>
          <p:nvPr/>
        </p:nvSpPr>
        <p:spPr>
          <a:xfrm>
            <a:off x="8363814" y="1117528"/>
            <a:ext cx="462912" cy="285046"/>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4" name="テキスト ボックス 75">
            <a:extLst>
              <a:ext uri="{FF2B5EF4-FFF2-40B4-BE49-F238E27FC236}">
                <a16:creationId xmlns:a16="http://schemas.microsoft.com/office/drawing/2014/main" id="{1F18B9D0-DABC-44DD-A0CE-A91E15D0BEB4}"/>
              </a:ext>
            </a:extLst>
          </p:cNvPr>
          <p:cNvSpPr txBox="1">
            <a:spLocks noChangeArrowheads="1"/>
          </p:cNvSpPr>
          <p:nvPr/>
        </p:nvSpPr>
        <p:spPr bwMode="auto">
          <a:xfrm>
            <a:off x="8741445" y="1130735"/>
            <a:ext cx="1003144"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支給なし</a:t>
            </a:r>
          </a:p>
        </p:txBody>
      </p:sp>
      <p:sp>
        <p:nvSpPr>
          <p:cNvPr id="105" name="角丸四角形 5">
            <a:extLst>
              <a:ext uri="{FF2B5EF4-FFF2-40B4-BE49-F238E27FC236}">
                <a16:creationId xmlns:a16="http://schemas.microsoft.com/office/drawing/2014/main" id="{58D45616-9482-4D0D-B12E-8F9636415FF9}"/>
              </a:ext>
            </a:extLst>
          </p:cNvPr>
          <p:cNvSpPr/>
          <p:nvPr/>
        </p:nvSpPr>
        <p:spPr>
          <a:xfrm>
            <a:off x="317937" y="4190600"/>
            <a:ext cx="9426652" cy="2148524"/>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75">
            <a:extLst>
              <a:ext uri="{FF2B5EF4-FFF2-40B4-BE49-F238E27FC236}">
                <a16:creationId xmlns:a16="http://schemas.microsoft.com/office/drawing/2014/main" id="{5E098181-7C6D-4BBD-9861-A5576B7D1EF3}"/>
              </a:ext>
            </a:extLst>
          </p:cNvPr>
          <p:cNvSpPr txBox="1">
            <a:spLocks noChangeArrowheads="1"/>
          </p:cNvSpPr>
          <p:nvPr/>
        </p:nvSpPr>
        <p:spPr bwMode="auto">
          <a:xfrm>
            <a:off x="458437" y="4226201"/>
            <a:ext cx="6333061"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800" b="1" spc="180" dirty="0">
                <a:solidFill>
                  <a:srgbClr val="C00000"/>
                </a:solidFill>
                <a:latin typeface="Meiryo UI" panose="020B0604030504040204" pitchFamily="50" charset="-128"/>
                <a:ea typeface="Meiryo UI" panose="020B0604030504040204" pitchFamily="50" charset="-128"/>
                <a:cs typeface="メイリオ" panose="020B0604030504040204" pitchFamily="50" charset="-128"/>
              </a:rPr>
              <a:t>産後パパ育休でも育児休業給付金が受給できます！</a:t>
            </a:r>
          </a:p>
        </p:txBody>
      </p:sp>
      <p:sp>
        <p:nvSpPr>
          <p:cNvPr id="108" name="テキスト ボックス 107">
            <a:extLst>
              <a:ext uri="{FF2B5EF4-FFF2-40B4-BE49-F238E27FC236}">
                <a16:creationId xmlns:a16="http://schemas.microsoft.com/office/drawing/2014/main" id="{BAB33032-4C50-4F69-A396-D760D2FB4BB2}"/>
              </a:ext>
            </a:extLst>
          </p:cNvPr>
          <p:cNvSpPr txBox="1"/>
          <p:nvPr/>
        </p:nvSpPr>
        <p:spPr>
          <a:xfrm>
            <a:off x="375859" y="4599218"/>
            <a:ext cx="8949528" cy="1057212"/>
          </a:xfrm>
          <a:prstGeom prst="rect">
            <a:avLst/>
          </a:prstGeom>
          <a:noFill/>
        </p:spPr>
        <p:txBody>
          <a:bodyPr wrap="square">
            <a:spAutoFit/>
          </a:bodyPr>
          <a:lstStyle/>
          <a:p>
            <a:pPr>
              <a:lnSpc>
                <a:spcPct val="110000"/>
              </a:lnSpc>
            </a:pPr>
            <a:r>
              <a:rPr lang="en-US" altLang="ja-JP" sz="1400" b="1" dirty="0">
                <a:solidFill>
                  <a:schemeClr val="tx1"/>
                </a:solidFill>
                <a:latin typeface="メイリオ" panose="020B0604030504040204" pitchFamily="50" charset="-128"/>
                <a:ea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rPr>
              <a:t>支給要件</a:t>
            </a:r>
            <a:r>
              <a:rPr lang="en-US" altLang="ja-JP" sz="1400" b="1" dirty="0">
                <a:solidFill>
                  <a:schemeClr val="tx1"/>
                </a:solidFill>
                <a:latin typeface="メイリオ" panose="020B0604030504040204" pitchFamily="50" charset="-128"/>
                <a:ea typeface="メイリオ" panose="020B0604030504040204" pitchFamily="50" charset="-128"/>
              </a:rPr>
              <a:t>】</a:t>
            </a:r>
          </a:p>
          <a:p>
            <a:pPr marL="377825" indent="-195263">
              <a:lnSpc>
                <a:spcPct val="110000"/>
              </a:lnSpc>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休業開始日前２年間に、賃金支払基礎日数が</a:t>
            </a:r>
            <a:r>
              <a:rPr lang="en-US" altLang="ja-JP" sz="1400" b="0" dirty="0">
                <a:solidFill>
                  <a:schemeClr val="tx1"/>
                </a:solidFill>
                <a:latin typeface="メイリオ" panose="020B0604030504040204" pitchFamily="50" charset="-128"/>
                <a:ea typeface="メイリオ" panose="020B0604030504040204" pitchFamily="50" charset="-128"/>
              </a:rPr>
              <a:t>11</a:t>
            </a:r>
            <a:r>
              <a:rPr lang="ja-JP" altLang="en-US" sz="1400" b="0" dirty="0">
                <a:solidFill>
                  <a:schemeClr val="tx1"/>
                </a:solidFill>
                <a:latin typeface="メイリオ" panose="020B0604030504040204" pitchFamily="50" charset="-128"/>
                <a:ea typeface="メイリオ" panose="020B0604030504040204" pitchFamily="50" charset="-128"/>
              </a:rPr>
              <a:t>日以上ある（ない場合は就業時間数が</a:t>
            </a:r>
            <a:r>
              <a:rPr lang="en-US" altLang="ja-JP" sz="1400" b="0" dirty="0">
                <a:solidFill>
                  <a:schemeClr val="tx1"/>
                </a:solidFill>
                <a:latin typeface="メイリオ" panose="020B0604030504040204" pitchFamily="50" charset="-128"/>
                <a:ea typeface="メイリオ" panose="020B0604030504040204" pitchFamily="50" charset="-128"/>
              </a:rPr>
              <a:t>80</a:t>
            </a:r>
            <a:r>
              <a:rPr lang="ja-JP" altLang="en-US" sz="1400" b="0" dirty="0">
                <a:solidFill>
                  <a:schemeClr val="tx1"/>
                </a:solidFill>
                <a:latin typeface="メイリオ" panose="020B0604030504040204" pitchFamily="50" charset="-128"/>
                <a:ea typeface="メイリオ" panose="020B0604030504040204" pitchFamily="50" charset="-128"/>
              </a:rPr>
              <a:t>時間以上の）完全月が</a:t>
            </a:r>
            <a:r>
              <a:rPr lang="en-US" altLang="ja-JP" sz="1400" b="0" dirty="0">
                <a:solidFill>
                  <a:schemeClr val="tx1"/>
                </a:solidFill>
                <a:latin typeface="メイリオ" panose="020B0604030504040204" pitchFamily="50" charset="-128"/>
                <a:ea typeface="メイリオ" panose="020B0604030504040204" pitchFamily="50" charset="-128"/>
              </a:rPr>
              <a:t>12</a:t>
            </a:r>
            <a:r>
              <a:rPr lang="ja-JP" altLang="en-US" sz="1400" b="0" dirty="0">
                <a:solidFill>
                  <a:schemeClr val="tx1"/>
                </a:solidFill>
                <a:latin typeface="メイリオ" panose="020B0604030504040204" pitchFamily="50" charset="-128"/>
                <a:ea typeface="メイリオ" panose="020B0604030504040204" pitchFamily="50" charset="-128"/>
              </a:rPr>
              <a:t>か月以上。</a:t>
            </a:r>
            <a:endParaRPr lang="en-US" altLang="ja-JP" sz="1400" b="0" dirty="0">
              <a:solidFill>
                <a:schemeClr val="tx1"/>
              </a:solidFill>
              <a:latin typeface="メイリオ" panose="020B0604030504040204" pitchFamily="50" charset="-128"/>
              <a:ea typeface="メイリオ" panose="020B0604030504040204" pitchFamily="50" charset="-128"/>
            </a:endParaRPr>
          </a:p>
          <a:p>
            <a:pPr marL="377825" indent="-195263">
              <a:spcBef>
                <a:spcPts val="300"/>
              </a:spcBef>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休業期間中の就業日数が、</a:t>
            </a:r>
            <a:r>
              <a:rPr lang="ja-JP" altLang="en-US" sz="1400" b="1" dirty="0">
                <a:solidFill>
                  <a:schemeClr val="tx1"/>
                </a:solidFill>
                <a:latin typeface="メイリオ" panose="020B0604030504040204" pitchFamily="50" charset="-128"/>
                <a:ea typeface="メイリオ" panose="020B0604030504040204" pitchFamily="50" charset="-128"/>
              </a:rPr>
              <a:t>最大</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日を超える場合は就業している時間数が</a:t>
            </a:r>
            <a:r>
              <a:rPr lang="en-US" altLang="ja-JP" sz="1400" b="1" dirty="0">
                <a:solidFill>
                  <a:schemeClr val="tx1"/>
                </a:solidFill>
                <a:latin typeface="メイリオ" panose="020B0604030504040204" pitchFamily="50" charset="-128"/>
                <a:ea typeface="メイリオ" panose="020B0604030504040204" pitchFamily="50" charset="-128"/>
              </a:rPr>
              <a:t>80</a:t>
            </a:r>
            <a:r>
              <a:rPr lang="ja-JP" altLang="en-US" sz="1400" b="1" dirty="0">
                <a:solidFill>
                  <a:schemeClr val="tx1"/>
                </a:solidFill>
                <a:latin typeface="メイリオ" panose="020B0604030504040204" pitchFamily="50" charset="-128"/>
                <a:ea typeface="メイリオ" panose="020B0604030504040204" pitchFamily="50" charset="-128"/>
              </a:rPr>
              <a:t>時間）</a:t>
            </a:r>
            <a:r>
              <a:rPr lang="en-US" altLang="ja-JP" sz="1400" b="1" baseline="30000"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以下</a:t>
            </a:r>
            <a:r>
              <a:rPr lang="ja-JP" altLang="en-US" sz="1400" b="0" dirty="0">
                <a:solidFill>
                  <a:schemeClr val="tx1"/>
                </a:solidFill>
                <a:latin typeface="メイリオ" panose="020B0604030504040204" pitchFamily="50" charset="-128"/>
                <a:ea typeface="メイリオ" panose="020B0604030504040204" pitchFamily="50" charset="-128"/>
              </a:rPr>
              <a:t>。</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D01FB3A6-4C35-4963-B7D0-AAF597ECBD5B}"/>
              </a:ext>
            </a:extLst>
          </p:cNvPr>
          <p:cNvSpPr txBox="1"/>
          <p:nvPr/>
        </p:nvSpPr>
        <p:spPr>
          <a:xfrm>
            <a:off x="832093" y="5637615"/>
            <a:ext cx="8288543" cy="646331"/>
          </a:xfrm>
          <a:prstGeom prst="rect">
            <a:avLst/>
          </a:prstGeom>
          <a:noFill/>
        </p:spPr>
        <p:txBody>
          <a:bodyPr wrap="square">
            <a:spAutoFit/>
          </a:bodyPr>
          <a:lstStyle/>
          <a:p>
            <a:pPr>
              <a:spcBef>
                <a:spcPts val="0"/>
              </a:spcBef>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日間の休業を取得した場合の日数・時間。</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日間より短い場合は、その日数に比例して短くなる。</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（例）</a:t>
            </a:r>
            <a:r>
              <a:rPr lang="en-US" altLang="ja-JP" sz="1200" dirty="0">
                <a:solidFill>
                  <a:schemeClr val="tx1"/>
                </a:solidFill>
                <a:latin typeface="メイリオ" panose="020B0604030504040204" pitchFamily="50" charset="-128"/>
                <a:ea typeface="メイリオ" panose="020B0604030504040204" pitchFamily="50" charset="-128"/>
              </a:rPr>
              <a:t>14</a:t>
            </a:r>
            <a:r>
              <a:rPr lang="ja-JP" altLang="en-US" sz="1200" dirty="0">
                <a:solidFill>
                  <a:schemeClr val="tx1"/>
                </a:solidFill>
                <a:latin typeface="メイリオ" panose="020B0604030504040204" pitchFamily="50" charset="-128"/>
                <a:ea typeface="メイリオ" panose="020B0604030504040204" pitchFamily="50" charset="-128"/>
              </a:rPr>
              <a:t>日間の休業　→　最大５日（５日を超える場合は</a:t>
            </a:r>
            <a:r>
              <a:rPr lang="en-US" altLang="ja-JP" sz="1200" dirty="0">
                <a:solidFill>
                  <a:schemeClr val="tx1"/>
                </a:solidFill>
                <a:latin typeface="メイリオ" panose="020B0604030504040204" pitchFamily="50" charset="-128"/>
                <a:ea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rPr>
              <a:t>時間）</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日間の休業　→　最大４日（４日を超える場合は</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時間）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10</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3.57</a:t>
            </a:r>
            <a:r>
              <a:rPr lang="ja-JP" altLang="en-US" sz="1200" dirty="0">
                <a:solidFill>
                  <a:schemeClr val="tx1"/>
                </a:solidFill>
                <a:latin typeface="メイリオ" panose="020B0604030504040204" pitchFamily="50" charset="-128"/>
                <a:ea typeface="メイリオ" panose="020B0604030504040204" pitchFamily="50" charset="-128"/>
              </a:rPr>
              <a:t>（端数切り上げ）→４日</a:t>
            </a:r>
            <a:r>
              <a:rPr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996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27964" y="6427788"/>
            <a:ext cx="343535" cy="360362"/>
          </a:xfrm>
        </p:spPr>
        <p:txBody>
          <a:bodyPr/>
          <a:lstStyle/>
          <a:p>
            <a:pPr>
              <a:defRPr/>
            </a:pPr>
            <a:fld id="{E998A1A3-FEA1-4990-8247-73F0C5D4C06C}" type="slidenum">
              <a:rPr lang="ja-JP" altLang="en-US" sz="1600" smtClean="0"/>
              <a:pPr>
                <a:defRPr/>
              </a:pPr>
              <a:t>24</a:t>
            </a:fld>
            <a:endParaRPr lang="en-US" altLang="ja-JP" sz="1600" dirty="0"/>
          </a:p>
        </p:txBody>
      </p:sp>
      <p:sp>
        <p:nvSpPr>
          <p:cNvPr id="6" name="タイトル 1"/>
          <p:cNvSpPr>
            <a:spLocks noGrp="1"/>
          </p:cNvSpPr>
          <p:nvPr>
            <p:ph type="title"/>
          </p:nvPr>
        </p:nvSpPr>
        <p:spPr>
          <a:xfrm>
            <a:off x="1328695" y="3054038"/>
            <a:ext cx="8577305" cy="647700"/>
          </a:xfrm>
        </p:spPr>
        <p:txBody>
          <a:bodyPr/>
          <a:lstStyle/>
          <a:p>
            <a:r>
              <a:rPr lang="ja-JP" altLang="en-US" sz="3200" dirty="0">
                <a:solidFill>
                  <a:schemeClr val="bg1"/>
                </a:solidFill>
              </a:rPr>
              <a:t>第三章　</a:t>
            </a:r>
            <a:r>
              <a:rPr kumimoji="1" lang="ja-JP" altLang="en-US" sz="3200" dirty="0">
                <a:solidFill>
                  <a:schemeClr val="bg1"/>
                </a:solidFill>
              </a:rPr>
              <a:t>男性の育児休業取得のために</a:t>
            </a:r>
            <a:endParaRPr kumimoji="1" lang="ja-JP" altLang="en-US" sz="2400" dirty="0">
              <a:solidFill>
                <a:schemeClr val="bg1"/>
              </a:solidFill>
            </a:endParaRPr>
          </a:p>
        </p:txBody>
      </p:sp>
    </p:spTree>
    <p:extLst>
      <p:ext uri="{BB962C8B-B14F-4D97-AF65-F5344CB8AC3E}">
        <p14:creationId xmlns:p14="http://schemas.microsoft.com/office/powerpoint/2010/main" val="419418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a:t>
            </a:r>
            <a:r>
              <a:rPr kumimoji="1" lang="ja-JP" altLang="en-US" dirty="0"/>
              <a:t>－</a:t>
            </a:r>
            <a:r>
              <a:rPr lang="ja-JP" altLang="en-US" dirty="0"/>
              <a:t>１</a:t>
            </a:r>
            <a:r>
              <a:rPr kumimoji="1" lang="ja-JP" altLang="en-US" dirty="0"/>
              <a:t>．イクボスとは</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25</a:t>
            </a:fld>
            <a:endParaRPr lang="en-US" altLang="ja-JP" sz="1600" dirty="0"/>
          </a:p>
        </p:txBody>
      </p:sp>
      <p:grpSp>
        <p:nvGrpSpPr>
          <p:cNvPr id="8" name="グループ化 7"/>
          <p:cNvGrpSpPr/>
          <p:nvPr/>
        </p:nvGrpSpPr>
        <p:grpSpPr>
          <a:xfrm>
            <a:off x="228145" y="1153934"/>
            <a:ext cx="1401988" cy="688605"/>
            <a:chOff x="1375036" y="-1325416"/>
            <a:chExt cx="1401988" cy="688605"/>
          </a:xfrm>
        </p:grpSpPr>
        <p:cxnSp>
          <p:nvCxnSpPr>
            <p:cNvPr id="9" name="直線コネクタ 8"/>
            <p:cNvCxnSpPr/>
            <p:nvPr/>
          </p:nvCxnSpPr>
          <p:spPr>
            <a:xfrm flipV="1">
              <a:off x="1778243" y="-83196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1691406" y="-1137817"/>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375036" y="-1325416"/>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49" name="テキスト ボックス 48"/>
          <p:cNvSpPr txBox="1"/>
          <p:nvPr/>
        </p:nvSpPr>
        <p:spPr>
          <a:xfrm>
            <a:off x="1486780" y="1149961"/>
            <a:ext cx="8331590" cy="800219"/>
          </a:xfrm>
          <a:prstGeom prst="rect">
            <a:avLst/>
          </a:prstGeom>
          <a:noFill/>
        </p:spPr>
        <p:txBody>
          <a:bodyPr wrap="square" rtlCol="0">
            <a:spAutoFit/>
          </a:bodyPr>
          <a:lstStyle/>
          <a:p>
            <a:pPr marL="285750" indent="-285750" eaLnBrk="1">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イクボスになろう！！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イクボスとは</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部下の育休取得や短時間勤務などがあっても、業務を滞りなく進めるために業務効率を上げ、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育児と仕事を両立できるように配慮し、自らも仕事とプライベートを充実させている管理職</a:t>
            </a:r>
          </a:p>
        </p:txBody>
      </p:sp>
      <p:sp>
        <p:nvSpPr>
          <p:cNvPr id="57" name="正方形/長方形 56"/>
          <p:cNvSpPr/>
          <p:nvPr/>
        </p:nvSpPr>
        <p:spPr>
          <a:xfrm>
            <a:off x="839986" y="4654728"/>
            <a:ext cx="8384017" cy="1547664"/>
          </a:xfrm>
          <a:prstGeom prst="rect">
            <a:avLst/>
          </a:prstGeom>
          <a:solidFill>
            <a:srgbClr val="FFFFEF"/>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上司自ら連続休暇取得を宣言</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部下にも連続休暇申請を出すよう働きかける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80"/>
              </a:lnSpc>
              <a:spcBef>
                <a:spcPts val="3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（長時間働ける部下にも「仕事以外の経験が仕事に活きる」「制度はみんなで使うもの」と伝えながら）</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職場メンバー全員の休暇を計画的に組み、職場メンバー全員の休暇計画をシェア</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有給休暇取得日数を引いた営業日で業務を進めるための方法を職場メンバー全員で考え、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つずつ実行</a:t>
            </a:r>
          </a:p>
        </p:txBody>
      </p:sp>
      <p:sp>
        <p:nvSpPr>
          <p:cNvPr id="73" name="正方形/長方形 72"/>
          <p:cNvSpPr/>
          <p:nvPr/>
        </p:nvSpPr>
        <p:spPr>
          <a:xfrm>
            <a:off x="6075717" y="3121677"/>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「早く帰る人がいるから自分に</a:t>
            </a:r>
            <a:r>
              <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しわ寄せがくる」という不満が増加</a:t>
            </a:r>
            <a:endPar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044227" y="3154780"/>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「家事・育児があるのに仕事が多くてなかなか帰れない」という不満が増加</a:t>
            </a:r>
            <a:endParaRPr lang="en-US" altLang="ja-JP" sz="14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下矢印 75"/>
          <p:cNvSpPr/>
          <p:nvPr/>
        </p:nvSpPr>
        <p:spPr>
          <a:xfrm>
            <a:off x="3883244" y="4237807"/>
            <a:ext cx="2264769" cy="701826"/>
          </a:xfrm>
          <a:prstGeom prst="downArrow">
            <a:avLst>
              <a:gd name="adj1" fmla="val 50000"/>
              <a:gd name="adj2" fmla="val 46479"/>
            </a:avLst>
          </a:prstGeom>
          <a:solidFill>
            <a:schemeClr val="bg1">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77" name="正方形/長方形 76"/>
          <p:cNvSpPr/>
          <p:nvPr/>
        </p:nvSpPr>
        <p:spPr>
          <a:xfrm>
            <a:off x="4410678" y="4290957"/>
            <a:ext cx="1234936" cy="4258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そのために</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例えば・・・</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1113964" y="3876759"/>
            <a:ext cx="7604039" cy="411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ts val="2400"/>
              </a:lnSpc>
              <a:spcBef>
                <a:spcPts val="300"/>
              </a:spcBef>
              <a:spcAft>
                <a:spcPts val="300"/>
              </a:spcAft>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職場メンバー全員に私生活の時間を。限られた時間で成果を出す職場へ</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1044227" y="2270247"/>
            <a:ext cx="2807872" cy="1524155"/>
          </a:xfrm>
          <a:prstGeom prst="roundRect">
            <a:avLst>
              <a:gd name="adj" fmla="val 798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6094255" y="2277561"/>
            <a:ext cx="2796990" cy="1516841"/>
          </a:xfrm>
          <a:prstGeom prst="roundRect">
            <a:avLst/>
          </a:prstGeom>
          <a:noFill/>
          <a:ln w="19050">
            <a:solidFill>
              <a:srgbClr val="0066FF"/>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500"/>
              </a:lnSpc>
              <a:spcBef>
                <a:spcPts val="0"/>
              </a:spcBef>
              <a:spcAft>
                <a:spcPts val="0"/>
              </a:spcAft>
            </a:pP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083373" y="2125161"/>
            <a:ext cx="2807872" cy="976732"/>
          </a:xfrm>
          <a:prstGeom prst="roundRect">
            <a:avLst/>
          </a:prstGeom>
          <a:solidFill>
            <a:srgbClr val="0066FF"/>
          </a:solidFill>
          <a:ln w="12700">
            <a:solidFill>
              <a:srgbClr val="0066CC"/>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920"/>
              </a:lnSpc>
              <a:spcBef>
                <a:spcPts val="300"/>
              </a:spcBef>
              <a:spcAft>
                <a:spcPts val="300"/>
              </a:spcAft>
            </a:pPr>
            <a:r>
              <a:rPr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長時間働ける</a:t>
            </a:r>
            <a:r>
              <a:rPr kumimoji="1"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部下</a:t>
            </a:r>
            <a:endParaRPr kumimoji="1"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ワーク・ライフ・バランスを</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気にしていない</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82" name="角丸四角形 81"/>
          <p:cNvSpPr/>
          <p:nvPr/>
        </p:nvSpPr>
        <p:spPr>
          <a:xfrm>
            <a:off x="1044227" y="2190476"/>
            <a:ext cx="2807872" cy="911417"/>
          </a:xfrm>
          <a:prstGeom prst="roundRect">
            <a:avLst/>
          </a:prstGeom>
          <a:solidFill>
            <a:srgbClr val="FF6600"/>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920"/>
              </a:lnSpc>
              <a:spcBef>
                <a:spcPts val="300"/>
              </a:spcBef>
              <a:spcAft>
                <a:spcPts val="300"/>
              </a:spcAft>
            </a:pPr>
            <a:r>
              <a:rPr kumimoji="1"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子育て中の部下</a:t>
            </a:r>
            <a:endParaRPr kumimoji="1"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spcBef>
                <a:spcPts val="300"/>
              </a:spcBef>
              <a:spcAft>
                <a:spcPts val="30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ワーク・ライフ・バランスが必要</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spcBef>
                <a:spcPts val="300"/>
              </a:spcBef>
              <a:spcAft>
                <a:spcPts val="300"/>
              </a:spcAft>
            </a:pP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83" name="爆発 2 82"/>
          <p:cNvSpPr/>
          <p:nvPr/>
        </p:nvSpPr>
        <p:spPr>
          <a:xfrm>
            <a:off x="3604712" y="2551260"/>
            <a:ext cx="2928874" cy="1065922"/>
          </a:xfrm>
          <a:prstGeom prst="irregularSeal2">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組織は分裂の危機</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4" name="角丸四角形 83"/>
          <p:cNvSpPr/>
          <p:nvPr/>
        </p:nvSpPr>
        <p:spPr>
          <a:xfrm>
            <a:off x="676844" y="2030390"/>
            <a:ext cx="8733856" cy="4284000"/>
          </a:xfrm>
          <a:prstGeom prst="roundRect">
            <a:avLst>
              <a:gd name="adj" fmla="val 3813"/>
            </a:avLst>
          </a:prstGeom>
          <a:noFill/>
          <a:ln w="19050">
            <a:solidFill>
              <a:srgbClr val="0066FF"/>
            </a:solidFill>
            <a:prstDash val="sysDot"/>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655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75636" y="274638"/>
            <a:ext cx="9410700" cy="647700"/>
          </a:xfrm>
        </p:spPr>
        <p:txBody>
          <a:bodyPr/>
          <a:lstStyle/>
          <a:p>
            <a:r>
              <a:rPr lang="ja-JP" altLang="en-US" dirty="0"/>
              <a:t>３</a:t>
            </a:r>
            <a:r>
              <a:rPr kumimoji="1" lang="ja-JP" altLang="en-US" dirty="0"/>
              <a:t>－２．イクボスによるマネジメントのメリット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26</a:t>
            </a:fld>
            <a:endParaRPr lang="en-US" altLang="ja-JP" sz="1600" dirty="0"/>
          </a:p>
        </p:txBody>
      </p:sp>
      <p:grpSp>
        <p:nvGrpSpPr>
          <p:cNvPr id="8" name="グループ化 7"/>
          <p:cNvGrpSpPr/>
          <p:nvPr/>
        </p:nvGrpSpPr>
        <p:grpSpPr>
          <a:xfrm>
            <a:off x="228145" y="1153934"/>
            <a:ext cx="1401988" cy="688605"/>
            <a:chOff x="1375036" y="-1325416"/>
            <a:chExt cx="1401988" cy="688605"/>
          </a:xfrm>
        </p:grpSpPr>
        <p:cxnSp>
          <p:nvCxnSpPr>
            <p:cNvPr id="9" name="直線コネクタ 8"/>
            <p:cNvCxnSpPr/>
            <p:nvPr/>
          </p:nvCxnSpPr>
          <p:spPr>
            <a:xfrm flipV="1">
              <a:off x="1778243" y="-83196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1691406" y="-1137817"/>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375036" y="-1325416"/>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49" name="テキスト ボックス 48"/>
          <p:cNvSpPr txBox="1"/>
          <p:nvPr/>
        </p:nvSpPr>
        <p:spPr>
          <a:xfrm>
            <a:off x="1486780" y="1297441"/>
            <a:ext cx="8331590" cy="800219"/>
          </a:xfrm>
          <a:prstGeom prst="rect">
            <a:avLst/>
          </a:prstGeom>
          <a:noFill/>
        </p:spPr>
        <p:txBody>
          <a:bodyPr wrap="square" rtlCol="0">
            <a:spAutoFit/>
          </a:bodyPr>
          <a:lstStyle/>
          <a:p>
            <a:pPr marL="285750" indent="-285750" eaLnBrk="1">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「イクボス」によるマネジメントのメリット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・・イクボスによるマネジメントを実践すると、組織にはどんな効果が生じるのでしょうか。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A864885D-3C90-4A1C-8FB8-205DE76D05E2}"/>
              </a:ext>
            </a:extLst>
          </p:cNvPr>
          <p:cNvSpPr/>
          <p:nvPr/>
        </p:nvSpPr>
        <p:spPr>
          <a:xfrm>
            <a:off x="758853" y="2117324"/>
            <a:ext cx="3492635" cy="1856355"/>
          </a:xfrm>
          <a:prstGeom prst="roundRect">
            <a:avLst>
              <a:gd name="adj" fmla="val 9781"/>
            </a:avLst>
          </a:prstGeom>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Bef>
                <a:spcPts val="600"/>
              </a:spcBef>
              <a:buFont typeface="Wingdings" panose="05000000000000000000" pitchFamily="2" charset="2"/>
              <a:buChar char="u"/>
            </a:pPr>
            <a:r>
              <a:rPr kumimoji="1" lang="ja-JP" altLang="en-US" sz="1600" dirty="0">
                <a:latin typeface="Meiryo UI" panose="020B0604030504040204" pitchFamily="50" charset="-128"/>
                <a:ea typeface="Meiryo UI" panose="020B0604030504040204" pitchFamily="50" charset="-128"/>
              </a:rPr>
              <a:t>イクボスによるマネジメントにより、　部下一人ひとりが抱える事情を理解し、それぞれの部下の成長をサポート</a:t>
            </a:r>
            <a:endParaRPr kumimoji="1" lang="en-US" altLang="ja-JP" sz="1600"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自分自身を含め、メンバーの誰もがワーク・ライフ・バランスを充実させられる働き方を実現</a:t>
            </a:r>
            <a:endParaRPr kumimoji="1" lang="ja-JP" altLang="en-US" sz="16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B717694A-E380-4F33-AB49-B6B12CC163A9}"/>
              </a:ext>
            </a:extLst>
          </p:cNvPr>
          <p:cNvSpPr/>
          <p:nvPr/>
        </p:nvSpPr>
        <p:spPr>
          <a:xfrm>
            <a:off x="5635855" y="2117324"/>
            <a:ext cx="3911268" cy="2057185"/>
          </a:xfrm>
          <a:prstGeom prst="roundRect">
            <a:avLst>
              <a:gd name="adj" fmla="val 1226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「サポートしてもらっている分、しっかり働こう！」という働くモチベーションが向上！</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自分がサポートしてもらった分、部署の　メンバーのサポートも「お互い様」に！</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部下を尊重し、自身のワーク・ライフ・　　バランスも充実しているイクボスに対して、求心力が向上！</a:t>
            </a:r>
          </a:p>
        </p:txBody>
      </p:sp>
      <p:sp>
        <p:nvSpPr>
          <p:cNvPr id="6" name="矢印: ストライプ 5">
            <a:extLst>
              <a:ext uri="{FF2B5EF4-FFF2-40B4-BE49-F238E27FC236}">
                <a16:creationId xmlns:a16="http://schemas.microsoft.com/office/drawing/2014/main" id="{14CAE4B6-9C48-4B15-A93F-BFFF889F060F}"/>
              </a:ext>
            </a:extLst>
          </p:cNvPr>
          <p:cNvSpPr/>
          <p:nvPr/>
        </p:nvSpPr>
        <p:spPr>
          <a:xfrm rot="5400000">
            <a:off x="4693225" y="3516707"/>
            <a:ext cx="467925" cy="1339645"/>
          </a:xfrm>
          <a:prstGeom prst="striped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D74E7D9-BB9F-4BDD-B812-E521853C5DE4}"/>
              </a:ext>
            </a:extLst>
          </p:cNvPr>
          <p:cNvSpPr/>
          <p:nvPr/>
        </p:nvSpPr>
        <p:spPr>
          <a:xfrm>
            <a:off x="548576" y="4475618"/>
            <a:ext cx="8851065" cy="185635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Wingdings" panose="05000000000000000000" pitchFamily="2" charset="2"/>
              <a:buChar char="ü"/>
            </a:pPr>
            <a:r>
              <a:rPr kumimoji="1" lang="ja-JP" altLang="en-US" sz="1800" b="1" dirty="0">
                <a:latin typeface="Meiryo UI" panose="020B0604030504040204" pitchFamily="50" charset="-128"/>
                <a:ea typeface="Meiryo UI" panose="020B0604030504040204" pitchFamily="50" charset="-128"/>
              </a:rPr>
              <a:t>育児・介護など、さまざまな事情を抱えるチームメンバーが、</a:t>
            </a:r>
            <a:r>
              <a:rPr kumimoji="1" lang="ja-JP" altLang="en-US" sz="1800" b="1" dirty="0">
                <a:solidFill>
                  <a:srgbClr val="C00000"/>
                </a:solidFill>
                <a:latin typeface="Meiryo UI" panose="020B0604030504040204" pitchFamily="50" charset="-128"/>
                <a:ea typeface="Meiryo UI" panose="020B0604030504040204" pitchFamily="50" charset="-128"/>
              </a:rPr>
              <a:t>それぞれ持てる能力を最大限　発揮できる組織</a:t>
            </a:r>
            <a:r>
              <a:rPr kumimoji="1" lang="ja-JP" altLang="en-US" sz="1800" b="1" dirty="0">
                <a:latin typeface="Meiryo UI" panose="020B0604030504040204" pitchFamily="50" charset="-128"/>
                <a:ea typeface="Meiryo UI" panose="020B0604030504040204" pitchFamily="50" charset="-128"/>
              </a:rPr>
              <a:t>へ！</a:t>
            </a:r>
            <a:endParaRPr kumimoji="1" lang="en-US" altLang="ja-JP" sz="1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b="1" dirty="0">
                <a:latin typeface="Meiryo UI" panose="020B0604030504040204" pitchFamily="50" charset="-128"/>
                <a:ea typeface="Meiryo UI" panose="020B0604030504040204" pitchFamily="50" charset="-128"/>
              </a:rPr>
              <a:t>部署のメンバー同士、互いにサポートし合うことで、</a:t>
            </a:r>
            <a:r>
              <a:rPr lang="ja-JP" altLang="en-US" sz="1800" b="1" dirty="0">
                <a:solidFill>
                  <a:srgbClr val="C00000"/>
                </a:solidFill>
                <a:latin typeface="Meiryo UI" panose="020B0604030504040204" pitchFamily="50" charset="-128"/>
                <a:ea typeface="Meiryo UI" panose="020B0604030504040204" pitchFamily="50" charset="-128"/>
              </a:rPr>
              <a:t>チームの団結力が</a:t>
            </a:r>
            <a:r>
              <a:rPr lang="en-US" altLang="ja-JP" sz="1800" b="1" dirty="0">
                <a:solidFill>
                  <a:srgbClr val="C00000"/>
                </a:solidFill>
                <a:latin typeface="Meiryo UI" panose="020B0604030504040204" pitchFamily="50" charset="-128"/>
                <a:ea typeface="Meiryo UI" panose="020B0604030504040204" pitchFamily="50" charset="-128"/>
              </a:rPr>
              <a:t>UP</a:t>
            </a:r>
            <a:r>
              <a:rPr lang="ja-JP" altLang="en-US" sz="1800" b="1" dirty="0">
                <a:latin typeface="Meiryo UI" panose="020B0604030504040204" pitchFamily="50" charset="-128"/>
                <a:ea typeface="Meiryo UI" panose="020B0604030504040204" pitchFamily="50" charset="-128"/>
              </a:rPr>
              <a:t>！</a:t>
            </a:r>
            <a:endParaRPr lang="en-US" altLang="ja-JP" sz="1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800" b="1" dirty="0">
                <a:latin typeface="Meiryo UI" panose="020B0604030504040204" pitchFamily="50" charset="-128"/>
                <a:ea typeface="Meiryo UI" panose="020B0604030504040204" pitchFamily="50" charset="-128"/>
              </a:rPr>
              <a:t>突然の介護や個人の事情等があっても、支え合う組織風土により</a:t>
            </a:r>
            <a:r>
              <a:rPr kumimoji="1" lang="ja-JP" altLang="en-US" sz="1800" b="1" dirty="0">
                <a:solidFill>
                  <a:srgbClr val="C00000"/>
                </a:solidFill>
                <a:latin typeface="Meiryo UI" panose="020B0604030504040204" pitchFamily="50" charset="-128"/>
                <a:ea typeface="Meiryo UI" panose="020B0604030504040204" pitchFamily="50" charset="-128"/>
              </a:rPr>
              <a:t>離職を防止</a:t>
            </a:r>
            <a:r>
              <a:rPr kumimoji="1" lang="ja-JP" altLang="en-US" sz="1800" b="1" dirty="0">
                <a:latin typeface="Meiryo UI" panose="020B0604030504040204" pitchFamily="50" charset="-128"/>
                <a:ea typeface="Meiryo UI" panose="020B0604030504040204" pitchFamily="50" charset="-128"/>
              </a:rPr>
              <a:t>！</a:t>
            </a:r>
            <a:endParaRPr kumimoji="1" lang="en-US" altLang="ja-JP" sz="1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b="1" dirty="0">
                <a:latin typeface="Meiryo UI" panose="020B0604030504040204" pitchFamily="50" charset="-128"/>
                <a:ea typeface="Meiryo UI" panose="020B0604030504040204" pitchFamily="50" charset="-128"/>
              </a:rPr>
              <a:t>相手を理解し、互いを思いやる気持ちが醸成されることで、</a:t>
            </a:r>
            <a:r>
              <a:rPr lang="ja-JP" altLang="en-US" sz="1800" b="1" dirty="0">
                <a:solidFill>
                  <a:srgbClr val="C00000"/>
                </a:solidFill>
                <a:latin typeface="Meiryo UI" panose="020B0604030504040204" pitchFamily="50" charset="-128"/>
                <a:ea typeface="Meiryo UI" panose="020B0604030504040204" pitchFamily="50" charset="-128"/>
              </a:rPr>
              <a:t>パワハラ、セクハラ、妊娠・出産等に関するハラスメントも発生しにくい組織</a:t>
            </a:r>
            <a:r>
              <a:rPr lang="ja-JP" altLang="en-US" sz="1800" b="1" dirty="0">
                <a:latin typeface="Meiryo UI" panose="020B0604030504040204" pitchFamily="50" charset="-128"/>
                <a:ea typeface="Meiryo UI" panose="020B0604030504040204" pitchFamily="50" charset="-128"/>
              </a:rPr>
              <a:t>へ！</a:t>
            </a:r>
            <a:endParaRPr kumimoji="1" lang="ja-JP" altLang="en-US" sz="1800" b="1" dirty="0">
              <a:latin typeface="Meiryo UI" panose="020B0604030504040204" pitchFamily="50" charset="-128"/>
              <a:ea typeface="Meiryo UI" panose="020B0604030504040204" pitchFamily="50" charset="-128"/>
            </a:endParaRPr>
          </a:p>
        </p:txBody>
      </p:sp>
      <p:sp>
        <p:nvSpPr>
          <p:cNvPr id="16" name="矢印: 右 15">
            <a:extLst>
              <a:ext uri="{FF2B5EF4-FFF2-40B4-BE49-F238E27FC236}">
                <a16:creationId xmlns:a16="http://schemas.microsoft.com/office/drawing/2014/main" id="{B63BBC79-686A-4FBC-A6B1-A33BDE0698D9}"/>
              </a:ext>
            </a:extLst>
          </p:cNvPr>
          <p:cNvSpPr/>
          <p:nvPr/>
        </p:nvSpPr>
        <p:spPr>
          <a:xfrm>
            <a:off x="4581832" y="2674374"/>
            <a:ext cx="707923" cy="566930"/>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7855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a:t>
            </a:r>
            <a:r>
              <a:rPr kumimoji="1" lang="ja-JP" altLang="en-US" dirty="0"/>
              <a:t>－３．あなたの</a:t>
            </a:r>
            <a:r>
              <a:rPr kumimoji="1" lang="en-US" altLang="ja-JP" dirty="0"/>
              <a:t>『</a:t>
            </a:r>
            <a:r>
              <a:rPr kumimoji="1" lang="ja-JP" altLang="en-US" dirty="0"/>
              <a:t>イクボス度</a:t>
            </a:r>
            <a:r>
              <a:rPr kumimoji="1" lang="en-US" altLang="ja-JP" dirty="0"/>
              <a:t>』</a:t>
            </a:r>
            <a:r>
              <a:rPr lang="ja-JP" altLang="en-US" dirty="0"/>
              <a:t>は？ 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27</a:t>
            </a:fld>
            <a:endParaRPr lang="en-US" altLang="ja-JP" sz="1600" dirty="0"/>
          </a:p>
        </p:txBody>
      </p:sp>
      <p:sp>
        <p:nvSpPr>
          <p:cNvPr id="10" name="テキスト ボックス 9">
            <a:extLst>
              <a:ext uri="{FF2B5EF4-FFF2-40B4-BE49-F238E27FC236}">
                <a16:creationId xmlns:a16="http://schemas.microsoft.com/office/drawing/2014/main" id="{10F21D20-B3A4-4D55-998B-BBB355067A9C}"/>
              </a:ext>
            </a:extLst>
          </p:cNvPr>
          <p:cNvSpPr txBox="1"/>
          <p:nvPr/>
        </p:nvSpPr>
        <p:spPr>
          <a:xfrm>
            <a:off x="850403" y="1616593"/>
            <a:ext cx="8311349" cy="646331"/>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① 当てはまる項目をチェックし、</a:t>
            </a:r>
            <a:r>
              <a:rPr lang="ja-JP" altLang="en-US" sz="1200" b="1" dirty="0">
                <a:solidFill>
                  <a:srgbClr val="FF00FF"/>
                </a:solidFill>
                <a:latin typeface="Meiryo UI" panose="020B0604030504040204" pitchFamily="50" charset="-128"/>
                <a:ea typeface="Meiryo UI" panose="020B0604030504040204" pitchFamily="50" charset="-128"/>
              </a:rPr>
              <a:t>「ワーク・ライフ・バランス」</a:t>
            </a:r>
            <a:r>
              <a:rPr lang="ja-JP" altLang="en-US" sz="1200" b="1" dirty="0">
                <a:latin typeface="Meiryo UI" panose="020B0604030504040204" pitchFamily="50" charset="-128"/>
                <a:ea typeface="Meiryo UI" panose="020B0604030504040204" pitchFamily="50" charset="-128"/>
              </a:rPr>
              <a:t>、</a:t>
            </a:r>
            <a:r>
              <a:rPr lang="ja-JP" altLang="en-US" sz="1200" b="1" dirty="0">
                <a:solidFill>
                  <a:srgbClr val="009ED6"/>
                </a:solidFill>
                <a:latin typeface="Meiryo UI" panose="020B0604030504040204" pitchFamily="50" charset="-128"/>
                <a:ea typeface="Meiryo UI" panose="020B0604030504040204" pitchFamily="50" charset="-128"/>
              </a:rPr>
              <a:t>「仕事の成果」</a:t>
            </a:r>
            <a:r>
              <a:rPr lang="ja-JP" altLang="en-US" sz="1200" b="1" dirty="0">
                <a:latin typeface="Meiryo UI" panose="020B0604030504040204" pitchFamily="50" charset="-128"/>
                <a:ea typeface="Meiryo UI" panose="020B0604030504040204" pitchFamily="50" charset="-128"/>
              </a:rPr>
              <a:t>それぞれの合計得点を算出</a:t>
            </a:r>
          </a:p>
          <a:p>
            <a:r>
              <a:rPr lang="ja-JP" altLang="en-US" sz="1200" b="1" dirty="0">
                <a:latin typeface="Meiryo UI" panose="020B0604030504040204" pitchFamily="50" charset="-128"/>
                <a:ea typeface="Meiryo UI" panose="020B0604030504040204" pitchFamily="50" charset="-128"/>
              </a:rPr>
              <a:t>② 次ページの表に①の結果を当てはめる</a:t>
            </a:r>
          </a:p>
          <a:p>
            <a:r>
              <a:rPr lang="ja-JP" altLang="en-US" sz="1200" b="1" dirty="0">
                <a:latin typeface="Meiryo UI" panose="020B0604030504040204" pitchFamily="50" charset="-128"/>
                <a:ea typeface="Meiryo UI" panose="020B0604030504040204" pitchFamily="50" charset="-128"/>
              </a:rPr>
              <a:t>　　　　</a:t>
            </a:r>
            <a:r>
              <a:rPr lang="ja-JP" altLang="en-US" sz="1200" b="1" dirty="0">
                <a:solidFill>
                  <a:srgbClr val="FF00FF"/>
                </a:solidFill>
                <a:latin typeface="Meiryo UI" panose="020B0604030504040204" pitchFamily="50" charset="-128"/>
                <a:ea typeface="Meiryo UI" panose="020B0604030504040204" pitchFamily="50" charset="-128"/>
              </a:rPr>
              <a:t>●「ワーク・ライフ・バランス」の合計得点 </a:t>
            </a:r>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ピンク色の横軸</a:t>
            </a:r>
            <a:r>
              <a:rPr lang="ja-JP" altLang="en-US" sz="1200" b="1" dirty="0">
                <a:latin typeface="Meiryo UI" panose="020B0604030504040204" pitchFamily="50" charset="-128"/>
                <a:ea typeface="Meiryo UI" panose="020B0604030504040204" pitchFamily="50" charset="-128"/>
              </a:rPr>
              <a:t>　　　　　</a:t>
            </a:r>
            <a:r>
              <a:rPr lang="ja-JP" altLang="en-US" sz="1200" b="1" dirty="0">
                <a:solidFill>
                  <a:srgbClr val="009ED6"/>
                </a:solidFill>
                <a:latin typeface="Meiryo UI" panose="020B0604030504040204" pitchFamily="50" charset="-128"/>
                <a:ea typeface="Meiryo UI" panose="020B0604030504040204" pitchFamily="50" charset="-128"/>
              </a:rPr>
              <a:t>●「仕事の成果」の合計得点 </a:t>
            </a:r>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青色の縦軸</a:t>
            </a:r>
            <a:endParaRPr kumimoji="1" lang="ja-JP" altLang="en-US" sz="1200" b="1" u="sng"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D88B80E-C284-4F72-B5DB-48ECA52AB4B1}"/>
              </a:ext>
            </a:extLst>
          </p:cNvPr>
          <p:cNvSpPr/>
          <p:nvPr/>
        </p:nvSpPr>
        <p:spPr>
          <a:xfrm>
            <a:off x="206944" y="1040104"/>
            <a:ext cx="4607853"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あなたの</a:t>
            </a:r>
            <a:r>
              <a:rPr lang="ja-JP" altLang="en-US" sz="2400" b="1" dirty="0">
                <a:ln/>
                <a:solidFill>
                  <a:schemeClr val="accent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「イクボス度」</a:t>
            </a:r>
            <a:r>
              <a:rPr lang="ja-JP" altLang="en-US" sz="24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をチェック！</a:t>
            </a:r>
            <a:endParaRPr lang="ja-JP" altLang="en-US" sz="2400" b="1" dirty="0">
              <a:ln/>
              <a:solidFill>
                <a:schemeClr val="accent3"/>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F128EE0-3C37-4BD8-9C35-03DE619F6518}"/>
              </a:ext>
            </a:extLst>
          </p:cNvPr>
          <p:cNvSpPr txBox="1"/>
          <p:nvPr/>
        </p:nvSpPr>
        <p:spPr>
          <a:xfrm>
            <a:off x="337449" y="2666012"/>
            <a:ext cx="4173591" cy="1591911"/>
          </a:xfrm>
          <a:prstGeom prst="rect">
            <a:avLst/>
          </a:prstGeom>
          <a:noFill/>
        </p:spPr>
        <p:txBody>
          <a:bodyPr wrap="square" rtlCol="0">
            <a:spAutoFit/>
          </a:bodyPr>
          <a:lstStyle/>
          <a:p>
            <a:pPr>
              <a:lnSpc>
                <a:spcPts val="1700"/>
              </a:lnSpc>
              <a:spcBef>
                <a:spcPts val="0"/>
              </a:spcBef>
            </a:pP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ポジティブ</a:t>
            </a: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　</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部下が帰宅しなければいけない時間を把握し、自分も午前中からフル　　で仕事ができる・・・・・・・・・・・・・・・・・・・・・・・・・・・・・・・・・・・・・・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部下が急に一人抜けても対応する方法を用意している・・・・・・・・・・・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家族構成を「全く」知らない部下は一人もいない・・・・・・・・・・・・・・・・</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子育てや介護が理由で休みを取っている部下の事情を把握している・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趣味・ボランティアなど、自分の人生を楽しんでいる・・・・・・・・・・・・・・・</a:t>
            </a:r>
            <a:endParaRPr kumimoji="1" lang="ja-JP" altLang="en-US" sz="11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A06FA558-1850-41A0-9153-76B8BB38A2A5}"/>
              </a:ext>
            </a:extLst>
          </p:cNvPr>
          <p:cNvSpPr/>
          <p:nvPr/>
        </p:nvSpPr>
        <p:spPr>
          <a:xfrm>
            <a:off x="1084101" y="2321135"/>
            <a:ext cx="2920753" cy="328474"/>
          </a:xfrm>
          <a:prstGeom prst="roundRect">
            <a:avLst>
              <a:gd name="adj" fmla="val 48192"/>
            </a:avLst>
          </a:prstGeom>
          <a:solidFill>
            <a:srgbClr val="FF00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ワーク・ライフ・バランス</a:t>
            </a:r>
          </a:p>
        </p:txBody>
      </p:sp>
      <p:sp>
        <p:nvSpPr>
          <p:cNvPr id="15" name="テキスト ボックス 14">
            <a:extLst>
              <a:ext uri="{FF2B5EF4-FFF2-40B4-BE49-F238E27FC236}">
                <a16:creationId xmlns:a16="http://schemas.microsoft.com/office/drawing/2014/main" id="{80B1D8FE-1BC7-44D4-BE5D-45800A799155}"/>
              </a:ext>
            </a:extLst>
          </p:cNvPr>
          <p:cNvSpPr txBox="1"/>
          <p:nvPr/>
        </p:nvSpPr>
        <p:spPr>
          <a:xfrm>
            <a:off x="331671" y="4265481"/>
            <a:ext cx="4179370" cy="1373902"/>
          </a:xfrm>
          <a:prstGeom prst="rect">
            <a:avLst/>
          </a:prstGeom>
          <a:noFill/>
        </p:spPr>
        <p:txBody>
          <a:bodyPr wrap="square" rtlCol="0">
            <a:spAutoFit/>
          </a:bodyPr>
          <a:lstStyle/>
          <a:p>
            <a:pPr>
              <a:lnSpc>
                <a:spcPts val="1700"/>
              </a:lnSpc>
              <a:spcBef>
                <a:spcPts val="0"/>
              </a:spcBef>
            </a:pP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ネガティブ</a:t>
            </a: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　</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部下の家族構成をほとんど知らない・・・・・・・・・・・・・・・</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仕事の調子が上がってくるのは夕方から・・・・・・・・・・・・・・・・・</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残業をいとわず深夜まで働ける部下は優秀だと思う・・・・・・・・</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愛読書はビジネス書が中心で、自分の出世ばかり気になる・・・・・・・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ボランティアや地域・社会貢献の経験がない・・・・・・・・・・・・</a:t>
            </a:r>
            <a:endParaRPr kumimoji="1" lang="ja-JP" altLang="en-US" sz="11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E99C48CA-9268-4BA8-8637-2A2727EB16F9}"/>
              </a:ext>
            </a:extLst>
          </p:cNvPr>
          <p:cNvSpPr/>
          <p:nvPr/>
        </p:nvSpPr>
        <p:spPr>
          <a:xfrm>
            <a:off x="1102202" y="5798564"/>
            <a:ext cx="2920753" cy="328474"/>
          </a:xfrm>
          <a:prstGeom prst="roundRect">
            <a:avLst>
              <a:gd name="adj" fmla="val 48192"/>
            </a:avLst>
          </a:prstGeom>
          <a:noFill/>
          <a:ln w="28575">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rgbClr val="FF00FF"/>
                </a:solidFill>
                <a:latin typeface="Meiryo UI" panose="020B0604030504040204" pitchFamily="50" charset="-128"/>
                <a:ea typeface="Meiryo UI" panose="020B0604030504040204" pitchFamily="50" charset="-128"/>
              </a:rPr>
              <a:t>ワーク・ライフ・バランス 合計得点　</a:t>
            </a:r>
            <a:r>
              <a:rPr kumimoji="1" lang="ja-JP" altLang="en-US" sz="1200" b="1" u="sng" dirty="0">
                <a:solidFill>
                  <a:srgbClr val="FF00FF"/>
                </a:solidFill>
                <a:latin typeface="Meiryo UI" panose="020B0604030504040204" pitchFamily="50" charset="-128"/>
                <a:ea typeface="Meiryo UI" panose="020B0604030504040204" pitchFamily="50" charset="-128"/>
              </a:rPr>
              <a:t>　　　　点</a:t>
            </a:r>
          </a:p>
        </p:txBody>
      </p:sp>
      <p:sp>
        <p:nvSpPr>
          <p:cNvPr id="17" name="テキスト ボックス 16">
            <a:extLst>
              <a:ext uri="{FF2B5EF4-FFF2-40B4-BE49-F238E27FC236}">
                <a16:creationId xmlns:a16="http://schemas.microsoft.com/office/drawing/2014/main" id="{DF1A40BA-DCB8-4F45-A829-CE3568AC5975}"/>
              </a:ext>
            </a:extLst>
          </p:cNvPr>
          <p:cNvSpPr txBox="1"/>
          <p:nvPr/>
        </p:nvSpPr>
        <p:spPr>
          <a:xfrm>
            <a:off x="5079506" y="2662988"/>
            <a:ext cx="4458564" cy="1252074"/>
          </a:xfrm>
          <a:prstGeom prst="rect">
            <a:avLst/>
          </a:prstGeom>
          <a:noFill/>
        </p:spPr>
        <p:txBody>
          <a:bodyPr wrap="square" rtlCol="0">
            <a:spAutoFit/>
          </a:bodyPr>
          <a:lstStyle/>
          <a:p>
            <a:pPr>
              <a:lnSpc>
                <a:spcPts val="1700"/>
              </a:lnSpc>
              <a:spcBef>
                <a:spcPts val="0"/>
              </a:spcBef>
            </a:pP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ポジティブ</a:t>
            </a: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　</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仕事が早い、自分自身の仕事のマネジメント能力が高い・・・・・・・・・・・</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短時間少人数で成果を出すチームのマネジメントが得意・・・・・・・・・・</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結果を周りのせいにしない、責任を取る度量がある・・・・・・・・・・・・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部下をえり好みせず、分け隔てなくオープンにコミュニケーションができる・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多様な価値観を理解でき、社内外のネットワークが広い・・・・・・・・</a:t>
            </a:r>
            <a:endParaRPr kumimoji="1" lang="ja-JP" altLang="en-US" sz="11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F67F96B7-40F4-4C55-82D3-B69D4F218E26}"/>
              </a:ext>
            </a:extLst>
          </p:cNvPr>
          <p:cNvSpPr/>
          <p:nvPr/>
        </p:nvSpPr>
        <p:spPr>
          <a:xfrm>
            <a:off x="5979311" y="2318111"/>
            <a:ext cx="2920753" cy="328474"/>
          </a:xfrm>
          <a:prstGeom prst="roundRect">
            <a:avLst>
              <a:gd name="adj" fmla="val 48192"/>
            </a:avLst>
          </a:prstGeom>
          <a:solidFill>
            <a:srgbClr val="009ED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仕事の成果</a:t>
            </a:r>
          </a:p>
        </p:txBody>
      </p:sp>
      <p:sp>
        <p:nvSpPr>
          <p:cNvPr id="19" name="テキスト ボックス 18">
            <a:extLst>
              <a:ext uri="{FF2B5EF4-FFF2-40B4-BE49-F238E27FC236}">
                <a16:creationId xmlns:a16="http://schemas.microsoft.com/office/drawing/2014/main" id="{443FF796-099E-473E-92AC-1267C7D9DBD8}"/>
              </a:ext>
            </a:extLst>
          </p:cNvPr>
          <p:cNvSpPr txBox="1"/>
          <p:nvPr/>
        </p:nvSpPr>
        <p:spPr>
          <a:xfrm>
            <a:off x="5073727" y="3898779"/>
            <a:ext cx="4464343" cy="1816331"/>
          </a:xfrm>
          <a:prstGeom prst="rect">
            <a:avLst/>
          </a:prstGeom>
          <a:noFill/>
        </p:spPr>
        <p:txBody>
          <a:bodyPr wrap="square" rtlCol="0">
            <a:spAutoFit/>
          </a:bodyPr>
          <a:lstStyle/>
          <a:p>
            <a:pPr>
              <a:lnSpc>
                <a:spcPts val="1600"/>
              </a:lnSpc>
              <a:spcBef>
                <a:spcPts val="0"/>
              </a:spcBef>
            </a:pP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ネガティブ</a:t>
            </a: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　</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体育会系の根性主義で、何時まででも残業できる部下ばかり目をかける・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短時間で成果を出すための時間管理能力がない。部下にムダな作業を　　　</a:t>
            </a:r>
            <a:endParaRPr lang="en-US" altLang="ja-JP" sz="1100" dirty="0">
              <a:latin typeface="Meiryo UI" panose="020B0604030504040204" pitchFamily="50" charset="-128"/>
              <a:ea typeface="Meiryo UI" panose="020B0604030504040204" pitchFamily="50" charset="-128"/>
            </a:endParaRP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押し付けていることに気づかない・・・・・・・・・・・・・・・・・・・・・</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休暇を取らない皆勤者だが、仕事に無駄が多く、</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日の中で集中している　</a:t>
            </a:r>
            <a:endParaRPr lang="en-US" altLang="ja-JP" sz="1100" dirty="0">
              <a:latin typeface="Meiryo UI" panose="020B0604030504040204" pitchFamily="50" charset="-128"/>
              <a:ea typeface="Meiryo UI" panose="020B0604030504040204" pitchFamily="50" charset="-128"/>
            </a:endParaRP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時間はわずか・・・・・・・・・・・・・・・・・・・・・・・・・・・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家族との時間をほとんど取ってこなかったので、家庭での居場所がない　　　　（結果、職場で長時間すごす） ・・・・・・・・・・・・・・・・・・</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ボランティアや社会貢献の経験がなく、自分の仕事のみの知識しかない・</a:t>
            </a:r>
            <a:endParaRPr kumimoji="1" lang="ja-JP" altLang="en-US" sz="11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56A019C8-8087-445A-AD62-9EEB7E82B629}"/>
              </a:ext>
            </a:extLst>
          </p:cNvPr>
          <p:cNvSpPr/>
          <p:nvPr/>
        </p:nvSpPr>
        <p:spPr>
          <a:xfrm>
            <a:off x="5970258" y="5803369"/>
            <a:ext cx="2920753" cy="328474"/>
          </a:xfrm>
          <a:prstGeom prst="roundRect">
            <a:avLst>
              <a:gd name="adj" fmla="val 48192"/>
            </a:avLst>
          </a:prstGeom>
          <a:noFill/>
          <a:ln w="28575">
            <a:solidFill>
              <a:srgbClr val="009E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009ED6"/>
                </a:solidFill>
                <a:latin typeface="Meiryo UI" panose="020B0604030504040204" pitchFamily="50" charset="-128"/>
                <a:ea typeface="Meiryo UI" panose="020B0604030504040204" pitchFamily="50" charset="-128"/>
              </a:rPr>
              <a:t>仕事の成果 </a:t>
            </a:r>
            <a:r>
              <a:rPr kumimoji="1" lang="ja-JP" altLang="en-US" sz="1200" dirty="0">
                <a:solidFill>
                  <a:srgbClr val="009ED6"/>
                </a:solidFill>
                <a:latin typeface="Meiryo UI" panose="020B0604030504040204" pitchFamily="50" charset="-128"/>
                <a:ea typeface="Meiryo UI" panose="020B0604030504040204" pitchFamily="50" charset="-128"/>
              </a:rPr>
              <a:t>合計得点　</a:t>
            </a:r>
            <a:r>
              <a:rPr kumimoji="1" lang="ja-JP" altLang="en-US" sz="1200" b="1" u="sng" dirty="0">
                <a:solidFill>
                  <a:srgbClr val="009ED6"/>
                </a:solidFill>
                <a:latin typeface="Meiryo UI" panose="020B0604030504040204" pitchFamily="50" charset="-128"/>
                <a:ea typeface="Meiryo UI" panose="020B0604030504040204" pitchFamily="50" charset="-128"/>
              </a:rPr>
              <a:t>　　　　点</a:t>
            </a:r>
          </a:p>
        </p:txBody>
      </p:sp>
      <p:sp>
        <p:nvSpPr>
          <p:cNvPr id="25" name="吹き出し: 角を丸めた四角形 24">
            <a:extLst>
              <a:ext uri="{FF2B5EF4-FFF2-40B4-BE49-F238E27FC236}">
                <a16:creationId xmlns:a16="http://schemas.microsoft.com/office/drawing/2014/main" id="{9DC4EBC1-9AC8-46AF-A81F-A144DC5BEF59}"/>
              </a:ext>
            </a:extLst>
          </p:cNvPr>
          <p:cNvSpPr/>
          <p:nvPr/>
        </p:nvSpPr>
        <p:spPr>
          <a:xfrm>
            <a:off x="5521912" y="990358"/>
            <a:ext cx="3215198" cy="575905"/>
          </a:xfrm>
          <a:prstGeom prst="wedgeRoundRectCallout">
            <a:avLst>
              <a:gd name="adj1" fmla="val -77882"/>
              <a:gd name="adj2" fmla="val -9875"/>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イクボスとは一体、どんなリーダーを指すのか。</a:t>
            </a:r>
          </a:p>
          <a:p>
            <a:pPr algn="ctr"/>
            <a:r>
              <a:rPr lang="ja-JP" altLang="en-US" sz="1200" dirty="0">
                <a:latin typeface="Meiryo UI" panose="020B0604030504040204" pitchFamily="50" charset="-128"/>
                <a:ea typeface="Meiryo UI" panose="020B0604030504040204" pitchFamily="50" charset="-128"/>
              </a:rPr>
              <a:t>その行動特性のポイントを確認しながら、</a:t>
            </a:r>
          </a:p>
          <a:p>
            <a:pPr algn="ctr"/>
            <a:r>
              <a:rPr lang="ja-JP" altLang="en-US" sz="1200" dirty="0">
                <a:latin typeface="Meiryo UI" panose="020B0604030504040204" pitchFamily="50" charset="-128"/>
                <a:ea typeface="Meiryo UI" panose="020B0604030504040204" pitchFamily="50" charset="-128"/>
              </a:rPr>
              <a:t>まずはあなたの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イクボス度</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をチェックしましょう</a:t>
            </a:r>
          </a:p>
        </p:txBody>
      </p:sp>
      <p:sp>
        <p:nvSpPr>
          <p:cNvPr id="6" name="四角形: 角を丸くする 5">
            <a:extLst>
              <a:ext uri="{FF2B5EF4-FFF2-40B4-BE49-F238E27FC236}">
                <a16:creationId xmlns:a16="http://schemas.microsoft.com/office/drawing/2014/main" id="{98244061-EC7A-4063-9953-AC616D17FB3B}"/>
              </a:ext>
            </a:extLst>
          </p:cNvPr>
          <p:cNvSpPr/>
          <p:nvPr/>
        </p:nvSpPr>
        <p:spPr>
          <a:xfrm>
            <a:off x="234486" y="2290083"/>
            <a:ext cx="4534724" cy="3907517"/>
          </a:xfrm>
          <a:prstGeom prst="roundRect">
            <a:avLst>
              <a:gd name="adj" fmla="val 639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37D5E6ED-3F5B-49E8-8B2B-41C5B8A9B742}"/>
              </a:ext>
            </a:extLst>
          </p:cNvPr>
          <p:cNvSpPr/>
          <p:nvPr/>
        </p:nvSpPr>
        <p:spPr>
          <a:xfrm>
            <a:off x="4964524" y="2288581"/>
            <a:ext cx="4811062" cy="3907517"/>
          </a:xfrm>
          <a:prstGeom prst="roundRect">
            <a:avLst>
              <a:gd name="adj" fmla="val 639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C2D0B0F0-06CB-4265-A694-6B7D1DF50DF1}"/>
              </a:ext>
            </a:extLst>
          </p:cNvPr>
          <p:cNvSpPr/>
          <p:nvPr/>
        </p:nvSpPr>
        <p:spPr>
          <a:xfrm>
            <a:off x="3141786" y="6220206"/>
            <a:ext cx="6776917" cy="215444"/>
          </a:xfrm>
          <a:prstGeom prst="rect">
            <a:avLst/>
          </a:prstGeom>
        </p:spPr>
        <p:txBody>
          <a:bodyPr wrap="square">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出典：愛知県産業労働部労政局労働福祉課仕事と生活の調和推進グループ「イクボス取組事例集」より引用。</a:t>
            </a:r>
          </a:p>
        </p:txBody>
      </p:sp>
      <p:sp>
        <p:nvSpPr>
          <p:cNvPr id="22" name="テキスト ボックス 21">
            <a:extLst>
              <a:ext uri="{FF2B5EF4-FFF2-40B4-BE49-F238E27FC236}">
                <a16:creationId xmlns:a16="http://schemas.microsoft.com/office/drawing/2014/main" id="{5106AEB9-4CBB-4A09-957B-2268C97F4907}"/>
              </a:ext>
            </a:extLst>
          </p:cNvPr>
          <p:cNvSpPr txBox="1"/>
          <p:nvPr/>
        </p:nvSpPr>
        <p:spPr>
          <a:xfrm>
            <a:off x="4456418" y="3109587"/>
            <a:ext cx="312791" cy="1155894"/>
          </a:xfrm>
          <a:prstGeom prst="rect">
            <a:avLst/>
          </a:prstGeom>
          <a:noFill/>
        </p:spPr>
        <p:txBody>
          <a:bodyPr wrap="square" rtlCol="0">
            <a:spAutoFit/>
          </a:bodyPr>
          <a:lstStyle/>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p:txBody>
      </p:sp>
      <p:sp>
        <p:nvSpPr>
          <p:cNvPr id="24" name="テキスト ボックス 23">
            <a:extLst>
              <a:ext uri="{FF2B5EF4-FFF2-40B4-BE49-F238E27FC236}">
                <a16:creationId xmlns:a16="http://schemas.microsoft.com/office/drawing/2014/main" id="{BE77C16A-CE33-4513-8F07-D015DD0AB521}"/>
              </a:ext>
            </a:extLst>
          </p:cNvPr>
          <p:cNvSpPr txBox="1"/>
          <p:nvPr/>
        </p:nvSpPr>
        <p:spPr>
          <a:xfrm>
            <a:off x="4392569" y="4474348"/>
            <a:ext cx="420170" cy="1155894"/>
          </a:xfrm>
          <a:prstGeom prst="rect">
            <a:avLst/>
          </a:prstGeom>
          <a:noFill/>
        </p:spPr>
        <p:txBody>
          <a:bodyPr wrap="square" rtlCol="0">
            <a:spAutoFit/>
          </a:bodyPr>
          <a:lstStyle/>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8F6A210-5332-4245-BB45-1EAD238D98EC}"/>
              </a:ext>
            </a:extLst>
          </p:cNvPr>
          <p:cNvSpPr txBox="1"/>
          <p:nvPr/>
        </p:nvSpPr>
        <p:spPr>
          <a:xfrm>
            <a:off x="9466883" y="2881533"/>
            <a:ext cx="366254" cy="1034066"/>
          </a:xfrm>
          <a:prstGeom prst="rect">
            <a:avLst/>
          </a:prstGeom>
          <a:noFill/>
        </p:spPr>
        <p:txBody>
          <a:bodyPr wrap="square" rtlCol="0">
            <a:spAutoFit/>
          </a:bodyPr>
          <a:lstStyle/>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endParaRPr kumimoji="1" lang="en-US" altLang="ja-JP" sz="11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FDC42F2-6A44-4163-A39E-899C32316560}"/>
              </a:ext>
            </a:extLst>
          </p:cNvPr>
          <p:cNvSpPr txBox="1"/>
          <p:nvPr/>
        </p:nvSpPr>
        <p:spPr>
          <a:xfrm>
            <a:off x="9400503" y="4098452"/>
            <a:ext cx="382193" cy="1611147"/>
          </a:xfrm>
          <a:prstGeom prst="rect">
            <a:avLst/>
          </a:prstGeom>
          <a:noFill/>
        </p:spPr>
        <p:txBody>
          <a:bodyPr wrap="square" rtlCol="0">
            <a:spAutoFit/>
          </a:bodyPr>
          <a:lstStyle/>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endParaRPr lang="en-US" altLang="ja-JP" sz="1100" dirty="0">
              <a:latin typeface="Meiryo UI" panose="020B0604030504040204" pitchFamily="50" charset="-128"/>
              <a:ea typeface="Meiryo UI" panose="020B0604030504040204" pitchFamily="50" charset="-128"/>
            </a:endParaRP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endParaRPr lang="en-US" altLang="ja-JP" sz="1100" dirty="0">
              <a:latin typeface="Meiryo UI" panose="020B0604030504040204" pitchFamily="50" charset="-128"/>
              <a:ea typeface="Meiryo UI" panose="020B0604030504040204" pitchFamily="50" charset="-128"/>
            </a:endParaRP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endParaRPr lang="en-US" altLang="ja-JP" sz="1100" dirty="0">
              <a:latin typeface="Meiryo UI" panose="020B0604030504040204" pitchFamily="50" charset="-128"/>
              <a:ea typeface="Meiryo UI" panose="020B0604030504040204" pitchFamily="50" charset="-128"/>
            </a:endParaRP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p:txBody>
      </p:sp>
    </p:spTree>
    <p:extLst>
      <p:ext uri="{BB962C8B-B14F-4D97-AF65-F5344CB8AC3E}">
        <p14:creationId xmlns:p14="http://schemas.microsoft.com/office/powerpoint/2010/main" val="1594145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F82A91E-4995-45AF-9C3F-C496192EA803}"/>
              </a:ext>
            </a:extLst>
          </p:cNvPr>
          <p:cNvGraphicFramePr>
            <a:graphicFrameLocks noGrp="1"/>
          </p:cNvGraphicFramePr>
          <p:nvPr>
            <p:extLst>
              <p:ext uri="{D42A27DB-BD31-4B8C-83A1-F6EECF244321}">
                <p14:modId xmlns:p14="http://schemas.microsoft.com/office/powerpoint/2010/main" val="3442606594"/>
              </p:ext>
            </p:extLst>
          </p:nvPr>
        </p:nvGraphicFramePr>
        <p:xfrm>
          <a:off x="2785510" y="1850365"/>
          <a:ext cx="4252750" cy="3657600"/>
        </p:xfrm>
        <a:graphic>
          <a:graphicData uri="http://schemas.openxmlformats.org/drawingml/2006/table">
            <a:tbl>
              <a:tblPr/>
              <a:tblGrid>
                <a:gridCol w="425275">
                  <a:extLst>
                    <a:ext uri="{9D8B030D-6E8A-4147-A177-3AD203B41FA5}">
                      <a16:colId xmlns:a16="http://schemas.microsoft.com/office/drawing/2014/main" val="1552352963"/>
                    </a:ext>
                  </a:extLst>
                </a:gridCol>
                <a:gridCol w="425275">
                  <a:extLst>
                    <a:ext uri="{9D8B030D-6E8A-4147-A177-3AD203B41FA5}">
                      <a16:colId xmlns:a16="http://schemas.microsoft.com/office/drawing/2014/main" val="3432304542"/>
                    </a:ext>
                  </a:extLst>
                </a:gridCol>
                <a:gridCol w="425275">
                  <a:extLst>
                    <a:ext uri="{9D8B030D-6E8A-4147-A177-3AD203B41FA5}">
                      <a16:colId xmlns:a16="http://schemas.microsoft.com/office/drawing/2014/main" val="4165910153"/>
                    </a:ext>
                  </a:extLst>
                </a:gridCol>
                <a:gridCol w="425275">
                  <a:extLst>
                    <a:ext uri="{9D8B030D-6E8A-4147-A177-3AD203B41FA5}">
                      <a16:colId xmlns:a16="http://schemas.microsoft.com/office/drawing/2014/main" val="1843036415"/>
                    </a:ext>
                  </a:extLst>
                </a:gridCol>
                <a:gridCol w="425275">
                  <a:extLst>
                    <a:ext uri="{9D8B030D-6E8A-4147-A177-3AD203B41FA5}">
                      <a16:colId xmlns:a16="http://schemas.microsoft.com/office/drawing/2014/main" val="918290647"/>
                    </a:ext>
                  </a:extLst>
                </a:gridCol>
                <a:gridCol w="425275">
                  <a:extLst>
                    <a:ext uri="{9D8B030D-6E8A-4147-A177-3AD203B41FA5}">
                      <a16:colId xmlns:a16="http://schemas.microsoft.com/office/drawing/2014/main" val="2336160436"/>
                    </a:ext>
                  </a:extLst>
                </a:gridCol>
                <a:gridCol w="425275">
                  <a:extLst>
                    <a:ext uri="{9D8B030D-6E8A-4147-A177-3AD203B41FA5}">
                      <a16:colId xmlns:a16="http://schemas.microsoft.com/office/drawing/2014/main" val="1698756199"/>
                    </a:ext>
                  </a:extLst>
                </a:gridCol>
                <a:gridCol w="425275">
                  <a:extLst>
                    <a:ext uri="{9D8B030D-6E8A-4147-A177-3AD203B41FA5}">
                      <a16:colId xmlns:a16="http://schemas.microsoft.com/office/drawing/2014/main" val="601194550"/>
                    </a:ext>
                  </a:extLst>
                </a:gridCol>
                <a:gridCol w="425275">
                  <a:extLst>
                    <a:ext uri="{9D8B030D-6E8A-4147-A177-3AD203B41FA5}">
                      <a16:colId xmlns:a16="http://schemas.microsoft.com/office/drawing/2014/main" val="3622744387"/>
                    </a:ext>
                  </a:extLst>
                </a:gridCol>
                <a:gridCol w="425275">
                  <a:extLst>
                    <a:ext uri="{9D8B030D-6E8A-4147-A177-3AD203B41FA5}">
                      <a16:colId xmlns:a16="http://schemas.microsoft.com/office/drawing/2014/main" val="3461577000"/>
                    </a:ext>
                  </a:extLst>
                </a:gridCol>
              </a:tblGrid>
              <a:tr h="354425">
                <a:tc>
                  <a:txBody>
                    <a:bodyPr/>
                    <a:lstStyle/>
                    <a:p>
                      <a:endParaRPr kumimoji="1" lang="ja-JP" altLang="en-US" dirty="0"/>
                    </a:p>
                  </a:txBody>
                  <a:tcPr>
                    <a:lnL w="12700" cmpd="sng">
                      <a:solidFill>
                        <a:schemeClr val="tx1"/>
                      </a:solidFill>
                      <a:prstDash val="solid"/>
                    </a:lnL>
                    <a:lnR w="635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072008"/>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029849"/>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37368"/>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107450"/>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432392"/>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541333"/>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46862"/>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08029"/>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841556"/>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27454"/>
                  </a:ext>
                </a:extLst>
              </a:tr>
            </a:tbl>
          </a:graphicData>
        </a:graphic>
      </p:graphicFrame>
      <p:pic>
        <p:nvPicPr>
          <p:cNvPr id="9" name="図 8">
            <a:extLst>
              <a:ext uri="{FF2B5EF4-FFF2-40B4-BE49-F238E27FC236}">
                <a16:creationId xmlns:a16="http://schemas.microsoft.com/office/drawing/2014/main" id="{924C84D4-49A0-4DA1-A0DA-63DA132368E8}"/>
              </a:ext>
            </a:extLst>
          </p:cNvPr>
          <p:cNvPicPr>
            <a:picLocks noChangeAspect="1"/>
          </p:cNvPicPr>
          <p:nvPr/>
        </p:nvPicPr>
        <p:blipFill>
          <a:blip r:embed="rId3"/>
          <a:stretch>
            <a:fillRect/>
          </a:stretch>
        </p:blipFill>
        <p:spPr>
          <a:xfrm>
            <a:off x="6829968" y="4629282"/>
            <a:ext cx="743970" cy="1015659"/>
          </a:xfrm>
          <a:prstGeom prst="rect">
            <a:avLst/>
          </a:prstGeom>
        </p:spPr>
      </p:pic>
      <p:sp>
        <p:nvSpPr>
          <p:cNvPr id="3" name="タイトル 2"/>
          <p:cNvSpPr>
            <a:spLocks noGrp="1"/>
          </p:cNvSpPr>
          <p:nvPr>
            <p:ph type="title"/>
          </p:nvPr>
        </p:nvSpPr>
        <p:spPr/>
        <p:txBody>
          <a:bodyPr/>
          <a:lstStyle/>
          <a:p>
            <a:r>
              <a:rPr lang="ja-JP" altLang="en-US" dirty="0"/>
              <a:t>３ー４</a:t>
            </a:r>
            <a:r>
              <a:rPr kumimoji="1" lang="ja-JP" altLang="en-US" dirty="0"/>
              <a:t>．あなたの</a:t>
            </a:r>
            <a:r>
              <a:rPr kumimoji="1" lang="en-US" altLang="ja-JP" dirty="0"/>
              <a:t>『</a:t>
            </a:r>
            <a:r>
              <a:rPr kumimoji="1" lang="ja-JP" altLang="en-US" dirty="0"/>
              <a:t>イクボス度</a:t>
            </a:r>
            <a:r>
              <a:rPr kumimoji="1" lang="en-US" altLang="ja-JP" dirty="0"/>
              <a:t>』</a:t>
            </a:r>
            <a:r>
              <a:rPr lang="ja-JP" altLang="en-US" dirty="0"/>
              <a:t>は？ 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28</a:t>
            </a:fld>
            <a:endParaRPr lang="en-US" altLang="ja-JP" sz="1600" dirty="0"/>
          </a:p>
        </p:txBody>
      </p:sp>
      <p:sp>
        <p:nvSpPr>
          <p:cNvPr id="5" name="正方形/長方形 4">
            <a:extLst>
              <a:ext uri="{FF2B5EF4-FFF2-40B4-BE49-F238E27FC236}">
                <a16:creationId xmlns:a16="http://schemas.microsoft.com/office/drawing/2014/main" id="{0D88B80E-C284-4F72-B5DB-48ECA52AB4B1}"/>
              </a:ext>
            </a:extLst>
          </p:cNvPr>
          <p:cNvSpPr/>
          <p:nvPr/>
        </p:nvSpPr>
        <p:spPr>
          <a:xfrm>
            <a:off x="2626596" y="933568"/>
            <a:ext cx="4607853"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あなたの</a:t>
            </a:r>
            <a:r>
              <a:rPr lang="ja-JP" altLang="en-US" sz="2400" b="1" dirty="0">
                <a:ln/>
                <a:solidFill>
                  <a:schemeClr val="accent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「イクボス度」</a:t>
            </a:r>
            <a:r>
              <a:rPr lang="ja-JP" altLang="en-US" sz="2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をチェック！</a:t>
            </a:r>
            <a:endParaRPr lang="ja-JP" altLang="en-US" sz="2400" b="1" dirty="0">
              <a:ln/>
              <a:solidFill>
                <a:schemeClr val="accent3"/>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723AB555-A6F5-4E88-A2E4-7B9FAEECEDE8}"/>
              </a:ext>
            </a:extLst>
          </p:cNvPr>
          <p:cNvSpPr txBox="1"/>
          <p:nvPr/>
        </p:nvSpPr>
        <p:spPr>
          <a:xfrm>
            <a:off x="4888289" y="1815374"/>
            <a:ext cx="240437" cy="1938992"/>
          </a:xfrm>
          <a:prstGeom prst="rect">
            <a:avLst/>
          </a:prstGeom>
          <a:noFill/>
        </p:spPr>
        <p:txBody>
          <a:bodyPr wrap="square" rtlCol="0">
            <a:spAutoFit/>
          </a:bodyPr>
          <a:lstStyle/>
          <a:p>
            <a:r>
              <a:rPr kumimoji="1" lang="en-US" altLang="ja-JP" sz="1200" b="1" dirty="0">
                <a:solidFill>
                  <a:srgbClr val="009ED6"/>
                </a:solidFill>
                <a:latin typeface="Arial"/>
              </a:rPr>
              <a:t>5</a:t>
            </a:r>
          </a:p>
          <a:p>
            <a:endParaRPr lang="en-US" altLang="ja-JP" sz="1200" b="1" dirty="0">
              <a:solidFill>
                <a:srgbClr val="009ED6"/>
              </a:solidFill>
              <a:latin typeface="Arial"/>
            </a:endParaRPr>
          </a:p>
          <a:p>
            <a:r>
              <a:rPr lang="en-US" altLang="ja-JP" sz="1200" b="1" dirty="0">
                <a:solidFill>
                  <a:srgbClr val="009ED6"/>
                </a:solidFill>
                <a:latin typeface="Arial"/>
              </a:rPr>
              <a:t>4</a:t>
            </a:r>
          </a:p>
          <a:p>
            <a:endParaRPr lang="en-US" altLang="ja-JP" sz="1200" b="1" dirty="0">
              <a:solidFill>
                <a:srgbClr val="009ED6"/>
              </a:solidFill>
              <a:latin typeface="Arial"/>
            </a:endParaRPr>
          </a:p>
          <a:p>
            <a:r>
              <a:rPr lang="en-US" altLang="ja-JP" sz="1200" b="1" dirty="0">
                <a:solidFill>
                  <a:srgbClr val="009ED6"/>
                </a:solidFill>
                <a:latin typeface="Arial"/>
              </a:rPr>
              <a:t>3</a:t>
            </a:r>
          </a:p>
          <a:p>
            <a:endParaRPr lang="en-US" altLang="ja-JP" sz="1200" b="1" dirty="0">
              <a:solidFill>
                <a:srgbClr val="009ED6"/>
              </a:solidFill>
              <a:latin typeface="Arial"/>
            </a:endParaRPr>
          </a:p>
          <a:p>
            <a:r>
              <a:rPr lang="en-US" altLang="ja-JP" sz="1200" b="1" dirty="0">
                <a:solidFill>
                  <a:srgbClr val="009ED6"/>
                </a:solidFill>
                <a:latin typeface="Arial"/>
              </a:rPr>
              <a:t>2</a:t>
            </a:r>
          </a:p>
          <a:p>
            <a:endParaRPr lang="en-US" altLang="ja-JP" sz="1200" b="1" dirty="0">
              <a:solidFill>
                <a:srgbClr val="009ED6"/>
              </a:solidFill>
              <a:latin typeface="Arial"/>
            </a:endParaRPr>
          </a:p>
          <a:p>
            <a:r>
              <a:rPr lang="en-US" altLang="ja-JP" sz="1200" b="1" dirty="0">
                <a:solidFill>
                  <a:srgbClr val="009ED6"/>
                </a:solidFill>
                <a:latin typeface="Arial"/>
              </a:rPr>
              <a:t>1</a:t>
            </a:r>
          </a:p>
          <a:p>
            <a:endParaRPr kumimoji="1" lang="ja-JP" altLang="en-US" sz="1200" b="1" dirty="0">
              <a:solidFill>
                <a:srgbClr val="009ED6"/>
              </a:solidFill>
              <a:latin typeface="Arial"/>
            </a:endParaRPr>
          </a:p>
        </p:txBody>
      </p:sp>
      <p:sp>
        <p:nvSpPr>
          <p:cNvPr id="15" name="テキスト ボックス 14">
            <a:extLst>
              <a:ext uri="{FF2B5EF4-FFF2-40B4-BE49-F238E27FC236}">
                <a16:creationId xmlns:a16="http://schemas.microsoft.com/office/drawing/2014/main" id="{F6C0C6F6-41CF-4D6A-A611-C3449E11B345}"/>
              </a:ext>
            </a:extLst>
          </p:cNvPr>
          <p:cNvSpPr txBox="1"/>
          <p:nvPr/>
        </p:nvSpPr>
        <p:spPr>
          <a:xfrm>
            <a:off x="4642817" y="3820136"/>
            <a:ext cx="346232" cy="1938992"/>
          </a:xfrm>
          <a:prstGeom prst="rect">
            <a:avLst/>
          </a:prstGeom>
          <a:noFill/>
        </p:spPr>
        <p:txBody>
          <a:bodyPr wrap="square" rtlCol="0">
            <a:spAutoFit/>
          </a:bodyPr>
          <a:lstStyle/>
          <a:p>
            <a:r>
              <a:rPr kumimoji="1" lang="en-US" altLang="ja-JP" sz="1200" b="1" dirty="0">
                <a:solidFill>
                  <a:srgbClr val="009ED6"/>
                </a:solidFill>
                <a:latin typeface="Arial"/>
              </a:rPr>
              <a:t>-1</a:t>
            </a:r>
          </a:p>
          <a:p>
            <a:endParaRPr lang="en-US" altLang="ja-JP" sz="1200" b="1" dirty="0">
              <a:solidFill>
                <a:srgbClr val="009ED6"/>
              </a:solidFill>
              <a:latin typeface="Arial"/>
            </a:endParaRPr>
          </a:p>
          <a:p>
            <a:r>
              <a:rPr lang="en-US" altLang="ja-JP" sz="1200" b="1" dirty="0">
                <a:solidFill>
                  <a:srgbClr val="009ED6"/>
                </a:solidFill>
                <a:latin typeface="Arial"/>
              </a:rPr>
              <a:t>-2</a:t>
            </a:r>
          </a:p>
          <a:p>
            <a:endParaRPr lang="en-US" altLang="ja-JP" sz="1200" b="1" dirty="0">
              <a:solidFill>
                <a:srgbClr val="009ED6"/>
              </a:solidFill>
              <a:latin typeface="Arial"/>
            </a:endParaRPr>
          </a:p>
          <a:p>
            <a:r>
              <a:rPr lang="en-US" altLang="ja-JP" sz="1200" b="1" dirty="0">
                <a:solidFill>
                  <a:srgbClr val="009ED6"/>
                </a:solidFill>
                <a:latin typeface="Arial"/>
              </a:rPr>
              <a:t>-3</a:t>
            </a:r>
          </a:p>
          <a:p>
            <a:endParaRPr lang="en-US" altLang="ja-JP" sz="1200" b="1" dirty="0">
              <a:solidFill>
                <a:srgbClr val="009ED6"/>
              </a:solidFill>
              <a:latin typeface="Arial"/>
            </a:endParaRPr>
          </a:p>
          <a:p>
            <a:r>
              <a:rPr lang="en-US" altLang="ja-JP" sz="1200" b="1" dirty="0">
                <a:solidFill>
                  <a:srgbClr val="009ED6"/>
                </a:solidFill>
                <a:latin typeface="Arial"/>
              </a:rPr>
              <a:t>-4</a:t>
            </a:r>
          </a:p>
          <a:p>
            <a:endParaRPr lang="en-US" altLang="ja-JP" sz="1200" b="1" dirty="0">
              <a:solidFill>
                <a:srgbClr val="009ED6"/>
              </a:solidFill>
              <a:latin typeface="Arial"/>
            </a:endParaRPr>
          </a:p>
          <a:p>
            <a:r>
              <a:rPr lang="en-US" altLang="ja-JP" sz="1200" b="1" dirty="0">
                <a:solidFill>
                  <a:srgbClr val="009ED6"/>
                </a:solidFill>
                <a:latin typeface="Arial"/>
              </a:rPr>
              <a:t>-5</a:t>
            </a:r>
          </a:p>
          <a:p>
            <a:endParaRPr kumimoji="1" lang="ja-JP" altLang="en-US" sz="1200" b="1" dirty="0">
              <a:solidFill>
                <a:srgbClr val="009ED6"/>
              </a:solidFill>
              <a:latin typeface="Arial"/>
            </a:endParaRPr>
          </a:p>
        </p:txBody>
      </p:sp>
      <p:sp>
        <p:nvSpPr>
          <p:cNvPr id="16" name="テキスト ボックス 15">
            <a:extLst>
              <a:ext uri="{FF2B5EF4-FFF2-40B4-BE49-F238E27FC236}">
                <a16:creationId xmlns:a16="http://schemas.microsoft.com/office/drawing/2014/main" id="{1F7C14A2-3C36-45A0-A5E3-5FE859629872}"/>
              </a:ext>
            </a:extLst>
          </p:cNvPr>
          <p:cNvSpPr txBox="1"/>
          <p:nvPr/>
        </p:nvSpPr>
        <p:spPr>
          <a:xfrm>
            <a:off x="5110823" y="3459830"/>
            <a:ext cx="2127687" cy="276999"/>
          </a:xfrm>
          <a:prstGeom prst="rect">
            <a:avLst/>
          </a:prstGeom>
          <a:noFill/>
        </p:spPr>
        <p:txBody>
          <a:bodyPr wrap="square" rtlCol="0">
            <a:spAutoFit/>
          </a:bodyPr>
          <a:lstStyle/>
          <a:p>
            <a:r>
              <a:rPr lang="en-US" altLang="ja-JP" sz="1200" b="1" dirty="0">
                <a:solidFill>
                  <a:srgbClr val="FF00FF"/>
                </a:solidFill>
                <a:latin typeface="Arial"/>
              </a:rPr>
              <a:t>1</a:t>
            </a:r>
            <a:r>
              <a:rPr lang="ja-JP" altLang="en-US" sz="1200" b="1" dirty="0">
                <a:solidFill>
                  <a:srgbClr val="FF00FF"/>
                </a:solidFill>
                <a:latin typeface="Arial"/>
              </a:rPr>
              <a:t>　　　 </a:t>
            </a:r>
            <a:r>
              <a:rPr lang="en-US" altLang="ja-JP" sz="1200" b="1" dirty="0">
                <a:solidFill>
                  <a:srgbClr val="FF00FF"/>
                </a:solidFill>
                <a:latin typeface="Arial"/>
              </a:rPr>
              <a:t>2</a:t>
            </a:r>
            <a:r>
              <a:rPr lang="ja-JP" altLang="en-US" sz="1200" b="1" dirty="0">
                <a:solidFill>
                  <a:srgbClr val="FF00FF"/>
                </a:solidFill>
                <a:latin typeface="Arial"/>
              </a:rPr>
              <a:t>　   　</a:t>
            </a:r>
            <a:r>
              <a:rPr lang="en-US" altLang="ja-JP" sz="1200" b="1" dirty="0">
                <a:solidFill>
                  <a:srgbClr val="FF00FF"/>
                </a:solidFill>
                <a:latin typeface="Arial"/>
              </a:rPr>
              <a:t>3</a:t>
            </a:r>
            <a:r>
              <a:rPr lang="ja-JP" altLang="en-US" sz="1200" b="1" dirty="0">
                <a:solidFill>
                  <a:srgbClr val="FF00FF"/>
                </a:solidFill>
                <a:latin typeface="Arial"/>
              </a:rPr>
              <a:t>　　 　</a:t>
            </a:r>
            <a:r>
              <a:rPr lang="en-US" altLang="ja-JP" sz="1200" b="1" dirty="0">
                <a:solidFill>
                  <a:srgbClr val="FF00FF"/>
                </a:solidFill>
                <a:latin typeface="Arial"/>
              </a:rPr>
              <a:t>4</a:t>
            </a:r>
            <a:r>
              <a:rPr lang="ja-JP" altLang="en-US" sz="1200" b="1" dirty="0">
                <a:solidFill>
                  <a:srgbClr val="FF00FF"/>
                </a:solidFill>
                <a:latin typeface="Arial"/>
              </a:rPr>
              <a:t>　 　　</a:t>
            </a:r>
            <a:r>
              <a:rPr lang="en-US" altLang="ja-JP" sz="1200" b="1" dirty="0">
                <a:solidFill>
                  <a:srgbClr val="FF00FF"/>
                </a:solidFill>
                <a:latin typeface="Arial"/>
              </a:rPr>
              <a:t>5</a:t>
            </a:r>
            <a:r>
              <a:rPr lang="ja-JP" altLang="en-US" sz="1200" b="1" dirty="0">
                <a:solidFill>
                  <a:srgbClr val="FF00FF"/>
                </a:solidFill>
                <a:latin typeface="Arial"/>
              </a:rPr>
              <a:t>　</a:t>
            </a:r>
            <a:endParaRPr kumimoji="1" lang="ja-JP" altLang="en-US" sz="1200" b="1" dirty="0">
              <a:solidFill>
                <a:srgbClr val="FF00FF"/>
              </a:solidFill>
              <a:latin typeface="Arial"/>
            </a:endParaRPr>
          </a:p>
        </p:txBody>
      </p:sp>
      <p:sp>
        <p:nvSpPr>
          <p:cNvPr id="17" name="テキスト ボックス 16">
            <a:extLst>
              <a:ext uri="{FF2B5EF4-FFF2-40B4-BE49-F238E27FC236}">
                <a16:creationId xmlns:a16="http://schemas.microsoft.com/office/drawing/2014/main" id="{2279DCDC-C58B-4235-9E33-25F7ED4A1062}"/>
              </a:ext>
            </a:extLst>
          </p:cNvPr>
          <p:cNvSpPr txBox="1"/>
          <p:nvPr/>
        </p:nvSpPr>
        <p:spPr>
          <a:xfrm>
            <a:off x="2711312" y="3623775"/>
            <a:ext cx="2127687" cy="276999"/>
          </a:xfrm>
          <a:prstGeom prst="rect">
            <a:avLst/>
          </a:prstGeom>
          <a:noFill/>
        </p:spPr>
        <p:txBody>
          <a:bodyPr wrap="square" rtlCol="0">
            <a:spAutoFit/>
          </a:bodyPr>
          <a:lstStyle/>
          <a:p>
            <a:r>
              <a:rPr lang="en-US" altLang="ja-JP" sz="1200" b="1" dirty="0">
                <a:solidFill>
                  <a:srgbClr val="FF00FF"/>
                </a:solidFill>
                <a:latin typeface="Arial"/>
              </a:rPr>
              <a:t>-5      -4        -3</a:t>
            </a:r>
            <a:r>
              <a:rPr lang="ja-JP" altLang="en-US" sz="1200" b="1" dirty="0">
                <a:solidFill>
                  <a:srgbClr val="FF00FF"/>
                </a:solidFill>
                <a:latin typeface="Arial"/>
              </a:rPr>
              <a:t>　     </a:t>
            </a:r>
            <a:r>
              <a:rPr lang="en-US" altLang="ja-JP" sz="1200" b="1" dirty="0">
                <a:solidFill>
                  <a:srgbClr val="FF00FF"/>
                </a:solidFill>
                <a:latin typeface="Arial"/>
              </a:rPr>
              <a:t>-2   </a:t>
            </a:r>
            <a:r>
              <a:rPr lang="ja-JP" altLang="en-US" sz="1200" b="1" dirty="0">
                <a:solidFill>
                  <a:srgbClr val="FF00FF"/>
                </a:solidFill>
                <a:latin typeface="Arial"/>
              </a:rPr>
              <a:t> 　</a:t>
            </a:r>
            <a:r>
              <a:rPr lang="en-US" altLang="ja-JP" sz="1200" b="1" dirty="0">
                <a:solidFill>
                  <a:srgbClr val="FF00FF"/>
                </a:solidFill>
                <a:latin typeface="Arial"/>
              </a:rPr>
              <a:t>-1</a:t>
            </a:r>
            <a:r>
              <a:rPr lang="ja-JP" altLang="en-US" sz="1200" b="1" dirty="0">
                <a:solidFill>
                  <a:srgbClr val="FF00FF"/>
                </a:solidFill>
                <a:latin typeface="Arial"/>
              </a:rPr>
              <a:t>　</a:t>
            </a:r>
            <a:endParaRPr kumimoji="1" lang="ja-JP" altLang="en-US" sz="1200" b="1" dirty="0">
              <a:solidFill>
                <a:srgbClr val="FF00FF"/>
              </a:solidFill>
              <a:latin typeface="Arial"/>
            </a:endParaRPr>
          </a:p>
        </p:txBody>
      </p:sp>
      <p:sp>
        <p:nvSpPr>
          <p:cNvPr id="18" name="テキスト ボックス 17">
            <a:extLst>
              <a:ext uri="{FF2B5EF4-FFF2-40B4-BE49-F238E27FC236}">
                <a16:creationId xmlns:a16="http://schemas.microsoft.com/office/drawing/2014/main" id="{D7A4298A-1F3D-49CF-9D9F-0710AFD2AC31}"/>
              </a:ext>
            </a:extLst>
          </p:cNvPr>
          <p:cNvSpPr txBox="1"/>
          <p:nvPr/>
        </p:nvSpPr>
        <p:spPr>
          <a:xfrm>
            <a:off x="4398660" y="1514790"/>
            <a:ext cx="1002812" cy="261610"/>
          </a:xfrm>
          <a:prstGeom prst="rect">
            <a:avLst/>
          </a:prstGeom>
          <a:noFill/>
        </p:spPr>
        <p:txBody>
          <a:bodyPr wrap="square" rtlCol="0">
            <a:spAutoFit/>
          </a:bodyPr>
          <a:lstStyle/>
          <a:p>
            <a:pPr algn="ctr"/>
            <a:r>
              <a:rPr kumimoji="1" lang="ja-JP" altLang="en-US" sz="1100" b="1" dirty="0">
                <a:solidFill>
                  <a:srgbClr val="009ED6"/>
                </a:solidFill>
                <a:latin typeface="Meiryo UI" panose="020B0604030504040204" pitchFamily="50" charset="-128"/>
                <a:ea typeface="Meiryo UI" panose="020B0604030504040204" pitchFamily="50" charset="-128"/>
              </a:rPr>
              <a:t>仕事の成果</a:t>
            </a:r>
          </a:p>
        </p:txBody>
      </p:sp>
      <p:sp>
        <p:nvSpPr>
          <p:cNvPr id="21" name="テキスト ボックス 20">
            <a:extLst>
              <a:ext uri="{FF2B5EF4-FFF2-40B4-BE49-F238E27FC236}">
                <a16:creationId xmlns:a16="http://schemas.microsoft.com/office/drawing/2014/main" id="{7939FED9-5E08-46CC-9C09-4D96B7B0F4A5}"/>
              </a:ext>
            </a:extLst>
          </p:cNvPr>
          <p:cNvSpPr txBox="1"/>
          <p:nvPr/>
        </p:nvSpPr>
        <p:spPr>
          <a:xfrm>
            <a:off x="7132921" y="3026823"/>
            <a:ext cx="523220" cy="1325745"/>
          </a:xfrm>
          <a:prstGeom prst="rect">
            <a:avLst/>
          </a:prstGeom>
          <a:noFill/>
        </p:spPr>
        <p:txBody>
          <a:bodyPr vert="eaVert" wrap="square" rtlCol="0">
            <a:spAutoFit/>
          </a:bodyPr>
          <a:lstStyle/>
          <a:p>
            <a:pPr algn="ctr"/>
            <a:r>
              <a:rPr kumimoji="1" lang="ja-JP" altLang="en-US" sz="1100" b="1" dirty="0">
                <a:solidFill>
                  <a:srgbClr val="FF00FF"/>
                </a:solidFill>
                <a:latin typeface="Meiryo UI" panose="020B0604030504040204" pitchFamily="50" charset="-128"/>
                <a:ea typeface="Meiryo UI" panose="020B0604030504040204" pitchFamily="50" charset="-128"/>
              </a:rPr>
              <a:t>ワーク・ライフ・バランス</a:t>
            </a:r>
          </a:p>
        </p:txBody>
      </p:sp>
      <p:pic>
        <p:nvPicPr>
          <p:cNvPr id="23" name="図 22">
            <a:extLst>
              <a:ext uri="{FF2B5EF4-FFF2-40B4-BE49-F238E27FC236}">
                <a16:creationId xmlns:a16="http://schemas.microsoft.com/office/drawing/2014/main" id="{166C004C-C6C8-4B3D-B3B9-93D1D634301B}"/>
              </a:ext>
            </a:extLst>
          </p:cNvPr>
          <p:cNvPicPr>
            <a:picLocks noChangeAspect="1"/>
          </p:cNvPicPr>
          <p:nvPr/>
        </p:nvPicPr>
        <p:blipFill>
          <a:blip r:embed="rId4"/>
          <a:stretch>
            <a:fillRect/>
          </a:stretch>
        </p:blipFill>
        <p:spPr>
          <a:xfrm>
            <a:off x="6889646" y="1139857"/>
            <a:ext cx="981482" cy="1635803"/>
          </a:xfrm>
          <a:prstGeom prst="rect">
            <a:avLst/>
          </a:prstGeom>
        </p:spPr>
      </p:pic>
      <p:sp>
        <p:nvSpPr>
          <p:cNvPr id="34" name="正方形/長方形 33">
            <a:extLst>
              <a:ext uri="{FF2B5EF4-FFF2-40B4-BE49-F238E27FC236}">
                <a16:creationId xmlns:a16="http://schemas.microsoft.com/office/drawing/2014/main" id="{C0CDA17E-64D7-4C96-82A1-EDB479CD6053}"/>
              </a:ext>
            </a:extLst>
          </p:cNvPr>
          <p:cNvSpPr/>
          <p:nvPr/>
        </p:nvSpPr>
        <p:spPr>
          <a:xfrm>
            <a:off x="1310789" y="5892654"/>
            <a:ext cx="7200170" cy="338554"/>
          </a:xfrm>
          <a:prstGeom prst="rect">
            <a:avLst/>
          </a:prstGeom>
          <a:solidFill>
            <a:schemeClr val="bg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600" b="1" dirty="0">
                <a:ln w="0"/>
                <a:latin typeface="Meiryo UI" panose="020B0604030504040204" pitchFamily="50" charset="-128"/>
                <a:ea typeface="Meiryo UI" panose="020B0604030504040204" pitchFamily="50" charset="-128"/>
              </a:rPr>
              <a:t>あなたは何ボスでしたか？この研修を参考に「イクボス度」をアップさせてください</a:t>
            </a:r>
            <a:endParaRPr lang="ja-JP" altLang="en-US" sz="1600" b="1" dirty="0">
              <a:ln/>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8B4AC6DF-8B56-4A76-AF6C-39D730304758}"/>
              </a:ext>
            </a:extLst>
          </p:cNvPr>
          <p:cNvSpPr txBox="1"/>
          <p:nvPr/>
        </p:nvSpPr>
        <p:spPr>
          <a:xfrm>
            <a:off x="8102198" y="1071835"/>
            <a:ext cx="1805562" cy="954107"/>
          </a:xfrm>
          <a:prstGeom prst="rect">
            <a:avLst/>
          </a:prstGeom>
          <a:noFill/>
        </p:spPr>
        <p:txBody>
          <a:bodyPr wrap="square" rtlCol="0">
            <a:spAutoFit/>
          </a:bodyPr>
          <a:lstStyle/>
          <a:p>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イクボス</a:t>
            </a:r>
            <a:endParaRPr kumimoji="1" lang="en-US" altLang="ja-JP"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部下のワーク・ライフ・バランスに配慮しながら会社の成果を出し続けるボス</a:t>
            </a:r>
            <a:endParaRPr kumimoji="1" lang="ja-JP" altLang="en-US" sz="1200" b="1" dirty="0">
              <a:ln w="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81CFBF1D-BC3A-44A7-9453-4F8309E5FF8E}"/>
              </a:ext>
            </a:extLst>
          </p:cNvPr>
          <p:cNvSpPr txBox="1"/>
          <p:nvPr/>
        </p:nvSpPr>
        <p:spPr>
          <a:xfrm>
            <a:off x="7969906" y="4934455"/>
            <a:ext cx="1984988" cy="954107"/>
          </a:xfrm>
          <a:prstGeom prst="rect">
            <a:avLst/>
          </a:prstGeom>
          <a:noFill/>
        </p:spPr>
        <p:txBody>
          <a:bodyPr wrap="square" lIns="36000" rIns="36000" rtlCol="0">
            <a:spAutoFit/>
          </a:bodyPr>
          <a:lstStyle/>
          <a:p>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得ボス</a:t>
            </a:r>
            <a:endParaRPr lang="ja-JP" altLang="en-US" sz="1200" b="1" dirty="0">
              <a:ln w="0"/>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部下のワーク・ライフ・バランスに配慮するが、会社の成果はいまい</a:t>
            </a:r>
            <a:r>
              <a:rPr lang="ja-JP" altLang="en-US" sz="1200" b="1" dirty="0" err="1">
                <a:ln w="0"/>
                <a:latin typeface="Meiryo UI" panose="020B0604030504040204" pitchFamily="50" charset="-128"/>
                <a:ea typeface="Meiryo UI" panose="020B0604030504040204" pitchFamily="50" charset="-128"/>
              </a:rPr>
              <a:t>ち</a:t>
            </a:r>
            <a:r>
              <a:rPr lang="ja-JP" altLang="en-US" sz="1200" b="1" dirty="0">
                <a:ln w="0"/>
                <a:latin typeface="Meiryo UI" panose="020B0604030504040204" pitchFamily="50" charset="-128"/>
                <a:ea typeface="Meiryo UI" panose="020B0604030504040204" pitchFamily="50" charset="-128"/>
              </a:rPr>
              <a:t>出せないボス</a:t>
            </a:r>
            <a:endParaRPr kumimoji="1" lang="ja-JP" altLang="en-US" sz="1200" b="1" dirty="0">
              <a:ln w="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80E841E2-1A2E-470C-BC40-F4747E99A444}"/>
              </a:ext>
            </a:extLst>
          </p:cNvPr>
          <p:cNvPicPr>
            <a:picLocks noChangeAspect="1"/>
          </p:cNvPicPr>
          <p:nvPr/>
        </p:nvPicPr>
        <p:blipFill>
          <a:blip r:embed="rId5"/>
          <a:stretch>
            <a:fillRect/>
          </a:stretch>
        </p:blipFill>
        <p:spPr>
          <a:xfrm>
            <a:off x="7311002" y="4789632"/>
            <a:ext cx="703706" cy="1005294"/>
          </a:xfrm>
          <a:prstGeom prst="rect">
            <a:avLst/>
          </a:prstGeom>
        </p:spPr>
      </p:pic>
      <p:sp>
        <p:nvSpPr>
          <p:cNvPr id="37" name="テキスト ボックス 36">
            <a:extLst>
              <a:ext uri="{FF2B5EF4-FFF2-40B4-BE49-F238E27FC236}">
                <a16:creationId xmlns:a16="http://schemas.microsoft.com/office/drawing/2014/main" id="{64B4D628-79EE-4D65-8B20-1F1F59400DC6}"/>
              </a:ext>
            </a:extLst>
          </p:cNvPr>
          <p:cNvSpPr txBox="1"/>
          <p:nvPr/>
        </p:nvSpPr>
        <p:spPr>
          <a:xfrm>
            <a:off x="-27536" y="1082717"/>
            <a:ext cx="2026021" cy="954107"/>
          </a:xfrm>
          <a:prstGeom prst="rect">
            <a:avLst/>
          </a:prstGeom>
          <a:noFill/>
        </p:spPr>
        <p:txBody>
          <a:bodyPr wrap="square" rtlCol="0">
            <a:spAutoFit/>
          </a:bodyPr>
          <a:lstStyle/>
          <a:p>
            <a:r>
              <a:rPr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激</a:t>
            </a:r>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ボス</a:t>
            </a:r>
            <a:endParaRPr kumimoji="1" lang="en-US" altLang="ja-JP"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12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部下のワーク・ライフ・バランスは無視してでも会社の成果を圧倒的に出すボス</a:t>
            </a:r>
            <a:endParaRPr kumimoji="1" lang="ja-JP" altLang="en-US" sz="12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3F8CCF7-26E8-437B-B7A5-76A31AABA74A}"/>
              </a:ext>
            </a:extLst>
          </p:cNvPr>
          <p:cNvSpPr txBox="1"/>
          <p:nvPr/>
        </p:nvSpPr>
        <p:spPr>
          <a:xfrm>
            <a:off x="29756" y="4980111"/>
            <a:ext cx="2026021" cy="954107"/>
          </a:xfrm>
          <a:prstGeom prst="rect">
            <a:avLst/>
          </a:prstGeom>
          <a:noFill/>
        </p:spPr>
        <p:txBody>
          <a:bodyPr wrap="square" rtlCol="0">
            <a:spAutoFit/>
          </a:bodyPr>
          <a:lstStyle/>
          <a:p>
            <a:r>
              <a:rPr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ダメ</a:t>
            </a:r>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ボス</a:t>
            </a:r>
            <a:endParaRPr kumimoji="1" lang="en-US" altLang="ja-JP"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部下のワーク・ライフ・バランスに配慮せず、会社の成果も　いまい</a:t>
            </a:r>
            <a:r>
              <a:rPr lang="ja-JP" altLang="en-US" sz="1200" b="1" dirty="0" err="1">
                <a:ln w="0"/>
                <a:latin typeface="Meiryo UI" panose="020B0604030504040204" pitchFamily="50" charset="-128"/>
                <a:ea typeface="Meiryo UI" panose="020B0604030504040204" pitchFamily="50" charset="-128"/>
              </a:rPr>
              <a:t>ち</a:t>
            </a:r>
            <a:r>
              <a:rPr lang="ja-JP" altLang="en-US" sz="1200" b="1" dirty="0">
                <a:ln w="0"/>
                <a:latin typeface="Meiryo UI" panose="020B0604030504040204" pitchFamily="50" charset="-128"/>
                <a:ea typeface="Meiryo UI" panose="020B0604030504040204" pitchFamily="50" charset="-128"/>
              </a:rPr>
              <a:t>出せないボス</a:t>
            </a:r>
            <a:endParaRPr kumimoji="1" lang="ja-JP" altLang="en-US" sz="1200" b="1" dirty="0">
              <a:ln w="0"/>
              <a:latin typeface="Meiryo UI" panose="020B0604030504040204" pitchFamily="50" charset="-128"/>
              <a:ea typeface="Meiryo UI" panose="020B0604030504040204" pitchFamily="50" charset="-128"/>
            </a:endParaRPr>
          </a:p>
        </p:txBody>
      </p:sp>
      <p:sp>
        <p:nvSpPr>
          <p:cNvPr id="41" name="吹き出し: 角を丸めた四角形 40">
            <a:extLst>
              <a:ext uri="{FF2B5EF4-FFF2-40B4-BE49-F238E27FC236}">
                <a16:creationId xmlns:a16="http://schemas.microsoft.com/office/drawing/2014/main" id="{E1C9891F-2E32-4957-BCF0-17CBB9B95EB6}"/>
              </a:ext>
            </a:extLst>
          </p:cNvPr>
          <p:cNvSpPr/>
          <p:nvPr/>
        </p:nvSpPr>
        <p:spPr>
          <a:xfrm>
            <a:off x="5315596" y="1517099"/>
            <a:ext cx="1887049" cy="453061"/>
          </a:xfrm>
          <a:prstGeom prst="wedgeRoundRectCallout">
            <a:avLst>
              <a:gd name="adj1" fmla="val 45382"/>
              <a:gd name="adj2" fmla="val -65456"/>
              <a:gd name="adj3" fmla="val 16667"/>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r>
              <a:rPr lang="ja-JP" altLang="en-US" sz="900" dirty="0">
                <a:latin typeface="Meiryo UI" panose="020B0604030504040204" pitchFamily="50" charset="-128"/>
                <a:ea typeface="Meiryo UI" panose="020B0604030504040204" pitchFamily="50" charset="-128"/>
              </a:rPr>
              <a:t>部下の家族も大切な存在と考え、育児や介護など制約を抱えた社員の悩みを理解して一緒に解決できる。</a:t>
            </a:r>
            <a:endParaRPr kumimoji="1" lang="ja-JP" altLang="en-US" sz="900" dirty="0">
              <a:latin typeface="Meiryo UI" panose="020B0604030504040204" pitchFamily="50" charset="-128"/>
              <a:ea typeface="Meiryo UI" panose="020B0604030504040204" pitchFamily="50" charset="-128"/>
            </a:endParaRPr>
          </a:p>
        </p:txBody>
      </p:sp>
      <p:sp>
        <p:nvSpPr>
          <p:cNvPr id="45" name="吹き出し: 円形 44">
            <a:extLst>
              <a:ext uri="{FF2B5EF4-FFF2-40B4-BE49-F238E27FC236}">
                <a16:creationId xmlns:a16="http://schemas.microsoft.com/office/drawing/2014/main" id="{C01EA3F9-CA60-4D6F-AF8F-EEB4C5DFBDA2}"/>
              </a:ext>
            </a:extLst>
          </p:cNvPr>
          <p:cNvSpPr/>
          <p:nvPr/>
        </p:nvSpPr>
        <p:spPr>
          <a:xfrm>
            <a:off x="7639825" y="4496090"/>
            <a:ext cx="1493640" cy="426735"/>
          </a:xfrm>
          <a:prstGeom prst="wedgeEllipseCallout">
            <a:avLst>
              <a:gd name="adj1" fmla="val -56903"/>
              <a:gd name="adj2" fmla="val 50772"/>
            </a:avLst>
          </a:prstGeom>
          <a:ln/>
        </p:spPr>
        <p:style>
          <a:lnRef idx="1">
            <a:schemeClr val="accent5"/>
          </a:lnRef>
          <a:fillRef idx="2">
            <a:schemeClr val="accent5"/>
          </a:fillRef>
          <a:effectRef idx="1">
            <a:schemeClr val="accent5"/>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部下の成長や組織力向上を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促すマネジメントができない。</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6" name="吹き出し: 円形 45">
            <a:extLst>
              <a:ext uri="{FF2B5EF4-FFF2-40B4-BE49-F238E27FC236}">
                <a16:creationId xmlns:a16="http://schemas.microsoft.com/office/drawing/2014/main" id="{DED73142-3DA9-4539-8AE5-8D6A2A11B806}"/>
              </a:ext>
            </a:extLst>
          </p:cNvPr>
          <p:cNvSpPr/>
          <p:nvPr/>
        </p:nvSpPr>
        <p:spPr>
          <a:xfrm>
            <a:off x="5631768" y="5147295"/>
            <a:ext cx="1442066" cy="409767"/>
          </a:xfrm>
          <a:prstGeom prst="wedgeEllipseCallout">
            <a:avLst>
              <a:gd name="adj1" fmla="val 42665"/>
              <a:gd name="adj2" fmla="val 50127"/>
            </a:avLst>
          </a:prstGeom>
          <a:ln/>
        </p:spPr>
        <p:style>
          <a:lnRef idx="1">
            <a:schemeClr val="accent5"/>
          </a:lnRef>
          <a:fillRef idx="2">
            <a:schemeClr val="accent5"/>
          </a:fillRef>
          <a:effectRef idx="1">
            <a:schemeClr val="accent5"/>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社員のライフやキャリア</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デザインへの理解は示す。</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7" name="思考の吹き出し: 雲形 46">
            <a:extLst>
              <a:ext uri="{FF2B5EF4-FFF2-40B4-BE49-F238E27FC236}">
                <a16:creationId xmlns:a16="http://schemas.microsoft.com/office/drawing/2014/main" id="{94FED341-6A2E-400E-8625-80AEC98EDCE7}"/>
              </a:ext>
            </a:extLst>
          </p:cNvPr>
          <p:cNvSpPr/>
          <p:nvPr/>
        </p:nvSpPr>
        <p:spPr>
          <a:xfrm flipH="1">
            <a:off x="632302" y="4318341"/>
            <a:ext cx="1551643" cy="685916"/>
          </a:xfrm>
          <a:prstGeom prst="cloudCallout">
            <a:avLst>
              <a:gd name="adj1" fmla="val -56100"/>
              <a:gd name="adj2" fmla="val 27639"/>
            </a:avLst>
          </a:prstGeom>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子育てや介護など</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制約のある社員の事情を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理解していない。</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BD8818B-81A4-4A36-8303-4EDB1DDECE1A}"/>
              </a:ext>
            </a:extLst>
          </p:cNvPr>
          <p:cNvSpPr/>
          <p:nvPr/>
        </p:nvSpPr>
        <p:spPr>
          <a:xfrm>
            <a:off x="3141786" y="6220206"/>
            <a:ext cx="6776917" cy="215444"/>
          </a:xfrm>
          <a:prstGeom prst="rect">
            <a:avLst/>
          </a:prstGeom>
        </p:spPr>
        <p:txBody>
          <a:bodyPr wrap="square">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出典：愛知県産業労働部労政局労働福祉課仕事と生活の調和推進グループ「イクボス取組事例集」を参考に東京海上日動リスクコンサルティング</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作成。</a:t>
            </a:r>
          </a:p>
        </p:txBody>
      </p:sp>
      <p:pic>
        <p:nvPicPr>
          <p:cNvPr id="7" name="図 6" descr="光 が含まれている画像&#10;&#10;自動的に生成された説明">
            <a:extLst>
              <a:ext uri="{FF2B5EF4-FFF2-40B4-BE49-F238E27FC236}">
                <a16:creationId xmlns:a16="http://schemas.microsoft.com/office/drawing/2014/main" id="{C84EA58F-05AD-414C-AF62-F6DAAB19C2A5}"/>
              </a:ext>
            </a:extLst>
          </p:cNvPr>
          <p:cNvPicPr>
            <a:picLocks noChangeAspect="1"/>
          </p:cNvPicPr>
          <p:nvPr/>
        </p:nvPicPr>
        <p:blipFill>
          <a:blip r:embed="rId6"/>
          <a:stretch>
            <a:fillRect/>
          </a:stretch>
        </p:blipFill>
        <p:spPr>
          <a:xfrm>
            <a:off x="7439533" y="1164131"/>
            <a:ext cx="967581" cy="1612635"/>
          </a:xfrm>
          <a:prstGeom prst="rect">
            <a:avLst/>
          </a:prstGeom>
        </p:spPr>
      </p:pic>
      <p:sp>
        <p:nvSpPr>
          <p:cNvPr id="40" name="吹き出し: 角を丸めた四角形 39">
            <a:extLst>
              <a:ext uri="{FF2B5EF4-FFF2-40B4-BE49-F238E27FC236}">
                <a16:creationId xmlns:a16="http://schemas.microsoft.com/office/drawing/2014/main" id="{BBA7BF13-7A8A-44E6-9566-241EAD59DADE}"/>
              </a:ext>
            </a:extLst>
          </p:cNvPr>
          <p:cNvSpPr/>
          <p:nvPr/>
        </p:nvSpPr>
        <p:spPr>
          <a:xfrm>
            <a:off x="8102198" y="2186959"/>
            <a:ext cx="1781150" cy="490484"/>
          </a:xfrm>
          <a:prstGeom prst="wedgeRoundRectCallout">
            <a:avLst>
              <a:gd name="adj1" fmla="val -65004"/>
              <a:gd name="adj2" fmla="val -48123"/>
              <a:gd name="adj3" fmla="val 16667"/>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r>
              <a:rPr lang="ja-JP" altLang="en-US" sz="900" dirty="0">
                <a:latin typeface="Meiryo UI" panose="020B0604030504040204" pitchFamily="50" charset="-128"/>
                <a:ea typeface="Meiryo UI" panose="020B0604030504040204" pitchFamily="50" charset="-128"/>
              </a:rPr>
              <a:t>自分自身の仕事のマネジメント能力が高く、短時間・少人数で成果を出すチームづくりとその運営ができる。</a:t>
            </a:r>
            <a:endParaRPr kumimoji="1" lang="ja-JP" altLang="en-US" sz="900" dirty="0">
              <a:latin typeface="Meiryo UI" panose="020B0604030504040204" pitchFamily="50" charset="-128"/>
              <a:ea typeface="Meiryo UI" panose="020B0604030504040204" pitchFamily="50" charset="-128"/>
            </a:endParaRPr>
          </a:p>
        </p:txBody>
      </p:sp>
      <p:pic>
        <p:nvPicPr>
          <p:cNvPr id="8" name="図 7" descr="座る, ホワイト, ボックス, 衣類 が含まれている画像&#10;&#10;自動的に生成された説明">
            <a:extLst>
              <a:ext uri="{FF2B5EF4-FFF2-40B4-BE49-F238E27FC236}">
                <a16:creationId xmlns:a16="http://schemas.microsoft.com/office/drawing/2014/main" id="{CAE4A43E-291F-413D-8BC5-3CBCB32A12B6}"/>
              </a:ext>
            </a:extLst>
          </p:cNvPr>
          <p:cNvPicPr>
            <a:picLocks noChangeAspect="1"/>
          </p:cNvPicPr>
          <p:nvPr/>
        </p:nvPicPr>
        <p:blipFill>
          <a:blip r:embed="rId7"/>
          <a:stretch>
            <a:fillRect/>
          </a:stretch>
        </p:blipFill>
        <p:spPr>
          <a:xfrm>
            <a:off x="2645838" y="4253238"/>
            <a:ext cx="888565" cy="1131930"/>
          </a:xfrm>
          <a:prstGeom prst="rect">
            <a:avLst/>
          </a:prstGeom>
        </p:spPr>
      </p:pic>
      <p:pic>
        <p:nvPicPr>
          <p:cNvPr id="31" name="図 30">
            <a:extLst>
              <a:ext uri="{FF2B5EF4-FFF2-40B4-BE49-F238E27FC236}">
                <a16:creationId xmlns:a16="http://schemas.microsoft.com/office/drawing/2014/main" id="{BF2CEB96-9C3F-4B96-9F6E-9189BBDC530A}"/>
              </a:ext>
            </a:extLst>
          </p:cNvPr>
          <p:cNvPicPr>
            <a:picLocks noChangeAspect="1"/>
          </p:cNvPicPr>
          <p:nvPr/>
        </p:nvPicPr>
        <p:blipFill>
          <a:blip r:embed="rId8"/>
          <a:stretch>
            <a:fillRect/>
          </a:stretch>
        </p:blipFill>
        <p:spPr>
          <a:xfrm>
            <a:off x="1983254" y="4369324"/>
            <a:ext cx="1101206" cy="1314873"/>
          </a:xfrm>
          <a:prstGeom prst="rect">
            <a:avLst/>
          </a:prstGeom>
        </p:spPr>
      </p:pic>
      <p:sp>
        <p:nvSpPr>
          <p:cNvPr id="48" name="思考の吹き出し: 雲形 47">
            <a:extLst>
              <a:ext uri="{FF2B5EF4-FFF2-40B4-BE49-F238E27FC236}">
                <a16:creationId xmlns:a16="http://schemas.microsoft.com/office/drawing/2014/main" id="{F561023C-FCAC-4515-BDF9-0C47FEF00291}"/>
              </a:ext>
            </a:extLst>
          </p:cNvPr>
          <p:cNvSpPr/>
          <p:nvPr/>
        </p:nvSpPr>
        <p:spPr>
          <a:xfrm>
            <a:off x="3211441" y="5155873"/>
            <a:ext cx="1367177" cy="733966"/>
          </a:xfrm>
          <a:prstGeom prst="cloudCallout">
            <a:avLst>
              <a:gd name="adj1" fmla="val -60668"/>
              <a:gd name="adj2" fmla="val 14118"/>
            </a:avLst>
          </a:prstGeom>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無駄な動きが多く、</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時間をかけているわりに</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仕事がはかどらない。</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pic>
        <p:nvPicPr>
          <p:cNvPr id="11" name="図 10" descr="時計 が含まれている画像&#10;&#10;自動的に生成された説明">
            <a:extLst>
              <a:ext uri="{FF2B5EF4-FFF2-40B4-BE49-F238E27FC236}">
                <a16:creationId xmlns:a16="http://schemas.microsoft.com/office/drawing/2014/main" id="{78338C99-EAA3-4C89-A4F2-43D3FEAB0725}"/>
              </a:ext>
            </a:extLst>
          </p:cNvPr>
          <p:cNvPicPr>
            <a:picLocks noChangeAspect="1"/>
          </p:cNvPicPr>
          <p:nvPr/>
        </p:nvPicPr>
        <p:blipFill>
          <a:blip r:embed="rId9"/>
          <a:stretch>
            <a:fillRect/>
          </a:stretch>
        </p:blipFill>
        <p:spPr>
          <a:xfrm>
            <a:off x="2146809" y="1038497"/>
            <a:ext cx="1029260" cy="1274625"/>
          </a:xfrm>
          <a:prstGeom prst="rect">
            <a:avLst/>
          </a:prstGeom>
        </p:spPr>
      </p:pic>
      <p:pic>
        <p:nvPicPr>
          <p:cNvPr id="25" name="図 24">
            <a:extLst>
              <a:ext uri="{FF2B5EF4-FFF2-40B4-BE49-F238E27FC236}">
                <a16:creationId xmlns:a16="http://schemas.microsoft.com/office/drawing/2014/main" id="{D8373B92-198B-4BB6-9A22-B23003CCF3F6}"/>
              </a:ext>
            </a:extLst>
          </p:cNvPr>
          <p:cNvPicPr>
            <a:picLocks noChangeAspect="1"/>
          </p:cNvPicPr>
          <p:nvPr/>
        </p:nvPicPr>
        <p:blipFill>
          <a:blip r:embed="rId10"/>
          <a:stretch>
            <a:fillRect/>
          </a:stretch>
        </p:blipFill>
        <p:spPr>
          <a:xfrm>
            <a:off x="1809669" y="1329687"/>
            <a:ext cx="908373" cy="1131930"/>
          </a:xfrm>
          <a:prstGeom prst="rect">
            <a:avLst/>
          </a:prstGeom>
        </p:spPr>
      </p:pic>
      <p:sp>
        <p:nvSpPr>
          <p:cNvPr id="44" name="爆発: 14 pt 43">
            <a:extLst>
              <a:ext uri="{FF2B5EF4-FFF2-40B4-BE49-F238E27FC236}">
                <a16:creationId xmlns:a16="http://schemas.microsoft.com/office/drawing/2014/main" id="{EE5B5E42-0F90-47A8-8B01-B765C45FF148}"/>
              </a:ext>
            </a:extLst>
          </p:cNvPr>
          <p:cNvSpPr/>
          <p:nvPr/>
        </p:nvSpPr>
        <p:spPr>
          <a:xfrm>
            <a:off x="2560403" y="1535641"/>
            <a:ext cx="1895461" cy="812317"/>
          </a:xfrm>
          <a:prstGeom prst="irregularSeal2">
            <a:avLst/>
          </a:prstGeom>
          <a:ln/>
        </p:spPr>
        <p:style>
          <a:lnRef idx="1">
            <a:schemeClr val="accent3"/>
          </a:lnRef>
          <a:fillRef idx="2">
            <a:schemeClr val="accent3"/>
          </a:fillRef>
          <a:effectRef idx="1">
            <a:schemeClr val="accent3"/>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無理な仕事量や</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長時間勤務を根性論で</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乗り切ろうとする。</a:t>
            </a:r>
          </a:p>
        </p:txBody>
      </p:sp>
      <p:sp>
        <p:nvSpPr>
          <p:cNvPr id="43" name="爆発: 14 pt 42">
            <a:extLst>
              <a:ext uri="{FF2B5EF4-FFF2-40B4-BE49-F238E27FC236}">
                <a16:creationId xmlns:a16="http://schemas.microsoft.com/office/drawing/2014/main" id="{4BC27ABC-26FE-4727-B4D7-E226101B0F6A}"/>
              </a:ext>
            </a:extLst>
          </p:cNvPr>
          <p:cNvSpPr/>
          <p:nvPr/>
        </p:nvSpPr>
        <p:spPr>
          <a:xfrm>
            <a:off x="329338" y="1970160"/>
            <a:ext cx="2127687" cy="988358"/>
          </a:xfrm>
          <a:prstGeom prst="irregularSeal2">
            <a:avLst/>
          </a:prstGeom>
          <a:ln/>
        </p:spPr>
        <p:style>
          <a:lnRef idx="1">
            <a:schemeClr val="accent3"/>
          </a:lnRef>
          <a:fillRef idx="2">
            <a:schemeClr val="accent3"/>
          </a:fillRef>
          <a:effectRef idx="1">
            <a:schemeClr val="accent3"/>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残業や休日出勤を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いとわない部下ばかり</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目をかける。</a:t>
            </a:r>
          </a:p>
        </p:txBody>
      </p:sp>
    </p:spTree>
    <p:extLst>
      <p:ext uri="{BB962C8B-B14F-4D97-AF65-F5344CB8AC3E}">
        <p14:creationId xmlns:p14="http://schemas.microsoft.com/office/powerpoint/2010/main" val="52855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195262" cy="360362"/>
          </a:xfrm>
        </p:spPr>
        <p:txBody>
          <a:bodyPr/>
          <a:lstStyle/>
          <a:p>
            <a:pPr>
              <a:defRPr/>
            </a:pPr>
            <a:fld id="{E998A1A3-FEA1-4990-8247-73F0C5D4C06C}" type="slidenum">
              <a:rPr lang="ja-JP" altLang="en-US" sz="1600" smtClean="0"/>
              <a:pPr>
                <a:defRPr/>
              </a:pPr>
              <a:t>2</a:t>
            </a:fld>
            <a:endParaRPr lang="en-US" altLang="ja-JP" sz="1600" dirty="0"/>
          </a:p>
        </p:txBody>
      </p:sp>
      <p:sp>
        <p:nvSpPr>
          <p:cNvPr id="5" name="タイトル 1"/>
          <p:cNvSpPr>
            <a:spLocks noGrp="1"/>
          </p:cNvSpPr>
          <p:nvPr>
            <p:ph type="title"/>
          </p:nvPr>
        </p:nvSpPr>
        <p:spPr>
          <a:xfrm>
            <a:off x="1328695" y="2882587"/>
            <a:ext cx="8577305" cy="1070287"/>
          </a:xfrm>
        </p:spPr>
        <p:txBody>
          <a:bodyPr/>
          <a:lstStyle/>
          <a:p>
            <a:pPr marL="1495425" indent="-1495425"/>
            <a:r>
              <a:rPr kumimoji="1" lang="ja-JP" altLang="en-US" sz="3200" dirty="0">
                <a:solidFill>
                  <a:schemeClr val="bg1"/>
                </a:solidFill>
              </a:rPr>
              <a:t>第一章　男性の育児休業取得の現状と</a:t>
            </a:r>
            <a:r>
              <a:rPr kumimoji="1" lang="en-US" altLang="ja-JP" sz="3200" dirty="0">
                <a:solidFill>
                  <a:schemeClr val="bg1"/>
                </a:solidFill>
              </a:rPr>
              <a:t/>
            </a:r>
            <a:br>
              <a:rPr kumimoji="1" lang="en-US" altLang="ja-JP" sz="3200" dirty="0">
                <a:solidFill>
                  <a:schemeClr val="bg1"/>
                </a:solidFill>
              </a:rPr>
            </a:br>
            <a:r>
              <a:rPr kumimoji="1" lang="ja-JP" altLang="en-US" sz="3200" dirty="0">
                <a:solidFill>
                  <a:schemeClr val="bg1"/>
                </a:solidFill>
              </a:rPr>
              <a:t>企業における課題</a:t>
            </a:r>
            <a:endParaRPr kumimoji="1" lang="ja-JP" altLang="en-US" sz="2400" dirty="0">
              <a:solidFill>
                <a:schemeClr val="bg1"/>
              </a:solidFill>
            </a:endParaRPr>
          </a:p>
        </p:txBody>
      </p:sp>
    </p:spTree>
    <p:extLst>
      <p:ext uri="{BB962C8B-B14F-4D97-AF65-F5344CB8AC3E}">
        <p14:creationId xmlns:p14="http://schemas.microsoft.com/office/powerpoint/2010/main" val="345776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３－５</a:t>
            </a:r>
            <a:r>
              <a:rPr kumimoji="1" lang="ja-JP" altLang="en-US" dirty="0"/>
              <a:t>．イクボス</a:t>
            </a:r>
            <a:r>
              <a:rPr kumimoji="1" lang="en-US" altLang="ja-JP" dirty="0"/>
              <a:t>10</a:t>
            </a:r>
            <a:r>
              <a:rPr kumimoji="1" lang="ja-JP" altLang="en-US" dirty="0"/>
              <a:t>の実践</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29</a:t>
            </a:fld>
            <a:endParaRPr lang="en-US" altLang="ja-JP" sz="1600" dirty="0"/>
          </a:p>
        </p:txBody>
      </p:sp>
      <p:sp>
        <p:nvSpPr>
          <p:cNvPr id="50" name="角丸四角形 49"/>
          <p:cNvSpPr/>
          <p:nvPr/>
        </p:nvSpPr>
        <p:spPr>
          <a:xfrm>
            <a:off x="447676" y="1294432"/>
            <a:ext cx="9194044" cy="4884126"/>
          </a:xfrm>
          <a:prstGeom prst="roundRect">
            <a:avLst>
              <a:gd name="adj" fmla="val 71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88498" y="1670818"/>
            <a:ext cx="572553" cy="276999"/>
          </a:xfrm>
          <a:prstGeom prst="rect">
            <a:avLst/>
          </a:prstGeom>
          <a:solidFill>
            <a:srgbClr val="FF6600"/>
          </a:solidFill>
          <a:ln>
            <a:solidFill>
              <a:srgbClr val="FF6600"/>
            </a:solidFill>
          </a:ln>
        </p:spPr>
        <p:txBody>
          <a:bodyPr wrap="square" rtlCol="0">
            <a:spAutoFit/>
          </a:bodyPr>
          <a:lstStyle/>
          <a:p>
            <a:pPr algn="ctr"/>
            <a:r>
              <a:rPr kumimoji="1" lang="ja-JP" altLang="en-US" sz="1200" b="1" dirty="0">
                <a:solidFill>
                  <a:schemeClr val="bg1"/>
                </a:solidFill>
              </a:rPr>
              <a:t>１</a:t>
            </a:r>
          </a:p>
        </p:txBody>
      </p:sp>
      <p:sp>
        <p:nvSpPr>
          <p:cNvPr id="53" name="テキスト ボックス 52"/>
          <p:cNvSpPr txBox="1"/>
          <p:nvPr/>
        </p:nvSpPr>
        <p:spPr>
          <a:xfrm>
            <a:off x="688496" y="2580259"/>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２</a:t>
            </a:r>
            <a:endParaRPr kumimoji="1" lang="ja-JP" altLang="en-US" sz="1200" b="1" dirty="0">
              <a:solidFill>
                <a:schemeClr val="bg1"/>
              </a:solidFill>
            </a:endParaRPr>
          </a:p>
        </p:txBody>
      </p:sp>
      <p:sp>
        <p:nvSpPr>
          <p:cNvPr id="54" name="テキスト ボックス 53"/>
          <p:cNvSpPr txBox="1"/>
          <p:nvPr/>
        </p:nvSpPr>
        <p:spPr>
          <a:xfrm>
            <a:off x="688495" y="347065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３</a:t>
            </a:r>
            <a:endParaRPr kumimoji="1" lang="ja-JP" altLang="en-US" sz="1200" b="1" dirty="0">
              <a:solidFill>
                <a:schemeClr val="bg1"/>
              </a:solidFill>
            </a:endParaRPr>
          </a:p>
        </p:txBody>
      </p:sp>
      <p:sp>
        <p:nvSpPr>
          <p:cNvPr id="55" name="テキスト ボックス 54"/>
          <p:cNvSpPr txBox="1"/>
          <p:nvPr/>
        </p:nvSpPr>
        <p:spPr>
          <a:xfrm>
            <a:off x="688495" y="4361041"/>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４</a:t>
            </a:r>
            <a:endParaRPr kumimoji="1" lang="ja-JP" altLang="en-US" sz="1200" b="1" dirty="0">
              <a:solidFill>
                <a:schemeClr val="bg1"/>
              </a:solidFill>
            </a:endParaRPr>
          </a:p>
        </p:txBody>
      </p:sp>
      <p:sp>
        <p:nvSpPr>
          <p:cNvPr id="56" name="テキスト ボックス 55"/>
          <p:cNvSpPr txBox="1"/>
          <p:nvPr/>
        </p:nvSpPr>
        <p:spPr>
          <a:xfrm>
            <a:off x="688494" y="530085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５</a:t>
            </a:r>
            <a:endParaRPr kumimoji="1" lang="ja-JP" altLang="en-US" sz="1200" b="1" dirty="0">
              <a:solidFill>
                <a:schemeClr val="bg1"/>
              </a:solidFill>
            </a:endParaRPr>
          </a:p>
        </p:txBody>
      </p:sp>
      <p:sp>
        <p:nvSpPr>
          <p:cNvPr id="58" name="テキスト ボックス 57"/>
          <p:cNvSpPr txBox="1"/>
          <p:nvPr/>
        </p:nvSpPr>
        <p:spPr>
          <a:xfrm>
            <a:off x="5036232" y="166153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６</a:t>
            </a:r>
            <a:endParaRPr kumimoji="1" lang="ja-JP" altLang="en-US" sz="1200" b="1" dirty="0">
              <a:solidFill>
                <a:schemeClr val="bg1"/>
              </a:solidFill>
            </a:endParaRPr>
          </a:p>
        </p:txBody>
      </p:sp>
      <p:sp>
        <p:nvSpPr>
          <p:cNvPr id="59" name="テキスト ボックス 58"/>
          <p:cNvSpPr txBox="1"/>
          <p:nvPr/>
        </p:nvSpPr>
        <p:spPr>
          <a:xfrm>
            <a:off x="5036230" y="2570973"/>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７</a:t>
            </a:r>
            <a:endParaRPr kumimoji="1" lang="ja-JP" altLang="en-US" sz="1200" b="1" dirty="0">
              <a:solidFill>
                <a:schemeClr val="bg1"/>
              </a:solidFill>
            </a:endParaRPr>
          </a:p>
        </p:txBody>
      </p:sp>
      <p:sp>
        <p:nvSpPr>
          <p:cNvPr id="60" name="テキスト ボックス 59"/>
          <p:cNvSpPr txBox="1"/>
          <p:nvPr/>
        </p:nvSpPr>
        <p:spPr>
          <a:xfrm>
            <a:off x="5036229" y="3461364"/>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８</a:t>
            </a:r>
            <a:endParaRPr kumimoji="1" lang="ja-JP" altLang="en-US" sz="1200" b="1" dirty="0">
              <a:solidFill>
                <a:schemeClr val="bg1"/>
              </a:solidFill>
            </a:endParaRPr>
          </a:p>
        </p:txBody>
      </p:sp>
      <p:sp>
        <p:nvSpPr>
          <p:cNvPr id="61" name="テキスト ボックス 60"/>
          <p:cNvSpPr txBox="1"/>
          <p:nvPr/>
        </p:nvSpPr>
        <p:spPr>
          <a:xfrm>
            <a:off x="5036229" y="435175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９</a:t>
            </a:r>
            <a:endParaRPr kumimoji="1" lang="ja-JP" altLang="en-US" sz="1200" b="1" dirty="0">
              <a:solidFill>
                <a:schemeClr val="bg1"/>
              </a:solidFill>
            </a:endParaRPr>
          </a:p>
        </p:txBody>
      </p:sp>
      <p:sp>
        <p:nvSpPr>
          <p:cNvPr id="62" name="テキスト ボックス 61"/>
          <p:cNvSpPr txBox="1"/>
          <p:nvPr/>
        </p:nvSpPr>
        <p:spPr>
          <a:xfrm>
            <a:off x="5036228" y="5291569"/>
            <a:ext cx="572553" cy="276999"/>
          </a:xfrm>
          <a:prstGeom prst="rect">
            <a:avLst/>
          </a:prstGeom>
          <a:solidFill>
            <a:srgbClr val="FF6600"/>
          </a:solidFill>
          <a:ln>
            <a:solidFill>
              <a:srgbClr val="FF6600"/>
            </a:solidFill>
          </a:ln>
        </p:spPr>
        <p:txBody>
          <a:bodyPr wrap="square" rtlCol="0">
            <a:spAutoFit/>
          </a:bodyPr>
          <a:lstStyle/>
          <a:p>
            <a:pPr algn="ctr"/>
            <a:r>
              <a:rPr kumimoji="1" lang="ja-JP" altLang="en-US" sz="1200" b="1" dirty="0">
                <a:solidFill>
                  <a:schemeClr val="bg1"/>
                </a:solidFill>
              </a:rPr>
              <a:t>１０</a:t>
            </a:r>
          </a:p>
        </p:txBody>
      </p:sp>
      <p:sp>
        <p:nvSpPr>
          <p:cNvPr id="63" name="テキスト ボックス 62"/>
          <p:cNvSpPr txBox="1"/>
          <p:nvPr/>
        </p:nvSpPr>
        <p:spPr>
          <a:xfrm>
            <a:off x="1287303" y="1656414"/>
            <a:ext cx="3589497" cy="777136"/>
          </a:xfrm>
          <a:prstGeom prst="rect">
            <a:avLst/>
          </a:prstGeom>
          <a:noFill/>
        </p:spPr>
        <p:txBody>
          <a:bodyPr wrap="square" rtlCol="0">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会議のムダ取り</a:t>
            </a:r>
          </a:p>
          <a:p>
            <a:pPr>
              <a:spcBef>
                <a:spcPts val="336"/>
              </a:spcBef>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会議の目的やゴールを示し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終了時間が守られている</a:t>
            </a:r>
          </a:p>
        </p:txBody>
      </p:sp>
      <p:sp>
        <p:nvSpPr>
          <p:cNvPr id="64" name="テキスト ボックス 63"/>
          <p:cNvSpPr txBox="1"/>
          <p:nvPr/>
        </p:nvSpPr>
        <p:spPr>
          <a:xfrm>
            <a:off x="1274057" y="2547908"/>
            <a:ext cx="3450343" cy="56169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社内資料の削減</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36"/>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職場内での作成資料の分量は適切である</a:t>
            </a:r>
          </a:p>
        </p:txBody>
      </p:sp>
      <p:sp>
        <p:nvSpPr>
          <p:cNvPr id="65" name="テキスト ボックス 64"/>
          <p:cNvSpPr txBox="1"/>
          <p:nvPr/>
        </p:nvSpPr>
        <p:spPr>
          <a:xfrm>
            <a:off x="1264185" y="3404795"/>
            <a:ext cx="3612615"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書類の整理整頓</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共有キャビネットは整理整頓され、必要なものがすぐに探せる</a:t>
            </a:r>
          </a:p>
        </p:txBody>
      </p:sp>
      <p:sp>
        <p:nvSpPr>
          <p:cNvPr id="66" name="テキスト ボックス 65"/>
          <p:cNvSpPr txBox="1"/>
          <p:nvPr/>
        </p:nvSpPr>
        <p:spPr>
          <a:xfrm>
            <a:off x="1261046" y="4317145"/>
            <a:ext cx="3615754"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標準化・マニュアル化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大きな仕事が終わった際には概要報告をまとめ、業務の手順書は、他人が見てもわかるように作成している</a:t>
            </a:r>
          </a:p>
        </p:txBody>
      </p:sp>
      <p:sp>
        <p:nvSpPr>
          <p:cNvPr id="67" name="テキスト ボックス 66"/>
          <p:cNvSpPr txBox="1"/>
          <p:nvPr/>
        </p:nvSpPr>
        <p:spPr>
          <a:xfrm>
            <a:off x="1281029"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労働時間を適切管理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上司は部下の日々の労働時間を把握し、</a:t>
            </a:r>
          </a:p>
          <a:p>
            <a:pPr lvl="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負荷が集中している部下のサポートをしている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608785" y="1631498"/>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業務分担の適正化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業務分担に偏りがないか常に見直し、特定の人が残業や深夜業をおこなうようなことはない</a:t>
            </a:r>
          </a:p>
        </p:txBody>
      </p:sp>
      <p:sp>
        <p:nvSpPr>
          <p:cNvPr id="69" name="テキスト ボックス 68"/>
          <p:cNvSpPr txBox="1"/>
          <p:nvPr/>
        </p:nvSpPr>
        <p:spPr>
          <a:xfrm>
            <a:off x="5607263" y="2515830"/>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担当以外の業務を知る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担当業務だけでなく周辺の業務に関する知識を身につけている</a:t>
            </a:r>
          </a:p>
        </p:txBody>
      </p:sp>
      <p:sp>
        <p:nvSpPr>
          <p:cNvPr id="70" name="テキスト ボックス 69"/>
          <p:cNvSpPr txBox="1"/>
          <p:nvPr/>
        </p:nvSpPr>
        <p:spPr>
          <a:xfrm>
            <a:off x="5613726" y="3424339"/>
            <a:ext cx="3577775"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スケジュール共有化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上司と部下、部下同士で、日々のスケジュールを確認している</a:t>
            </a:r>
          </a:p>
        </p:txBody>
      </p:sp>
      <p:sp>
        <p:nvSpPr>
          <p:cNvPr id="71" name="テキスト ボックス 70"/>
          <p:cNvSpPr txBox="1"/>
          <p:nvPr/>
        </p:nvSpPr>
        <p:spPr>
          <a:xfrm>
            <a:off x="5607263" y="4317145"/>
            <a:ext cx="3940634" cy="781752"/>
          </a:xfrm>
          <a:prstGeom prst="rect">
            <a:avLst/>
          </a:prstGeom>
          <a:noFill/>
        </p:spPr>
        <p:txBody>
          <a:bodyPr wrap="square" rtlCol="0">
            <a:spAutoFit/>
          </a:bodyPr>
          <a:lstStyle/>
          <a:p>
            <a:r>
              <a:rPr lang="ja-JP" altLang="en-US" sz="1400" b="1">
                <a:latin typeface="Meiryo UI" panose="020B0604030504040204" pitchFamily="50" charset="-128"/>
                <a:ea typeface="Meiryo UI" panose="020B0604030504040204" pitchFamily="50" charset="-128"/>
                <a:cs typeface="Meiryo UI" panose="020B0604030504040204" pitchFamily="50" charset="-128"/>
              </a:rPr>
              <a:t>「がんばるタイム」の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設定</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電話対応等にさえぎられず、担当業務に集中できる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時間がある</a:t>
            </a:r>
          </a:p>
        </p:txBody>
      </p:sp>
      <p:sp>
        <p:nvSpPr>
          <p:cNvPr id="72" name="テキスト ボックス 71"/>
          <p:cNvSpPr txBox="1"/>
          <p:nvPr/>
        </p:nvSpPr>
        <p:spPr>
          <a:xfrm>
            <a:off x="5607263"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仕事効率化策の共有</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仕事が早い人の業務の進め方を、職場内で共有している</a:t>
            </a:r>
          </a:p>
        </p:txBody>
      </p:sp>
      <p:sp>
        <p:nvSpPr>
          <p:cNvPr id="6" name="正方形/長方形 5"/>
          <p:cNvSpPr/>
          <p:nvPr/>
        </p:nvSpPr>
        <p:spPr>
          <a:xfrm>
            <a:off x="967360" y="1109766"/>
            <a:ext cx="4663456" cy="369332"/>
          </a:xfrm>
          <a:prstGeom prst="rect">
            <a:avLst/>
          </a:prstGeom>
          <a:solidFill>
            <a:schemeClr val="bg1"/>
          </a:solidFill>
        </p:spPr>
        <p:txBody>
          <a:bodyPr wrap="none">
            <a:spAutoFit/>
          </a:bodyPr>
          <a:lstStyle/>
          <a:p>
            <a:pPr>
              <a:spcBef>
                <a:spcPts val="300"/>
              </a:spcBef>
              <a:spcAft>
                <a:spcPts val="300"/>
              </a:spcAft>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イクボス</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の実践 </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ー まずはここから始めてみよう！</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183130" y="6216658"/>
            <a:ext cx="7372865" cy="2053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　カエル！ジャパン（</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「３つの心構え」と「</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の実践」</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佐藤博樹・武石恵美子著（</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年）「職場のワーク・ライフ・バランス」（日経文庫）を基に作成</a:t>
            </a:r>
          </a:p>
        </p:txBody>
      </p:sp>
    </p:spTree>
    <p:extLst>
      <p:ext uri="{BB962C8B-B14F-4D97-AF65-F5344CB8AC3E}">
        <p14:creationId xmlns:p14="http://schemas.microsoft.com/office/powerpoint/2010/main" val="395555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円形 4">
            <a:extLst>
              <a:ext uri="{FF2B5EF4-FFF2-40B4-BE49-F238E27FC236}">
                <a16:creationId xmlns:a16="http://schemas.microsoft.com/office/drawing/2014/main" id="{E7433E54-4399-429B-8EE7-996962E69003}"/>
              </a:ext>
            </a:extLst>
          </p:cNvPr>
          <p:cNvSpPr/>
          <p:nvPr/>
        </p:nvSpPr>
        <p:spPr>
          <a:xfrm>
            <a:off x="319323" y="934809"/>
            <a:ext cx="1458619" cy="861805"/>
          </a:xfrm>
          <a:prstGeom prst="wedgeEllipseCallout">
            <a:avLst>
              <a:gd name="adj1" fmla="val 65707"/>
              <a:gd name="adj2" fmla="val 10915"/>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今日から実践！</a:t>
            </a:r>
            <a:endParaRPr kumimoji="1"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accent3">
                    <a:lumMod val="75000"/>
                  </a:schemeClr>
                </a:solidFill>
                <a:latin typeface="Meiryo UI" panose="020B0604030504040204" pitchFamily="50" charset="-128"/>
                <a:ea typeface="Meiryo UI" panose="020B0604030504040204" pitchFamily="50" charset="-128"/>
              </a:rPr>
              <a:t>イクボス</a:t>
            </a:r>
            <a:r>
              <a:rPr lang="en-US" altLang="ja-JP" sz="1400" b="1" dirty="0">
                <a:solidFill>
                  <a:schemeClr val="accent3">
                    <a:lumMod val="75000"/>
                  </a:schemeClr>
                </a:solidFill>
                <a:latin typeface="Meiryo UI" panose="020B0604030504040204" pitchFamily="50" charset="-128"/>
                <a:ea typeface="Meiryo UI" panose="020B0604030504040204" pitchFamily="50" charset="-128"/>
              </a:rPr>
              <a:t>10</a:t>
            </a:r>
            <a:r>
              <a:rPr lang="ja-JP" altLang="en-US" sz="1400" b="1" dirty="0">
                <a:solidFill>
                  <a:schemeClr val="accent3">
                    <a:lumMod val="75000"/>
                  </a:schemeClr>
                </a:solidFill>
                <a:latin typeface="Meiryo UI" panose="020B0604030504040204" pitchFamily="50" charset="-128"/>
                <a:ea typeface="Meiryo UI" panose="020B0604030504040204" pitchFamily="50" charset="-128"/>
              </a:rPr>
              <a:t>の実践</a:t>
            </a:r>
            <a:endParaRPr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テーマ別</a:t>
            </a:r>
          </a:p>
        </p:txBody>
      </p:sp>
      <p:sp>
        <p:nvSpPr>
          <p:cNvPr id="3" name="タイトル 2"/>
          <p:cNvSpPr>
            <a:spLocks noGrp="1"/>
          </p:cNvSpPr>
          <p:nvPr>
            <p:ph type="title"/>
          </p:nvPr>
        </p:nvSpPr>
        <p:spPr/>
        <p:txBody>
          <a:bodyPr/>
          <a:lstStyle/>
          <a:p>
            <a:r>
              <a:rPr lang="ja-JP" altLang="en-US" dirty="0"/>
              <a:t>３－６．</a:t>
            </a:r>
            <a:r>
              <a:rPr kumimoji="1" lang="ja-JP" altLang="en-US" dirty="0"/>
              <a:t>イクボスの取組事例①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30</a:t>
            </a:fld>
            <a:endParaRPr lang="en-US" altLang="ja-JP" sz="1600" dirty="0"/>
          </a:p>
        </p:txBody>
      </p:sp>
      <p:sp>
        <p:nvSpPr>
          <p:cNvPr id="34" name="テキスト ボックス 33">
            <a:extLst>
              <a:ext uri="{FF2B5EF4-FFF2-40B4-BE49-F238E27FC236}">
                <a16:creationId xmlns:a16="http://schemas.microsoft.com/office/drawing/2014/main" id="{A24EED9F-378B-433C-9D46-62AE2AB42942}"/>
              </a:ext>
            </a:extLst>
          </p:cNvPr>
          <p:cNvSpPr txBox="1"/>
          <p:nvPr/>
        </p:nvSpPr>
        <p:spPr>
          <a:xfrm>
            <a:off x="1871876" y="1200743"/>
            <a:ext cx="4122000" cy="461665"/>
          </a:xfrm>
          <a:prstGeom prst="rect">
            <a:avLst/>
          </a:prstGeom>
          <a:noFill/>
        </p:spPr>
        <p:txBody>
          <a:bodyPr wrap="square" rtlCol="0">
            <a:spAutoFit/>
          </a:bodyPr>
          <a:lstStyle/>
          <a:p>
            <a:pPr algn="ct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イクボスの取組事例をご紹介！</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 角を丸くする 8">
            <a:extLst>
              <a:ext uri="{FF2B5EF4-FFF2-40B4-BE49-F238E27FC236}">
                <a16:creationId xmlns:a16="http://schemas.microsoft.com/office/drawing/2014/main" id="{E4BB4263-5959-433C-AA4D-7B49ED2BB8EA}"/>
              </a:ext>
            </a:extLst>
          </p:cNvPr>
          <p:cNvSpPr/>
          <p:nvPr/>
        </p:nvSpPr>
        <p:spPr>
          <a:xfrm>
            <a:off x="427898" y="2361200"/>
            <a:ext cx="4122000" cy="1290560"/>
          </a:xfrm>
          <a:prstGeom prst="roundRect">
            <a:avLst>
              <a:gd name="adj" fmla="val 12730"/>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必要な会議に必要なメンバーが集まるよう、会議の時間・内容を見直し。</a:t>
            </a:r>
            <a:r>
              <a:rPr lang="ja-JP" altLang="en-US" sz="1400" dirty="0">
                <a:solidFill>
                  <a:schemeClr val="tx1"/>
                </a:solidFill>
                <a:latin typeface="Meiryo UI" panose="020B0604030504040204" pitchFamily="50" charset="-128"/>
                <a:ea typeface="Meiryo UI" panose="020B0604030504040204" pitchFamily="50" charset="-128"/>
              </a:rPr>
              <a:t>不要な会議はやらない</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会議を開催する場合は、回数を減らす、時間を区切る、全員が参加できる時間に変更する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目的とアジェンダを明確にすることで時間短縮</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92CE854E-6230-4A6B-A52E-BFD00147E38D}"/>
              </a:ext>
            </a:extLst>
          </p:cNvPr>
          <p:cNvSpPr/>
          <p:nvPr/>
        </p:nvSpPr>
        <p:spPr>
          <a:xfrm>
            <a:off x="428777" y="5328642"/>
            <a:ext cx="4122000" cy="612000"/>
          </a:xfrm>
          <a:prstGeom prst="roundRect">
            <a:avLst>
              <a:gd name="adj" fmla="val 8447"/>
            </a:avLst>
          </a:prstGeom>
          <a:ln/>
        </p:spPr>
        <p:style>
          <a:lnRef idx="1">
            <a:schemeClr val="accent6"/>
          </a:lnRef>
          <a:fillRef idx="2">
            <a:schemeClr val="accent6"/>
          </a:fillRef>
          <a:effectRef idx="1">
            <a:schemeClr val="accent6"/>
          </a:effectRef>
          <a:fontRef idx="minor">
            <a:schemeClr val="dk1"/>
          </a:fontRef>
        </p:style>
        <p:txBody>
          <a:bodyPr lIns="36000" tIns="36000" rIns="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ペーパーレスやメールの活用などにより「ムダ、ムリ、ムラ</a:t>
            </a:r>
            <a:r>
              <a:rPr lang="ja-JP" altLang="en-US" sz="1400" dirty="0">
                <a:solidFill>
                  <a:schemeClr val="tx1"/>
                </a:solidFill>
                <a:latin typeface="Meiryo UI" panose="020B0604030504040204" pitchFamily="50" charset="-128"/>
                <a:ea typeface="Meiryo UI" panose="020B0604030504040204" pitchFamily="50" charset="-128"/>
              </a:rPr>
              <a:t>」を省き、合理化と効率化を図る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E431332C-6BFE-4F55-B5E7-53EBD6E2BDE4}"/>
              </a:ext>
            </a:extLst>
          </p:cNvPr>
          <p:cNvSpPr/>
          <p:nvPr/>
        </p:nvSpPr>
        <p:spPr>
          <a:xfrm>
            <a:off x="5471895" y="2268876"/>
            <a:ext cx="4122000" cy="742180"/>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従業員からの優れた改善提案はすぐに採用　　　　　マニュアルに落とし込み業務を標準化</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他部署にも協力を仰いで業務を効率化</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1503816B-5D4E-4C0E-A0B2-F5EAF275AEB6}"/>
              </a:ext>
            </a:extLst>
          </p:cNvPr>
          <p:cNvSpPr/>
          <p:nvPr/>
        </p:nvSpPr>
        <p:spPr>
          <a:xfrm>
            <a:off x="5473866" y="3483294"/>
            <a:ext cx="4122000" cy="1440000"/>
          </a:xfrm>
          <a:prstGeom prst="roundRect">
            <a:avLst>
              <a:gd name="adj" fmla="val 11943"/>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「残業時間</a:t>
            </a:r>
            <a:r>
              <a:rPr kumimoji="1" lang="en-US" altLang="ja-JP" sz="1400" dirty="0">
                <a:solidFill>
                  <a:schemeClr val="tx1"/>
                </a:solidFill>
                <a:latin typeface="Meiryo UI" panose="020B0604030504040204" pitchFamily="50" charset="-128"/>
                <a:ea typeface="Meiryo UI" panose="020B0604030504040204" pitchFamily="50" charset="-128"/>
              </a:rPr>
              <a:t>0</a:t>
            </a:r>
            <a:r>
              <a:rPr kumimoji="1" lang="ja-JP" altLang="en-US" sz="1400" dirty="0">
                <a:solidFill>
                  <a:schemeClr val="tx1"/>
                </a:solidFill>
                <a:latin typeface="Meiryo UI" panose="020B0604030504040204" pitchFamily="50" charset="-128"/>
                <a:ea typeface="Meiryo UI" panose="020B0604030504040204" pitchFamily="50" charset="-128"/>
              </a:rPr>
              <a:t>時間！」を掲げ、終業時間</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分前には翌日の業務を確認して退社</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部下が定時退社できるか否かを終業</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時間前に　　確認し、必要な対策を打つ</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定時</a:t>
            </a:r>
            <a:r>
              <a:rPr kumimoji="1" lang="ja-JP" altLang="en-US" sz="1400" dirty="0">
                <a:solidFill>
                  <a:schemeClr val="tx1"/>
                </a:solidFill>
                <a:latin typeface="Meiryo UI" panose="020B0604030504040204" pitchFamily="50" charset="-128"/>
                <a:ea typeface="Meiryo UI" panose="020B0604030504040204" pitchFamily="50" charset="-128"/>
              </a:rPr>
              <a:t>終業、</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分後に</a:t>
            </a:r>
            <a:r>
              <a:rPr lang="ja-JP" altLang="en-US" sz="1400" dirty="0">
                <a:solidFill>
                  <a:schemeClr val="tx1"/>
                </a:solidFill>
                <a:latin typeface="Meiryo UI" panose="020B0604030504040204" pitchFamily="50" charset="-128"/>
                <a:ea typeface="Meiryo UI" panose="020B0604030504040204" pitchFamily="50" charset="-128"/>
              </a:rPr>
              <a:t>完全消灯を実施し、定時退社を評価対象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510E1D7D-A426-4365-9F7E-0896BE76A3C3}"/>
              </a:ext>
            </a:extLst>
          </p:cNvPr>
          <p:cNvSpPr/>
          <p:nvPr/>
        </p:nvSpPr>
        <p:spPr>
          <a:xfrm>
            <a:off x="5473866" y="5426285"/>
            <a:ext cx="4122000" cy="612000"/>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会議内でメンバーの進捗確認を行い、一人で仕事を抱え込まないよう、チームメンバーが互いに意識</a:t>
            </a:r>
          </a:p>
        </p:txBody>
      </p:sp>
      <p:sp>
        <p:nvSpPr>
          <p:cNvPr id="10" name="スクロール: 横 9">
            <a:extLst>
              <a:ext uri="{FF2B5EF4-FFF2-40B4-BE49-F238E27FC236}">
                <a16:creationId xmlns:a16="http://schemas.microsoft.com/office/drawing/2014/main" id="{5CA81177-8C21-42CC-8F19-D0FF46DCBF2F}"/>
              </a:ext>
            </a:extLst>
          </p:cNvPr>
          <p:cNvSpPr/>
          <p:nvPr/>
        </p:nvSpPr>
        <p:spPr>
          <a:xfrm>
            <a:off x="159697" y="190704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1. </a:t>
            </a:r>
            <a:r>
              <a:rPr kumimoji="1" lang="ja-JP" altLang="en-US" sz="1600" b="1" dirty="0">
                <a:latin typeface="Meiryo UI" panose="020B0604030504040204" pitchFamily="50" charset="-128"/>
                <a:ea typeface="Meiryo UI" panose="020B0604030504040204" pitchFamily="50" charset="-128"/>
              </a:rPr>
              <a:t>会議のムダ取り</a:t>
            </a:r>
          </a:p>
        </p:txBody>
      </p:sp>
      <p:sp>
        <p:nvSpPr>
          <p:cNvPr id="57" name="四角形: 角を丸くする 56">
            <a:extLst>
              <a:ext uri="{FF2B5EF4-FFF2-40B4-BE49-F238E27FC236}">
                <a16:creationId xmlns:a16="http://schemas.microsoft.com/office/drawing/2014/main" id="{10A4DE31-E167-4A7E-8D31-0EE3C0555031}"/>
              </a:ext>
            </a:extLst>
          </p:cNvPr>
          <p:cNvSpPr/>
          <p:nvPr/>
        </p:nvSpPr>
        <p:spPr>
          <a:xfrm>
            <a:off x="421375" y="4163078"/>
            <a:ext cx="4122000" cy="612000"/>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会議資料をペーパーレス化し、パソコンを持ち寄り　　データで共有することで無駄な資料作成を省略</a:t>
            </a:r>
          </a:p>
        </p:txBody>
      </p:sp>
      <p:sp>
        <p:nvSpPr>
          <p:cNvPr id="21" name="スクロール: 横 20">
            <a:extLst>
              <a:ext uri="{FF2B5EF4-FFF2-40B4-BE49-F238E27FC236}">
                <a16:creationId xmlns:a16="http://schemas.microsoft.com/office/drawing/2014/main" id="{D96707AD-AC5A-4B8A-A085-9A32B010ED76}"/>
              </a:ext>
            </a:extLst>
          </p:cNvPr>
          <p:cNvSpPr/>
          <p:nvPr/>
        </p:nvSpPr>
        <p:spPr>
          <a:xfrm>
            <a:off x="167141" y="3692568"/>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 </a:t>
            </a:r>
            <a:r>
              <a:rPr lang="ja-JP" altLang="en-US" sz="1600" b="1" dirty="0">
                <a:latin typeface="Meiryo UI" panose="020B0604030504040204" pitchFamily="50" charset="-128"/>
                <a:ea typeface="Meiryo UI" panose="020B0604030504040204" pitchFamily="50" charset="-128"/>
              </a:rPr>
              <a:t>社内資料の削減</a:t>
            </a:r>
            <a:endParaRPr kumimoji="1" lang="ja-JP" altLang="en-US" sz="1600" b="1" dirty="0">
              <a:latin typeface="Meiryo UI" panose="020B0604030504040204" pitchFamily="50" charset="-128"/>
              <a:ea typeface="Meiryo UI" panose="020B0604030504040204" pitchFamily="50" charset="-128"/>
            </a:endParaRPr>
          </a:p>
        </p:txBody>
      </p:sp>
      <p:sp>
        <p:nvSpPr>
          <p:cNvPr id="22" name="スクロール: 横 21">
            <a:extLst>
              <a:ext uri="{FF2B5EF4-FFF2-40B4-BE49-F238E27FC236}">
                <a16:creationId xmlns:a16="http://schemas.microsoft.com/office/drawing/2014/main" id="{50297B26-42E3-4057-9CC2-E74B87994CF7}"/>
              </a:ext>
            </a:extLst>
          </p:cNvPr>
          <p:cNvSpPr/>
          <p:nvPr/>
        </p:nvSpPr>
        <p:spPr>
          <a:xfrm>
            <a:off x="188153" y="4876190"/>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3. </a:t>
            </a:r>
            <a:r>
              <a:rPr kumimoji="1" lang="ja-JP" altLang="en-US" sz="1600" b="1" dirty="0">
                <a:latin typeface="Meiryo UI" panose="020B0604030504040204" pitchFamily="50" charset="-128"/>
                <a:ea typeface="Meiryo UI" panose="020B0604030504040204" pitchFamily="50" charset="-128"/>
              </a:rPr>
              <a:t>書類の整理整頓</a:t>
            </a:r>
          </a:p>
        </p:txBody>
      </p:sp>
      <p:sp>
        <p:nvSpPr>
          <p:cNvPr id="23" name="スクロール: 横 22">
            <a:extLst>
              <a:ext uri="{FF2B5EF4-FFF2-40B4-BE49-F238E27FC236}">
                <a16:creationId xmlns:a16="http://schemas.microsoft.com/office/drawing/2014/main" id="{6258B7B0-206A-42A7-9516-16A353936F8A}"/>
              </a:ext>
            </a:extLst>
          </p:cNvPr>
          <p:cNvSpPr/>
          <p:nvPr/>
        </p:nvSpPr>
        <p:spPr>
          <a:xfrm>
            <a:off x="5143650" y="1834286"/>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4. </a:t>
            </a:r>
            <a:r>
              <a:rPr kumimoji="1" lang="ja-JP" altLang="en-US" sz="1600" b="1" dirty="0">
                <a:latin typeface="Meiryo UI" panose="020B0604030504040204" pitchFamily="50" charset="-128"/>
                <a:ea typeface="Meiryo UI" panose="020B0604030504040204" pitchFamily="50" charset="-128"/>
              </a:rPr>
              <a:t>標準化・マニュアル化</a:t>
            </a:r>
          </a:p>
        </p:txBody>
      </p:sp>
      <p:sp>
        <p:nvSpPr>
          <p:cNvPr id="24" name="スクロール: 横 23">
            <a:extLst>
              <a:ext uri="{FF2B5EF4-FFF2-40B4-BE49-F238E27FC236}">
                <a16:creationId xmlns:a16="http://schemas.microsoft.com/office/drawing/2014/main" id="{90B10586-148C-4585-B610-4D73425570C5}"/>
              </a:ext>
            </a:extLst>
          </p:cNvPr>
          <p:cNvSpPr/>
          <p:nvPr/>
        </p:nvSpPr>
        <p:spPr>
          <a:xfrm>
            <a:off x="5157717" y="3015376"/>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kumimoji="1" lang="en-US" altLang="ja-JP" sz="1600" b="1" dirty="0">
                <a:latin typeface="Meiryo UI" panose="020B0604030504040204" pitchFamily="50" charset="-128"/>
                <a:ea typeface="Meiryo UI" panose="020B0604030504040204" pitchFamily="50" charset="-128"/>
              </a:rPr>
              <a:t>5. </a:t>
            </a:r>
            <a:r>
              <a:rPr kumimoji="1" lang="ja-JP" altLang="en-US" sz="1600" b="1" dirty="0">
                <a:latin typeface="Meiryo UI" panose="020B0604030504040204" pitchFamily="50" charset="-128"/>
                <a:ea typeface="Meiryo UI" panose="020B0604030504040204" pitchFamily="50" charset="-128"/>
              </a:rPr>
              <a:t>労働時間を適切管理</a:t>
            </a:r>
          </a:p>
        </p:txBody>
      </p:sp>
      <p:sp>
        <p:nvSpPr>
          <p:cNvPr id="25" name="スクロール: 横 24">
            <a:extLst>
              <a:ext uri="{FF2B5EF4-FFF2-40B4-BE49-F238E27FC236}">
                <a16:creationId xmlns:a16="http://schemas.microsoft.com/office/drawing/2014/main" id="{DB5198BB-A835-49D7-8824-82FCB988241F}"/>
              </a:ext>
            </a:extLst>
          </p:cNvPr>
          <p:cNvSpPr/>
          <p:nvPr/>
        </p:nvSpPr>
        <p:spPr>
          <a:xfrm>
            <a:off x="5146287" y="495841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600" b="1" dirty="0">
                <a:latin typeface="Meiryo UI" panose="020B0604030504040204" pitchFamily="50" charset="-128"/>
                <a:ea typeface="Meiryo UI" panose="020B0604030504040204" pitchFamily="50" charset="-128"/>
              </a:rPr>
              <a:t>6. </a:t>
            </a:r>
            <a:r>
              <a:rPr kumimoji="1" lang="ja-JP" altLang="en-US" sz="1600" b="1" dirty="0">
                <a:latin typeface="Meiryo UI" panose="020B0604030504040204" pitchFamily="50" charset="-128"/>
                <a:ea typeface="Meiryo UI" panose="020B0604030504040204" pitchFamily="50" charset="-128"/>
              </a:rPr>
              <a:t>業務分担の適正化</a:t>
            </a:r>
          </a:p>
        </p:txBody>
      </p:sp>
      <p:sp>
        <p:nvSpPr>
          <p:cNvPr id="2" name="吹き出し: 角を丸めた四角形 1">
            <a:extLst>
              <a:ext uri="{FF2B5EF4-FFF2-40B4-BE49-F238E27FC236}">
                <a16:creationId xmlns:a16="http://schemas.microsoft.com/office/drawing/2014/main" id="{7ABB9911-5FF0-46D2-9208-11977A704A43}"/>
              </a:ext>
            </a:extLst>
          </p:cNvPr>
          <p:cNvSpPr/>
          <p:nvPr/>
        </p:nvSpPr>
        <p:spPr>
          <a:xfrm>
            <a:off x="7145741" y="1024583"/>
            <a:ext cx="2203225" cy="761414"/>
          </a:xfrm>
          <a:prstGeom prst="wedgeRoundRectCallout">
            <a:avLst>
              <a:gd name="adj1" fmla="val 8451"/>
              <a:gd name="adj2" fmla="val 15862"/>
              <a:gd name="adj3" fmla="val 16667"/>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あなたが「これならできそう</a:t>
            </a:r>
            <a:r>
              <a:rPr lang="ja-JP" altLang="en-US"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と思うことにチェックを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入れてみましょう！</a:t>
            </a:r>
          </a:p>
        </p:txBody>
      </p:sp>
      <p:sp>
        <p:nvSpPr>
          <p:cNvPr id="27" name="正方形/長方形 26">
            <a:extLst>
              <a:ext uri="{FF2B5EF4-FFF2-40B4-BE49-F238E27FC236}">
                <a16:creationId xmlns:a16="http://schemas.microsoft.com/office/drawing/2014/main" id="{BCD5D4A5-F401-41B0-8EDA-9F6218B14669}"/>
              </a:ext>
            </a:extLst>
          </p:cNvPr>
          <p:cNvSpPr/>
          <p:nvPr/>
        </p:nvSpPr>
        <p:spPr>
          <a:xfrm>
            <a:off x="1690381" y="6081284"/>
            <a:ext cx="6503508" cy="36036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もっと知りたい方は・・・</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　イクメンプロジェクト　「男性の育休に取り組む企業・イクボス取組事例紹介」</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http://ikumen-project.mhlw.go.jp/company/case/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286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３－７</a:t>
            </a:r>
            <a:r>
              <a:rPr kumimoji="1" lang="ja-JP" altLang="en-US" dirty="0"/>
              <a:t>．</a:t>
            </a:r>
            <a:r>
              <a:rPr lang="ja-JP" altLang="en-US" dirty="0"/>
              <a:t>イクボスの取組事例②</a:t>
            </a:r>
            <a:endParaRPr kumimoji="1" lang="ja-JP" altLang="en-US" dirty="0"/>
          </a:p>
        </p:txBody>
      </p:sp>
      <p:sp>
        <p:nvSpPr>
          <p:cNvPr id="4" name="スライド番号プレースホルダー 3"/>
          <p:cNvSpPr>
            <a:spLocks noGrp="1"/>
          </p:cNvSpPr>
          <p:nvPr>
            <p:ph type="sldNum" sz="quarter" idx="11"/>
          </p:nvPr>
        </p:nvSpPr>
        <p:spPr>
          <a:xfrm>
            <a:off x="224701" y="6486403"/>
            <a:ext cx="363128" cy="360362"/>
          </a:xfrm>
        </p:spPr>
        <p:txBody>
          <a:bodyPr/>
          <a:lstStyle/>
          <a:p>
            <a:pPr>
              <a:defRPr/>
            </a:pPr>
            <a:fld id="{E272C5AB-C05E-492A-A3C4-3B48F3F2192C}" type="slidenum">
              <a:rPr lang="ja-JP" altLang="en-US" sz="1600" smtClean="0"/>
              <a:pPr>
                <a:defRPr/>
              </a:pPr>
              <a:t>31</a:t>
            </a:fld>
            <a:endParaRPr lang="en-US" altLang="ja-JP" sz="1600" dirty="0"/>
          </a:p>
        </p:txBody>
      </p:sp>
      <p:sp>
        <p:nvSpPr>
          <p:cNvPr id="9" name="四角形: 角を丸くする 8">
            <a:extLst>
              <a:ext uri="{FF2B5EF4-FFF2-40B4-BE49-F238E27FC236}">
                <a16:creationId xmlns:a16="http://schemas.microsoft.com/office/drawing/2014/main" id="{E4BB4263-5959-433C-AA4D-7B49ED2BB8EA}"/>
              </a:ext>
            </a:extLst>
          </p:cNvPr>
          <p:cNvSpPr/>
          <p:nvPr/>
        </p:nvSpPr>
        <p:spPr>
          <a:xfrm>
            <a:off x="444746" y="2352529"/>
            <a:ext cx="4120805" cy="941204"/>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管理職だけが抱えていた業務をメンバーに分担することで「将来の管理職」として部下を育成</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業務を標準化してマニュアルに落とし込むことで、部署をまたいで応援可能</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B8A650B4-8C9B-4B9F-99DB-246AE79DE250}"/>
              </a:ext>
            </a:extLst>
          </p:cNvPr>
          <p:cNvSpPr/>
          <p:nvPr/>
        </p:nvSpPr>
        <p:spPr>
          <a:xfrm>
            <a:off x="439238" y="3817683"/>
            <a:ext cx="4120805" cy="718609"/>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か月先までの休日を全員で共有、カレンダー、ホワイトボードで見える化</a:t>
            </a:r>
            <a:endParaRPr kumimoji="1" lang="en-US" altLang="ja-JP" sz="1400" dirty="0">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早めにスケジュールを提示して共有</a:t>
            </a:r>
            <a:endParaRPr kumimoji="1" lang="ja-JP" altLang="en-US" sz="1400" dirty="0">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92CE854E-6230-4A6B-A52E-BFD00147E38D}"/>
              </a:ext>
            </a:extLst>
          </p:cNvPr>
          <p:cNvSpPr/>
          <p:nvPr/>
        </p:nvSpPr>
        <p:spPr>
          <a:xfrm>
            <a:off x="453096" y="5071790"/>
            <a:ext cx="4120805" cy="1013574"/>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打合せ不可の時間であることを組織内に共有し、</a:t>
            </a:r>
            <a:r>
              <a:rPr lang="ja-JP" altLang="en-US" sz="1400" dirty="0">
                <a:solidFill>
                  <a:schemeClr val="tx1"/>
                </a:solidFill>
                <a:latin typeface="Meiryo UI" panose="020B0604030504040204" pitchFamily="50" charset="-128"/>
                <a:ea typeface="Meiryo UI" panose="020B0604030504040204" pitchFamily="50" charset="-128"/>
              </a:rPr>
              <a:t>業務に集中する</a:t>
            </a:r>
            <a:r>
              <a:rPr kumimoji="1" lang="ja-JP" altLang="en-US" sz="1400" dirty="0">
                <a:solidFill>
                  <a:schemeClr val="tx1"/>
                </a:solidFill>
                <a:latin typeface="Meiryo UI" panose="020B0604030504040204" pitchFamily="50" charset="-128"/>
                <a:ea typeface="Meiryo UI" panose="020B0604030504040204" pitchFamily="50" charset="-128"/>
              </a:rPr>
              <a:t>時間を</a:t>
            </a:r>
            <a:r>
              <a:rPr lang="ja-JP" altLang="en-US" sz="1400" dirty="0">
                <a:solidFill>
                  <a:schemeClr val="tx1"/>
                </a:solidFill>
                <a:latin typeface="Meiryo UI" panose="020B0604030504040204" pitchFamily="50" charset="-128"/>
                <a:ea typeface="Meiryo UI" panose="020B0604030504040204" pitchFamily="50" charset="-128"/>
              </a:rPr>
              <a:t>確保</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考える時間や資料作成の時間が必要な時は、予め予定を確保</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E431332C-6BFE-4F55-B5E7-53EBD6E2BDE4}"/>
              </a:ext>
            </a:extLst>
          </p:cNvPr>
          <p:cNvSpPr/>
          <p:nvPr/>
        </p:nvSpPr>
        <p:spPr>
          <a:xfrm>
            <a:off x="5461403" y="2258781"/>
            <a:ext cx="4120805" cy="707347"/>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latin typeface="Meiryo UI" panose="020B0604030504040204" pitchFamily="50" charset="-128"/>
                <a:ea typeface="Meiryo UI" panose="020B0604030504040204" pitchFamily="50" charset="-128"/>
              </a:rPr>
              <a:t>チームごとに業務効率化に関する話し合いを行い、その取組を他チームに共有</a:t>
            </a:r>
            <a:endParaRPr kumimoji="1" lang="en-US" altLang="ja-JP" sz="1400" dirty="0">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優れた業務改善提案に対して表彰し共有</a:t>
            </a:r>
            <a:endParaRPr kumimoji="1" lang="ja-JP" altLang="en-US" sz="1400"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3FA39175-E0A6-4407-9C48-82EECE28A08F}"/>
              </a:ext>
            </a:extLst>
          </p:cNvPr>
          <p:cNvSpPr/>
          <p:nvPr/>
        </p:nvSpPr>
        <p:spPr>
          <a:xfrm>
            <a:off x="5466238" y="3449228"/>
            <a:ext cx="4120805" cy="957669"/>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短時間勤務をする部下のため、取引先に協力いただき、面談時間を調整</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短時間勤務の店長について取引先に理解を求め、社内初の短時間勤務の店長が誕生</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81245C0F-B152-4936-BE11-74D8BE5DC652}"/>
              </a:ext>
            </a:extLst>
          </p:cNvPr>
          <p:cNvSpPr/>
          <p:nvPr/>
        </p:nvSpPr>
        <p:spPr>
          <a:xfrm>
            <a:off x="5479428" y="4869645"/>
            <a:ext cx="4190352" cy="1280192"/>
          </a:xfrm>
          <a:prstGeom prst="roundRect">
            <a:avLst>
              <a:gd name="adj" fmla="val 10523"/>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メンバーの</a:t>
            </a:r>
            <a:r>
              <a:rPr lang="ja-JP" altLang="en-US" sz="1400" dirty="0">
                <a:solidFill>
                  <a:schemeClr val="tx1"/>
                </a:solidFill>
                <a:latin typeface="Meiryo UI" panose="020B0604030504040204" pitchFamily="50" charset="-128"/>
                <a:ea typeface="Meiryo UI" panose="020B0604030504040204" pitchFamily="50" charset="-128"/>
              </a:rPr>
              <a:t>「幸せポイント」を知り、一人ひとりの「強み」を見つける</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極力対面でのコミュニケーションを積極的に行い、自ら自己開示を行うとともに、</a:t>
            </a:r>
            <a:r>
              <a:rPr kumimoji="1" lang="ja-JP" altLang="en-US" sz="1400" dirty="0">
                <a:solidFill>
                  <a:schemeClr val="tx1"/>
                </a:solidFill>
                <a:latin typeface="Meiryo UI" panose="020B0604030504040204" pitchFamily="50" charset="-128"/>
                <a:ea typeface="Meiryo UI" panose="020B0604030504040204" pitchFamily="50" charset="-128"/>
              </a:rPr>
              <a:t>悩み事や不満を聞く</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定期的な面談（毎月等）、ランチ会等により部下　との信頼関係を構築</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7" name="スクロール: 横 26">
            <a:extLst>
              <a:ext uri="{FF2B5EF4-FFF2-40B4-BE49-F238E27FC236}">
                <a16:creationId xmlns:a16="http://schemas.microsoft.com/office/drawing/2014/main" id="{42951344-36E6-414D-A3AC-2ECDFDB3C881}"/>
              </a:ext>
            </a:extLst>
          </p:cNvPr>
          <p:cNvSpPr/>
          <p:nvPr/>
        </p:nvSpPr>
        <p:spPr>
          <a:xfrm>
            <a:off x="159697" y="190704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7. </a:t>
            </a:r>
            <a:r>
              <a:rPr lang="ja-JP" altLang="en-US" sz="1600" b="1" dirty="0">
                <a:latin typeface="Meiryo UI" panose="020B0604030504040204" pitchFamily="50" charset="-128"/>
                <a:ea typeface="Meiryo UI" panose="020B0604030504040204" pitchFamily="50" charset="-128"/>
              </a:rPr>
              <a:t>担当以外の業務を知る</a:t>
            </a:r>
            <a:endParaRPr kumimoji="1" lang="ja-JP" altLang="en-US" sz="1600" b="1" dirty="0">
              <a:latin typeface="Meiryo UI" panose="020B0604030504040204" pitchFamily="50" charset="-128"/>
              <a:ea typeface="Meiryo UI" panose="020B0604030504040204" pitchFamily="50" charset="-128"/>
            </a:endParaRPr>
          </a:p>
        </p:txBody>
      </p:sp>
      <p:sp>
        <p:nvSpPr>
          <p:cNvPr id="28" name="スクロール: 横 27">
            <a:extLst>
              <a:ext uri="{FF2B5EF4-FFF2-40B4-BE49-F238E27FC236}">
                <a16:creationId xmlns:a16="http://schemas.microsoft.com/office/drawing/2014/main" id="{FD329F50-CA5A-4C94-805B-C44826A3421B}"/>
              </a:ext>
            </a:extLst>
          </p:cNvPr>
          <p:cNvSpPr/>
          <p:nvPr/>
        </p:nvSpPr>
        <p:spPr>
          <a:xfrm>
            <a:off x="155589" y="3373499"/>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8. </a:t>
            </a:r>
            <a:r>
              <a:rPr lang="ja-JP" altLang="en-US" sz="1600" b="1" dirty="0">
                <a:latin typeface="Meiryo UI" panose="020B0604030504040204" pitchFamily="50" charset="-128"/>
                <a:ea typeface="Meiryo UI" panose="020B0604030504040204" pitchFamily="50" charset="-128"/>
              </a:rPr>
              <a:t>スケジュールの共有化</a:t>
            </a:r>
            <a:endParaRPr kumimoji="1" lang="ja-JP" altLang="en-US" sz="1600" b="1" dirty="0">
              <a:latin typeface="Meiryo UI" panose="020B0604030504040204" pitchFamily="50" charset="-128"/>
              <a:ea typeface="Meiryo UI" panose="020B0604030504040204" pitchFamily="50" charset="-128"/>
            </a:endParaRPr>
          </a:p>
        </p:txBody>
      </p:sp>
      <p:sp>
        <p:nvSpPr>
          <p:cNvPr id="29" name="スクロール: 横 28">
            <a:extLst>
              <a:ext uri="{FF2B5EF4-FFF2-40B4-BE49-F238E27FC236}">
                <a16:creationId xmlns:a16="http://schemas.microsoft.com/office/drawing/2014/main" id="{0DADFC1F-FF69-460E-91F1-F3D92F158960}"/>
              </a:ext>
            </a:extLst>
          </p:cNvPr>
          <p:cNvSpPr/>
          <p:nvPr/>
        </p:nvSpPr>
        <p:spPr>
          <a:xfrm>
            <a:off x="155588" y="4618905"/>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9. </a:t>
            </a:r>
            <a:r>
              <a:rPr lang="ja-JP" altLang="en-US" sz="1600" b="1" dirty="0">
                <a:latin typeface="Meiryo UI" panose="020B0604030504040204" pitchFamily="50" charset="-128"/>
                <a:ea typeface="Meiryo UI" panose="020B0604030504040204" pitchFamily="50" charset="-128"/>
              </a:rPr>
              <a:t>「がんばるタイム」の設定</a:t>
            </a:r>
            <a:endParaRPr kumimoji="1" lang="ja-JP" altLang="en-US" sz="1600" b="1" dirty="0">
              <a:latin typeface="Meiryo UI" panose="020B0604030504040204" pitchFamily="50" charset="-128"/>
              <a:ea typeface="Meiryo UI" panose="020B0604030504040204" pitchFamily="50" charset="-128"/>
            </a:endParaRPr>
          </a:p>
        </p:txBody>
      </p:sp>
      <p:sp>
        <p:nvSpPr>
          <p:cNvPr id="30" name="スクロール: 横 29">
            <a:extLst>
              <a:ext uri="{FF2B5EF4-FFF2-40B4-BE49-F238E27FC236}">
                <a16:creationId xmlns:a16="http://schemas.microsoft.com/office/drawing/2014/main" id="{500BED62-A6B9-4A39-B2BB-2EC7803FC218}"/>
              </a:ext>
            </a:extLst>
          </p:cNvPr>
          <p:cNvSpPr/>
          <p:nvPr/>
        </p:nvSpPr>
        <p:spPr>
          <a:xfrm>
            <a:off x="5142388" y="182289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10. </a:t>
            </a:r>
            <a:r>
              <a:rPr lang="ja-JP" altLang="en-US" sz="1600" b="1" dirty="0">
                <a:latin typeface="Meiryo UI" panose="020B0604030504040204" pitchFamily="50" charset="-128"/>
                <a:ea typeface="Meiryo UI" panose="020B0604030504040204" pitchFamily="50" charset="-128"/>
              </a:rPr>
              <a:t>仕事効率化策の共有</a:t>
            </a:r>
            <a:endParaRPr kumimoji="1" lang="ja-JP" altLang="en-US" sz="1600" b="1" dirty="0">
              <a:latin typeface="Meiryo UI" panose="020B0604030504040204" pitchFamily="50" charset="-128"/>
              <a:ea typeface="Meiryo UI" panose="020B0604030504040204" pitchFamily="50" charset="-128"/>
            </a:endParaRPr>
          </a:p>
        </p:txBody>
      </p:sp>
      <p:sp>
        <p:nvSpPr>
          <p:cNvPr id="31" name="スクロール: 横 30">
            <a:extLst>
              <a:ext uri="{FF2B5EF4-FFF2-40B4-BE49-F238E27FC236}">
                <a16:creationId xmlns:a16="http://schemas.microsoft.com/office/drawing/2014/main" id="{1D37E073-D098-4529-8484-2E024D1A60DC}"/>
              </a:ext>
            </a:extLst>
          </p:cNvPr>
          <p:cNvSpPr/>
          <p:nvPr/>
        </p:nvSpPr>
        <p:spPr>
          <a:xfrm>
            <a:off x="5132388" y="3011249"/>
            <a:ext cx="3300356"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番外編①</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取引先に理解を求める</a:t>
            </a:r>
            <a:endParaRPr kumimoji="1" lang="ja-JP" altLang="en-US" sz="1600" b="1" dirty="0">
              <a:latin typeface="Meiryo UI" panose="020B0604030504040204" pitchFamily="50" charset="-128"/>
              <a:ea typeface="Meiryo UI" panose="020B0604030504040204" pitchFamily="50" charset="-128"/>
            </a:endParaRPr>
          </a:p>
        </p:txBody>
      </p:sp>
      <p:sp>
        <p:nvSpPr>
          <p:cNvPr id="33" name="スクロール: 横 32">
            <a:extLst>
              <a:ext uri="{FF2B5EF4-FFF2-40B4-BE49-F238E27FC236}">
                <a16:creationId xmlns:a16="http://schemas.microsoft.com/office/drawing/2014/main" id="{F5693993-2BE7-46FD-BDDA-B308307A49AC}"/>
              </a:ext>
            </a:extLst>
          </p:cNvPr>
          <p:cNvSpPr/>
          <p:nvPr/>
        </p:nvSpPr>
        <p:spPr>
          <a:xfrm>
            <a:off x="5142389" y="4436254"/>
            <a:ext cx="3300356"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番外編②</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コミュニケーション</a:t>
            </a:r>
            <a:endParaRPr kumimoji="1" lang="ja-JP" altLang="en-US" sz="1600" b="1" dirty="0">
              <a:latin typeface="Meiryo UI" panose="020B0604030504040204" pitchFamily="50" charset="-128"/>
              <a:ea typeface="Meiryo UI" panose="020B0604030504040204" pitchFamily="50" charset="-128"/>
            </a:endParaRPr>
          </a:p>
        </p:txBody>
      </p:sp>
      <p:sp>
        <p:nvSpPr>
          <p:cNvPr id="22" name="吹き出し: 円形 21">
            <a:extLst>
              <a:ext uri="{FF2B5EF4-FFF2-40B4-BE49-F238E27FC236}">
                <a16:creationId xmlns:a16="http://schemas.microsoft.com/office/drawing/2014/main" id="{B2EB3FA0-739D-4D97-9210-6B3C1772BC32}"/>
              </a:ext>
            </a:extLst>
          </p:cNvPr>
          <p:cNvSpPr/>
          <p:nvPr/>
        </p:nvSpPr>
        <p:spPr>
          <a:xfrm>
            <a:off x="319323" y="934809"/>
            <a:ext cx="1458619" cy="861805"/>
          </a:xfrm>
          <a:prstGeom prst="wedgeEllipseCallout">
            <a:avLst>
              <a:gd name="adj1" fmla="val 65707"/>
              <a:gd name="adj2" fmla="val 10915"/>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今日から実践！</a:t>
            </a:r>
            <a:endParaRPr kumimoji="1"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accent3">
                    <a:lumMod val="75000"/>
                  </a:schemeClr>
                </a:solidFill>
                <a:latin typeface="Meiryo UI" panose="020B0604030504040204" pitchFamily="50" charset="-128"/>
                <a:ea typeface="Meiryo UI" panose="020B0604030504040204" pitchFamily="50" charset="-128"/>
              </a:rPr>
              <a:t>イクボス</a:t>
            </a:r>
            <a:r>
              <a:rPr lang="en-US" altLang="ja-JP" sz="1400" b="1" dirty="0">
                <a:solidFill>
                  <a:schemeClr val="accent3">
                    <a:lumMod val="75000"/>
                  </a:schemeClr>
                </a:solidFill>
                <a:latin typeface="Meiryo UI" panose="020B0604030504040204" pitchFamily="50" charset="-128"/>
                <a:ea typeface="Meiryo UI" panose="020B0604030504040204" pitchFamily="50" charset="-128"/>
              </a:rPr>
              <a:t>10</a:t>
            </a:r>
            <a:r>
              <a:rPr lang="ja-JP" altLang="en-US" sz="1400" b="1" dirty="0">
                <a:solidFill>
                  <a:schemeClr val="accent3">
                    <a:lumMod val="75000"/>
                  </a:schemeClr>
                </a:solidFill>
                <a:latin typeface="Meiryo UI" panose="020B0604030504040204" pitchFamily="50" charset="-128"/>
                <a:ea typeface="Meiryo UI" panose="020B0604030504040204" pitchFamily="50" charset="-128"/>
              </a:rPr>
              <a:t>の実践</a:t>
            </a:r>
            <a:endParaRPr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テーマ別</a:t>
            </a:r>
          </a:p>
        </p:txBody>
      </p:sp>
      <p:sp>
        <p:nvSpPr>
          <p:cNvPr id="32" name="テキスト ボックス 31">
            <a:extLst>
              <a:ext uri="{FF2B5EF4-FFF2-40B4-BE49-F238E27FC236}">
                <a16:creationId xmlns:a16="http://schemas.microsoft.com/office/drawing/2014/main" id="{5E27C927-1C7B-4855-8BAE-80A6E2E34201}"/>
              </a:ext>
            </a:extLst>
          </p:cNvPr>
          <p:cNvSpPr txBox="1"/>
          <p:nvPr/>
        </p:nvSpPr>
        <p:spPr>
          <a:xfrm>
            <a:off x="1871876" y="1200743"/>
            <a:ext cx="4122000" cy="461665"/>
          </a:xfrm>
          <a:prstGeom prst="rect">
            <a:avLst/>
          </a:prstGeom>
          <a:noFill/>
        </p:spPr>
        <p:txBody>
          <a:bodyPr wrap="square" rtlCol="0">
            <a:spAutoFit/>
          </a:bodyPr>
          <a:lstStyle/>
          <a:p>
            <a:pPr algn="ct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イクボスの取組事例をご紹介！</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吹き出し: 角を丸めた四角形 34">
            <a:extLst>
              <a:ext uri="{FF2B5EF4-FFF2-40B4-BE49-F238E27FC236}">
                <a16:creationId xmlns:a16="http://schemas.microsoft.com/office/drawing/2014/main" id="{678C01A1-3C74-4E0C-8DBD-3414B774002F}"/>
              </a:ext>
            </a:extLst>
          </p:cNvPr>
          <p:cNvSpPr/>
          <p:nvPr/>
        </p:nvSpPr>
        <p:spPr>
          <a:xfrm>
            <a:off x="7216683" y="991907"/>
            <a:ext cx="2203225" cy="761414"/>
          </a:xfrm>
          <a:prstGeom prst="wedgeRoundRectCallout">
            <a:avLst>
              <a:gd name="adj1" fmla="val 27845"/>
              <a:gd name="adj2" fmla="val 15862"/>
              <a:gd name="adj3" fmla="val 16667"/>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あなたが「これならできそう</a:t>
            </a:r>
            <a:r>
              <a:rPr lang="ja-JP" altLang="en-US"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と思うことにチェックを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入れてみましょう！</a:t>
            </a:r>
          </a:p>
        </p:txBody>
      </p:sp>
      <p:sp>
        <p:nvSpPr>
          <p:cNvPr id="36" name="正方形/長方形 35">
            <a:extLst>
              <a:ext uri="{FF2B5EF4-FFF2-40B4-BE49-F238E27FC236}">
                <a16:creationId xmlns:a16="http://schemas.microsoft.com/office/drawing/2014/main" id="{1D43C880-1F35-4B65-92AB-0223B5C8D634}"/>
              </a:ext>
            </a:extLst>
          </p:cNvPr>
          <p:cNvSpPr/>
          <p:nvPr/>
        </p:nvSpPr>
        <p:spPr>
          <a:xfrm>
            <a:off x="1690381" y="6162761"/>
            <a:ext cx="6503508" cy="36036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もっと知りたい方は・・・</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　イクメンプロジェクト　「男性の育休に取り組む企業・イクボス取組事例紹介」</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http://ikumen-project.mhlw.go.jp/company/case/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516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32</a:t>
            </a:fld>
            <a:endParaRPr lang="en-US" altLang="ja-JP" sz="1600" dirty="0"/>
          </a:p>
        </p:txBody>
      </p:sp>
      <p:sp>
        <p:nvSpPr>
          <p:cNvPr id="6" name="タイトル 1"/>
          <p:cNvSpPr>
            <a:spLocks noGrp="1"/>
          </p:cNvSpPr>
          <p:nvPr>
            <p:ph type="title"/>
          </p:nvPr>
        </p:nvSpPr>
        <p:spPr>
          <a:xfrm>
            <a:off x="1328695" y="3054038"/>
            <a:ext cx="8577305" cy="647700"/>
          </a:xfrm>
        </p:spPr>
        <p:txBody>
          <a:bodyPr/>
          <a:lstStyle/>
          <a:p>
            <a:r>
              <a:rPr lang="ja-JP" altLang="en-US" sz="3200" dirty="0">
                <a:solidFill>
                  <a:schemeClr val="bg1"/>
                </a:solidFill>
              </a:rPr>
              <a:t>第四章　育児休業取得のメリット</a:t>
            </a:r>
            <a:endParaRPr kumimoji="1" lang="ja-JP" altLang="en-US" sz="2400" dirty="0">
              <a:solidFill>
                <a:schemeClr val="bg1"/>
              </a:solidFill>
            </a:endParaRPr>
          </a:p>
        </p:txBody>
      </p:sp>
    </p:spTree>
    <p:extLst>
      <p:ext uri="{BB962C8B-B14F-4D97-AF65-F5344CB8AC3E}">
        <p14:creationId xmlns:p14="http://schemas.microsoft.com/office/powerpoint/2010/main" val="308740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33</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lang="ja-JP" altLang="en-US" dirty="0"/>
              <a:t>４</a:t>
            </a:r>
            <a:r>
              <a:rPr kumimoji="1" lang="ja-JP" altLang="en-US" dirty="0"/>
              <a:t>－１．男性の育児休業取得による職場への影響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767447"/>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9250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男性の育児休業取得者のいる（いた）職場では、さまざまな変化が！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6563638" y="4230346"/>
            <a:ext cx="44322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11238" y="3096403"/>
            <a:ext cx="3219450" cy="117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特に、男性の育休取得を歓迎</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した職場では、変化を実感する企業の割合が増加！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936350"/>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取り組むことで、職場への好影響がより大きく！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9613" y="3034724"/>
            <a:ext cx="3240000" cy="1944000"/>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6010928"/>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nvGraphicFramePr>
        <p:xfrm>
          <a:off x="463171" y="1835024"/>
          <a:ext cx="6614566" cy="4213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84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４－２．企業・</a:t>
            </a:r>
            <a:r>
              <a:rPr lang="ja-JP" altLang="en-US" dirty="0"/>
              <a:t>職場にとって</a:t>
            </a:r>
            <a:r>
              <a:rPr kumimoji="1" lang="ja-JP" altLang="en-US" dirty="0"/>
              <a:t>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34</a:t>
            </a:fld>
            <a:endParaRPr lang="en-US" altLang="ja-JP" sz="1600" dirty="0"/>
          </a:p>
        </p:txBody>
      </p:sp>
      <p:sp>
        <p:nvSpPr>
          <p:cNvPr id="8" name="正方形/長方形 7"/>
          <p:cNvSpPr/>
          <p:nvPr/>
        </p:nvSpPr>
        <p:spPr>
          <a:xfrm>
            <a:off x="792515" y="1877952"/>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男性の育児参加への理解が深まり、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職場の雰囲気が変わる！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仕事の進め方を見直す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業務引継ぎの際に、</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業務の棚卸し・見える化を行うことで、「本当に必要な業務」がわかる</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業務マニュアルの作成等により、</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業務の属人化も排除</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仕事の効率性が向上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各人が「残業しない」との意識で業務を行うことで、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業務効率が向上、長時間労働の抑制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会社に対する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満足度・帰属意識の向上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・・・加えて、会社の取組を公表・アピールすることで、企業イメージの向上や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人材確保にも寄与</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従業員も経営者も納得した働き方改革は、</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人材不足解消に効果大</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従業員の多様な事情に配慮した制度の導入、取組実施により、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離職率が低下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従業員の定着率向上で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知識・ノウハウが蓄積すれば、業務効率も向上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V="1">
            <a:off x="1018545" y="1581626"/>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931708" y="1275774"/>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15338" y="1147550"/>
            <a:ext cx="401469" cy="678828"/>
            <a:chOff x="892445" y="2378728"/>
            <a:chExt cx="792162" cy="1286531"/>
          </a:xfrm>
        </p:grpSpPr>
        <p:pic>
          <p:nvPicPr>
            <p:cNvPr id="2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865085">
              <a:off x="1241880" y="2378728"/>
              <a:ext cx="312183" cy="563748"/>
              <a:chOff x="2790652" y="3004952"/>
              <a:chExt cx="312183" cy="563748"/>
            </a:xfrm>
          </p:grpSpPr>
          <p:sp>
            <p:nvSpPr>
              <p:cNvPr id="26" name="二等辺三角形 2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二等辺三角形 2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男性の育児休業取得によるメリット！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844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４</a:t>
            </a:r>
            <a:r>
              <a:rPr kumimoji="1" lang="ja-JP" altLang="en-US" dirty="0"/>
              <a:t>－３．</a:t>
            </a:r>
            <a:r>
              <a:rPr lang="ja-JP" altLang="en-US" dirty="0"/>
              <a:t>職場のメンバー</a:t>
            </a:r>
            <a:r>
              <a:rPr kumimoji="1" lang="ja-JP" altLang="en-US" dirty="0"/>
              <a:t>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35</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1054952" y="1636081"/>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968115" y="1330229"/>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651745" y="1249505"/>
            <a:ext cx="401469" cy="678828"/>
            <a:chOff x="892445" y="2378728"/>
            <a:chExt cx="792162" cy="1286531"/>
          </a:xfrm>
        </p:grpSpPr>
        <p:pic>
          <p:nvPicPr>
            <p:cNvPr id="1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rot="865085">
              <a:off x="1241880" y="2378728"/>
              <a:ext cx="312183" cy="563748"/>
              <a:chOff x="2790652" y="3004952"/>
              <a:chExt cx="312183" cy="563748"/>
            </a:xfrm>
          </p:grpSpPr>
          <p:sp>
            <p:nvSpPr>
              <p:cNvPr id="16" name="二等辺三角形 1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8" name="正方形/長方形 17"/>
          <p:cNvSpPr/>
          <p:nvPr/>
        </p:nvSpPr>
        <p:spPr>
          <a:xfrm>
            <a:off x="2142951" y="1164251"/>
            <a:ext cx="7408268" cy="142654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自分のライフスタイルや働き方を見直すきっかけに・・・</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業務の平準化等により、自身のワーク・ライフ・バランスも向上！</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お互いにサポートしあう関係が構築</a:t>
            </a:r>
            <a: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66FF"/>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また、業務の棚卸しによる効率化も想定され、復職時には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510881" y="2260087"/>
            <a:ext cx="1136950"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61219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４</a:t>
            </a:r>
            <a:r>
              <a:rPr kumimoji="1" lang="ja-JP" altLang="en-US" dirty="0"/>
              <a:t>－４．女性のキャリア形成の視点</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36</a:t>
            </a:fld>
            <a:endParaRPr lang="en-US" altLang="ja-JP" sz="1600" dirty="0"/>
          </a:p>
        </p:txBody>
      </p:sp>
      <p:sp>
        <p:nvSpPr>
          <p:cNvPr id="14" name="正方形/長方形 13"/>
          <p:cNvSpPr/>
          <p:nvPr/>
        </p:nvSpPr>
        <p:spPr>
          <a:xfrm>
            <a:off x="1881812" y="1251419"/>
            <a:ext cx="7633977" cy="117628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男性従業員の育児休業の取得は、女性従業員の活躍にもつながります</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ct val="1500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女性（配偶者）が仕事と育児を両立しながら活躍するには、男性が育児・家事を担うことが重要です</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83080" y="3774908"/>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女性従業員本人に加え、上司や男性配偶者も一緒に考える機会を提供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191347"/>
            <a:ext cx="9169582" cy="1371361"/>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399" y="3658579"/>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878923" y="1601325"/>
            <a:ext cx="1085618" cy="501006"/>
            <a:chOff x="919115" y="1782068"/>
            <a:chExt cx="1085618" cy="501006"/>
          </a:xfrm>
        </p:grpSpPr>
        <p:cxnSp>
          <p:nvCxnSpPr>
            <p:cNvPr id="53" name="直線コネクタ 52"/>
            <p:cNvCxnSpPr/>
            <p:nvPr/>
          </p:nvCxnSpPr>
          <p:spPr>
            <a:xfrm flipV="1">
              <a:off x="1005952" y="21051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19115" y="178206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5" name="グループ化 54"/>
          <p:cNvGrpSpPr/>
          <p:nvPr/>
        </p:nvGrpSpPr>
        <p:grpSpPr>
          <a:xfrm>
            <a:off x="515159" y="1493912"/>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9" name="下矢印 28"/>
          <p:cNvSpPr/>
          <p:nvPr/>
        </p:nvSpPr>
        <p:spPr>
          <a:xfrm>
            <a:off x="4333596" y="2815468"/>
            <a:ext cx="1130059" cy="592696"/>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78" name="正方形/長方形 77"/>
          <p:cNvSpPr/>
          <p:nvPr/>
        </p:nvSpPr>
        <p:spPr>
          <a:xfrm>
            <a:off x="3585709" y="3797917"/>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女性従業員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いかにキャリアを積んでいくか、自身もよく検討し配偶者と話し合う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3489030" y="3671541"/>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6673957" y="3806543"/>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Bef>
                <a:spcPts val="0"/>
              </a:spcBef>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配偶者のキャリアを理解し、分担の在り方を夫婦間で話し合う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577278" y="3680167"/>
            <a:ext cx="2880000" cy="2592000"/>
          </a:xfrm>
          <a:prstGeom prst="roundRect">
            <a:avLst>
              <a:gd name="adj" fmla="val 12320"/>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5533990" y="2649307"/>
            <a:ext cx="4011943" cy="919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女性従業員のキャリア形成について、それぞれの立場で考え、取り組むことが重要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809294" y="5412270"/>
            <a:ext cx="5339117" cy="622998"/>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育休の取得時期・期間、保育園の送り・迎え、子が病気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の時の対応をどうするか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547638" y="5322303"/>
            <a:ext cx="2599442" cy="820275"/>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marL="468000" indent="-457200" eaLnBrk="1"/>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配偶者・上司を交えた懇談、配偶者も参加可能な社員向けセミナー</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882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37</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lang="ja-JP" altLang="en-US" dirty="0"/>
              <a:t>４</a:t>
            </a:r>
            <a:r>
              <a:rPr kumimoji="1" lang="ja-JP" altLang="en-US" dirty="0"/>
              <a:t>－５．男性の育児休業取得時の取組事例と効果</a:t>
            </a:r>
          </a:p>
        </p:txBody>
      </p:sp>
      <p:cxnSp>
        <p:nvCxnSpPr>
          <p:cNvPr id="8" name="直線コネクタ 7"/>
          <p:cNvCxnSpPr/>
          <p:nvPr/>
        </p:nvCxnSpPr>
        <p:spPr>
          <a:xfrm flipV="1">
            <a:off x="783280" y="1548304"/>
            <a:ext cx="964434"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564238" y="1231435"/>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やってみよう！</a:t>
            </a:r>
          </a:p>
        </p:txBody>
      </p:sp>
      <p:grpSp>
        <p:nvGrpSpPr>
          <p:cNvPr id="10" name="グループ化 9"/>
          <p:cNvGrpSpPr/>
          <p:nvPr/>
        </p:nvGrpSpPr>
        <p:grpSpPr>
          <a:xfrm>
            <a:off x="380073" y="1161728"/>
            <a:ext cx="401469" cy="678828"/>
            <a:chOff x="892445" y="2378728"/>
            <a:chExt cx="792162" cy="1286531"/>
          </a:xfrm>
        </p:grpSpPr>
        <p:pic>
          <p:nvPicPr>
            <p:cNvPr id="11"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rot="865085">
              <a:off x="1241880" y="2378728"/>
              <a:ext cx="312183" cy="563748"/>
              <a:chOff x="2790652" y="3004952"/>
              <a:chExt cx="312183" cy="563748"/>
            </a:xfrm>
          </p:grpSpPr>
          <p:sp>
            <p:nvSpPr>
              <p:cNvPr id="13" name="二等辺三角形 12"/>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二等辺三角形 13"/>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6" name="円/楕円 25"/>
          <p:cNvSpPr/>
          <p:nvPr/>
        </p:nvSpPr>
        <p:spPr>
          <a:xfrm>
            <a:off x="4843986" y="1229730"/>
            <a:ext cx="4598895" cy="2275688"/>
          </a:xfrm>
          <a:custGeom>
            <a:avLst/>
            <a:gdLst>
              <a:gd name="connsiteX0" fmla="*/ 0 w 4249270"/>
              <a:gd name="connsiteY0" fmla="*/ 1297641 h 2595282"/>
              <a:gd name="connsiteX1" fmla="*/ 2124635 w 4249270"/>
              <a:gd name="connsiteY1" fmla="*/ 0 h 2595282"/>
              <a:gd name="connsiteX2" fmla="*/ 4249270 w 4249270"/>
              <a:gd name="connsiteY2" fmla="*/ 1297641 h 2595282"/>
              <a:gd name="connsiteX3" fmla="*/ 2124635 w 4249270"/>
              <a:gd name="connsiteY3" fmla="*/ 2595282 h 2595282"/>
              <a:gd name="connsiteX4" fmla="*/ 0 w 4249270"/>
              <a:gd name="connsiteY4" fmla="*/ 1297641 h 2595282"/>
              <a:gd name="connsiteX0" fmla="*/ 377149 w 4626419"/>
              <a:gd name="connsiteY0" fmla="*/ 1145241 h 2442882"/>
              <a:gd name="connsiteX1" fmla="*/ 728403 w 4626419"/>
              <a:gd name="connsiteY1" fmla="*/ 0 h 2442882"/>
              <a:gd name="connsiteX2" fmla="*/ 4626419 w 4626419"/>
              <a:gd name="connsiteY2" fmla="*/ 1145241 h 2442882"/>
              <a:gd name="connsiteX3" fmla="*/ 2501784 w 4626419"/>
              <a:gd name="connsiteY3" fmla="*/ 2442882 h 2442882"/>
              <a:gd name="connsiteX4" fmla="*/ 377149 w 4626419"/>
              <a:gd name="connsiteY4" fmla="*/ 1145241 h 2442882"/>
              <a:gd name="connsiteX0" fmla="*/ 585002 w 4141545"/>
              <a:gd name="connsiteY0" fmla="*/ 2156427 h 2552378"/>
              <a:gd name="connsiteX1" fmla="*/ 243529 w 4141545"/>
              <a:gd name="connsiteY1" fmla="*/ 27513 h 2552378"/>
              <a:gd name="connsiteX2" fmla="*/ 4141545 w 4141545"/>
              <a:gd name="connsiteY2" fmla="*/ 1172754 h 2552378"/>
              <a:gd name="connsiteX3" fmla="*/ 2016910 w 4141545"/>
              <a:gd name="connsiteY3" fmla="*/ 2470395 h 2552378"/>
              <a:gd name="connsiteX4" fmla="*/ 585002 w 4141545"/>
              <a:gd name="connsiteY4" fmla="*/ 2156427 h 2552378"/>
              <a:gd name="connsiteX0" fmla="*/ 632334 w 4188877"/>
              <a:gd name="connsiteY0" fmla="*/ 2156427 h 2367703"/>
              <a:gd name="connsiteX1" fmla="*/ 290861 w 4188877"/>
              <a:gd name="connsiteY1" fmla="*/ 27513 h 2367703"/>
              <a:gd name="connsiteX2" fmla="*/ 4188877 w 4188877"/>
              <a:gd name="connsiteY2" fmla="*/ 1172754 h 2367703"/>
              <a:gd name="connsiteX3" fmla="*/ 3408133 w 4188877"/>
              <a:gd name="connsiteY3" fmla="*/ 2179449 h 2367703"/>
              <a:gd name="connsiteX4" fmla="*/ 632334 w 4188877"/>
              <a:gd name="connsiteY4" fmla="*/ 2156427 h 2367703"/>
              <a:gd name="connsiteX0" fmla="*/ 606722 w 3824423"/>
              <a:gd name="connsiteY0" fmla="*/ 2320255 h 2574583"/>
              <a:gd name="connsiteX1" fmla="*/ 265249 w 3824423"/>
              <a:gd name="connsiteY1" fmla="*/ 191341 h 2574583"/>
              <a:gd name="connsiteX2" fmla="*/ 3816901 w 3824423"/>
              <a:gd name="connsiteY2" fmla="*/ 588436 h 2574583"/>
              <a:gd name="connsiteX3" fmla="*/ 3382521 w 3824423"/>
              <a:gd name="connsiteY3" fmla="*/ 2343277 h 2574583"/>
              <a:gd name="connsiteX4" fmla="*/ 606722 w 3824423"/>
              <a:gd name="connsiteY4" fmla="*/ 2320255 h 2574583"/>
              <a:gd name="connsiteX0" fmla="*/ 422403 w 3640104"/>
              <a:gd name="connsiteY0" fmla="*/ 2269604 h 2518669"/>
              <a:gd name="connsiteX1" fmla="*/ 344167 w 3640104"/>
              <a:gd name="connsiteY1" fmla="*/ 223817 h 2518669"/>
              <a:gd name="connsiteX2" fmla="*/ 3632582 w 3640104"/>
              <a:gd name="connsiteY2" fmla="*/ 537785 h 2518669"/>
              <a:gd name="connsiteX3" fmla="*/ 3198202 w 3640104"/>
              <a:gd name="connsiteY3" fmla="*/ 2292626 h 2518669"/>
              <a:gd name="connsiteX4" fmla="*/ 422403 w 3640104"/>
              <a:gd name="connsiteY4" fmla="*/ 2269604 h 2518669"/>
              <a:gd name="connsiteX0" fmla="*/ 388735 w 3606436"/>
              <a:gd name="connsiteY0" fmla="*/ 2327234 h 2576299"/>
              <a:gd name="connsiteX1" fmla="*/ 310499 w 3606436"/>
              <a:gd name="connsiteY1" fmla="*/ 281447 h 2576299"/>
              <a:gd name="connsiteX2" fmla="*/ 3598914 w 3606436"/>
              <a:gd name="connsiteY2" fmla="*/ 595415 h 2576299"/>
              <a:gd name="connsiteX3" fmla="*/ 3164534 w 3606436"/>
              <a:gd name="connsiteY3" fmla="*/ 2350256 h 2576299"/>
              <a:gd name="connsiteX4" fmla="*/ 388735 w 3606436"/>
              <a:gd name="connsiteY4" fmla="*/ 2327234 h 2576299"/>
              <a:gd name="connsiteX0" fmla="*/ 405463 w 3623164"/>
              <a:gd name="connsiteY0" fmla="*/ 2258311 h 2507376"/>
              <a:gd name="connsiteX1" fmla="*/ 327227 w 3623164"/>
              <a:gd name="connsiteY1" fmla="*/ 212524 h 2507376"/>
              <a:gd name="connsiteX2" fmla="*/ 3615642 w 3623164"/>
              <a:gd name="connsiteY2" fmla="*/ 526492 h 2507376"/>
              <a:gd name="connsiteX3" fmla="*/ 3181262 w 3623164"/>
              <a:gd name="connsiteY3" fmla="*/ 2281333 h 2507376"/>
              <a:gd name="connsiteX4" fmla="*/ 405463 w 3623164"/>
              <a:gd name="connsiteY4" fmla="*/ 2258311 h 2507376"/>
              <a:gd name="connsiteX0" fmla="*/ 421456 w 3627635"/>
              <a:gd name="connsiteY0" fmla="*/ 2320388 h 2575505"/>
              <a:gd name="connsiteX1" fmla="*/ 343220 w 3627635"/>
              <a:gd name="connsiteY1" fmla="*/ 274601 h 2575505"/>
              <a:gd name="connsiteX2" fmla="*/ 3617780 w 3627635"/>
              <a:gd name="connsiteY2" fmla="*/ 491588 h 2575505"/>
              <a:gd name="connsiteX3" fmla="*/ 3197255 w 3627635"/>
              <a:gd name="connsiteY3" fmla="*/ 2343410 h 2575505"/>
              <a:gd name="connsiteX4" fmla="*/ 421456 w 3627635"/>
              <a:gd name="connsiteY4" fmla="*/ 2320388 h 2575505"/>
              <a:gd name="connsiteX0" fmla="*/ 421456 w 3627635"/>
              <a:gd name="connsiteY0" fmla="*/ 2266524 h 2521641"/>
              <a:gd name="connsiteX1" fmla="*/ 343220 w 3627635"/>
              <a:gd name="connsiteY1" fmla="*/ 220737 h 2521641"/>
              <a:gd name="connsiteX2" fmla="*/ 3617780 w 3627635"/>
              <a:gd name="connsiteY2" fmla="*/ 437724 h 2521641"/>
              <a:gd name="connsiteX3" fmla="*/ 3197255 w 3627635"/>
              <a:gd name="connsiteY3" fmla="*/ 2289546 h 2521641"/>
              <a:gd name="connsiteX4" fmla="*/ 421456 w 3627635"/>
              <a:gd name="connsiteY4" fmla="*/ 2266524 h 2521641"/>
              <a:gd name="connsiteX0" fmla="*/ 421456 w 3688949"/>
              <a:gd name="connsiteY0" fmla="*/ 2266524 h 2521641"/>
              <a:gd name="connsiteX1" fmla="*/ 343220 w 3688949"/>
              <a:gd name="connsiteY1" fmla="*/ 220737 h 2521641"/>
              <a:gd name="connsiteX2" fmla="*/ 3617780 w 3688949"/>
              <a:gd name="connsiteY2" fmla="*/ 437724 h 2521641"/>
              <a:gd name="connsiteX3" fmla="*/ 3197255 w 3688949"/>
              <a:gd name="connsiteY3" fmla="*/ 2289546 h 2521641"/>
              <a:gd name="connsiteX4" fmla="*/ 421456 w 3688949"/>
              <a:gd name="connsiteY4" fmla="*/ 2266524 h 2521641"/>
              <a:gd name="connsiteX0" fmla="*/ 427140 w 3694633"/>
              <a:gd name="connsiteY0" fmla="*/ 2233032 h 2488149"/>
              <a:gd name="connsiteX1" fmla="*/ 348904 w 3694633"/>
              <a:gd name="connsiteY1" fmla="*/ 187245 h 2488149"/>
              <a:gd name="connsiteX2" fmla="*/ 3623464 w 3694633"/>
              <a:gd name="connsiteY2" fmla="*/ 404232 h 2488149"/>
              <a:gd name="connsiteX3" fmla="*/ 3202939 w 3694633"/>
              <a:gd name="connsiteY3" fmla="*/ 2256054 h 2488149"/>
              <a:gd name="connsiteX4" fmla="*/ 427140 w 3694633"/>
              <a:gd name="connsiteY4" fmla="*/ 2233032 h 2488149"/>
              <a:gd name="connsiteX0" fmla="*/ 415793 w 3683286"/>
              <a:gd name="connsiteY0" fmla="*/ 2300930 h 2556047"/>
              <a:gd name="connsiteX1" fmla="*/ 337557 w 3683286"/>
              <a:gd name="connsiteY1" fmla="*/ 255143 h 2556047"/>
              <a:gd name="connsiteX2" fmla="*/ 3612117 w 3683286"/>
              <a:gd name="connsiteY2" fmla="*/ 472130 h 2556047"/>
              <a:gd name="connsiteX3" fmla="*/ 3191592 w 3683286"/>
              <a:gd name="connsiteY3" fmla="*/ 2323952 h 2556047"/>
              <a:gd name="connsiteX4" fmla="*/ 415793 w 3683286"/>
              <a:gd name="connsiteY4" fmla="*/ 2300930 h 2556047"/>
              <a:gd name="connsiteX0" fmla="*/ 421456 w 3688949"/>
              <a:gd name="connsiteY0" fmla="*/ 2228350 h 2478275"/>
              <a:gd name="connsiteX1" fmla="*/ 343220 w 3688949"/>
              <a:gd name="connsiteY1" fmla="*/ 182563 h 2478275"/>
              <a:gd name="connsiteX2" fmla="*/ 3617780 w 3688949"/>
              <a:gd name="connsiteY2" fmla="*/ 482677 h 2478275"/>
              <a:gd name="connsiteX3" fmla="*/ 3197255 w 3688949"/>
              <a:gd name="connsiteY3" fmla="*/ 2251372 h 2478275"/>
              <a:gd name="connsiteX4" fmla="*/ 421456 w 3688949"/>
              <a:gd name="connsiteY4" fmla="*/ 2228350 h 2478275"/>
              <a:gd name="connsiteX0" fmla="*/ 421456 w 3688949"/>
              <a:gd name="connsiteY0" fmla="*/ 2253680 h 2503605"/>
              <a:gd name="connsiteX1" fmla="*/ 343220 w 3688949"/>
              <a:gd name="connsiteY1" fmla="*/ 207893 h 2503605"/>
              <a:gd name="connsiteX2" fmla="*/ 3617780 w 3688949"/>
              <a:gd name="connsiteY2" fmla="*/ 508007 h 2503605"/>
              <a:gd name="connsiteX3" fmla="*/ 3197255 w 3688949"/>
              <a:gd name="connsiteY3" fmla="*/ 2276702 h 2503605"/>
              <a:gd name="connsiteX4" fmla="*/ 421456 w 3688949"/>
              <a:gd name="connsiteY4" fmla="*/ 2253680 h 2503605"/>
              <a:gd name="connsiteX0" fmla="*/ 421456 w 3688949"/>
              <a:gd name="connsiteY0" fmla="*/ 2267191 h 2517116"/>
              <a:gd name="connsiteX1" fmla="*/ 343220 w 3688949"/>
              <a:gd name="connsiteY1" fmla="*/ 221404 h 2517116"/>
              <a:gd name="connsiteX2" fmla="*/ 3617780 w 3688949"/>
              <a:gd name="connsiteY2" fmla="*/ 521518 h 2517116"/>
              <a:gd name="connsiteX3" fmla="*/ 3197255 w 3688949"/>
              <a:gd name="connsiteY3" fmla="*/ 2290213 h 2517116"/>
              <a:gd name="connsiteX4" fmla="*/ 421456 w 3688949"/>
              <a:gd name="connsiteY4" fmla="*/ 2267191 h 2517116"/>
              <a:gd name="connsiteX0" fmla="*/ 421456 w 3738141"/>
              <a:gd name="connsiteY0" fmla="*/ 2267191 h 2517116"/>
              <a:gd name="connsiteX1" fmla="*/ 343220 w 3738141"/>
              <a:gd name="connsiteY1" fmla="*/ 221404 h 2517116"/>
              <a:gd name="connsiteX2" fmla="*/ 3617780 w 3738141"/>
              <a:gd name="connsiteY2" fmla="*/ 521518 h 2517116"/>
              <a:gd name="connsiteX3" fmla="*/ 3197255 w 3738141"/>
              <a:gd name="connsiteY3" fmla="*/ 2290213 h 2517116"/>
              <a:gd name="connsiteX4" fmla="*/ 421456 w 3738141"/>
              <a:gd name="connsiteY4" fmla="*/ 2267191 h 2517116"/>
              <a:gd name="connsiteX0" fmla="*/ 421456 w 3713539"/>
              <a:gd name="connsiteY0" fmla="*/ 2267191 h 2517116"/>
              <a:gd name="connsiteX1" fmla="*/ 343220 w 3713539"/>
              <a:gd name="connsiteY1" fmla="*/ 221404 h 2517116"/>
              <a:gd name="connsiteX2" fmla="*/ 3617780 w 3713539"/>
              <a:gd name="connsiteY2" fmla="*/ 521518 h 2517116"/>
              <a:gd name="connsiteX3" fmla="*/ 3197255 w 3713539"/>
              <a:gd name="connsiteY3" fmla="*/ 2290213 h 2517116"/>
              <a:gd name="connsiteX4" fmla="*/ 421456 w 3713539"/>
              <a:gd name="connsiteY4" fmla="*/ 2267191 h 2517116"/>
              <a:gd name="connsiteX0" fmla="*/ 421456 w 3713539"/>
              <a:gd name="connsiteY0" fmla="*/ 2346350 h 2596275"/>
              <a:gd name="connsiteX1" fmla="*/ 343220 w 3713539"/>
              <a:gd name="connsiteY1" fmla="*/ 300563 h 2596275"/>
              <a:gd name="connsiteX2" fmla="*/ 3617780 w 3713539"/>
              <a:gd name="connsiteY2" fmla="*/ 600677 h 2596275"/>
              <a:gd name="connsiteX3" fmla="*/ 3197255 w 3713539"/>
              <a:gd name="connsiteY3" fmla="*/ 2369372 h 2596275"/>
              <a:gd name="connsiteX4" fmla="*/ 421456 w 3713539"/>
              <a:gd name="connsiteY4" fmla="*/ 2346350 h 2596275"/>
              <a:gd name="connsiteX0" fmla="*/ 412969 w 3611704"/>
              <a:gd name="connsiteY0" fmla="*/ 2511942 h 2778489"/>
              <a:gd name="connsiteX1" fmla="*/ 334733 w 3611704"/>
              <a:gd name="connsiteY1" fmla="*/ 466155 h 2778489"/>
              <a:gd name="connsiteX2" fmla="*/ 3484602 w 3611704"/>
              <a:gd name="connsiteY2" fmla="*/ 503033 h 2778489"/>
              <a:gd name="connsiteX3" fmla="*/ 3188768 w 3611704"/>
              <a:gd name="connsiteY3" fmla="*/ 2534964 h 2778489"/>
              <a:gd name="connsiteX4" fmla="*/ 412969 w 3611704"/>
              <a:gd name="connsiteY4" fmla="*/ 2511942 h 2778489"/>
              <a:gd name="connsiteX0" fmla="*/ 412969 w 3672124"/>
              <a:gd name="connsiteY0" fmla="*/ 2253642 h 2520189"/>
              <a:gd name="connsiteX1" fmla="*/ 334733 w 3672124"/>
              <a:gd name="connsiteY1" fmla="*/ 207855 h 2520189"/>
              <a:gd name="connsiteX2" fmla="*/ 3484602 w 3672124"/>
              <a:gd name="connsiteY2" fmla="*/ 244733 h 2520189"/>
              <a:gd name="connsiteX3" fmla="*/ 3188768 w 3672124"/>
              <a:gd name="connsiteY3" fmla="*/ 2276664 h 2520189"/>
              <a:gd name="connsiteX4" fmla="*/ 412969 w 3672124"/>
              <a:gd name="connsiteY4" fmla="*/ 2253642 h 2520189"/>
              <a:gd name="connsiteX0" fmla="*/ 407336 w 3608616"/>
              <a:gd name="connsiteY0" fmla="*/ 2260365 h 2527801"/>
              <a:gd name="connsiteX1" fmla="*/ 329100 w 3608616"/>
              <a:gd name="connsiteY1" fmla="*/ 214578 h 2527801"/>
              <a:gd name="connsiteX2" fmla="*/ 3395842 w 3608616"/>
              <a:gd name="connsiteY2" fmla="*/ 237601 h 2527801"/>
              <a:gd name="connsiteX3" fmla="*/ 3183135 w 3608616"/>
              <a:gd name="connsiteY3" fmla="*/ 2283387 h 2527801"/>
              <a:gd name="connsiteX4" fmla="*/ 407336 w 3608616"/>
              <a:gd name="connsiteY4" fmla="*/ 2260365 h 2527801"/>
              <a:gd name="connsiteX0" fmla="*/ 367975 w 3656684"/>
              <a:gd name="connsiteY0" fmla="*/ 2363976 h 2591376"/>
              <a:gd name="connsiteX1" fmla="*/ 372866 w 3656684"/>
              <a:gd name="connsiteY1" fmla="*/ 221207 h 2591376"/>
              <a:gd name="connsiteX2" fmla="*/ 3439608 w 3656684"/>
              <a:gd name="connsiteY2" fmla="*/ 244230 h 2591376"/>
              <a:gd name="connsiteX3" fmla="*/ 3226901 w 3656684"/>
              <a:gd name="connsiteY3" fmla="*/ 2290016 h 2591376"/>
              <a:gd name="connsiteX4" fmla="*/ 367975 w 3656684"/>
              <a:gd name="connsiteY4" fmla="*/ 2363976 h 2591376"/>
              <a:gd name="connsiteX0" fmla="*/ 372259 w 3753247"/>
              <a:gd name="connsiteY0" fmla="*/ 2397615 h 2661406"/>
              <a:gd name="connsiteX1" fmla="*/ 377150 w 3753247"/>
              <a:gd name="connsiteY1" fmla="*/ 254846 h 2661406"/>
              <a:gd name="connsiteX2" fmla="*/ 3443892 w 3753247"/>
              <a:gd name="connsiteY2" fmla="*/ 277869 h 2661406"/>
              <a:gd name="connsiteX3" fmla="*/ 3300457 w 3753247"/>
              <a:gd name="connsiteY3" fmla="*/ 2392928 h 2661406"/>
              <a:gd name="connsiteX4" fmla="*/ 372259 w 3753247"/>
              <a:gd name="connsiteY4" fmla="*/ 2397615 h 266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3247" h="2661406">
                <a:moveTo>
                  <a:pt x="372259" y="2397615"/>
                </a:moveTo>
                <a:cubicBezTo>
                  <a:pt x="-114959" y="2041268"/>
                  <a:pt x="-134789" y="608137"/>
                  <a:pt x="377150" y="254846"/>
                </a:cubicBezTo>
                <a:cubicBezTo>
                  <a:pt x="889089" y="-98445"/>
                  <a:pt x="2956674" y="-78478"/>
                  <a:pt x="3443892" y="277869"/>
                </a:cubicBezTo>
                <a:cubicBezTo>
                  <a:pt x="3931110" y="634216"/>
                  <a:pt x="3812396" y="2039637"/>
                  <a:pt x="3300457" y="2392928"/>
                </a:cubicBezTo>
                <a:cubicBezTo>
                  <a:pt x="2788518" y="2746219"/>
                  <a:pt x="859477" y="2753962"/>
                  <a:pt x="372259" y="2397615"/>
                </a:cubicBezTo>
                <a:close/>
              </a:path>
            </a:pathLst>
          </a:custGeom>
          <a:solidFill>
            <a:srgbClr val="FFFAF7"/>
          </a:solidFill>
          <a:ln w="635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233034" y="1797576"/>
            <a:ext cx="3893968" cy="1009595"/>
          </a:xfrm>
          <a:prstGeom prst="rect">
            <a:avLst/>
          </a:prstGeom>
          <a:noFill/>
        </p:spPr>
        <p:txBody>
          <a:bodyPr wrap="square" rtlCol="0">
            <a:noAutofit/>
          </a:bodyPr>
          <a:lstStyle/>
          <a:p>
            <a:pPr>
              <a:lnSpc>
                <a:spcPts val="1700"/>
              </a:lnSpc>
              <a:spcBef>
                <a:spcPts val="0"/>
              </a:spcBef>
              <a:buClr>
                <a:schemeClr val="tx1"/>
              </a:buClr>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Ｂ社では、育休を取得する営業部のＣさんがチームメンバーに業務を引き継ぐ際、個人のノウハウも同時に共有。</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buClr>
                <a:schemeClr val="tx1"/>
              </a:buClr>
            </a:pP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Ｃさんが独自に作成していた効果的な営業用資料をチームで共有</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したことで</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チーム</a:t>
            </a:r>
            <a: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全体の業績が向上！</a:t>
            </a:r>
            <a:endParaRPr lang="en-US" altLang="ja-JP" sz="15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テキスト ボックス 24"/>
          <p:cNvSpPr txBox="1"/>
          <p:nvPr/>
        </p:nvSpPr>
        <p:spPr>
          <a:xfrm>
            <a:off x="5302135" y="1482140"/>
            <a:ext cx="3755767" cy="459627"/>
          </a:xfrm>
          <a:prstGeom prst="rect">
            <a:avLst/>
          </a:prstGeom>
          <a:noFill/>
        </p:spPr>
        <p:txBody>
          <a:bodyPr wrap="square" rtlCol="0">
            <a:noAutofit/>
          </a:bodyPr>
          <a:lstStyle/>
          <a:p>
            <a:pPr algn="ctr">
              <a:spcBef>
                <a:spcPts val="0"/>
              </a:spcBef>
              <a:buClr>
                <a:schemeClr val="tx1"/>
              </a:buClr>
            </a:pPr>
            <a:r>
              <a:rPr lang="ja-JP" altLang="en-US"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仕事のノウハウを共有し業績向上</a:t>
            </a:r>
            <a:endParaRPr lang="en-US" altLang="ja-JP"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3" name="円形吹き出し 32"/>
          <p:cNvSpPr/>
          <p:nvPr/>
        </p:nvSpPr>
        <p:spPr>
          <a:xfrm>
            <a:off x="448332" y="5515246"/>
            <a:ext cx="3105537" cy="615456"/>
          </a:xfrm>
          <a:prstGeom prst="wedgeEllipseCallout">
            <a:avLst>
              <a:gd name="adj1" fmla="val 47462"/>
              <a:gd name="adj2" fmla="val -53717"/>
            </a:avLst>
          </a:prstGeom>
          <a:solidFill>
            <a:srgbClr val="FFE2A7"/>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39002" y="5659533"/>
            <a:ext cx="2924197" cy="338554"/>
          </a:xfrm>
          <a:prstGeom prst="rect">
            <a:avLst/>
          </a:prstGeom>
          <a:noFill/>
        </p:spPr>
        <p:txBody>
          <a:bodyPr wrap="none" rtlCol="0">
            <a:spAutoFit/>
          </a:bodyPr>
          <a:lstStyle/>
          <a:p>
            <a:pPr algn="ct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どれも実際にあった取組事例です</a:t>
            </a:r>
            <a:endPar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57465" y="1106307"/>
            <a:ext cx="9554571" cy="5249555"/>
          </a:xfrm>
          <a:prstGeom prst="roundRect">
            <a:avLst>
              <a:gd name="adj" fmla="val 1013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194927" y="1663165"/>
            <a:ext cx="4593178" cy="3702013"/>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FAF7"/>
          </a:solidFill>
          <a:ln w="635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03446" y="2536996"/>
            <a:ext cx="3868245" cy="1884183"/>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Ａ社では、マネージャーが育休取得により不在になるタイミングで、チームの業務分担を見直し。マネージャーの仕事の一部をチームメンバーが実施することに。</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メンバーは新たな業務へのチャレンジによりスキルアップ</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につながり、</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チームの総力を底上げするチャンスに！</a:t>
            </a:r>
            <a:endPar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また、復職後のマネージャーが隣のチームの業務を兼任するなど、</a:t>
            </a: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育休をきっかけとしたタスクの見直し</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により</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会社全体の業務が効率化！</a:t>
            </a:r>
            <a:endPar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p:cNvSpPr txBox="1"/>
          <p:nvPr/>
        </p:nvSpPr>
        <p:spPr>
          <a:xfrm>
            <a:off x="971568" y="1963335"/>
            <a:ext cx="3132000" cy="460817"/>
          </a:xfrm>
          <a:prstGeom prst="rect">
            <a:avLst/>
          </a:prstGeom>
          <a:noFill/>
        </p:spPr>
        <p:txBody>
          <a:bodyPr wrap="square" rtlCol="0">
            <a:noAutofit/>
          </a:bodyPr>
          <a:lstStyle/>
          <a:p>
            <a:pPr algn="ctr">
              <a:spcBef>
                <a:spcPts val="1200"/>
              </a:spcBef>
            </a:pPr>
            <a:r>
              <a:rPr lang="ja-JP" altLang="en-US"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チームの上位者の育児休業取得はスキルアップのチャンス</a:t>
            </a:r>
            <a:endParaRPr lang="en-US" altLang="ja-JP"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0" name="円/楕円 29"/>
          <p:cNvSpPr/>
          <p:nvPr/>
        </p:nvSpPr>
        <p:spPr>
          <a:xfrm>
            <a:off x="4661265" y="3642850"/>
            <a:ext cx="4871042" cy="2641833"/>
          </a:xfrm>
          <a:custGeom>
            <a:avLst/>
            <a:gdLst>
              <a:gd name="connsiteX0" fmla="*/ 0 w 5736212"/>
              <a:gd name="connsiteY0" fmla="*/ 1661489 h 3322977"/>
              <a:gd name="connsiteX1" fmla="*/ 2868106 w 5736212"/>
              <a:gd name="connsiteY1" fmla="*/ 0 h 3322977"/>
              <a:gd name="connsiteX2" fmla="*/ 5736212 w 5736212"/>
              <a:gd name="connsiteY2" fmla="*/ 1661489 h 3322977"/>
              <a:gd name="connsiteX3" fmla="*/ 2868106 w 5736212"/>
              <a:gd name="connsiteY3" fmla="*/ 3322978 h 3322977"/>
              <a:gd name="connsiteX4" fmla="*/ 0 w 5736212"/>
              <a:gd name="connsiteY4" fmla="*/ 1661489 h 3322977"/>
              <a:gd name="connsiteX0" fmla="*/ 45929 w 5967485"/>
              <a:gd name="connsiteY0" fmla="*/ 1328980 h 2990469"/>
              <a:gd name="connsiteX1" fmla="*/ 4964508 w 5967485"/>
              <a:gd name="connsiteY1" fmla="*/ 0 h 2990469"/>
              <a:gd name="connsiteX2" fmla="*/ 5782141 w 5967485"/>
              <a:gd name="connsiteY2" fmla="*/ 1328980 h 2990469"/>
              <a:gd name="connsiteX3" fmla="*/ 2914035 w 5967485"/>
              <a:gd name="connsiteY3" fmla="*/ 2990469 h 2990469"/>
              <a:gd name="connsiteX4" fmla="*/ 45929 w 5967485"/>
              <a:gd name="connsiteY4" fmla="*/ 1328980 h 2990469"/>
              <a:gd name="connsiteX0" fmla="*/ 33545 w 5377386"/>
              <a:gd name="connsiteY0" fmla="*/ 1349746 h 3143282"/>
              <a:gd name="connsiteX1" fmla="*/ 4952124 w 5377386"/>
              <a:gd name="connsiteY1" fmla="*/ 20766 h 3143282"/>
              <a:gd name="connsiteX2" fmla="*/ 5118593 w 5377386"/>
              <a:gd name="connsiteY2" fmla="*/ 2416546 h 3143282"/>
              <a:gd name="connsiteX3" fmla="*/ 2901651 w 5377386"/>
              <a:gd name="connsiteY3" fmla="*/ 3011235 h 3143282"/>
              <a:gd name="connsiteX4" fmla="*/ 33545 w 5377386"/>
              <a:gd name="connsiteY4" fmla="*/ 1349746 h 3143282"/>
              <a:gd name="connsiteX0" fmla="*/ 289074 w 5632915"/>
              <a:gd name="connsiteY0" fmla="*/ 1348424 h 2901482"/>
              <a:gd name="connsiteX1" fmla="*/ 5207653 w 5632915"/>
              <a:gd name="connsiteY1" fmla="*/ 19444 h 2901482"/>
              <a:gd name="connsiteX2" fmla="*/ 5374122 w 5632915"/>
              <a:gd name="connsiteY2" fmla="*/ 2415224 h 2901482"/>
              <a:gd name="connsiteX3" fmla="*/ 1092853 w 5632915"/>
              <a:gd name="connsiteY3" fmla="*/ 2525004 h 2901482"/>
              <a:gd name="connsiteX4" fmla="*/ 289074 w 5632915"/>
              <a:gd name="connsiteY4" fmla="*/ 1348424 h 2901482"/>
              <a:gd name="connsiteX0" fmla="*/ 524711 w 5006635"/>
              <a:gd name="connsiteY0" fmla="*/ 344273 h 3208335"/>
              <a:gd name="connsiteX1" fmla="*/ 4639726 w 5006635"/>
              <a:gd name="connsiteY1" fmla="*/ 262202 h 3208335"/>
              <a:gd name="connsiteX2" fmla="*/ 4806195 w 5006635"/>
              <a:gd name="connsiteY2" fmla="*/ 2657982 h 3208335"/>
              <a:gd name="connsiteX3" fmla="*/ 524926 w 5006635"/>
              <a:gd name="connsiteY3" fmla="*/ 2767762 h 3208335"/>
              <a:gd name="connsiteX4" fmla="*/ 524711 w 5006635"/>
              <a:gd name="connsiteY4" fmla="*/ 344273 h 3208335"/>
              <a:gd name="connsiteX0" fmla="*/ 524711 w 5006635"/>
              <a:gd name="connsiteY0" fmla="*/ 344273 h 3208335"/>
              <a:gd name="connsiteX1" fmla="*/ 4639726 w 5006635"/>
              <a:gd name="connsiteY1" fmla="*/ 262202 h 3208335"/>
              <a:gd name="connsiteX2" fmla="*/ 4806195 w 5006635"/>
              <a:gd name="connsiteY2" fmla="*/ 2657982 h 3208335"/>
              <a:gd name="connsiteX3" fmla="*/ 524926 w 5006635"/>
              <a:gd name="connsiteY3" fmla="*/ 2767762 h 3208335"/>
              <a:gd name="connsiteX4" fmla="*/ 524711 w 5006635"/>
              <a:gd name="connsiteY4" fmla="*/ 344273 h 3208335"/>
              <a:gd name="connsiteX0" fmla="*/ 524711 w 5189594"/>
              <a:gd name="connsiteY0" fmla="*/ 344273 h 3119164"/>
              <a:gd name="connsiteX1" fmla="*/ 4639726 w 5189594"/>
              <a:gd name="connsiteY1" fmla="*/ 262202 h 3119164"/>
              <a:gd name="connsiteX2" fmla="*/ 4806195 w 5189594"/>
              <a:gd name="connsiteY2" fmla="*/ 2657982 h 3119164"/>
              <a:gd name="connsiteX3" fmla="*/ 524926 w 5189594"/>
              <a:gd name="connsiteY3" fmla="*/ 2767762 h 3119164"/>
              <a:gd name="connsiteX4" fmla="*/ 524711 w 5189594"/>
              <a:gd name="connsiteY4" fmla="*/ 344273 h 3119164"/>
              <a:gd name="connsiteX0" fmla="*/ 524711 w 5253927"/>
              <a:gd name="connsiteY0" fmla="*/ 273213 h 2940371"/>
              <a:gd name="connsiteX1" fmla="*/ 4639726 w 5253927"/>
              <a:gd name="connsiteY1" fmla="*/ 315833 h 2940371"/>
              <a:gd name="connsiteX2" fmla="*/ 4806195 w 5253927"/>
              <a:gd name="connsiteY2" fmla="*/ 2586922 h 2940371"/>
              <a:gd name="connsiteX3" fmla="*/ 524926 w 5253927"/>
              <a:gd name="connsiteY3" fmla="*/ 2696702 h 2940371"/>
              <a:gd name="connsiteX4" fmla="*/ 524711 w 5253927"/>
              <a:gd name="connsiteY4" fmla="*/ 273213 h 2940371"/>
              <a:gd name="connsiteX0" fmla="*/ 548753 w 5280815"/>
              <a:gd name="connsiteY0" fmla="*/ 275045 h 2960520"/>
              <a:gd name="connsiteX1" fmla="*/ 4663768 w 5280815"/>
              <a:gd name="connsiteY1" fmla="*/ 317665 h 2960520"/>
              <a:gd name="connsiteX2" fmla="*/ 4830237 w 5280815"/>
              <a:gd name="connsiteY2" fmla="*/ 2588754 h 2960520"/>
              <a:gd name="connsiteX3" fmla="*/ 507404 w 5280815"/>
              <a:gd name="connsiteY3" fmla="*/ 2726244 h 2960520"/>
              <a:gd name="connsiteX4" fmla="*/ 548753 w 5280815"/>
              <a:gd name="connsiteY4" fmla="*/ 275045 h 2960520"/>
              <a:gd name="connsiteX0" fmla="*/ 555443 w 5344182"/>
              <a:gd name="connsiteY0" fmla="*/ 388936 h 3084393"/>
              <a:gd name="connsiteX1" fmla="*/ 4781294 w 5344182"/>
              <a:gd name="connsiteY1" fmla="*/ 239611 h 3084393"/>
              <a:gd name="connsiteX2" fmla="*/ 4836927 w 5344182"/>
              <a:gd name="connsiteY2" fmla="*/ 2702645 h 3084393"/>
              <a:gd name="connsiteX3" fmla="*/ 514094 w 5344182"/>
              <a:gd name="connsiteY3" fmla="*/ 2840135 h 3084393"/>
              <a:gd name="connsiteX4" fmla="*/ 555443 w 5344182"/>
              <a:gd name="connsiteY4" fmla="*/ 388936 h 3084393"/>
              <a:gd name="connsiteX0" fmla="*/ 555443 w 5334261"/>
              <a:gd name="connsiteY0" fmla="*/ 490301 h 3185758"/>
              <a:gd name="connsiteX1" fmla="*/ 4781294 w 5334261"/>
              <a:gd name="connsiteY1" fmla="*/ 340976 h 3185758"/>
              <a:gd name="connsiteX2" fmla="*/ 4836927 w 5334261"/>
              <a:gd name="connsiteY2" fmla="*/ 2804010 h 3185758"/>
              <a:gd name="connsiteX3" fmla="*/ 514094 w 5334261"/>
              <a:gd name="connsiteY3" fmla="*/ 2941500 h 3185758"/>
              <a:gd name="connsiteX4" fmla="*/ 555443 w 5334261"/>
              <a:gd name="connsiteY4" fmla="*/ 490301 h 3185758"/>
              <a:gd name="connsiteX0" fmla="*/ 552093 w 5302301"/>
              <a:gd name="connsiteY0" fmla="*/ 420011 h 3110049"/>
              <a:gd name="connsiteX1" fmla="*/ 4722526 w 5302301"/>
              <a:gd name="connsiteY1" fmla="*/ 374041 h 3110049"/>
              <a:gd name="connsiteX2" fmla="*/ 4833577 w 5302301"/>
              <a:gd name="connsiteY2" fmla="*/ 2733720 h 3110049"/>
              <a:gd name="connsiteX3" fmla="*/ 510744 w 5302301"/>
              <a:gd name="connsiteY3" fmla="*/ 2871210 h 3110049"/>
              <a:gd name="connsiteX4" fmla="*/ 552093 w 5302301"/>
              <a:gd name="connsiteY4" fmla="*/ 420011 h 3110049"/>
              <a:gd name="connsiteX0" fmla="*/ 552093 w 5326301"/>
              <a:gd name="connsiteY0" fmla="*/ 383277 h 3073315"/>
              <a:gd name="connsiteX1" fmla="*/ 4722526 w 5326301"/>
              <a:gd name="connsiteY1" fmla="*/ 337307 h 3073315"/>
              <a:gd name="connsiteX2" fmla="*/ 4833577 w 5326301"/>
              <a:gd name="connsiteY2" fmla="*/ 2696986 h 3073315"/>
              <a:gd name="connsiteX3" fmla="*/ 510744 w 5326301"/>
              <a:gd name="connsiteY3" fmla="*/ 2834476 h 3073315"/>
              <a:gd name="connsiteX4" fmla="*/ 552093 w 5326301"/>
              <a:gd name="connsiteY4" fmla="*/ 383277 h 3073315"/>
              <a:gd name="connsiteX0" fmla="*/ 521266 w 5354249"/>
              <a:gd name="connsiteY0" fmla="*/ 298080 h 3051333"/>
              <a:gd name="connsiteX1" fmla="*/ 4760972 w 5354249"/>
              <a:gd name="connsiteY1" fmla="*/ 311171 h 3051333"/>
              <a:gd name="connsiteX2" fmla="*/ 4872023 w 5354249"/>
              <a:gd name="connsiteY2" fmla="*/ 2670850 h 3051333"/>
              <a:gd name="connsiteX3" fmla="*/ 549190 w 5354249"/>
              <a:gd name="connsiteY3" fmla="*/ 2808340 h 3051333"/>
              <a:gd name="connsiteX4" fmla="*/ 521266 w 5354249"/>
              <a:gd name="connsiteY4" fmla="*/ 298080 h 3051333"/>
              <a:gd name="connsiteX0" fmla="*/ 562998 w 5400851"/>
              <a:gd name="connsiteY0" fmla="*/ 299112 h 3063148"/>
              <a:gd name="connsiteX1" fmla="*/ 4802704 w 5400851"/>
              <a:gd name="connsiteY1" fmla="*/ 312203 h 3063148"/>
              <a:gd name="connsiteX2" fmla="*/ 4913755 w 5400851"/>
              <a:gd name="connsiteY2" fmla="*/ 2671882 h 3063148"/>
              <a:gd name="connsiteX3" fmla="*/ 517796 w 5400851"/>
              <a:gd name="connsiteY3" fmla="*/ 2825435 h 3063148"/>
              <a:gd name="connsiteX4" fmla="*/ 562998 w 5400851"/>
              <a:gd name="connsiteY4" fmla="*/ 299112 h 306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851" h="3063148">
                <a:moveTo>
                  <a:pt x="562998" y="299112"/>
                </a:moveTo>
                <a:cubicBezTo>
                  <a:pt x="1277149" y="-119760"/>
                  <a:pt x="4077578" y="-83259"/>
                  <a:pt x="4802704" y="312203"/>
                </a:cubicBezTo>
                <a:cubicBezTo>
                  <a:pt x="5527830" y="707665"/>
                  <a:pt x="5627906" y="2253010"/>
                  <a:pt x="4913755" y="2671882"/>
                </a:cubicBezTo>
                <a:cubicBezTo>
                  <a:pt x="4199604" y="3090754"/>
                  <a:pt x="1242922" y="3220897"/>
                  <a:pt x="517796" y="2825435"/>
                </a:cubicBezTo>
                <a:cubicBezTo>
                  <a:pt x="-207330" y="2429973"/>
                  <a:pt x="-151153" y="717984"/>
                  <a:pt x="562998" y="299112"/>
                </a:cubicBezTo>
                <a:close/>
              </a:path>
            </a:pathLst>
          </a:custGeom>
          <a:solidFill>
            <a:srgbClr val="FFFAF7"/>
          </a:solidFill>
          <a:ln w="635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854421" y="3871953"/>
            <a:ext cx="4475898" cy="539888"/>
          </a:xfrm>
          <a:prstGeom prst="rect">
            <a:avLst/>
          </a:prstGeom>
          <a:noFill/>
        </p:spPr>
        <p:txBody>
          <a:bodyPr wrap="square" rtlCol="0">
            <a:noAutofit/>
          </a:bodyPr>
          <a:lstStyle/>
          <a:p>
            <a:pPr algn="ctr">
              <a:spcBef>
                <a:spcPts val="1200"/>
              </a:spcBef>
            </a:pPr>
            <a:r>
              <a:rPr lang="ja-JP" altLang="en-US"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業務は自分一人ではなく、チームで実施</a:t>
            </a:r>
            <a:endParaRPr lang="en-US" altLang="ja-JP"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2" name="テキスト ボックス 31"/>
          <p:cNvSpPr txBox="1"/>
          <p:nvPr/>
        </p:nvSpPr>
        <p:spPr>
          <a:xfrm>
            <a:off x="4996957" y="4216906"/>
            <a:ext cx="4358242" cy="1485679"/>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Ｄ社では、一人が固定の顧客を担当する体制を見直し。チーム内で業務内容や業務の状況を共有し、固定されたチームで顧客をフォローする体制を構築。育休や万が一の時にも互いにサ</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ポートでき、業務の停滞を回避。</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情報共有が進んでチーム内のコミュニ</a:t>
            </a:r>
            <a:r>
              <a:rPr lang="en-US" altLang="ja-JP"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ケーションがより良くなり、</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より業務がス</a:t>
            </a:r>
            <a: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ムーズかつ効率的に進むように！</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020067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38</a:t>
            </a:fld>
            <a:endParaRPr lang="en-US" altLang="ja-JP" sz="1600" dirty="0"/>
          </a:p>
        </p:txBody>
      </p:sp>
      <p:sp>
        <p:nvSpPr>
          <p:cNvPr id="7" name="タイトル 1">
            <a:extLst>
              <a:ext uri="{FF2B5EF4-FFF2-40B4-BE49-F238E27FC236}">
                <a16:creationId xmlns:a16="http://schemas.microsoft.com/office/drawing/2014/main" id="{8ABBFD7F-7B78-4A8D-BA78-E9F0EEA64897}"/>
              </a:ext>
            </a:extLst>
          </p:cNvPr>
          <p:cNvSpPr txBox="1">
            <a:spLocks/>
          </p:cNvSpPr>
          <p:nvPr/>
        </p:nvSpPr>
        <p:spPr bwMode="white">
          <a:xfrm>
            <a:off x="0" y="2883422"/>
            <a:ext cx="9359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2039938" indent="-2039938"/>
            <a:r>
              <a:rPr lang="ja-JP" altLang="en-US" sz="3200" dirty="0">
                <a:solidFill>
                  <a:schemeClr val="bg1"/>
                </a:solidFill>
              </a:rPr>
              <a:t>　　第五章　育児・介護休業法における不利益取扱い</a:t>
            </a:r>
            <a:endParaRPr lang="en-US" altLang="ja-JP" sz="3200" dirty="0">
              <a:solidFill>
                <a:schemeClr val="bg1"/>
              </a:solidFill>
            </a:endParaRPr>
          </a:p>
          <a:p>
            <a:pPr marL="2039938" indent="-2039938"/>
            <a:r>
              <a:rPr lang="ja-JP" altLang="en-US" sz="3200" dirty="0">
                <a:solidFill>
                  <a:schemeClr val="bg1"/>
                </a:solidFill>
              </a:rPr>
              <a:t>　　　　　　　　の禁止、ハラスメント防止措置について</a:t>
            </a:r>
            <a:endParaRPr lang="ja-JP" altLang="en-US" sz="2400" dirty="0">
              <a:solidFill>
                <a:schemeClr val="bg1"/>
              </a:solidFill>
            </a:endParaRPr>
          </a:p>
        </p:txBody>
      </p:sp>
    </p:spTree>
    <p:extLst>
      <p:ext uri="{BB962C8B-B14F-4D97-AF65-F5344CB8AC3E}">
        <p14:creationId xmlns:p14="http://schemas.microsoft.com/office/powerpoint/2010/main" val="66171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１－１．男性の育児休業取得の現状</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a:t>
            </a:fld>
            <a:endParaRPr lang="en-US" altLang="ja-JP" sz="1600" dirty="0"/>
          </a:p>
        </p:txBody>
      </p:sp>
      <p:sp>
        <p:nvSpPr>
          <p:cNvPr id="7" name="正方形/長方形 6"/>
          <p:cNvSpPr/>
          <p:nvPr/>
        </p:nvSpPr>
        <p:spPr>
          <a:xfrm>
            <a:off x="6139560" y="1269321"/>
            <a:ext cx="3309240" cy="3855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希望と現実が乖離！！</a:t>
            </a:r>
          </a:p>
        </p:txBody>
      </p:sp>
      <p:sp>
        <p:nvSpPr>
          <p:cNvPr id="17" name="正方形/長方形 16"/>
          <p:cNvSpPr/>
          <p:nvPr/>
        </p:nvSpPr>
        <p:spPr>
          <a:xfrm>
            <a:off x="224701" y="1231221"/>
            <a:ext cx="5486978" cy="422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育児休業取得を希望しているが、取得できない！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右矢印 36"/>
          <p:cNvSpPr/>
          <p:nvPr/>
        </p:nvSpPr>
        <p:spPr>
          <a:xfrm>
            <a:off x="5492460" y="1295823"/>
            <a:ext cx="565439" cy="333649"/>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0" name="Rectangle 23"/>
          <p:cNvSpPr>
            <a:spLocks noChangeArrowheads="1"/>
          </p:cNvSpPr>
          <p:nvPr/>
        </p:nvSpPr>
        <p:spPr bwMode="auto">
          <a:xfrm>
            <a:off x="127992" y="1930400"/>
            <a:ext cx="4685308" cy="4344669"/>
          </a:xfrm>
          <a:prstGeom prst="roundRect">
            <a:avLst>
              <a:gd name="adj" fmla="val 793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2" name="正方形/長方形 31"/>
          <p:cNvSpPr/>
          <p:nvPr/>
        </p:nvSpPr>
        <p:spPr>
          <a:xfrm>
            <a:off x="491023" y="2006340"/>
            <a:ext cx="3993898" cy="6092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男性新入社員の</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割が育休取得を希望</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しているというデータもある</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149497" y="5913752"/>
            <a:ext cx="3587603"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出典：日本生産性本部「新入社員　秋の意識調査」（</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 name="テキスト ボックス 1"/>
          <p:cNvSpPr txBox="1"/>
          <p:nvPr/>
        </p:nvSpPr>
        <p:spPr>
          <a:xfrm>
            <a:off x="1248899" y="2708516"/>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育児休業の取得意向</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2292" y="2640977"/>
            <a:ext cx="4431308" cy="3238485"/>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24" name="グラフ 2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122299"/>
              </p:ext>
            </p:extLst>
          </p:nvPr>
        </p:nvGraphicFramePr>
        <p:xfrm>
          <a:off x="447656" y="3049035"/>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a:extLst>
              <a:ext uri="{FF2B5EF4-FFF2-40B4-BE49-F238E27FC236}">
                <a16:creationId xmlns:a16="http://schemas.microsoft.com/office/drawing/2014/main" id="{A875AE97-1791-4910-B39B-5E49D803A0BA}"/>
              </a:ext>
            </a:extLst>
          </p:cNvPr>
          <p:cNvSpPr/>
          <p:nvPr/>
        </p:nvSpPr>
        <p:spPr>
          <a:xfrm>
            <a:off x="5035877" y="2640976"/>
            <a:ext cx="4634551" cy="3336949"/>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algn="l" defTabSz="477838" rtl="0" eaLnBrk="0" fontAlgn="base" hangingPunct="0">
              <a:spcBef>
                <a:spcPct val="0"/>
              </a:spcBef>
              <a:spcAft>
                <a:spcPct val="0"/>
              </a:spcAft>
              <a:defRPr kumimoji="1" sz="1900" kern="1200">
                <a:solidFill>
                  <a:schemeClr val="lt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lt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lt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lt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lt1"/>
                </a:solidFill>
                <a:latin typeface="+mn-lt"/>
                <a:ea typeface="+mn-ea"/>
                <a:cs typeface="+mn-cs"/>
              </a:defRPr>
            </a:lvl5pPr>
            <a:lvl6pPr marL="2286000" algn="l" defTabSz="914400" rtl="0" eaLnBrk="1" latinLnBrk="0" hangingPunct="1">
              <a:defRPr kumimoji="1" sz="1900" kern="1200">
                <a:solidFill>
                  <a:schemeClr val="lt1"/>
                </a:solidFill>
                <a:latin typeface="+mn-lt"/>
                <a:ea typeface="+mn-ea"/>
                <a:cs typeface="+mn-cs"/>
              </a:defRPr>
            </a:lvl6pPr>
            <a:lvl7pPr marL="2743200" algn="l" defTabSz="914400" rtl="0" eaLnBrk="1" latinLnBrk="0" hangingPunct="1">
              <a:defRPr kumimoji="1" sz="1900" kern="1200">
                <a:solidFill>
                  <a:schemeClr val="lt1"/>
                </a:solidFill>
                <a:latin typeface="+mn-lt"/>
                <a:ea typeface="+mn-ea"/>
                <a:cs typeface="+mn-cs"/>
              </a:defRPr>
            </a:lvl7pPr>
            <a:lvl8pPr marL="3200400" algn="l" defTabSz="914400" rtl="0" eaLnBrk="1" latinLnBrk="0" hangingPunct="1">
              <a:defRPr kumimoji="1" sz="1900" kern="1200">
                <a:solidFill>
                  <a:schemeClr val="lt1"/>
                </a:solidFill>
                <a:latin typeface="+mn-lt"/>
                <a:ea typeface="+mn-ea"/>
                <a:cs typeface="+mn-cs"/>
              </a:defRPr>
            </a:lvl8pPr>
            <a:lvl9pPr marL="3657600" algn="l" defTabSz="914400"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22" name="Rectangle 23">
            <a:extLst>
              <a:ext uri="{FF2B5EF4-FFF2-40B4-BE49-F238E27FC236}">
                <a16:creationId xmlns:a16="http://schemas.microsoft.com/office/drawing/2014/main" id="{116DFBD8-491B-4BEF-A126-2615BD89D395}"/>
              </a:ext>
            </a:extLst>
          </p:cNvPr>
          <p:cNvSpPr>
            <a:spLocks noChangeArrowheads="1"/>
          </p:cNvSpPr>
          <p:nvPr/>
        </p:nvSpPr>
        <p:spPr bwMode="auto">
          <a:xfrm>
            <a:off x="4943541" y="1932797"/>
            <a:ext cx="4834467" cy="4342272"/>
          </a:xfrm>
          <a:prstGeom prst="roundRect">
            <a:avLst>
              <a:gd name="adj" fmla="val 8118"/>
            </a:avLst>
          </a:prstGeom>
          <a:noFill/>
          <a:ln w="19050">
            <a:solidFill>
              <a:srgbClr val="FF6600"/>
            </a:solidFill>
            <a:miter lim="800000"/>
            <a:headEnd/>
            <a:tailEnd/>
          </a:ln>
        </p:spPr>
        <p:txBody>
          <a:bodyPr wrap="none" anchor="ct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endParaRPr lang="ja-JP" altLang="en-US" dirty="0">
              <a:latin typeface="Meriyo"/>
            </a:endParaRPr>
          </a:p>
        </p:txBody>
      </p:sp>
      <p:sp>
        <p:nvSpPr>
          <p:cNvPr id="25" name="正方形/長方形 24">
            <a:extLst>
              <a:ext uri="{FF2B5EF4-FFF2-40B4-BE49-F238E27FC236}">
                <a16:creationId xmlns:a16="http://schemas.microsoft.com/office/drawing/2014/main" id="{F1D19746-4556-46DE-8765-EA8E31D0A267}"/>
              </a:ext>
            </a:extLst>
          </p:cNvPr>
          <p:cNvSpPr/>
          <p:nvPr/>
        </p:nvSpPr>
        <p:spPr>
          <a:xfrm>
            <a:off x="6615707" y="6012216"/>
            <a:ext cx="2973847"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defPPr>
              <a:defRPr lang="ja-JP"/>
            </a:defPPr>
            <a:lvl1pPr algn="l" defTabSz="477838" rtl="0" eaLnBrk="0" fontAlgn="base" hangingPunct="0">
              <a:spcBef>
                <a:spcPct val="0"/>
              </a:spcBef>
              <a:spcAft>
                <a:spcPct val="0"/>
              </a:spcAft>
              <a:defRPr kumimoji="1" sz="1900" kern="1200">
                <a:solidFill>
                  <a:schemeClr val="dk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dk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dk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dk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dk1"/>
                </a:solidFill>
                <a:latin typeface="+mn-lt"/>
                <a:ea typeface="+mn-ea"/>
                <a:cs typeface="+mn-cs"/>
              </a:defRPr>
            </a:lvl5pPr>
            <a:lvl6pPr marL="2286000" algn="l" defTabSz="914400" rtl="0" eaLnBrk="1" latinLnBrk="0" hangingPunct="1">
              <a:defRPr kumimoji="1" sz="1900" kern="1200">
                <a:solidFill>
                  <a:schemeClr val="dk1"/>
                </a:solidFill>
                <a:latin typeface="+mn-lt"/>
                <a:ea typeface="+mn-ea"/>
                <a:cs typeface="+mn-cs"/>
              </a:defRPr>
            </a:lvl6pPr>
            <a:lvl7pPr marL="2743200" algn="l" defTabSz="914400" rtl="0" eaLnBrk="1" latinLnBrk="0" hangingPunct="1">
              <a:defRPr kumimoji="1" sz="1900" kern="1200">
                <a:solidFill>
                  <a:schemeClr val="dk1"/>
                </a:solidFill>
                <a:latin typeface="+mn-lt"/>
                <a:ea typeface="+mn-ea"/>
                <a:cs typeface="+mn-cs"/>
              </a:defRPr>
            </a:lvl7pPr>
            <a:lvl8pPr marL="3200400" algn="l" defTabSz="914400" rtl="0" eaLnBrk="1" latinLnBrk="0" hangingPunct="1">
              <a:defRPr kumimoji="1" sz="1900" kern="1200">
                <a:solidFill>
                  <a:schemeClr val="dk1"/>
                </a:solidFill>
                <a:latin typeface="+mn-lt"/>
                <a:ea typeface="+mn-ea"/>
                <a:cs typeface="+mn-cs"/>
              </a:defRPr>
            </a:lvl8pPr>
            <a:lvl9pPr marL="3657600" algn="l" defTabSz="914400" rtl="0" eaLnBrk="1" latinLnBrk="0" hangingPunct="1">
              <a:defRPr kumimoji="1" sz="1900" kern="1200">
                <a:solidFill>
                  <a:schemeClr val="dk1"/>
                </a:solidFill>
                <a:latin typeface="+mn-lt"/>
                <a:ea typeface="+mn-ea"/>
                <a:cs typeface="+mn-cs"/>
              </a:defRPr>
            </a:lvl9p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出典：厚生労働省「雇用均等基本調査」</a:t>
            </a:r>
          </a:p>
        </p:txBody>
      </p:sp>
      <p:sp>
        <p:nvSpPr>
          <p:cNvPr id="27" name="正方形/長方形 26">
            <a:extLst>
              <a:ext uri="{FF2B5EF4-FFF2-40B4-BE49-F238E27FC236}">
                <a16:creationId xmlns:a16="http://schemas.microsoft.com/office/drawing/2014/main" id="{AC852D48-92C3-46A9-BDA2-9DAB500D82B2}"/>
              </a:ext>
            </a:extLst>
          </p:cNvPr>
          <p:cNvSpPr/>
          <p:nvPr/>
        </p:nvSpPr>
        <p:spPr>
          <a:xfrm>
            <a:off x="5393878" y="2014791"/>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defPPr>
              <a:defRPr lang="ja-JP"/>
            </a:defPPr>
            <a:lvl1pPr algn="l" defTabSz="477838" rtl="0" eaLnBrk="0" fontAlgn="base" hangingPunct="0">
              <a:spcBef>
                <a:spcPct val="0"/>
              </a:spcBef>
              <a:spcAft>
                <a:spcPct val="0"/>
              </a:spcAft>
              <a:defRPr kumimoji="1" sz="1900" kern="1200">
                <a:solidFill>
                  <a:schemeClr val="dk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dk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dk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dk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dk1"/>
                </a:solidFill>
                <a:latin typeface="+mn-lt"/>
                <a:ea typeface="+mn-ea"/>
                <a:cs typeface="+mn-cs"/>
              </a:defRPr>
            </a:lvl5pPr>
            <a:lvl6pPr marL="2286000" algn="l" defTabSz="914400" rtl="0" eaLnBrk="1" latinLnBrk="0" hangingPunct="1">
              <a:defRPr kumimoji="1" sz="1900" kern="1200">
                <a:solidFill>
                  <a:schemeClr val="dk1"/>
                </a:solidFill>
                <a:latin typeface="+mn-lt"/>
                <a:ea typeface="+mn-ea"/>
                <a:cs typeface="+mn-cs"/>
              </a:defRPr>
            </a:lvl6pPr>
            <a:lvl7pPr marL="2743200" algn="l" defTabSz="914400" rtl="0" eaLnBrk="1" latinLnBrk="0" hangingPunct="1">
              <a:defRPr kumimoji="1" sz="1900" kern="1200">
                <a:solidFill>
                  <a:schemeClr val="dk1"/>
                </a:solidFill>
                <a:latin typeface="+mn-lt"/>
                <a:ea typeface="+mn-ea"/>
                <a:cs typeface="+mn-cs"/>
              </a:defRPr>
            </a:lvl7pPr>
            <a:lvl8pPr marL="3200400" algn="l" defTabSz="914400" rtl="0" eaLnBrk="1" latinLnBrk="0" hangingPunct="1">
              <a:defRPr kumimoji="1" sz="1900" kern="1200">
                <a:solidFill>
                  <a:schemeClr val="dk1"/>
                </a:solidFill>
                <a:latin typeface="+mn-lt"/>
                <a:ea typeface="+mn-ea"/>
                <a:cs typeface="+mn-cs"/>
              </a:defRPr>
            </a:lvl8pPr>
            <a:lvl9pPr marL="3657600" algn="l" defTabSz="914400" rtl="0" eaLnBrk="1" latinLnBrk="0" hangingPunct="1">
              <a:defRPr kumimoji="1" sz="1900" kern="1200">
                <a:solidFill>
                  <a:schemeClr val="dk1"/>
                </a:solidFill>
                <a:latin typeface="+mn-lt"/>
                <a:ea typeface="+mn-ea"/>
                <a:cs typeface="+mn-cs"/>
              </a:defRPr>
            </a:lvl9pPr>
          </a:lstStyle>
          <a:p>
            <a:pPr>
              <a:spcBef>
                <a:spcPts val="0"/>
              </a:spcBef>
              <a:spcAft>
                <a:spcPts val="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直近の男性の育児休業取得率は</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台</a:t>
            </a:r>
          </a:p>
        </p:txBody>
      </p:sp>
      <p:sp>
        <p:nvSpPr>
          <p:cNvPr id="28" name="テキスト ボックス 30">
            <a:extLst>
              <a:ext uri="{FF2B5EF4-FFF2-40B4-BE49-F238E27FC236}">
                <a16:creationId xmlns:a16="http://schemas.microsoft.com/office/drawing/2014/main" id="{E29B8CD4-F499-45FE-8F7A-6BA371CED9EC}"/>
              </a:ext>
            </a:extLst>
          </p:cNvPr>
          <p:cNvSpPr txBox="1"/>
          <p:nvPr/>
        </p:nvSpPr>
        <p:spPr>
          <a:xfrm>
            <a:off x="6055315" y="2744545"/>
            <a:ext cx="2654300" cy="340519"/>
          </a:xfrm>
          <a:prstGeom prst="roundRect">
            <a:avLst/>
          </a:prstGeom>
          <a:solidFill>
            <a:schemeClr val="bg1">
              <a:lumMod val="85000"/>
            </a:schemeClr>
          </a:solidFill>
        </p:spPr>
        <p:txBody>
          <a:bodyPr wrap="square" rtlCol="0">
            <a:spAutoFit/>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育児休業取得率の推移</a:t>
            </a:r>
          </a:p>
        </p:txBody>
      </p:sp>
      <p:pic>
        <p:nvPicPr>
          <p:cNvPr id="19" name="図 18">
            <a:extLst>
              <a:ext uri="{FF2B5EF4-FFF2-40B4-BE49-F238E27FC236}">
                <a16:creationId xmlns:a16="http://schemas.microsoft.com/office/drawing/2014/main" id="{F44E5643-AECB-48D6-A19A-EA827C002BF5}"/>
              </a:ext>
            </a:extLst>
          </p:cNvPr>
          <p:cNvPicPr>
            <a:picLocks noChangeAspect="1"/>
          </p:cNvPicPr>
          <p:nvPr/>
        </p:nvPicPr>
        <p:blipFill>
          <a:blip r:embed="rId4"/>
          <a:stretch>
            <a:fillRect/>
          </a:stretch>
        </p:blipFill>
        <p:spPr>
          <a:xfrm>
            <a:off x="5403451" y="3085064"/>
            <a:ext cx="3926207" cy="2772093"/>
          </a:xfrm>
          <a:prstGeom prst="rect">
            <a:avLst/>
          </a:prstGeom>
        </p:spPr>
      </p:pic>
    </p:spTree>
    <p:extLst>
      <p:ext uri="{BB962C8B-B14F-4D97-AF65-F5344CB8AC3E}">
        <p14:creationId xmlns:p14="http://schemas.microsoft.com/office/powerpoint/2010/main" val="9719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2881640"/>
            <a:ext cx="9235903" cy="3510195"/>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39</a:t>
            </a:fld>
            <a:endParaRPr lang="en-US" altLang="ja-JP" sz="1600"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2988684"/>
            <a:ext cx="9235903" cy="3368155"/>
          </a:xfrm>
          <a:prstGeom prst="rect">
            <a:avLst/>
          </a:prstGeom>
          <a:noFill/>
        </p:spPr>
        <p:txBody>
          <a:bodyPr wrap="square" rtlCol="0">
            <a:noAutofit/>
          </a:bodyPr>
          <a:lstStyle/>
          <a:p>
            <a:pPr>
              <a:lnSpc>
                <a:spcPts val="1300"/>
              </a:lnSpc>
              <a:spcBef>
                <a:spcPts val="0"/>
              </a:spcBef>
            </a:pPr>
            <a:r>
              <a:rPr lang="ja-JP" altLang="en-US" sz="14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あらかじめ契約の更新回数の上限が明示されている場合に、当該回数を引き下げること。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退職又は正社員をパートタイム労働者等の非正規雇用社員とするような労働契約内容の変更の強要を行うこと。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労働者が希望する期間を超えて、その意に反して所定外労働の制限、時間外労働の制限、深夜業の制限又は所定労働時間の短縮措置等を適用すること。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派遣労働者として就業する者について、派遣先が当該派遣労働者に係る労働者派遣の役務の提供を拒むこと。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bwMode="white">
          <a:xfrm>
            <a:off x="495299" y="274638"/>
            <a:ext cx="9235901" cy="647700"/>
          </a:xfrm>
        </p:spPr>
        <p:txBody>
          <a:bodyPr/>
          <a:lstStyle/>
          <a:p>
            <a:r>
              <a:rPr lang="ja-JP" altLang="en-US" dirty="0"/>
              <a:t>５－１．</a:t>
            </a:r>
            <a:r>
              <a:rPr lang="ja-JP" altLang="en-US" sz="2600" dirty="0"/>
              <a:t>法律で定められている不利益取扱いの禁止について①</a:t>
            </a:r>
            <a:endParaRPr kumimoji="1" lang="ja-JP" altLang="en-US" sz="2600" dirty="0"/>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174587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（不利益取扱いの禁止）</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10</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事業主は、労働者が育児休業の申出をし、又は育児休業をしたことを理由として、当該労働者に対して解雇その他不利益な取扱いをしてはならない。</a:t>
            </a:r>
            <a:endParaRPr lang="en-US" altLang="ja-JP" sz="1600" spc="-10" dirty="0">
              <a:latin typeface="Meiryo UI" panose="020B0604030504040204" pitchFamily="50" charset="-128"/>
              <a:ea typeface="Meiryo UI" panose="020B0604030504040204" pitchFamily="50" charset="-128"/>
            </a:endParaRPr>
          </a:p>
          <a:p>
            <a:pPr algn="just">
              <a:spcAft>
                <a:spcPts val="400"/>
              </a:spcAft>
            </a:pPr>
            <a:r>
              <a:rPr lang="ja-JP" altLang="en-US" sz="1600" spc="-20" dirty="0">
                <a:latin typeface="Meiryo UI" panose="020B0604030504040204" pitchFamily="50" charset="-128"/>
                <a:ea typeface="Meiryo UI" panose="020B0604030504040204" pitchFamily="50" charset="-128"/>
              </a:rPr>
              <a:t>　</a:t>
            </a:r>
            <a:r>
              <a:rPr lang="en-US" altLang="ja-JP" sz="1200" spc="-20" dirty="0">
                <a:latin typeface="Meiryo UI" panose="020B0604030504040204" pitchFamily="50" charset="-128"/>
                <a:ea typeface="Meiryo UI" panose="020B0604030504040204" pitchFamily="50" charset="-128"/>
              </a:rPr>
              <a:t>※</a:t>
            </a:r>
            <a:r>
              <a:rPr lang="ja-JP" altLang="en-US" sz="1200" spc="-20" dirty="0">
                <a:latin typeface="Meiryo UI" panose="020B0604030504040204" pitchFamily="50" charset="-128"/>
                <a:ea typeface="Meiryo UI" panose="020B0604030504040204" pitchFamily="50" charset="-128"/>
              </a:rPr>
              <a:t>育児休業の他、介護休業、子の看護休暇、介護休暇、所定外労働の制限、時間外労働の制限、深夜業の制限、所定労働時間の短縮等の措置</a:t>
            </a:r>
            <a:r>
              <a:rPr lang="en-US" altLang="ja-JP" sz="1200" spc="-20" dirty="0">
                <a:latin typeface="Meiryo UI" panose="020B0604030504040204" pitchFamily="50" charset="-128"/>
                <a:ea typeface="Meiryo UI" panose="020B0604030504040204" pitchFamily="50" charset="-128"/>
              </a:rPr>
              <a:t/>
            </a:r>
            <a:br>
              <a:rPr lang="en-US" altLang="ja-JP" sz="1200" spc="-20" dirty="0">
                <a:latin typeface="Meiryo UI" panose="020B0604030504040204" pitchFamily="50" charset="-128"/>
                <a:ea typeface="Meiryo UI" panose="020B0604030504040204" pitchFamily="50" charset="-128"/>
              </a:rPr>
            </a:br>
            <a:r>
              <a:rPr lang="ja-JP" altLang="en-US" sz="1200" spc="-20" dirty="0">
                <a:latin typeface="Meiryo UI" panose="020B0604030504040204" pitchFamily="50" charset="-128"/>
                <a:ea typeface="Meiryo UI" panose="020B0604030504040204" pitchFamily="50" charset="-128"/>
              </a:rPr>
              <a:t>　　　について申出をし、又は制度を利用したことを理由とする解雇その他不利益な取扱いについても禁止</a:t>
            </a:r>
          </a:p>
        </p:txBody>
      </p:sp>
    </p:spTree>
    <p:extLst>
      <p:ext uri="{BB962C8B-B14F-4D97-AF65-F5344CB8AC3E}">
        <p14:creationId xmlns:p14="http://schemas.microsoft.com/office/powerpoint/2010/main" val="563881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40</a:t>
            </a:fld>
            <a:endParaRPr lang="en-US" altLang="ja-JP" sz="1600" dirty="0"/>
          </a:p>
        </p:txBody>
      </p:sp>
      <p:sp>
        <p:nvSpPr>
          <p:cNvPr id="5" name="タイトル 2"/>
          <p:cNvSpPr>
            <a:spLocks noGrp="1"/>
          </p:cNvSpPr>
          <p:nvPr>
            <p:ph type="title"/>
          </p:nvPr>
        </p:nvSpPr>
        <p:spPr bwMode="white">
          <a:xfrm>
            <a:off x="495299" y="274638"/>
            <a:ext cx="9118257" cy="647700"/>
          </a:xfrm>
        </p:spPr>
        <p:txBody>
          <a:bodyPr/>
          <a:lstStyle/>
          <a:p>
            <a:r>
              <a:rPr lang="ja-JP" altLang="en-US" dirty="0"/>
              <a:t>５－１．</a:t>
            </a:r>
            <a:r>
              <a:rPr lang="ja-JP" altLang="en-US" sz="2600" dirty="0"/>
              <a:t>法律で定められている不利益取扱いの禁止について②</a:t>
            </a:r>
            <a:endParaRPr kumimoji="1" lang="ja-JP" altLang="en-US" sz="2600" dirty="0"/>
          </a:p>
        </p:txBody>
      </p:sp>
      <p:sp>
        <p:nvSpPr>
          <p:cNvPr id="9"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latin typeface="Meiryo UI" panose="020B0604030504040204" pitchFamily="50" charset="-128"/>
                <a:ea typeface="Meiryo UI" panose="020B0604030504040204" pitchFamily="50" charset="-128"/>
              </a:rPr>
              <a:t>今回の法改正で、</a:t>
            </a:r>
            <a:r>
              <a:rPr lang="ja-JP" altLang="en-US" sz="2000" b="1" dirty="0">
                <a:solidFill>
                  <a:srgbClr val="FF0000"/>
                </a:solidFill>
                <a:latin typeface="Meiryo UI" panose="020B0604030504040204" pitchFamily="50" charset="-128"/>
                <a:ea typeface="Meiryo UI" panose="020B0604030504040204" pitchFamily="50" charset="-128"/>
              </a:rPr>
              <a:t>妊娠・出産の申し出</a:t>
            </a:r>
            <a:r>
              <a:rPr lang="ja-JP" altLang="en-US" sz="2000" b="1" dirty="0">
                <a:latin typeface="Meiryo UI" panose="020B0604030504040204" pitchFamily="50" charset="-128"/>
                <a:ea typeface="Meiryo UI" panose="020B0604030504040204" pitchFamily="50" charset="-128"/>
              </a:rPr>
              <a:t>をしたこと、</a:t>
            </a:r>
            <a:r>
              <a:rPr lang="ja-JP" altLang="en-US" sz="2000" b="1" dirty="0">
                <a:solidFill>
                  <a:srgbClr val="FF0000"/>
                </a:solidFill>
                <a:latin typeface="Meiryo UI" panose="020B0604030504040204" pitchFamily="50" charset="-128"/>
                <a:ea typeface="Meiryo UI" panose="020B0604030504040204" pitchFamily="50" charset="-128"/>
              </a:rPr>
              <a:t>産後パパ育休の申し出・取得</a:t>
            </a:r>
            <a:r>
              <a:rPr lang="ja-JP" altLang="en-US" sz="2000" b="1" dirty="0">
                <a:latin typeface="Meiryo UI" panose="020B0604030504040204" pitchFamily="50" charset="-128"/>
                <a:ea typeface="Meiryo UI" panose="020B0604030504040204" pitchFamily="50" charset="-128"/>
              </a:rPr>
              <a:t>、産後パパ育休期間中の</a:t>
            </a:r>
            <a:r>
              <a:rPr lang="ja-JP" altLang="en-US" sz="2000" b="1" dirty="0">
                <a:solidFill>
                  <a:srgbClr val="FF0000"/>
                </a:solidFill>
                <a:latin typeface="Meiryo UI" panose="020B0604030504040204" pitchFamily="50" charset="-128"/>
                <a:ea typeface="Meiryo UI" panose="020B0604030504040204" pitchFamily="50" charset="-128"/>
              </a:rPr>
              <a:t>就業を申し出・同意しなかったこと</a:t>
            </a:r>
            <a:r>
              <a:rPr lang="ja-JP" altLang="en-US" sz="2000" b="1" dirty="0">
                <a:latin typeface="Meiryo UI" panose="020B0604030504040204" pitchFamily="50" charset="-128"/>
                <a:ea typeface="Meiryo UI" panose="020B0604030504040204" pitchFamily="50" charset="-128"/>
              </a:rPr>
              <a:t>等を理由とする不利益取扱いも禁止に</a:t>
            </a: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    《</a:t>
            </a:r>
            <a:r>
              <a:rPr lang="ja-JP" altLang="en-US" sz="2000" b="1" dirty="0">
                <a:latin typeface="ＭＳ Ｐゴシック 本文"/>
                <a:ea typeface="Meiryo UI" panose="020B0604030504040204" pitchFamily="50" charset="-128"/>
              </a:rPr>
              <a:t>休業中の就業に関する不利益取扱い禁止</a:t>
            </a:r>
            <a:r>
              <a:rPr lang="en-US" altLang="ja-JP" sz="2000" b="1" dirty="0">
                <a:latin typeface="ＭＳ Ｐゴシック 本文"/>
                <a:ea typeface="Meiryo UI" panose="020B0604030504040204" pitchFamily="50" charset="-128"/>
              </a:rPr>
              <a:t>》</a:t>
            </a:r>
            <a:r>
              <a:rPr lang="ja-JP" altLang="en-US" sz="2000" b="1" dirty="0">
                <a:latin typeface="ＭＳ Ｐゴシック 本文"/>
                <a:ea typeface="Meiryo UI" panose="020B0604030504040204" pitchFamily="50" charset="-128"/>
              </a:rPr>
              <a:t>　</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①　休業中に就業を希望する旨の申出をしなかったこと。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②　休業中に就業を希望する旨の申出が事業主の意に反する内容であったこと。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③　休業中の就業の申出に係る就業可能日等の変更をしたこと又は当該申出の　</a:t>
            </a:r>
            <a:endParaRPr lang="en-US" altLang="ja-JP" sz="2000" b="1" dirty="0">
              <a:latin typeface="ＭＳ Ｐゴシック 本文"/>
              <a:ea typeface="Meiryo UI" panose="020B0604030504040204" pitchFamily="50" charset="-128"/>
            </a:endParaRPr>
          </a:p>
          <a:p>
            <a:pPr marL="266700" indent="-266700" algn="just" eaLnBrk="1" hangingPunct="1">
              <a:spcBef>
                <a:spcPts val="0"/>
              </a:spcBef>
              <a:buNone/>
            </a:pPr>
            <a:r>
              <a:rPr lang="ja-JP" altLang="en-US" sz="2000" b="1" dirty="0">
                <a:latin typeface="ＭＳ Ｐゴシック 本文"/>
                <a:ea typeface="Meiryo UI" panose="020B0604030504040204" pitchFamily="50" charset="-128"/>
              </a:rPr>
              <a:t>　　　　 撤回をしたこと。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④　休業中の就業に係る事業主からの提示に対して同意をしなかったこと。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⑤　休業中の就業に係る事業主との同意の全部又は一部の撤回をしたこと。</a:t>
            </a:r>
          </a:p>
        </p:txBody>
      </p:sp>
    </p:spTree>
    <p:extLst>
      <p:ext uri="{BB962C8B-B14F-4D97-AF65-F5344CB8AC3E}">
        <p14:creationId xmlns:p14="http://schemas.microsoft.com/office/powerpoint/2010/main" val="4113479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3400681"/>
            <a:ext cx="9235903" cy="2860420"/>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41</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５－２．法律で求められる雇用管理上の措置について</a:t>
            </a:r>
            <a:endParaRPr kumimoji="1" lang="ja-JP" altLang="en-US"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3428999"/>
            <a:ext cx="9235903" cy="2694955"/>
          </a:xfrm>
          <a:prstGeom prst="rect">
            <a:avLst/>
          </a:prstGeom>
          <a:noFill/>
        </p:spPr>
        <p:txBody>
          <a:bodyPr wrap="square" rtlCol="0">
            <a:noAutofit/>
          </a:bodyPr>
          <a:lstStyle/>
          <a:p>
            <a:pPr>
              <a:lnSpc>
                <a:spcPts val="1700"/>
              </a:lnSpc>
              <a:spcBef>
                <a:spcPts val="0"/>
              </a:spcBef>
            </a:pPr>
            <a:r>
              <a:rPr lang="ja-JP" altLang="en-US" sz="14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ハラスメントの内容、方針等の明確化と周知・啓発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行為者への厳正な対処方針、内容の規定化と周知・啓発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相談（苦情を含む）に応じ、適切に対応するために必要な整備</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事業主や制度等を利用する労働者、周囲の労働者の状況に応じ、業務体制の整備など必要な措置を講じる</a:t>
            </a:r>
          </a:p>
          <a:p>
            <a:pPr marL="285750" indent="-200025">
              <a:lnSpc>
                <a:spcPts val="1700"/>
              </a:lnSpc>
              <a:spcBef>
                <a:spcPts val="600"/>
              </a:spcBef>
              <a:buFont typeface="Arial" panose="020B0604020202020204" pitchFamily="34" charset="0"/>
              <a:buChar char="•"/>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措置を講ずる際は、</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○労働者が制度を利⽤することで、周囲の労働者の業務負担が増大することもあるため、周囲の労働者の業務負担等にも配慮する</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○労働者側も、制度等の知識を持つことや周囲とコミュニケーションを図りながら⾃⾝の制度利⽤の状況等に応じて適切に業務を遂⾏する意識を持つ</a:t>
            </a:r>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226491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（職場における育児休業等に関する⾔動に起因する問題に関する雇⽤管理上の措置等）</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25</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職場において⾏われるその雇⽤する労働者に対する育児休業、介護休業その他の⼦の養育⼜は家族の介護に関する厚⽣労働省令で定める制度⼜は措置の利⽤に関する⾔動により当該労働者の就業環境が害されることのないよう、当該労働者からの相談に応じ、適切に対応するために必要な体制の整備その他の雇⽤管理上必要な措置を講じなければならない。</a:t>
            </a:r>
          </a:p>
          <a:p>
            <a:pPr algn="just">
              <a:spcAft>
                <a:spcPts val="400"/>
              </a:spcAft>
            </a:pPr>
            <a:r>
              <a:rPr lang="ja-JP" altLang="en-US" sz="1600" b="1" spc="-20" dirty="0">
                <a:latin typeface="Meiryo UI" panose="020B0604030504040204" pitchFamily="50" charset="-128"/>
                <a:ea typeface="Meiryo UI" panose="020B0604030504040204" pitchFamily="50" charset="-128"/>
              </a:rPr>
              <a:t>２</a:t>
            </a:r>
            <a:r>
              <a:rPr lang="ja-JP" altLang="en-US" sz="1600" spc="-20" dirty="0">
                <a:latin typeface="Meiryo UI" panose="020B0604030504040204" pitchFamily="50" charset="-128"/>
                <a:ea typeface="Meiryo UI" panose="020B0604030504040204" pitchFamily="50" charset="-128"/>
              </a:rPr>
              <a:t> 事業主は、労働者が前項の相談を⾏ったこと⼜は事業主による当該相談への対応に協⼒した際に事実を述べたことを理由として、当該労働者に対して解雇その他不利益な取扱いをしてはならない。</a:t>
            </a:r>
          </a:p>
        </p:txBody>
      </p:sp>
    </p:spTree>
    <p:extLst>
      <p:ext uri="{BB962C8B-B14F-4D97-AF65-F5344CB8AC3E}">
        <p14:creationId xmlns:p14="http://schemas.microsoft.com/office/powerpoint/2010/main" val="3169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42</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５－３．育児等に関するハラスメントを起こさないために①</a:t>
            </a:r>
            <a:endParaRPr kumimoji="1" lang="ja-JP" altLang="en-US"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2000" b="1" dirty="0">
              <a:solidFill>
                <a:srgbClr val="0070C0"/>
              </a:solidFill>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育児休業の取得について上司に相談したところ、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2000" dirty="0">
                <a:latin typeface="Meiryo UI" panose="020B0604030504040204" pitchFamily="50" charset="-128"/>
                <a:ea typeface="Meiryo UI" panose="020B0604030504040204" pitchFamily="50" charset="-128"/>
              </a:rPr>
              <a:t>と言われ、</a:t>
            </a:r>
            <a:r>
              <a:rPr lang="ja-JP" altLang="en-US" sz="20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上司・同僚が</a:t>
            </a:r>
            <a:r>
              <a:rPr lang="ja-JP" altLang="en-US" sz="2000" b="1" dirty="0">
                <a:solidFill>
                  <a:srgbClr val="C00000"/>
                </a:solidFill>
                <a:latin typeface="Meiryo UI" panose="020B0604030504040204" pitchFamily="50" charset="-128"/>
                <a:ea typeface="Meiryo UI" panose="020B0604030504040204" pitchFamily="50" charset="-128"/>
              </a:rPr>
              <a:t>「所定外労働の制限をしている人には大した仕事はさせられない」</a:t>
            </a:r>
            <a:r>
              <a:rPr lang="ja-JP" altLang="en-US" sz="2000" dirty="0">
                <a:latin typeface="Meiryo UI" panose="020B0604030504040204" pitchFamily="50" charset="-128"/>
                <a:ea typeface="Meiryo UI" panose="020B0604030504040204" pitchFamily="50" charset="-128"/>
              </a:rPr>
              <a:t>と繰り返し又は継続的に言い、</a:t>
            </a:r>
            <a:r>
              <a:rPr lang="ja-JP" altLang="en-US" sz="2000" b="1" dirty="0">
                <a:solidFill>
                  <a:srgbClr val="C00000"/>
                </a:solidFill>
                <a:latin typeface="Meiryo UI" panose="020B0604030504040204" pitchFamily="50" charset="-128"/>
                <a:ea typeface="Meiryo UI" panose="020B0604030504040204" pitchFamily="50" charset="-128"/>
              </a:rPr>
              <a:t>仕事に集中できない</a:t>
            </a:r>
            <a:r>
              <a:rPr lang="ja-JP" altLang="en-US" sz="2000" dirty="0">
                <a:latin typeface="Meiryo UI" panose="020B0604030504040204" pitchFamily="50" charset="-128"/>
                <a:ea typeface="Meiryo UI" panose="020B0604030504040204" pitchFamily="50" charset="-128"/>
              </a:rPr>
              <a:t>。</a:t>
            </a:r>
            <a:endParaRPr lang="ja-JP" altLang="en-US" sz="2000" dirty="0">
              <a:latin typeface="ＭＳ Ｐゴシック 本文"/>
              <a:ea typeface="Meiryo UI" panose="020B0604030504040204" pitchFamily="50" charset="-128"/>
            </a:endParaRPr>
          </a:p>
          <a:p>
            <a:pPr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育児</a:t>
            </a:r>
            <a:r>
              <a:rPr lang="ja-JP" altLang="en-US" sz="2000" dirty="0">
                <a:latin typeface="Meiryo UI" panose="020B0604030504040204" pitchFamily="50" charset="-128"/>
                <a:ea typeface="Meiryo UI" panose="020B0604030504040204" pitchFamily="50" charset="-128"/>
              </a:rPr>
              <a:t>休業の取得を上司に相談したところ、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「休みをとるなら辞めてもらう」</a:t>
            </a:r>
            <a:r>
              <a:rPr lang="ja-JP" altLang="en-US" sz="2000" dirty="0">
                <a:latin typeface="Meiryo UI" panose="020B0604030504040204" pitchFamily="50" charset="-128"/>
                <a:ea typeface="Meiryo UI" panose="020B0604030504040204" pitchFamily="50" charset="-128"/>
              </a:rPr>
              <a:t>と言われた。</a:t>
            </a:r>
            <a:endParaRPr lang="ja-JP" altLang="en-US" sz="2000" b="1"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上司・同僚が</a:t>
            </a:r>
            <a:r>
              <a:rPr lang="ja-JP" altLang="en-US" sz="2000" b="1" dirty="0">
                <a:solidFill>
                  <a:srgbClr val="C00000"/>
                </a:solidFill>
                <a:latin typeface="ＭＳ Ｐゴシック 本文"/>
                <a:ea typeface="Meiryo UI" panose="020B0604030504040204" pitchFamily="50" charset="-128"/>
              </a:rPr>
              <a:t>「自分だけ短時間勤務をしているなんて周りを考えていない、迷惑だ」</a:t>
            </a:r>
            <a:r>
              <a:rPr lang="ja-JP" altLang="en-US" sz="2000" dirty="0">
                <a:latin typeface="ＭＳ Ｐゴシック 本文"/>
                <a:ea typeface="Meiryo UI" panose="020B0604030504040204" pitchFamily="50" charset="-128"/>
              </a:rPr>
              <a:t>と繰り返し又は継続的に発言する。</a:t>
            </a:r>
            <a:endParaRPr lang="en-US" altLang="ja-JP" sz="2000"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育休取得について上司に相談したところ、</a:t>
            </a:r>
            <a:r>
              <a:rPr lang="ja-JP" altLang="en-US" sz="2000" b="1" dirty="0">
                <a:solidFill>
                  <a:srgbClr val="C00000"/>
                </a:solidFill>
                <a:latin typeface="ＭＳ Ｐゴシック 本文"/>
                <a:ea typeface="Meiryo UI" panose="020B0604030504040204" pitchFamily="50" charset="-128"/>
              </a:rPr>
              <a:t>「次の査定の際は昇進しないと思え」</a:t>
            </a:r>
            <a:r>
              <a:rPr lang="ja-JP" altLang="en-US" sz="2000" dirty="0">
                <a:latin typeface="ＭＳ Ｐゴシック 本文"/>
                <a:ea typeface="Meiryo UI" panose="020B0604030504040204" pitchFamily="50" charset="-128"/>
              </a:rPr>
              <a:t>といわれる。</a:t>
            </a:r>
            <a:endParaRPr lang="en-US" altLang="ja-JP" sz="2000" dirty="0">
              <a:latin typeface="ＭＳ Ｐゴシック 本文"/>
              <a:ea typeface="Meiryo UI" panose="020B0604030504040204" pitchFamily="50" charset="-128"/>
            </a:endParaRPr>
          </a:p>
        </p:txBody>
      </p:sp>
    </p:spTree>
    <p:extLst>
      <p:ext uri="{BB962C8B-B14F-4D97-AF65-F5344CB8AC3E}">
        <p14:creationId xmlns:p14="http://schemas.microsoft.com/office/powerpoint/2010/main" val="3030278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43</a:t>
            </a:fld>
            <a:endParaRPr lang="en-US" altLang="ja-JP" sz="1600"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妊娠・出産等に関するハラスメントのない職場とするために心掛けたいこと</a:t>
            </a:r>
            <a:endParaRPr lang="en-US" altLang="ja-JP" sz="2000" b="1" dirty="0">
              <a:solidFill>
                <a:srgbClr val="0070C0"/>
              </a:solidFill>
              <a:latin typeface="Meiryo UI" panose="020B0604030504040204" pitchFamily="50" charset="-128"/>
              <a:ea typeface="Meiryo UI" panose="020B0604030504040204" pitchFamily="50" charset="-128"/>
            </a:endParaRPr>
          </a:p>
          <a:p>
            <a:pPr algn="just" eaLnBrk="1" hangingPunct="1">
              <a:spcBef>
                <a:spcPts val="0"/>
              </a:spcBef>
              <a:buFontTx/>
              <a:buNone/>
            </a:pPr>
            <a:r>
              <a:rPr lang="ja-JP" altLang="en-US" sz="2000" b="1" dirty="0">
                <a:latin typeface="ＭＳ Ｐゴシック 本文"/>
                <a:ea typeface="Meiryo UI" panose="020B0604030504040204" pitchFamily="50" charset="-128"/>
              </a:rPr>
              <a:t>＜同じ職場で働く者として＞</a:t>
            </a:r>
            <a:endParaRPr lang="en-US" altLang="ja-JP" sz="2000" b="1" dirty="0">
              <a:latin typeface="ＭＳ Ｐゴシック 本文"/>
              <a:ea typeface="Meiryo UI" panose="020B0604030504040204" pitchFamily="50" charset="-128"/>
            </a:endParaRPr>
          </a:p>
          <a:p>
            <a:pPr marL="250825" indent="-250825" algn="just" eaLnBrk="1" hangingPunct="1">
              <a:spcBef>
                <a:spcPts val="5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妊娠・出産・育児等についての知識や制度について理解しましょう。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●「育児は妻に任せて、男は仕事をするものだ」など、自分の価値観を押し付けないようにしましょう。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●自分の行為がハラスメントになっていないか注意しましょう。</a:t>
            </a:r>
          </a:p>
          <a:p>
            <a:pPr marL="250825" indent="-250825" algn="just" eaLnBrk="1" hangingPunct="1">
              <a:spcBef>
                <a:spcPts val="1800"/>
              </a:spcBef>
              <a:buNone/>
            </a:pPr>
            <a:r>
              <a:rPr lang="ja-JP" altLang="en-US" sz="2000" b="1" dirty="0">
                <a:latin typeface="ＭＳ Ｐゴシック 本文"/>
                <a:ea typeface="Meiryo UI" panose="020B0604030504040204" pitchFamily="50" charset="-128"/>
              </a:rPr>
              <a:t>＜管理職として＞</a:t>
            </a:r>
            <a:endParaRPr lang="en-US" altLang="ja-JP" sz="2000" b="1" dirty="0">
              <a:latin typeface="ＭＳ Ｐゴシック 本文"/>
              <a:ea typeface="Meiryo UI" panose="020B0604030504040204" pitchFamily="50" charset="-128"/>
            </a:endParaRPr>
          </a:p>
          <a:p>
            <a:pPr marL="280988" indent="-280988" algn="just" eaLnBrk="1" hangingPunct="1">
              <a:spcBef>
                <a:spcPts val="6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育児休業等の制度を利用しながら働いている従業員に対しては、業務の状況とともに、周囲とのコミュニケーションに関しても目配りするようにしましょう。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●周囲のメンバーに隠れたハラスメント行為がないかについても注意しましょう。</a:t>
            </a:r>
          </a:p>
        </p:txBody>
      </p:sp>
      <p:sp>
        <p:nvSpPr>
          <p:cNvPr id="9" name="タイトル 2">
            <a:extLst>
              <a:ext uri="{FF2B5EF4-FFF2-40B4-BE49-F238E27FC236}">
                <a16:creationId xmlns:a16="http://schemas.microsoft.com/office/drawing/2014/main" id="{A0611488-59A5-41B0-A4E8-9A70EBF87AD2}"/>
              </a:ext>
            </a:extLst>
          </p:cNvPr>
          <p:cNvSpPr>
            <a:spLocks noGrp="1"/>
          </p:cNvSpPr>
          <p:nvPr>
            <p:ph type="title"/>
          </p:nvPr>
        </p:nvSpPr>
        <p:spPr bwMode="white">
          <a:xfrm>
            <a:off x="495300" y="274638"/>
            <a:ext cx="8915400" cy="647700"/>
          </a:xfrm>
        </p:spPr>
        <p:txBody>
          <a:bodyPr/>
          <a:lstStyle/>
          <a:p>
            <a:r>
              <a:rPr lang="ja-JP" altLang="en-US" dirty="0"/>
              <a:t>５－３．育児等に関するハラスメントを起こさないために②</a:t>
            </a:r>
            <a:endParaRPr kumimoji="1" lang="ja-JP" altLang="en-US" dirty="0"/>
          </a:p>
        </p:txBody>
      </p:sp>
    </p:spTree>
    <p:extLst>
      <p:ext uri="{BB962C8B-B14F-4D97-AF65-F5344CB8AC3E}">
        <p14:creationId xmlns:p14="http://schemas.microsoft.com/office/powerpoint/2010/main" val="283342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44</a:t>
            </a:fld>
            <a:endParaRPr lang="en-US" altLang="ja-JP" sz="1600" dirty="0"/>
          </a:p>
        </p:txBody>
      </p:sp>
      <p:sp>
        <p:nvSpPr>
          <p:cNvPr id="6" name="タイトル 1"/>
          <p:cNvSpPr>
            <a:spLocks noGrp="1"/>
          </p:cNvSpPr>
          <p:nvPr>
            <p:ph type="title"/>
          </p:nvPr>
        </p:nvSpPr>
        <p:spPr>
          <a:xfrm>
            <a:off x="1328695" y="3054038"/>
            <a:ext cx="8577305" cy="647700"/>
          </a:xfrm>
        </p:spPr>
        <p:txBody>
          <a:bodyPr/>
          <a:lstStyle/>
          <a:p>
            <a:r>
              <a:rPr kumimoji="1" lang="ja-JP" altLang="en-US" sz="3200" dirty="0">
                <a:solidFill>
                  <a:schemeClr val="bg1"/>
                </a:solidFill>
              </a:rPr>
              <a:t>第六章　みんなで考えて</a:t>
            </a:r>
            <a:r>
              <a:rPr lang="ja-JP" altLang="en-US" sz="3200" dirty="0">
                <a:solidFill>
                  <a:schemeClr val="bg1"/>
                </a:solidFill>
              </a:rPr>
              <a:t>み</a:t>
            </a:r>
            <a:r>
              <a:rPr kumimoji="1" lang="ja-JP" altLang="en-US" sz="3200" dirty="0">
                <a:solidFill>
                  <a:schemeClr val="bg1"/>
                </a:solidFill>
              </a:rPr>
              <a:t>よう</a:t>
            </a:r>
            <a:endParaRPr kumimoji="1" lang="ja-JP" altLang="en-US" sz="2400" dirty="0">
              <a:solidFill>
                <a:schemeClr val="bg1"/>
              </a:solidFill>
            </a:endParaRPr>
          </a:p>
        </p:txBody>
      </p:sp>
    </p:spTree>
    <p:extLst>
      <p:ext uri="{BB962C8B-B14F-4D97-AF65-F5344CB8AC3E}">
        <p14:creationId xmlns:p14="http://schemas.microsoft.com/office/powerpoint/2010/main" val="3583628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222375"/>
            <a:ext cx="8928100"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育児と仕事の両立のためには、良好な職場環境が必要です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以下の事項について考え、自らの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職場環境を改善するために、</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今の職場の現状と問題点は？</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は取れていますか？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長時間労働、深夜残業が常態化</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していませんか？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業務が</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特定の人に偏っていませんか？</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職場の問題点をどうしたら改善できると思いますか？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労働時間</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業務の属人化</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74638"/>
            <a:ext cx="9410700" cy="647700"/>
          </a:xfrm>
        </p:spPr>
        <p:txBody>
          <a:bodyPr/>
          <a:lstStyle/>
          <a:p>
            <a:r>
              <a:rPr lang="ja-JP" altLang="en-US" dirty="0"/>
              <a:t>６－１</a:t>
            </a:r>
            <a:r>
              <a:rPr kumimoji="1" lang="ja-JP" altLang="en-US" dirty="0"/>
              <a:t>．職場環境の改善について考えてみましょう①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45</a:t>
            </a:fld>
            <a:endParaRPr lang="en-US" altLang="ja-JP" sz="1600" dirty="0"/>
          </a:p>
        </p:txBody>
      </p:sp>
      <p:sp>
        <p:nvSpPr>
          <p:cNvPr id="6" name="吹き出し: 円形 5">
            <a:extLst>
              <a:ext uri="{FF2B5EF4-FFF2-40B4-BE49-F238E27FC236}">
                <a16:creationId xmlns:a16="http://schemas.microsoft.com/office/drawing/2014/main" id="{1C41CEC5-8DEF-4C63-B527-EFD3DE1DC3F5}"/>
              </a:ext>
            </a:extLst>
          </p:cNvPr>
          <p:cNvSpPr/>
          <p:nvPr/>
        </p:nvSpPr>
        <p:spPr>
          <a:xfrm>
            <a:off x="6203132" y="1113576"/>
            <a:ext cx="3702868" cy="1515323"/>
          </a:xfrm>
          <a:prstGeom prst="wedgeEllipseCallout">
            <a:avLst>
              <a:gd name="adj1" fmla="val -53269"/>
              <a:gd name="adj2" fmla="val -21753"/>
            </a:avLst>
          </a:prstGeom>
          <a:ln/>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rPr>
              <a:t>P.27</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28</a:t>
            </a:r>
            <a:r>
              <a:rPr lang="ja-JP" altLang="en-US" sz="1400" b="1" dirty="0">
                <a:solidFill>
                  <a:schemeClr val="tx1"/>
                </a:solidFill>
                <a:latin typeface="Meiryo UI" panose="020B0604030504040204" pitchFamily="50" charset="-128"/>
                <a:ea typeface="Meiryo UI" panose="020B0604030504040204" pitchFamily="50" charset="-128"/>
              </a:rPr>
              <a:t>でチェックした項目を振り返って、</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あなたがすぐにできそうなこと、</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あなたの職場でできそうだと思うことを</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考えてみましょう</a:t>
            </a:r>
          </a:p>
        </p:txBody>
      </p:sp>
    </p:spTree>
    <p:extLst>
      <p:ext uri="{BB962C8B-B14F-4D97-AF65-F5344CB8AC3E}">
        <p14:creationId xmlns:p14="http://schemas.microsoft.com/office/powerpoint/2010/main" val="2226904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410700" cy="647700"/>
          </a:xfrm>
        </p:spPr>
        <p:txBody>
          <a:bodyPr/>
          <a:lstStyle/>
          <a:p>
            <a:r>
              <a:rPr kumimoji="1" lang="ja-JP" altLang="en-US" dirty="0"/>
              <a:t>６－１</a:t>
            </a:r>
            <a:r>
              <a:rPr lang="ja-JP" altLang="en-US" dirty="0"/>
              <a:t>．職場環境の改善について考えてみましょう②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46</a:t>
            </a:fld>
            <a:endParaRPr lang="en-US" altLang="ja-JP" sz="1600" dirty="0"/>
          </a:p>
        </p:txBody>
      </p:sp>
      <p:sp>
        <p:nvSpPr>
          <p:cNvPr id="5" name="コンテンツ プレースホルダー 1"/>
          <p:cNvSpPr txBox="1">
            <a:spLocks/>
          </p:cNvSpPr>
          <p:nvPr/>
        </p:nvSpPr>
        <p:spPr bwMode="auto">
          <a:xfrm>
            <a:off x="698500" y="11964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職場の問題点の改善策</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3743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219200"/>
            <a:ext cx="9105900" cy="1962286"/>
          </a:xfrm>
        </p:spPr>
        <p:txBody>
          <a:bodyPr/>
          <a:lstStyle/>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あなたの所属する部署で、育児休業取得者が出ることになったとき・・・</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以下の事項について考え、育児休業取得をきっかけとして、自らの職場や組織を良くするために</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育児休業取得者が、部署のリーダークラスだった場合／自分の同僚だった場合／後輩だった場合の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それぞれについて、考えてみましょう。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82576"/>
            <a:ext cx="9410700" cy="647700"/>
          </a:xfrm>
        </p:spPr>
        <p:txBody>
          <a:bodyPr/>
          <a:lstStyle/>
          <a:p>
            <a:r>
              <a:rPr lang="ja-JP" altLang="en-US" dirty="0"/>
              <a:t>６－２</a:t>
            </a:r>
            <a:r>
              <a:rPr kumimoji="1" lang="ja-JP" altLang="en-US" dirty="0"/>
              <a:t>．育児休業の取得について考えてみましょう①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47</a:t>
            </a:fld>
            <a:endParaRPr lang="en-US" altLang="ja-JP" sz="1600" dirty="0"/>
          </a:p>
        </p:txBody>
      </p:sp>
      <p:sp>
        <p:nvSpPr>
          <p:cNvPr id="6" name="コンテンツ プレースホルダー 1"/>
          <p:cNvSpPr txBox="1">
            <a:spLocks/>
          </p:cNvSpPr>
          <p:nvPr/>
        </p:nvSpPr>
        <p:spPr bwMode="auto">
          <a:xfrm>
            <a:off x="698500" y="3072880"/>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チームとして、どのような対応が必要でしょうか？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95300" y="2996680"/>
            <a:ext cx="9105900" cy="31247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98500" y="34290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各人の業務の状況を把握するため、コミュニケーションをしっかりと取る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仕事を見える化（マニュアル化など）し、すべての人がすべての業務をできるようにする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1850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410700" cy="647700"/>
          </a:xfrm>
        </p:spPr>
        <p:txBody>
          <a:bodyPr/>
          <a:lstStyle/>
          <a:p>
            <a:r>
              <a:rPr lang="ja-JP" altLang="en-US"/>
              <a:t>６－２</a:t>
            </a:r>
            <a:r>
              <a:rPr kumimoji="1" lang="ja-JP" altLang="en-US"/>
              <a:t>．</a:t>
            </a:r>
            <a:r>
              <a:rPr kumimoji="1" lang="ja-JP" altLang="en-US" dirty="0"/>
              <a:t>育児休業の取得について</a:t>
            </a:r>
            <a:r>
              <a:rPr kumimoji="1" lang="ja-JP" altLang="en-US"/>
              <a:t>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48</a:t>
            </a:fld>
            <a:endParaRPr lang="en-US" altLang="ja-JP" sz="1600" dirty="0"/>
          </a:p>
        </p:txBody>
      </p:sp>
      <p:sp>
        <p:nvSpPr>
          <p:cNvPr id="5" name="コンテンツ プレースホルダー 1"/>
          <p:cNvSpPr txBox="1">
            <a:spLocks/>
          </p:cNvSpPr>
          <p:nvPr/>
        </p:nvSpPr>
        <p:spPr bwMode="auto">
          <a:xfrm>
            <a:off x="698500" y="1129780"/>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あなた個人は、どのように対応しますか？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bwMode="auto">
          <a:xfrm>
            <a:off x="698500" y="4037654"/>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会社・上司には、どのような対応をしてもらいたいですか？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495300" y="3961454"/>
            <a:ext cx="9105900" cy="2375846"/>
          </a:xfrm>
          <a:prstGeom prst="roundRect">
            <a:avLst>
              <a:gd name="adj" fmla="val 12816"/>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495300" y="1066280"/>
            <a:ext cx="9105900" cy="28072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698500" y="14859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業務の優先順位をつけ、業務を効率的に実施できるようにする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同僚、後輩の業務上や個人的な悩み相談に乗る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98500" y="43688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業務分担の割り振りの実施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育休取得者の業務を担当する上で必要な能力開発（教育）の機会の設定・確保</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54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387609" cy="647700"/>
          </a:xfrm>
        </p:spPr>
        <p:txBody>
          <a:bodyPr/>
          <a:lstStyle/>
          <a:p>
            <a:r>
              <a:rPr kumimoji="1" lang="ja-JP" altLang="en-US" dirty="0"/>
              <a:t>１－２．共働き世帯の現状</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349492" y="1223875"/>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夫の家事・育児時間が長いほど、就業を継続する妻の割合が高い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684647"/>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571750" y="2311162"/>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夫の平日の家事・育児時間別にみた妻の就業継続割合</a:t>
            </a:r>
          </a:p>
        </p:txBody>
      </p:sp>
      <p:sp>
        <p:nvSpPr>
          <p:cNvPr id="21" name="正方形/長方形 20"/>
          <p:cNvSpPr/>
          <p:nvPr/>
        </p:nvSpPr>
        <p:spPr>
          <a:xfrm>
            <a:off x="990600" y="1715869"/>
            <a:ext cx="8313420"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女性が出産後も継続して活躍していくためには、男性の家事・育児への参画が不可欠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A641BADC-5605-453A-8508-B7AF076A4C27}"/>
              </a:ext>
            </a:extLst>
          </p:cNvPr>
          <p:cNvPicPr>
            <a:picLocks noChangeAspect="1"/>
          </p:cNvPicPr>
          <p:nvPr/>
        </p:nvPicPr>
        <p:blipFill>
          <a:blip r:embed="rId3"/>
          <a:stretch>
            <a:fillRect/>
          </a:stretch>
        </p:blipFill>
        <p:spPr>
          <a:xfrm>
            <a:off x="124647" y="2728556"/>
            <a:ext cx="9691555" cy="2798002"/>
          </a:xfrm>
          <a:prstGeom prst="rect">
            <a:avLst/>
          </a:prstGeom>
        </p:spPr>
      </p:pic>
      <p:sp>
        <p:nvSpPr>
          <p:cNvPr id="14" name="正方形/長方形 13">
            <a:extLst>
              <a:ext uri="{FF2B5EF4-FFF2-40B4-BE49-F238E27FC236}">
                <a16:creationId xmlns:a16="http://schemas.microsoft.com/office/drawing/2014/main" id="{3823ACB9-6FA8-48B5-B7C0-30BDE5C5E795}"/>
              </a:ext>
            </a:extLst>
          </p:cNvPr>
          <p:cNvSpPr/>
          <p:nvPr/>
        </p:nvSpPr>
        <p:spPr>
          <a:xfrm>
            <a:off x="5586678" y="5530353"/>
            <a:ext cx="4229524" cy="406073"/>
          </a:xfrm>
          <a:prstGeom prst="rect">
            <a:avLst/>
          </a:prstGeom>
        </p:spPr>
        <p:txBody>
          <a:bodyPr wrap="squar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仕事と生活の調和（ワーク・ライフ・バランス）レポート</a:t>
            </a:r>
            <a:r>
              <a:rPr kumimoji="0" lang="en-US" altLang="ja-JP" sz="900" dirty="0">
                <a:latin typeface="Meiryo UI" panose="020B0604030504040204" pitchFamily="50" charset="-128"/>
                <a:ea typeface="Meiryo UI" panose="020B0604030504040204" pitchFamily="50" charset="-128"/>
              </a:rPr>
              <a:t>2019</a:t>
            </a:r>
            <a:r>
              <a:rPr kumimoji="0" lang="zh-TW" altLang="en-US" sz="900" dirty="0">
                <a:latin typeface="Meiryo UI" panose="020B0604030504040204" pitchFamily="50" charset="-128"/>
                <a:ea typeface="Meiryo UI" panose="020B0604030504040204" pitchFamily="50" charset="-128"/>
              </a:rPr>
              <a:t>厚生労働省「</a:t>
            </a:r>
            <a:r>
              <a:rPr kumimoji="0" lang="ja-JP" altLang="en-US" sz="900" dirty="0">
                <a:latin typeface="Meiryo UI" panose="020B0604030504040204" pitchFamily="50" charset="-128"/>
                <a:ea typeface="Meiryo UI" panose="020B0604030504040204" pitchFamily="50" charset="-128"/>
              </a:rPr>
              <a:t>第</a:t>
            </a:r>
            <a:r>
              <a:rPr kumimoji="0" lang="en-US" altLang="ja-JP" sz="900" dirty="0">
                <a:latin typeface="Meiryo UI" panose="020B0604030504040204" pitchFamily="50" charset="-128"/>
                <a:ea typeface="Meiryo UI" panose="020B0604030504040204" pitchFamily="50" charset="-128"/>
              </a:rPr>
              <a:t>14</a:t>
            </a:r>
            <a:r>
              <a:rPr kumimoji="0" lang="ja-JP" altLang="en-US" sz="900" dirty="0">
                <a:latin typeface="Meiryo UI" panose="020B0604030504040204" pitchFamily="50" charset="-128"/>
                <a:ea typeface="Meiryo UI" panose="020B0604030504040204" pitchFamily="50" charset="-128"/>
              </a:rPr>
              <a:t>回</a:t>
            </a:r>
            <a:r>
              <a:rPr kumimoji="0" lang="en-US" altLang="ja-JP" sz="900" dirty="0">
                <a:latin typeface="Meiryo UI" panose="020B0604030504040204" pitchFamily="50" charset="-128"/>
                <a:ea typeface="Meiryo UI" panose="020B0604030504040204" pitchFamily="50" charset="-128"/>
              </a:rPr>
              <a:t>21</a:t>
            </a:r>
            <a:r>
              <a:rPr kumimoji="0" lang="ja-JP" altLang="en-US" sz="900" dirty="0">
                <a:latin typeface="Meiryo UI" panose="020B0604030504040204" pitchFamily="50" charset="-128"/>
                <a:ea typeface="Meiryo UI" panose="020B0604030504040204" pitchFamily="50" charset="-128"/>
              </a:rPr>
              <a:t>世紀成年者縦断調査</a:t>
            </a:r>
            <a:r>
              <a:rPr kumimoji="0" lang="zh-TW" altLang="en-US" sz="900" dirty="0">
                <a:latin typeface="Meiryo UI" panose="020B0604030504040204" pitchFamily="50" charset="-128"/>
                <a:ea typeface="Meiryo UI" panose="020B0604030504040204" pitchFamily="50" charset="-128"/>
              </a:rPr>
              <a:t>（</a:t>
            </a:r>
            <a:r>
              <a:rPr kumimoji="0" lang="en-US" altLang="zh-TW" sz="900" dirty="0">
                <a:latin typeface="Meiryo UI" panose="020B0604030504040204" pitchFamily="50" charset="-128"/>
                <a:ea typeface="Meiryo UI" panose="020B0604030504040204" pitchFamily="50" charset="-128"/>
              </a:rPr>
              <a:t>20</a:t>
            </a:r>
            <a:r>
              <a:rPr kumimoji="0" lang="en-US" altLang="ja-JP" sz="900" dirty="0">
                <a:latin typeface="Meiryo UI" panose="020B0604030504040204" pitchFamily="50" charset="-128"/>
                <a:ea typeface="Meiryo UI" panose="020B0604030504040204" pitchFamily="50" charset="-128"/>
              </a:rPr>
              <a:t>02</a:t>
            </a:r>
            <a:r>
              <a:rPr kumimoji="0" lang="ja-JP" altLang="en-US" sz="900" dirty="0">
                <a:latin typeface="Meiryo UI" panose="020B0604030504040204" pitchFamily="50" charset="-128"/>
                <a:ea typeface="Meiryo UI" panose="020B0604030504040204" pitchFamily="50" charset="-128"/>
              </a:rPr>
              <a:t>年成年者</a:t>
            </a:r>
            <a:r>
              <a:rPr kumimoji="0" lang="zh-TW" altLang="en-US"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の概況」（調査年月：</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11</a:t>
            </a:r>
            <a:r>
              <a:rPr kumimoji="0" lang="ja-JP" altLang="en-US" sz="900" dirty="0">
                <a:latin typeface="Meiryo UI" panose="020B0604030504040204" pitchFamily="50" charset="-128"/>
                <a:ea typeface="Meiryo UI" panose="020B0604030504040204" pitchFamily="50" charset="-128"/>
              </a:rPr>
              <a:t>月）</a:t>
            </a:r>
            <a:endParaRPr kumimoji="0" lang="zh-TW" altLang="en-US" sz="9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CC2CC69-D074-41F2-BED7-4B883C9B11DA}"/>
              </a:ext>
            </a:extLst>
          </p:cNvPr>
          <p:cNvSpPr/>
          <p:nvPr/>
        </p:nvSpPr>
        <p:spPr>
          <a:xfrm>
            <a:off x="187514" y="5518510"/>
            <a:ext cx="5192399" cy="923305"/>
          </a:xfrm>
          <a:prstGeom prst="rect">
            <a:avLst/>
          </a:prstGeom>
        </p:spPr>
        <p:txBody>
          <a:bodyPr wrap="none" lIns="91416" tIns="45708" rIns="91416" bIns="45708">
            <a:spAutoFit/>
          </a:bodyPr>
          <a:lstStyle/>
          <a:p>
            <a:pPr marL="452438" indent="-452438">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注：</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）集計対象は、①または②に該当し、かつ③に該当するこの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5</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年間に子どもが生まれた同居夫婦である。</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①第１回から第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②第１回に独身で第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回までの間に結婚し、結婚後第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14</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③妻が出産前に仕事ありで、かつ、「女性票」の対象者で、この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年間に子どもが生まれた夫婦</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年間で２人以上出生ありの場合は、末子について計上している。</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「総数」には、家事・育児時間不詳を含む。</a:t>
            </a:r>
          </a:p>
        </p:txBody>
      </p:sp>
      <p:sp>
        <p:nvSpPr>
          <p:cNvPr id="19" name="角丸四角形 24">
            <a:extLst>
              <a:ext uri="{FF2B5EF4-FFF2-40B4-BE49-F238E27FC236}">
                <a16:creationId xmlns:a16="http://schemas.microsoft.com/office/drawing/2014/main" id="{E2FF2616-5B8A-468C-A32F-B0DF161056E1}"/>
              </a:ext>
            </a:extLst>
          </p:cNvPr>
          <p:cNvSpPr/>
          <p:nvPr/>
        </p:nvSpPr>
        <p:spPr>
          <a:xfrm>
            <a:off x="536508" y="4927364"/>
            <a:ext cx="6411306" cy="45079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92158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marL="342900" indent="-34290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育児休業</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子</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の看護休暇</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提出書類</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手続窓口</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当社の育児関連制度の内容・手続方法</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49</a:t>
            </a:fld>
            <a:endParaRPr lang="en-US" altLang="ja-JP" sz="1600" dirty="0"/>
          </a:p>
        </p:txBody>
      </p:sp>
      <p:sp>
        <p:nvSpPr>
          <p:cNvPr id="5" name="正方形/長方形 4"/>
          <p:cNvSpPr/>
          <p:nvPr/>
        </p:nvSpPr>
        <p:spPr>
          <a:xfrm rot="20240849">
            <a:off x="712891" y="2787570"/>
            <a:ext cx="8281433" cy="1754326"/>
          </a:xfrm>
          <a:prstGeom prst="rect">
            <a:avLst/>
          </a:prstGeom>
          <a:noFill/>
        </p:spPr>
        <p:txBody>
          <a:bodyPr wrap="none" lIns="91440" tIns="45720" rIns="91440" bIns="45720">
            <a:spAutoFit/>
          </a:bodyPr>
          <a:lstStyle/>
          <a:p>
            <a:pPr algn="ctr"/>
            <a:r>
              <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自社の制度、手続方法等を</a:t>
            </a:r>
            <a:endParaRPr lang="en-US" altLang="ja-JP"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ja-JP"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ご記載ください。</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23514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50</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kumimoji="1" lang="ja-JP" altLang="en-US" dirty="0"/>
              <a:t>ご確認ください</a:t>
            </a:r>
          </a:p>
        </p:txBody>
      </p:sp>
      <p:sp>
        <p:nvSpPr>
          <p:cNvPr id="6" name="コンテンツ プレースホルダー 1"/>
          <p:cNvSpPr>
            <a:spLocks noGrp="1"/>
          </p:cNvSpPr>
          <p:nvPr>
            <p:ph idx="1"/>
          </p:nvPr>
        </p:nvSpPr>
        <p:spPr>
          <a:xfrm>
            <a:off x="495300" y="1231900"/>
            <a:ext cx="9207500" cy="4899699"/>
          </a:xfrm>
        </p:spPr>
        <p:txBody>
          <a:bodyPr/>
          <a:lstStyle/>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本資料の利用について</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本資料ご利用の際は、厚生労働省ホームページの利用規約をよく読んでから</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ご利用ください。　　　　　　　　</a:t>
            </a:r>
            <a:r>
              <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hlinkClick r:id="rId3"/>
              </a:rPr>
              <a:t>https://www.mhlw.go.jp/chosakuken/</a:t>
            </a:r>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イクメンプロジェクトについて</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厚生労働省では、育児を積極的に行う男性「イクメン」を応援し、男性の仕事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と育児の両立を推進するイクメンプロジェクトを実施しています。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ホームページでは、取組事例集</a:t>
            </a:r>
            <a:r>
              <a:rPr lang="ja-JP" altLang="en-US" dirty="0">
                <a:latin typeface="Meiryo UI" panose="020B0604030504040204" pitchFamily="50" charset="-128"/>
                <a:ea typeface="Meiryo UI" panose="020B0604030504040204" pitchFamily="50" charset="-128"/>
                <a:cs typeface="Meiryo UI" panose="020B0604030504040204" pitchFamily="50" charset="-128"/>
              </a:rPr>
              <a:t>や体験談の掲載、各種イベントの紹介等を</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行っています。ぜひご覧ください。 </a:t>
            </a:r>
            <a:r>
              <a:rPr lang="en-US" altLang="ja-JP" dirty="0">
                <a:latin typeface="Meiryo UI" panose="020B0604030504040204" pitchFamily="50" charset="-128"/>
                <a:ea typeface="Meiryo UI" panose="020B0604030504040204" pitchFamily="50" charset="-128"/>
                <a:cs typeface="Meiryo UI" panose="020B0604030504040204" pitchFamily="50" charset="-128"/>
                <a:hlinkClick r:id="rId4"/>
              </a:rPr>
              <a:t>https://ikumen-project.mhlw.go.jp/</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育児・介護休業法について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厚生労働省ホームページでは、育児・介護休業法について紹介しています。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https://www.mhlw.go.jp/stf/seisakunitsuite/bunya/0000130583.html</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9939" y="1381125"/>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9939" y="3494160"/>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9939" y="5139410"/>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55019" y="6509289"/>
            <a:ext cx="3766089" cy="338554"/>
          </a:xfrm>
          <a:prstGeom prst="rect">
            <a:avLst/>
          </a:prstGeom>
          <a:noFill/>
        </p:spPr>
        <p:txBody>
          <a:bodyPr wrap="square" rtlCol="0">
            <a:spAutoFit/>
          </a:bodyPr>
          <a:lstStyle/>
          <a:p>
            <a:r>
              <a:rPr lang="ja-JP" altLang="en-US" sz="800" dirty="0">
                <a:latin typeface="Arial"/>
              </a:rPr>
              <a:t>「男性の育児休業取得促進 研修資料－ 中小企業における取組推進のために －」</a:t>
            </a:r>
          </a:p>
          <a:p>
            <a:r>
              <a:rPr kumimoji="1" lang="en-US" altLang="ja-JP" sz="800" dirty="0">
                <a:latin typeface="Arial"/>
              </a:rPr>
              <a:t>2017</a:t>
            </a:r>
            <a:r>
              <a:rPr kumimoji="1" lang="ja-JP" altLang="en-US" sz="800" dirty="0">
                <a:latin typeface="Arial"/>
              </a:rPr>
              <a:t>年</a:t>
            </a:r>
            <a:r>
              <a:rPr kumimoji="1" lang="en-US" altLang="ja-JP" sz="800" dirty="0">
                <a:latin typeface="Arial"/>
              </a:rPr>
              <a:t>10</a:t>
            </a:r>
            <a:r>
              <a:rPr kumimoji="1" lang="ja-JP" altLang="en-US" sz="800" dirty="0">
                <a:latin typeface="Arial"/>
              </a:rPr>
              <a:t>月作成、</a:t>
            </a:r>
            <a:r>
              <a:rPr kumimoji="1" lang="en-US" altLang="ja-JP" sz="800" dirty="0">
                <a:latin typeface="Arial"/>
              </a:rPr>
              <a:t>2018</a:t>
            </a:r>
            <a:r>
              <a:rPr kumimoji="1" lang="ja-JP" altLang="en-US" sz="800" dirty="0">
                <a:latin typeface="Arial"/>
              </a:rPr>
              <a:t>年</a:t>
            </a:r>
            <a:r>
              <a:rPr kumimoji="1" lang="en-US" altLang="ja-JP" sz="800" dirty="0">
                <a:latin typeface="Arial"/>
              </a:rPr>
              <a:t>10</a:t>
            </a:r>
            <a:r>
              <a:rPr kumimoji="1" lang="ja-JP" altLang="en-US" sz="800" dirty="0">
                <a:latin typeface="Arial"/>
              </a:rPr>
              <a:t>月</a:t>
            </a:r>
            <a:r>
              <a:rPr lang="ja-JP" altLang="en-US" sz="800" dirty="0">
                <a:latin typeface="Arial"/>
              </a:rPr>
              <a:t>改訂、</a:t>
            </a:r>
            <a:r>
              <a:rPr lang="en-US" altLang="ja-JP" sz="800" dirty="0">
                <a:latin typeface="Arial"/>
              </a:rPr>
              <a:t>2019</a:t>
            </a:r>
            <a:r>
              <a:rPr lang="ja-JP" altLang="en-US" sz="800" dirty="0">
                <a:latin typeface="Arial"/>
              </a:rPr>
              <a:t>年</a:t>
            </a:r>
            <a:r>
              <a:rPr lang="en-US" altLang="ja-JP" sz="800" dirty="0">
                <a:latin typeface="Arial"/>
              </a:rPr>
              <a:t>2</a:t>
            </a:r>
            <a:r>
              <a:rPr lang="ja-JP" altLang="en-US" sz="800" dirty="0">
                <a:latin typeface="Arial"/>
              </a:rPr>
              <a:t>月改訂</a:t>
            </a:r>
          </a:p>
        </p:txBody>
      </p:sp>
    </p:spTree>
    <p:extLst>
      <p:ext uri="{BB962C8B-B14F-4D97-AF65-F5344CB8AC3E}">
        <p14:creationId xmlns:p14="http://schemas.microsoft.com/office/powerpoint/2010/main" val="314003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258300" cy="647700"/>
          </a:xfrm>
        </p:spPr>
        <p:txBody>
          <a:bodyPr/>
          <a:lstStyle/>
          <a:p>
            <a:r>
              <a:rPr kumimoji="1" lang="ja-JP" altLang="en-US" dirty="0"/>
              <a:t>１－３．企業の経営課題①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a:t>
            </a:fld>
            <a:endParaRPr lang="en-US" altLang="ja-JP" sz="1600" dirty="0"/>
          </a:p>
        </p:txBody>
      </p:sp>
      <p:sp>
        <p:nvSpPr>
          <p:cNvPr id="19" name="テキスト ボックス 18"/>
          <p:cNvSpPr txBox="1"/>
          <p:nvPr/>
        </p:nvSpPr>
        <p:spPr>
          <a:xfrm>
            <a:off x="318186" y="1343438"/>
            <a:ext cx="9429507" cy="707886"/>
          </a:xfrm>
          <a:prstGeom prst="rect">
            <a:avLst/>
          </a:prstGeom>
          <a:noFill/>
        </p:spPr>
        <p:txBody>
          <a:bodyPr wrap="square" rtlCol="0">
            <a:spAutoFit/>
          </a:bodyPr>
          <a:lstStyle/>
          <a:p>
            <a:pPr marL="342900" indent="-342900">
              <a:buClr>
                <a:schemeClr val="tx1"/>
              </a:buClr>
              <a:buFont typeface="Wingdings" panose="05000000000000000000" pitchFamily="2" charset="2"/>
              <a:buChar char="Ø"/>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「人材不足」「知識・ノウハウの不足」</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などを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経営課題として感じている企業が多い</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121086" y="6118574"/>
            <a:ext cx="4367043" cy="230832"/>
          </a:xfrm>
          <a:prstGeom prst="rect">
            <a:avLst/>
          </a:prstGeom>
        </p:spPr>
        <p:txBody>
          <a:bodyPr wrap="square">
            <a:spAutoFit/>
          </a:bodyPr>
          <a:lstStyle/>
          <a:p>
            <a:r>
              <a:rPr lang="ja-JP" altLang="en-US" sz="900" dirty="0"/>
              <a:t>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東京商工会議所「中小企業の経営課題に関するアンケート調査結果」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dirty="0"/>
          </a:p>
        </p:txBody>
      </p:sp>
      <p:sp>
        <p:nvSpPr>
          <p:cNvPr id="10" name="右矢印 9"/>
          <p:cNvSpPr/>
          <p:nvPr/>
        </p:nvSpPr>
        <p:spPr>
          <a:xfrm>
            <a:off x="5387786" y="1451761"/>
            <a:ext cx="565439"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6254250" y="1337464"/>
            <a:ext cx="289772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多くの中小企業で</a:t>
            </a: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を中心とした課題あり</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143250" y="2222624"/>
            <a:ext cx="357759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売上拡大に取り組む上での課題</a:t>
            </a:r>
          </a:p>
        </p:txBody>
      </p:sp>
      <p:sp>
        <p:nvSpPr>
          <p:cNvPr id="2" name="角丸四角形 1"/>
          <p:cNvSpPr/>
          <p:nvPr/>
        </p:nvSpPr>
        <p:spPr>
          <a:xfrm>
            <a:off x="1300944" y="2913493"/>
            <a:ext cx="1842841" cy="1208101"/>
          </a:xfrm>
          <a:prstGeom prst="roundRect">
            <a:avLst>
              <a:gd name="adj" fmla="val 19854"/>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3" name="グラフ 12">
            <a:extLst>
              <a:ext uri="{FF2B5EF4-FFF2-40B4-BE49-F238E27FC236}">
                <a16:creationId xmlns:a16="http://schemas.microsoft.com/office/drawing/2014/main" id="{DC701B4F-35C6-4CA5-94B2-A18F36CA8127}"/>
              </a:ext>
            </a:extLst>
          </p:cNvPr>
          <p:cNvGraphicFramePr>
            <a:graphicFrameLocks noChangeAspect="1"/>
          </p:cNvGraphicFramePr>
          <p:nvPr>
            <p:extLst>
              <p:ext uri="{D42A27DB-BD31-4B8C-83A1-F6EECF244321}">
                <p14:modId xmlns:p14="http://schemas.microsoft.com/office/powerpoint/2010/main" val="4285217722"/>
              </p:ext>
            </p:extLst>
          </p:nvPr>
        </p:nvGraphicFramePr>
        <p:xfrm>
          <a:off x="1353542" y="2628255"/>
          <a:ext cx="7535087" cy="3490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47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258300" cy="647700"/>
          </a:xfrm>
        </p:spPr>
        <p:txBody>
          <a:bodyPr/>
          <a:lstStyle/>
          <a:p>
            <a:r>
              <a:rPr kumimoji="1" lang="ja-JP" altLang="en-US" dirty="0"/>
              <a:t>１－３．</a:t>
            </a:r>
            <a:r>
              <a:rPr lang="ja-JP" altLang="en-US" dirty="0"/>
              <a:t>企業の経営課題②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a:t>
            </a:fld>
            <a:endParaRPr lang="en-US" altLang="ja-JP" sz="1600" dirty="0"/>
          </a:p>
        </p:txBody>
      </p:sp>
      <p:pic>
        <p:nvPicPr>
          <p:cNvPr id="15" name="図 14">
            <a:extLst>
              <a:ext uri="{FF2B5EF4-FFF2-40B4-BE49-F238E27FC236}">
                <a16:creationId xmlns:a16="http://schemas.microsoft.com/office/drawing/2014/main" id="{9593502A-0341-40C8-A23F-CC26D3E9B590}"/>
              </a:ext>
            </a:extLst>
          </p:cNvPr>
          <p:cNvPicPr>
            <a:picLocks noChangeAspect="1"/>
          </p:cNvPicPr>
          <p:nvPr/>
        </p:nvPicPr>
        <p:blipFill>
          <a:blip r:embed="rId3"/>
          <a:stretch>
            <a:fillRect/>
          </a:stretch>
        </p:blipFill>
        <p:spPr>
          <a:xfrm>
            <a:off x="1809248" y="2177153"/>
            <a:ext cx="5759004" cy="3476345"/>
          </a:xfrm>
          <a:prstGeom prst="rect">
            <a:avLst/>
          </a:prstGeom>
        </p:spPr>
      </p:pic>
      <p:sp>
        <p:nvSpPr>
          <p:cNvPr id="18" name="テキスト ボックス 17">
            <a:extLst>
              <a:ext uri="{FF2B5EF4-FFF2-40B4-BE49-F238E27FC236}">
                <a16:creationId xmlns:a16="http://schemas.microsoft.com/office/drawing/2014/main" id="{AE74887B-77E8-4ABE-B605-F9D88E872F7B}"/>
              </a:ext>
            </a:extLst>
          </p:cNvPr>
          <p:cNvSpPr txBox="1"/>
          <p:nvPr/>
        </p:nvSpPr>
        <p:spPr>
          <a:xfrm>
            <a:off x="114301" y="1156565"/>
            <a:ext cx="6534150" cy="707886"/>
          </a:xfrm>
          <a:prstGeom prst="rect">
            <a:avLst/>
          </a:prstGeom>
          <a:noFill/>
        </p:spPr>
        <p:txBody>
          <a:bodyPr wrap="square" rtlCol="0">
            <a:spAutoFit/>
          </a:bodyPr>
          <a:lstStyle/>
          <a:p>
            <a:pPr marL="342900" indent="-342900">
              <a:buFont typeface="Wingdings" panose="05000000000000000000" pitchFamily="2" charset="2"/>
              <a:buChar char="Ø"/>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週間の就業時間が</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時間以上の割合は</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特に子育て世代の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代前半の男性は高い傾向</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6">
            <a:extLst>
              <a:ext uri="{FF2B5EF4-FFF2-40B4-BE49-F238E27FC236}">
                <a16:creationId xmlns:a16="http://schemas.microsoft.com/office/drawing/2014/main" id="{73EC0461-4AB1-4BA1-8D78-44F26AF44007}"/>
              </a:ext>
            </a:extLst>
          </p:cNvPr>
          <p:cNvSpPr/>
          <p:nvPr/>
        </p:nvSpPr>
        <p:spPr>
          <a:xfrm>
            <a:off x="6451600" y="1283967"/>
            <a:ext cx="432044"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61871A9-7468-4C8F-85A7-A0EB65857EF2}"/>
              </a:ext>
            </a:extLst>
          </p:cNvPr>
          <p:cNvSpPr/>
          <p:nvPr/>
        </p:nvSpPr>
        <p:spPr>
          <a:xfrm>
            <a:off x="6866465" y="1158353"/>
            <a:ext cx="299191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時間外労働の常態化や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長時間労働の抑止が必要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9B7E36F5-376C-490A-85AC-AE5829253E4A}"/>
              </a:ext>
            </a:extLst>
          </p:cNvPr>
          <p:cNvSpPr/>
          <p:nvPr/>
        </p:nvSpPr>
        <p:spPr>
          <a:xfrm>
            <a:off x="3805446" y="5501553"/>
            <a:ext cx="453390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出典：総務省「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年労働力調査」をもとに東京海上日動リスクコンサルティング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23" name="右矢印 10">
            <a:extLst>
              <a:ext uri="{FF2B5EF4-FFF2-40B4-BE49-F238E27FC236}">
                <a16:creationId xmlns:a16="http://schemas.microsoft.com/office/drawing/2014/main" id="{A31DB0B2-B5E5-459B-BEA2-3D75496C50E3}"/>
              </a:ext>
            </a:extLst>
          </p:cNvPr>
          <p:cNvSpPr/>
          <p:nvPr/>
        </p:nvSpPr>
        <p:spPr>
          <a:xfrm>
            <a:off x="1576905" y="5709668"/>
            <a:ext cx="431491" cy="597553"/>
          </a:xfrm>
          <a:prstGeom prst="rightArrow">
            <a:avLst/>
          </a:prstGeom>
          <a:solidFill>
            <a:srgbClr val="C1192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C11920"/>
              </a:solidFill>
            </a:endParaRPr>
          </a:p>
        </p:txBody>
      </p:sp>
      <p:sp>
        <p:nvSpPr>
          <p:cNvPr id="24" name="テキスト ボックス 23">
            <a:extLst>
              <a:ext uri="{FF2B5EF4-FFF2-40B4-BE49-F238E27FC236}">
                <a16:creationId xmlns:a16="http://schemas.microsoft.com/office/drawing/2014/main" id="{09B9964B-F348-44A2-B8FE-C572368CE2F5}"/>
              </a:ext>
            </a:extLst>
          </p:cNvPr>
          <p:cNvSpPr txBox="1"/>
          <p:nvPr/>
        </p:nvSpPr>
        <p:spPr>
          <a:xfrm>
            <a:off x="2021339" y="5788406"/>
            <a:ext cx="6591458" cy="461665"/>
          </a:xfrm>
          <a:prstGeom prst="rect">
            <a:avLst/>
          </a:prstGeom>
          <a:noFill/>
        </p:spPr>
        <p:txBody>
          <a:bodyPr wrap="square" rtlCol="0" anchor="ctr">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こうした経営課題を育休取得促進とともに解決！！</a:t>
            </a:r>
            <a:endParaRPr lang="en-US" altLang="ja-JP"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9">
            <a:extLst>
              <a:ext uri="{FF2B5EF4-FFF2-40B4-BE49-F238E27FC236}">
                <a16:creationId xmlns:a16="http://schemas.microsoft.com/office/drawing/2014/main" id="{B998CD62-EADC-4B91-9916-195FFCFFA132}"/>
              </a:ext>
            </a:extLst>
          </p:cNvPr>
          <p:cNvSpPr/>
          <p:nvPr/>
        </p:nvSpPr>
        <p:spPr>
          <a:xfrm>
            <a:off x="3801910" y="2376248"/>
            <a:ext cx="1398486" cy="2402888"/>
          </a:xfrm>
          <a:prstGeom prst="roundRect">
            <a:avLst>
              <a:gd name="adj" fmla="val 13386"/>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9E77C9AE-4B4A-4EF1-ADD3-D110B0DBF2E8}"/>
              </a:ext>
            </a:extLst>
          </p:cNvPr>
          <p:cNvSpPr txBox="1"/>
          <p:nvPr/>
        </p:nvSpPr>
        <p:spPr>
          <a:xfrm>
            <a:off x="2468220" y="1925050"/>
            <a:ext cx="490413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年齢別　男性の月末</a:t>
            </a:r>
            <a:r>
              <a:rPr kumimoji="1" lang="en-US" altLang="ja-JP" sz="1400" b="1" dirty="0">
                <a:latin typeface="Arial"/>
              </a:rPr>
              <a:t>1</a:t>
            </a:r>
            <a:r>
              <a:rPr kumimoji="1" lang="ja-JP" altLang="en-US" sz="1400" b="1" dirty="0">
                <a:latin typeface="Arial"/>
              </a:rPr>
              <a:t>週間の就業時間が</a:t>
            </a:r>
            <a:r>
              <a:rPr kumimoji="1" lang="en-US" altLang="ja-JP" sz="1400" b="1" dirty="0">
                <a:latin typeface="Arial"/>
              </a:rPr>
              <a:t>60</a:t>
            </a:r>
            <a:r>
              <a:rPr kumimoji="1" lang="ja-JP" altLang="en-US" sz="1400" b="1" dirty="0">
                <a:latin typeface="Arial"/>
              </a:rPr>
              <a:t>時間以上の割合</a:t>
            </a:r>
          </a:p>
        </p:txBody>
      </p:sp>
    </p:spTree>
    <p:extLst>
      <p:ext uri="{BB962C8B-B14F-4D97-AF65-F5344CB8AC3E}">
        <p14:creationId xmlns:p14="http://schemas.microsoft.com/office/powerpoint/2010/main" val="251114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387609" cy="647700"/>
          </a:xfrm>
        </p:spPr>
        <p:txBody>
          <a:bodyPr/>
          <a:lstStyle/>
          <a:p>
            <a:r>
              <a:rPr kumimoji="1" lang="ja-JP" altLang="en-US" dirty="0"/>
              <a:t>１－４．</a:t>
            </a:r>
            <a:r>
              <a:rPr lang="ja-JP" altLang="en-US" spc="-100" dirty="0"/>
              <a:t>男性の育児休業取得における課題①</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7</a:t>
            </a:fld>
            <a:endParaRPr lang="en-US" altLang="ja-JP" sz="1600" dirty="0"/>
          </a:p>
        </p:txBody>
      </p:sp>
      <p:sp>
        <p:nvSpPr>
          <p:cNvPr id="16" name="テキスト ボックス 15"/>
          <p:cNvSpPr txBox="1"/>
          <p:nvPr/>
        </p:nvSpPr>
        <p:spPr>
          <a:xfrm>
            <a:off x="3151613" y="1120282"/>
            <a:ext cx="3314335"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男性の育児休業取得にあたっての課題</a:t>
            </a:r>
          </a:p>
        </p:txBody>
      </p:sp>
      <p:sp>
        <p:nvSpPr>
          <p:cNvPr id="10" name="正方形/長方形 9">
            <a:extLst>
              <a:ext uri="{FF2B5EF4-FFF2-40B4-BE49-F238E27FC236}">
                <a16:creationId xmlns:a16="http://schemas.microsoft.com/office/drawing/2014/main" id="{13E3BC76-64E1-452C-9851-5403C7F4E2A4}"/>
              </a:ext>
            </a:extLst>
          </p:cNvPr>
          <p:cNvSpPr/>
          <p:nvPr/>
        </p:nvSpPr>
        <p:spPr>
          <a:xfrm>
            <a:off x="4433333" y="5995802"/>
            <a:ext cx="534204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出典：東京都産業労働局「平成元年度東京都男女雇用平等参画状況調査結果報告書」（</a:t>
            </a:r>
            <a:r>
              <a:rPr lang="en-US" altLang="ja-JP" sz="900">
                <a:latin typeface="Meiryo UI" panose="020B0604030504040204" pitchFamily="50" charset="-128"/>
                <a:ea typeface="Meiryo UI" panose="020B0604030504040204" pitchFamily="50" charset="-128"/>
                <a:cs typeface="Meiryo UI" panose="020B0604030504040204" pitchFamily="50" charset="-128"/>
              </a:rPr>
              <a:t>R</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月）を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もとに東京海上日動リスクコンサルティング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1" name="角丸四角形 16">
            <a:extLst>
              <a:ext uri="{FF2B5EF4-FFF2-40B4-BE49-F238E27FC236}">
                <a16:creationId xmlns:a16="http://schemas.microsoft.com/office/drawing/2014/main" id="{ED0A233A-9109-445E-B92E-FE6A1D53F91F}"/>
              </a:ext>
            </a:extLst>
          </p:cNvPr>
          <p:cNvSpPr/>
          <p:nvPr/>
        </p:nvSpPr>
        <p:spPr>
          <a:xfrm>
            <a:off x="1992429" y="3647768"/>
            <a:ext cx="2233332" cy="1455785"/>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角丸四角形 18">
            <a:extLst>
              <a:ext uri="{FF2B5EF4-FFF2-40B4-BE49-F238E27FC236}">
                <a16:creationId xmlns:a16="http://schemas.microsoft.com/office/drawing/2014/main" id="{6DA8590C-36F4-476E-9C21-2D66BB482476}"/>
              </a:ext>
            </a:extLst>
          </p:cNvPr>
          <p:cNvSpPr/>
          <p:nvPr/>
        </p:nvSpPr>
        <p:spPr>
          <a:xfrm>
            <a:off x="2802194" y="2075740"/>
            <a:ext cx="1413942"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角丸四角形 20">
            <a:extLst>
              <a:ext uri="{FF2B5EF4-FFF2-40B4-BE49-F238E27FC236}">
                <a16:creationId xmlns:a16="http://schemas.microsoft.com/office/drawing/2014/main" id="{301844AE-7B2C-4585-A586-0EADE545C5C1}"/>
              </a:ext>
            </a:extLst>
          </p:cNvPr>
          <p:cNvSpPr/>
          <p:nvPr/>
        </p:nvSpPr>
        <p:spPr>
          <a:xfrm>
            <a:off x="1897627" y="2471972"/>
            <a:ext cx="2328134"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5" name="グラフ 14">
            <a:extLst>
              <a:ext uri="{FF2B5EF4-FFF2-40B4-BE49-F238E27FC236}">
                <a16:creationId xmlns:a16="http://schemas.microsoft.com/office/drawing/2014/main" id="{E0385940-7A6E-425E-ADC2-41B9102E8810}"/>
              </a:ext>
            </a:extLst>
          </p:cNvPr>
          <p:cNvGraphicFramePr>
            <a:graphicFrameLocks/>
          </p:cNvGraphicFramePr>
          <p:nvPr>
            <p:extLst>
              <p:ext uri="{D42A27DB-BD31-4B8C-83A1-F6EECF244321}">
                <p14:modId xmlns:p14="http://schemas.microsoft.com/office/powerpoint/2010/main" val="3683488260"/>
              </p:ext>
            </p:extLst>
          </p:nvPr>
        </p:nvGraphicFramePr>
        <p:xfrm>
          <a:off x="1136583" y="1498926"/>
          <a:ext cx="7959291" cy="468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2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1AF4C1C4-B11E-4DBB-8DFD-0E4E680EAEDD}"/>
              </a:ext>
            </a:extLst>
          </p:cNvPr>
          <p:cNvGraphicFramePr>
            <a:graphicFrameLocks/>
          </p:cNvGraphicFramePr>
          <p:nvPr>
            <p:extLst>
              <p:ext uri="{D42A27DB-BD31-4B8C-83A1-F6EECF244321}">
                <p14:modId xmlns:p14="http://schemas.microsoft.com/office/powerpoint/2010/main" val="1042897126"/>
              </p:ext>
            </p:extLst>
          </p:nvPr>
        </p:nvGraphicFramePr>
        <p:xfrm>
          <a:off x="102738" y="3773862"/>
          <a:ext cx="5653785" cy="2705422"/>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a:xfrm>
            <a:off x="495299" y="274638"/>
            <a:ext cx="9387609" cy="647700"/>
          </a:xfrm>
        </p:spPr>
        <p:txBody>
          <a:bodyPr/>
          <a:lstStyle/>
          <a:p>
            <a:r>
              <a:rPr kumimoji="1" lang="ja-JP" altLang="en-US" dirty="0"/>
              <a:t>１－４．</a:t>
            </a:r>
            <a:r>
              <a:rPr lang="ja-JP" altLang="en-US" spc="-100" dirty="0"/>
              <a:t>男性の育児休業取得における課題②</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8</a:t>
            </a:fld>
            <a:endParaRPr lang="en-US" altLang="ja-JP" sz="1600" dirty="0"/>
          </a:p>
        </p:txBody>
      </p:sp>
      <p:sp>
        <p:nvSpPr>
          <p:cNvPr id="10" name="テキスト ボックス 9"/>
          <p:cNvSpPr txBox="1"/>
          <p:nvPr/>
        </p:nvSpPr>
        <p:spPr>
          <a:xfrm>
            <a:off x="120893" y="1213561"/>
            <a:ext cx="4306142" cy="1200329"/>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事業所、従業員ともに</a:t>
            </a:r>
            <a:r>
              <a:rPr lang="ja-JP" altLang="en-US" sz="1800" b="1" spc="-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「代替要員の確保」</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が最も多い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また、休業中の業務の引継ぎは</a:t>
            </a:r>
            <a:r>
              <a:rPr lang="ja-JP" altLang="en-US" sz="1800" b="1" spc="-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「同じ部門の正社員」</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が最も多い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400187" y="2607058"/>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881428" y="2377360"/>
            <a:ext cx="3639773" cy="115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Ins="36000" rtlCol="0" anchor="ctr"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日頃から組織的に従業員が不在時の体制を整え、仕事の進め方や業務の分担を工夫し、多能工化などを進めておく</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705970" y="5957660"/>
            <a:ext cx="4175350"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出典：内閣府経済社会総合研究所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New ESRI Working Paper No.39</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「男性の育児休業取得が働き方、家事・育児参画、夫婦関係等に与える影響」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テキスト ボックス 13"/>
          <p:cNvSpPr txBox="1"/>
          <p:nvPr/>
        </p:nvSpPr>
        <p:spPr>
          <a:xfrm>
            <a:off x="1415415" y="3531285"/>
            <a:ext cx="275082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休業中の業務の引継ぎ内容</a:t>
            </a:r>
          </a:p>
        </p:txBody>
      </p:sp>
      <p:sp>
        <p:nvSpPr>
          <p:cNvPr id="18" name="テキスト ボックス 17"/>
          <p:cNvSpPr txBox="1"/>
          <p:nvPr/>
        </p:nvSpPr>
        <p:spPr>
          <a:xfrm>
            <a:off x="5029200" y="1213561"/>
            <a:ext cx="4851400" cy="2541721"/>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新入社員の多くが育休取得を希望しているのに対し、</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「男性自身に育児休業を取る意識がない」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との回答も多数</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3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以下の項目は、</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事業所と従業員の認識に</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大きなギャップあり</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200"/>
              </a:spcBef>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職場がそのような雰囲気でない</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キャリア形成において不利になる懸念</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上司の理解が進まない</a:t>
            </a:r>
            <a:endParaRPr lang="en-US" altLang="ja-JP" sz="17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834535" y="3770808"/>
            <a:ext cx="3848100" cy="115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男性が育休取得しやすい職場環境の醸成、キャリアへの懸念を払拭</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5387011" y="4162690"/>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1293047" y="3901672"/>
            <a:ext cx="1890656" cy="2160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7262505"/>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2.xml><?xml version="1.0" encoding="utf-8"?>
<ds:datastoreItem xmlns:ds="http://schemas.openxmlformats.org/officeDocument/2006/customXml" ds:itemID="{F18DAE43-9F2B-45EB-8154-30173066E3CC}">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11411</TotalTime>
  <Words>16374</Words>
  <PresentationFormat>A4 210 x 297 mm</PresentationFormat>
  <Paragraphs>1189</Paragraphs>
  <Slides>51</Slides>
  <Notes>51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51</vt:i4>
      </vt:variant>
    </vt:vector>
  </HeadingPairs>
  <TitlesOfParts>
    <vt:vector size="65" baseType="lpstr">
      <vt:lpstr>HGP創英角ｺﾞｼｯｸUB</vt:lpstr>
      <vt:lpstr>HGS創英角ｺﾞｼｯｸUB</vt:lpstr>
      <vt:lpstr>HG丸ｺﾞｼｯｸM-PRO</vt:lpstr>
      <vt:lpstr>Meiryo UI</vt:lpstr>
      <vt:lpstr>Meriyo</vt:lpstr>
      <vt:lpstr>ＭＳ Ｐゴシック</vt:lpstr>
      <vt:lpstr>ＭＳ Ｐゴシック 本文</vt:lpstr>
      <vt:lpstr>Noto Sans CJK JP DemiLight</vt:lpstr>
      <vt:lpstr>メイリオ</vt:lpstr>
      <vt:lpstr>游ゴシック</vt:lpstr>
      <vt:lpstr>Arial</vt:lpstr>
      <vt:lpstr>Calibri</vt:lpstr>
      <vt:lpstr>Wingdings</vt:lpstr>
      <vt:lpstr>4_既定のテーマ</vt:lpstr>
      <vt:lpstr>PowerPoint プレゼンテーション</vt:lpstr>
      <vt:lpstr>はじめに</vt:lpstr>
      <vt:lpstr>第一章　男性の育児休業取得の現状と 企業における課題</vt:lpstr>
      <vt:lpstr>１－１．男性の育児休業取得の現状</vt:lpstr>
      <vt:lpstr>１－２．共働き世帯の現状</vt:lpstr>
      <vt:lpstr>１－３．企業の経営課題①</vt:lpstr>
      <vt:lpstr>１－３．企業の経営課題②</vt:lpstr>
      <vt:lpstr>１－４．男性の育児休業取得における課題①</vt:lpstr>
      <vt:lpstr>１－４．男性の育児休業取得における課題②</vt:lpstr>
      <vt:lpstr>第二章　育児休業制度の概要</vt:lpstr>
      <vt:lpstr>２－１．現行育児休業制度の概要①</vt:lpstr>
      <vt:lpstr>２－１．現行育児休業制度の概要②</vt:lpstr>
      <vt:lpstr>２－２．新育児休業制度の概要（育児・介護休業法・雇用保険法） ①</vt:lpstr>
      <vt:lpstr>２－２．新育児休業制度の概要（育児・介護休業法・雇用保険法） ②</vt:lpstr>
      <vt:lpstr>２－３．育児休業を取得しやすい雇用環境整備（2022年4月1日施行） </vt:lpstr>
      <vt:lpstr>２－４．妊娠・出産を申出た労働者への個別の周知・意向確認 義務付け（2022年4月1日施行）</vt:lpstr>
      <vt:lpstr>２－５．有期雇用労働者の取得要件緩和 （2022年4月1日施行） </vt:lpstr>
      <vt:lpstr>２－６．産後パパ育休制度①（2022年10月1日施行） </vt:lpstr>
      <vt:lpstr>２－６．産後パパ育休制度②（2022年10月1日施行） </vt:lpstr>
      <vt:lpstr>２－６．産後パパ育休制度③（2022年10月1日施行） </vt:lpstr>
      <vt:lpstr>２－７．育児休業取得状況の公表義務付け（2023年4月1日施行） </vt:lpstr>
      <vt:lpstr>２－８．新制度等の取得パターンイメージ</vt:lpstr>
      <vt:lpstr>２－９．育児休業給付金制度の改正①</vt:lpstr>
      <vt:lpstr>２－９．育児休業給付金制度の改正②</vt:lpstr>
      <vt:lpstr>第三章　男性の育児休業取得のために</vt:lpstr>
      <vt:lpstr>３－１．イクボスとは</vt:lpstr>
      <vt:lpstr>３－２．イクボスによるマネジメントのメリット</vt:lpstr>
      <vt:lpstr>３－３．あなたの『イクボス度』は？ ①</vt:lpstr>
      <vt:lpstr>３ー４．あなたの『イクボス度』は？ ②</vt:lpstr>
      <vt:lpstr>３－５．イクボス10の実践</vt:lpstr>
      <vt:lpstr>３－６．イクボスの取組事例①</vt:lpstr>
      <vt:lpstr>３－７．イクボスの取組事例②</vt:lpstr>
      <vt:lpstr>第四章　育児休業取得のメリット</vt:lpstr>
      <vt:lpstr>４－１．男性の育児休業取得による職場への影響</vt:lpstr>
      <vt:lpstr>４－２．企業・職場にとってのメリット</vt:lpstr>
      <vt:lpstr>４－３．職場のメンバーにとってのメリット</vt:lpstr>
      <vt:lpstr>４－４．女性のキャリア形成の視点</vt:lpstr>
      <vt:lpstr>４－５．男性の育児休業取得時の取組事例と効果</vt:lpstr>
      <vt:lpstr>PowerPoint プレゼンテーション</vt:lpstr>
      <vt:lpstr>５－１．法律で定められている不利益取扱いの禁止について①</vt:lpstr>
      <vt:lpstr>５－１．法律で定められている不利益取扱いの禁止について②</vt:lpstr>
      <vt:lpstr>５－２．法律で求められる雇用管理上の措置について</vt:lpstr>
      <vt:lpstr>５－３．育児等に関するハラスメントを起こさないために①</vt:lpstr>
      <vt:lpstr>５－３．育児等に関するハラスメントを起こさないために②</vt:lpstr>
      <vt:lpstr>第六章　みんなで考えてみよう</vt:lpstr>
      <vt:lpstr>６－１．職場環境の改善について考えてみましょう①</vt:lpstr>
      <vt:lpstr>６－１．職場環境の改善について考えてみましょう②</vt:lpstr>
      <vt:lpstr>６－２．育児休業の取得について考えてみましょう①</vt:lpstr>
      <vt:lpstr>６－２．育児休業の取得について考えてみましょう②</vt:lpstr>
      <vt:lpstr>当社の育児関連制度の内容・手続方法</vt:lpstr>
      <vt:lpstr>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2021-11-05T09:06:39Z</cp:lastPrinted>
  <dcterms:created xsi:type="dcterms:W3CDTF">2015-02-16T04:41:11Z</dcterms:created>
  <dcterms:modified xsi:type="dcterms:W3CDTF">2021-11-29T07:37:08Z</dcterms:modified>
</cp:coreProperties>
</file>