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ABE00"/>
    <a:srgbClr val="FFCCCC"/>
    <a:srgbClr val="FFCC99"/>
    <a:srgbClr val="FFE7FF"/>
    <a:srgbClr val="FF6600"/>
    <a:srgbClr val="FFFF99"/>
    <a:srgbClr val="FF6699"/>
    <a:srgbClr val="FF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1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36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B313-54D9-40C7-B63A-57FEC166F8EE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C0EE-6ED6-4A33-9581-56062F63D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70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B313-54D9-40C7-B63A-57FEC166F8EE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C0EE-6ED6-4A33-9581-56062F63D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41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B313-54D9-40C7-B63A-57FEC166F8EE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C0EE-6ED6-4A33-9581-56062F63D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16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B313-54D9-40C7-B63A-57FEC166F8EE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C0EE-6ED6-4A33-9581-56062F63D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03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B313-54D9-40C7-B63A-57FEC166F8EE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C0EE-6ED6-4A33-9581-56062F63D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68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B313-54D9-40C7-B63A-57FEC166F8EE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C0EE-6ED6-4A33-9581-56062F63D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34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B313-54D9-40C7-B63A-57FEC166F8EE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C0EE-6ED6-4A33-9581-56062F63D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70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B313-54D9-40C7-B63A-57FEC166F8EE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C0EE-6ED6-4A33-9581-56062F63D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605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B313-54D9-40C7-B63A-57FEC166F8EE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C0EE-6ED6-4A33-9581-56062F63D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7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B313-54D9-40C7-B63A-57FEC166F8EE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C0EE-6ED6-4A33-9581-56062F63D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8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B313-54D9-40C7-B63A-57FEC166F8EE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C0EE-6ED6-4A33-9581-56062F63D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05684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BB313-54D9-40C7-B63A-57FEC166F8EE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6C0EE-6ED6-4A33-9581-56062F63D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505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グループ化 78"/>
          <p:cNvGrpSpPr/>
          <p:nvPr/>
        </p:nvGrpSpPr>
        <p:grpSpPr>
          <a:xfrm rot="152225">
            <a:off x="4727585" y="5747968"/>
            <a:ext cx="2169571" cy="2124915"/>
            <a:chOff x="-2538503" y="3025196"/>
            <a:chExt cx="1129669" cy="1107384"/>
          </a:xfrm>
        </p:grpSpPr>
        <p:sp>
          <p:nvSpPr>
            <p:cNvPr id="80" name="ハート 79"/>
            <p:cNvSpPr/>
            <p:nvPr/>
          </p:nvSpPr>
          <p:spPr>
            <a:xfrm rot="18294620">
              <a:off x="-2435259" y="3155823"/>
              <a:ext cx="444500" cy="561599"/>
            </a:xfrm>
            <a:prstGeom prst="heart">
              <a:avLst/>
            </a:prstGeom>
            <a:solidFill>
              <a:srgbClr val="FF66CC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ハート 80"/>
            <p:cNvSpPr/>
            <p:nvPr/>
          </p:nvSpPr>
          <p:spPr>
            <a:xfrm rot="538037">
              <a:off x="-2199513" y="3025196"/>
              <a:ext cx="444500" cy="561599"/>
            </a:xfrm>
            <a:prstGeom prst="hear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ハート 81"/>
            <p:cNvSpPr/>
            <p:nvPr/>
          </p:nvSpPr>
          <p:spPr>
            <a:xfrm rot="4438280">
              <a:off x="-1937557" y="3215636"/>
              <a:ext cx="444500" cy="561599"/>
            </a:xfrm>
            <a:prstGeom prst="heart">
              <a:avLst/>
            </a:prstGeom>
            <a:solidFill>
              <a:schemeClr val="accent2"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ハート 82"/>
            <p:cNvSpPr/>
            <p:nvPr/>
          </p:nvSpPr>
          <p:spPr>
            <a:xfrm rot="6014402">
              <a:off x="-1871667" y="3389952"/>
              <a:ext cx="364067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ハート 83"/>
            <p:cNvSpPr/>
            <p:nvPr/>
          </p:nvSpPr>
          <p:spPr>
            <a:xfrm rot="8854118">
              <a:off x="-2068473" y="3570981"/>
              <a:ext cx="444500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ハート 84"/>
            <p:cNvSpPr/>
            <p:nvPr/>
          </p:nvSpPr>
          <p:spPr>
            <a:xfrm rot="11964680">
              <a:off x="-2325143" y="3562133"/>
              <a:ext cx="444500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ハート 85"/>
            <p:cNvSpPr/>
            <p:nvPr/>
          </p:nvSpPr>
          <p:spPr>
            <a:xfrm rot="15508692">
              <a:off x="-2479953" y="3357486"/>
              <a:ext cx="444500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0" name="グループ化 69"/>
          <p:cNvGrpSpPr/>
          <p:nvPr/>
        </p:nvGrpSpPr>
        <p:grpSpPr>
          <a:xfrm rot="152225">
            <a:off x="-838225" y="6202742"/>
            <a:ext cx="2740038" cy="2304126"/>
            <a:chOff x="-2538503" y="3025196"/>
            <a:chExt cx="1129669" cy="1107384"/>
          </a:xfrm>
        </p:grpSpPr>
        <p:sp>
          <p:nvSpPr>
            <p:cNvPr id="71" name="ハート 70"/>
            <p:cNvSpPr/>
            <p:nvPr/>
          </p:nvSpPr>
          <p:spPr>
            <a:xfrm rot="18294620">
              <a:off x="-2435259" y="3155823"/>
              <a:ext cx="444500" cy="561599"/>
            </a:xfrm>
            <a:prstGeom prst="heart">
              <a:avLst/>
            </a:prstGeom>
            <a:solidFill>
              <a:srgbClr val="FF66CC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ハート 71"/>
            <p:cNvSpPr/>
            <p:nvPr/>
          </p:nvSpPr>
          <p:spPr>
            <a:xfrm rot="538037">
              <a:off x="-2199513" y="3025196"/>
              <a:ext cx="444500" cy="561599"/>
            </a:xfrm>
            <a:prstGeom prst="hear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ハート 72"/>
            <p:cNvSpPr/>
            <p:nvPr/>
          </p:nvSpPr>
          <p:spPr>
            <a:xfrm rot="4438280">
              <a:off x="-1937557" y="3215636"/>
              <a:ext cx="444500" cy="561599"/>
            </a:xfrm>
            <a:prstGeom prst="heart">
              <a:avLst/>
            </a:prstGeom>
            <a:solidFill>
              <a:schemeClr val="accent2"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ハート 73"/>
            <p:cNvSpPr/>
            <p:nvPr/>
          </p:nvSpPr>
          <p:spPr>
            <a:xfrm rot="6014402">
              <a:off x="-1871667" y="3389952"/>
              <a:ext cx="364067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ハート 74"/>
            <p:cNvSpPr/>
            <p:nvPr/>
          </p:nvSpPr>
          <p:spPr>
            <a:xfrm rot="8854118">
              <a:off x="-2068473" y="3570981"/>
              <a:ext cx="444500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ハート 75"/>
            <p:cNvSpPr/>
            <p:nvPr/>
          </p:nvSpPr>
          <p:spPr>
            <a:xfrm rot="11964680">
              <a:off x="-2325143" y="3562133"/>
              <a:ext cx="444500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ハート 76"/>
            <p:cNvSpPr/>
            <p:nvPr/>
          </p:nvSpPr>
          <p:spPr>
            <a:xfrm rot="15508692">
              <a:off x="-2479953" y="3357486"/>
              <a:ext cx="444500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" name="グループ化 48"/>
          <p:cNvGrpSpPr/>
          <p:nvPr/>
        </p:nvGrpSpPr>
        <p:grpSpPr>
          <a:xfrm rot="152225">
            <a:off x="-1128765" y="-31006"/>
            <a:ext cx="4290541" cy="3998902"/>
            <a:chOff x="-2538503" y="3025196"/>
            <a:chExt cx="1129669" cy="1107384"/>
          </a:xfrm>
        </p:grpSpPr>
        <p:sp>
          <p:nvSpPr>
            <p:cNvPr id="56" name="ハート 55"/>
            <p:cNvSpPr/>
            <p:nvPr/>
          </p:nvSpPr>
          <p:spPr>
            <a:xfrm rot="18294620">
              <a:off x="-2435259" y="3155823"/>
              <a:ext cx="444500" cy="561599"/>
            </a:xfrm>
            <a:prstGeom prst="heart">
              <a:avLst/>
            </a:prstGeom>
            <a:solidFill>
              <a:srgbClr val="FF66CC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ハート 49"/>
            <p:cNvSpPr/>
            <p:nvPr/>
          </p:nvSpPr>
          <p:spPr>
            <a:xfrm rot="538037">
              <a:off x="-2199513" y="3025196"/>
              <a:ext cx="444500" cy="561599"/>
            </a:xfrm>
            <a:prstGeom prst="hear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ハート 50"/>
            <p:cNvSpPr/>
            <p:nvPr/>
          </p:nvSpPr>
          <p:spPr>
            <a:xfrm rot="4438280">
              <a:off x="-1937557" y="3215636"/>
              <a:ext cx="444500" cy="561599"/>
            </a:xfrm>
            <a:prstGeom prst="heart">
              <a:avLst/>
            </a:prstGeom>
            <a:solidFill>
              <a:schemeClr val="accent2"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ハート 51"/>
            <p:cNvSpPr/>
            <p:nvPr/>
          </p:nvSpPr>
          <p:spPr>
            <a:xfrm rot="6014402">
              <a:off x="-1871667" y="3389952"/>
              <a:ext cx="364067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ハート 52"/>
            <p:cNvSpPr/>
            <p:nvPr/>
          </p:nvSpPr>
          <p:spPr>
            <a:xfrm rot="8854118">
              <a:off x="-2068473" y="3570981"/>
              <a:ext cx="444500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ハート 53"/>
            <p:cNvSpPr/>
            <p:nvPr/>
          </p:nvSpPr>
          <p:spPr>
            <a:xfrm rot="11964680">
              <a:off x="-2325143" y="3562133"/>
              <a:ext cx="444500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ハート 54"/>
            <p:cNvSpPr/>
            <p:nvPr/>
          </p:nvSpPr>
          <p:spPr>
            <a:xfrm rot="15508692">
              <a:off x="-2479953" y="3357486"/>
              <a:ext cx="444500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7" name="正方形/長方形 66"/>
          <p:cNvSpPr/>
          <p:nvPr/>
        </p:nvSpPr>
        <p:spPr>
          <a:xfrm>
            <a:off x="-93588" y="9380104"/>
            <a:ext cx="7219148" cy="556751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pic>
        <p:nvPicPr>
          <p:cNvPr id="10" name="図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23" y="9396544"/>
            <a:ext cx="476351" cy="473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テキスト ボックス 2"/>
          <p:cNvSpPr txBox="1">
            <a:spLocks noChangeArrowheads="1"/>
          </p:cNvSpPr>
          <p:nvPr/>
        </p:nvSpPr>
        <p:spPr bwMode="auto">
          <a:xfrm>
            <a:off x="779083" y="9457278"/>
            <a:ext cx="6690288" cy="45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51435" tIns="25718" rIns="51435" bIns="25718" anchor="t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ja-JP" altLang="en-US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ハローワーク佐世保</a:t>
            </a:r>
            <a:r>
              <a:rPr lang="ja-JP" altLang="en-US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（佐世保公共職業安定所）　</a:t>
            </a:r>
            <a:r>
              <a:rPr lang="ja-JP" altLang="en-US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求人・企画部門　　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担当：濱田、山口</a:t>
            </a:r>
            <a:r>
              <a:rPr lang="ja-JP" altLang="en-US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endParaRPr lang="ja-JP" altLang="en-US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12" name="テキスト ボックス 2"/>
          <p:cNvSpPr txBox="1">
            <a:spLocks noChangeArrowheads="1"/>
          </p:cNvSpPr>
          <p:nvPr/>
        </p:nvSpPr>
        <p:spPr bwMode="auto">
          <a:xfrm>
            <a:off x="2810082" y="9671273"/>
            <a:ext cx="4717182" cy="195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51435" tIns="25718" rIns="51435" bIns="25718" anchor="t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ja-JP" altLang="en-US" sz="56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 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0956-88-200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８（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直通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）（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R6.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endParaRPr lang="ja-JP" altLang="en-US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43" name="角丸四角形吹き出し 42"/>
          <p:cNvSpPr/>
          <p:nvPr/>
        </p:nvSpPr>
        <p:spPr>
          <a:xfrm>
            <a:off x="2092913" y="7010948"/>
            <a:ext cx="2550009" cy="1041825"/>
          </a:xfrm>
          <a:prstGeom prst="wedgeRoundRectCallout">
            <a:avLst>
              <a:gd name="adj1" fmla="val 59840"/>
              <a:gd name="adj2" fmla="val -11021"/>
              <a:gd name="adj3" fmla="val 16667"/>
            </a:avLst>
          </a:prstGeom>
          <a:solidFill>
            <a:srgbClr val="FFFFCC"/>
          </a:solidFill>
          <a:ln w="38100">
            <a:solidFill>
              <a:srgbClr val="FAB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応募がない・・・</a:t>
            </a:r>
            <a:endParaRPr kumimoji="1"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助成金って色々あるの？</a:t>
            </a:r>
            <a:endParaRPr kumimoji="1"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94" name="グループ化 93"/>
          <p:cNvGrpSpPr/>
          <p:nvPr/>
        </p:nvGrpSpPr>
        <p:grpSpPr>
          <a:xfrm>
            <a:off x="5077127" y="-17805"/>
            <a:ext cx="2180322" cy="2081105"/>
            <a:chOff x="-2538503" y="3025196"/>
            <a:chExt cx="1129669" cy="1107384"/>
          </a:xfrm>
          <a:solidFill>
            <a:srgbClr val="FF6600">
              <a:alpha val="21000"/>
            </a:srgbClr>
          </a:solidFill>
        </p:grpSpPr>
        <p:sp>
          <p:nvSpPr>
            <p:cNvPr id="95" name="ハート 94"/>
            <p:cNvSpPr/>
            <p:nvPr/>
          </p:nvSpPr>
          <p:spPr>
            <a:xfrm rot="538037">
              <a:off x="-2199513" y="3025196"/>
              <a:ext cx="444500" cy="561599"/>
            </a:xfrm>
            <a:prstGeom prst="hear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ハート 95"/>
            <p:cNvSpPr/>
            <p:nvPr/>
          </p:nvSpPr>
          <p:spPr>
            <a:xfrm rot="4013179">
              <a:off x="-1951093" y="3208685"/>
              <a:ext cx="444500" cy="561599"/>
            </a:xfrm>
            <a:prstGeom prst="hear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ハート 96"/>
            <p:cNvSpPr/>
            <p:nvPr/>
          </p:nvSpPr>
          <p:spPr>
            <a:xfrm rot="6014402">
              <a:off x="-1871667" y="3389952"/>
              <a:ext cx="364067" cy="561599"/>
            </a:xfrm>
            <a:prstGeom prst="hear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ハート 97"/>
            <p:cNvSpPr/>
            <p:nvPr/>
          </p:nvSpPr>
          <p:spPr>
            <a:xfrm rot="8854118">
              <a:off x="-2068473" y="3570981"/>
              <a:ext cx="444500" cy="561599"/>
            </a:xfrm>
            <a:prstGeom prst="hear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ハート 98"/>
            <p:cNvSpPr/>
            <p:nvPr/>
          </p:nvSpPr>
          <p:spPr>
            <a:xfrm rot="11964680">
              <a:off x="-2325143" y="3562133"/>
              <a:ext cx="444500" cy="561599"/>
            </a:xfrm>
            <a:prstGeom prst="hear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ハート 99"/>
            <p:cNvSpPr/>
            <p:nvPr/>
          </p:nvSpPr>
          <p:spPr>
            <a:xfrm rot="15508692">
              <a:off x="-2479953" y="3357486"/>
              <a:ext cx="444500" cy="561599"/>
            </a:xfrm>
            <a:prstGeom prst="hear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ハート 100"/>
            <p:cNvSpPr/>
            <p:nvPr/>
          </p:nvSpPr>
          <p:spPr>
            <a:xfrm rot="18294620">
              <a:off x="-2435259" y="3155823"/>
              <a:ext cx="444500" cy="561599"/>
            </a:xfrm>
            <a:prstGeom prst="hear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角丸四角形 14"/>
          <p:cNvSpPr/>
          <p:nvPr/>
        </p:nvSpPr>
        <p:spPr>
          <a:xfrm>
            <a:off x="955800" y="1495961"/>
            <a:ext cx="5156328" cy="1729089"/>
          </a:xfrm>
          <a:prstGeom prst="roundRect">
            <a:avLst/>
          </a:prstGeom>
          <a:solidFill>
            <a:schemeClr val="bg1">
              <a:alpha val="91000"/>
            </a:schemeClr>
          </a:solidFill>
          <a:ln w="762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●求人者・求職者の動向について</a:t>
            </a:r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●求職者の目に留まる求人票の作成方法</a:t>
            </a:r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●医療分野が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活用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できる助成金について</a:t>
            </a:r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●職場環境を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考える</a:t>
            </a:r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AutoShape 2" descr="https://ap-northeast-1-029060369-view.menlosecurity.com/c/0/i/aHR0cHM6Ly9zaGlnb3RvLm1obHcuZ28uanAvSW1hZ2VzL2pvYi1jYXRlZ29yeS1pdGVtLTIucG5n?fi=0&amp;q=0.8"/>
          <p:cNvSpPr>
            <a:spLocks noChangeAspect="1" noChangeArrowheads="1"/>
          </p:cNvSpPr>
          <p:nvPr/>
        </p:nvSpPr>
        <p:spPr bwMode="auto">
          <a:xfrm>
            <a:off x="155574" y="3065472"/>
            <a:ext cx="2496263" cy="2496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角丸四角形吹き出し 4"/>
          <p:cNvSpPr/>
          <p:nvPr/>
        </p:nvSpPr>
        <p:spPr>
          <a:xfrm>
            <a:off x="2829009" y="8450900"/>
            <a:ext cx="3803307" cy="781684"/>
          </a:xfrm>
          <a:prstGeom prst="wedgeRoundRectCallout">
            <a:avLst>
              <a:gd name="adj1" fmla="val -54650"/>
              <a:gd name="adj2" fmla="val 5590"/>
              <a:gd name="adj3" fmla="val 16667"/>
            </a:avLst>
          </a:prstGeom>
          <a:solidFill>
            <a:srgbClr val="FFFFCC"/>
          </a:solidFill>
          <a:ln w="28575">
            <a:solidFill>
              <a:srgbClr val="FAB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45346" y="8476776"/>
            <a:ext cx="3720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困ってませんか？</a:t>
            </a:r>
            <a:endParaRPr kumimoji="1"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ハローワークがお手伝いしま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kumimoji="1"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175184" y="55518"/>
            <a:ext cx="2434031" cy="663882"/>
            <a:chOff x="6538305" y="420975"/>
            <a:chExt cx="2434031" cy="663882"/>
          </a:xfrm>
        </p:grpSpPr>
        <p:sp>
          <p:nvSpPr>
            <p:cNvPr id="44" name="テキスト ボックス 24"/>
            <p:cNvSpPr txBox="1"/>
            <p:nvPr/>
          </p:nvSpPr>
          <p:spPr>
            <a:xfrm>
              <a:off x="6731617" y="438526"/>
              <a:ext cx="2087619" cy="646331"/>
            </a:xfrm>
            <a:prstGeom prst="rect">
              <a:avLst/>
            </a:prstGeom>
            <a:noFill/>
          </p:spPr>
          <p:txBody>
            <a:bodyPr vert="horz" wrap="square" numCol="1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600" dirty="0" smtClean="0">
                  <a:ln w="114300">
                    <a:solidFill>
                      <a:srgbClr val="FF33CC"/>
                    </a:solidFill>
                  </a:ln>
                  <a:solidFill>
                    <a:srgbClr val="FF33CC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医療分野</a:t>
              </a:r>
              <a:endParaRPr kumimoji="1" lang="en-US" altLang="ja-JP" sz="3600" dirty="0">
                <a:ln w="114300">
                  <a:solidFill>
                    <a:srgbClr val="FF33CC"/>
                  </a:solidFill>
                </a:ln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42" name="テキスト ボックス 24"/>
            <p:cNvSpPr txBox="1"/>
            <p:nvPr/>
          </p:nvSpPr>
          <p:spPr>
            <a:xfrm>
              <a:off x="6538305" y="420975"/>
              <a:ext cx="2434031" cy="64633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numCol="1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600" dirty="0" smtClean="0">
                  <a:solidFill>
                    <a:schemeClr val="bg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医療分野</a:t>
              </a:r>
              <a:endParaRPr kumimoji="1" lang="en-US" altLang="ja-JP" sz="28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1034258" y="739949"/>
            <a:ext cx="4955285" cy="585806"/>
            <a:chOff x="3873034" y="2306412"/>
            <a:chExt cx="7883421" cy="585806"/>
          </a:xfrm>
        </p:grpSpPr>
        <p:sp>
          <p:nvSpPr>
            <p:cNvPr id="46" name="テキスト ボックス 24"/>
            <p:cNvSpPr txBox="1"/>
            <p:nvPr/>
          </p:nvSpPr>
          <p:spPr>
            <a:xfrm>
              <a:off x="3886032" y="2306412"/>
              <a:ext cx="7870423" cy="584776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numCol="1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200" dirty="0" smtClean="0">
                  <a:ln w="114300">
                    <a:solidFill>
                      <a:srgbClr val="FF33CC"/>
                    </a:solidFill>
                  </a:ln>
                  <a:solidFill>
                    <a:srgbClr val="FF33CC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「求人者向けセミナー」</a:t>
              </a:r>
              <a:endParaRPr kumimoji="1" lang="en-US" altLang="ja-JP" sz="2400" dirty="0">
                <a:ln w="114300">
                  <a:solidFill>
                    <a:srgbClr val="FF33CC"/>
                  </a:solidFill>
                </a:ln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92" name="テキスト ボックス 24"/>
            <p:cNvSpPr txBox="1"/>
            <p:nvPr/>
          </p:nvSpPr>
          <p:spPr>
            <a:xfrm>
              <a:off x="3873034" y="2307442"/>
              <a:ext cx="7870423" cy="584776"/>
            </a:xfrm>
            <a:prstGeom prst="rect">
              <a:avLst/>
            </a:prstGeom>
            <a:noFill/>
          </p:spPr>
          <p:txBody>
            <a:bodyPr vert="horz" wrap="square" numCol="1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200" dirty="0" smtClean="0">
                  <a:solidFill>
                    <a:schemeClr val="bg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「求人者向けセミナー」</a:t>
              </a:r>
              <a:endParaRPr kumimoji="1" lang="en-US" altLang="ja-JP" sz="2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530448" y="1615403"/>
            <a:ext cx="1979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セミナー内容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7" name="グループ化 56"/>
          <p:cNvGrpSpPr/>
          <p:nvPr/>
        </p:nvGrpSpPr>
        <p:grpSpPr>
          <a:xfrm rot="152225">
            <a:off x="2787960" y="3996320"/>
            <a:ext cx="2926219" cy="2389536"/>
            <a:chOff x="-2538503" y="3025196"/>
            <a:chExt cx="1129669" cy="1107384"/>
          </a:xfrm>
        </p:grpSpPr>
        <p:sp>
          <p:nvSpPr>
            <p:cNvPr id="58" name="ハート 57"/>
            <p:cNvSpPr/>
            <p:nvPr/>
          </p:nvSpPr>
          <p:spPr>
            <a:xfrm rot="18294620">
              <a:off x="-2435259" y="3155823"/>
              <a:ext cx="444500" cy="561599"/>
            </a:xfrm>
            <a:prstGeom prst="heart">
              <a:avLst/>
            </a:prstGeom>
            <a:solidFill>
              <a:srgbClr val="FF66CC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ハート 58"/>
            <p:cNvSpPr/>
            <p:nvPr/>
          </p:nvSpPr>
          <p:spPr>
            <a:xfrm rot="538037">
              <a:off x="-2199513" y="3025196"/>
              <a:ext cx="444500" cy="561599"/>
            </a:xfrm>
            <a:prstGeom prst="heart">
              <a:avLst/>
            </a:prstGeom>
            <a:solidFill>
              <a:srgbClr val="FF00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ハート 59"/>
            <p:cNvSpPr/>
            <p:nvPr/>
          </p:nvSpPr>
          <p:spPr>
            <a:xfrm rot="4438280">
              <a:off x="-1937557" y="3215636"/>
              <a:ext cx="444500" cy="561599"/>
            </a:xfrm>
            <a:prstGeom prst="heart">
              <a:avLst/>
            </a:prstGeom>
            <a:solidFill>
              <a:schemeClr val="accent2"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ハート 60"/>
            <p:cNvSpPr/>
            <p:nvPr/>
          </p:nvSpPr>
          <p:spPr>
            <a:xfrm rot="6014402">
              <a:off x="-1871667" y="3389952"/>
              <a:ext cx="364067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ハート 61"/>
            <p:cNvSpPr/>
            <p:nvPr/>
          </p:nvSpPr>
          <p:spPr>
            <a:xfrm rot="8854118">
              <a:off x="-2068473" y="3570981"/>
              <a:ext cx="444500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ハート 62"/>
            <p:cNvSpPr/>
            <p:nvPr/>
          </p:nvSpPr>
          <p:spPr>
            <a:xfrm rot="11964680">
              <a:off x="-2325143" y="3562133"/>
              <a:ext cx="444500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ハート 63"/>
            <p:cNvSpPr/>
            <p:nvPr/>
          </p:nvSpPr>
          <p:spPr>
            <a:xfrm rot="15508692">
              <a:off x="-2479953" y="3357486"/>
              <a:ext cx="444500" cy="561599"/>
            </a:xfrm>
            <a:prstGeom prst="heart">
              <a:avLst/>
            </a:prstGeom>
            <a:solidFill>
              <a:srgbClr val="FF6699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5" name="グループ化 64"/>
          <p:cNvGrpSpPr/>
          <p:nvPr/>
        </p:nvGrpSpPr>
        <p:grpSpPr>
          <a:xfrm rot="20908869">
            <a:off x="-114436" y="6799511"/>
            <a:ext cx="2029783" cy="3328677"/>
            <a:chOff x="3358500" y="421859"/>
            <a:chExt cx="2579399" cy="4117423"/>
          </a:xfrm>
        </p:grpSpPr>
        <p:pic>
          <p:nvPicPr>
            <p:cNvPr id="66" name="図 6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62181">
              <a:off x="3358500" y="421859"/>
              <a:ext cx="2579399" cy="4117423"/>
            </a:xfrm>
            <a:prstGeom prst="rect">
              <a:avLst/>
            </a:prstGeom>
          </p:spPr>
        </p:pic>
        <p:pic>
          <p:nvPicPr>
            <p:cNvPr id="68" name="図 67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44326"/>
            <a:stretch/>
          </p:blipFill>
          <p:spPr bwMode="auto">
            <a:xfrm rot="527939">
              <a:off x="3510988" y="2673729"/>
              <a:ext cx="390095" cy="16134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69" name="図 68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44326"/>
            <a:stretch/>
          </p:blipFill>
          <p:spPr bwMode="auto">
            <a:xfrm rot="494417">
              <a:off x="5559108" y="2969377"/>
              <a:ext cx="285236" cy="120831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pic>
        <p:nvPicPr>
          <p:cNvPr id="78" name="図 77" descr="\\v-10c8.lansys.mhlw.go.jp\d\課4\14052000_長崎労働局\42020佐世保公共職業安定所共通\移行用\◎◎イラストはこちら◎◎\ハローワーク佐世保公式キャラクター『ぐーにゃん』\5.ぐーにゃん第五弾\かがみもち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805" y="2706486"/>
            <a:ext cx="815159" cy="94985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角丸四角形 15"/>
          <p:cNvSpPr/>
          <p:nvPr/>
        </p:nvSpPr>
        <p:spPr>
          <a:xfrm>
            <a:off x="645462" y="2923773"/>
            <a:ext cx="6434934" cy="44992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</a:t>
            </a:r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 時：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令和７年１月２０日（月）</a:t>
            </a:r>
            <a:endParaRPr kumimoji="1" lang="en-US" altLang="ja-JP" sz="24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１４：００～１６：</a:t>
            </a:r>
            <a:r>
              <a:rPr kumimoji="1"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０（受付１３：４０～）</a:t>
            </a:r>
            <a:r>
              <a:rPr kumimoji="1"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</a:t>
            </a:r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 所：ハローワーク佐世保　２階大会議室</a:t>
            </a:r>
            <a:r>
              <a:rPr kumimoji="1"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</a:t>
            </a:r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 員：最大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１５</a:t>
            </a:r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en-US" sz="20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事前予約制・先着順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kumimoji="1"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</a:t>
            </a:r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 込：ハローワーク佐世保</a:t>
            </a:r>
            <a:r>
              <a:rPr kumimoji="1"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２階</a:t>
            </a:r>
            <a:endParaRPr kumimoji="1"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求人・企画部門 窓口または</a:t>
            </a:r>
            <a:r>
              <a:rPr kumimoji="1"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kumimoji="1"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お電話でお申し込みください。</a:t>
            </a:r>
            <a:endParaRPr kumimoji="1" lang="en-US" altLang="ja-JP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7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kumimoji="1"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☎ </a:t>
            </a:r>
            <a:r>
              <a:rPr kumimoji="1"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0956-88-200</a:t>
            </a:r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endParaRPr kumimoji="1" lang="ja-JP" altLang="en-US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8" name="図 87" descr="\\v-10c8.lansys.mhlw.go.jp\d\課4\14052000_長崎労働局\42020佐世保公共職業安定所共通\移行用\◎◎イラストはこちら◎◎\ハローワーク佐世保公式キャラクター『ぐーにゃん』\人活レンジャー\☆Ｊレンジャー（顔出し）\☆Ｊピンク　看護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099" y="6816409"/>
            <a:ext cx="1312330" cy="1434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図 89" descr="\\v-10c8.lansys.mhlw.go.jp\d\課4\14052000_長崎労働局\42020佐世保公共職業安定所共通\移行用\◎◎イラストはこちら◎◎\ハローワーク佐世保公式キャラクター『ぐーにゃん』\人活レンジャー\★Ｊレンジャー（目隠しバージョン）\Ｊピンク　看護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43" y="783770"/>
            <a:ext cx="1318191" cy="1365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図 90" descr="マイク①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936" y="8227210"/>
            <a:ext cx="1119781" cy="125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9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206</Words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HGP創英角ﾎﾟｯﾌﾟ体</vt:lpstr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