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8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2218F4"/>
    <a:srgbClr val="61BFBD"/>
    <a:srgbClr val="CC0066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60"/>
  </p:normalViewPr>
  <p:slideViewPr>
    <p:cSldViewPr>
      <p:cViewPr varScale="1">
        <p:scale>
          <a:sx n="96" d="100"/>
          <a:sy n="96" d="100"/>
        </p:scale>
        <p:origin x="78" y="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80"/>
    </p:cViewPr>
  </p:sorterViewPr>
  <p:notesViewPr>
    <p:cSldViewPr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047" cy="34154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660"/>
            <a:ext cx="4307047" cy="34154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60"/>
            <a:ext cx="4307047" cy="34154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05C89-AB58-4A7D-A0E2-A668D21AA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19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22C00C3-E032-4552-A065-4FFAD42B9A60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60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60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0C8E7C0-7BF6-4190-9F18-B507535FF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66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1F2C-F523-46E7-AA76-6D2A5D7C62C9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90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9041-E352-40C5-A424-F7FA4F4F5BAE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4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E732-E4DD-4968-8F9A-0F4A1387DDC7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07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C5F-FC49-47C3-8C5A-CC95AAAF8FF9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02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D435-F5BD-41DF-859B-F8B819D07981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5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420E-4868-483A-8731-74B440189F52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94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366C-C041-4D54-9C53-49676E79EAF2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08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A641-B21E-435E-B444-6B2A2D4582A2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4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49A-5F8E-4D3F-83FC-0B446828D043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CF48-770D-4FD6-A2A1-13ABDC3B5745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7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545-3C9E-41E7-9A35-46DFEDE6E59C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6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AFE1-28BA-4A0C-B005-2D0DBD70AF2E}" type="datetime1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36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9672E5C1-B1C2-4FF2-BCEB-8595E6DC08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5" t="-316" r="-618" b="-2057"/>
          <a:stretch/>
        </p:blipFill>
        <p:spPr bwMode="gray">
          <a:xfrm>
            <a:off x="8960699" y="57152"/>
            <a:ext cx="891166" cy="893881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475353"/>
              </p:ext>
            </p:extLst>
          </p:nvPr>
        </p:nvGraphicFramePr>
        <p:xfrm>
          <a:off x="296088" y="1279130"/>
          <a:ext cx="9308429" cy="447241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091397">
                  <a:extLst>
                    <a:ext uri="{9D8B030D-6E8A-4147-A177-3AD203B41FA5}">
                      <a16:colId xmlns:a16="http://schemas.microsoft.com/office/drawing/2014/main" val="3952222640"/>
                    </a:ext>
                  </a:extLst>
                </a:gridCol>
                <a:gridCol w="1323190">
                  <a:extLst>
                    <a:ext uri="{9D8B030D-6E8A-4147-A177-3AD203B41FA5}">
                      <a16:colId xmlns:a16="http://schemas.microsoft.com/office/drawing/2014/main" val="218746506"/>
                    </a:ext>
                  </a:extLst>
                </a:gridCol>
                <a:gridCol w="1323190">
                  <a:extLst>
                    <a:ext uri="{9D8B030D-6E8A-4147-A177-3AD203B41FA5}">
                      <a16:colId xmlns:a16="http://schemas.microsoft.com/office/drawing/2014/main" val="262950730"/>
                    </a:ext>
                  </a:extLst>
                </a:gridCol>
                <a:gridCol w="1323190">
                  <a:extLst>
                    <a:ext uri="{9D8B030D-6E8A-4147-A177-3AD203B41FA5}">
                      <a16:colId xmlns:a16="http://schemas.microsoft.com/office/drawing/2014/main" val="4027642195"/>
                    </a:ext>
                  </a:extLst>
                </a:gridCol>
                <a:gridCol w="1323190">
                  <a:extLst>
                    <a:ext uri="{9D8B030D-6E8A-4147-A177-3AD203B41FA5}">
                      <a16:colId xmlns:a16="http://schemas.microsoft.com/office/drawing/2014/main" val="2134361101"/>
                    </a:ext>
                  </a:extLst>
                </a:gridCol>
                <a:gridCol w="924272">
                  <a:extLst>
                    <a:ext uri="{9D8B030D-6E8A-4147-A177-3AD203B41FA5}">
                      <a16:colId xmlns:a16="http://schemas.microsoft.com/office/drawing/2014/main" val="16386257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>
                          <a:effectLst/>
                        </a:rPr>
                        <a:t>　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u="none" strike="noStrike" dirty="0" smtClean="0">
                          <a:effectLst/>
                        </a:rPr>
                        <a:t>H15-H19</a:t>
                      </a:r>
                      <a:endParaRPr lang="en-US" altLang="ja-JP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000" u="none" strike="noStrike" dirty="0" smtClean="0">
                          <a:effectLst/>
                        </a:rPr>
                        <a:t>H20-H24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000" u="none" strike="noStrike" dirty="0" smtClean="0">
                          <a:effectLst/>
                        </a:rPr>
                        <a:t>H25-H29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000" u="none" strike="noStrike" dirty="0" smtClean="0">
                          <a:effectLst/>
                        </a:rPr>
                        <a:t>H30-R4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20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H15-R4</a:t>
                      </a:r>
                      <a:endParaRPr lang="ja-JP" altLang="en-US" sz="20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2735644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u="none" strike="noStrike" dirty="0" smtClean="0">
                          <a:effectLst/>
                        </a:rPr>
                        <a:t>動力機械</a:t>
                      </a:r>
                      <a:endParaRPr lang="ja-JP" altLang="en-US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３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４</a:t>
                      </a:r>
                      <a:endParaRPr lang="en-US" altLang="ja-JP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４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１９</a:t>
                      </a:r>
                      <a:endParaRPr lang="en-US" altLang="ja-JP" sz="2000" b="1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8655187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物上げ装置・運搬機械等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３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３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１０</a:t>
                      </a:r>
                      <a:endParaRPr lang="en-US" altLang="ja-JP" sz="20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44632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　（うちフォークリフト）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（０）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（０）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（１）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（１）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（２）</a:t>
                      </a:r>
                      <a:endParaRPr lang="en-US" altLang="ja-JP" sz="20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93972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　（うちクレーン）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（０）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（１）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（０）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（２）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（４）</a:t>
                      </a:r>
                      <a:endParaRPr lang="en-US" altLang="ja-JP" sz="20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78771319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自動車整備・機械修理作業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０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４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６</a:t>
                      </a:r>
                      <a:endParaRPr lang="ja-JP" altLang="en-US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1412314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墜落・転落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２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２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１０</a:t>
                      </a:r>
                      <a:endParaRPr lang="en-US" altLang="ja-JP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8101613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崩壊・倒壊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２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２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５</a:t>
                      </a:r>
                      <a:endParaRPr lang="en-US" altLang="ja-JP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1886791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有害物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en-US" altLang="ja-JP" sz="2000" u="none" strike="noStrike" dirty="0" smtClean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ja-JP" alt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０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en-US" altLang="ja-JP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8037925"/>
                  </a:ext>
                </a:extLst>
              </a:tr>
              <a:tr h="36124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交通事故（道路）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２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０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０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4783245"/>
                  </a:ext>
                </a:extLst>
              </a:tr>
              <a:tr h="49470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u="none" strike="noStrike" dirty="0" smtClean="0">
                          <a:effectLst/>
                        </a:rPr>
                        <a:t>その他</a:t>
                      </a:r>
                      <a:endParaRPr lang="ja-JP" alt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"/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花火１、圧力容器１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en-US" altLang="ja-JP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</a:rPr>
                        <a:t>人力クレーン等</a:t>
                      </a:r>
                      <a:endParaRPr lang="ja-JP" alt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１</a:t>
                      </a:r>
                      <a:endParaRPr lang="en-US" altLang="ja-JP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</a:rPr>
                        <a:t>熱中症</a:t>
                      </a:r>
                      <a:endParaRPr lang="ja-JP" alt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u="none" strike="noStrike" dirty="0" smtClean="0">
                          <a:effectLst/>
                        </a:rPr>
                        <a:t>０</a:t>
                      </a:r>
                      <a:endParaRPr lang="en-US" altLang="ja-JP" sz="2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en-US" altLang="ja-JP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1589136"/>
                  </a:ext>
                </a:extLst>
              </a:tr>
              <a:tr h="35825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1" u="none" strike="noStrike" dirty="0" smtClean="0">
                          <a:effectLst/>
                        </a:rPr>
                        <a:t>合計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２０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 smtClean="0">
                          <a:effectLst/>
                        </a:rPr>
                        <a:t>１１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 smtClean="0">
                          <a:effectLst/>
                        </a:rPr>
                        <a:t>１３</a:t>
                      </a:r>
                      <a:endParaRPr lang="ja-JP" alt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 smtClean="0">
                          <a:effectLst/>
                        </a:rPr>
                        <a:t>１５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５９</a:t>
                      </a:r>
                      <a:endParaRPr lang="en-US" altLang="ja-JP" sz="20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4132890"/>
                  </a:ext>
                </a:extLst>
              </a:tr>
            </a:tbl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27CD1816-EF15-4D1F-B219-80EA8C7CD555}"/>
              </a:ext>
            </a:extLst>
          </p:cNvPr>
          <p:cNvSpPr txBox="1">
            <a:spLocks/>
          </p:cNvSpPr>
          <p:nvPr/>
        </p:nvSpPr>
        <p:spPr bwMode="auto">
          <a:xfrm>
            <a:off x="183365" y="468715"/>
            <a:ext cx="8491806" cy="51639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9060" tIns="0" rIns="99060" bIns="4953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ts val="2708"/>
              </a:lnSpc>
              <a:spcBef>
                <a:spcPts val="1950"/>
              </a:spcBef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製造業に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おける労働災害による死亡災害発生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</a:t>
            </a:r>
            <a:r>
              <a:rPr lang="ja-JP" altLang="en-US" sz="1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（長野県内、特別集計）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8727" y="5751547"/>
            <a:ext cx="938579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457200"/>
            <a:r>
              <a:rPr lang="en-US" altLang="ja-JP" sz="1050" dirty="0" smtClean="0"/>
              <a:t>※H15-H19,H20-24,H25-29,H30-R4</a:t>
            </a:r>
            <a:r>
              <a:rPr lang="ja-JP" altLang="en-US" sz="1050" dirty="0" smtClean="0"/>
              <a:t>は、それぞれ、長野県における第</a:t>
            </a:r>
            <a:r>
              <a:rPr lang="en-US" altLang="ja-JP" sz="1050" dirty="0" smtClean="0"/>
              <a:t>10</a:t>
            </a:r>
            <a:r>
              <a:rPr lang="ja-JP" altLang="en-US" sz="1050" dirty="0" smtClean="0"/>
              <a:t>次、第</a:t>
            </a:r>
            <a:r>
              <a:rPr lang="en-US" altLang="ja-JP" sz="1050" dirty="0" smtClean="0"/>
              <a:t>11</a:t>
            </a:r>
            <a:r>
              <a:rPr lang="ja-JP" altLang="en-US" sz="1050" dirty="0" smtClean="0"/>
              <a:t>次、第</a:t>
            </a:r>
            <a:r>
              <a:rPr lang="en-US" altLang="ja-JP" sz="1050" dirty="0" smtClean="0"/>
              <a:t>12</a:t>
            </a:r>
            <a:r>
              <a:rPr lang="ja-JP" altLang="en-US" sz="1050" dirty="0" smtClean="0"/>
              <a:t>次、第</a:t>
            </a:r>
            <a:r>
              <a:rPr lang="en-US" altLang="ja-JP" sz="1050" dirty="0" smtClean="0"/>
              <a:t>13</a:t>
            </a:r>
            <a:r>
              <a:rPr lang="ja-JP" altLang="en-US" sz="1050" dirty="0" smtClean="0"/>
              <a:t>次労働災害防止推進計画の対象期間。</a:t>
            </a:r>
            <a:endParaRPr lang="en-US" altLang="ja-JP" sz="1050" dirty="0" smtClean="0"/>
          </a:p>
          <a:p>
            <a:pPr marL="144000" indent="-457200"/>
            <a:r>
              <a:rPr lang="ja-JP" altLang="en-US" sz="1050" dirty="0" smtClean="0"/>
              <a:t>注：「</a:t>
            </a:r>
            <a:r>
              <a:rPr lang="ja-JP" altLang="en-US" sz="1050" dirty="0"/>
              <a:t>動力機械</a:t>
            </a:r>
            <a:r>
              <a:rPr lang="ja-JP" altLang="en-US" sz="1050" dirty="0" smtClean="0"/>
              <a:t>」には、「建設機械等」に起因するものは含めていない。</a:t>
            </a:r>
            <a:endParaRPr lang="en-US" altLang="ja-JP" sz="1050" dirty="0" smtClean="0"/>
          </a:p>
          <a:p>
            <a:pPr marL="144000" indent="-457200"/>
            <a:r>
              <a:rPr lang="ja-JP" altLang="en-US" sz="1050" dirty="0" smtClean="0"/>
              <a:t>注：「動力機械」の事故の型について、</a:t>
            </a:r>
            <a:r>
              <a:rPr lang="en-US" altLang="ja-JP" sz="1050" dirty="0" smtClean="0"/>
              <a:t>H20-H24</a:t>
            </a:r>
            <a:r>
              <a:rPr lang="ja-JP" altLang="en-US" sz="1050" dirty="0"/>
              <a:t>のうち</a:t>
            </a:r>
            <a:r>
              <a:rPr lang="ja-JP" altLang="en-US" sz="1050" dirty="0" smtClean="0"/>
              <a:t>１人が「</a:t>
            </a:r>
            <a:r>
              <a:rPr lang="ja-JP" altLang="en-US" sz="1050" dirty="0"/>
              <a:t>激突され」、その他はいずれも期間もすべて「はさまれ・巻き込まれ」。</a:t>
            </a:r>
            <a:endParaRPr lang="en-US" altLang="ja-JP" sz="1050" dirty="0"/>
          </a:p>
          <a:p>
            <a:pPr marL="144000" indent="-457200"/>
            <a:r>
              <a:rPr lang="ja-JP" altLang="en-US" sz="1050" dirty="0" smtClean="0"/>
              <a:t>注：「</a:t>
            </a:r>
            <a:r>
              <a:rPr lang="ja-JP" altLang="en-US" sz="1050" dirty="0"/>
              <a:t>物上げ装置・運搬機械等」の「等」は、「建設機械等</a:t>
            </a:r>
            <a:r>
              <a:rPr lang="ja-JP" altLang="en-US" sz="1050" dirty="0" smtClean="0"/>
              <a:t>」及び「玉掛け用具」に</a:t>
            </a:r>
            <a:r>
              <a:rPr lang="ja-JP" altLang="en-US" sz="1050" dirty="0"/>
              <a:t>起因するものを指す</a:t>
            </a:r>
            <a:r>
              <a:rPr lang="ja-JP" altLang="en-US" sz="1050" dirty="0" smtClean="0"/>
              <a:t>。交通事故によるものは含まない。内数である「クレーン</a:t>
            </a:r>
            <a:r>
              <a:rPr lang="ja-JP" altLang="en-US" sz="1050" dirty="0"/>
              <a:t>」</a:t>
            </a:r>
            <a:r>
              <a:rPr lang="ja-JP" altLang="en-US" sz="1050" dirty="0" smtClean="0"/>
              <a:t>は「</a:t>
            </a:r>
            <a:r>
              <a:rPr lang="ja-JP" altLang="en-US" sz="1050" dirty="0"/>
              <a:t>玉掛け用具」に起因するものを含む</a:t>
            </a:r>
            <a:r>
              <a:rPr lang="ja-JP" altLang="en-US" sz="1050" dirty="0" smtClean="0"/>
              <a:t>。</a:t>
            </a:r>
            <a:endParaRPr lang="en-US" altLang="ja-JP" sz="1050" dirty="0"/>
          </a:p>
          <a:p>
            <a:pPr marL="144000" indent="-457200"/>
            <a:r>
              <a:rPr lang="ja-JP" altLang="en-US" sz="1050" dirty="0" smtClean="0"/>
              <a:t>注：「</a:t>
            </a:r>
            <a:r>
              <a:rPr lang="ja-JP" altLang="en-US" sz="1050" dirty="0"/>
              <a:t>自動車整備・機械修理作業」には、「物上げ装置・運搬機械」に起因する</a:t>
            </a:r>
            <a:r>
              <a:rPr lang="ja-JP" altLang="en-US" sz="1050" dirty="0" smtClean="0"/>
              <a:t>ものも含めている。</a:t>
            </a:r>
            <a:endParaRPr lang="en-US" altLang="ja-JP" sz="105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5058" y="52690"/>
            <a:ext cx="3486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長野労働局労働基準部健康安全課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65" y="31204"/>
            <a:ext cx="288000" cy="29415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566984" y="32967"/>
            <a:ext cx="295305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0000"/>
                </a:solidFill>
              </a:rPr>
              <a:t>“労災による死亡者を、悲しみをゼロに”</a:t>
            </a:r>
            <a:endParaRPr kumimoji="1" lang="ja-JP" altLang="en-US" sz="13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75801" y="100213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（人）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175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</TotalTime>
  <Words>342</Words>
  <PresentationFormat>A4 210 x 297 mm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2023-01-06T03:49:52Z</cp:lastPrinted>
  <dcterms:created xsi:type="dcterms:W3CDTF">2015-06-25T09:19:51Z</dcterms:created>
  <dcterms:modified xsi:type="dcterms:W3CDTF">2023-01-13T07:25:23Z</dcterms:modified>
</cp:coreProperties>
</file>