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559675" cy="10691813"/>
  <p:notesSz cx="6807200" cy="9939338"/>
  <p:defaultTextStyle>
    <a:defPPr>
      <a:defRPr lang="en-US"/>
    </a:defPPr>
    <a:lvl1pPr marL="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FFFF99"/>
    <a:srgbClr val="00A84C"/>
    <a:srgbClr val="66FF66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DE74-ED7A-45AD-9C32-BB22BF82CB1F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6194-7385-40CA-80AD-C7F3096C7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269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1B621-DFFB-4832-B1BB-45F96A5FDAD7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07B95-B4E4-4B4D-BB92-36160A4EE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51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56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6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3" indent="0" algn="ctr">
              <a:buNone/>
              <a:defRPr sz="1653"/>
            </a:lvl2pPr>
            <a:lvl3pPr marL="755927" indent="0" algn="ctr">
              <a:buNone/>
              <a:defRPr sz="1488"/>
            </a:lvl3pPr>
            <a:lvl4pPr marL="1133893" indent="0" algn="ctr">
              <a:buNone/>
              <a:defRPr sz="1323"/>
            </a:lvl4pPr>
            <a:lvl5pPr marL="1511856" indent="0" algn="ctr">
              <a:buNone/>
              <a:defRPr sz="1323"/>
            </a:lvl5pPr>
            <a:lvl6pPr marL="1889820" indent="0" algn="ctr">
              <a:buNone/>
              <a:defRPr sz="1323"/>
            </a:lvl6pPr>
            <a:lvl7pPr marL="2267783" indent="0" algn="ctr">
              <a:buNone/>
              <a:defRPr sz="1323"/>
            </a:lvl7pPr>
            <a:lvl8pPr marL="2645748" indent="0" algn="ctr">
              <a:buNone/>
              <a:defRPr sz="1323"/>
            </a:lvl8pPr>
            <a:lvl9pPr marL="3023711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7C1C-8A00-4B61-AC41-95A2374214E5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44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3587-E73C-49FE-8CC4-1524B7404C59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8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5" y="569243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3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9295-2AC0-49AA-A5AE-6E5507CB6E7E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89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A7A5-D159-454C-9C9B-20D5495ADC33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2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5"/>
            <a:ext cx="6520220" cy="2338832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3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2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8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5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2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78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4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575-3D1D-4B77-BED8-C4A5654A9988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7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1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F5D-053B-49F2-A050-2E1238EF8DE3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54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2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3" indent="0">
              <a:buNone/>
              <a:defRPr sz="1653" b="1"/>
            </a:lvl2pPr>
            <a:lvl3pPr marL="755927" indent="0">
              <a:buNone/>
              <a:defRPr sz="1488" b="1"/>
            </a:lvl3pPr>
            <a:lvl4pPr marL="1133893" indent="0">
              <a:buNone/>
              <a:defRPr sz="1323" b="1"/>
            </a:lvl4pPr>
            <a:lvl5pPr marL="1511856" indent="0">
              <a:buNone/>
              <a:defRPr sz="1323" b="1"/>
            </a:lvl5pPr>
            <a:lvl6pPr marL="1889820" indent="0">
              <a:buNone/>
              <a:defRPr sz="1323" b="1"/>
            </a:lvl6pPr>
            <a:lvl7pPr marL="2267783" indent="0">
              <a:buNone/>
              <a:defRPr sz="1323" b="1"/>
            </a:lvl7pPr>
            <a:lvl8pPr marL="2645748" indent="0">
              <a:buNone/>
              <a:defRPr sz="1323" b="1"/>
            </a:lvl8pPr>
            <a:lvl9pPr marL="3023711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8" y="2620982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3" indent="0">
              <a:buNone/>
              <a:defRPr sz="1653" b="1"/>
            </a:lvl2pPr>
            <a:lvl3pPr marL="755927" indent="0">
              <a:buNone/>
              <a:defRPr sz="1488" b="1"/>
            </a:lvl3pPr>
            <a:lvl4pPr marL="1133893" indent="0">
              <a:buNone/>
              <a:defRPr sz="1323" b="1"/>
            </a:lvl4pPr>
            <a:lvl5pPr marL="1511856" indent="0">
              <a:buNone/>
              <a:defRPr sz="1323" b="1"/>
            </a:lvl5pPr>
            <a:lvl6pPr marL="1889820" indent="0">
              <a:buNone/>
              <a:defRPr sz="1323" b="1"/>
            </a:lvl6pPr>
            <a:lvl7pPr marL="2267783" indent="0">
              <a:buNone/>
              <a:defRPr sz="1323" b="1"/>
            </a:lvl7pPr>
            <a:lvl8pPr marL="2645748" indent="0">
              <a:buNone/>
              <a:defRPr sz="1323" b="1"/>
            </a:lvl8pPr>
            <a:lvl9pPr marL="3023711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8" y="3905483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1DDE-1BE3-4A40-8B60-F77D86AA8CBC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5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0C44-87CC-4417-8412-F038632E575B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6EAD-3000-468F-81F8-2ABB47E6D10E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12788"/>
            <a:ext cx="2438193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50" y="1539427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207545"/>
            <a:ext cx="2438193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3" indent="0">
              <a:buNone/>
              <a:defRPr sz="1157"/>
            </a:lvl2pPr>
            <a:lvl3pPr marL="755927" indent="0">
              <a:buNone/>
              <a:defRPr sz="992"/>
            </a:lvl3pPr>
            <a:lvl4pPr marL="1133893" indent="0">
              <a:buNone/>
              <a:defRPr sz="827"/>
            </a:lvl4pPr>
            <a:lvl5pPr marL="1511856" indent="0">
              <a:buNone/>
              <a:defRPr sz="827"/>
            </a:lvl5pPr>
            <a:lvl6pPr marL="1889820" indent="0">
              <a:buNone/>
              <a:defRPr sz="827"/>
            </a:lvl6pPr>
            <a:lvl7pPr marL="2267783" indent="0">
              <a:buNone/>
              <a:defRPr sz="827"/>
            </a:lvl7pPr>
            <a:lvl8pPr marL="2645748" indent="0">
              <a:buNone/>
              <a:defRPr sz="827"/>
            </a:lvl8pPr>
            <a:lvl9pPr marL="3023711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6E64-599A-4EB5-A612-0A6A5A167645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26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12788"/>
            <a:ext cx="2438193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50" y="1539427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3" indent="0">
              <a:buNone/>
              <a:defRPr sz="2315"/>
            </a:lvl2pPr>
            <a:lvl3pPr marL="755927" indent="0">
              <a:buNone/>
              <a:defRPr sz="1984"/>
            </a:lvl3pPr>
            <a:lvl4pPr marL="1133893" indent="0">
              <a:buNone/>
              <a:defRPr sz="1653"/>
            </a:lvl4pPr>
            <a:lvl5pPr marL="1511856" indent="0">
              <a:buNone/>
              <a:defRPr sz="1653"/>
            </a:lvl5pPr>
            <a:lvl6pPr marL="1889820" indent="0">
              <a:buNone/>
              <a:defRPr sz="1653"/>
            </a:lvl6pPr>
            <a:lvl7pPr marL="2267783" indent="0">
              <a:buNone/>
              <a:defRPr sz="1653"/>
            </a:lvl7pPr>
            <a:lvl8pPr marL="2645748" indent="0">
              <a:buNone/>
              <a:defRPr sz="1653"/>
            </a:lvl8pPr>
            <a:lvl9pPr marL="3023711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207545"/>
            <a:ext cx="2438193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3" indent="0">
              <a:buNone/>
              <a:defRPr sz="1157"/>
            </a:lvl2pPr>
            <a:lvl3pPr marL="755927" indent="0">
              <a:buNone/>
              <a:defRPr sz="992"/>
            </a:lvl3pPr>
            <a:lvl4pPr marL="1133893" indent="0">
              <a:buNone/>
              <a:defRPr sz="827"/>
            </a:lvl4pPr>
            <a:lvl5pPr marL="1511856" indent="0">
              <a:buNone/>
              <a:defRPr sz="827"/>
            </a:lvl5pPr>
            <a:lvl6pPr marL="1889820" indent="0">
              <a:buNone/>
              <a:defRPr sz="827"/>
            </a:lvl6pPr>
            <a:lvl7pPr marL="2267783" indent="0">
              <a:buNone/>
              <a:defRPr sz="827"/>
            </a:lvl7pPr>
            <a:lvl8pPr marL="2645748" indent="0">
              <a:buNone/>
              <a:defRPr sz="827"/>
            </a:lvl8pPr>
            <a:lvl9pPr marL="3023711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148E-6A22-4A28-A4C2-6C5C1314302B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1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3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0CEA-27EA-4C53-A22D-1C3324CC1087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9375-C4CC-41AF-8621-A0A46B6ED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5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755927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3" indent="-188983" algn="l" defTabSz="75592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46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0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73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38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02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66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29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694" indent="-188983" algn="l" defTabSz="75592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3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27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893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56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20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3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48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11" algn="l" defTabSz="75592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jsite.mhlw.go.jp/nagano-roudoukyoku/" TargetMode="Externa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51" y="2302784"/>
            <a:ext cx="2403521" cy="338402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501190" y="1035263"/>
            <a:ext cx="367747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長野県最低賃金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1824" y="1315496"/>
            <a:ext cx="4880588" cy="230819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4399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９９８</a:t>
            </a:r>
            <a:endParaRPr kumimoji="1" lang="en-US" altLang="ja-JP" sz="14399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67086" y="4141294"/>
            <a:ext cx="419395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効力発生年月日　</a:t>
            </a:r>
            <a:r>
              <a:rPr kumimoji="1"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</a:t>
            </a:r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１０月１日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85475" y="3836539"/>
            <a:ext cx="274500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（改正前　時間額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９４８円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33698" y="4670765"/>
            <a:ext cx="509657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☆業種・年齢・雇用形態（正社員、パート等）　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に関わらず、長野県内で働くすべての人に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適用される１時間当たりの賃金の最低額です。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804" y="5270516"/>
            <a:ext cx="80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長野県</a:t>
            </a:r>
            <a:r>
              <a:rPr kumimoji="1" lang="en-US" altLang="ja-JP" sz="600" dirty="0"/>
              <a:t>PR</a:t>
            </a:r>
            <a:r>
              <a:rPr kumimoji="1" lang="ja-JP" altLang="en-US" sz="600" dirty="0"/>
              <a:t>キャラクター「アルクマ」</a:t>
            </a:r>
            <a:r>
              <a:rPr kumimoji="1" lang="en-US" altLang="ja-JP" sz="600" dirty="0"/>
              <a:t>©</a:t>
            </a:r>
            <a:r>
              <a:rPr kumimoji="1" lang="ja-JP" altLang="en-US" sz="600" dirty="0"/>
              <a:t>長野県アルクマ</a:t>
            </a:r>
            <a:r>
              <a:rPr kumimoji="1" lang="en-US" altLang="ja-JP" sz="600" dirty="0"/>
              <a:t> </a:t>
            </a:r>
            <a:endParaRPr kumimoji="1" lang="ja-JP" altLang="en-US" sz="600" dirty="0"/>
          </a:p>
        </p:txBody>
      </p:sp>
      <p:sp>
        <p:nvSpPr>
          <p:cNvPr id="16" name="楕円 15"/>
          <p:cNvSpPr/>
          <p:nvPr/>
        </p:nvSpPr>
        <p:spPr>
          <a:xfrm>
            <a:off x="863457" y="1538116"/>
            <a:ext cx="1637733" cy="600502"/>
          </a:xfrm>
          <a:prstGeom prst="ellipse">
            <a:avLst/>
          </a:prstGeom>
          <a:solidFill>
            <a:srgbClr val="009A46"/>
          </a:solidFill>
          <a:ln>
            <a:solidFill>
              <a:srgbClr val="00A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時間額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30332" y="3196939"/>
            <a:ext cx="1215085" cy="9233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円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863457" y="5899219"/>
            <a:ext cx="6137860" cy="490743"/>
            <a:chOff x="964410" y="10069625"/>
            <a:chExt cx="6137860" cy="490743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964410" y="10123677"/>
              <a:ext cx="1842864" cy="369332"/>
              <a:chOff x="2735870" y="10148691"/>
              <a:chExt cx="1842864" cy="369332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3045993" y="10148691"/>
                <a:ext cx="1532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長野労働局  </a:t>
                </a:r>
              </a:p>
            </p:txBody>
          </p:sp>
          <p:pic>
            <p:nvPicPr>
              <p:cNvPr id="39" name="図 3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5870" y="10153125"/>
                <a:ext cx="320413" cy="360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" name="正方形/長方形 24"/>
            <p:cNvSpPr/>
            <p:nvPr/>
          </p:nvSpPr>
          <p:spPr>
            <a:xfrm>
              <a:off x="2505955" y="10107698"/>
              <a:ext cx="41135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hlinkClick r:id="rId5"/>
                </a:rPr>
                <a:t>https://jsite.mhlw.go.jp/nagano-roudoukyoku/</a:t>
              </a:r>
              <a:r>
                <a:rPr lang="en-US" altLang="ja-JP" sz="1600" dirty="0"/>
                <a:t> </a:t>
              </a:r>
              <a:endParaRPr lang="ja-JP" altLang="en-US" sz="1600" dirty="0"/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19529" y="10069625"/>
              <a:ext cx="482741" cy="490743"/>
            </a:xfrm>
            <a:prstGeom prst="rect">
              <a:avLst/>
            </a:prstGeom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1066458" y="6875750"/>
            <a:ext cx="583852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賃金、最低賃金に関するお問い合わせ先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　最寄りの労働基準監督署　又は、長野労働局労働基準部賃金室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　　　　　　　（☎</a:t>
            </a:r>
            <a:r>
              <a:rPr kumimoji="1" lang="en-US" altLang="ja-JP" sz="1400" dirty="0"/>
              <a:t>026-223-0555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支援策（助成金）に関するお問い合わせ先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　　業務改善助成金　長野労働局雇用環境・均等室（☎</a:t>
            </a:r>
            <a:r>
              <a:rPr kumimoji="1" lang="en-US" altLang="ja-JP" sz="1400" dirty="0"/>
              <a:t>026-223-0560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kumimoji="1" lang="ja-JP" altLang="en-US" sz="1400" dirty="0"/>
              <a:t>　　ｷｬﾘｱｱｯﾌﾟ助成金　長野労働局　職業対策課　    （☎</a:t>
            </a:r>
            <a:r>
              <a:rPr kumimoji="1" lang="en-US" altLang="ja-JP" sz="1400" dirty="0"/>
              <a:t>026-226-0866</a:t>
            </a:r>
            <a:r>
              <a:rPr kumimoji="1" lang="ja-JP" altLang="en-US" sz="1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522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BE5601BD409BC4CA6B872DBF49AB4F2" ma:contentTypeVersion="14" ma:contentTypeDescription="新しいドキュメントを作成します。" ma:contentTypeScope="" ma:versionID="f5d6384951917a57015791186e2d7947">
  <xsd:schema xmlns:xsd="http://www.w3.org/2001/XMLSchema" xmlns:xs="http://www.w3.org/2001/XMLSchema" xmlns:p="http://schemas.microsoft.com/office/2006/metadata/properties" xmlns:ns2="9c47a8ed-a75e-4c35-bc85-7780c24c370a" xmlns:ns3="5d97817f-4418-4126-80a6-5cc4da4a022f" targetNamespace="http://schemas.microsoft.com/office/2006/metadata/properties" ma:root="true" ma:fieldsID="35a994379374708ed2e0f554a13a3cad" ns2:_="" ns3:_="">
    <xsd:import namespace="9c47a8ed-a75e-4c35-bc85-7780c24c370a"/>
    <xsd:import namespace="5d97817f-4418-4126-80a6-5cc4da4a022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7a8ed-a75e-4c35-bc85-7780c24c370a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7817f-4418-4126-80a6-5cc4da4a02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552fd60-bb0e-45c4-9875-18a42f001f64}" ma:internalName="TaxCatchAll" ma:showField="CatchAllData" ma:web="5d97817f-4418-4126-80a6-5cc4da4a0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c47a8ed-a75e-4c35-bc85-7780c24c370a">
      <Terms xmlns="http://schemas.microsoft.com/office/infopath/2007/PartnerControls"/>
    </lcf76f155ced4ddcb4097134ff3c332f>
    <Owner xmlns="9c47a8ed-a75e-4c35-bc85-7780c24c370a">
      <UserInfo>
        <DisplayName/>
        <AccountId xsi:nil="true"/>
        <AccountType/>
      </UserInfo>
    </Owner>
    <TaxCatchAll xmlns="5d97817f-4418-4126-80a6-5cc4da4a022f" xsi:nil="true"/>
  </documentManagement>
</p:properties>
</file>

<file path=customXml/itemProps1.xml><?xml version="1.0" encoding="utf-8"?>
<ds:datastoreItem xmlns:ds="http://schemas.openxmlformats.org/officeDocument/2006/customXml" ds:itemID="{96BC1F61-1BC9-4F3C-AA83-173C2E73CDCA}"/>
</file>

<file path=customXml/itemProps2.xml><?xml version="1.0" encoding="utf-8"?>
<ds:datastoreItem xmlns:ds="http://schemas.openxmlformats.org/officeDocument/2006/customXml" ds:itemID="{8E157783-58FA-4FF0-8B07-53120E543580}"/>
</file>

<file path=customXml/itemProps3.xml><?xml version="1.0" encoding="utf-8"?>
<ds:datastoreItem xmlns:ds="http://schemas.openxmlformats.org/officeDocument/2006/customXml" ds:itemID="{36B76ED4-3806-441B-8615-D7B8F4EDBC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</TotalTime>
  <Words>172</Words>
  <Application>Microsoft Office PowerPoint</Application>
  <PresentationFormat>ユーザー設定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HGP創英角ﾎﾟｯﾌﾟ体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藤川康廣</dc:creator>
  <cp:lastModifiedBy>矢島 一男</cp:lastModifiedBy>
  <cp:revision>149</cp:revision>
  <cp:lastPrinted>2024-08-29T00:13:46Z</cp:lastPrinted>
  <dcterms:created xsi:type="dcterms:W3CDTF">2020-04-28T04:37:37Z</dcterms:created>
  <dcterms:modified xsi:type="dcterms:W3CDTF">2024-09-20T04:15:36Z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0x0101005BE5601BD409BC4CA6B872DBF49AB4F2</vt:lpwstr>
  </property>
</Properties>
</file>