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58" r:id="rId2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33CC"/>
    <a:srgbClr val="2218F4"/>
    <a:srgbClr val="61BFBD"/>
    <a:srgbClr val="CC0066"/>
    <a:srgbClr val="FFC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4660"/>
  </p:normalViewPr>
  <p:slideViewPr>
    <p:cSldViewPr>
      <p:cViewPr varScale="1">
        <p:scale>
          <a:sx n="97" d="100"/>
          <a:sy n="97" d="100"/>
        </p:scale>
        <p:origin x="96" y="2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80"/>
    </p:cViewPr>
  </p:sorterViewPr>
  <p:notesViewPr>
    <p:cSldViewPr>
      <p:cViewPr varScale="1">
        <p:scale>
          <a:sx n="80" d="100"/>
          <a:sy n="80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7047" cy="34154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660"/>
            <a:ext cx="4307047" cy="34154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5660"/>
            <a:ext cx="4307047" cy="34154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7205C89-AB58-4A7D-A0E2-A668D21AA4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191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7047" cy="34036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1"/>
            <a:ext cx="4307047" cy="34036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922C00C3-E032-4552-A065-4FFAD42B9A60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27375" y="511175"/>
            <a:ext cx="3684588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660"/>
            <a:ext cx="4307047" cy="34036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5660"/>
            <a:ext cx="4307047" cy="34036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80C8E7C0-7BF6-4190-9F18-B507535FF2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662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1F2C-F523-46E7-AA76-6D2A5D7C62C9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90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9041-E352-40C5-A424-F7FA4F4F5BAE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14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E732-E4DD-4968-8F9A-0F4A1387DDC7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07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DC5F-FC49-47C3-8C5A-CC95AAAF8FF9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02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6D435-F5BD-41DF-859B-F8B819D07981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05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420E-4868-483A-8731-74B440189F52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94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366C-C041-4D54-9C53-49676E79EAF2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08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BA641-B21E-435E-B444-6B2A2D4582A2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4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449A-5F8E-4D3F-83FC-0B446828D043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9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CF48-770D-4FD6-A2A1-13ABDC3B5745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97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7545-3C9E-41E7-9A35-46DFEDE6E59C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62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1AFE1-28BA-4A0C-B005-2D0DBD70AF2E}" type="datetime1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08380-4725-4C50-A709-2B595BDD83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36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9672E5C1-B1C2-4FF2-BCEB-8595E6DC08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45" t="-316" r="-618" b="-2057"/>
          <a:stretch/>
        </p:blipFill>
        <p:spPr bwMode="gray">
          <a:xfrm>
            <a:off x="8960699" y="57152"/>
            <a:ext cx="891166" cy="893881"/>
          </a:xfrm>
          <a:prstGeom prst="rect">
            <a:avLst/>
          </a:prstGeom>
        </p:spPr>
      </p:pic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297537"/>
              </p:ext>
            </p:extLst>
          </p:nvPr>
        </p:nvGraphicFramePr>
        <p:xfrm>
          <a:off x="273309" y="1300667"/>
          <a:ext cx="9374319" cy="460448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74103">
                  <a:extLst>
                    <a:ext uri="{9D8B030D-6E8A-4147-A177-3AD203B41FA5}">
                      <a16:colId xmlns:a16="http://schemas.microsoft.com/office/drawing/2014/main" val="3952222640"/>
                    </a:ext>
                  </a:extLst>
                </a:gridCol>
                <a:gridCol w="383744">
                  <a:extLst>
                    <a:ext uri="{9D8B030D-6E8A-4147-A177-3AD203B41FA5}">
                      <a16:colId xmlns:a16="http://schemas.microsoft.com/office/drawing/2014/main" val="451884763"/>
                    </a:ext>
                  </a:extLst>
                </a:gridCol>
                <a:gridCol w="383744">
                  <a:extLst>
                    <a:ext uri="{9D8B030D-6E8A-4147-A177-3AD203B41FA5}">
                      <a16:colId xmlns:a16="http://schemas.microsoft.com/office/drawing/2014/main" val="1863720228"/>
                    </a:ext>
                  </a:extLst>
                </a:gridCol>
                <a:gridCol w="384809">
                  <a:extLst>
                    <a:ext uri="{9D8B030D-6E8A-4147-A177-3AD203B41FA5}">
                      <a16:colId xmlns:a16="http://schemas.microsoft.com/office/drawing/2014/main" val="4014208945"/>
                    </a:ext>
                  </a:extLst>
                </a:gridCol>
                <a:gridCol w="2609485">
                  <a:extLst>
                    <a:ext uri="{9D8B030D-6E8A-4147-A177-3AD203B41FA5}">
                      <a16:colId xmlns:a16="http://schemas.microsoft.com/office/drawing/2014/main" val="1525833744"/>
                    </a:ext>
                  </a:extLst>
                </a:gridCol>
                <a:gridCol w="1133060">
                  <a:extLst>
                    <a:ext uri="{9D8B030D-6E8A-4147-A177-3AD203B41FA5}">
                      <a16:colId xmlns:a16="http://schemas.microsoft.com/office/drawing/2014/main" val="218746506"/>
                    </a:ext>
                  </a:extLst>
                </a:gridCol>
                <a:gridCol w="1133060">
                  <a:extLst>
                    <a:ext uri="{9D8B030D-6E8A-4147-A177-3AD203B41FA5}">
                      <a16:colId xmlns:a16="http://schemas.microsoft.com/office/drawing/2014/main" val="262950730"/>
                    </a:ext>
                  </a:extLst>
                </a:gridCol>
                <a:gridCol w="1133060">
                  <a:extLst>
                    <a:ext uri="{9D8B030D-6E8A-4147-A177-3AD203B41FA5}">
                      <a16:colId xmlns:a16="http://schemas.microsoft.com/office/drawing/2014/main" val="4027642195"/>
                    </a:ext>
                  </a:extLst>
                </a:gridCol>
                <a:gridCol w="1133060">
                  <a:extLst>
                    <a:ext uri="{9D8B030D-6E8A-4147-A177-3AD203B41FA5}">
                      <a16:colId xmlns:a16="http://schemas.microsoft.com/office/drawing/2014/main" val="2134361101"/>
                    </a:ext>
                  </a:extLst>
                </a:gridCol>
                <a:gridCol w="806194">
                  <a:extLst>
                    <a:ext uri="{9D8B030D-6E8A-4147-A177-3AD203B41FA5}">
                      <a16:colId xmlns:a16="http://schemas.microsoft.com/office/drawing/2014/main" val="1638625701"/>
                    </a:ext>
                  </a:extLst>
                </a:gridCol>
              </a:tblGrid>
              <a:tr h="280387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600" u="none" strike="noStrike" dirty="0" smtClean="0">
                          <a:effectLst/>
                        </a:rPr>
                        <a:t>H15-H19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600" u="none" strike="noStrike" dirty="0" smtClean="0">
                          <a:effectLst/>
                        </a:rPr>
                        <a:t>H20-H24</a:t>
                      </a:r>
                      <a:endParaRPr lang="ja-JP" alt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600" u="none" strike="noStrike" dirty="0" smtClean="0">
                          <a:effectLst/>
                        </a:rPr>
                        <a:t>H25-H29</a:t>
                      </a:r>
                      <a:endParaRPr lang="ja-JP" alt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600" u="none" strike="noStrike" dirty="0" smtClean="0">
                          <a:effectLst/>
                        </a:rPr>
                        <a:t>H30-R4</a:t>
                      </a:r>
                      <a:endParaRPr lang="ja-JP" alt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60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H15-R4</a:t>
                      </a:r>
                      <a:endParaRPr lang="ja-JP" altLang="en-US" sz="16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2735644"/>
                  </a:ext>
                </a:extLst>
              </a:tr>
              <a:tr h="28038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①立木等による激突され等</a:t>
                      </a:r>
                    </a:p>
                  </a:txBody>
                  <a:tcPr marL="0" marR="0" marT="0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１７</a:t>
                      </a:r>
                      <a:endParaRPr lang="en-US" altLang="ja-JP" sz="1600" b="1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8655187"/>
                  </a:ext>
                </a:extLst>
              </a:tr>
              <a:tr h="280387">
                <a:tc rowSpan="7"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2700" cmpd="sng">
                      <a:noFill/>
                    </a:lnT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伐倒に係る樹木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B w="12700" cmpd="sng">
                      <a:noFill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１２</a:t>
                      </a:r>
                      <a:endParaRPr lang="en-US" altLang="ja-JP" sz="16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4632"/>
                  </a:ext>
                </a:extLst>
              </a:tr>
              <a:tr h="280387">
                <a:tc vMerge="1">
                  <a:txBody>
                    <a:bodyPr/>
                    <a:lstStyle/>
                    <a:p>
                      <a:pPr algn="l" fontAlgn="b"/>
                      <a:endParaRPr lang="ja-JP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2700" cmpd="sng">
                      <a:noFill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伐倒作業者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B w="12700" cmpd="sng"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９</a:t>
                      </a:r>
                      <a:endParaRPr lang="en-US" altLang="ja-JP" sz="16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93972"/>
                  </a:ext>
                </a:extLst>
              </a:tr>
              <a:tr h="216390">
                <a:tc vMerge="1">
                  <a:txBody>
                    <a:bodyPr/>
                    <a:lstStyle/>
                    <a:p>
                      <a:endParaRPr lang="ja-JP" altLang="en-US" sz="1800" dirty="0"/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ja-JP" altLang="en-US" sz="1800" dirty="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endParaRPr lang="ja-JP" altLang="en-US" sz="1600" dirty="0"/>
                    </a:p>
                  </a:txBody>
                  <a:tcPr marL="0" marR="0" marT="0" marB="0" anchor="ctr">
                    <a:lnT w="12700" cmpd="sng">
                      <a:noFill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ja-JP" altLang="en-US" sz="1600" dirty="0" smtClean="0"/>
                        <a:t>  うち裂け上がり</a:t>
                      </a:r>
                      <a:endParaRPr lang="ja-JP" altLang="en-US" sz="1600" dirty="0"/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３</a:t>
                      </a:r>
                      <a:endParaRPr lang="en-US" altLang="ja-JP" sz="16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771319"/>
                  </a:ext>
                </a:extLst>
              </a:tr>
              <a:tr h="2163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ja-JP" sz="1600" dirty="0" smtClean="0"/>
                        <a:t>  </a:t>
                      </a:r>
                      <a:r>
                        <a:rPr lang="ja-JP" altLang="en-US" sz="1600" dirty="0" smtClean="0"/>
                        <a:t>うちかかり木等</a:t>
                      </a:r>
                      <a:endParaRPr lang="ja-JP" altLang="en-US" sz="1600" dirty="0"/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３</a:t>
                      </a:r>
                      <a:endParaRPr lang="en-US" altLang="ja-JP" sz="16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520067"/>
                  </a:ext>
                </a:extLst>
              </a:tr>
              <a:tr h="358397">
                <a:tc vMerge="1">
                  <a:txBody>
                    <a:bodyPr/>
                    <a:lstStyle/>
                    <a:p>
                      <a:pPr algn="l" fontAlgn="b"/>
                      <a:endParaRPr lang="ja-JP" altLang="en-US" sz="1800" dirty="0"/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ja-JP" altLang="en-US" sz="1800" dirty="0"/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ja-JP" altLang="en-US" sz="1600" dirty="0" smtClean="0"/>
                        <a:t>　他の労働者</a:t>
                      </a:r>
                      <a:endParaRPr lang="ja-JP" altLang="en-US" sz="1600" dirty="0"/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別場所作業者</a:t>
                      </a:r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退避共同作業者</a:t>
                      </a:r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３</a:t>
                      </a:r>
                      <a:endParaRPr lang="ja-JP" altLang="en-US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412314"/>
                  </a:ext>
                </a:extLst>
              </a:tr>
              <a:tr h="243439">
                <a:tc vMerge="1">
                  <a:txBody>
                    <a:bodyPr/>
                    <a:lstStyle/>
                    <a:p>
                      <a:pPr marL="0" marR="0" lvl="0" indent="0" algn="l" defTabSz="9905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 rowSpan="2" gridSpan="3">
                  <a:txBody>
                    <a:bodyPr/>
                    <a:lstStyle/>
                    <a:p>
                      <a:pPr marL="108000" marR="0" lvl="0" indent="-457200" algn="l" defTabSz="9905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伐倒に係る樹木以外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未処理かかり木等倒壊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４</a:t>
                      </a:r>
                      <a:endParaRPr lang="en-US" altLang="ja-JP" sz="1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101613"/>
                  </a:ext>
                </a:extLst>
              </a:tr>
              <a:tr h="569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905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伐倒済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樹木が斜面転がり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en-US" altLang="ja-JP" sz="1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690757"/>
                  </a:ext>
                </a:extLst>
              </a:tr>
              <a:tr h="273150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②墜落・転落、転倒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７</a:t>
                      </a:r>
                      <a:endParaRPr lang="en-US" altLang="ja-JP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61886791"/>
                  </a:ext>
                </a:extLst>
              </a:tr>
              <a:tr h="273150">
                <a:tc rowSpan="3"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2700" cmpd="sng">
                      <a:noFill/>
                    </a:lnT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乗車車両ごと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 smtClean="0">
                          <a:effectLst/>
                        </a:rPr>
                        <a:t>０</a:t>
                      </a:r>
                      <a:endParaRPr lang="en-US" altLang="ja-JP" sz="1600" b="0" u="none" strike="noStrike" dirty="0" smtClean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 smtClean="0">
                          <a:effectLst/>
                        </a:rPr>
                        <a:t>１</a:t>
                      </a:r>
                      <a:endParaRPr lang="en-US" altLang="ja-JP" sz="1600" b="0" u="none" strike="noStrike" dirty="0" smtClean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３</a:t>
                      </a:r>
                      <a:endParaRPr lang="en-US" altLang="ja-JP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037925"/>
                  </a:ext>
                </a:extLst>
              </a:tr>
              <a:tr h="273150">
                <a:tc vMerge="1">
                  <a:txBody>
                    <a:bodyPr/>
                    <a:lstStyle/>
                    <a:p>
                      <a:pPr algn="l" fontAlgn="b"/>
                      <a:endParaRPr lang="ja-JP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斜面歩行時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３</a:t>
                      </a:r>
                      <a:endParaRPr lang="en-US" altLang="ja-JP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783245"/>
                  </a:ext>
                </a:extLst>
              </a:tr>
              <a:tr h="273150">
                <a:tc vMerge="1">
                  <a:txBody>
                    <a:bodyPr/>
                    <a:lstStyle/>
                    <a:p>
                      <a:pPr algn="l" fontAlgn="b"/>
                      <a:endParaRPr lang="ja-JP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樹上から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en-US" altLang="ja-JP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589136"/>
                  </a:ext>
                </a:extLst>
              </a:tr>
              <a:tr h="273150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③機械集材等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４</a:t>
                      </a:r>
                      <a:endParaRPr lang="en-US" altLang="ja-JP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0162310"/>
                  </a:ext>
                </a:extLst>
              </a:tr>
              <a:tr h="366667">
                <a:tc gridSpan="5">
                  <a:txBody>
                    <a:bodyPr/>
                    <a:lstStyle/>
                    <a:p>
                      <a:pPr algn="l" fontAlgn="b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④その他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蜂刺され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en-US" altLang="ja-JP" sz="1600" b="0" i="0" u="none" strike="noStrike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endParaRPr lang="en-US" altLang="ja-JP" sz="105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40058781"/>
                  </a:ext>
                </a:extLst>
              </a:tr>
              <a:tr h="27315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ja-JP" altLang="en-US" sz="1600" u="none" strike="noStrike" dirty="0" smtClean="0">
                          <a:effectLst/>
                        </a:rPr>
                        <a:t>合計</a:t>
                      </a:r>
                      <a:endParaRPr lang="ja-JP" alt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２９</a:t>
                      </a:r>
                      <a:endParaRPr lang="en-US" altLang="ja-JP" sz="16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4132890"/>
                  </a:ext>
                </a:extLst>
              </a:tr>
            </a:tbl>
          </a:graphicData>
        </a:graphic>
      </p:graphicFrame>
      <p:sp>
        <p:nvSpPr>
          <p:cNvPr id="11" name="タイトル 1">
            <a:extLst>
              <a:ext uri="{FF2B5EF4-FFF2-40B4-BE49-F238E27FC236}">
                <a16:creationId xmlns:a16="http://schemas.microsoft.com/office/drawing/2014/main" id="{27CD1816-EF15-4D1F-B219-80EA8C7CD555}"/>
              </a:ext>
            </a:extLst>
          </p:cNvPr>
          <p:cNvSpPr txBox="1">
            <a:spLocks/>
          </p:cNvSpPr>
          <p:nvPr/>
        </p:nvSpPr>
        <p:spPr bwMode="auto">
          <a:xfrm>
            <a:off x="183365" y="468715"/>
            <a:ext cx="8491806" cy="51639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xtLst/>
        </p:spPr>
        <p:txBody>
          <a:bodyPr vert="horz" wrap="square" lIns="99060" tIns="0" rIns="99060" bIns="4953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ts val="2708"/>
              </a:lnSpc>
              <a:spcBef>
                <a:spcPts val="1950"/>
              </a:spcBef>
              <a:defRPr/>
            </a:pPr>
            <a:r>
              <a:rPr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林業における労働災害による死亡災害発生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状況</a:t>
            </a:r>
            <a:r>
              <a:rPr lang="ja-JP" altLang="en-US" sz="18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（長野県内、特別集計）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5058" y="52690"/>
            <a:ext cx="3486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長野労働局労働基準部健康安全課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65" y="31204"/>
            <a:ext cx="288000" cy="294151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3566984" y="32967"/>
            <a:ext cx="295305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>
                <a:solidFill>
                  <a:srgbClr val="FF0000"/>
                </a:solidFill>
              </a:rPr>
              <a:t>“労災による死亡者を、悲しみをゼロに”</a:t>
            </a:r>
            <a:endParaRPr kumimoji="1" lang="ja-JP" altLang="en-US" sz="1300" b="1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303205" y="105863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（人）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0433" y="5966248"/>
            <a:ext cx="938579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indent="-457200"/>
            <a:r>
              <a:rPr lang="en-US" altLang="ja-JP" sz="1050" dirty="0" smtClean="0"/>
              <a:t>※H15-H19,H20-24,H25-29,H30-R4</a:t>
            </a:r>
            <a:r>
              <a:rPr lang="ja-JP" altLang="en-US" sz="1050" dirty="0" smtClean="0"/>
              <a:t>は、それぞれ、長野県における第</a:t>
            </a:r>
            <a:r>
              <a:rPr lang="en-US" altLang="ja-JP" sz="1050" dirty="0" smtClean="0"/>
              <a:t>10</a:t>
            </a:r>
            <a:r>
              <a:rPr lang="ja-JP" altLang="en-US" sz="1050" dirty="0" smtClean="0"/>
              <a:t>次、第</a:t>
            </a:r>
            <a:r>
              <a:rPr lang="en-US" altLang="ja-JP" sz="1050" dirty="0" smtClean="0"/>
              <a:t>11</a:t>
            </a:r>
            <a:r>
              <a:rPr lang="ja-JP" altLang="en-US" sz="1050" dirty="0" smtClean="0"/>
              <a:t>次、第</a:t>
            </a:r>
            <a:r>
              <a:rPr lang="en-US" altLang="ja-JP" sz="1050" dirty="0" smtClean="0"/>
              <a:t>12</a:t>
            </a:r>
            <a:r>
              <a:rPr lang="ja-JP" altLang="en-US" sz="1050" dirty="0" smtClean="0"/>
              <a:t>次、第</a:t>
            </a:r>
            <a:r>
              <a:rPr lang="en-US" altLang="ja-JP" sz="1050" dirty="0" smtClean="0"/>
              <a:t>13</a:t>
            </a:r>
            <a:r>
              <a:rPr lang="ja-JP" altLang="en-US" sz="1050" dirty="0" smtClean="0"/>
              <a:t>次労働災害防止推進計画の対象期間。</a:t>
            </a:r>
            <a:endParaRPr lang="en-US" altLang="ja-JP" sz="1050" dirty="0" smtClean="0"/>
          </a:p>
          <a:p>
            <a:pPr marL="144000" indent="-457200"/>
            <a:r>
              <a:rPr lang="ja-JP" altLang="en-US" sz="1050" dirty="0" smtClean="0"/>
              <a:t>注：「立木等による激突され等」には、立木の倒壊によるものを含む。</a:t>
            </a:r>
            <a:endParaRPr lang="en-US" altLang="ja-JP" sz="1050" dirty="0" smtClean="0"/>
          </a:p>
          <a:p>
            <a:pPr marL="144000" indent="-457200"/>
            <a:r>
              <a:rPr lang="ja-JP" altLang="en-US" sz="1050" dirty="0" smtClean="0"/>
              <a:t>注：「機械集材等」には、トラックの移動を利用した集材を含む。</a:t>
            </a:r>
            <a:endParaRPr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141758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3856</TotalTime>
  <Words>274</Words>
  <PresentationFormat>A4 210 x 297 mm</PresentationFormat>
  <Paragraphs>107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2023-01-06T03:49:52Z</cp:lastPrinted>
  <dcterms:created xsi:type="dcterms:W3CDTF">2015-06-25T09:19:51Z</dcterms:created>
  <dcterms:modified xsi:type="dcterms:W3CDTF">2023-03-02T01:05:40Z</dcterms:modified>
</cp:coreProperties>
</file>